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1.xml" ContentType="application/vnd.openxmlformats-officedocument.themeOverr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63" r:id="rId2"/>
  </p:sldMasterIdLst>
  <p:notesMasterIdLst>
    <p:notesMasterId r:id="rId83"/>
  </p:notesMasterIdLst>
  <p:handoutMasterIdLst>
    <p:handoutMasterId r:id="rId84"/>
  </p:handoutMasterIdLst>
  <p:sldIdLst>
    <p:sldId id="479" r:id="rId3"/>
    <p:sldId id="288"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1" r:id="rId18"/>
    <p:sldId id="402" r:id="rId19"/>
    <p:sldId id="400" r:id="rId20"/>
    <p:sldId id="404" r:id="rId21"/>
    <p:sldId id="480" r:id="rId22"/>
    <p:sldId id="405" r:id="rId23"/>
    <p:sldId id="406" r:id="rId24"/>
    <p:sldId id="407" r:id="rId25"/>
    <p:sldId id="408" r:id="rId26"/>
    <p:sldId id="409" r:id="rId27"/>
    <p:sldId id="410" r:id="rId28"/>
    <p:sldId id="411" r:id="rId29"/>
    <p:sldId id="412" r:id="rId30"/>
    <p:sldId id="413" r:id="rId31"/>
    <p:sldId id="414" r:id="rId32"/>
    <p:sldId id="418" r:id="rId33"/>
    <p:sldId id="419" r:id="rId34"/>
    <p:sldId id="420" r:id="rId35"/>
    <p:sldId id="421" r:id="rId36"/>
    <p:sldId id="430" r:id="rId37"/>
    <p:sldId id="424" r:id="rId38"/>
    <p:sldId id="425" r:id="rId39"/>
    <p:sldId id="431" r:id="rId40"/>
    <p:sldId id="433" r:id="rId41"/>
    <p:sldId id="434" r:id="rId42"/>
    <p:sldId id="436" r:id="rId43"/>
    <p:sldId id="437" r:id="rId44"/>
    <p:sldId id="438" r:id="rId45"/>
    <p:sldId id="439" r:id="rId46"/>
    <p:sldId id="440" r:id="rId47"/>
    <p:sldId id="441" r:id="rId48"/>
    <p:sldId id="442" r:id="rId49"/>
    <p:sldId id="443" r:id="rId50"/>
    <p:sldId id="444" r:id="rId51"/>
    <p:sldId id="445" r:id="rId52"/>
    <p:sldId id="446" r:id="rId53"/>
    <p:sldId id="447" r:id="rId54"/>
    <p:sldId id="448" r:id="rId55"/>
    <p:sldId id="449" r:id="rId56"/>
    <p:sldId id="450" r:id="rId57"/>
    <p:sldId id="452" r:id="rId58"/>
    <p:sldId id="453" r:id="rId59"/>
    <p:sldId id="454" r:id="rId60"/>
    <p:sldId id="455" r:id="rId61"/>
    <p:sldId id="456" r:id="rId62"/>
    <p:sldId id="457" r:id="rId63"/>
    <p:sldId id="458" r:id="rId64"/>
    <p:sldId id="459" r:id="rId65"/>
    <p:sldId id="461" r:id="rId66"/>
    <p:sldId id="462" r:id="rId67"/>
    <p:sldId id="463" r:id="rId68"/>
    <p:sldId id="481" r:id="rId69"/>
    <p:sldId id="464" r:id="rId70"/>
    <p:sldId id="465" r:id="rId71"/>
    <p:sldId id="466" r:id="rId72"/>
    <p:sldId id="467" r:id="rId73"/>
    <p:sldId id="468" r:id="rId74"/>
    <p:sldId id="469" r:id="rId75"/>
    <p:sldId id="471" r:id="rId76"/>
    <p:sldId id="472" r:id="rId77"/>
    <p:sldId id="473" r:id="rId78"/>
    <p:sldId id="474" r:id="rId79"/>
    <p:sldId id="475" r:id="rId80"/>
    <p:sldId id="478" r:id="rId81"/>
    <p:sldId id="477" r:id="rId82"/>
  </p:sldIdLst>
  <p:sldSz cx="9144000" cy="6858000" type="screen4x3"/>
  <p:notesSz cx="7315200" cy="9601200"/>
  <p:custDataLst>
    <p:tags r:id="rId85"/>
  </p:custDataLst>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pos="249" userDrawn="1">
          <p15:clr>
            <a:srgbClr val="A4A3A4"/>
          </p15:clr>
        </p15:guide>
        <p15:guide id="2" pos="5534" userDrawn="1">
          <p15:clr>
            <a:srgbClr val="A4A3A4"/>
          </p15:clr>
        </p15:guide>
        <p15:guide id="3" orient="horz" pos="572" userDrawn="1">
          <p15:clr>
            <a:srgbClr val="A4A3A4"/>
          </p15:clr>
        </p15:guide>
        <p15:guide id="4" orient="horz" pos="1071" userDrawn="1">
          <p15:clr>
            <a:srgbClr val="A4A3A4"/>
          </p15:clr>
        </p15:guide>
        <p15:guide id="5" orient="horz" pos="40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4984" autoAdjust="0"/>
  </p:normalViewPr>
  <p:slideViewPr>
    <p:cSldViewPr snapToGrid="0">
      <p:cViewPr varScale="1">
        <p:scale>
          <a:sx n="118" d="100"/>
          <a:sy n="118" d="100"/>
        </p:scale>
        <p:origin x="1692" y="72"/>
      </p:cViewPr>
      <p:guideLst>
        <p:guide pos="249"/>
        <p:guide pos="5534"/>
        <p:guide orient="horz" pos="572"/>
        <p:guide orient="horz" pos="1071"/>
        <p:guide orient="horz" pos="40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0913" tIns="45457" rIns="90913" bIns="45457" rtlCol="0"/>
          <a:lstStyle>
            <a:lvl1pPr algn="l" eaLnBrk="1" fontAlgn="auto" hangingPunct="1">
              <a:spcBef>
                <a:spcPts val="0"/>
              </a:spcBef>
              <a:spcAft>
                <a:spcPts val="0"/>
              </a:spcAft>
              <a:defRPr sz="1100" dirty="0">
                <a:latin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0913" tIns="45457" rIns="90913" bIns="45457" rtlCol="0"/>
          <a:lstStyle>
            <a:lvl1pPr algn="r" eaLnBrk="1" fontAlgn="auto" hangingPunct="1">
              <a:spcBef>
                <a:spcPts val="0"/>
              </a:spcBef>
              <a:spcAft>
                <a:spcPts val="0"/>
              </a:spcAft>
              <a:defRPr sz="1100" smtClean="0">
                <a:latin typeface="Arial" panose="020B0604020202020204" pitchFamily="34" charset="0"/>
              </a:defRPr>
            </a:lvl1pPr>
          </a:lstStyle>
          <a:p>
            <a:pPr>
              <a:defRPr/>
            </a:pPr>
            <a:fld id="{5E33410D-CD5F-4BE6-8D73-45DE51D07D44}" type="datetimeFigureOut">
              <a:rPr lang="en-US"/>
              <a:pPr>
                <a:defRPr/>
              </a:pPr>
              <a:t>3/23/2021</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0913" tIns="45457" rIns="90913" bIns="45457" rtlCol="0" anchor="b"/>
          <a:lstStyle>
            <a:lvl1pPr algn="l" eaLnBrk="1" fontAlgn="auto" hangingPunct="1">
              <a:spcBef>
                <a:spcPts val="0"/>
              </a:spcBef>
              <a:spcAft>
                <a:spcPts val="0"/>
              </a:spcAft>
              <a:defRPr sz="1100" dirty="0">
                <a:latin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0913" tIns="45457" rIns="90913" bIns="45457" rtlCol="0" anchor="b"/>
          <a:lstStyle>
            <a:lvl1pPr algn="r" eaLnBrk="1" fontAlgn="auto" hangingPunct="1">
              <a:spcBef>
                <a:spcPts val="0"/>
              </a:spcBef>
              <a:spcAft>
                <a:spcPts val="0"/>
              </a:spcAft>
              <a:defRPr sz="1100" smtClean="0">
                <a:latin typeface="Arial" panose="020B0604020202020204" pitchFamily="34" charset="0"/>
              </a:defRPr>
            </a:lvl1pPr>
          </a:lstStyle>
          <a:p>
            <a:pPr>
              <a:defRPr/>
            </a:pPr>
            <a:fld id="{2D1B912F-BBCA-48A0-9062-C0718BA08AC2}" type="slidenum">
              <a:rPr lang="en-US"/>
              <a:pPr>
                <a:defRPr/>
              </a:pPr>
              <a:t>‹#›</a:t>
            </a:fld>
            <a:endParaRPr lang="en-US" dirty="0"/>
          </a:p>
        </p:txBody>
      </p:sp>
    </p:spTree>
    <p:extLst>
      <p:ext uri="{BB962C8B-B14F-4D97-AF65-F5344CB8AC3E}">
        <p14:creationId xmlns:p14="http://schemas.microsoft.com/office/powerpoint/2010/main" val="7171711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8478" tIns="49238" rIns="98478" bIns="49238" rtlCol="0"/>
          <a:lstStyle>
            <a:lvl1pPr algn="l" eaLnBrk="1" fontAlgn="auto" hangingPunct="1">
              <a:spcBef>
                <a:spcPts val="0"/>
              </a:spcBef>
              <a:spcAft>
                <a:spcPts val="0"/>
              </a:spcAft>
              <a:defRPr sz="1200" dirty="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8478" tIns="49238" rIns="98478" bIns="49238" rtlCol="0"/>
          <a:lstStyle>
            <a:lvl1pPr algn="r" eaLnBrk="1" fontAlgn="auto" hangingPunct="1">
              <a:spcBef>
                <a:spcPts val="0"/>
              </a:spcBef>
              <a:spcAft>
                <a:spcPts val="0"/>
              </a:spcAft>
              <a:defRPr sz="1200" smtClean="0">
                <a:latin typeface="Arial" panose="020B0604020202020204" pitchFamily="34" charset="0"/>
              </a:defRPr>
            </a:lvl1pPr>
          </a:lstStyle>
          <a:p>
            <a:pPr>
              <a:defRPr/>
            </a:pPr>
            <a:fld id="{C62141C7-D3D8-4FB6-A2C5-512EEDE656D6}" type="datetimeFigureOut">
              <a:rPr lang="en-US"/>
              <a:pPr>
                <a:defRPr/>
              </a:pPr>
              <a:t>3/23/2021</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8478" tIns="49238" rIns="98478" bIns="49238" rtlCol="0" anchor="ctr"/>
          <a:lstStyle/>
          <a:p>
            <a:pPr lvl="0"/>
            <a:endParaRPr lang="en-GB"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8478" tIns="49238" rIns="98478" bIns="4923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8478" tIns="49238" rIns="98478" bIns="49238" rtlCol="0" anchor="b"/>
          <a:lstStyle>
            <a:lvl1pPr algn="l" eaLnBrk="1" fontAlgn="auto" hangingPunct="1">
              <a:spcBef>
                <a:spcPts val="0"/>
              </a:spcBef>
              <a:spcAft>
                <a:spcPts val="0"/>
              </a:spcAft>
              <a:defRPr sz="1200" dirty="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8478" tIns="49238" rIns="98478" bIns="49238" rtlCol="0" anchor="b"/>
          <a:lstStyle>
            <a:lvl1pPr algn="r" eaLnBrk="1" fontAlgn="auto" hangingPunct="1">
              <a:spcBef>
                <a:spcPts val="0"/>
              </a:spcBef>
              <a:spcAft>
                <a:spcPts val="0"/>
              </a:spcAft>
              <a:defRPr sz="1200" smtClean="0">
                <a:latin typeface="Arial" panose="020B0604020202020204" pitchFamily="34" charset="0"/>
              </a:defRPr>
            </a:lvl1pPr>
          </a:lstStyle>
          <a:p>
            <a:pPr>
              <a:defRPr/>
            </a:pPr>
            <a:fld id="{1BBC8ACF-456C-446E-B86D-6E1A59FA655C}" type="slidenum">
              <a:rPr lang="en-US"/>
              <a:pPr>
                <a:defRPr/>
              </a:pPr>
              <a:t>‹#›</a:t>
            </a:fld>
            <a:endParaRPr lang="en-US" dirty="0"/>
          </a:p>
        </p:txBody>
      </p:sp>
    </p:spTree>
    <p:extLst>
      <p:ext uri="{BB962C8B-B14F-4D97-AF65-F5344CB8AC3E}">
        <p14:creationId xmlns:p14="http://schemas.microsoft.com/office/powerpoint/2010/main" val="241250856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cs-CZ"/>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454A95B8-3C93-47AD-98DE-FD632D789D77}" type="slidenum">
              <a:rPr lang="en-US" altLang="cs-CZ">
                <a:latin typeface="Arial" panose="020B0604020202020204" pitchFamily="34" charset="0"/>
              </a:rPr>
              <a:pPr fontAlgn="base">
                <a:spcBef>
                  <a:spcPct val="0"/>
                </a:spcBef>
                <a:spcAft>
                  <a:spcPct val="0"/>
                </a:spcAft>
              </a:pPr>
              <a:t>1</a:t>
            </a:fld>
            <a:endParaRPr lang="en-US" altLang="cs-CZ">
              <a:latin typeface="Arial" panose="020B0604020202020204" pitchFamily="34" charset="0"/>
            </a:endParaRPr>
          </a:p>
        </p:txBody>
      </p:sp>
    </p:spTree>
    <p:extLst>
      <p:ext uri="{BB962C8B-B14F-4D97-AF65-F5344CB8AC3E}">
        <p14:creationId xmlns:p14="http://schemas.microsoft.com/office/powerpoint/2010/main" val="329062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223314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448511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106530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2195803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360119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384964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2200782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2208432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3093255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166652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15294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1521617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Platnost nařízení – velké dějinné</a:t>
            </a:r>
            <a:r>
              <a:rPr lang="cs-CZ" baseline="0" dirty="0"/>
              <a:t> zvraty v </a:t>
            </a:r>
            <a:r>
              <a:rPr lang="cs-CZ" baseline="0"/>
              <a:t>sedmdesátých – osmdesátých letech </a:t>
            </a:r>
            <a:endParaRPr lang="cs-CZ"/>
          </a:p>
        </p:txBody>
      </p:sp>
    </p:spTree>
    <p:extLst>
      <p:ext uri="{BB962C8B-B14F-4D97-AF65-F5344CB8AC3E}">
        <p14:creationId xmlns:p14="http://schemas.microsoft.com/office/powerpoint/2010/main" val="952452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1572158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1726015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3539796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1939382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3245059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41928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2459704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25845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71434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3980252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1485734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4099321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3064890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dobu studia (studium probíhající po 31. prosinci 2009 se však již za náhradní dobu pojištění nepovažuje),</a:t>
            </a:r>
          </a:p>
          <a:p>
            <a:r>
              <a:rPr lang="cs-CZ" dirty="0"/>
              <a:t>dobu vedení v evidenci úřadu práce jako uchazeči o zaměstnání, jestliže náleží podpora v nezaměstnanosti nebo podpora při rekvalifikaci a v rozsahu tří let také doba, kdy uvedené dávky nenáleží s tím, že před dosažením věku 55 let, se do ní započítává v rozsahu nejvýše 1 roku, </a:t>
            </a:r>
          </a:p>
          <a:p>
            <a:r>
              <a:rPr lang="cs-CZ" dirty="0"/>
              <a:t>doby, po které jsou osoby se zdravotním postižením zařazené v teoretické a praktické přípravě pro zaměstnání nebo jinou výdělečnou činnost, </a:t>
            </a:r>
          </a:p>
          <a:p>
            <a:r>
              <a:rPr lang="cs-CZ" dirty="0"/>
              <a:t>doba výkonu civilní služby a </a:t>
            </a:r>
          </a:p>
          <a:p>
            <a:r>
              <a:rPr lang="cs-CZ" dirty="0"/>
              <a:t>doba pobírání invalidního důchodu pro invaliditu třetího stupně (před 1. lednem 2010 doba pobírání plného invalidního důchodu). </a:t>
            </a:r>
          </a:p>
          <a:p>
            <a:endParaRPr lang="cs-CZ" b="0" baseline="0" dirty="0"/>
          </a:p>
        </p:txBody>
      </p:sp>
    </p:spTree>
    <p:extLst>
      <p:ext uri="{BB962C8B-B14F-4D97-AF65-F5344CB8AC3E}">
        <p14:creationId xmlns:p14="http://schemas.microsoft.com/office/powerpoint/2010/main" val="2411694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Platnost nařízení – velké dějinné</a:t>
            </a:r>
            <a:r>
              <a:rPr lang="cs-CZ" baseline="0" dirty="0"/>
              <a:t> zvraty v </a:t>
            </a:r>
            <a:r>
              <a:rPr lang="cs-CZ" baseline="0"/>
              <a:t>sedmdesátých – osmdesátých letech </a:t>
            </a:r>
            <a:endParaRPr lang="cs-CZ"/>
          </a:p>
        </p:txBody>
      </p:sp>
    </p:spTree>
    <p:extLst>
      <p:ext uri="{BB962C8B-B14F-4D97-AF65-F5344CB8AC3E}">
        <p14:creationId xmlns:p14="http://schemas.microsoft.com/office/powerpoint/2010/main" val="2939946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1114857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79105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Staré nařízení: platilo do </a:t>
            </a:r>
            <a:r>
              <a:rPr lang="cs-CZ" b="1" dirty="0"/>
              <a:t>30.4.2010</a:t>
            </a:r>
          </a:p>
          <a:p>
            <a:endParaRPr lang="cs-CZ" b="1" dirty="0"/>
          </a:p>
          <a:p>
            <a:pPr marL="171450" indent="-171450">
              <a:buFontTx/>
              <a:buChar char="-"/>
            </a:pPr>
            <a:r>
              <a:rPr lang="cs-CZ" b="0" dirty="0"/>
              <a:t>Prodloužena platnost formulářů E101 na jejich platnost</a:t>
            </a:r>
          </a:p>
          <a:p>
            <a:pPr marL="171450" indent="-171450">
              <a:buFontTx/>
              <a:buChar char="-"/>
            </a:pPr>
            <a:r>
              <a:rPr lang="cs-CZ" b="0" dirty="0"/>
              <a:t>Neomezeně</a:t>
            </a:r>
            <a:r>
              <a:rPr lang="cs-CZ" b="0" baseline="0" dirty="0"/>
              <a:t> vystavené: platí do 10 let </a:t>
            </a:r>
          </a:p>
          <a:p>
            <a:pPr marL="171450" indent="-171450">
              <a:buFontTx/>
              <a:buChar char="-"/>
            </a:pPr>
            <a:endParaRPr lang="cs-CZ" b="0" baseline="0" dirty="0"/>
          </a:p>
          <a:p>
            <a:pPr marL="0" indent="0">
              <a:buFontTx/>
              <a:buNone/>
            </a:pPr>
            <a:r>
              <a:rPr lang="cs-CZ" b="0" baseline="0" dirty="0"/>
              <a:t>Cíl:</a:t>
            </a:r>
          </a:p>
          <a:p>
            <a:pPr marL="171450" indent="-171450">
              <a:buFontTx/>
              <a:buChar char="-"/>
            </a:pPr>
            <a:r>
              <a:rPr lang="cs-CZ" b="0" baseline="0" dirty="0"/>
              <a:t>Migrace</a:t>
            </a:r>
          </a:p>
          <a:p>
            <a:pPr marL="171450" indent="-171450">
              <a:buFontTx/>
              <a:buChar char="-"/>
            </a:pPr>
            <a:r>
              <a:rPr lang="cs-CZ" b="0" baseline="0" dirty="0"/>
              <a:t>Cestování, práce </a:t>
            </a:r>
          </a:p>
          <a:p>
            <a:pPr marL="171450" indent="-171450">
              <a:buFontTx/>
              <a:buChar char="-"/>
            </a:pPr>
            <a:r>
              <a:rPr lang="cs-CZ" b="0" baseline="0" dirty="0"/>
              <a:t>Velké dějinné zvraty </a:t>
            </a:r>
          </a:p>
        </p:txBody>
      </p:sp>
    </p:spTree>
    <p:extLst>
      <p:ext uri="{BB962C8B-B14F-4D97-AF65-F5344CB8AC3E}">
        <p14:creationId xmlns:p14="http://schemas.microsoft.com/office/powerpoint/2010/main" val="1724814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a:t>- státy si dávaly omezení kvůli pracovním trhům x pravidla koordinace byla aplikována ihned </a:t>
            </a:r>
          </a:p>
          <a:p>
            <a:endParaRPr lang="cs-CZ" dirty="0"/>
          </a:p>
          <a:p>
            <a:r>
              <a:rPr lang="cs-CZ" dirty="0"/>
              <a:t>- nyní 31 států </a:t>
            </a:r>
          </a:p>
          <a:p>
            <a:endParaRPr lang="cs-CZ" b="1" dirty="0"/>
          </a:p>
          <a:p>
            <a:r>
              <a:rPr lang="cs-CZ" b="1" dirty="0"/>
              <a:t>- od 1.4.2012 se začalo aplikovat i na Švýcarsko </a:t>
            </a:r>
          </a:p>
          <a:p>
            <a:r>
              <a:rPr lang="cs-CZ" b="1" dirty="0"/>
              <a:t>- od 1.6.2012 se začalo aplikovat na N, L, I</a:t>
            </a:r>
          </a:p>
          <a:p>
            <a:endParaRPr lang="cs-CZ" dirty="0"/>
          </a:p>
        </p:txBody>
      </p:sp>
    </p:spTree>
    <p:extLst>
      <p:ext uri="{BB962C8B-B14F-4D97-AF65-F5344CB8AC3E}">
        <p14:creationId xmlns:p14="http://schemas.microsoft.com/office/powerpoint/2010/main" val="283262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4081349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 VB proti</a:t>
            </a:r>
          </a:p>
          <a:p>
            <a:endParaRPr lang="cs-CZ" dirty="0"/>
          </a:p>
          <a:p>
            <a:r>
              <a:rPr lang="cs-CZ" dirty="0"/>
              <a:t>- vztahuje se tak na osoby a jejich rodinné příslušníky, které nejsou občany členského státu, nejsou primárně kryty těmito nařízeními pouze z důvodu občanství a legálně pobývají na území členského státu </a:t>
            </a:r>
          </a:p>
          <a:p>
            <a:endParaRPr lang="cs-CZ" dirty="0"/>
          </a:p>
          <a:p>
            <a:pPr marL="171450" indent="-171450">
              <a:buFontTx/>
              <a:buChar char="-"/>
            </a:pPr>
            <a:r>
              <a:rPr lang="cs-CZ" b="1" dirty="0"/>
              <a:t>odstranění závislosti na ekonomické činnosti </a:t>
            </a:r>
          </a:p>
          <a:p>
            <a:pPr marL="171450" indent="-171450">
              <a:buFontTx/>
              <a:buChar char="-"/>
            </a:pPr>
            <a:endParaRPr lang="cs-CZ" b="1" dirty="0"/>
          </a:p>
          <a:p>
            <a:pPr marL="171450" indent="-171450">
              <a:buFontTx/>
              <a:buChar char="-"/>
            </a:pPr>
            <a:r>
              <a:rPr lang="cs-CZ" b="1" dirty="0"/>
              <a:t>Dánové nepřistoupili ani ke starému ani novému nařízení</a:t>
            </a:r>
            <a:r>
              <a:rPr lang="cs-CZ" b="1" baseline="0" dirty="0"/>
              <a:t> </a:t>
            </a:r>
          </a:p>
          <a:p>
            <a:pPr marL="171450" indent="-171450">
              <a:buFontTx/>
              <a:buChar char="-"/>
            </a:pPr>
            <a:r>
              <a:rPr lang="cs-CZ" b="1" baseline="0" dirty="0"/>
              <a:t>UK akceptovali staré, ale ne nové!!!!!</a:t>
            </a:r>
            <a:endParaRPr lang="cs-CZ" b="1" dirty="0"/>
          </a:p>
        </p:txBody>
      </p:sp>
    </p:spTree>
    <p:extLst>
      <p:ext uri="{BB962C8B-B14F-4D97-AF65-F5344CB8AC3E}">
        <p14:creationId xmlns:p14="http://schemas.microsoft.com/office/powerpoint/2010/main" val="97255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a:t>Věcný obsah: </a:t>
            </a:r>
          </a:p>
          <a:p>
            <a:endParaRPr lang="cs-CZ" dirty="0"/>
          </a:p>
          <a:p>
            <a:r>
              <a:rPr lang="cs-CZ" dirty="0"/>
              <a:t>- dávky v nemoci </a:t>
            </a:r>
          </a:p>
          <a:p>
            <a:r>
              <a:rPr lang="cs-CZ" dirty="0"/>
              <a:t>- mateřské a otcovské dávky </a:t>
            </a:r>
          </a:p>
          <a:p>
            <a:r>
              <a:rPr lang="cs-CZ" dirty="0"/>
              <a:t>- dávky v invaliditě </a:t>
            </a:r>
          </a:p>
          <a:p>
            <a:r>
              <a:rPr lang="cs-CZ" dirty="0"/>
              <a:t>- dávky ve </a:t>
            </a:r>
            <a:r>
              <a:rPr lang="cs-CZ" dirty="0" err="1"/>
              <a:t>stáýří</a:t>
            </a:r>
            <a:r>
              <a:rPr lang="cs-CZ" dirty="0"/>
              <a:t> </a:t>
            </a:r>
          </a:p>
          <a:p>
            <a:r>
              <a:rPr lang="cs-CZ" dirty="0"/>
              <a:t>- dávky pozůstalým </a:t>
            </a:r>
          </a:p>
          <a:p>
            <a:r>
              <a:rPr lang="cs-CZ" dirty="0"/>
              <a:t>- dávky při pracovním úraze </a:t>
            </a:r>
          </a:p>
          <a:p>
            <a:r>
              <a:rPr lang="cs-CZ" dirty="0"/>
              <a:t>- pohřebné</a:t>
            </a:r>
          </a:p>
          <a:p>
            <a:r>
              <a:rPr lang="cs-CZ" dirty="0"/>
              <a:t>- dávky v nezaměstnanosti </a:t>
            </a:r>
          </a:p>
          <a:p>
            <a:r>
              <a:rPr lang="cs-CZ" dirty="0"/>
              <a:t>- předdůchodové dávky </a:t>
            </a:r>
          </a:p>
          <a:p>
            <a:pPr marL="171450" indent="-171450">
              <a:buFontTx/>
              <a:buChar char="-"/>
            </a:pPr>
            <a:r>
              <a:rPr lang="cs-CZ" dirty="0"/>
              <a:t>rodinné dávky </a:t>
            </a:r>
          </a:p>
          <a:p>
            <a:pPr marL="171450" indent="-171450">
              <a:buFontTx/>
              <a:buChar char="-"/>
            </a:pPr>
            <a:endParaRPr lang="cs-CZ" dirty="0"/>
          </a:p>
          <a:p>
            <a:pPr marL="171450" indent="-171450">
              <a:buFontTx/>
              <a:buChar char="-"/>
            </a:pPr>
            <a:r>
              <a:rPr lang="cs-CZ" b="1" dirty="0"/>
              <a:t>z důvodu pojmové nejednotnosti sociální zabezpečení vs. sociální pojištění </a:t>
            </a:r>
          </a:p>
          <a:p>
            <a:pPr marL="171450" indent="-171450">
              <a:buFontTx/>
              <a:buChar char="-"/>
            </a:pPr>
            <a:endParaRPr lang="cs-CZ" b="1" dirty="0"/>
          </a:p>
          <a:p>
            <a:pPr marL="171450" indent="-171450">
              <a:buFontTx/>
              <a:buChar char="-"/>
            </a:pPr>
            <a:r>
              <a:rPr lang="cs-CZ" b="1" dirty="0"/>
              <a:t>4 části, kde dochází k odvodu pojistného = příspěvkové systémy</a:t>
            </a:r>
          </a:p>
          <a:p>
            <a:pPr marL="171450" indent="-171450">
              <a:buFontTx/>
              <a:buChar char="-"/>
            </a:pPr>
            <a:endParaRPr lang="cs-CZ" dirty="0"/>
          </a:p>
        </p:txBody>
      </p:sp>
    </p:spTree>
    <p:extLst>
      <p:ext uri="{BB962C8B-B14F-4D97-AF65-F5344CB8AC3E}">
        <p14:creationId xmlns:p14="http://schemas.microsoft.com/office/powerpoint/2010/main" val="30265691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cs-CZ" b="1" dirty="0"/>
              <a:t>I.  Rovné nakládání</a:t>
            </a:r>
          </a:p>
          <a:p>
            <a:r>
              <a:rPr lang="cs-CZ" dirty="0"/>
              <a:t>- zákaz diskriminace, antidiskriminační směrnice </a:t>
            </a:r>
          </a:p>
          <a:p>
            <a:r>
              <a:rPr lang="cs-CZ" dirty="0"/>
              <a:t>přímá diskriminace: osoby jsou posuzovány podle zakázaného kritéria, např. státní občanství </a:t>
            </a:r>
          </a:p>
          <a:p>
            <a:r>
              <a:rPr lang="cs-CZ" dirty="0"/>
              <a:t>nepřímá diskriminace: jakákoliv další kritéria, která znamenají v důsledku znevýhodnění určitých osob (např. podmínění výplaty dávek dosažením určité doby v systému)</a:t>
            </a:r>
          </a:p>
          <a:p>
            <a:endParaRPr lang="cs-CZ" dirty="0"/>
          </a:p>
          <a:p>
            <a:r>
              <a:rPr lang="cs-CZ" b="1" dirty="0"/>
              <a:t>II. Zásada asimilace skutečností </a:t>
            </a:r>
          </a:p>
          <a:p>
            <a:r>
              <a:rPr lang="cs-CZ" dirty="0"/>
              <a:t>- </a:t>
            </a:r>
            <a:r>
              <a:rPr lang="cs-CZ" dirty="0" err="1"/>
              <a:t>oisuzovat</a:t>
            </a:r>
            <a:r>
              <a:rPr lang="cs-CZ" dirty="0"/>
              <a:t> </a:t>
            </a:r>
            <a:r>
              <a:rPr lang="cs-CZ" dirty="0" err="1"/>
              <a:t>stejnhé</a:t>
            </a:r>
            <a:r>
              <a:rPr lang="cs-CZ" dirty="0"/>
              <a:t> skutečnosti, příjmy a jiné okolnosti, jež mají význam pro posouzení migrujících pracovníků, nicméně nastaly v jiných státech, jako by nastaly v daném členském státě </a:t>
            </a:r>
          </a:p>
          <a:p>
            <a:endParaRPr lang="cs-CZ" dirty="0"/>
          </a:p>
          <a:p>
            <a:r>
              <a:rPr lang="cs-CZ" b="1" dirty="0"/>
              <a:t>III. Princip jednoho pojištění </a:t>
            </a:r>
          </a:p>
          <a:p>
            <a:r>
              <a:rPr lang="cs-CZ" dirty="0"/>
              <a:t>- kolize – negativní: osoba by nepodléhala žádnému systému </a:t>
            </a:r>
          </a:p>
          <a:p>
            <a:r>
              <a:rPr lang="cs-CZ" dirty="0"/>
              <a:t>- kolize – pozitivní: osoba by podléhala více systémům </a:t>
            </a:r>
          </a:p>
          <a:p>
            <a:endParaRPr lang="cs-CZ" dirty="0"/>
          </a:p>
          <a:p>
            <a:r>
              <a:rPr lang="cs-CZ" dirty="0"/>
              <a:t>- lex loci </a:t>
            </a:r>
            <a:r>
              <a:rPr lang="cs-CZ" dirty="0" err="1"/>
              <a:t>laboris</a:t>
            </a:r>
            <a:r>
              <a:rPr lang="cs-CZ" dirty="0"/>
              <a:t> – bez ohledu, kdo vyplácí a pro koho vykonávána </a:t>
            </a:r>
          </a:p>
          <a:p>
            <a:endParaRPr lang="cs-CZ" dirty="0"/>
          </a:p>
          <a:p>
            <a:r>
              <a:rPr lang="cs-CZ" dirty="0"/>
              <a:t>2010: rozšíření platnosti i na neaktivní osoby /nešlo by dohledat místo výkonu práce) -&gt;&gt;&gt; pravidlo pro neaktivní osoby: lex loci </a:t>
            </a:r>
            <a:r>
              <a:rPr lang="cs-CZ" dirty="0" err="1"/>
              <a:t>domicilii</a:t>
            </a:r>
            <a:r>
              <a:rPr lang="cs-CZ" dirty="0"/>
              <a:t> </a:t>
            </a:r>
          </a:p>
          <a:p>
            <a:endParaRPr lang="cs-CZ" dirty="0"/>
          </a:p>
          <a:p>
            <a:r>
              <a:rPr lang="cs-CZ" dirty="0"/>
              <a:t>Výjimky z pravidla: </a:t>
            </a:r>
          </a:p>
          <a:p>
            <a:r>
              <a:rPr lang="cs-CZ" dirty="0"/>
              <a:t>- vyslání</a:t>
            </a:r>
          </a:p>
          <a:p>
            <a:r>
              <a:rPr lang="cs-CZ" dirty="0"/>
              <a:t>- výjimka</a:t>
            </a:r>
          </a:p>
          <a:p>
            <a:r>
              <a:rPr lang="cs-CZ" dirty="0"/>
              <a:t>- souběh </a:t>
            </a:r>
          </a:p>
          <a:p>
            <a:endParaRPr lang="cs-CZ" dirty="0"/>
          </a:p>
          <a:p>
            <a:r>
              <a:rPr lang="cs-CZ" b="1" dirty="0"/>
              <a:t>IV.  SČÍTÁNÍ DOB POJIŠTĚNÍ</a:t>
            </a:r>
          </a:p>
          <a:p>
            <a:r>
              <a:rPr lang="cs-CZ" dirty="0"/>
              <a:t>- zahrnutí dob v pojištění v jiném státě </a:t>
            </a:r>
          </a:p>
          <a:p>
            <a:endParaRPr lang="cs-CZ" b="1" dirty="0"/>
          </a:p>
          <a:p>
            <a:r>
              <a:rPr lang="cs-CZ" b="1" dirty="0"/>
              <a:t>V. VÝPLATA DÁVEK </a:t>
            </a:r>
          </a:p>
          <a:p>
            <a:r>
              <a:rPr lang="cs-CZ" dirty="0"/>
              <a:t>- kompetentní instituce povinna dávky exportovat i do jiného státu krytého </a:t>
            </a:r>
            <a:r>
              <a:rPr lang="cs-CZ" dirty="0" err="1"/>
              <a:t>koorirdinačními</a:t>
            </a:r>
            <a:r>
              <a:rPr lang="cs-CZ" dirty="0"/>
              <a:t> nařízeními </a:t>
            </a:r>
          </a:p>
          <a:p>
            <a:r>
              <a:rPr lang="cs-CZ" dirty="0"/>
              <a:t>- jakmile získá nárok, neztratí jej, pokud se přestěhuje do jiného státu </a:t>
            </a:r>
          </a:p>
          <a:p>
            <a:endParaRPr lang="cs-CZ" dirty="0"/>
          </a:p>
          <a:p>
            <a:r>
              <a:rPr lang="cs-CZ" b="1" dirty="0"/>
              <a:t>VI. PRINCIP DOBRE SPOLUPRÁCE </a:t>
            </a:r>
          </a:p>
          <a:p>
            <a:r>
              <a:rPr lang="cs-CZ" dirty="0"/>
              <a:t>- úřady by měly komunikovat pomocí elektronických dokumentů </a:t>
            </a:r>
          </a:p>
          <a:p>
            <a:r>
              <a:rPr lang="cs-CZ" dirty="0"/>
              <a:t>- elektronická výměna dat </a:t>
            </a:r>
          </a:p>
          <a:p>
            <a:endParaRPr lang="cs-CZ" dirty="0"/>
          </a:p>
        </p:txBody>
      </p:sp>
    </p:spTree>
    <p:extLst>
      <p:ext uri="{BB962C8B-B14F-4D97-AF65-F5344CB8AC3E}">
        <p14:creationId xmlns:p14="http://schemas.microsoft.com/office/powerpoint/2010/main" val="4224823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28187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4888295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Rozhodnutí Rady A2</a:t>
            </a:r>
          </a:p>
          <a:p>
            <a:endParaRPr lang="cs-CZ" dirty="0"/>
          </a:p>
          <a:p>
            <a:r>
              <a:rPr lang="cs-CZ" b="1" dirty="0"/>
              <a:t>Vyslaný pracovník by neměl mít uzavřenu smlouvu s českou společností </a:t>
            </a:r>
          </a:p>
          <a:p>
            <a:endParaRPr lang="cs-CZ" dirty="0"/>
          </a:p>
          <a:p>
            <a:r>
              <a:rPr lang="cs-CZ" b="1" dirty="0"/>
              <a:t>činnost vysílajícího podniku</a:t>
            </a:r>
          </a:p>
          <a:p>
            <a:r>
              <a:rPr lang="cs-CZ" dirty="0"/>
              <a:t>- ekonomická aktivita podniku – uzavírání smluv...</a:t>
            </a:r>
          </a:p>
          <a:p>
            <a:endParaRPr lang="cs-CZ" dirty="0"/>
          </a:p>
          <a:p>
            <a:r>
              <a:rPr lang="cs-CZ" b="1" dirty="0"/>
              <a:t>příslušné právní předpisy těsně před vysláním</a:t>
            </a:r>
          </a:p>
          <a:p>
            <a:r>
              <a:rPr lang="cs-CZ" dirty="0"/>
              <a:t>- podléhá-li právním předpisům ve státě sídla zaměstnavatele bezprostředně před vysláním alespoň jeden měsíc; někdy zcela výjimečně kratší </a:t>
            </a:r>
          </a:p>
          <a:p>
            <a:endParaRPr lang="cs-CZ" dirty="0"/>
          </a:p>
          <a:p>
            <a:endParaRPr lang="cs-CZ" dirty="0"/>
          </a:p>
        </p:txBody>
      </p:sp>
    </p:spTree>
    <p:extLst>
      <p:ext uri="{BB962C8B-B14F-4D97-AF65-F5344CB8AC3E}">
        <p14:creationId xmlns:p14="http://schemas.microsoft.com/office/powerpoint/2010/main" val="992379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1270503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4145790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837595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39825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1" dirty="0"/>
          </a:p>
        </p:txBody>
      </p:sp>
    </p:spTree>
    <p:extLst>
      <p:ext uri="{BB962C8B-B14F-4D97-AF65-F5344CB8AC3E}">
        <p14:creationId xmlns:p14="http://schemas.microsoft.com/office/powerpoint/2010/main" val="73136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776529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155642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GB">
              <a:latin typeface="Arial" pitchFamily="34" charset="0"/>
              <a:ea typeface="ＭＳ Ｐゴシック" pitchFamily="34" charset="-128"/>
            </a:endParaRPr>
          </a:p>
        </p:txBody>
      </p:sp>
      <p:sp>
        <p:nvSpPr>
          <p:cNvPr id="48132" name="Slide Number Placeholder 3"/>
          <p:cNvSpPr>
            <a:spLocks noGrp="1"/>
          </p:cNvSpPr>
          <p:nvPr>
            <p:ph type="sldNum" sz="quarter" idx="4294967295"/>
          </p:nvPr>
        </p:nvSpPr>
        <p:spPr bwMode="auto">
          <a:xfrm>
            <a:off x="3849688" y="9428084"/>
            <a:ext cx="2946400" cy="496968"/>
          </a:xfrm>
          <a:prstGeom prst="rect">
            <a:avLst/>
          </a:prstGeom>
          <a:noFill/>
          <a:ln>
            <a:miter lim="800000"/>
            <a:headEnd/>
            <a:tailEnd/>
          </a:ln>
        </p:spPr>
        <p:txBody>
          <a:bodyPr/>
          <a:lstStyle/>
          <a:p>
            <a:pPr defTabSz="623888"/>
            <a:fld id="{2C24CAB9-C999-4181-9BBF-7B3C499D3216}" type="slidenum">
              <a:rPr lang="en-GB">
                <a:ea typeface="ＭＳ Ｐゴシック" pitchFamily="34" charset="-128"/>
              </a:rPr>
              <a:pPr defTabSz="623888"/>
              <a:t>57</a:t>
            </a:fld>
            <a:endParaRPr lang="en-GB">
              <a:ea typeface="ＭＳ Ｐゴシック" pitchFamily="34" charset="-128"/>
            </a:endParaRPr>
          </a:p>
        </p:txBody>
      </p:sp>
    </p:spTree>
    <p:extLst>
      <p:ext uri="{BB962C8B-B14F-4D97-AF65-F5344CB8AC3E}">
        <p14:creationId xmlns:p14="http://schemas.microsoft.com/office/powerpoint/2010/main" val="32658912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42233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GB">
              <a:latin typeface="Arial" pitchFamily="34" charset="0"/>
              <a:ea typeface="ＭＳ Ｐゴシック" pitchFamily="34" charset="-128"/>
            </a:endParaRPr>
          </a:p>
        </p:txBody>
      </p:sp>
      <p:sp>
        <p:nvSpPr>
          <p:cNvPr id="49156" name="Slide Number Placeholder 3"/>
          <p:cNvSpPr>
            <a:spLocks noGrp="1"/>
          </p:cNvSpPr>
          <p:nvPr>
            <p:ph type="sldNum" sz="quarter" idx="4294967295"/>
          </p:nvPr>
        </p:nvSpPr>
        <p:spPr bwMode="auto">
          <a:xfrm>
            <a:off x="3849688" y="9428084"/>
            <a:ext cx="2946400" cy="496968"/>
          </a:xfrm>
          <a:prstGeom prst="rect">
            <a:avLst/>
          </a:prstGeom>
          <a:noFill/>
          <a:ln>
            <a:miter lim="800000"/>
            <a:headEnd/>
            <a:tailEnd/>
          </a:ln>
        </p:spPr>
        <p:txBody>
          <a:bodyPr/>
          <a:lstStyle/>
          <a:p>
            <a:pPr defTabSz="623888"/>
            <a:fld id="{9773E480-9EF9-47F7-9B85-8BEFBA91446E}" type="slidenum">
              <a:rPr lang="en-GB">
                <a:ea typeface="ＭＳ Ｐゴシック" pitchFamily="34" charset="-128"/>
              </a:rPr>
              <a:pPr defTabSz="623888"/>
              <a:t>59</a:t>
            </a:fld>
            <a:endParaRPr lang="en-GB">
              <a:ea typeface="ＭＳ Ｐゴシック" pitchFamily="34" charset="-128"/>
            </a:endParaRPr>
          </a:p>
        </p:txBody>
      </p:sp>
    </p:spTree>
    <p:extLst>
      <p:ext uri="{BB962C8B-B14F-4D97-AF65-F5344CB8AC3E}">
        <p14:creationId xmlns:p14="http://schemas.microsoft.com/office/powerpoint/2010/main" val="2089266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GB">
              <a:latin typeface="Arial" pitchFamily="34" charset="0"/>
              <a:ea typeface="ＭＳ Ｐゴシック" pitchFamily="34" charset="-128"/>
            </a:endParaRPr>
          </a:p>
        </p:txBody>
      </p:sp>
      <p:sp>
        <p:nvSpPr>
          <p:cNvPr id="48132" name="Slide Number Placeholder 3"/>
          <p:cNvSpPr>
            <a:spLocks noGrp="1"/>
          </p:cNvSpPr>
          <p:nvPr>
            <p:ph type="sldNum" sz="quarter" idx="4294967295"/>
          </p:nvPr>
        </p:nvSpPr>
        <p:spPr bwMode="auto">
          <a:xfrm>
            <a:off x="3849688" y="9428084"/>
            <a:ext cx="2946400" cy="496968"/>
          </a:xfrm>
          <a:prstGeom prst="rect">
            <a:avLst/>
          </a:prstGeom>
          <a:noFill/>
          <a:ln>
            <a:miter lim="800000"/>
            <a:headEnd/>
            <a:tailEnd/>
          </a:ln>
        </p:spPr>
        <p:txBody>
          <a:bodyPr/>
          <a:lstStyle/>
          <a:p>
            <a:pPr defTabSz="623888"/>
            <a:fld id="{2C24CAB9-C999-4181-9BBF-7B3C499D3216}" type="slidenum">
              <a:rPr lang="en-GB">
                <a:ea typeface="ＭＳ Ｐゴシック" pitchFamily="34" charset="-128"/>
              </a:rPr>
              <a:pPr defTabSz="623888"/>
              <a:t>60</a:t>
            </a:fld>
            <a:endParaRPr lang="en-GB">
              <a:ea typeface="ＭＳ Ｐゴシック" pitchFamily="34" charset="-128"/>
            </a:endParaRPr>
          </a:p>
        </p:txBody>
      </p:sp>
    </p:spTree>
    <p:extLst>
      <p:ext uri="{BB962C8B-B14F-4D97-AF65-F5344CB8AC3E}">
        <p14:creationId xmlns:p14="http://schemas.microsoft.com/office/powerpoint/2010/main" val="2471853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9675697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3593093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1514703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73839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1731500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462184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225225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1396383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6426789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2759144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2166360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5653872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7966816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015266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17242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3321316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 zaměstnanec zahraničního zaměstnavatele </a:t>
            </a:r>
          </a:p>
          <a:p>
            <a:endParaRPr lang="cs-CZ" dirty="0"/>
          </a:p>
          <a:p>
            <a:r>
              <a:rPr lang="cs-CZ" dirty="0"/>
              <a:t>- účast zahraničního zaměstnance na důchodovém i nemocenském pojištění </a:t>
            </a:r>
            <a:r>
              <a:rPr lang="cs-CZ" b="1" dirty="0"/>
              <a:t>je dobrovolná </a:t>
            </a:r>
          </a:p>
          <a:p>
            <a:r>
              <a:rPr lang="cs-CZ" dirty="0"/>
              <a:t>- od 1.1.2012 je účast na nemocenském pojištění vázána na důchodové pojištění </a:t>
            </a:r>
          </a:p>
          <a:p>
            <a:endParaRPr lang="cs-CZ" dirty="0"/>
          </a:p>
          <a:p>
            <a:r>
              <a:rPr lang="cs-CZ" dirty="0"/>
              <a:t>- účast na N vzniká ode dne, který uvedl v přihlášce k účasti na nemocenské pojištění, nejdříve však dnem, kdy byla přihláška podána </a:t>
            </a:r>
          </a:p>
          <a:p>
            <a:endParaRPr lang="cs-CZ" dirty="0"/>
          </a:p>
          <a:p>
            <a:pPr marL="171450" indent="-171450">
              <a:buFontTx/>
              <a:buChar char="-"/>
            </a:pPr>
            <a:r>
              <a:rPr lang="cs-CZ" dirty="0"/>
              <a:t>vyměřovací základ si stanoví</a:t>
            </a:r>
            <a:r>
              <a:rPr lang="cs-CZ" baseline="0" dirty="0"/>
              <a:t> zaměstnanec sám </a:t>
            </a:r>
          </a:p>
          <a:p>
            <a:pPr marL="171450" indent="-171450">
              <a:buFontTx/>
              <a:buChar char="-"/>
            </a:pPr>
            <a:endParaRPr lang="cs-CZ" dirty="0"/>
          </a:p>
        </p:txBody>
      </p:sp>
    </p:spTree>
    <p:extLst>
      <p:ext uri="{BB962C8B-B14F-4D97-AF65-F5344CB8AC3E}">
        <p14:creationId xmlns:p14="http://schemas.microsoft.com/office/powerpoint/2010/main" val="2274873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cs-CZ" dirty="0"/>
              <a:t>Zákon o nemocenském pojištění definuje od roku 2008 zvláštní kategorii</a:t>
            </a:r>
            <a:r>
              <a:rPr lang="cs-CZ" baseline="0" dirty="0"/>
              <a:t> osob</a:t>
            </a:r>
          </a:p>
          <a:p>
            <a:endParaRPr lang="cs-CZ" b="1" baseline="0" dirty="0"/>
          </a:p>
          <a:p>
            <a:r>
              <a:rPr lang="cs-CZ" b="1" baseline="0" dirty="0"/>
              <a:t>Smluvní zaměstnanec</a:t>
            </a:r>
          </a:p>
          <a:p>
            <a:pPr marL="171450" indent="-171450">
              <a:buFontTx/>
              <a:buChar char="-"/>
            </a:pPr>
            <a:r>
              <a:rPr lang="cs-CZ" b="0" baseline="0" dirty="0"/>
              <a:t>Zaměstnanec </a:t>
            </a:r>
            <a:r>
              <a:rPr lang="cs-CZ" b="0" baseline="0" dirty="0" err="1"/>
              <a:t>zaměstnvatele</a:t>
            </a:r>
            <a:r>
              <a:rPr lang="cs-CZ" b="0" baseline="0" dirty="0"/>
              <a:t> z nesmluvního státu, který je činný v České republice u smluvního zaměstnavatele</a:t>
            </a:r>
          </a:p>
          <a:p>
            <a:pPr marL="171450" indent="-171450">
              <a:buFontTx/>
              <a:buChar char="-"/>
            </a:pPr>
            <a:endParaRPr lang="cs-CZ" b="0" baseline="0" dirty="0"/>
          </a:p>
          <a:p>
            <a:pPr marL="0" indent="0">
              <a:buFontTx/>
              <a:buNone/>
            </a:pPr>
            <a:r>
              <a:rPr lang="cs-CZ" b="1" baseline="0" dirty="0"/>
              <a:t>Smluvní zaměstnavatel</a:t>
            </a:r>
          </a:p>
          <a:p>
            <a:pPr marL="171450" indent="-171450">
              <a:buFontTx/>
              <a:buChar char="-"/>
            </a:pPr>
            <a:r>
              <a:rPr lang="cs-CZ" b="0" baseline="0" dirty="0"/>
              <a:t>Česká právnická nebo fyzická osob, u níž jsou činní smluvní zaměstnanci, pokud jsou podle smlouvy uzavřené mezi zahraničním zaměstnavatelem vypláceny příjmy těchto osob smluvním zaměstnavatelem nebo jsou uhrazovány zahraničnímu zaměstnavateli </a:t>
            </a:r>
          </a:p>
          <a:p>
            <a:pPr marL="0" indent="0">
              <a:buFontTx/>
              <a:buNone/>
            </a:pPr>
            <a:endParaRPr lang="cs-CZ" b="0" baseline="0" dirty="0"/>
          </a:p>
          <a:p>
            <a:pPr marL="0" indent="0">
              <a:buFontTx/>
              <a:buNone/>
            </a:pPr>
            <a:r>
              <a:rPr lang="cs-CZ" b="1" baseline="0" dirty="0"/>
              <a:t>NEMOCENSKE A DUCHODOVE POJISTENI </a:t>
            </a:r>
          </a:p>
          <a:p>
            <a:pPr marL="0" indent="0">
              <a:buFontTx/>
              <a:buNone/>
            </a:pPr>
            <a:endParaRPr lang="cs-CZ" b="0" baseline="0" dirty="0"/>
          </a:p>
          <a:p>
            <a:pPr marL="171450" indent="-171450">
              <a:buFontTx/>
              <a:buChar char="-"/>
            </a:pPr>
            <a:r>
              <a:rPr lang="cs-CZ" b="0" baseline="0" dirty="0"/>
              <a:t>Smluvní zaměstnanec povinně účasten </a:t>
            </a:r>
            <a:r>
              <a:rPr lang="cs-CZ" b="1" baseline="0" dirty="0">
                <a:solidFill>
                  <a:srgbClr val="FF0000"/>
                </a:solidFill>
              </a:rPr>
              <a:t>nemocenského a důchodového pojištění </a:t>
            </a:r>
          </a:p>
          <a:p>
            <a:pPr marL="171450" indent="-171450">
              <a:buFontTx/>
              <a:buChar char="-"/>
            </a:pPr>
            <a:r>
              <a:rPr lang="cs-CZ" b="0" baseline="0" dirty="0"/>
              <a:t>Pokud se účastní důchodového pojištění v zemi sídla svého zaměstnavatele a doloží prostřednictvím svého smluvního zaměstnavatele, vzniká mu účast na českém nemocenském a důchodovém pojištění po </a:t>
            </a:r>
            <a:r>
              <a:rPr lang="cs-CZ" b="1" baseline="0" dirty="0"/>
              <a:t>270 dnech od zahájení činnosti v ČR </a:t>
            </a:r>
            <a:r>
              <a:rPr lang="cs-CZ" b="0" baseline="0" dirty="0"/>
              <a:t>– do počtu dní se započtou všechny dny výkonu činnosti na území činnosti na území ČR spadající do období dvou let před zahájením výkonu činnosti posledního zaměstnání v ČR</a:t>
            </a:r>
          </a:p>
          <a:p>
            <a:pPr marL="171450" indent="-171450">
              <a:buFontTx/>
              <a:buChar char="-"/>
            </a:pPr>
            <a:r>
              <a:rPr lang="cs-CZ" b="0" baseline="0" dirty="0"/>
              <a:t>Po uplynutí této doby může dojít k dvojímu </a:t>
            </a:r>
            <a:r>
              <a:rPr lang="cs-CZ" b="0" baseline="0" dirty="0" err="1"/>
              <a:t>zpojistnění</a:t>
            </a:r>
            <a:r>
              <a:rPr lang="cs-CZ" b="0" baseline="0" dirty="0"/>
              <a:t> </a:t>
            </a:r>
          </a:p>
          <a:p>
            <a:pPr marL="171450" indent="-171450">
              <a:buFontTx/>
              <a:buChar char="-"/>
            </a:pPr>
            <a:r>
              <a:rPr lang="cs-CZ" b="1" baseline="0" dirty="0"/>
              <a:t>Povinnosti plní český smluvní zaměstnavatel </a:t>
            </a:r>
          </a:p>
          <a:p>
            <a:pPr marL="171450" indent="-171450">
              <a:buFontTx/>
              <a:buChar char="-"/>
            </a:pPr>
            <a:r>
              <a:rPr lang="cs-CZ" b="0" baseline="0" dirty="0"/>
              <a:t>Vyměřovací základ: příjem zúčtovaný smluvním zaměstnavatele; pokud platí příjem zahraniční zaměstnavatel: za jeho příjem považován příjem uhrazený smluvním zaměstnavatelem zahraničnímu zaměstnavateli jako součást poplatku za pronájem zaměstnanců </a:t>
            </a:r>
          </a:p>
          <a:p>
            <a:pPr marL="171450" indent="-171450">
              <a:buFontTx/>
              <a:buChar char="-"/>
            </a:pPr>
            <a:r>
              <a:rPr lang="cs-CZ" b="0" baseline="0" dirty="0"/>
              <a:t>Protože neexistuje v sociálním pojištění minimální vyměřovací základ: smluvní zaměstnavatel odvádí pojistné jen za ty měsíce, ve kterých vznikne smluvnímu zaměstnanci vyměřovací základ </a:t>
            </a:r>
          </a:p>
          <a:p>
            <a:pPr marL="171450" indent="-171450">
              <a:buFontTx/>
              <a:buChar char="-"/>
            </a:pPr>
            <a:endParaRPr lang="cs-CZ" b="0" baseline="0" dirty="0"/>
          </a:p>
          <a:p>
            <a:pPr marL="0" indent="0">
              <a:buFontTx/>
              <a:buNone/>
            </a:pPr>
            <a:r>
              <a:rPr lang="cs-CZ" b="1" baseline="0" dirty="0"/>
              <a:t>ZDRAVOTNÍ POJIŠTĚNÍ </a:t>
            </a:r>
          </a:p>
          <a:p>
            <a:pPr marL="171450" indent="-171450">
              <a:buFontTx/>
              <a:buChar char="-"/>
            </a:pPr>
            <a:r>
              <a:rPr lang="cs-CZ" b="0" baseline="0" dirty="0"/>
              <a:t>kategorie smluvních zaměstnanců není upravena </a:t>
            </a:r>
          </a:p>
          <a:p>
            <a:pPr marL="171450" indent="-171450">
              <a:buFontTx/>
              <a:buChar char="-"/>
            </a:pPr>
            <a:r>
              <a:rPr lang="cs-CZ" b="0" baseline="0" dirty="0"/>
              <a:t>Za zaměstnavatele považován plátce příjmů podle ZDP</a:t>
            </a:r>
          </a:p>
          <a:p>
            <a:pPr marL="171450" indent="-171450">
              <a:buFontTx/>
              <a:buChar char="-"/>
            </a:pPr>
            <a:r>
              <a:rPr lang="cs-CZ" b="0" baseline="0" dirty="0"/>
              <a:t>Výklad ministerstva zdravotnictví &gt; česká společnost by se měla registrovat a odvádět </a:t>
            </a:r>
          </a:p>
          <a:p>
            <a:pPr marL="171450" indent="-171450">
              <a:buFontTx/>
              <a:buChar char="-"/>
            </a:pPr>
            <a:r>
              <a:rPr lang="cs-CZ" b="1" baseline="0" dirty="0"/>
              <a:t>Pokud příjem vyplácí česká společnost &gt; </a:t>
            </a:r>
            <a:r>
              <a:rPr lang="cs-CZ" b="0" baseline="0" dirty="0"/>
              <a:t>měla by se registrovat a odvádět </a:t>
            </a:r>
          </a:p>
          <a:p>
            <a:pPr marL="171450" indent="-171450">
              <a:buFontTx/>
              <a:buChar char="-"/>
            </a:pPr>
            <a:r>
              <a:rPr lang="cs-CZ" b="1" baseline="0" dirty="0"/>
              <a:t>Pokud příjem vyplácí zahraniční společnost &gt; </a:t>
            </a:r>
            <a:r>
              <a:rPr lang="cs-CZ" b="0" baseline="0" dirty="0"/>
              <a:t>problém; z čeho smluvní společnost strhne pojistné a </a:t>
            </a:r>
            <a:r>
              <a:rPr lang="cs-CZ" b="0" baseline="0" dirty="0" err="1"/>
              <a:t>minimiální</a:t>
            </a:r>
            <a:r>
              <a:rPr lang="cs-CZ" b="0" baseline="0" dirty="0"/>
              <a:t> pojistné</a:t>
            </a:r>
          </a:p>
          <a:p>
            <a:pPr marL="171450" indent="-171450">
              <a:buFontTx/>
              <a:buChar char="-"/>
            </a:pPr>
            <a:endParaRPr lang="cs-CZ" b="0" baseline="0" dirty="0"/>
          </a:p>
          <a:p>
            <a:pPr marL="171450" indent="-171450">
              <a:buFontTx/>
              <a:buChar char="-"/>
            </a:pPr>
            <a:endParaRPr lang="cs-CZ" b="0" baseline="0" dirty="0"/>
          </a:p>
          <a:p>
            <a:pPr marL="0" indent="0">
              <a:buFontTx/>
              <a:buNone/>
            </a:pPr>
            <a:r>
              <a:rPr lang="cs-CZ" b="0" baseline="0" dirty="0"/>
              <a:t>Př. </a:t>
            </a:r>
            <a:r>
              <a:rPr lang="cs-CZ" b="1" i="1" baseline="0" dirty="0"/>
              <a:t>Občan Indie – zaměstnanec indické společnosti – je pronajat do České republiky. Dosud pracoval pro indickou společnost ve Velké Británii, předtím v Itálii. </a:t>
            </a:r>
          </a:p>
          <a:p>
            <a:pPr marL="0" indent="0">
              <a:buFontTx/>
              <a:buNone/>
            </a:pPr>
            <a:r>
              <a:rPr lang="cs-CZ" b="0" i="1" baseline="0" dirty="0"/>
              <a:t>Na tohoto pracovníka se vztahuje nařízení. Důchodového a nemocenského pojištění se účastní jako smluvní zaměstnanec (česká společnost bude smluvním </a:t>
            </a:r>
            <a:r>
              <a:rPr lang="cs-CZ" b="0" i="1" baseline="0" dirty="0" err="1"/>
              <a:t>zaměstnvatelem</a:t>
            </a:r>
            <a:r>
              <a:rPr lang="cs-CZ" b="0" i="1" baseline="0" dirty="0"/>
              <a:t>), zdravotního pojištění se podle stanoviska MF bude účastnit jako zaměstnanec (česká společnost bude jeho zaměstnavatelem pro účely zdravotního pojištění). </a:t>
            </a:r>
            <a:endParaRPr lang="cs-CZ" b="0" baseline="0" dirty="0"/>
          </a:p>
          <a:p>
            <a:pPr marL="171450" indent="-171450">
              <a:buFontTx/>
              <a:buChar char="-"/>
            </a:pPr>
            <a:endParaRPr lang="cs-CZ" b="1" baseline="0" dirty="0"/>
          </a:p>
          <a:p>
            <a:pPr marL="171450" indent="-171450">
              <a:buFontTx/>
              <a:buChar char="-"/>
            </a:pPr>
            <a:endParaRPr lang="cs-CZ" b="0" baseline="0" dirty="0"/>
          </a:p>
        </p:txBody>
      </p:sp>
    </p:spTree>
    <p:extLst>
      <p:ext uri="{BB962C8B-B14F-4D97-AF65-F5344CB8AC3E}">
        <p14:creationId xmlns:p14="http://schemas.microsoft.com/office/powerpoint/2010/main" val="4561501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677709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0554629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cs-CZ"/>
          </a:p>
        </p:txBody>
      </p:sp>
      <p:sp>
        <p:nvSpPr>
          <p:cNvPr id="45060" name="Slide Number Placeholder 3"/>
          <p:cNvSpPr>
            <a:spLocks noGrp="1"/>
          </p:cNvSpPr>
          <p:nvPr>
            <p:ph type="sldNum" sz="quarter" idx="5"/>
          </p:nvPr>
        </p:nvSpPr>
        <p:spPr bwMode="auto">
          <a:xfrm>
            <a:off x="4143375" y="9120188"/>
            <a:ext cx="3170238" cy="481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AE58DC-D5A7-4F73-BFDF-DFD7E4485E1B}" type="slidenum">
              <a:rPr kumimoji="0" lang="en-GB" altLang="cs-CZ"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GB" altLang="cs-CZ"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9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75551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a:p>
        </p:txBody>
      </p:sp>
    </p:spTree>
    <p:extLst>
      <p:ext uri="{BB962C8B-B14F-4D97-AF65-F5344CB8AC3E}">
        <p14:creationId xmlns:p14="http://schemas.microsoft.com/office/powerpoint/2010/main" val="687956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892633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1129142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9829542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55098273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0913110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4798883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443974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7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3" name="TextBox 12"/>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2017. For information, contact Deloitte Czech Republic. </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DD06410-D99E-4A86-B097-07C46E184CDF}"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5" name="Rectangle 14"/>
          <p:cNvSpPr/>
          <p:nvPr/>
        </p:nvSpPr>
        <p:spPr>
          <a:xfrm>
            <a:off x="3240088" y="170656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7" name="Rectangle 16"/>
          <p:cNvSpPr/>
          <p:nvPr/>
        </p:nvSpPr>
        <p:spPr>
          <a:xfrm>
            <a:off x="6086475" y="170656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37535149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r>
              <a:rPr lang="en-US" noProof="0"/>
              <a:t>Click icon to add picture</a:t>
            </a:r>
            <a:endParaRPr lang="cs-CZ" noProof="0" dirty="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r>
              <a:rPr lang="en-US" noProof="0"/>
              <a:t>Click icon to add picture</a:t>
            </a:r>
            <a:endParaRPr lang="cs-CZ" noProof="0" dirty="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r>
              <a:rPr lang="en-US" noProof="0"/>
              <a:t>Click icon to add picture</a:t>
            </a:r>
            <a:endParaRPr lang="cs-CZ" noProof="0" dirty="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en-US"/>
              <a:t>Click to edit Master text styles</a:t>
            </a:r>
          </a:p>
          <a:p>
            <a:pPr lvl="1"/>
            <a:r>
              <a:rPr lang="en-US"/>
              <a:t>Second level</a:t>
            </a:r>
          </a:p>
          <a:p>
            <a:pPr lvl="2"/>
            <a:r>
              <a:rPr lang="en-US"/>
              <a:t>Third level</a:t>
            </a:r>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en-US"/>
              <a:t>Click to edit Master text styles</a:t>
            </a:r>
          </a:p>
          <a:p>
            <a:pPr lvl="1"/>
            <a:r>
              <a:rPr lang="en-US"/>
              <a:t>Second level</a:t>
            </a:r>
          </a:p>
          <a:p>
            <a:pPr lvl="2"/>
            <a:r>
              <a:rPr lang="en-US"/>
              <a:t>Third level</a:t>
            </a:r>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en-US"/>
              <a:t>Click to 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53183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0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3" name="TextBox 12"/>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2017. For information, contact Deloitte Czech Republic. </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dirty="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en-US"/>
              <a:t>Click to edit Master text styles</a:t>
            </a:r>
          </a:p>
          <a:p>
            <a:pPr lvl="1"/>
            <a:r>
              <a:rPr lang="en-US"/>
              <a:t>Second level</a:t>
            </a:r>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en-US"/>
              <a:t>Click to 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en-US"/>
              <a:t>Click to 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061966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2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9" name="TextBox 18"/>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2017. For information, contact Deloitte Czech Republic. </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382B2C1-CF07-48F8-96F5-A9D5F4DF99E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40084998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4694856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5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7" name="TextBox 6"/>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2017. For information, contact Deloitte Czech Republic. </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FF5BD3C-7CF3-48E9-B568-6AA9175D52D7}"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Click to 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43743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7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0" name="TextBox 9"/>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2017. For information, contact Deloitte Czech Republic. </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F4C58F5-FE9D-4B78-AE8E-5CC193A22FA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Tree>
    <p:extLst>
      <p:ext uri="{BB962C8B-B14F-4D97-AF65-F5344CB8AC3E}">
        <p14:creationId xmlns:p14="http://schemas.microsoft.com/office/powerpoint/2010/main" val="314180632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9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6" name="TextBox 1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2017. For information, contact Deloitte Czech Republic. </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2A8376DF-C6A7-42D7-AEAA-B1C8127831E8}"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r>
              <a:rPr lang="en-US" noProof="0"/>
              <a:t>Click icon to add picture</a:t>
            </a:r>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r>
              <a:rPr lang="en-US" noProof="0"/>
              <a:t>Click icon to add picture</a:t>
            </a:r>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en-US"/>
              <a:t>Click to edit Master text styles</a:t>
            </a:r>
          </a:p>
          <a:p>
            <a:pPr lvl="1"/>
            <a:r>
              <a:rPr lang="en-US"/>
              <a:t>Second level</a:t>
            </a:r>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28587506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13092" t="30281" r="12016" b="29289"/>
          <a:stretch>
            <a:fillRect/>
          </a:stretch>
        </p:blipFill>
        <p:spPr bwMode="auto">
          <a:xfrm>
            <a:off x="371475" y="421618"/>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Click to edit Master text styles</a:t>
            </a:r>
          </a:p>
        </p:txBody>
      </p:sp>
    </p:spTree>
    <p:extLst>
      <p:ext uri="{BB962C8B-B14F-4D97-AF65-F5344CB8AC3E}">
        <p14:creationId xmlns:p14="http://schemas.microsoft.com/office/powerpoint/2010/main" val="283735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17925148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vider Slide with Image 1">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8415313" cy="690432"/>
          </a:xfrm>
        </p:spPr>
        <p:txBody>
          <a:bodyPr anchor="t">
            <a:noAutofit/>
          </a:bodyPr>
          <a:lstStyle>
            <a:lvl1pPr algn="l">
              <a:defRPr sz="4800" b="0" cap="none" baseline="0">
                <a:solidFill>
                  <a:srgbClr val="81BC00"/>
                </a:solidFill>
              </a:defRPr>
            </a:lvl1pPr>
          </a:lstStyle>
          <a:p>
            <a:r>
              <a:rPr lang="en-US"/>
              <a:t>Click to edit Master title style</a:t>
            </a:r>
            <a:endParaRPr lang="en-GB" dirty="0"/>
          </a:p>
        </p:txBody>
      </p:sp>
      <p:sp>
        <p:nvSpPr>
          <p:cNvPr id="8" name="Text Placeholder 5"/>
          <p:cNvSpPr>
            <a:spLocks noGrp="1"/>
          </p:cNvSpPr>
          <p:nvPr>
            <p:ph type="body" sz="quarter" idx="11"/>
          </p:nvPr>
        </p:nvSpPr>
        <p:spPr>
          <a:xfrm>
            <a:off x="357188" y="2517950"/>
            <a:ext cx="8429654" cy="3200080"/>
          </a:xfrm>
        </p:spPr>
        <p:txBody>
          <a:bodyPr>
            <a:noAutofit/>
          </a:bodyPr>
          <a:lstStyle>
            <a:lvl1pPr marL="0" indent="0">
              <a:buNone/>
              <a:defRPr sz="4800">
                <a:solidFill>
                  <a:srgbClr val="575757"/>
                </a:solidFill>
              </a:defRPr>
            </a:lvl1pPr>
          </a:lstStyle>
          <a:p>
            <a:pPr lvl="0"/>
            <a:r>
              <a:rPr lang="en-US"/>
              <a:t>Click to edit Master text styles</a:t>
            </a:r>
          </a:p>
        </p:txBody>
      </p:sp>
    </p:spTree>
    <p:extLst>
      <p:ext uri="{BB962C8B-B14F-4D97-AF65-F5344CB8AC3E}">
        <p14:creationId xmlns:p14="http://schemas.microsoft.com/office/powerpoint/2010/main" val="92445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a:t>Click to edit Master title style</a:t>
            </a:r>
            <a:endParaRPr lang="en-US" dirty="0"/>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465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ne column with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369332"/>
          </a:xfrm>
        </p:spPr>
        <p:txBody>
          <a:bodyPr/>
          <a:lstStyle/>
          <a:p>
            <a:r>
              <a:rPr lang="en-US" noProof="0" dirty="0"/>
              <a:t>Click to edit Master title style</a:t>
            </a:r>
          </a:p>
        </p:txBody>
      </p:sp>
      <p:sp>
        <p:nvSpPr>
          <p:cNvPr id="7" name="Subtitle0"/>
          <p:cNvSpPr>
            <a:spLocks noGrp="1"/>
          </p:cNvSpPr>
          <p:nvPr>
            <p:ph type="body" idx="13"/>
          </p:nvPr>
        </p:nvSpPr>
        <p:spPr>
          <a:xfrm>
            <a:off x="358775" y="765175"/>
            <a:ext cx="8424000" cy="369332"/>
          </a:xfrm>
        </p:spPr>
        <p:txBody>
          <a:bodyPr rtlCol="0">
            <a:spAutoFit/>
          </a:bodyPr>
          <a:lstStyle>
            <a:lvl1pPr marL="0" indent="0" algn="l" defTabSz="914400" rtl="0" eaLnBrk="1" latinLnBrk="0" hangingPunct="1">
              <a:spcBef>
                <a:spcPct val="0"/>
              </a:spcBef>
              <a:buNone/>
              <a:defRPr lang="en-US" sz="2400" b="0" kern="1200" dirty="0" smtClean="0">
                <a:solidFill>
                  <a:schemeClr val="tx2"/>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36" name="Content Placeholder 2"/>
          <p:cNvSpPr>
            <a:spLocks noGrp="1"/>
          </p:cNvSpPr>
          <p:nvPr>
            <p:ph idx="14"/>
          </p:nvPr>
        </p:nvSpPr>
        <p:spPr>
          <a:xfrm>
            <a:off x="361225" y="1268413"/>
            <a:ext cx="8424000" cy="5040311"/>
          </a:xfrm>
        </p:spPr>
        <p:txBody>
          <a:bodyPr/>
          <a:lstStyle>
            <a:lvl1pPr>
              <a:spcBef>
                <a:spcPts val="1000"/>
              </a:spcBef>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15"/>
          </p:nvPr>
        </p:nvSpPr>
        <p:spPr>
          <a:xfrm>
            <a:off x="720725" y="6597650"/>
            <a:ext cx="3671888" cy="125413"/>
          </a:xfrm>
          <a:prstGeom prst="rect">
            <a:avLst/>
          </a:prstGeom>
        </p:spPr>
        <p:txBody>
          <a:bodyPr/>
          <a:lstStyle>
            <a:lvl1pPr>
              <a:defRPr/>
            </a:lvl1pPr>
          </a:lstStyle>
          <a:p>
            <a:pPr>
              <a:defRPr/>
            </a:pPr>
            <a:r>
              <a:rPr lang="en-US"/>
              <a:t>DCE GES Academy - Induction Training</a:t>
            </a:r>
            <a:endParaRPr lang="en-US" dirty="0"/>
          </a:p>
        </p:txBody>
      </p:sp>
      <p:sp>
        <p:nvSpPr>
          <p:cNvPr id="6" name="Slide Number Placeholder 5"/>
          <p:cNvSpPr>
            <a:spLocks noGrp="1"/>
          </p:cNvSpPr>
          <p:nvPr>
            <p:ph type="sldNum" sz="quarter" idx="16"/>
          </p:nvPr>
        </p:nvSpPr>
        <p:spPr>
          <a:xfrm>
            <a:off x="358775" y="6597650"/>
            <a:ext cx="360363" cy="12541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47263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3913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0852636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08534790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09181401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99747438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dirty="0">
                <a:solidFill>
                  <a:schemeClr val="bg1"/>
                </a:solidFill>
                <a:latin typeface="+mn-lt"/>
              </a:rPr>
              <a:t>© 2017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ACB8857E-B5DE-40A9-A68C-29428EAA068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0958877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dirty="0">
                <a:solidFill>
                  <a:schemeClr val="bg1"/>
                </a:solidFill>
                <a:latin typeface="+mn-lt"/>
              </a:rPr>
              <a:t>© 2017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5E58715-D9E3-496D-A9DD-196B92D95BE9}"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16878758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dirty="0">
                <a:solidFill>
                  <a:schemeClr val="bg1"/>
                </a:solidFill>
                <a:latin typeface="+mn-lt"/>
              </a:rPr>
              <a:t>© 2017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530FBB61-A025-4BD4-82C1-D5258D1319B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990083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2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2017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F37FC4CC-C1F0-46F7-A2B8-89123006AD73}"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02215196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2017 Pro </a:t>
            </a:r>
            <a:r>
              <a:rPr lang="en-US" sz="650" dirty="0" err="1">
                <a:solidFill>
                  <a:schemeClr val="bg1"/>
                </a:solidFill>
                <a:latin typeface="+mn-lt"/>
              </a:rPr>
              <a:t>více</a:t>
            </a:r>
            <a:r>
              <a:rPr lang="en-US" sz="650" dirty="0">
                <a:solidFill>
                  <a:schemeClr val="bg1"/>
                </a:solidFill>
                <a:latin typeface="+mn-lt"/>
              </a:rPr>
              <a:t> </a:t>
            </a:r>
            <a:r>
              <a:rPr lang="en-US" sz="650" dirty="0" err="1">
                <a:solidFill>
                  <a:schemeClr val="bg1"/>
                </a:solidFill>
                <a:latin typeface="+mn-lt"/>
              </a:rPr>
              <a:t>informací</a:t>
            </a:r>
            <a:r>
              <a:rPr lang="en-US" sz="650" dirty="0">
                <a:solidFill>
                  <a:schemeClr val="bg1"/>
                </a:solidFill>
                <a:latin typeface="+mn-lt"/>
              </a:rPr>
              <a:t> </a:t>
            </a:r>
            <a:r>
              <a:rPr lang="en-US" sz="650" dirty="0" err="1">
                <a:solidFill>
                  <a:schemeClr val="bg1"/>
                </a:solidFill>
                <a:latin typeface="+mn-lt"/>
              </a:rPr>
              <a:t>kontaktujte</a:t>
            </a:r>
            <a:r>
              <a:rPr lang="en-US" sz="650" dirty="0">
                <a:solidFill>
                  <a:schemeClr val="bg1"/>
                </a:solidFill>
                <a:latin typeface="+mn-lt"/>
              </a:rPr>
              <a:t> Deloitte </a:t>
            </a:r>
            <a:r>
              <a:rPr lang="en-US" sz="650" dirty="0" err="1">
                <a:solidFill>
                  <a:schemeClr val="bg1"/>
                </a:solidFill>
                <a:latin typeface="+mn-lt"/>
              </a:rPr>
              <a:t>Česká</a:t>
            </a:r>
            <a:r>
              <a:rPr lang="en-US" sz="650" dirty="0">
                <a:solidFill>
                  <a:schemeClr val="bg1"/>
                </a:solidFill>
                <a:latin typeface="+mn-lt"/>
              </a:rPr>
              <a:t> </a:t>
            </a:r>
            <a:r>
              <a:rPr lang="en-US" sz="650" dirty="0" err="1">
                <a:solidFill>
                  <a:schemeClr val="bg1"/>
                </a:solidFill>
                <a:latin typeface="+mn-lt"/>
              </a:rPr>
              <a:t>republika</a:t>
            </a:r>
            <a:r>
              <a:rPr lang="en-US" sz="650" dirty="0">
                <a:solidFill>
                  <a:schemeClr val="bg1"/>
                </a:solidFill>
                <a:latin typeface="+mn-lt"/>
              </a:rPr>
              <a:t>.</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F6B69B0-99E6-45DD-96E0-DDBE529001D0}"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42909394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4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2017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AB07749-9DCC-43C0-BF04-BD894389FA42}"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6267007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90147568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0282828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Sociální </a:t>
            </a:r>
            <a:r>
              <a:rPr lang="en-US" sz="650" dirty="0" err="1">
                <a:solidFill>
                  <a:schemeClr val="bg1"/>
                </a:solidFill>
                <a:latin typeface="+mn-lt"/>
              </a:rPr>
              <a:t>zabezpečení</a:t>
            </a:r>
            <a:r>
              <a:rPr lang="en-US" sz="650" dirty="0">
                <a:solidFill>
                  <a:schemeClr val="bg1"/>
                </a:solidFill>
                <a:latin typeface="+mn-lt"/>
              </a:rPr>
              <a:t> a </a:t>
            </a:r>
            <a:r>
              <a:rPr lang="en-US" sz="650" dirty="0" err="1">
                <a:solidFill>
                  <a:schemeClr val="bg1"/>
                </a:solidFill>
                <a:latin typeface="+mn-lt"/>
              </a:rPr>
              <a:t>zdravotní</a:t>
            </a:r>
            <a:r>
              <a:rPr lang="en-US" sz="650" dirty="0">
                <a:solidFill>
                  <a:schemeClr val="bg1"/>
                </a:solidFill>
                <a:latin typeface="+mn-lt"/>
              </a:rPr>
              <a:t> </a:t>
            </a:r>
            <a:r>
              <a:rPr lang="en-US" sz="650" dirty="0" err="1">
                <a:solidFill>
                  <a:schemeClr val="bg1"/>
                </a:solidFill>
                <a:latin typeface="+mn-lt"/>
              </a:rPr>
              <a:t>pojištění</a:t>
            </a:r>
            <a:endParaRPr lang="en-US" sz="650" dirty="0">
              <a:solidFill>
                <a:schemeClr val="bg1"/>
              </a:solidFill>
              <a:latin typeface="+mn-lt"/>
            </a:endParaRP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2019 Pro </a:t>
            </a:r>
            <a:r>
              <a:rPr lang="en-US" sz="650" dirty="0" err="1">
                <a:solidFill>
                  <a:schemeClr val="bg1"/>
                </a:solidFill>
                <a:latin typeface="+mn-lt"/>
              </a:rPr>
              <a:t>více</a:t>
            </a:r>
            <a:r>
              <a:rPr lang="en-US" sz="650" dirty="0">
                <a:solidFill>
                  <a:schemeClr val="bg1"/>
                </a:solidFill>
                <a:latin typeface="+mn-lt"/>
              </a:rPr>
              <a:t> </a:t>
            </a:r>
            <a:r>
              <a:rPr lang="en-US" sz="650" dirty="0" err="1">
                <a:solidFill>
                  <a:schemeClr val="bg1"/>
                </a:solidFill>
                <a:latin typeface="+mn-lt"/>
              </a:rPr>
              <a:t>informací</a:t>
            </a:r>
            <a:r>
              <a:rPr lang="en-US" sz="650" dirty="0">
                <a:solidFill>
                  <a:schemeClr val="bg1"/>
                </a:solidFill>
                <a:latin typeface="+mn-lt"/>
              </a:rPr>
              <a:t> </a:t>
            </a:r>
            <a:r>
              <a:rPr lang="en-US" sz="650" dirty="0" err="1">
                <a:solidFill>
                  <a:schemeClr val="bg1"/>
                </a:solidFill>
                <a:latin typeface="+mn-lt"/>
              </a:rPr>
              <a:t>kontaktujte</a:t>
            </a:r>
            <a:r>
              <a:rPr lang="en-US" sz="650" dirty="0">
                <a:solidFill>
                  <a:schemeClr val="bg1"/>
                </a:solidFill>
                <a:latin typeface="+mn-lt"/>
              </a:rPr>
              <a:t> Deloitte </a:t>
            </a:r>
            <a:r>
              <a:rPr lang="en-US" sz="650" dirty="0" err="1">
                <a:solidFill>
                  <a:schemeClr val="bg1"/>
                </a:solidFill>
                <a:latin typeface="+mn-lt"/>
              </a:rPr>
              <a:t>Česká</a:t>
            </a:r>
            <a:r>
              <a:rPr lang="en-US" sz="650" dirty="0">
                <a:solidFill>
                  <a:schemeClr val="bg1"/>
                </a:solidFill>
                <a:latin typeface="+mn-lt"/>
              </a:rPr>
              <a:t> </a:t>
            </a:r>
            <a:r>
              <a:rPr lang="en-US" sz="650" dirty="0" err="1">
                <a:solidFill>
                  <a:schemeClr val="bg1"/>
                </a:solidFill>
                <a:latin typeface="+mn-lt"/>
              </a:rPr>
              <a:t>republika</a:t>
            </a:r>
            <a:r>
              <a:rPr lang="en-US" sz="650" dirty="0">
                <a:solidFill>
                  <a:schemeClr val="bg1"/>
                </a:solidFill>
                <a:latin typeface="+mn-lt"/>
              </a:rPr>
              <a:t>.</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B8233B8-9FA3-4E81-8B20-DB786CF8072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edit Master text styles</a:t>
            </a:r>
          </a:p>
        </p:txBody>
      </p:sp>
    </p:spTree>
    <p:extLst>
      <p:ext uri="{BB962C8B-B14F-4D97-AF65-F5344CB8AC3E}">
        <p14:creationId xmlns:p14="http://schemas.microsoft.com/office/powerpoint/2010/main" val="392878280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412508997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cs-CZ"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86115380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cs-CZ"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398023165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cs-CZ" noProof="0" dirty="0"/>
          </a:p>
        </p:txBody>
      </p:sp>
    </p:spTree>
    <p:extLst>
      <p:ext uri="{BB962C8B-B14F-4D97-AF65-F5344CB8AC3E}">
        <p14:creationId xmlns:p14="http://schemas.microsoft.com/office/powerpoint/2010/main" val="182017858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7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3" name="TextBox 12"/>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2017 Pro více informací kontaktujte Deloitte Česká republika.</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66F802C-6AD7-460E-9A1D-F6CA0ED45534}"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15" name="Rectangle 14"/>
          <p:cNvSpPr/>
          <p:nvPr/>
        </p:nvSpPr>
        <p:spPr>
          <a:xfrm>
            <a:off x="3240088" y="170656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7" name="Rectangle 16"/>
          <p:cNvSpPr/>
          <p:nvPr/>
        </p:nvSpPr>
        <p:spPr>
          <a:xfrm>
            <a:off x="6086475" y="170656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407597564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endParaRPr lang="cs-CZ" noProof="0" dirty="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endParaRPr lang="cs-CZ" noProof="0" dirty="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endParaRPr lang="cs-CZ" noProof="0" dirty="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endParaRPr lang="cs-CZ" noProof="0" dirty="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7097989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9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3" name="TextBox 12"/>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2017 Pro více informací kontaktujte Deloitte Česká republika.</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CA73565-3E9F-424E-A170-1490924916D5}"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endParaRPr lang="cs-CZ" noProof="0" dirty="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endParaRPr lang="cs-CZ" noProof="0" dirty="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427620563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1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9" name="TextBox 18"/>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2017 Pro více informací kontaktujte Deloitte Česká republika.</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EA9870E-37B4-4C56-9679-41857420FC11}"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243821797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4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7" name="TextBox 6"/>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2017 Pro více informací kontaktujte Deloitte Česká republika.</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B5233C9A-67D7-4E39-BED9-7B6977CB528C}"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dirty="0"/>
              <a:t>Click to 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Tree>
    <p:extLst>
      <p:ext uri="{BB962C8B-B14F-4D97-AF65-F5344CB8AC3E}">
        <p14:creationId xmlns:p14="http://schemas.microsoft.com/office/powerpoint/2010/main" val="316131612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6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0" name="TextBox 9"/>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2017 Pro více informací kontaktujte Deloitte Česká republika.</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D28D66E-E672-4A08-B157-E854CEA7EB48}"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0942338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Sociální </a:t>
            </a:r>
            <a:r>
              <a:rPr lang="en-US" sz="650" dirty="0" err="1">
                <a:solidFill>
                  <a:schemeClr val="bg1"/>
                </a:solidFill>
                <a:latin typeface="+mn-lt"/>
              </a:rPr>
              <a:t>zabezpečení</a:t>
            </a:r>
            <a:r>
              <a:rPr lang="en-US" sz="650" dirty="0">
                <a:solidFill>
                  <a:schemeClr val="bg1"/>
                </a:solidFill>
                <a:latin typeface="+mn-lt"/>
              </a:rPr>
              <a:t> a </a:t>
            </a:r>
            <a:r>
              <a:rPr lang="en-US" sz="650" dirty="0" err="1">
                <a:solidFill>
                  <a:schemeClr val="bg1"/>
                </a:solidFill>
                <a:latin typeface="+mn-lt"/>
              </a:rPr>
              <a:t>zdravotní</a:t>
            </a:r>
            <a:r>
              <a:rPr lang="en-US" sz="650" dirty="0">
                <a:solidFill>
                  <a:schemeClr val="bg1"/>
                </a:solidFill>
                <a:latin typeface="+mn-lt"/>
              </a:rPr>
              <a:t> </a:t>
            </a:r>
            <a:r>
              <a:rPr lang="en-US" sz="650" dirty="0" err="1">
                <a:solidFill>
                  <a:schemeClr val="bg1"/>
                </a:solidFill>
                <a:latin typeface="+mn-lt"/>
              </a:rPr>
              <a:t>pojištění</a:t>
            </a:r>
            <a:endParaRPr lang="en-US" sz="650" dirty="0">
              <a:solidFill>
                <a:schemeClr val="bg1"/>
              </a:solidFill>
              <a:latin typeface="+mn-lt"/>
            </a:endParaRP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2019 Pro </a:t>
            </a:r>
            <a:r>
              <a:rPr lang="en-US" sz="650" dirty="0" err="1">
                <a:solidFill>
                  <a:schemeClr val="bg1"/>
                </a:solidFill>
                <a:latin typeface="+mn-lt"/>
              </a:rPr>
              <a:t>více</a:t>
            </a:r>
            <a:r>
              <a:rPr lang="en-US" sz="650" dirty="0">
                <a:solidFill>
                  <a:schemeClr val="bg1"/>
                </a:solidFill>
                <a:latin typeface="+mn-lt"/>
              </a:rPr>
              <a:t> </a:t>
            </a:r>
            <a:r>
              <a:rPr lang="en-US" sz="650" dirty="0" err="1">
                <a:solidFill>
                  <a:schemeClr val="bg1"/>
                </a:solidFill>
                <a:latin typeface="+mn-lt"/>
              </a:rPr>
              <a:t>informací</a:t>
            </a:r>
            <a:r>
              <a:rPr lang="en-US" sz="650" dirty="0">
                <a:solidFill>
                  <a:schemeClr val="bg1"/>
                </a:solidFill>
                <a:latin typeface="+mn-lt"/>
              </a:rPr>
              <a:t> </a:t>
            </a:r>
            <a:r>
              <a:rPr lang="en-US" sz="650" dirty="0" err="1">
                <a:solidFill>
                  <a:schemeClr val="bg1"/>
                </a:solidFill>
                <a:latin typeface="+mn-lt"/>
              </a:rPr>
              <a:t>kontaktujte</a:t>
            </a:r>
            <a:r>
              <a:rPr lang="en-US" sz="650" dirty="0">
                <a:solidFill>
                  <a:schemeClr val="bg1"/>
                </a:solidFill>
                <a:latin typeface="+mn-lt"/>
              </a:rPr>
              <a:t> Deloitte </a:t>
            </a:r>
            <a:r>
              <a:rPr lang="en-US" sz="650" dirty="0" err="1">
                <a:solidFill>
                  <a:schemeClr val="bg1"/>
                </a:solidFill>
                <a:latin typeface="+mn-lt"/>
              </a:rPr>
              <a:t>Česká</a:t>
            </a:r>
            <a:r>
              <a:rPr lang="en-US" sz="650" dirty="0">
                <a:solidFill>
                  <a:schemeClr val="bg1"/>
                </a:solidFill>
                <a:latin typeface="+mn-lt"/>
              </a:rPr>
              <a:t> </a:t>
            </a:r>
            <a:r>
              <a:rPr lang="en-US" sz="650" dirty="0" err="1">
                <a:solidFill>
                  <a:schemeClr val="bg1"/>
                </a:solidFill>
                <a:latin typeface="+mn-lt"/>
              </a:rPr>
              <a:t>republika</a:t>
            </a:r>
            <a:r>
              <a:rPr lang="en-US" sz="650" dirty="0">
                <a:solidFill>
                  <a:schemeClr val="bg1"/>
                </a:solidFill>
                <a:latin typeface="+mn-lt"/>
              </a:rPr>
              <a:t>.</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86E0312C-ADDB-4C5F-A780-D80133C23F91}"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3211447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9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6" name="TextBox 1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2017 Pro více informací kontaktujte Deloitte Česká republika.</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B253530-60DA-4BBA-9AF7-92273194C34E}"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endParaRPr lang="cs-CZ" noProof="0" dirty="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endParaRPr lang="cs-CZ" noProof="0" dirty="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82954705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13092" t="30281" r="12016" b="29289"/>
          <a:stretch>
            <a:fillRect/>
          </a:stretch>
        </p:blipFill>
        <p:spPr bwMode="auto">
          <a:xfrm>
            <a:off x="371475" y="31242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Click to edit Master text styles</a:t>
            </a:r>
          </a:p>
        </p:txBody>
      </p:sp>
    </p:spTree>
    <p:extLst>
      <p:ext uri="{BB962C8B-B14F-4D97-AF65-F5344CB8AC3E}">
        <p14:creationId xmlns:p14="http://schemas.microsoft.com/office/powerpoint/2010/main" val="2437595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31242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180030570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2017. For information, contact Deloitte Czech Republic. </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EDBD2319-F4B2-4189-A449-4EF0403C7B27}"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4639309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3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2017. For information, contact Deloitte Czech Republic. </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426EE9F-C07A-4365-885C-EC11BE0B5723}"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292234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2017. For information, contact Deloitte Czech Republic. </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8683FB8-D678-492C-9903-375821350388}"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8734040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5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2017. For information, contact Deloitte Czech Republic. </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8E8AC6D5-DA02-4A74-8703-B17830546B5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0360642"/>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vmlDrawing" Target="../drawings/vmlDrawing10.v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e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oleObject" Target="../embeddings/oleObject10.bin"/><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3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6" name="think-cell Slide" r:id="rId32" imgW="360" imgH="360" progId="TCLayout.ActiveDocument.1">
                  <p:embed/>
                </p:oleObj>
              </mc:Choice>
              <mc:Fallback>
                <p:oleObj name="think-cell Slide" r:id="rId32" imgW="360" imgH="360" progId="TCLayout.ActiveDocument.1">
                  <p:embed/>
                  <p:pic>
                    <p:nvPicPr>
                      <p:cNvPr id="0" name="Object 3" hidden="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5" name="TextBox 1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Sociální </a:t>
            </a:r>
            <a:r>
              <a:rPr lang="en-US" sz="650" dirty="0" err="1">
                <a:latin typeface="+mn-lt"/>
              </a:rPr>
              <a:t>zabezpečení</a:t>
            </a:r>
            <a:r>
              <a:rPr lang="en-US" sz="650" dirty="0">
                <a:latin typeface="+mn-lt"/>
              </a:rPr>
              <a:t> a </a:t>
            </a:r>
            <a:r>
              <a:rPr lang="en-US" sz="650" dirty="0" err="1">
                <a:latin typeface="+mn-lt"/>
              </a:rPr>
              <a:t>zdravotní</a:t>
            </a:r>
            <a:r>
              <a:rPr lang="en-US" sz="650" dirty="0">
                <a:latin typeface="+mn-lt"/>
              </a:rPr>
              <a:t> </a:t>
            </a:r>
            <a:r>
              <a:rPr lang="en-US" sz="650" dirty="0" err="1">
                <a:latin typeface="+mn-lt"/>
              </a:rPr>
              <a:t>pojištění</a:t>
            </a:r>
            <a:endParaRPr lang="en-US" sz="650" dirty="0">
              <a:latin typeface="+mn-lt"/>
            </a:endParaRPr>
          </a:p>
        </p:txBody>
      </p:sp>
      <p:sp>
        <p:nvSpPr>
          <p:cNvPr id="18" name="TextBox 17"/>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kern="1200" dirty="0">
                <a:solidFill>
                  <a:schemeClr val="tx1"/>
                </a:solidFill>
                <a:latin typeface="Verdana" panose="020B0604030504040204" pitchFamily="34" charset="0"/>
                <a:ea typeface="+mn-ea"/>
                <a:cs typeface="+mn-cs"/>
              </a:rPr>
              <a:t>© 2019 Pro více informací kontaktujte </a:t>
            </a:r>
            <a:r>
              <a:rPr lang="cs-CZ" sz="650" kern="1200" dirty="0" err="1">
                <a:solidFill>
                  <a:schemeClr val="tx1"/>
                </a:solidFill>
                <a:latin typeface="Verdana" panose="020B0604030504040204" pitchFamily="34" charset="0"/>
                <a:ea typeface="+mn-ea"/>
                <a:cs typeface="+mn-cs"/>
              </a:rPr>
              <a:t>Deloitte</a:t>
            </a:r>
            <a:r>
              <a:rPr lang="cs-CZ" sz="650" kern="1200" dirty="0">
                <a:solidFill>
                  <a:schemeClr val="tx1"/>
                </a:solidFill>
                <a:latin typeface="Verdana" panose="020B0604030504040204" pitchFamily="34" charset="0"/>
                <a:ea typeface="+mn-ea"/>
                <a:cs typeface="+mn-cs"/>
              </a:rPr>
              <a:t> Česká republika.</a:t>
            </a:r>
          </a:p>
        </p:txBody>
      </p:sp>
      <p:sp>
        <p:nvSpPr>
          <p:cNvPr id="103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dirty="0"/>
              <a:t>Click to edit Master text styles</a:t>
            </a:r>
          </a:p>
          <a:p>
            <a:pPr lvl="1"/>
            <a:r>
              <a:rPr lang="en-US" altLang="cs-CZ" dirty="0"/>
              <a:t>Second level</a:t>
            </a:r>
          </a:p>
          <a:p>
            <a:pPr lvl="2"/>
            <a:r>
              <a:rPr lang="en-US" altLang="cs-CZ" dirty="0"/>
              <a:t>Third level</a:t>
            </a:r>
          </a:p>
          <a:p>
            <a:pPr lvl="3"/>
            <a:r>
              <a:rPr lang="en-US" altLang="cs-CZ" dirty="0"/>
              <a:t>Fourth level</a:t>
            </a:r>
          </a:p>
          <a:p>
            <a:pPr lvl="4"/>
            <a:r>
              <a:rPr lang="en-US" altLang="cs-CZ" dirty="0"/>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22" r:id="rId10"/>
    <p:sldLayoutId id="2147483823" r:id="rId11"/>
    <p:sldLayoutId id="2147483824" r:id="rId12"/>
    <p:sldLayoutId id="2147483825" r:id="rId13"/>
    <p:sldLayoutId id="2147483826" r:id="rId14"/>
    <p:sldLayoutId id="2147483827" r:id="rId15"/>
    <p:sldLayoutId id="2147483845" r:id="rId16"/>
    <p:sldLayoutId id="2147483828" r:id="rId17"/>
    <p:sldLayoutId id="2147483846" r:id="rId18"/>
    <p:sldLayoutId id="2147483847" r:id="rId19"/>
    <p:sldLayoutId id="2147483848" r:id="rId20"/>
    <p:sldLayoutId id="2147483849" r:id="rId21"/>
    <p:sldLayoutId id="2147483850" r:id="rId22"/>
    <p:sldLayoutId id="2147483851" r:id="rId23"/>
    <p:sldLayoutId id="2147483852" r:id="rId24"/>
    <p:sldLayoutId id="2147483870" r:id="rId25"/>
    <p:sldLayoutId id="2147483872" r:id="rId26"/>
    <p:sldLayoutId id="2147483873" r:id="rId27"/>
    <p:sldLayoutId id="2147483874" r:id="rId28"/>
  </p:sldLayoutIdLst>
  <p:transition>
    <p:fade/>
  </p:transition>
  <p:hf hdr="0" dt="0"/>
  <p:txStyles>
    <p:title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p:titleStyle>
    <p:body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71450" indent="-17145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7145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3" hidden="1"/>
          <p:cNvGraphicFramePr>
            <a:graphicFrameLocks noChangeAspect="1"/>
          </p:cNvGraphicFramePr>
          <p:nvPr>
            <p:custDataLst>
              <p:tags r:id="rId2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8" name="think-cell Slide" r:id="rId28" imgW="360" imgH="360" progId="TCLayout.ActiveDocument.1">
                  <p:embed/>
                </p:oleObj>
              </mc:Choice>
              <mc:Fallback>
                <p:oleObj name="think-cell Slide" r:id="rId28" imgW="360" imgH="360" progId="TCLayout.ActiveDocument.1">
                  <p:embed/>
                  <p:pic>
                    <p:nvPicPr>
                      <p:cNvPr id="0" name="Object 3"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Click to edit Master title style</a:t>
            </a:r>
          </a:p>
        </p:txBody>
      </p:sp>
      <p:sp>
        <p:nvSpPr>
          <p:cNvPr id="15" name="TextBox 1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8" name="TextBox 17"/>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2017 Pro více informací kontaktujte Deloitte Česká republika.</a:t>
            </a:r>
          </a:p>
        </p:txBody>
      </p:sp>
      <p:sp>
        <p:nvSpPr>
          <p:cNvPr id="2054"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Click to edit Master text styles</a:t>
            </a:r>
          </a:p>
          <a:p>
            <a:pPr lvl="1"/>
            <a:r>
              <a:rPr lang="cs-CZ" altLang="cs-CZ"/>
              <a:t>Second level</a:t>
            </a:r>
          </a:p>
          <a:p>
            <a:pPr lvl="2"/>
            <a:r>
              <a:rPr lang="cs-CZ" altLang="cs-CZ"/>
              <a:t>Third level</a:t>
            </a:r>
          </a:p>
          <a:p>
            <a:pPr lvl="3"/>
            <a:r>
              <a:rPr lang="cs-CZ" altLang="cs-CZ"/>
              <a:t>Fourth level</a:t>
            </a:r>
          </a:p>
          <a:p>
            <a:pPr lvl="4"/>
            <a:r>
              <a:rPr lang="cs-CZ" altLang="cs-CZ"/>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57F65DA-840F-4037-A34E-8CB3E2C9A8DF}"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29" r:id="rId10"/>
    <p:sldLayoutId id="2147483830" r:id="rId11"/>
    <p:sldLayoutId id="2147483831" r:id="rId12"/>
    <p:sldLayoutId id="2147483832" r:id="rId13"/>
    <p:sldLayoutId id="2147483833" r:id="rId14"/>
    <p:sldLayoutId id="2147483834" r:id="rId15"/>
    <p:sldLayoutId id="2147483862" r:id="rId16"/>
    <p:sldLayoutId id="2147483835" r:id="rId17"/>
    <p:sldLayoutId id="2147483863" r:id="rId18"/>
    <p:sldLayoutId id="2147483864" r:id="rId19"/>
    <p:sldLayoutId id="2147483865" r:id="rId20"/>
    <p:sldLayoutId id="2147483866" r:id="rId21"/>
    <p:sldLayoutId id="2147483867" r:id="rId22"/>
    <p:sldLayoutId id="2147483868" r:id="rId23"/>
    <p:sldLayoutId id="2147483869" r:id="rId24"/>
  </p:sldLayoutIdLst>
  <p:transition>
    <p:fade/>
  </p:transition>
  <p:hf hdr="0" dt="0"/>
  <p:txStyles>
    <p:titleStyle>
      <a:lvl1pPr algn="l" rtl="0" fontAlgn="base">
        <a:spcBef>
          <a:spcPct val="0"/>
        </a:spcBef>
        <a:spcAft>
          <a:spcPct val="0"/>
        </a:spcAft>
        <a:defRPr sz="2000" kern="1200">
          <a:solidFill>
            <a:schemeClr val="tx1"/>
          </a:solidFill>
          <a:latin typeface="+mj-lt"/>
          <a:ea typeface="+mj-ea"/>
          <a:cs typeface="+mj-cs"/>
        </a:defRPr>
      </a:lvl1pPr>
      <a:lvl2pPr algn="l" rtl="0" fontAlgn="base">
        <a:spcBef>
          <a:spcPct val="0"/>
        </a:spcBef>
        <a:spcAft>
          <a:spcPct val="0"/>
        </a:spcAft>
        <a:defRPr sz="2000">
          <a:solidFill>
            <a:schemeClr val="tx1"/>
          </a:solidFill>
          <a:latin typeface="Verdana" panose="020B0604030504040204" pitchFamily="34" charset="0"/>
        </a:defRPr>
      </a:lvl2pPr>
      <a:lvl3pPr algn="l" rtl="0" fontAlgn="base">
        <a:spcBef>
          <a:spcPct val="0"/>
        </a:spcBef>
        <a:spcAft>
          <a:spcPct val="0"/>
        </a:spcAft>
        <a:defRPr sz="2000">
          <a:solidFill>
            <a:schemeClr val="tx1"/>
          </a:solidFill>
          <a:latin typeface="Verdana" panose="020B0604030504040204" pitchFamily="34" charset="0"/>
        </a:defRPr>
      </a:lvl3pPr>
      <a:lvl4pPr algn="l" rtl="0" fontAlgn="base">
        <a:spcBef>
          <a:spcPct val="0"/>
        </a:spcBef>
        <a:spcAft>
          <a:spcPct val="0"/>
        </a:spcAft>
        <a:defRPr sz="2000">
          <a:solidFill>
            <a:schemeClr val="tx1"/>
          </a:solidFill>
          <a:latin typeface="Verdana" panose="020B0604030504040204" pitchFamily="34" charset="0"/>
        </a:defRPr>
      </a:lvl4pPr>
      <a:lvl5pPr algn="l" rtl="0" fontAlgn="base">
        <a:spcBef>
          <a:spcPct val="0"/>
        </a:spcBef>
        <a:spcAft>
          <a:spcPct val="0"/>
        </a:spcAft>
        <a:defRPr sz="2000">
          <a:solidFill>
            <a:schemeClr val="tx1"/>
          </a:solidFill>
          <a:latin typeface="Verdana" panose="020B0604030504040204" pitchFamily="34" charset="0"/>
        </a:defRPr>
      </a:lvl5pPr>
      <a:lvl6pPr marL="457200" algn="l" rtl="0" fontAlgn="base">
        <a:spcBef>
          <a:spcPct val="0"/>
        </a:spcBef>
        <a:spcAft>
          <a:spcPct val="0"/>
        </a:spcAft>
        <a:defRPr sz="2000">
          <a:solidFill>
            <a:schemeClr val="tx1"/>
          </a:solidFill>
          <a:latin typeface="Verdana" panose="020B0604030504040204" pitchFamily="34" charset="0"/>
        </a:defRPr>
      </a:lvl6pPr>
      <a:lvl7pPr marL="914400" algn="l" rtl="0" fontAlgn="base">
        <a:spcBef>
          <a:spcPct val="0"/>
        </a:spcBef>
        <a:spcAft>
          <a:spcPct val="0"/>
        </a:spcAft>
        <a:defRPr sz="2000">
          <a:solidFill>
            <a:schemeClr val="tx1"/>
          </a:solidFill>
          <a:latin typeface="Verdana" panose="020B0604030504040204" pitchFamily="34" charset="0"/>
        </a:defRPr>
      </a:lvl7pPr>
      <a:lvl8pPr marL="1371600" algn="l" rtl="0" fontAlgn="base">
        <a:spcBef>
          <a:spcPct val="0"/>
        </a:spcBef>
        <a:spcAft>
          <a:spcPct val="0"/>
        </a:spcAft>
        <a:defRPr sz="2000">
          <a:solidFill>
            <a:schemeClr val="tx1"/>
          </a:solidFill>
          <a:latin typeface="Verdana" panose="020B0604030504040204" pitchFamily="34" charset="0"/>
        </a:defRPr>
      </a:lvl8pPr>
      <a:lvl9pPr marL="1828800" algn="l" rtl="0" fontAlgn="base">
        <a:spcBef>
          <a:spcPct val="0"/>
        </a:spcBef>
        <a:spcAft>
          <a:spcPct val="0"/>
        </a:spcAft>
        <a:defRPr sz="2000">
          <a:solidFill>
            <a:schemeClr val="tx1"/>
          </a:solidFill>
          <a:latin typeface="Verdana" panose="020B0604030504040204" pitchFamily="34" charset="0"/>
        </a:defRPr>
      </a:lvl9pPr>
    </p:titleStyle>
    <p:bodyStyle>
      <a:lvl1pPr algn="l" rtl="0" fontAlgn="base">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71450" indent="-171450" algn="l" rtl="0" fontAlgn="base">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7145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7145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71450" algn="l" defTabSz="798513"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hyperlink" Target="NUL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a:xfrm>
            <a:off x="2579298" y="1063325"/>
            <a:ext cx="4273994" cy="4273994"/>
          </a:xfrm>
        </p:spPr>
      </p:pic>
      <p:sp>
        <p:nvSpPr>
          <p:cNvPr id="39939" name="Subtitle 3"/>
          <p:cNvSpPr>
            <a:spLocks noGrp="1"/>
          </p:cNvSpPr>
          <p:nvPr>
            <p:ph type="subTitle" idx="1"/>
          </p:nvPr>
        </p:nvSpPr>
        <p:spPr>
          <a:xfrm>
            <a:off x="376238" y="5816099"/>
            <a:ext cx="6393530" cy="506413"/>
          </a:xfrm>
        </p:spPr>
        <p:txBody>
          <a:bodyPr/>
          <a:lstStyle/>
          <a:p>
            <a:pPr>
              <a:spcAft>
                <a:spcPct val="0"/>
              </a:spcAft>
            </a:pPr>
            <a:r>
              <a:rPr lang="en-US" altLang="cs-CZ" dirty="0"/>
              <a:t>Sociální </a:t>
            </a:r>
            <a:r>
              <a:rPr lang="en-US" altLang="cs-CZ" dirty="0" err="1"/>
              <a:t>zabezpečení</a:t>
            </a:r>
            <a:r>
              <a:rPr lang="cs-CZ" altLang="cs-CZ" dirty="0"/>
              <a:t> </a:t>
            </a:r>
            <a:r>
              <a:rPr lang="en-US" altLang="cs-CZ" dirty="0"/>
              <a:t>a </a:t>
            </a:r>
            <a:r>
              <a:rPr lang="en-US" altLang="cs-CZ" dirty="0" err="1"/>
              <a:t>zdravotní</a:t>
            </a:r>
            <a:r>
              <a:rPr lang="en-US" altLang="cs-CZ" dirty="0"/>
              <a:t> </a:t>
            </a:r>
            <a:r>
              <a:rPr lang="en-US" altLang="cs-CZ" dirty="0" err="1"/>
              <a:t>pojištění</a:t>
            </a:r>
            <a:endParaRPr lang="en-US" altLang="cs-CZ" dirty="0"/>
          </a:p>
          <a:p>
            <a:pPr lvl="1"/>
            <a:r>
              <a:rPr lang="cs-CZ" altLang="cs-CZ" dirty="0"/>
              <a:t>Česká republika </a:t>
            </a:r>
            <a:br>
              <a:rPr lang="cs-CZ" altLang="cs-CZ" dirty="0"/>
            </a:br>
            <a:r>
              <a:rPr lang="cs-CZ" altLang="cs-CZ" dirty="0"/>
              <a:t>Evropská unie</a:t>
            </a:r>
            <a:br>
              <a:rPr lang="cs-CZ" altLang="cs-CZ" dirty="0"/>
            </a:br>
            <a:r>
              <a:rPr lang="cs-CZ" altLang="cs-CZ" dirty="0"/>
              <a:t>Ostatní země </a:t>
            </a:r>
          </a:p>
        </p:txBody>
      </p:sp>
      <p:sp>
        <p:nvSpPr>
          <p:cNvPr id="39940" name="Text Placeholder 4"/>
          <p:cNvSpPr>
            <a:spLocks noGrp="1"/>
          </p:cNvSpPr>
          <p:nvPr>
            <p:ph type="body" sz="quarter" idx="10"/>
          </p:nvPr>
        </p:nvSpPr>
        <p:spPr>
          <a:xfrm>
            <a:off x="376238" y="6333624"/>
            <a:ext cx="4195762" cy="298450"/>
          </a:xfrm>
        </p:spPr>
        <p:txBody>
          <a:bodyPr/>
          <a:lstStyle/>
          <a:p>
            <a:pPr>
              <a:spcAft>
                <a:spcPct val="0"/>
              </a:spcAft>
            </a:pPr>
            <a:r>
              <a:rPr lang="cs-CZ" altLang="cs-CZ" dirty="0" smtClean="0"/>
              <a:t>25. března 2021</a:t>
            </a:r>
            <a:endParaRPr lang="en-US" altLang="cs-CZ" dirty="0"/>
          </a:p>
          <a:p>
            <a:pPr>
              <a:spcAft>
                <a:spcPct val="0"/>
              </a:spcAft>
            </a:pPr>
            <a:r>
              <a:rPr lang="cs-CZ" altLang="cs-CZ" dirty="0"/>
              <a:t>Pavel Šnobl, </a:t>
            </a:r>
            <a:r>
              <a:rPr lang="en-US" altLang="cs-CZ" dirty="0"/>
              <a:t>Veronika </a:t>
            </a:r>
            <a:r>
              <a:rPr lang="en-US" altLang="cs-CZ" dirty="0" err="1"/>
              <a:t>Růžičková</a:t>
            </a:r>
            <a:endParaRPr lang="en-US" altLang="cs-CZ" dirty="0"/>
          </a:p>
        </p:txBody>
      </p:sp>
    </p:spTree>
    <p:extLst>
      <p:ext uri="{BB962C8B-B14F-4D97-AF65-F5344CB8AC3E}">
        <p14:creationId xmlns:p14="http://schemas.microsoft.com/office/powerpoint/2010/main" val="376386978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Kdo je považován za zaměstnance?</a:t>
            </a:r>
            <a:endParaRPr lang="en-US"/>
          </a:p>
          <a:p>
            <a:endParaRPr lang="cs-CZ" dirty="0"/>
          </a:p>
        </p:txBody>
      </p:sp>
      <p:sp>
        <p:nvSpPr>
          <p:cNvPr id="16386" name="Rectangle 2"/>
          <p:cNvSpPr>
            <a:spLocks noGrp="1" noChangeArrowheads="1"/>
          </p:cNvSpPr>
          <p:nvPr>
            <p:ph type="title"/>
          </p:nvPr>
        </p:nvSpPr>
        <p:spPr/>
        <p:txBody>
          <a:bodyPr/>
          <a:lstStyle/>
          <a:p>
            <a:r>
              <a:rPr lang="cs-CZ" dirty="0"/>
              <a:t>Zaměstnanci – zdravotní pojištění</a:t>
            </a:r>
            <a:br>
              <a:rPr lang="cs-CZ" dirty="0"/>
            </a:br>
            <a:r>
              <a:rPr lang="cs-CZ" dirty="0"/>
              <a:t/>
            </a:r>
            <a:br>
              <a:rPr lang="cs-CZ" dirty="0"/>
            </a:br>
            <a:r>
              <a:rPr lang="cs-CZ" dirty="0"/>
              <a:t/>
            </a:r>
            <a:br>
              <a:rPr lang="cs-CZ" dirty="0"/>
            </a:br>
            <a:endParaRPr lang="en-US" dirty="0"/>
          </a:p>
        </p:txBody>
      </p:sp>
      <p:sp>
        <p:nvSpPr>
          <p:cNvPr id="22531" name="Rectangle 3"/>
          <p:cNvSpPr>
            <a:spLocks noGrp="1" noChangeArrowheads="1"/>
          </p:cNvSpPr>
          <p:nvPr>
            <p:ph idx="1"/>
          </p:nvPr>
        </p:nvSpPr>
        <p:spPr/>
        <p:txBody>
          <a:bodyPr/>
          <a:lstStyle/>
          <a:p>
            <a:pPr lvl="1"/>
            <a:r>
              <a:rPr lang="cs-CZ" dirty="0"/>
              <a:t>Osoby vykonávající činnost pro zaměstnavatele, za kterou pobírají příjmy ze závislé činnosti od tohoto zaměstnavatele, s výjimkou </a:t>
            </a:r>
          </a:p>
          <a:p>
            <a:pPr lvl="2"/>
            <a:r>
              <a:rPr lang="cs-CZ" dirty="0"/>
              <a:t>Osoba s příjmy ze závislé činnosti, které nejsou předmětem daně nebo jsou od daně osvobozeny </a:t>
            </a:r>
          </a:p>
          <a:p>
            <a:pPr lvl="2"/>
            <a:r>
              <a:rPr lang="cs-CZ" dirty="0"/>
              <a:t>Osoby činné na základě dohody o provedení práce, která v kalendářním měsíci nedosáhla příjmu ve výši více než 10 000 Kč </a:t>
            </a:r>
          </a:p>
          <a:p>
            <a:pPr lvl="2"/>
            <a:r>
              <a:rPr lang="cs-CZ" dirty="0"/>
              <a:t>Osoby činné na základě dohody o pracovní činnosti, která v kalendářním měsíci nedosáhla započitatelného příjmu (ve výši rozhodné pro účast na nemocenském pojištění)</a:t>
            </a:r>
          </a:p>
          <a:p>
            <a:pPr lvl="2"/>
            <a:r>
              <a:rPr lang="cs-CZ" dirty="0"/>
              <a:t>Žáci či studenti – odměna z praktického výcviku</a:t>
            </a:r>
          </a:p>
          <a:p>
            <a:pPr lvl="2"/>
            <a:endParaRPr lang="cs-CZ" dirty="0"/>
          </a:p>
        </p:txBody>
      </p:sp>
    </p:spTree>
    <p:extLst>
      <p:ext uri="{BB962C8B-B14F-4D97-AF65-F5344CB8AC3E}">
        <p14:creationId xmlns:p14="http://schemas.microsoft.com/office/powerpoint/2010/main" val="189610120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Kdo je považován za zaměstnavatele?</a:t>
            </a:r>
            <a:endParaRPr lang="en-US"/>
          </a:p>
          <a:p>
            <a:endParaRPr lang="cs-CZ" dirty="0"/>
          </a:p>
        </p:txBody>
      </p:sp>
      <p:sp>
        <p:nvSpPr>
          <p:cNvPr id="16386" name="Rectangle 2"/>
          <p:cNvSpPr>
            <a:spLocks noGrp="1" noChangeArrowheads="1"/>
          </p:cNvSpPr>
          <p:nvPr>
            <p:ph type="title"/>
          </p:nvPr>
        </p:nvSpPr>
        <p:spPr/>
        <p:txBody>
          <a:bodyPr/>
          <a:lstStyle/>
          <a:p>
            <a:r>
              <a:rPr lang="cs-CZ"/>
              <a:t>Zaměstnanci – zdravotní pojištění</a:t>
            </a:r>
            <a:br>
              <a:rPr lang="cs-CZ"/>
            </a:br>
            <a:r>
              <a:rPr lang="cs-CZ"/>
              <a:t/>
            </a:r>
            <a:br>
              <a:rPr lang="cs-CZ"/>
            </a:br>
            <a:r>
              <a:rPr lang="cs-CZ"/>
              <a:t/>
            </a:r>
            <a:br>
              <a:rPr lang="cs-CZ"/>
            </a:br>
            <a:endParaRPr lang="en-US" dirty="0"/>
          </a:p>
        </p:txBody>
      </p:sp>
      <p:sp>
        <p:nvSpPr>
          <p:cNvPr id="22531" name="Rectangle 3"/>
          <p:cNvSpPr>
            <a:spLocks noGrp="1" noChangeArrowheads="1"/>
          </p:cNvSpPr>
          <p:nvPr>
            <p:ph idx="1"/>
          </p:nvPr>
        </p:nvSpPr>
        <p:spPr>
          <a:xfrm>
            <a:off x="376238" y="1700213"/>
            <a:ext cx="4672012" cy="4678986"/>
          </a:xfrm>
        </p:spPr>
        <p:txBody>
          <a:bodyPr/>
          <a:lstStyle/>
          <a:p>
            <a:pPr lvl="1"/>
            <a:r>
              <a:rPr lang="cs-CZ" dirty="0"/>
              <a:t>Zaměstnavatel se sídlem v České republice </a:t>
            </a:r>
          </a:p>
          <a:p>
            <a:pPr lvl="1"/>
            <a:r>
              <a:rPr lang="cs-CZ" dirty="0"/>
              <a:t>Zaměstnavatel se sídlem v EU/EHS </a:t>
            </a:r>
          </a:p>
          <a:p>
            <a:pPr lvl="1"/>
            <a:r>
              <a:rPr lang="cs-CZ" dirty="0"/>
              <a:t>Zaměstnavatel ve smluvním státě </a:t>
            </a:r>
          </a:p>
          <a:p>
            <a:pPr lvl="2"/>
            <a:endParaRPr lang="cs-CZ" dirty="0"/>
          </a:p>
          <a:p>
            <a:pPr lvl="1"/>
            <a:r>
              <a:rPr lang="cs-CZ" dirty="0"/>
              <a:t>POZOR – činnost zahraničního zaměstnance v České republice </a:t>
            </a:r>
          </a:p>
        </p:txBody>
      </p:sp>
      <p:pic>
        <p:nvPicPr>
          <p:cNvPr id="7" name="Picture 6"/>
          <p:cNvPicPr>
            <a:picLocks noChangeAspect="1"/>
          </p:cNvPicPr>
          <p:nvPr/>
        </p:nvPicPr>
        <p:blipFill>
          <a:blip r:embed="rId3"/>
          <a:stretch>
            <a:fillRect/>
          </a:stretch>
        </p:blipFill>
        <p:spPr>
          <a:xfrm>
            <a:off x="5665901" y="1700213"/>
            <a:ext cx="3119324" cy="4678986"/>
          </a:xfrm>
          <a:prstGeom prst="rect">
            <a:avLst/>
          </a:prstGeom>
        </p:spPr>
      </p:pic>
    </p:spTree>
    <p:extLst>
      <p:ext uri="{BB962C8B-B14F-4D97-AF65-F5344CB8AC3E}">
        <p14:creationId xmlns:p14="http://schemas.microsoft.com/office/powerpoint/2010/main" val="3263909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Vyměřovací základ</a:t>
            </a:r>
            <a:endParaRPr lang="en-US"/>
          </a:p>
          <a:p>
            <a:endParaRPr lang="cs-CZ" dirty="0"/>
          </a:p>
        </p:txBody>
      </p:sp>
      <p:sp>
        <p:nvSpPr>
          <p:cNvPr id="16386" name="Rectangle 2"/>
          <p:cNvSpPr>
            <a:spLocks noGrp="1" noChangeArrowheads="1"/>
          </p:cNvSpPr>
          <p:nvPr>
            <p:ph type="title"/>
          </p:nvPr>
        </p:nvSpPr>
        <p:spPr/>
        <p:txBody>
          <a:bodyPr/>
          <a:lstStyle/>
          <a:p>
            <a:r>
              <a:rPr lang="cs-CZ" dirty="0"/>
              <a:t>Zaměstnanci – zdravotní pojištění </a:t>
            </a:r>
            <a:br>
              <a:rPr lang="cs-CZ" dirty="0"/>
            </a:br>
            <a:r>
              <a:rPr lang="cs-CZ" dirty="0"/>
              <a:t/>
            </a:r>
            <a:br>
              <a:rPr lang="cs-CZ" dirty="0"/>
            </a:br>
            <a:r>
              <a:rPr lang="cs-CZ" dirty="0"/>
              <a:t/>
            </a:r>
            <a:br>
              <a:rPr lang="cs-CZ" dirty="0"/>
            </a:br>
            <a:endParaRPr lang="en-US" dirty="0"/>
          </a:p>
        </p:txBody>
      </p:sp>
      <p:sp>
        <p:nvSpPr>
          <p:cNvPr id="22531" name="Rectangle 3"/>
          <p:cNvSpPr>
            <a:spLocks noGrp="1" noChangeArrowheads="1"/>
          </p:cNvSpPr>
          <p:nvPr>
            <p:ph idx="1"/>
          </p:nvPr>
        </p:nvSpPr>
        <p:spPr/>
        <p:txBody>
          <a:bodyPr/>
          <a:lstStyle/>
          <a:p>
            <a:pPr lvl="1"/>
            <a:r>
              <a:rPr lang="cs-CZ" dirty="0"/>
              <a:t>Vyměřovacím základem je úhrn příjmů ze závislé činnosti a funkčních požitků, které jsou předmětem daně z příjmů fyzických osob a nejsou od této daně osvobozeny, a které mu zaměstnavatel zúčtoval v souvislosti se zaměstnáním (plnění v peněžní i nepeněžní formě a jiné výhody poskytnuté zaměstnavatelem)</a:t>
            </a:r>
          </a:p>
          <a:p>
            <a:pPr lvl="1"/>
            <a:r>
              <a:rPr lang="cs-CZ" dirty="0"/>
              <a:t>Do vyměřovacího základu </a:t>
            </a:r>
            <a:r>
              <a:rPr lang="cs-CZ" b="1" dirty="0">
                <a:solidFill>
                  <a:schemeClr val="accent1"/>
                </a:solidFill>
              </a:rPr>
              <a:t>se nezahrnuje zejména</a:t>
            </a:r>
            <a:endParaRPr lang="cs-CZ" dirty="0">
              <a:solidFill>
                <a:schemeClr val="accent1"/>
              </a:solidFill>
            </a:endParaRPr>
          </a:p>
          <a:p>
            <a:pPr lvl="2">
              <a:buClr>
                <a:schemeClr val="tx1"/>
              </a:buClr>
            </a:pPr>
            <a:r>
              <a:rPr lang="cs-CZ" b="1" dirty="0">
                <a:solidFill>
                  <a:schemeClr val="accent1"/>
                </a:solidFill>
              </a:rPr>
              <a:t>Náhrada škody podle zákoníku práce</a:t>
            </a:r>
          </a:p>
          <a:p>
            <a:pPr lvl="2">
              <a:buClr>
                <a:schemeClr val="tx1"/>
              </a:buClr>
            </a:pPr>
            <a:r>
              <a:rPr lang="cs-CZ" b="1" dirty="0">
                <a:solidFill>
                  <a:schemeClr val="accent1"/>
                </a:solidFill>
              </a:rPr>
              <a:t>Odstupné, odchodné a odbytné </a:t>
            </a:r>
            <a:r>
              <a:rPr lang="cs-CZ" dirty="0"/>
              <a:t>poskytované na základě zvláštních právních předpisů</a:t>
            </a:r>
          </a:p>
          <a:p>
            <a:pPr lvl="2"/>
            <a:r>
              <a:rPr lang="cs-CZ" dirty="0"/>
              <a:t>Jednorázová </a:t>
            </a:r>
            <a:r>
              <a:rPr lang="cs-CZ" b="1" dirty="0">
                <a:solidFill>
                  <a:schemeClr val="accent1"/>
                </a:solidFill>
              </a:rPr>
              <a:t>sociální výpomoc </a:t>
            </a:r>
            <a:r>
              <a:rPr lang="cs-CZ" dirty="0"/>
              <a:t>poskytnutá zaměstnanci k překlenutí jeho mimořádně obtížných poměrů vzniklých v důsledku živelní pohromy, požáru, ekologické nebo průmyslové havárie nebo jiné mimořádně závažné události</a:t>
            </a:r>
          </a:p>
          <a:p>
            <a:pPr lvl="2"/>
            <a:r>
              <a:rPr lang="cs-CZ" dirty="0"/>
              <a:t>Plnění poskytnutá poživateli starobního důchodu po uplynutí 1 roku ode dne skončení zaměstnání</a:t>
            </a:r>
          </a:p>
        </p:txBody>
      </p:sp>
    </p:spTree>
    <p:extLst>
      <p:ext uri="{BB962C8B-B14F-4D97-AF65-F5344CB8AC3E}">
        <p14:creationId xmlns:p14="http://schemas.microsoft.com/office/powerpoint/2010/main" val="9722830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Vyměřovací základ</a:t>
            </a:r>
            <a:endParaRPr lang="en-US"/>
          </a:p>
          <a:p>
            <a:endParaRPr lang="cs-CZ" dirty="0"/>
          </a:p>
        </p:txBody>
      </p:sp>
      <p:sp>
        <p:nvSpPr>
          <p:cNvPr id="16386" name="Rectangle 2"/>
          <p:cNvSpPr>
            <a:spLocks noGrp="1" noChangeArrowheads="1"/>
          </p:cNvSpPr>
          <p:nvPr>
            <p:ph type="title"/>
          </p:nvPr>
        </p:nvSpPr>
        <p:spPr/>
        <p:txBody>
          <a:bodyPr/>
          <a:lstStyle/>
          <a:p>
            <a:r>
              <a:rPr lang="cs-CZ" dirty="0"/>
              <a:t>Zaměstnanci – zdravotní pojištění </a:t>
            </a:r>
            <a:br>
              <a:rPr lang="cs-CZ" dirty="0"/>
            </a:br>
            <a:r>
              <a:rPr lang="cs-CZ" dirty="0"/>
              <a:t/>
            </a:r>
            <a:br>
              <a:rPr lang="cs-CZ" dirty="0"/>
            </a:br>
            <a:r>
              <a:rPr lang="cs-CZ" dirty="0"/>
              <a:t/>
            </a:r>
            <a:br>
              <a:rPr lang="cs-CZ" dirty="0"/>
            </a:br>
            <a:endParaRPr lang="en-US" dirty="0"/>
          </a:p>
        </p:txBody>
      </p:sp>
      <p:sp>
        <p:nvSpPr>
          <p:cNvPr id="22531" name="Rectangle 3"/>
          <p:cNvSpPr>
            <a:spLocks noGrp="1" noChangeArrowheads="1"/>
          </p:cNvSpPr>
          <p:nvPr>
            <p:ph idx="1"/>
          </p:nvPr>
        </p:nvSpPr>
        <p:spPr/>
        <p:txBody>
          <a:bodyPr/>
          <a:lstStyle/>
          <a:p>
            <a:pPr lvl="1">
              <a:buClr>
                <a:schemeClr val="tx1"/>
              </a:buClr>
            </a:pPr>
            <a:r>
              <a:rPr lang="cs-CZ" dirty="0"/>
              <a:t>Maximální vyměřovací základ byl počínaje 1. 1. 2013 zrušen </a:t>
            </a:r>
          </a:p>
          <a:p>
            <a:pPr lvl="1">
              <a:buClr>
                <a:schemeClr val="tx1"/>
              </a:buClr>
            </a:pPr>
            <a:r>
              <a:rPr lang="cs-CZ" dirty="0"/>
              <a:t>Minimální vyměřovací základ </a:t>
            </a:r>
          </a:p>
          <a:p>
            <a:pPr lvl="2">
              <a:buClr>
                <a:schemeClr val="tx1"/>
              </a:buClr>
            </a:pPr>
            <a:r>
              <a:rPr lang="cs-CZ" b="1" dirty="0">
                <a:solidFill>
                  <a:srgbClr val="86BC25"/>
                </a:solidFill>
              </a:rPr>
              <a:t>Obecně minimální mzda</a:t>
            </a:r>
            <a:r>
              <a:rPr lang="cs-CZ" b="1" dirty="0">
                <a:solidFill>
                  <a:schemeClr val="accent2"/>
                </a:solidFill>
              </a:rPr>
              <a:t> </a:t>
            </a:r>
            <a:r>
              <a:rPr lang="cs-CZ" dirty="0"/>
              <a:t>– i tehdy, pokud bylo v zaměstnání po celý kalendářní měsíc poskytnuto pracovní volno bez náhrady příjmu nebo trvala neomluvená nepřítomnost v práci </a:t>
            </a:r>
          </a:p>
          <a:p>
            <a:pPr lvl="2">
              <a:buClr>
                <a:schemeClr val="tx1"/>
              </a:buClr>
            </a:pPr>
            <a:r>
              <a:rPr lang="cs-CZ" dirty="0"/>
              <a:t>Minimální vyměřovací základ neplatí např. pro zaměstnance, který</a:t>
            </a:r>
          </a:p>
          <a:p>
            <a:pPr lvl="3">
              <a:buClr>
                <a:schemeClr val="tx1"/>
              </a:buClr>
            </a:pPr>
            <a:r>
              <a:rPr lang="cs-CZ" dirty="0"/>
              <a:t>Se dlouhodobě zdržuje v cizině, v cizině je zdravotně pojištěn a učiní o těchto zkušenostech zdravotní pojišťovně oznámení – po návratu je nutné předložit doklad o uzavřeném zdravotním pojištění v cizině a jeho délce </a:t>
            </a:r>
          </a:p>
          <a:p>
            <a:pPr lvl="3">
              <a:buClr>
                <a:schemeClr val="tx1"/>
              </a:buClr>
            </a:pPr>
            <a:r>
              <a:rPr lang="cs-CZ" dirty="0"/>
              <a:t>Je osobou, za kterou je plátcem pojistného stát </a:t>
            </a:r>
          </a:p>
          <a:p>
            <a:pPr lvl="3">
              <a:buClr>
                <a:schemeClr val="tx1"/>
              </a:buClr>
            </a:pPr>
            <a:r>
              <a:rPr lang="cs-CZ" dirty="0"/>
              <a:t>Celodenně osobně a řádně pečuje alespoň o jedno dítě do 7 let věku nebo nejméně o dvě děti do 15 let věku </a:t>
            </a:r>
          </a:p>
          <a:p>
            <a:pPr lvl="3">
              <a:buClr>
                <a:schemeClr val="tx1"/>
              </a:buClr>
            </a:pPr>
            <a:r>
              <a:rPr lang="cs-CZ" dirty="0"/>
              <a:t>Dosáhla věku potřebného pro nárok na starobní důchod ale nesplňuje podmínky pro jeho přiznání</a:t>
            </a:r>
          </a:p>
        </p:txBody>
      </p:sp>
    </p:spTree>
    <p:extLst>
      <p:ext uri="{BB962C8B-B14F-4D97-AF65-F5344CB8AC3E}">
        <p14:creationId xmlns:p14="http://schemas.microsoft.com/office/powerpoint/2010/main" val="41441368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Kdo je považován za zaměstnance?</a:t>
            </a:r>
            <a:endParaRPr lang="en-US" dirty="0"/>
          </a:p>
          <a:p>
            <a:endParaRPr lang="cs-CZ" dirty="0"/>
          </a:p>
        </p:txBody>
      </p:sp>
      <p:sp>
        <p:nvSpPr>
          <p:cNvPr id="16386" name="Rectangle 2"/>
          <p:cNvSpPr>
            <a:spLocks noGrp="1" noChangeArrowheads="1"/>
          </p:cNvSpPr>
          <p:nvPr>
            <p:ph type="title"/>
          </p:nvPr>
        </p:nvSpPr>
        <p:spPr/>
        <p:txBody>
          <a:bodyPr/>
          <a:lstStyle/>
          <a:p>
            <a:r>
              <a:rPr lang="cs-CZ"/>
              <a:t>Zaměstnanci – sociální zabezpečení </a:t>
            </a:r>
            <a:endParaRPr lang="en-US" dirty="0"/>
          </a:p>
        </p:txBody>
      </p:sp>
      <p:sp>
        <p:nvSpPr>
          <p:cNvPr id="22531" name="Rectangle 3"/>
          <p:cNvSpPr>
            <a:spLocks noGrp="1" noChangeArrowheads="1"/>
          </p:cNvSpPr>
          <p:nvPr>
            <p:ph idx="1"/>
          </p:nvPr>
        </p:nvSpPr>
        <p:spPr/>
        <p:txBody>
          <a:bodyPr/>
          <a:lstStyle/>
          <a:p>
            <a:pPr lvl="1"/>
            <a:r>
              <a:rPr lang="cs-CZ" dirty="0"/>
              <a:t>Osoby vykonávající činnost pro zaměstnavatele, za kterou pobírají příjmy ze závislé činnosti od tohoto zaměstnavatele, např. </a:t>
            </a:r>
          </a:p>
          <a:p>
            <a:pPr lvl="2"/>
            <a:r>
              <a:rPr lang="cs-CZ" dirty="0"/>
              <a:t>Zaměstnanci v pracovním poměru </a:t>
            </a:r>
          </a:p>
          <a:p>
            <a:pPr lvl="2"/>
            <a:r>
              <a:rPr lang="cs-CZ" dirty="0"/>
              <a:t>Zaměstnanci DPČ a DPP </a:t>
            </a:r>
          </a:p>
          <a:p>
            <a:pPr lvl="2"/>
            <a:r>
              <a:rPr lang="cs-CZ" dirty="0"/>
              <a:t>Prokuristé, likvidátoři </a:t>
            </a:r>
          </a:p>
          <a:p>
            <a:pPr lvl="2"/>
            <a:r>
              <a:rPr lang="cs-CZ" dirty="0"/>
              <a:t>Členové kolektivních orgánů právnické osoby</a:t>
            </a:r>
          </a:p>
          <a:p>
            <a:pPr lvl="1"/>
            <a:r>
              <a:rPr lang="cs-CZ" dirty="0"/>
              <a:t>Podmínky účasti zaměstnanců na pojištění (vyjma DPP)</a:t>
            </a:r>
          </a:p>
          <a:p>
            <a:pPr lvl="2"/>
            <a:r>
              <a:rPr lang="cs-CZ" dirty="0"/>
              <a:t>Výkon zaměstnání v ČR nebo v cizině pro zaměstnavatele se sídlem na území ČR, pokud místo výkonu práce je trvale v cizině a zaměstnanci nejsou povinně účastni důchodového pojištění podle předpisů státu, ve kterém trvale vykonávají zaměstnání, a mají trvalý pobyt na území ČR nebo jiného členského státu EU, a </a:t>
            </a:r>
          </a:p>
          <a:p>
            <a:pPr lvl="2"/>
            <a:r>
              <a:rPr lang="cs-CZ" dirty="0"/>
              <a:t>Sjednaná částka započitatelného příjmu z tohoto zaměstnání činí alespoň      3 </a:t>
            </a:r>
            <a:r>
              <a:rPr lang="cs-CZ" dirty="0" smtClean="0"/>
              <a:t>500 </a:t>
            </a:r>
            <a:r>
              <a:rPr lang="cs-CZ" dirty="0"/>
              <a:t>Kč</a:t>
            </a:r>
          </a:p>
        </p:txBody>
      </p:sp>
    </p:spTree>
    <p:extLst>
      <p:ext uri="{BB962C8B-B14F-4D97-AF65-F5344CB8AC3E}">
        <p14:creationId xmlns:p14="http://schemas.microsoft.com/office/powerpoint/2010/main" val="30757442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Kdo je považován za zaměstnavatele?</a:t>
            </a:r>
            <a:endParaRPr lang="en-US"/>
          </a:p>
          <a:p>
            <a:endParaRPr lang="cs-CZ" dirty="0"/>
          </a:p>
        </p:txBody>
      </p:sp>
      <p:sp>
        <p:nvSpPr>
          <p:cNvPr id="16386" name="Rectangle 2"/>
          <p:cNvSpPr>
            <a:spLocks noGrp="1" noChangeArrowheads="1"/>
          </p:cNvSpPr>
          <p:nvPr>
            <p:ph type="title"/>
          </p:nvPr>
        </p:nvSpPr>
        <p:spPr/>
        <p:txBody>
          <a:bodyPr/>
          <a:lstStyle/>
          <a:p>
            <a:r>
              <a:rPr lang="cs-CZ"/>
              <a:t>Zaměstnanci – sociální zabezpečení</a:t>
            </a:r>
            <a:br>
              <a:rPr lang="cs-CZ"/>
            </a:br>
            <a:r>
              <a:rPr lang="cs-CZ"/>
              <a:t/>
            </a:r>
            <a:br>
              <a:rPr lang="cs-CZ"/>
            </a:br>
            <a:r>
              <a:rPr lang="cs-CZ"/>
              <a:t/>
            </a:r>
            <a:br>
              <a:rPr lang="cs-CZ"/>
            </a:br>
            <a:endParaRPr lang="en-US" dirty="0"/>
          </a:p>
        </p:txBody>
      </p:sp>
      <p:sp>
        <p:nvSpPr>
          <p:cNvPr id="22531" name="Rectangle 3"/>
          <p:cNvSpPr>
            <a:spLocks noGrp="1" noChangeArrowheads="1"/>
          </p:cNvSpPr>
          <p:nvPr>
            <p:ph idx="1"/>
          </p:nvPr>
        </p:nvSpPr>
        <p:spPr>
          <a:xfrm>
            <a:off x="376238" y="1700213"/>
            <a:ext cx="4595812" cy="4678986"/>
          </a:xfrm>
        </p:spPr>
        <p:txBody>
          <a:bodyPr/>
          <a:lstStyle/>
          <a:p>
            <a:pPr lvl="1"/>
            <a:r>
              <a:rPr lang="cs-CZ" dirty="0"/>
              <a:t>Zaměstnavatel se sídlem v České republice </a:t>
            </a:r>
          </a:p>
          <a:p>
            <a:pPr lvl="1"/>
            <a:r>
              <a:rPr lang="cs-CZ" dirty="0"/>
              <a:t>Zaměstnavatel se sídlem v EU/EHS </a:t>
            </a:r>
          </a:p>
          <a:p>
            <a:pPr lvl="1"/>
            <a:r>
              <a:rPr lang="cs-CZ" dirty="0"/>
              <a:t>Zaměstnavatel ve smluvním státě </a:t>
            </a:r>
          </a:p>
          <a:p>
            <a:pPr lvl="1"/>
            <a:endParaRPr lang="cs-CZ" dirty="0"/>
          </a:p>
          <a:p>
            <a:pPr lvl="1"/>
            <a:r>
              <a:rPr lang="cs-CZ" dirty="0"/>
              <a:t>Smluvní zaměstnavatel: tuzemský plátce příjmů</a:t>
            </a:r>
          </a:p>
        </p:txBody>
      </p:sp>
      <p:pic>
        <p:nvPicPr>
          <p:cNvPr id="6" name="Picture 5"/>
          <p:cNvPicPr>
            <a:picLocks noChangeAspect="1"/>
          </p:cNvPicPr>
          <p:nvPr/>
        </p:nvPicPr>
        <p:blipFill>
          <a:blip r:embed="rId3"/>
          <a:stretch>
            <a:fillRect/>
          </a:stretch>
        </p:blipFill>
        <p:spPr>
          <a:xfrm>
            <a:off x="5658928" y="1700213"/>
            <a:ext cx="3126297" cy="4689446"/>
          </a:xfrm>
          <a:prstGeom prst="rect">
            <a:avLst/>
          </a:prstGeom>
        </p:spPr>
      </p:pic>
    </p:spTree>
    <p:extLst>
      <p:ext uri="{BB962C8B-B14F-4D97-AF65-F5344CB8AC3E}">
        <p14:creationId xmlns:p14="http://schemas.microsoft.com/office/powerpoint/2010/main" val="42666562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Zvláštní kategorie zaměstnanců </a:t>
            </a:r>
            <a:endParaRPr lang="en-US"/>
          </a:p>
          <a:p>
            <a:endParaRPr lang="cs-CZ" dirty="0"/>
          </a:p>
        </p:txBody>
      </p:sp>
      <p:sp>
        <p:nvSpPr>
          <p:cNvPr id="16386" name="Rectangle 2"/>
          <p:cNvSpPr>
            <a:spLocks noGrp="1" noChangeArrowheads="1"/>
          </p:cNvSpPr>
          <p:nvPr>
            <p:ph type="title"/>
          </p:nvPr>
        </p:nvSpPr>
        <p:spPr/>
        <p:txBody>
          <a:bodyPr/>
          <a:lstStyle/>
          <a:p>
            <a:r>
              <a:rPr lang="cs-CZ"/>
              <a:t>Zaměstnanci – Specifické záležitosti </a:t>
            </a:r>
            <a:br>
              <a:rPr lang="cs-CZ"/>
            </a:br>
            <a:r>
              <a:rPr lang="cs-CZ"/>
              <a:t/>
            </a:r>
            <a:br>
              <a:rPr lang="cs-CZ"/>
            </a:br>
            <a:endParaRPr lang="en-US" dirty="0"/>
          </a:p>
        </p:txBody>
      </p:sp>
      <p:sp>
        <p:nvSpPr>
          <p:cNvPr id="22531" name="Rectangle 3"/>
          <p:cNvSpPr>
            <a:spLocks noGrp="1" noChangeArrowheads="1"/>
          </p:cNvSpPr>
          <p:nvPr>
            <p:ph idx="1"/>
          </p:nvPr>
        </p:nvSpPr>
        <p:spPr/>
        <p:txBody>
          <a:bodyPr/>
          <a:lstStyle/>
          <a:p>
            <a:r>
              <a:rPr lang="cs-CZ" b="1" dirty="0">
                <a:solidFill>
                  <a:schemeClr val="accent1"/>
                </a:solidFill>
              </a:rPr>
              <a:t>Smluvní zaměstnanec </a:t>
            </a:r>
          </a:p>
          <a:p>
            <a:pPr lvl="1"/>
            <a:r>
              <a:rPr lang="cs-CZ" dirty="0"/>
              <a:t>Zaměstnanec zaměstnavatele, jehož sídlo je na území státu, s nímž ČR </a:t>
            </a:r>
            <a:r>
              <a:rPr lang="cs-CZ" b="1" dirty="0">
                <a:solidFill>
                  <a:schemeClr val="accent1"/>
                </a:solidFill>
              </a:rPr>
              <a:t>neuzavřela</a:t>
            </a:r>
            <a:r>
              <a:rPr lang="cs-CZ" dirty="0"/>
              <a:t> mezinárodní smlouvu o sociální zabezpečení ( = zahraniční zaměstnavatel), pokud tento zaměstnanec je činný v České republice u smluvního zaměstnavatele (právnická nebo fyzická osoba se sídlem v ČR)</a:t>
            </a:r>
          </a:p>
          <a:p>
            <a:pPr lvl="1"/>
            <a:r>
              <a:rPr lang="cs-CZ" dirty="0"/>
              <a:t>IHOL ze zahraničí do ČR (např. Brazílie, Venezuela)</a:t>
            </a:r>
          </a:p>
          <a:p>
            <a:pPr lvl="1"/>
            <a:r>
              <a:rPr lang="cs-CZ" dirty="0"/>
              <a:t>Povinná účast na sociálním zabezpečení v České republice </a:t>
            </a:r>
          </a:p>
          <a:p>
            <a:pPr lvl="1"/>
            <a:r>
              <a:rPr lang="cs-CZ" dirty="0"/>
              <a:t>Smluvní zaměstnavatel je povinen odvádět pojistné na důchodové pojištění, nemocenské pojištění a příspěvek na státní politiku zaměstnanosti a (dle interpretace VZP) také pojistné na zdravotní pojištění</a:t>
            </a:r>
          </a:p>
          <a:p>
            <a:pPr lvl="1"/>
            <a:endParaRPr lang="cs-CZ" dirty="0"/>
          </a:p>
          <a:p>
            <a:r>
              <a:rPr lang="cs-CZ" b="1" dirty="0">
                <a:solidFill>
                  <a:schemeClr val="accent1"/>
                </a:solidFill>
              </a:rPr>
              <a:t>IHOL = mezinárodní pronájem pracovní síly </a:t>
            </a:r>
          </a:p>
        </p:txBody>
      </p:sp>
    </p:spTree>
    <p:extLst>
      <p:ext uri="{BB962C8B-B14F-4D97-AF65-F5344CB8AC3E}">
        <p14:creationId xmlns:p14="http://schemas.microsoft.com/office/powerpoint/2010/main" val="1612432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Zvláštní kategorie zaměstnanců </a:t>
            </a:r>
            <a:endParaRPr lang="en-US"/>
          </a:p>
          <a:p>
            <a:endParaRPr lang="cs-CZ" dirty="0"/>
          </a:p>
        </p:txBody>
      </p:sp>
      <p:sp>
        <p:nvSpPr>
          <p:cNvPr id="16386" name="Rectangle 2"/>
          <p:cNvSpPr>
            <a:spLocks noGrp="1" noChangeArrowheads="1"/>
          </p:cNvSpPr>
          <p:nvPr>
            <p:ph type="title"/>
          </p:nvPr>
        </p:nvSpPr>
        <p:spPr/>
        <p:txBody>
          <a:bodyPr/>
          <a:lstStyle/>
          <a:p>
            <a:r>
              <a:rPr lang="cs-CZ"/>
              <a:t>Zaměstnanci – Specifické záležitosti</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marL="0" indent="0">
              <a:buNone/>
            </a:pPr>
            <a:r>
              <a:rPr lang="cs-CZ" b="1" dirty="0">
                <a:solidFill>
                  <a:schemeClr val="accent1"/>
                </a:solidFill>
              </a:rPr>
              <a:t>Zahraniční zaměstnanec </a:t>
            </a:r>
          </a:p>
          <a:p>
            <a:pPr lvl="1"/>
            <a:r>
              <a:rPr lang="cs-CZ" dirty="0"/>
              <a:t>Zaměstnanec zaměstnavatele, jehož sídlo je na území státu, s nímž ČR </a:t>
            </a:r>
            <a:r>
              <a:rPr lang="cs-CZ" b="1" dirty="0">
                <a:solidFill>
                  <a:schemeClr val="accent1"/>
                </a:solidFill>
              </a:rPr>
              <a:t>neuzavřela</a:t>
            </a:r>
            <a:r>
              <a:rPr lang="cs-CZ" dirty="0"/>
              <a:t> mezinárodní smlouvu o sociální zabezpečení ( = zahraniční zaměstnavatel), pokud tento zaměstnanec je činný v České republice ve prospěch svého zahraničního zaměstnavatele </a:t>
            </a:r>
          </a:p>
          <a:p>
            <a:pPr lvl="1"/>
            <a:r>
              <a:rPr lang="cs-CZ" dirty="0"/>
              <a:t>MSA ze zahraničí do ČR (např. Brazílie, Venezuela)</a:t>
            </a:r>
          </a:p>
          <a:p>
            <a:pPr lvl="1"/>
            <a:r>
              <a:rPr lang="cs-CZ" dirty="0"/>
              <a:t>Může se dobrovolně účastnit důchodového pojištění </a:t>
            </a:r>
          </a:p>
          <a:p>
            <a:pPr lvl="1"/>
            <a:r>
              <a:rPr lang="cs-CZ" dirty="0"/>
              <a:t>Může se dobrovolně účastnit nemocenského pojištění </a:t>
            </a:r>
          </a:p>
          <a:p>
            <a:pPr lvl="1"/>
            <a:r>
              <a:rPr lang="cs-CZ" dirty="0"/>
              <a:t>Výši pojistného si určuje sám </a:t>
            </a:r>
          </a:p>
          <a:p>
            <a:endParaRPr lang="cs-CZ" sz="2400" dirty="0"/>
          </a:p>
          <a:p>
            <a:pPr marL="0" indent="0">
              <a:buNone/>
            </a:pPr>
            <a:r>
              <a:rPr lang="cs-CZ" b="1" dirty="0">
                <a:solidFill>
                  <a:schemeClr val="accent1"/>
                </a:solidFill>
              </a:rPr>
              <a:t>MSA = stálá provozovna, tj. poskytování služeb</a:t>
            </a:r>
          </a:p>
        </p:txBody>
      </p:sp>
    </p:spTree>
    <p:extLst>
      <p:ext uri="{BB962C8B-B14F-4D97-AF65-F5344CB8AC3E}">
        <p14:creationId xmlns:p14="http://schemas.microsoft.com/office/powerpoint/2010/main" val="5542658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Vyměřovací základ</a:t>
            </a:r>
            <a:endParaRPr lang="en-US"/>
          </a:p>
          <a:p>
            <a:endParaRPr lang="cs-CZ" dirty="0"/>
          </a:p>
        </p:txBody>
      </p:sp>
      <p:sp>
        <p:nvSpPr>
          <p:cNvPr id="16386" name="Rectangle 2"/>
          <p:cNvSpPr>
            <a:spLocks noGrp="1" noChangeArrowheads="1"/>
          </p:cNvSpPr>
          <p:nvPr>
            <p:ph type="title"/>
          </p:nvPr>
        </p:nvSpPr>
        <p:spPr/>
        <p:txBody>
          <a:bodyPr/>
          <a:lstStyle/>
          <a:p>
            <a:r>
              <a:rPr lang="cs-CZ"/>
              <a:t>Zaměstnanci – sociální zabezpečení</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lvl="1"/>
            <a:r>
              <a:rPr lang="cs-CZ" dirty="0"/>
              <a:t>Vyměřovacím základem je úhrn příjmů, které</a:t>
            </a:r>
          </a:p>
          <a:p>
            <a:pPr lvl="2"/>
            <a:r>
              <a:rPr lang="cs-CZ" dirty="0"/>
              <a:t>Jsou předmětem daně z příjmů fyzických osob podle ZDP</a:t>
            </a:r>
          </a:p>
          <a:p>
            <a:pPr lvl="2"/>
            <a:r>
              <a:rPr lang="cs-CZ" dirty="0"/>
              <a:t>Nejsou od této daně osvobozeny</a:t>
            </a:r>
          </a:p>
          <a:p>
            <a:pPr lvl="2"/>
            <a:r>
              <a:rPr lang="cs-CZ" dirty="0"/>
              <a:t>Jsou příjmem zúčtovaným zaměstnavatelem zaměstnanci v souvislosti se zaměstnáním, které zakládá účast na nemocenském pojištění nebo jen na důchodovém pojištění </a:t>
            </a:r>
          </a:p>
          <a:p>
            <a:pPr lvl="1"/>
            <a:r>
              <a:rPr lang="cs-CZ" dirty="0"/>
              <a:t>Do vyměřovacího základu </a:t>
            </a:r>
            <a:r>
              <a:rPr lang="cs-CZ" b="1" dirty="0">
                <a:solidFill>
                  <a:schemeClr val="accent1"/>
                </a:solidFill>
              </a:rPr>
              <a:t>se nezahrnuje zejména</a:t>
            </a:r>
          </a:p>
          <a:p>
            <a:pPr lvl="2">
              <a:buClr>
                <a:schemeClr val="tx1"/>
              </a:buClr>
            </a:pPr>
            <a:r>
              <a:rPr lang="cs-CZ" b="1" dirty="0">
                <a:solidFill>
                  <a:schemeClr val="accent1"/>
                </a:solidFill>
              </a:rPr>
              <a:t>Náhrada škody podle zákoníku práce</a:t>
            </a:r>
          </a:p>
          <a:p>
            <a:pPr lvl="2">
              <a:buClr>
                <a:schemeClr val="tx1"/>
              </a:buClr>
            </a:pPr>
            <a:r>
              <a:rPr lang="cs-CZ" b="1" dirty="0">
                <a:solidFill>
                  <a:schemeClr val="accent1"/>
                </a:solidFill>
              </a:rPr>
              <a:t>Odstupné, odchodné a odbytné</a:t>
            </a:r>
            <a:r>
              <a:rPr lang="cs-CZ" dirty="0">
                <a:solidFill>
                  <a:schemeClr val="accent1"/>
                </a:solidFill>
              </a:rPr>
              <a:t> </a:t>
            </a:r>
            <a:r>
              <a:rPr lang="cs-CZ" dirty="0"/>
              <a:t>poskytované na základě zvláštních právních předpisů</a:t>
            </a:r>
          </a:p>
          <a:p>
            <a:pPr lvl="2"/>
            <a:r>
              <a:rPr lang="cs-CZ" dirty="0"/>
              <a:t>Jednorázová </a:t>
            </a:r>
            <a:r>
              <a:rPr lang="cs-CZ" b="1" dirty="0">
                <a:solidFill>
                  <a:schemeClr val="accent1"/>
                </a:solidFill>
              </a:rPr>
              <a:t>sociální výpomoc</a:t>
            </a:r>
            <a:r>
              <a:rPr lang="cs-CZ" dirty="0">
                <a:solidFill>
                  <a:schemeClr val="accent1"/>
                </a:solidFill>
              </a:rPr>
              <a:t> </a:t>
            </a:r>
            <a:r>
              <a:rPr lang="cs-CZ" dirty="0"/>
              <a:t>poskytnutá zaměstnanci k překlenutí jeho mimořádně obtížných poměrů vzniklých v důsledku živelní pohromy, požáru, ekologické nebo průmyslové havárie nebo jiné mimořádně závažné události</a:t>
            </a:r>
          </a:p>
          <a:p>
            <a:pPr lvl="2"/>
            <a:r>
              <a:rPr lang="cs-CZ" dirty="0"/>
              <a:t>Plnění poskytnutá poživateli starobního důchodu po uplynutí 1 roku ode dne skončení zaměstnání</a:t>
            </a:r>
          </a:p>
          <a:p>
            <a:pPr lvl="2"/>
            <a:endParaRPr lang="cs-CZ" dirty="0"/>
          </a:p>
        </p:txBody>
      </p:sp>
    </p:spTree>
    <p:extLst>
      <p:ext uri="{BB962C8B-B14F-4D97-AF65-F5344CB8AC3E}">
        <p14:creationId xmlns:p14="http://schemas.microsoft.com/office/powerpoint/2010/main" val="29253614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Maximální vyměřovací základ (MaxVZ)</a:t>
            </a:r>
          </a:p>
          <a:p>
            <a:endParaRPr lang="cs-CZ" dirty="0"/>
          </a:p>
        </p:txBody>
      </p:sp>
      <p:sp>
        <p:nvSpPr>
          <p:cNvPr id="16386" name="Rectangle 2"/>
          <p:cNvSpPr>
            <a:spLocks noGrp="1" noChangeArrowheads="1"/>
          </p:cNvSpPr>
          <p:nvPr>
            <p:ph type="title"/>
          </p:nvPr>
        </p:nvSpPr>
        <p:spPr/>
        <p:txBody>
          <a:bodyPr/>
          <a:lstStyle/>
          <a:p>
            <a:r>
              <a:rPr lang="cs-CZ"/>
              <a:t>Zaměstnanci – specifické záležitosti </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lvl="1"/>
            <a:r>
              <a:rPr lang="cs-CZ" dirty="0"/>
              <a:t>Sociální zabezpečení: Kč </a:t>
            </a:r>
            <a:r>
              <a:rPr lang="cs-CZ" dirty="0" smtClean="0"/>
              <a:t>1.701.168 </a:t>
            </a:r>
            <a:r>
              <a:rPr lang="cs-CZ" dirty="0"/>
              <a:t>(pro rok </a:t>
            </a:r>
            <a:r>
              <a:rPr lang="cs-CZ" dirty="0" smtClean="0"/>
              <a:t>2021)</a:t>
            </a:r>
            <a:endParaRPr lang="cs-CZ" dirty="0"/>
          </a:p>
          <a:p>
            <a:pPr lvl="2"/>
            <a:r>
              <a:rPr lang="cs-CZ" dirty="0"/>
              <a:t>Vyměřovací základ zaměstnance </a:t>
            </a:r>
          </a:p>
          <a:p>
            <a:pPr lvl="2"/>
            <a:r>
              <a:rPr lang="cs-CZ" dirty="0"/>
              <a:t>V případě dvou a více zaměstnavatelů současně či postupně </a:t>
            </a:r>
          </a:p>
          <a:p>
            <a:pPr lvl="3"/>
            <a:r>
              <a:rPr lang="cs-CZ" dirty="0"/>
              <a:t>U každého zaměstnavatele vlastní </a:t>
            </a:r>
            <a:r>
              <a:rPr lang="cs-CZ" dirty="0" err="1"/>
              <a:t>MaxVZ</a:t>
            </a:r>
            <a:endParaRPr lang="cs-CZ" dirty="0"/>
          </a:p>
          <a:p>
            <a:pPr lvl="3"/>
            <a:r>
              <a:rPr lang="cs-CZ" dirty="0"/>
              <a:t>Zaměstnanec podává žádost o vrácení přeplatku </a:t>
            </a:r>
          </a:p>
          <a:p>
            <a:pPr lvl="3"/>
            <a:r>
              <a:rPr lang="cs-CZ" dirty="0"/>
              <a:t>Žádost nutné podat do 5 let od konce roku, v němž přeplatek vznikl </a:t>
            </a:r>
          </a:p>
          <a:p>
            <a:pPr lvl="2"/>
            <a:r>
              <a:rPr lang="cs-CZ" dirty="0"/>
              <a:t>Z částky vyměřovacího základu nad zákonné maximum dosažené u jednoho zaměstnavatele za daný kalendářní rok se pojistné v daném roce neodvede (zaměstnavatelova ani zaměstnancova část)</a:t>
            </a:r>
          </a:p>
          <a:p>
            <a:pPr lvl="2"/>
            <a:endParaRPr lang="cs-CZ" dirty="0"/>
          </a:p>
          <a:p>
            <a:pPr lvl="2"/>
            <a:endParaRPr lang="cs-CZ" dirty="0"/>
          </a:p>
          <a:p>
            <a:pPr lvl="2">
              <a:buFont typeface="Arial" panose="020B0604020202020204" pitchFamily="34" charset="0"/>
              <a:buChar char="•"/>
            </a:pPr>
            <a:r>
              <a:rPr lang="cs-CZ" dirty="0"/>
              <a:t>Minimální vyměřovací základ není zaveden</a:t>
            </a:r>
          </a:p>
        </p:txBody>
      </p:sp>
    </p:spTree>
    <p:extLst>
      <p:ext uri="{BB962C8B-B14F-4D97-AF65-F5344CB8AC3E}">
        <p14:creationId xmlns:p14="http://schemas.microsoft.com/office/powerpoint/2010/main" val="23366472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t>Agenda</a:t>
            </a:r>
            <a:br>
              <a:rPr lang="cs-CZ"/>
            </a:br>
            <a:r>
              <a:rPr lang="cs-CZ"/>
              <a:t/>
            </a:r>
            <a:br>
              <a:rPr lang="cs-CZ"/>
            </a:br>
            <a:r>
              <a:rPr lang="en-GB"/>
              <a:t/>
            </a:r>
            <a:br>
              <a:rPr lang="en-GB"/>
            </a:br>
            <a:endParaRPr lang="en-US" dirty="0"/>
          </a:p>
        </p:txBody>
      </p:sp>
      <p:sp>
        <p:nvSpPr>
          <p:cNvPr id="22531" name="Rectangle 3"/>
          <p:cNvSpPr>
            <a:spLocks noGrp="1" noChangeArrowheads="1"/>
          </p:cNvSpPr>
          <p:nvPr>
            <p:ph idx="10"/>
          </p:nvPr>
        </p:nvSpPr>
        <p:spPr/>
        <p:txBody>
          <a:bodyPr/>
          <a:lstStyle/>
          <a:p>
            <a:pPr marL="342900" lvl="0" indent="-342900">
              <a:buFont typeface="+mj-lt"/>
              <a:buAutoNum type="arabicPeriod"/>
            </a:pPr>
            <a:r>
              <a:rPr lang="cs-CZ" dirty="0"/>
              <a:t>Systém sociálního zabezpečení v České republice </a:t>
            </a:r>
          </a:p>
          <a:p>
            <a:pPr marL="800100" lvl="1" indent="-342900">
              <a:buFont typeface="+mj-lt"/>
              <a:buAutoNum type="arabicPeriod"/>
            </a:pPr>
            <a:r>
              <a:rPr lang="cs-CZ" dirty="0"/>
              <a:t>Zdravotní pojištění </a:t>
            </a:r>
          </a:p>
          <a:p>
            <a:pPr marL="800100" lvl="1" indent="-342900">
              <a:buFont typeface="+mj-lt"/>
              <a:buAutoNum type="arabicPeriod"/>
            </a:pPr>
            <a:r>
              <a:rPr lang="cs-CZ" dirty="0"/>
              <a:t>Sociální zabezpečení </a:t>
            </a:r>
          </a:p>
          <a:p>
            <a:pPr marL="800100" lvl="1" indent="-342900">
              <a:buFont typeface="+mj-lt"/>
              <a:buAutoNum type="arabicPeriod"/>
            </a:pPr>
            <a:r>
              <a:rPr lang="cs-CZ" dirty="0"/>
              <a:t>Zaměstnanci </a:t>
            </a:r>
          </a:p>
          <a:p>
            <a:pPr marL="800100" lvl="1" indent="-342900">
              <a:buFont typeface="+mj-lt"/>
              <a:buAutoNum type="arabicPeriod"/>
            </a:pPr>
            <a:r>
              <a:rPr lang="cs-CZ" dirty="0"/>
              <a:t>Podnikatelé </a:t>
            </a:r>
          </a:p>
          <a:p>
            <a:pPr marL="342900" lvl="0" indent="-342900">
              <a:buFont typeface="+mj-lt"/>
              <a:buAutoNum type="arabicPeriod"/>
            </a:pPr>
            <a:r>
              <a:rPr lang="cs-CZ" dirty="0"/>
              <a:t>Sociální zabezpečení v Evropské unii </a:t>
            </a:r>
          </a:p>
          <a:p>
            <a:pPr marL="342900" lvl="0" indent="-342900">
              <a:buFont typeface="+mj-lt"/>
              <a:buAutoNum type="arabicPeriod"/>
            </a:pPr>
            <a:r>
              <a:rPr lang="cs-CZ" dirty="0"/>
              <a:t>Mezinárodní smlouvy o sociálním zabezpečení </a:t>
            </a:r>
          </a:p>
          <a:p>
            <a:pPr marL="342900" lvl="0" indent="-342900">
              <a:buFont typeface="+mj-lt"/>
              <a:buAutoNum type="arabicPeriod"/>
            </a:pPr>
            <a:r>
              <a:rPr lang="cs-CZ" dirty="0"/>
              <a:t>Bezesmluvní státy</a:t>
            </a:r>
          </a:p>
          <a:p>
            <a:pPr marL="800100" lvl="1" indent="-342900">
              <a:buFont typeface="+mj-lt"/>
              <a:buAutoNum type="arabicPeriod"/>
            </a:pPr>
            <a:endParaRPr lang="en-GB" dirty="0"/>
          </a:p>
        </p:txBody>
      </p:sp>
    </p:spTree>
    <p:extLst>
      <p:ext uri="{BB962C8B-B14F-4D97-AF65-F5344CB8AC3E}">
        <p14:creationId xmlns:p14="http://schemas.microsoft.com/office/powerpoint/2010/main" val="173509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6238" y="831272"/>
            <a:ext cx="8371762" cy="803563"/>
          </a:xfrm>
        </p:spPr>
        <p:txBody>
          <a:bodyPr/>
          <a:lstStyle/>
          <a:p>
            <a:r>
              <a:rPr lang="cs-CZ" dirty="0"/>
              <a:t>Povinnosti </a:t>
            </a:r>
            <a:r>
              <a:rPr lang="cs-CZ" dirty="0" smtClean="0"/>
              <a:t>v </a:t>
            </a:r>
            <a:r>
              <a:rPr lang="cs-CZ" dirty="0"/>
              <a:t>roce </a:t>
            </a:r>
            <a:r>
              <a:rPr lang="cs-CZ" dirty="0" smtClean="0"/>
              <a:t>2021</a:t>
            </a:r>
            <a:endParaRPr lang="en-US" dirty="0"/>
          </a:p>
          <a:p>
            <a:endParaRPr lang="cs-CZ" dirty="0"/>
          </a:p>
          <a:p>
            <a:endParaRPr lang="cs-CZ" dirty="0"/>
          </a:p>
        </p:txBody>
      </p:sp>
      <p:sp>
        <p:nvSpPr>
          <p:cNvPr id="16386" name="Rectangle 2"/>
          <p:cNvSpPr>
            <a:spLocks noGrp="1" noChangeArrowheads="1"/>
          </p:cNvSpPr>
          <p:nvPr>
            <p:ph type="title"/>
          </p:nvPr>
        </p:nvSpPr>
        <p:spPr/>
        <p:txBody>
          <a:bodyPr/>
          <a:lstStyle/>
          <a:p>
            <a:r>
              <a:rPr lang="cs-CZ" dirty="0" smtClean="0"/>
              <a:t>Zaměstnavatelé </a:t>
            </a:r>
            <a:r>
              <a:rPr lang="cs-CZ" dirty="0"/>
              <a:t>– zdravotní pojištění </a:t>
            </a:r>
            <a:r>
              <a:rPr lang="cs-CZ" dirty="0" smtClean="0"/>
              <a:t>a sociální zabezpečení</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931276274"/>
              </p:ext>
            </p:extLst>
          </p:nvPr>
        </p:nvGraphicFramePr>
        <p:xfrm>
          <a:off x="395287" y="1714501"/>
          <a:ext cx="8389937" cy="1435200"/>
        </p:xfrm>
        <a:graphic>
          <a:graphicData uri="http://schemas.openxmlformats.org/drawingml/2006/table">
            <a:tbl>
              <a:tblPr firstCol="1" bandRow="1">
                <a:tableStyleId>{2D5ABB26-0587-4C30-8999-92F81FD0307C}</a:tableStyleId>
              </a:tblPr>
              <a:tblGrid>
                <a:gridCol w="4564640">
                  <a:extLst>
                    <a:ext uri="{9D8B030D-6E8A-4147-A177-3AD203B41FA5}">
                      <a16:colId xmlns:a16="http://schemas.microsoft.com/office/drawing/2014/main" val="20000"/>
                    </a:ext>
                  </a:extLst>
                </a:gridCol>
                <a:gridCol w="3825297">
                  <a:extLst>
                    <a:ext uri="{9D8B030D-6E8A-4147-A177-3AD203B41FA5}">
                      <a16:colId xmlns:a16="http://schemas.microsoft.com/office/drawing/2014/main" val="20001"/>
                    </a:ext>
                  </a:extLst>
                </a:gridCol>
              </a:tblGrid>
              <a:tr h="0">
                <a:tc>
                  <a:txBody>
                    <a:bodyPr/>
                    <a:lstStyle/>
                    <a:p>
                      <a:r>
                        <a:rPr lang="cs-CZ" sz="1600" b="1" dirty="0">
                          <a:solidFill>
                            <a:schemeClr val="accent1"/>
                          </a:solidFill>
                        </a:rPr>
                        <a:t>Oznamování rozhodných skutečností</a:t>
                      </a:r>
                    </a:p>
                  </a:txBody>
                  <a:tcPr marL="0" marR="0" marT="36000" marB="36000">
                    <a:lnL>
                      <a:noFill/>
                    </a:lnL>
                    <a:lnR>
                      <a:noFill/>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600" dirty="0">
                          <a:solidFill>
                            <a:schemeClr val="tx1"/>
                          </a:solidFill>
                        </a:rPr>
                        <a:t>Do 8 dnů</a:t>
                      </a:r>
                    </a:p>
                  </a:txBody>
                  <a:tcPr marL="0" marR="0" marT="36000" marB="36000">
                    <a:lnL>
                      <a:noFill/>
                    </a:lnL>
                    <a:lnR>
                      <a:noFill/>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r>
                        <a:rPr lang="cs-CZ" sz="1600" b="1" dirty="0">
                          <a:solidFill>
                            <a:schemeClr val="accent1"/>
                          </a:solidFill>
                        </a:rPr>
                        <a:t>Podání přehledu o </a:t>
                      </a:r>
                      <a:r>
                        <a:rPr lang="cs-CZ" sz="1600" b="1" dirty="0" smtClean="0">
                          <a:solidFill>
                            <a:schemeClr val="accent1"/>
                          </a:solidFill>
                        </a:rPr>
                        <a:t>platbách pojistného/přehledu</a:t>
                      </a:r>
                      <a:r>
                        <a:rPr lang="cs-CZ" sz="1600" b="1" baseline="0" dirty="0" smtClean="0">
                          <a:solidFill>
                            <a:schemeClr val="accent1"/>
                          </a:solidFill>
                        </a:rPr>
                        <a:t> o výši pojistného</a:t>
                      </a:r>
                      <a:endParaRPr lang="cs-CZ" sz="1600" b="1" dirty="0">
                        <a:solidFill>
                          <a:schemeClr val="accent1"/>
                        </a:solidFill>
                      </a:endParaRP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600" dirty="0" smtClean="0">
                          <a:solidFill>
                            <a:schemeClr val="tx1"/>
                          </a:solidFill>
                        </a:rPr>
                        <a:t>Do 20. dne následujícího měsíce</a:t>
                      </a:r>
                      <a:endParaRPr lang="cs-CZ" sz="1600" dirty="0">
                        <a:solidFill>
                          <a:schemeClr val="tx1"/>
                        </a:solidFill>
                      </a:endParaRP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cs-CZ" sz="1600" b="1" dirty="0" smtClean="0">
                          <a:solidFill>
                            <a:schemeClr val="accent1"/>
                          </a:solidFill>
                        </a:rPr>
                        <a:t>Odvod pojistného za zaměstnance</a:t>
                      </a:r>
                      <a:endParaRPr lang="cs-CZ" sz="1600" b="1" dirty="0">
                        <a:solidFill>
                          <a:schemeClr val="accent1"/>
                        </a:solidFill>
                      </a:endParaRP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solidFill>
                            <a:schemeClr val="tx1"/>
                          </a:solidFill>
                        </a:rPr>
                        <a:t>Od 1. do 20. dne následujícího měsíce</a:t>
                      </a:r>
                      <a:endParaRPr lang="cs-CZ" sz="1600" dirty="0">
                        <a:solidFill>
                          <a:schemeClr val="tx1"/>
                        </a:solidFill>
                      </a:endParaRP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2321708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
            </a:r>
            <a:br>
              <a:rPr lang="cs-CZ" dirty="0"/>
            </a:br>
            <a:r>
              <a:rPr lang="cs-CZ" dirty="0"/>
              <a:t>OSVČ</a:t>
            </a:r>
          </a:p>
        </p:txBody>
      </p:sp>
      <p:sp>
        <p:nvSpPr>
          <p:cNvPr id="3" name="Text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4805072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OSVČ – Základní principy </a:t>
            </a:r>
            <a:endParaRPr lang="en-US"/>
          </a:p>
          <a:p>
            <a:endParaRPr lang="cs-CZ" dirty="0"/>
          </a:p>
        </p:txBody>
      </p:sp>
      <p:sp>
        <p:nvSpPr>
          <p:cNvPr id="16386" name="Rectangle 2"/>
          <p:cNvSpPr>
            <a:spLocks noGrp="1" noChangeArrowheads="1"/>
          </p:cNvSpPr>
          <p:nvPr>
            <p:ph type="title"/>
          </p:nvPr>
        </p:nvSpPr>
        <p:spPr/>
        <p:txBody>
          <a:bodyPr/>
          <a:lstStyle/>
          <a:p>
            <a:r>
              <a:rPr lang="cs-CZ"/>
              <a:t>Česká republika – OSVČ</a:t>
            </a:r>
            <a:br>
              <a:rPr lang="cs-CZ"/>
            </a:br>
            <a:r>
              <a:rPr lang="cs-CZ"/>
              <a:t/>
            </a:r>
            <a:br>
              <a:rPr lang="cs-CZ"/>
            </a:br>
            <a:r>
              <a:rPr lang="cs-CZ"/>
              <a:t/>
            </a:r>
            <a:br>
              <a:rPr lang="cs-CZ"/>
            </a:br>
            <a:endParaRPr lang="en-US" dirty="0"/>
          </a:p>
        </p:txBody>
      </p:sp>
      <p:sp>
        <p:nvSpPr>
          <p:cNvPr id="22531" name="Rectangle 3"/>
          <p:cNvSpPr>
            <a:spLocks noGrp="1" noChangeArrowheads="1"/>
          </p:cNvSpPr>
          <p:nvPr>
            <p:ph idx="1"/>
          </p:nvPr>
        </p:nvSpPr>
        <p:spPr>
          <a:xfrm>
            <a:off x="376238" y="1700213"/>
            <a:ext cx="4100512" cy="4678986"/>
          </a:xfrm>
        </p:spPr>
        <p:txBody>
          <a:bodyPr/>
          <a:lstStyle/>
          <a:p>
            <a:pPr lvl="1">
              <a:buClr>
                <a:schemeClr val="tx1"/>
              </a:buClr>
            </a:pPr>
            <a:r>
              <a:rPr lang="cs-CZ" b="1" dirty="0">
                <a:solidFill>
                  <a:schemeClr val="accent1"/>
                </a:solidFill>
              </a:rPr>
              <a:t>Důchodové pojištění</a:t>
            </a:r>
          </a:p>
          <a:p>
            <a:pPr lvl="2"/>
            <a:r>
              <a:rPr lang="cs-CZ" dirty="0"/>
              <a:t>V případě hlavní činnosti vždy </a:t>
            </a:r>
          </a:p>
          <a:p>
            <a:pPr lvl="2"/>
            <a:r>
              <a:rPr lang="cs-CZ" dirty="0"/>
              <a:t>V případě vedlejší činnosti jen při vyšších příjmech </a:t>
            </a:r>
            <a:br>
              <a:rPr lang="cs-CZ" dirty="0"/>
            </a:br>
            <a:endParaRPr lang="cs-CZ" dirty="0"/>
          </a:p>
          <a:p>
            <a:pPr lvl="1">
              <a:buClr>
                <a:schemeClr val="tx1"/>
              </a:buClr>
            </a:pPr>
            <a:r>
              <a:rPr lang="cs-CZ" b="1" dirty="0">
                <a:solidFill>
                  <a:schemeClr val="accent1"/>
                </a:solidFill>
              </a:rPr>
              <a:t>Zdravotní pojištění </a:t>
            </a:r>
          </a:p>
          <a:p>
            <a:pPr lvl="2"/>
            <a:r>
              <a:rPr lang="cs-CZ" dirty="0"/>
              <a:t>Podle trvalého pobytu </a:t>
            </a:r>
          </a:p>
          <a:p>
            <a:pPr lvl="2"/>
            <a:endParaRPr lang="cs-CZ" dirty="0"/>
          </a:p>
          <a:p>
            <a:pPr lvl="1">
              <a:buClr>
                <a:schemeClr val="tx1"/>
              </a:buClr>
            </a:pPr>
            <a:r>
              <a:rPr lang="cs-CZ" b="1" dirty="0">
                <a:solidFill>
                  <a:schemeClr val="accent1"/>
                </a:solidFill>
              </a:rPr>
              <a:t>Nemocenské pojištění</a:t>
            </a:r>
          </a:p>
          <a:p>
            <a:pPr lvl="2"/>
            <a:r>
              <a:rPr lang="cs-CZ" dirty="0"/>
              <a:t>Účast dobrovolná </a:t>
            </a:r>
          </a:p>
        </p:txBody>
      </p:sp>
      <p:pic>
        <p:nvPicPr>
          <p:cNvPr id="6" name="Picture 5"/>
          <p:cNvPicPr>
            <a:picLocks noChangeAspect="1"/>
          </p:cNvPicPr>
          <p:nvPr/>
        </p:nvPicPr>
        <p:blipFill>
          <a:blip r:embed="rId3"/>
          <a:stretch>
            <a:fillRect/>
          </a:stretch>
        </p:blipFill>
        <p:spPr>
          <a:xfrm rot="5400000">
            <a:off x="4889081" y="2478507"/>
            <a:ext cx="4674438" cy="3117850"/>
          </a:xfrm>
          <a:prstGeom prst="rect">
            <a:avLst/>
          </a:prstGeom>
        </p:spPr>
      </p:pic>
    </p:spTree>
    <p:extLst>
      <p:ext uri="{BB962C8B-B14F-4D97-AF65-F5344CB8AC3E}">
        <p14:creationId xmlns:p14="http://schemas.microsoft.com/office/powerpoint/2010/main" val="36876339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Vyměřovací základ </a:t>
            </a:r>
            <a:endParaRPr lang="en-US"/>
          </a:p>
          <a:p>
            <a:endParaRPr lang="cs-CZ" dirty="0"/>
          </a:p>
        </p:txBody>
      </p:sp>
      <p:sp>
        <p:nvSpPr>
          <p:cNvPr id="16386" name="Rectangle 2"/>
          <p:cNvSpPr>
            <a:spLocks noGrp="1" noChangeArrowheads="1"/>
          </p:cNvSpPr>
          <p:nvPr>
            <p:ph type="title"/>
          </p:nvPr>
        </p:nvSpPr>
        <p:spPr/>
        <p:txBody>
          <a:bodyPr/>
          <a:lstStyle/>
          <a:p>
            <a:r>
              <a:rPr lang="cs-CZ" dirty="0"/>
              <a:t>OSVČ – zdravotní pojištění </a:t>
            </a:r>
            <a:br>
              <a:rPr lang="cs-CZ" dirty="0"/>
            </a:br>
            <a:r>
              <a:rPr lang="cs-CZ" dirty="0"/>
              <a:t/>
            </a:r>
            <a:br>
              <a:rPr lang="cs-CZ" dirty="0"/>
            </a:br>
            <a:endParaRPr lang="en-US" dirty="0"/>
          </a:p>
        </p:txBody>
      </p:sp>
      <p:sp>
        <p:nvSpPr>
          <p:cNvPr id="22531" name="Rectangle 3"/>
          <p:cNvSpPr>
            <a:spLocks noGrp="1" noChangeArrowheads="1"/>
          </p:cNvSpPr>
          <p:nvPr>
            <p:ph idx="1"/>
          </p:nvPr>
        </p:nvSpPr>
        <p:spPr/>
        <p:txBody>
          <a:bodyPr/>
          <a:lstStyle/>
          <a:p>
            <a:pPr lvl="1">
              <a:buClr>
                <a:schemeClr val="tx1"/>
              </a:buClr>
            </a:pPr>
            <a:r>
              <a:rPr lang="cs-CZ" b="1" dirty="0">
                <a:solidFill>
                  <a:schemeClr val="accent1"/>
                </a:solidFill>
              </a:rPr>
              <a:t>50 % z rozdílu mezi příjmy a výdaji ze samostatné výdělečné činnosti </a:t>
            </a:r>
          </a:p>
          <a:p>
            <a:pPr marL="0" lvl="1" indent="0">
              <a:buNone/>
            </a:pPr>
            <a:r>
              <a:rPr lang="cs-CZ" dirty="0"/>
              <a:t>Vývoj sazby: 35 % (2003) až 50 % (od roku 2006)</a:t>
            </a:r>
          </a:p>
          <a:p>
            <a:pPr lvl="1">
              <a:buClr>
                <a:schemeClr val="tx1"/>
              </a:buClr>
            </a:pPr>
            <a:r>
              <a:rPr lang="cs-CZ" b="1" dirty="0">
                <a:solidFill>
                  <a:schemeClr val="accent1"/>
                </a:solidFill>
              </a:rPr>
              <a:t>Maximální vyměřovací základ</a:t>
            </a:r>
            <a:r>
              <a:rPr lang="cs-CZ" dirty="0"/>
              <a:t>: od 1. 1. 2013 není </a:t>
            </a:r>
          </a:p>
          <a:p>
            <a:pPr lvl="1">
              <a:buClr>
                <a:schemeClr val="tx1"/>
              </a:buClr>
            </a:pPr>
            <a:r>
              <a:rPr lang="cs-CZ" b="1" dirty="0">
                <a:solidFill>
                  <a:schemeClr val="accent1"/>
                </a:solidFill>
              </a:rPr>
              <a:t>Minimální vyměřovací základ</a:t>
            </a:r>
            <a:r>
              <a:rPr lang="cs-CZ" dirty="0"/>
              <a:t>: dvanáctinásobek 50 % průměrné mzdy (pro určení minimálního vyměřovacího základu za rok </a:t>
            </a:r>
            <a:r>
              <a:rPr lang="cs-CZ" dirty="0" smtClean="0"/>
              <a:t>2021 </a:t>
            </a:r>
            <a:r>
              <a:rPr lang="cs-CZ" dirty="0"/>
              <a:t>je průměrná mzda </a:t>
            </a:r>
            <a:r>
              <a:rPr lang="cs-CZ" dirty="0" smtClean="0"/>
              <a:t>     35 441</a:t>
            </a:r>
            <a:r>
              <a:rPr lang="cs-CZ" dirty="0"/>
              <a:t> Kč) (minimální měsíční vyměřovací základ je 17 </a:t>
            </a:r>
            <a:r>
              <a:rPr lang="cs-CZ" dirty="0" smtClean="0"/>
              <a:t>720,50 </a:t>
            </a:r>
            <a:r>
              <a:rPr lang="cs-CZ" dirty="0"/>
              <a:t>Kč a minimální měsíční záloha 2 </a:t>
            </a:r>
            <a:r>
              <a:rPr lang="cs-CZ" dirty="0" smtClean="0"/>
              <a:t>393 </a:t>
            </a:r>
            <a:r>
              <a:rPr lang="cs-CZ" dirty="0"/>
              <a:t>Kč)</a:t>
            </a:r>
          </a:p>
          <a:p>
            <a:pPr lvl="3"/>
            <a:r>
              <a:rPr lang="cs-CZ" dirty="0"/>
              <a:t>Snižuje se za období, po které OSVČ nevykonávala činnost nebo měla nárok na výplatu nemocenského nebo mateřské nebo pro ni neplatil minimální vyměřovací základ (např. celodenní osobní péče o dítě nebo odvod pojistného ze zaměstnání)</a:t>
            </a:r>
          </a:p>
        </p:txBody>
      </p:sp>
    </p:spTree>
    <p:extLst>
      <p:ext uri="{BB962C8B-B14F-4D97-AF65-F5344CB8AC3E}">
        <p14:creationId xmlns:p14="http://schemas.microsoft.com/office/powerpoint/2010/main" val="1043413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Platba záloh na zdravotní pojištění</a:t>
            </a:r>
            <a:endParaRPr lang="en-US"/>
          </a:p>
          <a:p>
            <a:endParaRPr lang="cs-CZ" dirty="0"/>
          </a:p>
        </p:txBody>
      </p:sp>
      <p:sp>
        <p:nvSpPr>
          <p:cNvPr id="16386" name="Rectangle 2"/>
          <p:cNvSpPr>
            <a:spLocks noGrp="1" noChangeArrowheads="1"/>
          </p:cNvSpPr>
          <p:nvPr>
            <p:ph type="title"/>
          </p:nvPr>
        </p:nvSpPr>
        <p:spPr/>
        <p:txBody>
          <a:bodyPr/>
          <a:lstStyle/>
          <a:p>
            <a:r>
              <a:rPr lang="cs-CZ"/>
              <a:t>OSVČ – zdravotní pojištění </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lvl="1"/>
            <a:r>
              <a:rPr lang="cs-CZ" dirty="0"/>
              <a:t>Zálohy se neplatí za kalendářní měsíce</a:t>
            </a:r>
          </a:p>
          <a:p>
            <a:pPr lvl="2"/>
            <a:r>
              <a:rPr lang="cs-CZ" dirty="0"/>
              <a:t>Kdy byla OSVČ uznána po celý kalendářní měsíc za neschopnou práce </a:t>
            </a:r>
          </a:p>
          <a:p>
            <a:pPr lvl="2"/>
            <a:r>
              <a:rPr lang="cs-CZ" dirty="0"/>
              <a:t>Je-li OSVČ současně zaměstnancem a SVČ není hlavním zdrojem jejích příjmů</a:t>
            </a:r>
          </a:p>
          <a:p>
            <a:pPr lvl="1"/>
            <a:r>
              <a:rPr lang="cs-CZ" dirty="0"/>
              <a:t>Zálohy v prvním kalendářním roce činnosti </a:t>
            </a:r>
          </a:p>
          <a:p>
            <a:pPr lvl="2"/>
            <a:r>
              <a:rPr lang="cs-CZ" dirty="0"/>
              <a:t>OSVČ platí měsíční zálohy vypočtené z minimálního vyměřovacího základu, pokud si nestanoví zálohy vyšší (neplatí pokud plátcem pojistného i stát)</a:t>
            </a:r>
          </a:p>
          <a:p>
            <a:pPr lvl="1"/>
            <a:r>
              <a:rPr lang="cs-CZ" dirty="0"/>
              <a:t>Zálohy v dalších letech</a:t>
            </a:r>
          </a:p>
          <a:p>
            <a:pPr lvl="2"/>
            <a:r>
              <a:rPr lang="cs-CZ" dirty="0"/>
              <a:t>13,5 % z měsíčního vyměřovacího základu za předchozí kalendářní rok </a:t>
            </a:r>
          </a:p>
          <a:p>
            <a:pPr lvl="3"/>
            <a:r>
              <a:rPr lang="cs-CZ" dirty="0"/>
              <a:t>Maximální záloha: pro roky 2014 – </a:t>
            </a:r>
            <a:r>
              <a:rPr lang="cs-CZ" dirty="0" smtClean="0"/>
              <a:t>2021 </a:t>
            </a:r>
            <a:r>
              <a:rPr lang="cs-CZ" dirty="0"/>
              <a:t>není omezena </a:t>
            </a:r>
          </a:p>
          <a:p>
            <a:pPr lvl="3"/>
            <a:r>
              <a:rPr lang="cs-CZ" dirty="0"/>
              <a:t>Takto vypočtené zálohy se zaplatí poprvé za kalendářní měsíc, ve kterém byl nebo měl být podán přehled </a:t>
            </a:r>
          </a:p>
          <a:p>
            <a:pPr lvl="3"/>
            <a:r>
              <a:rPr lang="cs-CZ" dirty="0"/>
              <a:t>Naposledy se vypočtené zálohy zaplatí v dalším kalendářním roce za kalendářní měsíc předcházející kalendářnímu měsíc, ve kterém byl nebo měl být podán přehled </a:t>
            </a:r>
          </a:p>
        </p:txBody>
      </p:sp>
    </p:spTree>
    <p:extLst>
      <p:ext uri="{BB962C8B-B14F-4D97-AF65-F5344CB8AC3E}">
        <p14:creationId xmlns:p14="http://schemas.microsoft.com/office/powerpoint/2010/main" val="6935692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Povinnosti OSVČ v roce </a:t>
            </a:r>
            <a:r>
              <a:rPr lang="cs-CZ" dirty="0" smtClean="0"/>
              <a:t>2021</a:t>
            </a:r>
            <a:endParaRPr lang="en-US" dirty="0"/>
          </a:p>
          <a:p>
            <a:endParaRPr lang="cs-CZ" dirty="0"/>
          </a:p>
        </p:txBody>
      </p:sp>
      <p:sp>
        <p:nvSpPr>
          <p:cNvPr id="16386" name="Rectangle 2"/>
          <p:cNvSpPr>
            <a:spLocks noGrp="1" noChangeArrowheads="1"/>
          </p:cNvSpPr>
          <p:nvPr>
            <p:ph type="title"/>
          </p:nvPr>
        </p:nvSpPr>
        <p:spPr/>
        <p:txBody>
          <a:bodyPr/>
          <a:lstStyle/>
          <a:p>
            <a:r>
              <a:rPr lang="cs-CZ"/>
              <a:t>OSVČ – zdravotní pojištění </a:t>
            </a:r>
            <a:br>
              <a:rPr lang="cs-CZ"/>
            </a:br>
            <a:r>
              <a:rPr lang="cs-CZ"/>
              <a:t/>
            </a:r>
            <a:br>
              <a:rPr lang="cs-CZ"/>
            </a:b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765318642"/>
              </p:ext>
            </p:extLst>
          </p:nvPr>
        </p:nvGraphicFramePr>
        <p:xfrm>
          <a:off x="395287" y="1714501"/>
          <a:ext cx="8389937" cy="2410560"/>
        </p:xfrm>
        <a:graphic>
          <a:graphicData uri="http://schemas.openxmlformats.org/drawingml/2006/table">
            <a:tbl>
              <a:tblPr firstCol="1" bandRow="1">
                <a:tableStyleId>{2D5ABB26-0587-4C30-8999-92F81FD0307C}</a:tableStyleId>
              </a:tblPr>
              <a:tblGrid>
                <a:gridCol w="4597159">
                  <a:extLst>
                    <a:ext uri="{9D8B030D-6E8A-4147-A177-3AD203B41FA5}">
                      <a16:colId xmlns:a16="http://schemas.microsoft.com/office/drawing/2014/main" val="20000"/>
                    </a:ext>
                  </a:extLst>
                </a:gridCol>
                <a:gridCol w="3792778">
                  <a:extLst>
                    <a:ext uri="{9D8B030D-6E8A-4147-A177-3AD203B41FA5}">
                      <a16:colId xmlns:a16="http://schemas.microsoft.com/office/drawing/2014/main" val="20001"/>
                    </a:ext>
                  </a:extLst>
                </a:gridCol>
              </a:tblGrid>
              <a:tr h="0">
                <a:tc>
                  <a:txBody>
                    <a:bodyPr/>
                    <a:lstStyle/>
                    <a:p>
                      <a:r>
                        <a:rPr lang="cs-CZ" sz="1600" b="1" dirty="0">
                          <a:solidFill>
                            <a:schemeClr val="accent1"/>
                          </a:solidFill>
                        </a:rPr>
                        <a:t>Oznamování rozhodných skutečností</a:t>
                      </a:r>
                    </a:p>
                  </a:txBody>
                  <a:tcPr marL="0" marR="0" marT="36000" marB="36000">
                    <a:lnL>
                      <a:noFill/>
                    </a:lnL>
                    <a:lnR>
                      <a:noFill/>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600" dirty="0">
                          <a:solidFill>
                            <a:schemeClr val="tx1"/>
                          </a:solidFill>
                        </a:rPr>
                        <a:t>Do 8 dnů</a:t>
                      </a:r>
                    </a:p>
                  </a:txBody>
                  <a:tcPr marL="0" marR="0" marT="36000" marB="36000">
                    <a:lnL>
                      <a:noFill/>
                    </a:lnL>
                    <a:lnR>
                      <a:noFill/>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r>
                        <a:rPr lang="cs-CZ" sz="1600" b="1" dirty="0">
                          <a:solidFill>
                            <a:schemeClr val="accent1"/>
                          </a:solidFill>
                        </a:rPr>
                        <a:t>Podání přehledu o příjmech </a:t>
                      </a:r>
                      <a:br>
                        <a:rPr lang="cs-CZ" sz="1600" b="1" dirty="0">
                          <a:solidFill>
                            <a:schemeClr val="accent1"/>
                          </a:solidFill>
                        </a:rPr>
                      </a:br>
                      <a:r>
                        <a:rPr lang="cs-CZ" sz="1600" b="1" dirty="0">
                          <a:solidFill>
                            <a:schemeClr val="accent1"/>
                          </a:solidFill>
                        </a:rPr>
                        <a:t>a výdajích</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600" dirty="0">
                          <a:solidFill>
                            <a:schemeClr val="tx1"/>
                          </a:solidFill>
                        </a:rPr>
                        <a:t>Do 1 měsíce ode dne, kdy byla povinnost podat daňové </a:t>
                      </a:r>
                      <a:r>
                        <a:rPr lang="cs-CZ" sz="1600" dirty="0" smtClean="0">
                          <a:solidFill>
                            <a:schemeClr val="tx1"/>
                          </a:solidFill>
                        </a:rPr>
                        <a:t>přiznání</a:t>
                      </a:r>
                    </a:p>
                    <a:p>
                      <a:r>
                        <a:rPr lang="cs-CZ" sz="1600" dirty="0" smtClean="0">
                          <a:solidFill>
                            <a:schemeClr val="tx1"/>
                          </a:solidFill>
                        </a:rPr>
                        <a:t>3.5.2021 </a:t>
                      </a:r>
                      <a:r>
                        <a:rPr lang="cs-CZ" sz="1000" i="1" kern="1200" dirty="0" smtClean="0">
                          <a:solidFill>
                            <a:schemeClr val="tx1"/>
                          </a:solidFill>
                          <a:latin typeface="+mn-lt"/>
                          <a:ea typeface="+mn-ea"/>
                          <a:cs typeface="+mn-cs"/>
                        </a:rPr>
                        <a:t>většina OSVČ</a:t>
                      </a:r>
                    </a:p>
                    <a:p>
                      <a:r>
                        <a:rPr lang="cs-CZ" sz="1600" dirty="0" smtClean="0">
                          <a:solidFill>
                            <a:schemeClr val="tx1"/>
                          </a:solidFill>
                        </a:rPr>
                        <a:t>3.6.2021 </a:t>
                      </a:r>
                      <a:r>
                        <a:rPr lang="cs-CZ" sz="1000" i="1" kern="1200" dirty="0" smtClean="0">
                          <a:solidFill>
                            <a:schemeClr val="tx1"/>
                          </a:solidFill>
                          <a:latin typeface="+mn-lt"/>
                          <a:ea typeface="+mn-ea"/>
                          <a:cs typeface="+mn-cs"/>
                        </a:rPr>
                        <a:t>pokud daňové přiznání elektronicky </a:t>
                      </a:r>
                    </a:p>
                    <a:p>
                      <a:pPr marL="0" algn="l" defTabSz="914400" rtl="0" eaLnBrk="1" latinLnBrk="0" hangingPunct="1"/>
                      <a:r>
                        <a:rPr lang="cs-CZ" sz="1600" dirty="0" smtClean="0">
                          <a:solidFill>
                            <a:schemeClr val="tx1"/>
                          </a:solidFill>
                        </a:rPr>
                        <a:t>2.8.2021 </a:t>
                      </a:r>
                      <a:r>
                        <a:rPr lang="cs-CZ" sz="1000" i="1" kern="1200" dirty="0" smtClean="0">
                          <a:solidFill>
                            <a:schemeClr val="tx1"/>
                          </a:solidFill>
                          <a:latin typeface="+mn-lt"/>
                          <a:ea typeface="+mn-ea"/>
                          <a:cs typeface="+mn-cs"/>
                        </a:rPr>
                        <a:t>OSVČ s daňovým poradcem</a:t>
                      </a:r>
                    </a:p>
                    <a:p>
                      <a:pPr marL="0" algn="l" defTabSz="914400" rtl="0" eaLnBrk="1" latinLnBrk="0" hangingPunct="1"/>
                      <a:r>
                        <a:rPr lang="cs-CZ" sz="1600" kern="1200" dirty="0" smtClean="0">
                          <a:solidFill>
                            <a:schemeClr val="tx1"/>
                          </a:solidFill>
                          <a:latin typeface="+mn-lt"/>
                          <a:ea typeface="+mn-ea"/>
                          <a:cs typeface="+mn-cs"/>
                        </a:rPr>
                        <a:t>8.4.2021 </a:t>
                      </a:r>
                      <a:r>
                        <a:rPr lang="cs-CZ" sz="1000" i="1" kern="1200" dirty="0" smtClean="0">
                          <a:solidFill>
                            <a:schemeClr val="tx1"/>
                          </a:solidFill>
                          <a:latin typeface="+mn-lt"/>
                          <a:ea typeface="+mn-ea"/>
                          <a:cs typeface="+mn-cs"/>
                        </a:rPr>
                        <a:t>pokud se nepodává</a:t>
                      </a:r>
                      <a:r>
                        <a:rPr lang="cs-CZ" sz="1000" i="1" kern="1200" baseline="0" dirty="0" smtClean="0">
                          <a:solidFill>
                            <a:schemeClr val="tx1"/>
                          </a:solidFill>
                          <a:latin typeface="+mn-lt"/>
                          <a:ea typeface="+mn-ea"/>
                          <a:cs typeface="+mn-cs"/>
                        </a:rPr>
                        <a:t> daňové přiznání</a:t>
                      </a:r>
                      <a:endParaRPr lang="cs-CZ" sz="1000" i="1" kern="1200" dirty="0">
                        <a:solidFill>
                          <a:schemeClr val="tx1"/>
                        </a:solidFill>
                        <a:latin typeface="+mn-lt"/>
                        <a:ea typeface="+mn-ea"/>
                        <a:cs typeface="+mn-cs"/>
                      </a:endParaRP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cs-CZ" sz="1600" b="1" dirty="0">
                          <a:solidFill>
                            <a:schemeClr val="accent1"/>
                          </a:solidFill>
                        </a:rPr>
                        <a:t>Úhrada nedoplatku </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chemeClr val="tx1"/>
                          </a:solidFill>
                        </a:rPr>
                        <a:t>Do 8 dnů ode dne, kdy měl být nebo byl podán přehled</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4221685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Vyměřovací základ </a:t>
            </a:r>
            <a:endParaRPr lang="en-US"/>
          </a:p>
          <a:p>
            <a:endParaRPr lang="cs-CZ" dirty="0"/>
          </a:p>
        </p:txBody>
      </p:sp>
      <p:sp>
        <p:nvSpPr>
          <p:cNvPr id="16386" name="Rectangle 2"/>
          <p:cNvSpPr>
            <a:spLocks noGrp="1" noChangeArrowheads="1"/>
          </p:cNvSpPr>
          <p:nvPr>
            <p:ph type="title"/>
          </p:nvPr>
        </p:nvSpPr>
        <p:spPr/>
        <p:txBody>
          <a:bodyPr/>
          <a:lstStyle/>
          <a:p>
            <a:r>
              <a:rPr lang="cs-CZ"/>
              <a:t>OSVČ – sociální zabezpečení </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lvl="1">
              <a:buClr>
                <a:schemeClr val="tx1"/>
              </a:buClr>
            </a:pPr>
            <a:r>
              <a:rPr lang="cs-CZ" b="1" dirty="0">
                <a:solidFill>
                  <a:schemeClr val="accent1"/>
                </a:solidFill>
              </a:rPr>
              <a:t>50 % daňového základu</a:t>
            </a:r>
          </a:p>
          <a:p>
            <a:pPr lvl="2"/>
            <a:r>
              <a:rPr lang="cs-CZ" dirty="0"/>
              <a:t>Vývoj sazby: 35 % (2003) až 50 % (od roku 2006)</a:t>
            </a:r>
          </a:p>
          <a:p>
            <a:pPr lvl="1">
              <a:buClr>
                <a:schemeClr val="tx1"/>
              </a:buClr>
            </a:pPr>
            <a:r>
              <a:rPr lang="cs-CZ" b="1" dirty="0">
                <a:solidFill>
                  <a:schemeClr val="accent1"/>
                </a:solidFill>
              </a:rPr>
              <a:t>Maximální vyměřovací základ: 1 </a:t>
            </a:r>
            <a:r>
              <a:rPr lang="cs-CZ" b="1" dirty="0" smtClean="0">
                <a:solidFill>
                  <a:schemeClr val="accent1"/>
                </a:solidFill>
              </a:rPr>
              <a:t>701 168 Kč</a:t>
            </a:r>
            <a:endParaRPr lang="cs-CZ" b="1" dirty="0">
              <a:solidFill>
                <a:schemeClr val="accent1"/>
              </a:solidFill>
            </a:endParaRPr>
          </a:p>
          <a:p>
            <a:pPr lvl="1"/>
            <a:r>
              <a:rPr lang="cs-CZ" dirty="0"/>
              <a:t>Důležité rozlišovat hlavní a vedlejší činnost (účast v systému, výše záloh)</a:t>
            </a:r>
          </a:p>
          <a:p>
            <a:pPr lvl="3"/>
            <a:r>
              <a:rPr lang="cs-CZ" dirty="0"/>
              <a:t>Hlavní činnost minimální záloha 2 </a:t>
            </a:r>
            <a:r>
              <a:rPr lang="cs-CZ" dirty="0" smtClean="0"/>
              <a:t>588 </a:t>
            </a:r>
            <a:r>
              <a:rPr lang="cs-CZ" dirty="0"/>
              <a:t>Kč (</a:t>
            </a:r>
            <a:r>
              <a:rPr lang="cs-CZ" dirty="0" smtClean="0"/>
              <a:t>2021)</a:t>
            </a:r>
            <a:endParaRPr lang="cs-CZ" dirty="0"/>
          </a:p>
          <a:p>
            <a:pPr lvl="3"/>
            <a:r>
              <a:rPr lang="cs-CZ" dirty="0"/>
              <a:t>Vedlejší činnost minimální záloha 1 </a:t>
            </a:r>
            <a:r>
              <a:rPr lang="cs-CZ" dirty="0" smtClean="0"/>
              <a:t>036 </a:t>
            </a:r>
            <a:r>
              <a:rPr lang="cs-CZ" dirty="0"/>
              <a:t>Kč (</a:t>
            </a:r>
            <a:r>
              <a:rPr lang="cs-CZ" dirty="0" smtClean="0"/>
              <a:t>2021)</a:t>
            </a:r>
            <a:endParaRPr lang="cs-CZ" dirty="0"/>
          </a:p>
          <a:p>
            <a:pPr lvl="1"/>
            <a:r>
              <a:rPr lang="cs-CZ" dirty="0"/>
              <a:t>Činnost OSVČ se považuje za hlavní</a:t>
            </a:r>
          </a:p>
          <a:p>
            <a:pPr lvl="2"/>
            <a:r>
              <a:rPr lang="cs-CZ" dirty="0"/>
              <a:t>Není zaměstnána nikde jinde, nedosahuje žádného jiného příjmu (např. invalidního důchodu)</a:t>
            </a:r>
          </a:p>
          <a:p>
            <a:pPr lvl="2"/>
            <a:r>
              <a:rPr lang="cs-CZ" dirty="0"/>
              <a:t>Neexistují důvody pro to, aby činnost byla považována za vedlejší</a:t>
            </a:r>
          </a:p>
        </p:txBody>
      </p:sp>
    </p:spTree>
    <p:extLst>
      <p:ext uri="{BB962C8B-B14F-4D97-AF65-F5344CB8AC3E}">
        <p14:creationId xmlns:p14="http://schemas.microsoft.com/office/powerpoint/2010/main" val="395531254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Vyměřovací základ </a:t>
            </a:r>
            <a:endParaRPr lang="en-US"/>
          </a:p>
          <a:p>
            <a:endParaRPr lang="cs-CZ" dirty="0"/>
          </a:p>
        </p:txBody>
      </p:sp>
      <p:sp>
        <p:nvSpPr>
          <p:cNvPr id="16386" name="Rectangle 2"/>
          <p:cNvSpPr>
            <a:spLocks noGrp="1" noChangeArrowheads="1"/>
          </p:cNvSpPr>
          <p:nvPr>
            <p:ph type="title"/>
          </p:nvPr>
        </p:nvSpPr>
        <p:spPr/>
        <p:txBody>
          <a:bodyPr/>
          <a:lstStyle/>
          <a:p>
            <a:r>
              <a:rPr lang="cs-CZ"/>
              <a:t>OSVČ – sociální zabezpečení </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lvl="1"/>
            <a:r>
              <a:rPr lang="cs-CZ" dirty="0"/>
              <a:t>Činnost OSVČ se považuje za vedlejší, pokud OSVČ v kalendářním roce </a:t>
            </a:r>
          </a:p>
          <a:p>
            <a:pPr lvl="2"/>
            <a:r>
              <a:rPr lang="cs-CZ" dirty="0"/>
              <a:t>Byla účastna na nemocenského pojistného zaměstnanců </a:t>
            </a:r>
            <a:r>
              <a:rPr lang="cs-CZ" dirty="0" smtClean="0"/>
              <a:t>(také jednatel) </a:t>
            </a:r>
          </a:p>
          <a:p>
            <a:pPr lvl="2"/>
            <a:r>
              <a:rPr lang="cs-CZ" dirty="0" smtClean="0"/>
              <a:t>Měla </a:t>
            </a:r>
            <a:r>
              <a:rPr lang="cs-CZ" dirty="0"/>
              <a:t>nárok na výplatu invalidního důchodu nebo jí byl přiznán starobní důchod </a:t>
            </a:r>
          </a:p>
          <a:p>
            <a:pPr lvl="2"/>
            <a:r>
              <a:rPr lang="cs-CZ" dirty="0"/>
              <a:t>Měla nárok na rodičovský příspěvek nebo na peněžitou pomoc v mateřství</a:t>
            </a:r>
          </a:p>
          <a:p>
            <a:pPr lvl="2"/>
            <a:r>
              <a:rPr lang="cs-CZ" dirty="0"/>
              <a:t>OSVČ byla nezaopatřeným dítětem (studium</a:t>
            </a:r>
            <a:r>
              <a:rPr lang="cs-CZ" dirty="0" smtClean="0"/>
              <a:t>)</a:t>
            </a:r>
          </a:p>
          <a:p>
            <a:pPr lvl="2"/>
            <a:r>
              <a:rPr lang="cs-CZ" dirty="0"/>
              <a:t>osobně pečovala o osobu mladší 10 let, která je závislá na pomoci jiné osoby ve stupni I (lehká závislost) nebo o osobu, která je závislá na pomoci jiné osoby ve stupni II (středně těžká závislost) nebo stupni III (těžká závislost) anebo stupni IV (úplná závislost), pokud osoba, která je závislá na pomoci jiné osoby, je osobou blízkou, nebo žije s OSVČ ve společné domácnosti, není-li osobou blízkou</a:t>
            </a:r>
          </a:p>
          <a:p>
            <a:pPr lvl="1"/>
            <a:r>
              <a:rPr lang="cs-CZ" dirty="0"/>
              <a:t>Činnost OSVČ se považuje za vedlejší, pokud OSVČ v kalendářním měsíci </a:t>
            </a:r>
          </a:p>
          <a:p>
            <a:pPr lvl="2"/>
            <a:r>
              <a:rPr lang="cs-CZ" dirty="0"/>
              <a:t>Byla vykonávána samostatná výdělečná činnost </a:t>
            </a:r>
          </a:p>
          <a:p>
            <a:pPr lvl="2"/>
            <a:r>
              <a:rPr lang="cs-CZ" dirty="0"/>
              <a:t>Současně trvaly některé z výše uvedených okolností</a:t>
            </a:r>
          </a:p>
        </p:txBody>
      </p:sp>
    </p:spTree>
    <p:extLst>
      <p:ext uri="{BB962C8B-B14F-4D97-AF65-F5344CB8AC3E}">
        <p14:creationId xmlns:p14="http://schemas.microsoft.com/office/powerpoint/2010/main" val="90692903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cs-CZ"/>
          </a:p>
        </p:txBody>
      </p:sp>
      <p:sp>
        <p:nvSpPr>
          <p:cNvPr id="16386" name="Rectangle 2"/>
          <p:cNvSpPr>
            <a:spLocks noGrp="1" noChangeArrowheads="1"/>
          </p:cNvSpPr>
          <p:nvPr>
            <p:ph type="title"/>
          </p:nvPr>
        </p:nvSpPr>
        <p:spPr/>
        <p:txBody>
          <a:bodyPr/>
          <a:lstStyle/>
          <a:p>
            <a:r>
              <a:rPr lang="cs-CZ"/>
              <a:t>OSVČ – sociální zabezpečení </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lvl="1"/>
            <a:r>
              <a:rPr lang="cs-CZ" dirty="0"/>
              <a:t>Účast OSVČ na </a:t>
            </a:r>
            <a:r>
              <a:rPr lang="cs-CZ" b="1" dirty="0">
                <a:solidFill>
                  <a:schemeClr val="accent1"/>
                </a:solidFill>
              </a:rPr>
              <a:t>důchodovém pojištění </a:t>
            </a:r>
            <a:endParaRPr lang="en-US" b="1" dirty="0">
              <a:solidFill>
                <a:schemeClr val="accent1"/>
              </a:solidFill>
            </a:endParaRPr>
          </a:p>
          <a:p>
            <a:pPr lvl="2"/>
            <a:r>
              <a:rPr lang="cs-CZ" dirty="0"/>
              <a:t>Povinná po dobu, kdy vykonávala v kalendářním roce hlavní činnost </a:t>
            </a:r>
          </a:p>
          <a:p>
            <a:pPr lvl="2"/>
            <a:r>
              <a:rPr lang="cs-CZ" dirty="0"/>
              <a:t>Po dobu, po kterou v kalendářním roce vykonávala vedlejší činnost, pokud její příjem z vedlejší činnosti po odpočtu výdajů dosáhl v kalendářním roce rozhodné částky (pro rok </a:t>
            </a:r>
            <a:r>
              <a:rPr lang="cs-CZ" dirty="0" smtClean="0"/>
              <a:t>2021: 85 058 Kč</a:t>
            </a:r>
            <a:r>
              <a:rPr lang="cs-CZ" dirty="0"/>
              <a:t>)</a:t>
            </a:r>
          </a:p>
          <a:p>
            <a:pPr lvl="2"/>
            <a:endParaRPr lang="cs-CZ" dirty="0"/>
          </a:p>
          <a:p>
            <a:pPr lvl="1"/>
            <a:r>
              <a:rPr lang="cs-CZ" dirty="0"/>
              <a:t>Účast OSVČ na </a:t>
            </a:r>
            <a:r>
              <a:rPr lang="cs-CZ" b="1" dirty="0">
                <a:solidFill>
                  <a:schemeClr val="accent1"/>
                </a:solidFill>
              </a:rPr>
              <a:t>nemocenském pojištění </a:t>
            </a:r>
            <a:endParaRPr lang="en-US" b="1" dirty="0">
              <a:solidFill>
                <a:schemeClr val="accent1"/>
              </a:solidFill>
            </a:endParaRPr>
          </a:p>
          <a:p>
            <a:pPr lvl="2"/>
            <a:r>
              <a:rPr lang="cs-CZ" dirty="0"/>
              <a:t>Podala přihlášku k účasti na nemocenském pojištění </a:t>
            </a:r>
          </a:p>
          <a:p>
            <a:pPr lvl="2"/>
            <a:r>
              <a:rPr lang="cs-CZ" dirty="0"/>
              <a:t>Minimální měsíční pojistné </a:t>
            </a:r>
            <a:r>
              <a:rPr lang="en-US" dirty="0" smtClean="0"/>
              <a:t>147</a:t>
            </a:r>
            <a:r>
              <a:rPr lang="cs-CZ" dirty="0" smtClean="0"/>
              <a:t> </a:t>
            </a:r>
            <a:r>
              <a:rPr lang="cs-CZ" dirty="0"/>
              <a:t>Kč </a:t>
            </a:r>
            <a:r>
              <a:rPr lang="cs-CZ" dirty="0" smtClean="0"/>
              <a:t>splatné </a:t>
            </a:r>
            <a:r>
              <a:rPr lang="cs-CZ" dirty="0"/>
              <a:t>od 1. do posledního dne měsíce, na který se pojistné platí (lze doplatit do konce následujícího měsíce)</a:t>
            </a:r>
          </a:p>
          <a:p>
            <a:pPr lvl="2"/>
            <a:endParaRPr lang="cs-CZ" dirty="0"/>
          </a:p>
        </p:txBody>
      </p:sp>
    </p:spTree>
    <p:extLst>
      <p:ext uri="{BB962C8B-B14F-4D97-AF65-F5344CB8AC3E}">
        <p14:creationId xmlns:p14="http://schemas.microsoft.com/office/powerpoint/2010/main" val="311745632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Povinnosti OSVČ v roce </a:t>
            </a:r>
            <a:r>
              <a:rPr lang="cs-CZ" dirty="0" smtClean="0"/>
              <a:t>2021</a:t>
            </a:r>
            <a:endParaRPr lang="en-US" dirty="0"/>
          </a:p>
          <a:p>
            <a:endParaRPr lang="cs-CZ" dirty="0"/>
          </a:p>
        </p:txBody>
      </p:sp>
      <p:sp>
        <p:nvSpPr>
          <p:cNvPr id="16386" name="Rectangle 2"/>
          <p:cNvSpPr>
            <a:spLocks noGrp="1" noChangeArrowheads="1"/>
          </p:cNvSpPr>
          <p:nvPr>
            <p:ph type="title"/>
          </p:nvPr>
        </p:nvSpPr>
        <p:spPr/>
        <p:txBody>
          <a:bodyPr/>
          <a:lstStyle/>
          <a:p>
            <a:r>
              <a:rPr lang="cs-CZ" dirty="0"/>
              <a:t>OSVČ – sociální zabezpečení</a:t>
            </a:r>
            <a:br>
              <a:rPr lang="cs-CZ" dirty="0"/>
            </a:br>
            <a:r>
              <a:rPr lang="cs-CZ" dirty="0"/>
              <a:t/>
            </a:r>
            <a:br>
              <a:rPr lang="cs-CZ" dirty="0"/>
            </a:b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181204949"/>
              </p:ext>
            </p:extLst>
          </p:nvPr>
        </p:nvGraphicFramePr>
        <p:xfrm>
          <a:off x="395287" y="1714501"/>
          <a:ext cx="8389937" cy="2288640"/>
        </p:xfrm>
        <a:graphic>
          <a:graphicData uri="http://schemas.openxmlformats.org/drawingml/2006/table">
            <a:tbl>
              <a:tblPr firstCol="1" bandRow="1">
                <a:tableStyleId>{2D5ABB26-0587-4C30-8999-92F81FD0307C}</a:tableStyleId>
              </a:tblPr>
              <a:tblGrid>
                <a:gridCol w="4597159">
                  <a:extLst>
                    <a:ext uri="{9D8B030D-6E8A-4147-A177-3AD203B41FA5}">
                      <a16:colId xmlns:a16="http://schemas.microsoft.com/office/drawing/2014/main" val="20000"/>
                    </a:ext>
                  </a:extLst>
                </a:gridCol>
                <a:gridCol w="3792778">
                  <a:extLst>
                    <a:ext uri="{9D8B030D-6E8A-4147-A177-3AD203B41FA5}">
                      <a16:colId xmlns:a16="http://schemas.microsoft.com/office/drawing/2014/main" val="20001"/>
                    </a:ext>
                  </a:extLst>
                </a:gridCol>
              </a:tblGrid>
              <a:tr h="0">
                <a:tc>
                  <a:txBody>
                    <a:bodyPr/>
                    <a:lstStyle/>
                    <a:p>
                      <a:r>
                        <a:rPr lang="cs-CZ" sz="1600" b="1" dirty="0">
                          <a:solidFill>
                            <a:schemeClr val="accent1"/>
                          </a:solidFill>
                        </a:rPr>
                        <a:t>Oznamování rozhodných skutečností</a:t>
                      </a:r>
                    </a:p>
                  </a:txBody>
                  <a:tcPr marL="0" marR="0" marT="36000" marB="36000">
                    <a:lnL>
                      <a:noFill/>
                    </a:lnL>
                    <a:lnR>
                      <a:noFill/>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600" dirty="0">
                          <a:solidFill>
                            <a:schemeClr val="tx1"/>
                          </a:solidFill>
                        </a:rPr>
                        <a:t>Do 8 dnů</a:t>
                      </a:r>
                    </a:p>
                  </a:txBody>
                  <a:tcPr marL="0" marR="0" marT="36000" marB="36000">
                    <a:lnL>
                      <a:noFill/>
                    </a:lnL>
                    <a:lnR>
                      <a:noFill/>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r>
                        <a:rPr lang="cs-CZ" sz="1600" b="1" dirty="0">
                          <a:solidFill>
                            <a:schemeClr val="accent1"/>
                          </a:solidFill>
                        </a:rPr>
                        <a:t>Podání přehledu o příjmech </a:t>
                      </a:r>
                      <a:br>
                        <a:rPr lang="cs-CZ" sz="1600" b="1" dirty="0">
                          <a:solidFill>
                            <a:schemeClr val="accent1"/>
                          </a:solidFill>
                        </a:rPr>
                      </a:br>
                      <a:r>
                        <a:rPr lang="cs-CZ" sz="1600" b="1" dirty="0">
                          <a:solidFill>
                            <a:schemeClr val="accent1"/>
                          </a:solidFill>
                        </a:rPr>
                        <a:t>a výdajích</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600" dirty="0">
                          <a:solidFill>
                            <a:schemeClr val="tx1"/>
                          </a:solidFill>
                        </a:rPr>
                        <a:t>Do 1 měsíce ode dne, kdy byla povinnost podat</a:t>
                      </a:r>
                      <a:r>
                        <a:rPr lang="cs-CZ" sz="1600" baseline="0" dirty="0">
                          <a:solidFill>
                            <a:schemeClr val="tx1"/>
                          </a:solidFill>
                        </a:rPr>
                        <a:t> </a:t>
                      </a:r>
                      <a:r>
                        <a:rPr lang="cs-CZ" sz="1600" dirty="0">
                          <a:solidFill>
                            <a:schemeClr val="tx1"/>
                          </a:solidFill>
                        </a:rPr>
                        <a:t>daňové přiznání </a:t>
                      </a:r>
                      <a:endParaRPr lang="cs-CZ" sz="1600" dirty="0" smtClean="0">
                        <a:solidFill>
                          <a:schemeClr val="tx1"/>
                        </a:solidFill>
                      </a:endParaRPr>
                    </a:p>
                    <a:p>
                      <a:r>
                        <a:rPr lang="cs-CZ" sz="1000" dirty="0" smtClean="0">
                          <a:solidFill>
                            <a:schemeClr val="tx1"/>
                          </a:solidFill>
                        </a:rPr>
                        <a:t>3.5.2021 </a:t>
                      </a:r>
                      <a:r>
                        <a:rPr lang="cs-CZ" sz="1000" i="1" kern="1200" dirty="0" smtClean="0">
                          <a:solidFill>
                            <a:schemeClr val="tx1"/>
                          </a:solidFill>
                          <a:latin typeface="+mn-lt"/>
                          <a:ea typeface="+mn-ea"/>
                          <a:cs typeface="+mn-cs"/>
                        </a:rPr>
                        <a:t>většina OSVČ</a:t>
                      </a:r>
                    </a:p>
                    <a:p>
                      <a:r>
                        <a:rPr lang="cs-CZ" sz="1000" dirty="0" smtClean="0">
                          <a:solidFill>
                            <a:schemeClr val="tx1"/>
                          </a:solidFill>
                        </a:rPr>
                        <a:t>3.6.2021 </a:t>
                      </a:r>
                      <a:r>
                        <a:rPr lang="cs-CZ" sz="1000" i="1" dirty="0" smtClean="0">
                          <a:solidFill>
                            <a:schemeClr val="tx1"/>
                          </a:solidFill>
                        </a:rPr>
                        <a:t>pokud daňové</a:t>
                      </a:r>
                      <a:r>
                        <a:rPr lang="cs-CZ" sz="1000" i="1" baseline="0" dirty="0" smtClean="0">
                          <a:solidFill>
                            <a:schemeClr val="tx1"/>
                          </a:solidFill>
                        </a:rPr>
                        <a:t> přiznání elektronicky</a:t>
                      </a:r>
                      <a:r>
                        <a:rPr lang="cs-CZ" sz="1000" i="1" dirty="0" smtClean="0">
                          <a:solidFill>
                            <a:schemeClr val="tx1"/>
                          </a:solidFill>
                        </a:rPr>
                        <a:t> </a:t>
                      </a:r>
                    </a:p>
                    <a:p>
                      <a:pPr marL="0" algn="l" defTabSz="914400" rtl="0" eaLnBrk="1" latinLnBrk="0" hangingPunct="1"/>
                      <a:r>
                        <a:rPr lang="cs-CZ" sz="1000" dirty="0" smtClean="0">
                          <a:solidFill>
                            <a:schemeClr val="tx1"/>
                          </a:solidFill>
                        </a:rPr>
                        <a:t>2.8.2021 </a:t>
                      </a:r>
                      <a:r>
                        <a:rPr lang="cs-CZ" sz="1000" i="1" kern="1200" dirty="0" smtClean="0">
                          <a:solidFill>
                            <a:schemeClr val="tx1"/>
                          </a:solidFill>
                          <a:latin typeface="+mn-lt"/>
                          <a:ea typeface="+mn-ea"/>
                          <a:cs typeface="+mn-cs"/>
                        </a:rPr>
                        <a:t>OSVČ s daňovým poradcem</a:t>
                      </a:r>
                    </a:p>
                    <a:p>
                      <a:pPr marL="0" algn="l" defTabSz="914400" rtl="0" eaLnBrk="1" latinLnBrk="0" hangingPunct="1"/>
                      <a:r>
                        <a:rPr lang="cs-CZ" sz="1000" kern="1200" dirty="0" smtClean="0">
                          <a:solidFill>
                            <a:schemeClr val="tx1"/>
                          </a:solidFill>
                          <a:latin typeface="+mn-lt"/>
                          <a:ea typeface="+mn-ea"/>
                          <a:cs typeface="+mn-cs"/>
                        </a:rPr>
                        <a:t>8.4.2021 </a:t>
                      </a:r>
                      <a:r>
                        <a:rPr lang="cs-CZ" sz="1000" i="1" kern="1200" dirty="0" smtClean="0">
                          <a:solidFill>
                            <a:schemeClr val="tx1"/>
                          </a:solidFill>
                          <a:latin typeface="+mn-lt"/>
                          <a:ea typeface="+mn-ea"/>
                          <a:cs typeface="+mn-cs"/>
                        </a:rPr>
                        <a:t>pokud se nepodává</a:t>
                      </a:r>
                      <a:r>
                        <a:rPr lang="cs-CZ" sz="1000" i="1" kern="1200" baseline="0" dirty="0" smtClean="0">
                          <a:solidFill>
                            <a:schemeClr val="tx1"/>
                          </a:solidFill>
                          <a:latin typeface="+mn-lt"/>
                          <a:ea typeface="+mn-ea"/>
                          <a:cs typeface="+mn-cs"/>
                        </a:rPr>
                        <a:t> daňové přiznání</a:t>
                      </a:r>
                      <a:endParaRPr lang="cs-CZ" sz="1000" i="1" kern="1200" dirty="0" smtClean="0">
                        <a:solidFill>
                          <a:schemeClr val="tx1"/>
                        </a:solidFill>
                        <a:latin typeface="+mn-lt"/>
                        <a:ea typeface="+mn-ea"/>
                        <a:cs typeface="+mn-cs"/>
                      </a:endParaRPr>
                    </a:p>
                    <a:p>
                      <a:endParaRPr lang="cs-CZ" sz="1600" dirty="0">
                        <a:solidFill>
                          <a:schemeClr val="tx1"/>
                        </a:solidFill>
                      </a:endParaRP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cs-CZ" sz="1600" b="1" dirty="0">
                          <a:solidFill>
                            <a:schemeClr val="accent1"/>
                          </a:solidFill>
                        </a:rPr>
                        <a:t>Úhrada nedoplatku </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solidFill>
                            <a:schemeClr val="tx1"/>
                          </a:solidFill>
                        </a:rPr>
                        <a:t>Do 8 dnů ode dne, kdy měl být nebo byl podán přehled</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048528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
            </a:r>
            <a:br>
              <a:rPr lang="cs-CZ" dirty="0"/>
            </a:br>
            <a:r>
              <a:rPr lang="cs-CZ" dirty="0"/>
              <a:t>Česká republika</a:t>
            </a:r>
          </a:p>
        </p:txBody>
      </p:sp>
      <p:sp>
        <p:nvSpPr>
          <p:cNvPr id="4" name="Text Placeholder 3"/>
          <p:cNvSpPr>
            <a:spLocks noGrp="1"/>
          </p:cNvSpPr>
          <p:nvPr>
            <p:ph type="body" idx="1"/>
          </p:nvPr>
        </p:nvSpPr>
        <p:spPr/>
        <p:txBody>
          <a:bodyPr/>
          <a:lstStyle/>
          <a:p>
            <a:endParaRPr lang="cs-CZ"/>
          </a:p>
        </p:txBody>
      </p:sp>
    </p:spTree>
    <p:extLst>
      <p:ext uri="{BB962C8B-B14F-4D97-AF65-F5344CB8AC3E}">
        <p14:creationId xmlns:p14="http://schemas.microsoft.com/office/powerpoint/2010/main" val="365790638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2275" y="304801"/>
            <a:ext cx="8371762" cy="665017"/>
          </a:xfrm>
        </p:spPr>
        <p:txBody>
          <a:bodyPr/>
          <a:lstStyle/>
          <a:p>
            <a:r>
              <a:rPr lang="cs-CZ" dirty="0"/>
              <a:t>Dávky nemocenského pojištění </a:t>
            </a:r>
            <a:r>
              <a:rPr lang="cs-CZ" dirty="0" smtClean="0"/>
              <a:t/>
            </a:r>
            <a:br>
              <a:rPr lang="cs-CZ" dirty="0" smtClean="0"/>
            </a:br>
            <a:r>
              <a:rPr lang="cs-CZ" dirty="0" smtClean="0"/>
              <a:t/>
            </a:r>
            <a:br>
              <a:rPr lang="cs-CZ" dirty="0" smtClean="0"/>
            </a:br>
            <a:endParaRPr lang="en-US" dirty="0"/>
          </a:p>
        </p:txBody>
      </p:sp>
      <p:sp>
        <p:nvSpPr>
          <p:cNvPr id="22531" name="Rectangle 3"/>
          <p:cNvSpPr>
            <a:spLocks noGrp="1" noChangeArrowheads="1"/>
          </p:cNvSpPr>
          <p:nvPr>
            <p:ph idx="1"/>
          </p:nvPr>
        </p:nvSpPr>
        <p:spPr>
          <a:xfrm>
            <a:off x="376238" y="1071418"/>
            <a:ext cx="8374062" cy="1948873"/>
          </a:xfrm>
        </p:spPr>
        <p:txBody>
          <a:bodyPr/>
          <a:lstStyle/>
          <a:p>
            <a:pPr marL="0" lvl="1" indent="0">
              <a:buClr>
                <a:schemeClr val="tx1"/>
              </a:buClr>
              <a:buNone/>
            </a:pPr>
            <a:r>
              <a:rPr lang="cs-CZ" dirty="0"/>
              <a:t>Nemocenské</a:t>
            </a:r>
          </a:p>
          <a:p>
            <a:r>
              <a:rPr lang="cs-CZ" dirty="0"/>
              <a:t>Peněžitá pomoc v mateřství </a:t>
            </a:r>
          </a:p>
          <a:p>
            <a:r>
              <a:rPr lang="cs-CZ" dirty="0" smtClean="0"/>
              <a:t>Ošetřovné</a:t>
            </a:r>
          </a:p>
          <a:p>
            <a:r>
              <a:rPr lang="cs-CZ" dirty="0" smtClean="0"/>
              <a:t>Dlouhodobé </a:t>
            </a:r>
            <a:r>
              <a:rPr lang="cs-CZ" dirty="0"/>
              <a:t>ošetřovné</a:t>
            </a:r>
          </a:p>
          <a:p>
            <a:r>
              <a:rPr lang="cs-CZ" dirty="0"/>
              <a:t>Otcovská poporodní péče</a:t>
            </a:r>
          </a:p>
          <a:p>
            <a:pPr lvl="1">
              <a:buClr>
                <a:schemeClr val="tx1"/>
              </a:buClr>
            </a:pPr>
            <a:endParaRPr lang="cs-CZ" dirty="0"/>
          </a:p>
        </p:txBody>
      </p:sp>
      <p:pic>
        <p:nvPicPr>
          <p:cNvPr id="6" name="Picture 5"/>
          <p:cNvPicPr>
            <a:picLocks noChangeAspect="1"/>
          </p:cNvPicPr>
          <p:nvPr/>
        </p:nvPicPr>
        <p:blipFill rotWithShape="1">
          <a:blip r:embed="rId3"/>
          <a:srcRect t="18347" b="37400"/>
          <a:stretch/>
        </p:blipFill>
        <p:spPr>
          <a:xfrm>
            <a:off x="395288" y="3902698"/>
            <a:ext cx="8389937" cy="2476501"/>
          </a:xfrm>
          <a:prstGeom prst="rect">
            <a:avLst/>
          </a:prstGeom>
        </p:spPr>
      </p:pic>
    </p:spTree>
    <p:extLst>
      <p:ext uri="{BB962C8B-B14F-4D97-AF65-F5344CB8AC3E}">
        <p14:creationId xmlns:p14="http://schemas.microsoft.com/office/powerpoint/2010/main" val="11873614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Jak se vypočítávají dávky nemocenského pojištění?</a:t>
            </a:r>
            <a:endParaRPr lang="en-US"/>
          </a:p>
          <a:p>
            <a:endParaRPr lang="cs-CZ" dirty="0"/>
          </a:p>
        </p:txBody>
      </p:sp>
      <p:sp>
        <p:nvSpPr>
          <p:cNvPr id="16386" name="Rectangle 2"/>
          <p:cNvSpPr>
            <a:spLocks noGrp="1" noChangeArrowheads="1"/>
          </p:cNvSpPr>
          <p:nvPr>
            <p:ph type="title"/>
          </p:nvPr>
        </p:nvSpPr>
        <p:spPr/>
        <p:txBody>
          <a:bodyPr/>
          <a:lstStyle/>
          <a:p>
            <a:r>
              <a:rPr lang="cs-CZ"/>
              <a:t>Dávky nemocenského pojištění </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lvl="1">
              <a:buClr>
                <a:schemeClr val="tx1"/>
              </a:buClr>
            </a:pPr>
            <a:r>
              <a:rPr lang="cs-CZ" b="1" dirty="0">
                <a:solidFill>
                  <a:schemeClr val="accent1"/>
                </a:solidFill>
              </a:rPr>
              <a:t>Dávky se počítají z denního vyměřovacího základu</a:t>
            </a:r>
          </a:p>
          <a:p>
            <a:pPr lvl="1"/>
            <a:r>
              <a:rPr lang="cs-CZ" dirty="0"/>
              <a:t>Stanovený průměrný denní příjem se upravuje (redukuje) pomocí tří redukčních hranic na denní vyměřovací základ</a:t>
            </a:r>
          </a:p>
          <a:p>
            <a:endParaRPr lang="cs-CZ" dirty="0"/>
          </a:p>
          <a:p>
            <a:endParaRPr lang="cs-CZ" dirty="0"/>
          </a:p>
          <a:p>
            <a:pPr lvl="1"/>
            <a:endParaRPr lang="cs-CZ" dirty="0"/>
          </a:p>
          <a:p>
            <a:pPr lvl="1"/>
            <a:endParaRPr lang="cs-CZ" dirty="0"/>
          </a:p>
          <a:p>
            <a:pPr lvl="1"/>
            <a:endParaRPr lang="cs-CZ" dirty="0"/>
          </a:p>
        </p:txBody>
      </p:sp>
      <p:pic>
        <p:nvPicPr>
          <p:cNvPr id="5" name="Picture 4"/>
          <p:cNvPicPr>
            <a:picLocks noChangeAspect="1"/>
          </p:cNvPicPr>
          <p:nvPr/>
        </p:nvPicPr>
        <p:blipFill rotWithShape="1">
          <a:blip r:embed="rId3"/>
          <a:srcRect l="1670" t="814" r="11780" b="3536"/>
          <a:stretch/>
        </p:blipFill>
        <p:spPr>
          <a:xfrm>
            <a:off x="1145201" y="2702763"/>
            <a:ext cx="6536532" cy="3607424"/>
          </a:xfrm>
          <a:prstGeom prst="rect">
            <a:avLst/>
          </a:prstGeom>
        </p:spPr>
      </p:pic>
    </p:spTree>
    <p:extLst>
      <p:ext uri="{BB962C8B-B14F-4D97-AF65-F5344CB8AC3E}">
        <p14:creationId xmlns:p14="http://schemas.microsoft.com/office/powerpoint/2010/main" val="306698785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cs-CZ"/>
          </a:p>
        </p:txBody>
      </p:sp>
      <p:sp>
        <p:nvSpPr>
          <p:cNvPr id="16386" name="Rectangle 2"/>
          <p:cNvSpPr>
            <a:spLocks noGrp="1" noChangeArrowheads="1"/>
          </p:cNvSpPr>
          <p:nvPr>
            <p:ph type="title"/>
          </p:nvPr>
        </p:nvSpPr>
        <p:spPr/>
        <p:txBody>
          <a:bodyPr/>
          <a:lstStyle/>
          <a:p>
            <a:r>
              <a:rPr lang="cs-CZ" dirty="0"/>
              <a:t>Dávky ze systému důchodového pojištění </a:t>
            </a:r>
            <a:br>
              <a:rPr lang="cs-CZ" dirty="0"/>
            </a:br>
            <a:r>
              <a:rPr lang="cs-CZ" dirty="0"/>
              <a:t/>
            </a:r>
            <a:br>
              <a:rPr lang="cs-CZ" dirty="0"/>
            </a:br>
            <a:endParaRPr lang="en-US" dirty="0"/>
          </a:p>
        </p:txBody>
      </p:sp>
      <p:sp>
        <p:nvSpPr>
          <p:cNvPr id="22531" name="Rectangle 3"/>
          <p:cNvSpPr>
            <a:spLocks noGrp="1" noChangeArrowheads="1"/>
          </p:cNvSpPr>
          <p:nvPr>
            <p:ph idx="1"/>
          </p:nvPr>
        </p:nvSpPr>
        <p:spPr/>
        <p:txBody>
          <a:bodyPr/>
          <a:lstStyle/>
          <a:p>
            <a:pPr lvl="1">
              <a:buClr>
                <a:schemeClr val="tx1"/>
              </a:buClr>
            </a:pPr>
            <a:r>
              <a:rPr lang="cs-CZ" b="1" dirty="0">
                <a:solidFill>
                  <a:srgbClr val="86BC25"/>
                </a:solidFill>
              </a:rPr>
              <a:t>Důchodový systém </a:t>
            </a:r>
            <a:endParaRPr lang="en-US" b="1" dirty="0">
              <a:solidFill>
                <a:srgbClr val="86BC25"/>
              </a:solidFill>
            </a:endParaRPr>
          </a:p>
          <a:p>
            <a:pPr lvl="2">
              <a:buClr>
                <a:schemeClr val="tx1"/>
              </a:buClr>
            </a:pPr>
            <a:r>
              <a:rPr lang="cs-CZ" dirty="0"/>
              <a:t>Důchodový systém ČR je založen na povinném základním důchodovém pojištění </a:t>
            </a:r>
          </a:p>
          <a:p>
            <a:pPr lvl="2">
              <a:buClr>
                <a:schemeClr val="tx1"/>
              </a:buClr>
            </a:pPr>
            <a:r>
              <a:rPr lang="cs-CZ" dirty="0"/>
              <a:t>Důchodové pojištění je dávkově definované a průběžně financované, zabezpečuje všechny ekonomicky aktivní osoby</a:t>
            </a:r>
          </a:p>
          <a:p>
            <a:pPr lvl="2">
              <a:buClr>
                <a:schemeClr val="tx1"/>
              </a:buClr>
            </a:pPr>
            <a:r>
              <a:rPr lang="cs-CZ" dirty="0"/>
              <a:t>Právní úprava je jednotná pro všechny pojištěnce, neexistují speciální odvětvová či profesní schémata (vs. např. Německo, Rakousko)</a:t>
            </a:r>
          </a:p>
          <a:p>
            <a:pPr lvl="2">
              <a:buClr>
                <a:schemeClr val="tx1"/>
              </a:buClr>
            </a:pPr>
            <a:r>
              <a:rPr lang="cs-CZ" dirty="0"/>
              <a:t>Důchod ze základního důchodového pojištění pobírá více než 99 % obyvatel ve věku vyšším než je věková hranice pro nárok na starobní důchod</a:t>
            </a:r>
          </a:p>
          <a:p>
            <a:pPr lvl="1">
              <a:buClr>
                <a:schemeClr val="tx1"/>
              </a:buClr>
            </a:pPr>
            <a:r>
              <a:rPr lang="cs-CZ" b="1" dirty="0">
                <a:solidFill>
                  <a:srgbClr val="86BC25"/>
                </a:solidFill>
              </a:rPr>
              <a:t>Druhy dávek</a:t>
            </a:r>
          </a:p>
          <a:p>
            <a:pPr lvl="2">
              <a:buClr>
                <a:schemeClr val="tx1"/>
              </a:buClr>
            </a:pPr>
            <a:r>
              <a:rPr lang="cs-CZ" dirty="0"/>
              <a:t>Starobní (včetně tzv. předčasného starobního důchodu), invalidní, vdovský a vdovecký, sirotčí</a:t>
            </a:r>
          </a:p>
          <a:p>
            <a:pPr lvl="2">
              <a:buClr>
                <a:schemeClr val="tx1"/>
              </a:buClr>
            </a:pPr>
            <a:r>
              <a:rPr lang="cs-CZ" b="1" dirty="0">
                <a:solidFill>
                  <a:schemeClr val="accent1"/>
                </a:solidFill>
              </a:rPr>
              <a:t>Dvě složky důchodu</a:t>
            </a:r>
          </a:p>
          <a:p>
            <a:pPr lvl="3">
              <a:buClr>
                <a:schemeClr val="tx1"/>
              </a:buClr>
            </a:pPr>
            <a:r>
              <a:rPr lang="cs-CZ" dirty="0"/>
              <a:t>Základní výměra a procentní výměra</a:t>
            </a:r>
          </a:p>
        </p:txBody>
      </p:sp>
    </p:spTree>
    <p:extLst>
      <p:ext uri="{BB962C8B-B14F-4D97-AF65-F5344CB8AC3E}">
        <p14:creationId xmlns:p14="http://schemas.microsoft.com/office/powerpoint/2010/main" val="271518012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cs-CZ"/>
              <a:t>Podmínky nároku na řádný starobní důchod </a:t>
            </a:r>
          </a:p>
          <a:p>
            <a:endParaRPr lang="cs-CZ" dirty="0"/>
          </a:p>
        </p:txBody>
      </p:sp>
      <p:sp>
        <p:nvSpPr>
          <p:cNvPr id="16386" name="Rectangle 2"/>
          <p:cNvSpPr>
            <a:spLocks noGrp="1" noChangeArrowheads="1"/>
          </p:cNvSpPr>
          <p:nvPr>
            <p:ph type="title"/>
          </p:nvPr>
        </p:nvSpPr>
        <p:spPr/>
        <p:txBody>
          <a:bodyPr/>
          <a:lstStyle/>
          <a:p>
            <a:r>
              <a:rPr lang="cs-CZ" dirty="0"/>
              <a:t>Dávky ze systému důchodového pojištění </a:t>
            </a:r>
            <a:br>
              <a:rPr lang="cs-CZ" dirty="0"/>
            </a:br>
            <a:r>
              <a:rPr lang="cs-CZ" dirty="0"/>
              <a:t/>
            </a:r>
            <a:br>
              <a:rPr lang="cs-CZ" dirty="0"/>
            </a:br>
            <a:endParaRPr lang="en-US" dirty="0"/>
          </a:p>
        </p:txBody>
      </p:sp>
      <p:sp>
        <p:nvSpPr>
          <p:cNvPr id="22531" name="Rectangle 3"/>
          <p:cNvSpPr>
            <a:spLocks noGrp="1" noChangeArrowheads="1"/>
          </p:cNvSpPr>
          <p:nvPr>
            <p:ph idx="1"/>
          </p:nvPr>
        </p:nvSpPr>
        <p:spPr/>
        <p:txBody>
          <a:bodyPr/>
          <a:lstStyle/>
          <a:p>
            <a:pPr lvl="1"/>
            <a:r>
              <a:rPr lang="cs-CZ" dirty="0"/>
              <a:t>Pojištěnec má nárok na starobní důchod, jestliže získal </a:t>
            </a:r>
            <a:r>
              <a:rPr lang="cs-CZ" b="1" dirty="0">
                <a:solidFill>
                  <a:schemeClr val="accent1"/>
                </a:solidFill>
              </a:rPr>
              <a:t>dobu pojištění nejméně 35 let a dosáhl důchodového věku v roce </a:t>
            </a:r>
            <a:r>
              <a:rPr lang="cs-CZ" b="1" dirty="0" smtClean="0">
                <a:solidFill>
                  <a:schemeClr val="accent1"/>
                </a:solidFill>
              </a:rPr>
              <a:t>2021</a:t>
            </a:r>
            <a:endParaRPr lang="cs-CZ" b="1" dirty="0">
              <a:solidFill>
                <a:schemeClr val="accent1"/>
              </a:solidFill>
            </a:endParaRPr>
          </a:p>
          <a:p>
            <a:pPr lvl="1"/>
            <a:r>
              <a:rPr lang="cs-CZ" dirty="0"/>
              <a:t>Důchodový věk pojištěnců narozených po roce 1936 (Poznámka: Důchodový věk se prodlužuje i pro narozené v roce 1984 a mladší vždy o plus 2 měsíce pro každý další ročník)</a:t>
            </a:r>
          </a:p>
          <a:p>
            <a:pPr lvl="2"/>
            <a:endParaRPr lang="cs-CZ" dirty="0"/>
          </a:p>
          <a:p>
            <a:pPr lvl="2"/>
            <a:endParaRPr lang="cs-CZ" dirty="0"/>
          </a:p>
          <a:p>
            <a:pPr lvl="2"/>
            <a:endParaRPr lang="cs-CZ" dirty="0"/>
          </a:p>
          <a:p>
            <a:pPr lvl="2"/>
            <a:endParaRPr lang="cs-CZ" dirty="0"/>
          </a:p>
          <a:p>
            <a:pPr lvl="2"/>
            <a:endParaRPr lang="cs-CZ" dirty="0"/>
          </a:p>
          <a:p>
            <a:pPr lvl="2"/>
            <a:endParaRPr lang="cs-CZ" dirty="0"/>
          </a:p>
        </p:txBody>
      </p:sp>
      <p:graphicFrame>
        <p:nvGraphicFramePr>
          <p:cNvPr id="2" name="Table 1"/>
          <p:cNvGraphicFramePr>
            <a:graphicFrameLocks noGrp="1"/>
          </p:cNvGraphicFramePr>
          <p:nvPr>
            <p:extLst>
              <p:ext uri="{D42A27DB-BD31-4B8C-83A1-F6EECF244321}">
                <p14:modId xmlns:p14="http://schemas.microsoft.com/office/powerpoint/2010/main" val="1198628151"/>
              </p:ext>
            </p:extLst>
          </p:nvPr>
        </p:nvGraphicFramePr>
        <p:xfrm>
          <a:off x="395288" y="3370370"/>
          <a:ext cx="8389935" cy="1895040"/>
        </p:xfrm>
        <a:graphic>
          <a:graphicData uri="http://schemas.openxmlformats.org/drawingml/2006/table">
            <a:tbl>
              <a:tblPr firstRow="1" bandRow="1">
                <a:tableStyleId>{72833802-FEF1-4C79-8D5D-14CF1EAF98D9}</a:tableStyleId>
              </a:tblPr>
              <a:tblGrid>
                <a:gridCol w="1677987">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7987">
                  <a:extLst>
                    <a:ext uri="{9D8B030D-6E8A-4147-A177-3AD203B41FA5}">
                      <a16:colId xmlns:a16="http://schemas.microsoft.com/office/drawing/2014/main" val="20002"/>
                    </a:ext>
                  </a:extLst>
                </a:gridCol>
                <a:gridCol w="1677987">
                  <a:extLst>
                    <a:ext uri="{9D8B030D-6E8A-4147-A177-3AD203B41FA5}">
                      <a16:colId xmlns:a16="http://schemas.microsoft.com/office/drawing/2014/main" val="20003"/>
                    </a:ext>
                  </a:extLst>
                </a:gridCol>
                <a:gridCol w="1677987">
                  <a:extLst>
                    <a:ext uri="{9D8B030D-6E8A-4147-A177-3AD203B41FA5}">
                      <a16:colId xmlns:a16="http://schemas.microsoft.com/office/drawing/2014/main" val="20004"/>
                    </a:ext>
                  </a:extLst>
                </a:gridCol>
              </a:tblGrid>
              <a:tr h="288000">
                <a:tc>
                  <a:txBody>
                    <a:bodyPr/>
                    <a:lstStyle/>
                    <a:p>
                      <a:pPr algn="l"/>
                      <a:r>
                        <a:rPr lang="cs-CZ" sz="1600" dirty="0">
                          <a:solidFill>
                            <a:srgbClr val="86BC25"/>
                          </a:solidFill>
                        </a:rPr>
                        <a:t>Ročník</a:t>
                      </a:r>
                    </a:p>
                  </a:txBody>
                  <a:tcPr marL="0" marR="0" marT="36000" marB="36000">
                    <a:lnL w="12700" cap="flat" cmpd="sng" algn="ctr">
                      <a:noFill/>
                      <a:prstDash val="solid"/>
                      <a:round/>
                      <a:headEnd type="none" w="med" len="med"/>
                      <a:tailEnd type="none" w="med" len="med"/>
                    </a:lnL>
                    <a:lnR>
                      <a:noFill/>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rgbClr val="86BC25"/>
                          </a:solidFill>
                        </a:rPr>
                        <a:t>Muž</a:t>
                      </a:r>
                    </a:p>
                  </a:txBody>
                  <a:tcPr marL="0" marR="0" marT="36000" marB="36000">
                    <a:lnL>
                      <a:noFill/>
                    </a:lnL>
                    <a:lnR>
                      <a:noFill/>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rgbClr val="86BC25"/>
                          </a:solidFill>
                        </a:rPr>
                        <a:t>Žena</a:t>
                      </a:r>
                    </a:p>
                  </a:txBody>
                  <a:tcPr marL="0" marR="0" marT="36000" marB="36000">
                    <a:lnL>
                      <a:noFill/>
                    </a:lnL>
                    <a:lnR>
                      <a:noFill/>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rgbClr val="86BC25"/>
                          </a:solidFill>
                        </a:rPr>
                        <a:t>1 dítě </a:t>
                      </a:r>
                    </a:p>
                  </a:txBody>
                  <a:tcPr marL="0" marR="0" marT="36000" marB="36000">
                    <a:lnL>
                      <a:noFill/>
                    </a:lnL>
                    <a:lnR>
                      <a:noFill/>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rgbClr val="86BC25"/>
                          </a:solidFill>
                        </a:rPr>
                        <a:t>2</a:t>
                      </a:r>
                      <a:r>
                        <a:rPr lang="cs-CZ" sz="1600" baseline="0" dirty="0">
                          <a:solidFill>
                            <a:srgbClr val="86BC25"/>
                          </a:solidFill>
                        </a:rPr>
                        <a:t> děti </a:t>
                      </a:r>
                      <a:endParaRPr lang="cs-CZ" sz="1600" dirty="0">
                        <a:solidFill>
                          <a:srgbClr val="86BC25"/>
                        </a:solidFill>
                      </a:endParaRPr>
                    </a:p>
                  </a:txBody>
                  <a:tcPr marL="0" marR="0" marT="36000" marB="36000">
                    <a:lnL>
                      <a:noFill/>
                    </a:lnL>
                    <a:lnR w="12700" cap="flat" cmpd="sng" algn="ctr">
                      <a:noFill/>
                      <a:prstDash val="solid"/>
                      <a:round/>
                      <a:headEnd type="none" w="med" len="med"/>
                      <a:tailEnd type="none" w="med" len="med"/>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88000">
                <a:tc>
                  <a:txBody>
                    <a:bodyPr/>
                    <a:lstStyle/>
                    <a:p>
                      <a:pPr algn="l"/>
                      <a:r>
                        <a:rPr lang="cs-CZ" sz="1600" b="1" dirty="0">
                          <a:solidFill>
                            <a:schemeClr val="tx1"/>
                          </a:solidFill>
                        </a:rPr>
                        <a:t>1954</a:t>
                      </a:r>
                    </a:p>
                  </a:txBody>
                  <a:tcPr marL="0" marR="0" marT="36000" marB="36000">
                    <a:lnL w="1270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63r</a:t>
                      </a:r>
                      <a:r>
                        <a:rPr lang="cs-CZ" sz="1600" baseline="0" dirty="0">
                          <a:solidFill>
                            <a:schemeClr val="tx1"/>
                          </a:solidFill>
                        </a:rPr>
                        <a:t> + 2 m</a:t>
                      </a:r>
                      <a:endParaRPr lang="cs-CZ" sz="1600" dirty="0">
                        <a:solidFill>
                          <a:schemeClr val="tx1"/>
                        </a:solidFill>
                      </a:endParaRP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62r + 4m</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61r</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59r + 8m</a:t>
                      </a:r>
                    </a:p>
                  </a:txBody>
                  <a:tcPr marL="0" marR="0" marT="36000" marB="36000">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algn="l"/>
                      <a:r>
                        <a:rPr lang="cs-CZ" sz="1600" b="1" kern="1200" dirty="0">
                          <a:solidFill>
                            <a:schemeClr val="tx1"/>
                          </a:solidFill>
                        </a:rPr>
                        <a:t>1960</a:t>
                      </a:r>
                      <a:endParaRPr lang="cs-CZ" sz="1600" b="1" kern="1200" dirty="0">
                        <a:solidFill>
                          <a:schemeClr val="tx1"/>
                        </a:solidFill>
                        <a:latin typeface="+mn-lt"/>
                        <a:ea typeface="+mn-ea"/>
                        <a:cs typeface="+mn-cs"/>
                      </a:endParaRPr>
                    </a:p>
                  </a:txBody>
                  <a:tcPr marL="0" marR="0" marT="36000" marB="36000">
                    <a:lnL w="1270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64r + 2m</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64r + 2m</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63r + 8m</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62r + 2m</a:t>
                      </a:r>
                    </a:p>
                  </a:txBody>
                  <a:tcPr marL="0" marR="0" marT="36000" marB="36000">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algn="l"/>
                      <a:r>
                        <a:rPr lang="cs-CZ" sz="1600" b="1" kern="1200" dirty="0">
                          <a:solidFill>
                            <a:schemeClr val="tx1"/>
                          </a:solidFill>
                        </a:rPr>
                        <a:t>1971</a:t>
                      </a:r>
                      <a:endParaRPr lang="cs-CZ" sz="1600" b="1" kern="1200" dirty="0">
                        <a:solidFill>
                          <a:schemeClr val="tx1"/>
                        </a:solidFill>
                        <a:latin typeface="+mn-lt"/>
                        <a:ea typeface="+mn-ea"/>
                        <a:cs typeface="+mn-cs"/>
                      </a:endParaRPr>
                    </a:p>
                  </a:txBody>
                  <a:tcPr marL="0" marR="0" marT="36000" marB="36000">
                    <a:lnL w="1270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66 r </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66 r </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66 r </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66 r </a:t>
                      </a:r>
                    </a:p>
                  </a:txBody>
                  <a:tcPr marL="0" marR="0" marT="36000" marB="36000">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algn="l"/>
                      <a:r>
                        <a:rPr lang="cs-CZ" sz="1600" b="1" kern="1200" dirty="0">
                          <a:solidFill>
                            <a:schemeClr val="tx1"/>
                          </a:solidFill>
                        </a:rPr>
                        <a:t>1977</a:t>
                      </a:r>
                      <a:endParaRPr lang="cs-CZ" sz="1600" b="1" kern="1200" dirty="0">
                        <a:solidFill>
                          <a:schemeClr val="tx1"/>
                        </a:solidFill>
                        <a:latin typeface="+mn-lt"/>
                        <a:ea typeface="+mn-ea"/>
                        <a:cs typeface="+mn-cs"/>
                      </a:endParaRPr>
                    </a:p>
                  </a:txBody>
                  <a:tcPr marL="0" marR="0" marT="36000" marB="36000">
                    <a:lnL w="1270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67 r</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67 r</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67 r</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67 r</a:t>
                      </a:r>
                    </a:p>
                  </a:txBody>
                  <a:tcPr marL="0" marR="0" marT="36000" marB="36000">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algn="l"/>
                      <a:r>
                        <a:rPr lang="cs-CZ" sz="1600" b="1" kern="1200" dirty="0">
                          <a:solidFill>
                            <a:schemeClr val="tx1"/>
                          </a:solidFill>
                        </a:rPr>
                        <a:t>1983</a:t>
                      </a:r>
                      <a:endParaRPr lang="cs-CZ" sz="1600" b="1" kern="1200" dirty="0">
                        <a:solidFill>
                          <a:schemeClr val="tx1"/>
                        </a:solidFill>
                        <a:latin typeface="+mn-lt"/>
                        <a:ea typeface="+mn-ea"/>
                        <a:cs typeface="+mn-cs"/>
                      </a:endParaRPr>
                    </a:p>
                  </a:txBody>
                  <a:tcPr marL="0" marR="0" marT="36000" marB="36000">
                    <a:lnL w="1270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68</a:t>
                      </a:r>
                      <a:r>
                        <a:rPr lang="cs-CZ" sz="1600" baseline="0" dirty="0">
                          <a:solidFill>
                            <a:schemeClr val="tx1"/>
                          </a:solidFill>
                        </a:rPr>
                        <a:t> r</a:t>
                      </a:r>
                      <a:endParaRPr lang="cs-CZ" sz="1600" dirty="0">
                        <a:solidFill>
                          <a:schemeClr val="tx1"/>
                        </a:solidFill>
                      </a:endParaRP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68 r</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68 r</a:t>
                      </a:r>
                    </a:p>
                  </a:txBody>
                  <a:tcPr marL="0" marR="0" marT="36000" marB="36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chemeClr val="tx1"/>
                          </a:solidFill>
                        </a:rPr>
                        <a:t>68 r</a:t>
                      </a:r>
                    </a:p>
                  </a:txBody>
                  <a:tcPr marL="0" marR="0" marT="36000" marB="36000">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4169593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Jak se vypočítá řádný důchod</a:t>
            </a:r>
          </a:p>
          <a:p>
            <a:endParaRPr lang="cs-CZ" dirty="0"/>
          </a:p>
        </p:txBody>
      </p:sp>
      <p:sp>
        <p:nvSpPr>
          <p:cNvPr id="16386" name="Rectangle 2"/>
          <p:cNvSpPr>
            <a:spLocks noGrp="1" noChangeArrowheads="1"/>
          </p:cNvSpPr>
          <p:nvPr>
            <p:ph type="title"/>
          </p:nvPr>
        </p:nvSpPr>
        <p:spPr/>
        <p:txBody>
          <a:bodyPr/>
          <a:lstStyle/>
          <a:p>
            <a:r>
              <a:rPr lang="cs-CZ" dirty="0"/>
              <a:t>Dávky ze systému důchodového pojištění </a:t>
            </a:r>
            <a:br>
              <a:rPr lang="cs-CZ" dirty="0"/>
            </a:br>
            <a:r>
              <a:rPr lang="cs-CZ" dirty="0"/>
              <a:t/>
            </a:r>
            <a:br>
              <a:rPr lang="cs-CZ" dirty="0"/>
            </a:br>
            <a:endParaRPr lang="en-US" dirty="0"/>
          </a:p>
        </p:txBody>
      </p:sp>
      <p:sp>
        <p:nvSpPr>
          <p:cNvPr id="22531" name="Rectangle 3"/>
          <p:cNvSpPr>
            <a:spLocks noGrp="1" noChangeArrowheads="1"/>
          </p:cNvSpPr>
          <p:nvPr>
            <p:ph idx="1"/>
          </p:nvPr>
        </p:nvSpPr>
        <p:spPr/>
        <p:txBody>
          <a:bodyPr/>
          <a:lstStyle/>
          <a:p>
            <a:pPr marL="266700" lvl="1" indent="-266700">
              <a:buFont typeface="+mj-lt"/>
              <a:buAutoNum type="arabicPeriod"/>
            </a:pPr>
            <a:r>
              <a:rPr lang="cs-CZ" b="1" dirty="0">
                <a:solidFill>
                  <a:schemeClr val="accent1"/>
                </a:solidFill>
              </a:rPr>
              <a:t>Základní výměra</a:t>
            </a:r>
          </a:p>
          <a:p>
            <a:pPr marL="173038" lvl="2" indent="0">
              <a:buNone/>
            </a:pPr>
            <a:r>
              <a:rPr lang="cs-CZ" dirty="0" smtClean="0"/>
              <a:t>- Stanovená pevnou částkou pro všechny (3 550 Kč)</a:t>
            </a:r>
          </a:p>
          <a:p>
            <a:pPr marL="173038" lvl="2" indent="0">
              <a:buNone/>
            </a:pPr>
            <a:r>
              <a:rPr lang="cs-CZ" dirty="0" smtClean="0"/>
              <a:t>- Výše </a:t>
            </a:r>
            <a:r>
              <a:rPr lang="cs-CZ" dirty="0"/>
              <a:t>základní výměry důchodu je stanovena procentní sazbou z průměrné mzdy – 9 % průměrné mzdy </a:t>
            </a:r>
          </a:p>
          <a:p>
            <a:pPr marL="266700" lvl="1" indent="-266700">
              <a:buFont typeface="+mj-lt"/>
              <a:buAutoNum type="arabicPeriod"/>
            </a:pPr>
            <a:r>
              <a:rPr lang="cs-CZ" b="1" dirty="0">
                <a:solidFill>
                  <a:schemeClr val="accent1"/>
                </a:solidFill>
              </a:rPr>
              <a:t>Procentní výměra</a:t>
            </a:r>
          </a:p>
          <a:p>
            <a:pPr lvl="2"/>
            <a:r>
              <a:rPr lang="cs-CZ" dirty="0" smtClean="0"/>
              <a:t> stanovena individuálně z výpočtového základu a získané doby pojištění </a:t>
            </a:r>
          </a:p>
          <a:p>
            <a:pPr marL="0" lvl="1" indent="0">
              <a:buNone/>
            </a:pPr>
            <a:r>
              <a:rPr lang="cs-CZ" b="1" dirty="0" smtClean="0">
                <a:solidFill>
                  <a:schemeClr val="accent1"/>
                </a:solidFill>
              </a:rPr>
              <a:t>Náhradní </a:t>
            </a:r>
            <a:r>
              <a:rPr lang="cs-CZ" b="1" dirty="0">
                <a:solidFill>
                  <a:schemeClr val="accent1"/>
                </a:solidFill>
              </a:rPr>
              <a:t>doba pojištění</a:t>
            </a:r>
          </a:p>
          <a:p>
            <a:pPr lvl="2"/>
            <a:r>
              <a:rPr lang="cs-CZ" dirty="0"/>
              <a:t>Doba studia (studium probíhající po 31. prosinci 2009 se však již za náhradní dobu pojištění nepovažuje)</a:t>
            </a:r>
          </a:p>
          <a:p>
            <a:pPr lvl="2"/>
            <a:r>
              <a:rPr lang="cs-CZ" dirty="0" smtClean="0"/>
              <a:t>Doba </a:t>
            </a:r>
            <a:r>
              <a:rPr lang="cs-CZ" dirty="0"/>
              <a:t>vedení v evidenci úřadu práce jako uchazeči o zaměstnání</a:t>
            </a:r>
            <a:br>
              <a:rPr lang="cs-CZ" dirty="0"/>
            </a:br>
            <a:endParaRPr lang="cs-CZ" dirty="0"/>
          </a:p>
          <a:p>
            <a:pPr lvl="1"/>
            <a:r>
              <a:rPr lang="cs-CZ" dirty="0"/>
              <a:t>Důchodová kalkulačka: </a:t>
            </a:r>
            <a:r>
              <a:rPr lang="cs-CZ" dirty="0">
                <a:hlinkClick r:id="rId3" invalidUrl="http:///"/>
              </a:rPr>
              <a:t>http</a:t>
            </a:r>
            <a:r>
              <a:rPr lang="cs-CZ" u="sng" dirty="0">
                <a:solidFill>
                  <a:schemeClr val="accent3">
                    <a:lumMod val="75000"/>
                  </a:schemeClr>
                </a:solidFill>
                <a:hlinkClick r:id="rId4" invalidUrl="http:///"/>
              </a:rPr>
              <a:t>://</a:t>
            </a:r>
            <a:r>
              <a:rPr lang="cs-CZ" u="sng" dirty="0">
                <a:solidFill>
                  <a:schemeClr val="accent3">
                    <a:lumMod val="75000"/>
                  </a:schemeClr>
                </a:solidFill>
              </a:rPr>
              <a:t>www.cssz.cz</a:t>
            </a:r>
          </a:p>
        </p:txBody>
      </p:sp>
    </p:spTree>
    <p:extLst>
      <p:ext uri="{BB962C8B-B14F-4D97-AF65-F5344CB8AC3E}">
        <p14:creationId xmlns:p14="http://schemas.microsoft.com/office/powerpoint/2010/main" val="313176432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a:t/>
            </a:r>
            <a:br>
              <a:rPr lang="cs-CZ" dirty="0"/>
            </a:br>
            <a:r>
              <a:rPr lang="cs-CZ" dirty="0"/>
              <a:t>Evropská unie </a:t>
            </a:r>
          </a:p>
        </p:txBody>
      </p:sp>
      <p:sp>
        <p:nvSpPr>
          <p:cNvPr id="2" name="Text Placeholder 1"/>
          <p:cNvSpPr>
            <a:spLocks noGrp="1"/>
          </p:cNvSpPr>
          <p:nvPr>
            <p:ph type="body" idx="1"/>
          </p:nvPr>
        </p:nvSpPr>
        <p:spPr/>
        <p:txBody>
          <a:bodyPr/>
          <a:lstStyle/>
          <a:p>
            <a:endParaRPr lang="cs-CZ"/>
          </a:p>
        </p:txBody>
      </p:sp>
    </p:spTree>
    <p:extLst>
      <p:ext uri="{BB962C8B-B14F-4D97-AF65-F5344CB8AC3E}">
        <p14:creationId xmlns:p14="http://schemas.microsoft.com/office/powerpoint/2010/main" val="203529887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Proč je nutné věnovat sociálnímu zabezpečení zvýšenou pozornost?</a:t>
            </a:r>
            <a:endParaRPr lang="en-US" dirty="0"/>
          </a:p>
        </p:txBody>
      </p:sp>
      <p:sp>
        <p:nvSpPr>
          <p:cNvPr id="16386" name="Rectangle 2"/>
          <p:cNvSpPr>
            <a:spLocks noGrp="1" noChangeArrowheads="1"/>
          </p:cNvSpPr>
          <p:nvPr>
            <p:ph type="title"/>
          </p:nvPr>
        </p:nvSpPr>
        <p:spPr/>
        <p:txBody>
          <a:bodyPr/>
          <a:lstStyle/>
          <a:p>
            <a:r>
              <a:rPr lang="cs-CZ"/>
              <a:t>Sociální zabezpečení </a:t>
            </a:r>
            <a:br>
              <a:rPr lang="cs-CZ"/>
            </a:br>
            <a:r>
              <a:rPr lang="cs-CZ"/>
              <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lvl="1"/>
            <a:r>
              <a:rPr lang="cs-CZ" dirty="0"/>
              <a:t>Vyšší náklady než na daň z příjmů</a:t>
            </a:r>
          </a:p>
          <a:p>
            <a:pPr lvl="1"/>
            <a:r>
              <a:rPr lang="pl-PL" dirty="0" err="1"/>
              <a:t>Dopad</a:t>
            </a:r>
            <a:r>
              <a:rPr lang="pl-PL" dirty="0"/>
              <a:t> na </a:t>
            </a:r>
            <a:r>
              <a:rPr lang="pl-PL" dirty="0" err="1"/>
              <a:t>osobní</a:t>
            </a:r>
            <a:r>
              <a:rPr lang="pl-PL" dirty="0"/>
              <a:t> </a:t>
            </a:r>
            <a:r>
              <a:rPr lang="pl-PL" dirty="0" err="1"/>
              <a:t>situaci</a:t>
            </a:r>
            <a:r>
              <a:rPr lang="pl-PL" dirty="0"/>
              <a:t> </a:t>
            </a:r>
            <a:r>
              <a:rPr lang="pl-PL" dirty="0" err="1"/>
              <a:t>poplatníka</a:t>
            </a:r>
            <a:r>
              <a:rPr lang="pl-PL" dirty="0"/>
              <a:t> a </a:t>
            </a:r>
            <a:r>
              <a:rPr lang="pl-PL" dirty="0" err="1"/>
              <a:t>jeho</a:t>
            </a:r>
            <a:r>
              <a:rPr lang="pl-PL" dirty="0"/>
              <a:t> </a:t>
            </a:r>
            <a:r>
              <a:rPr lang="pl-PL" dirty="0" err="1"/>
              <a:t>rodiny</a:t>
            </a:r>
            <a:endParaRPr lang="pl-PL" dirty="0"/>
          </a:p>
          <a:p>
            <a:pPr lvl="1"/>
            <a:r>
              <a:rPr lang="cs-CZ" dirty="0"/>
              <a:t>Chyba se může projevit až za desítky let</a:t>
            </a:r>
          </a:p>
          <a:p>
            <a:pPr lvl="1"/>
            <a:r>
              <a:rPr lang="en-GB" dirty="0" err="1"/>
              <a:t>Povinnosti</a:t>
            </a:r>
            <a:r>
              <a:rPr lang="en-GB" dirty="0"/>
              <a:t> pro </a:t>
            </a:r>
            <a:r>
              <a:rPr lang="en-GB" dirty="0" err="1"/>
              <a:t>zaměstnavatele</a:t>
            </a:r>
            <a:r>
              <a:rPr lang="en-GB" dirty="0"/>
              <a:t> </a:t>
            </a:r>
            <a:r>
              <a:rPr lang="en-GB" dirty="0" err="1"/>
              <a:t>na</a:t>
            </a:r>
            <a:r>
              <a:rPr lang="en-GB" dirty="0"/>
              <a:t> </a:t>
            </a:r>
            <a:r>
              <a:rPr lang="en-GB" dirty="0" err="1"/>
              <a:t>základě</a:t>
            </a:r>
            <a:r>
              <a:rPr lang="en-GB" dirty="0"/>
              <a:t> </a:t>
            </a:r>
            <a:r>
              <a:rPr lang="en-GB" dirty="0" err="1"/>
              <a:t>informací</a:t>
            </a:r>
            <a:r>
              <a:rPr lang="en-GB" dirty="0"/>
              <a:t> od </a:t>
            </a:r>
            <a:r>
              <a:rPr lang="en-GB" dirty="0" err="1"/>
              <a:t>zaměstnance</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329" y="3903705"/>
            <a:ext cx="3739896" cy="2484120"/>
          </a:xfrm>
          <a:prstGeom prst="rect">
            <a:avLst/>
          </a:prstGeom>
        </p:spPr>
      </p:pic>
    </p:spTree>
    <p:extLst>
      <p:ext uri="{BB962C8B-B14F-4D97-AF65-F5344CB8AC3E}">
        <p14:creationId xmlns:p14="http://schemas.microsoft.com/office/powerpoint/2010/main" val="374492942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cs-CZ"/>
              <a:t>Vztah daní a pojistného</a:t>
            </a:r>
          </a:p>
          <a:p>
            <a:endParaRPr lang="cs-CZ" dirty="0"/>
          </a:p>
        </p:txBody>
      </p:sp>
      <p:sp>
        <p:nvSpPr>
          <p:cNvPr id="16386" name="Rectangle 2"/>
          <p:cNvSpPr>
            <a:spLocks noGrp="1" noChangeArrowheads="1"/>
          </p:cNvSpPr>
          <p:nvPr>
            <p:ph type="title"/>
          </p:nvPr>
        </p:nvSpPr>
        <p:spPr/>
        <p:txBody>
          <a:bodyPr/>
          <a:lstStyle/>
          <a:p>
            <a:r>
              <a:rPr lang="cs-CZ"/>
              <a:t>Sociální zabezpečení </a:t>
            </a:r>
            <a:br>
              <a:rPr lang="cs-CZ"/>
            </a:br>
            <a:r>
              <a:rPr lang="cs-CZ"/>
              <a:t/>
            </a:r>
            <a:br>
              <a:rPr lang="cs-CZ"/>
            </a:br>
            <a:r>
              <a:rPr lang="cs-CZ"/>
              <a:t/>
            </a:r>
            <a:br>
              <a:rPr lang="cs-CZ"/>
            </a:br>
            <a:endParaRPr lang="en-US" dirty="0"/>
          </a:p>
        </p:txBody>
      </p:sp>
      <p:sp>
        <p:nvSpPr>
          <p:cNvPr id="22531" name="Rectangle 3"/>
          <p:cNvSpPr>
            <a:spLocks noGrp="1" noChangeArrowheads="1"/>
          </p:cNvSpPr>
          <p:nvPr>
            <p:ph idx="1"/>
          </p:nvPr>
        </p:nvSpPr>
        <p:spPr/>
        <p:txBody>
          <a:bodyPr/>
          <a:lstStyle/>
          <a:p>
            <a:endParaRPr lang="cs-CZ"/>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31009522"/>
              </p:ext>
            </p:extLst>
          </p:nvPr>
        </p:nvGraphicFramePr>
        <p:xfrm>
          <a:off x="395288" y="1700213"/>
          <a:ext cx="8389938" cy="2626560"/>
        </p:xfrm>
        <a:graphic>
          <a:graphicData uri="http://schemas.openxmlformats.org/drawingml/2006/table">
            <a:tbl>
              <a:tblPr firstRow="1" bandRow="1">
                <a:tableStyleId>{72833802-FEF1-4C79-8D5D-14CF1EAF98D9}</a:tableStyleId>
              </a:tblPr>
              <a:tblGrid>
                <a:gridCol w="4194969">
                  <a:extLst>
                    <a:ext uri="{9D8B030D-6E8A-4147-A177-3AD203B41FA5}">
                      <a16:colId xmlns:a16="http://schemas.microsoft.com/office/drawing/2014/main" val="20000"/>
                    </a:ext>
                  </a:extLst>
                </a:gridCol>
                <a:gridCol w="4194969">
                  <a:extLst>
                    <a:ext uri="{9D8B030D-6E8A-4147-A177-3AD203B41FA5}">
                      <a16:colId xmlns:a16="http://schemas.microsoft.com/office/drawing/2014/main" val="20001"/>
                    </a:ext>
                  </a:extLst>
                </a:gridCol>
              </a:tblGrid>
              <a:tr h="0">
                <a:tc>
                  <a:txBody>
                    <a:bodyPr/>
                    <a:lstStyle/>
                    <a:p>
                      <a:pPr algn="l"/>
                      <a:r>
                        <a:rPr lang="cs-CZ" sz="1600" dirty="0">
                          <a:solidFill>
                            <a:srgbClr val="86BC25"/>
                          </a:solidFill>
                        </a:rPr>
                        <a:t>Daň</a:t>
                      </a:r>
                    </a:p>
                  </a:txBody>
                  <a:tcPr marL="0" marR="0" marT="36000" marB="36000">
                    <a:lnL w="9525" cap="flat" cmpd="sng" algn="ctr">
                      <a:noFill/>
                      <a:prstDash val="solid"/>
                    </a:lnL>
                    <a:lnR>
                      <a:noFill/>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dirty="0">
                          <a:solidFill>
                            <a:srgbClr val="86BC25"/>
                          </a:solidFill>
                        </a:rPr>
                        <a:t>Pojistné </a:t>
                      </a:r>
                    </a:p>
                  </a:txBody>
                  <a:tcPr marL="0" marR="0" marT="36000" marB="36000">
                    <a:lnL>
                      <a:noFill/>
                    </a:lnL>
                    <a:lnR w="9525" cap="flat" cmpd="sng" algn="ctr">
                      <a:noFill/>
                      <a:prstDash val="solid"/>
                    </a:lnR>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lgn="l"/>
                      <a:r>
                        <a:rPr lang="cs-CZ" sz="1600" b="0" dirty="0">
                          <a:solidFill>
                            <a:schemeClr val="tx1"/>
                          </a:solidFill>
                        </a:rPr>
                        <a:t>Všechny příjmy</a:t>
                      </a:r>
                    </a:p>
                  </a:txBody>
                  <a:tcPr marL="0" marR="0" marT="36000" marB="36000">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b="0" dirty="0">
                          <a:solidFill>
                            <a:schemeClr val="tx1"/>
                          </a:solidFill>
                        </a:rPr>
                        <a:t>Jen aktivní příjmy</a:t>
                      </a:r>
                      <a:r>
                        <a:rPr lang="cs-CZ" sz="1600" b="0" baseline="0" dirty="0">
                          <a:solidFill>
                            <a:schemeClr val="tx1"/>
                          </a:solidFill>
                        </a:rPr>
                        <a:t> </a:t>
                      </a:r>
                    </a:p>
                    <a:p>
                      <a:pPr algn="l"/>
                      <a:r>
                        <a:rPr lang="cs-CZ" sz="1600" b="0" i="1" baseline="0" dirty="0">
                          <a:solidFill>
                            <a:schemeClr val="tx1"/>
                          </a:solidFill>
                        </a:rPr>
                        <a:t>(poplatníku náleží náhrada při výpadku příjmů</a:t>
                      </a:r>
                      <a:r>
                        <a:rPr lang="cs-CZ" sz="1600" b="0" baseline="0" dirty="0">
                          <a:solidFill>
                            <a:schemeClr val="tx1"/>
                          </a:solidFill>
                        </a:rPr>
                        <a:t>)</a:t>
                      </a:r>
                      <a:endParaRPr lang="cs-CZ" sz="1600" b="0" dirty="0">
                        <a:solidFill>
                          <a:schemeClr val="tx1"/>
                        </a:solidFill>
                      </a:endParaRPr>
                    </a:p>
                  </a:txBody>
                  <a:tcPr marL="0" marR="0" marT="36000" marB="36000">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gn="l"/>
                      <a:r>
                        <a:rPr lang="cs-CZ" sz="1600" b="0" dirty="0">
                          <a:solidFill>
                            <a:schemeClr val="tx1"/>
                          </a:solidFill>
                        </a:rPr>
                        <a:t>Ve</a:t>
                      </a:r>
                      <a:r>
                        <a:rPr lang="cs-CZ" sz="1600" b="0" baseline="0" dirty="0">
                          <a:solidFill>
                            <a:schemeClr val="tx1"/>
                          </a:solidFill>
                        </a:rPr>
                        <a:t> státě zdroje příjmů</a:t>
                      </a:r>
                      <a:endParaRPr lang="cs-CZ" sz="1600" b="0" dirty="0">
                        <a:solidFill>
                          <a:schemeClr val="tx1"/>
                        </a:solidFill>
                      </a:endParaRPr>
                    </a:p>
                  </a:txBody>
                  <a:tcPr marL="0" marR="0" marT="36000" marB="36000">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b="0" dirty="0">
                          <a:solidFill>
                            <a:schemeClr val="tx1"/>
                          </a:solidFill>
                        </a:rPr>
                        <a:t>Jen v jednom</a:t>
                      </a:r>
                      <a:r>
                        <a:rPr lang="cs-CZ" sz="1600" b="0" baseline="0" dirty="0">
                          <a:solidFill>
                            <a:schemeClr val="tx1"/>
                          </a:solidFill>
                        </a:rPr>
                        <a:t> státě (EU pravidla)</a:t>
                      </a:r>
                      <a:endParaRPr lang="cs-CZ" sz="1600" b="0" dirty="0">
                        <a:solidFill>
                          <a:schemeClr val="tx1"/>
                        </a:solidFill>
                      </a:endParaRPr>
                    </a:p>
                  </a:txBody>
                  <a:tcPr marL="0" marR="0" marT="36000" marB="36000">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l"/>
                      <a:r>
                        <a:rPr lang="cs-CZ" sz="1600" b="0" dirty="0">
                          <a:solidFill>
                            <a:schemeClr val="tx1"/>
                          </a:solidFill>
                        </a:rPr>
                        <a:t>Podle ekonomické povahy činnosti</a:t>
                      </a:r>
                    </a:p>
                  </a:txBody>
                  <a:tcPr marL="0" marR="0" marT="36000" marB="36000">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b="0" dirty="0">
                          <a:solidFill>
                            <a:schemeClr val="tx1"/>
                          </a:solidFill>
                        </a:rPr>
                        <a:t>Podle fyzické</a:t>
                      </a:r>
                      <a:r>
                        <a:rPr lang="cs-CZ" sz="1600" b="0" baseline="0" dirty="0">
                          <a:solidFill>
                            <a:schemeClr val="tx1"/>
                          </a:solidFill>
                        </a:rPr>
                        <a:t> přítomnosti </a:t>
                      </a:r>
                      <a:endParaRPr lang="cs-CZ" sz="1600" b="0" dirty="0">
                        <a:solidFill>
                          <a:schemeClr val="tx1"/>
                        </a:solidFill>
                      </a:endParaRPr>
                    </a:p>
                  </a:txBody>
                  <a:tcPr marL="0" marR="0" marT="36000" marB="36000">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l"/>
                      <a:r>
                        <a:rPr lang="cs-CZ" sz="1600" b="0" dirty="0">
                          <a:solidFill>
                            <a:schemeClr val="tx1"/>
                          </a:solidFill>
                        </a:rPr>
                        <a:t>Nulové</a:t>
                      </a:r>
                      <a:r>
                        <a:rPr lang="cs-CZ" sz="1600" b="0" baseline="0" dirty="0">
                          <a:solidFill>
                            <a:schemeClr val="tx1"/>
                          </a:solidFill>
                        </a:rPr>
                        <a:t> protiplnění bez ohledu na výši daně </a:t>
                      </a:r>
                      <a:endParaRPr lang="cs-CZ" sz="1600" b="0" dirty="0">
                        <a:solidFill>
                          <a:schemeClr val="tx1"/>
                        </a:solidFill>
                      </a:endParaRPr>
                    </a:p>
                  </a:txBody>
                  <a:tcPr marL="0" marR="0" marT="36000" marB="36000">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b="0" dirty="0">
                          <a:solidFill>
                            <a:schemeClr val="tx1"/>
                          </a:solidFill>
                        </a:rPr>
                        <a:t>Proti</a:t>
                      </a:r>
                      <a:r>
                        <a:rPr lang="cs-CZ" sz="1600" b="0" baseline="0" dirty="0">
                          <a:solidFill>
                            <a:schemeClr val="tx1"/>
                          </a:solidFill>
                        </a:rPr>
                        <a:t>plnění podle výše pojistného (vs. zdravotní pojištění)</a:t>
                      </a:r>
                      <a:endParaRPr lang="cs-CZ" sz="1600" b="0" dirty="0">
                        <a:solidFill>
                          <a:schemeClr val="tx1"/>
                        </a:solidFill>
                      </a:endParaRPr>
                    </a:p>
                  </a:txBody>
                  <a:tcPr marL="0" marR="0" marT="36000" marB="36000">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l"/>
                      <a:r>
                        <a:rPr lang="cs-CZ" sz="1600" b="0" dirty="0">
                          <a:solidFill>
                            <a:schemeClr val="tx1"/>
                          </a:solidFill>
                        </a:rPr>
                        <a:t>Týká se všech poplatníků</a:t>
                      </a:r>
                    </a:p>
                  </a:txBody>
                  <a:tcPr marL="0" marR="0" marT="36000" marB="36000">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cs-CZ" sz="1600" b="0" dirty="0">
                          <a:solidFill>
                            <a:schemeClr val="tx1"/>
                          </a:solidFill>
                        </a:rPr>
                        <a:t>Týká se jen účastníků pojištění</a:t>
                      </a:r>
                    </a:p>
                  </a:txBody>
                  <a:tcPr marL="0" marR="0" marT="36000" marB="36000">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6470448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Právní předpisy</a:t>
            </a:r>
            <a:endParaRPr lang="en-US" dirty="0"/>
          </a:p>
        </p:txBody>
      </p:sp>
      <p:sp>
        <p:nvSpPr>
          <p:cNvPr id="16386" name="Rectangle 2"/>
          <p:cNvSpPr>
            <a:spLocks noGrp="1" noChangeArrowheads="1"/>
          </p:cNvSpPr>
          <p:nvPr>
            <p:ph type="title"/>
          </p:nvPr>
        </p:nvSpPr>
        <p:spPr/>
        <p:txBody>
          <a:bodyPr/>
          <a:lstStyle/>
          <a:p>
            <a:r>
              <a:rPr lang="cs-CZ"/>
              <a:t>Evropská unie </a:t>
            </a:r>
            <a:br>
              <a:rPr lang="cs-CZ"/>
            </a:br>
            <a:r>
              <a:rPr lang="cs-CZ"/>
              <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lvl="1"/>
            <a:r>
              <a:rPr lang="cs-CZ" dirty="0"/>
              <a:t>Nařízení Evropského parlamentu a Rady (ES) č. 883/2004 o koordinaci systémů sociálního zabezpečení</a:t>
            </a:r>
          </a:p>
          <a:p>
            <a:pPr lvl="1"/>
            <a:r>
              <a:rPr lang="cs-CZ" dirty="0"/>
              <a:t>Nařízení Evropského parlamentu a Rady (ES) č. 987/2009, kterým se stanoví prováděcí pravidla k 883/2004 (tzv. koordinační pravidla)</a:t>
            </a:r>
          </a:p>
          <a:p>
            <a:pPr lvl="1"/>
            <a:r>
              <a:rPr lang="cs-CZ" dirty="0"/>
              <a:t>Nařízení Evropského parlamentu a Rady (EU) č. 4651/2012 – novelizace koordinačních pravidel</a:t>
            </a:r>
          </a:p>
          <a:p>
            <a:pPr lvl="1"/>
            <a:endParaRPr lang="cs-CZ" dirty="0"/>
          </a:p>
          <a:p>
            <a:pPr lvl="1"/>
            <a:r>
              <a:rPr lang="cs-CZ" dirty="0"/>
              <a:t>Doporučení Rady EU </a:t>
            </a:r>
          </a:p>
          <a:p>
            <a:pPr lvl="1"/>
            <a:r>
              <a:rPr lang="cs-CZ" dirty="0"/>
              <a:t>Rozhodnutí správní komise EU </a:t>
            </a:r>
          </a:p>
          <a:p>
            <a:pPr lvl="1"/>
            <a:r>
              <a:rPr lang="cs-CZ" dirty="0"/>
              <a:t>Rozsudky Soudního dvora EU</a:t>
            </a:r>
          </a:p>
        </p:txBody>
      </p:sp>
    </p:spTree>
    <p:extLst>
      <p:ext uri="{BB962C8B-B14F-4D97-AF65-F5344CB8AC3E}">
        <p14:creationId xmlns:p14="http://schemas.microsoft.com/office/powerpoint/2010/main" val="96483198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Teritoriální rozsah nařízení č. 883/2004</a:t>
            </a:r>
          </a:p>
          <a:p>
            <a:endParaRPr lang="cs-CZ" dirty="0"/>
          </a:p>
        </p:txBody>
      </p:sp>
      <p:sp>
        <p:nvSpPr>
          <p:cNvPr id="16386" name="Rectangle 2"/>
          <p:cNvSpPr>
            <a:spLocks noGrp="1" noChangeArrowheads="1"/>
          </p:cNvSpPr>
          <p:nvPr>
            <p:ph type="title"/>
          </p:nvPr>
        </p:nvSpPr>
        <p:spPr/>
        <p:txBody>
          <a:bodyPr/>
          <a:lstStyle/>
          <a:p>
            <a:r>
              <a:rPr lang="cs-CZ"/>
              <a:t>Evropská unie</a:t>
            </a:r>
            <a:r>
              <a:rPr lang="en-GB"/>
              <a:t/>
            </a:r>
            <a:br>
              <a:rPr lang="en-GB"/>
            </a:br>
            <a:endParaRPr lang="en-US" dirty="0"/>
          </a:p>
        </p:txBody>
      </p:sp>
      <p:sp>
        <p:nvSpPr>
          <p:cNvPr id="22531" name="Rectangle 3"/>
          <p:cNvSpPr>
            <a:spLocks noGrp="1" noChangeArrowheads="1"/>
          </p:cNvSpPr>
          <p:nvPr>
            <p:ph idx="1"/>
          </p:nvPr>
        </p:nvSpPr>
        <p:spPr/>
        <p:txBody>
          <a:bodyPr/>
          <a:lstStyle/>
          <a:p>
            <a:pPr lvl="1"/>
            <a:r>
              <a:rPr lang="cs-CZ" dirty="0"/>
              <a:t>Státy Evropské unie </a:t>
            </a:r>
          </a:p>
          <a:p>
            <a:pPr lvl="1"/>
            <a:r>
              <a:rPr lang="cs-CZ" dirty="0"/>
              <a:t>Státy Evropského hospodářského společenství (platí od 1. 6. 2012) </a:t>
            </a:r>
          </a:p>
          <a:p>
            <a:pPr lvl="2"/>
            <a:r>
              <a:rPr lang="cs-CZ" dirty="0"/>
              <a:t>Norsko</a:t>
            </a:r>
          </a:p>
          <a:p>
            <a:pPr lvl="2"/>
            <a:r>
              <a:rPr lang="cs-CZ" dirty="0"/>
              <a:t>Lichtenštejnsko</a:t>
            </a:r>
          </a:p>
          <a:p>
            <a:pPr lvl="2"/>
            <a:r>
              <a:rPr lang="cs-CZ" dirty="0"/>
              <a:t>Island</a:t>
            </a:r>
            <a:endParaRPr lang="en-GB" dirty="0"/>
          </a:p>
          <a:p>
            <a:pPr lvl="1"/>
            <a:r>
              <a:rPr lang="cs-CZ" dirty="0"/>
              <a:t>Švýcarsko (platí od 1. 4. 2012)</a:t>
            </a:r>
          </a:p>
          <a:p>
            <a:pPr lvl="1"/>
            <a:endParaRPr lang="cs-CZ" dirty="0"/>
          </a:p>
          <a:p>
            <a:pPr lvl="1"/>
            <a:r>
              <a:rPr lang="cs-CZ" dirty="0"/>
              <a:t>Definice „EU“ dle evropských nařízení </a:t>
            </a:r>
            <a:endParaRPr lang="en-GB" dirty="0"/>
          </a:p>
        </p:txBody>
      </p:sp>
    </p:spTree>
    <p:extLst>
      <p:ext uri="{BB962C8B-B14F-4D97-AF65-F5344CB8AC3E}">
        <p14:creationId xmlns:p14="http://schemas.microsoft.com/office/powerpoint/2010/main" val="14942681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Právní předpisy </a:t>
            </a:r>
            <a:endParaRPr lang="en-US"/>
          </a:p>
          <a:p>
            <a:endParaRPr lang="cs-CZ" dirty="0"/>
          </a:p>
        </p:txBody>
      </p:sp>
      <p:sp>
        <p:nvSpPr>
          <p:cNvPr id="16386" name="Rectangle 2"/>
          <p:cNvSpPr>
            <a:spLocks noGrp="1" noChangeArrowheads="1"/>
          </p:cNvSpPr>
          <p:nvPr>
            <p:ph type="title"/>
          </p:nvPr>
        </p:nvSpPr>
        <p:spPr/>
        <p:txBody>
          <a:bodyPr/>
          <a:lstStyle/>
          <a:p>
            <a:r>
              <a:rPr lang="cs-CZ" dirty="0"/>
              <a:t>Česká republika</a:t>
            </a:r>
            <a:br>
              <a:rPr lang="cs-CZ" dirty="0"/>
            </a:br>
            <a:r>
              <a:rPr lang="cs-CZ" dirty="0"/>
              <a:t/>
            </a:r>
            <a:br>
              <a:rPr lang="cs-CZ" dirty="0"/>
            </a:br>
            <a:r>
              <a:rPr lang="cs-CZ" dirty="0"/>
              <a:t/>
            </a:r>
            <a:br>
              <a:rPr lang="cs-CZ" dirty="0"/>
            </a:br>
            <a:endParaRPr lang="en-US" dirty="0"/>
          </a:p>
        </p:txBody>
      </p:sp>
      <p:sp>
        <p:nvSpPr>
          <p:cNvPr id="22531" name="Rectangle 3"/>
          <p:cNvSpPr>
            <a:spLocks noGrp="1" noChangeArrowheads="1"/>
          </p:cNvSpPr>
          <p:nvPr>
            <p:ph idx="1"/>
          </p:nvPr>
        </p:nvSpPr>
        <p:spPr/>
        <p:txBody>
          <a:bodyPr/>
          <a:lstStyle/>
          <a:p>
            <a:pPr lvl="1"/>
            <a:r>
              <a:rPr lang="cs-CZ" dirty="0"/>
              <a:t>Zákon č. 187/2006 Sb., o nemocenském pojištění</a:t>
            </a:r>
          </a:p>
          <a:p>
            <a:pPr lvl="1"/>
            <a:r>
              <a:rPr lang="cs-CZ" dirty="0"/>
              <a:t>Zákon č. 155/1995 Sb., o důchodovém pojištění</a:t>
            </a:r>
          </a:p>
          <a:p>
            <a:pPr lvl="1"/>
            <a:r>
              <a:rPr lang="cs-CZ" dirty="0"/>
              <a:t>Zákon č. 581/1992 Sb., o organizaci a provádění sociálního zabezpečení</a:t>
            </a:r>
          </a:p>
          <a:p>
            <a:pPr lvl="1"/>
            <a:r>
              <a:rPr lang="cs-CZ" dirty="0"/>
              <a:t>Zákon č. 48/1997 Sb., o veřejném zdravotním pojištění</a:t>
            </a:r>
          </a:p>
          <a:p>
            <a:pPr lvl="1"/>
            <a:r>
              <a:rPr lang="cs-CZ" dirty="0"/>
              <a:t>Zákon č. 589/1992 Sb., o pojistném na sociální zabezpečení a příspěvku na státní politiku zaměstnanosti</a:t>
            </a:r>
          </a:p>
          <a:p>
            <a:pPr lvl="1"/>
            <a:r>
              <a:rPr lang="cs-CZ" dirty="0"/>
              <a:t>Zákon č. 592/1992 Sb., o pojistném na veřejné zdravotní pojištění</a:t>
            </a:r>
          </a:p>
        </p:txBody>
      </p:sp>
    </p:spTree>
    <p:extLst>
      <p:ext uri="{BB962C8B-B14F-4D97-AF65-F5344CB8AC3E}">
        <p14:creationId xmlns:p14="http://schemas.microsoft.com/office/powerpoint/2010/main" val="44440310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Osobní rozsah nařízení č. 883/2004</a:t>
            </a:r>
          </a:p>
          <a:p>
            <a:endParaRPr lang="cs-CZ" dirty="0"/>
          </a:p>
        </p:txBody>
      </p:sp>
      <p:sp>
        <p:nvSpPr>
          <p:cNvPr id="16386" name="Rectangle 2"/>
          <p:cNvSpPr>
            <a:spLocks noGrp="1" noChangeArrowheads="1"/>
          </p:cNvSpPr>
          <p:nvPr>
            <p:ph type="title"/>
          </p:nvPr>
        </p:nvSpPr>
        <p:spPr/>
        <p:txBody>
          <a:bodyPr/>
          <a:lstStyle/>
          <a:p>
            <a:r>
              <a:rPr lang="cs-CZ"/>
              <a:t>Evropská unie</a:t>
            </a:r>
            <a:r>
              <a:rPr lang="en-GB"/>
              <a:t/>
            </a:r>
            <a:br>
              <a:rPr lang="en-GB"/>
            </a:br>
            <a:endParaRPr lang="en-US" dirty="0"/>
          </a:p>
        </p:txBody>
      </p:sp>
      <p:sp>
        <p:nvSpPr>
          <p:cNvPr id="22531" name="Rectangle 3"/>
          <p:cNvSpPr>
            <a:spLocks noGrp="1" noChangeArrowheads="1"/>
          </p:cNvSpPr>
          <p:nvPr>
            <p:ph idx="1"/>
          </p:nvPr>
        </p:nvSpPr>
        <p:spPr/>
        <p:txBody>
          <a:bodyPr/>
          <a:lstStyle/>
          <a:p>
            <a:pPr lvl="1">
              <a:buClr>
                <a:schemeClr val="tx1"/>
              </a:buClr>
            </a:pPr>
            <a:r>
              <a:rPr lang="cs-CZ" b="1" dirty="0">
                <a:solidFill>
                  <a:schemeClr val="accent1"/>
                </a:solidFill>
              </a:rPr>
              <a:t>Podpora svobody pohybu všech občanů členských států Evropské unie </a:t>
            </a:r>
            <a:r>
              <a:rPr lang="cs-CZ" dirty="0"/>
              <a:t>(ekonomická činnost není podstatná)</a:t>
            </a:r>
          </a:p>
          <a:p>
            <a:pPr lvl="2"/>
            <a:r>
              <a:rPr lang="cs-CZ" dirty="0"/>
              <a:t>Státní příslušníci členských států EU</a:t>
            </a:r>
            <a:endParaRPr lang="en-GB" dirty="0"/>
          </a:p>
          <a:p>
            <a:pPr lvl="2"/>
            <a:r>
              <a:rPr lang="cs-CZ" dirty="0"/>
              <a:t>Osoby bez státní příslušnosti </a:t>
            </a:r>
          </a:p>
          <a:p>
            <a:pPr lvl="2"/>
            <a:r>
              <a:rPr lang="cs-CZ" dirty="0"/>
              <a:t>Uprchlíci bydlící v členském státě </a:t>
            </a:r>
          </a:p>
          <a:p>
            <a:pPr lvl="1"/>
            <a:r>
              <a:rPr lang="cs-CZ" dirty="0"/>
              <a:t>Různé členské státy volí různé varianty </a:t>
            </a:r>
            <a:r>
              <a:rPr lang="cs-CZ" b="1" dirty="0">
                <a:solidFill>
                  <a:schemeClr val="accent1"/>
                </a:solidFill>
              </a:rPr>
              <a:t>začlenění národností třetích států</a:t>
            </a:r>
            <a:r>
              <a:rPr lang="cs-CZ" dirty="0">
                <a:solidFill>
                  <a:schemeClr val="accent1"/>
                </a:solidFill>
              </a:rPr>
              <a:t> </a:t>
            </a:r>
            <a:r>
              <a:rPr lang="cs-CZ" dirty="0"/>
              <a:t>– výsledkem je fungování několika paralelních systémů ve stejném časovém období</a:t>
            </a:r>
            <a:endParaRPr lang="en-GB" dirty="0"/>
          </a:p>
          <a:p>
            <a:pPr lvl="2"/>
            <a:r>
              <a:rPr lang="cs-CZ" dirty="0"/>
              <a:t>Pro US zaměstnance v UK společnosti bude použito starých pravidel, pokud bude pracovně přidělen do jiného státu EU</a:t>
            </a:r>
            <a:endParaRPr lang="en-GB" dirty="0"/>
          </a:p>
          <a:p>
            <a:pPr lvl="2"/>
            <a:r>
              <a:rPr lang="en-US" dirty="0"/>
              <a:t>U </a:t>
            </a:r>
            <a:r>
              <a:rPr lang="cs-CZ" dirty="0"/>
              <a:t>německého zaměstnance v UK společnosti bude použito nových pravidel</a:t>
            </a:r>
            <a:endParaRPr lang="en-GB" dirty="0"/>
          </a:p>
          <a:p>
            <a:pPr defTabSz="361950"/>
            <a:r>
              <a:rPr lang="cs-CZ" dirty="0"/>
              <a:t>	→ </a:t>
            </a:r>
            <a:r>
              <a:rPr lang="cs-CZ" b="1" dirty="0">
                <a:solidFill>
                  <a:schemeClr val="accent1"/>
                </a:solidFill>
              </a:rPr>
              <a:t>To může vést k odlišným úpravám</a:t>
            </a:r>
            <a:endParaRPr lang="en-GB" b="1" dirty="0">
              <a:solidFill>
                <a:schemeClr val="accent1"/>
              </a:solidFill>
            </a:endParaRPr>
          </a:p>
          <a:p>
            <a:endParaRPr lang="cs-CZ" dirty="0"/>
          </a:p>
          <a:p>
            <a:endParaRPr lang="en-GB" dirty="0"/>
          </a:p>
        </p:txBody>
      </p:sp>
    </p:spTree>
    <p:extLst>
      <p:ext uri="{BB962C8B-B14F-4D97-AF65-F5344CB8AC3E}">
        <p14:creationId xmlns:p14="http://schemas.microsoft.com/office/powerpoint/2010/main" val="25128270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Věcný rozsah nařízení č. 883/2004 v České republice</a:t>
            </a:r>
          </a:p>
          <a:p>
            <a:endParaRPr lang="cs-CZ" dirty="0"/>
          </a:p>
        </p:txBody>
      </p:sp>
      <p:sp>
        <p:nvSpPr>
          <p:cNvPr id="16386" name="Rectangle 2"/>
          <p:cNvSpPr>
            <a:spLocks noGrp="1" noChangeArrowheads="1"/>
          </p:cNvSpPr>
          <p:nvPr>
            <p:ph type="title"/>
          </p:nvPr>
        </p:nvSpPr>
        <p:spPr/>
        <p:txBody>
          <a:bodyPr/>
          <a:lstStyle/>
          <a:p>
            <a:r>
              <a:rPr lang="cs-CZ"/>
              <a:t>Evropská unie</a:t>
            </a:r>
            <a:r>
              <a:rPr lang="en-GB"/>
              <a:t/>
            </a:r>
            <a:br>
              <a:rPr lang="en-GB"/>
            </a:br>
            <a:endParaRPr lang="en-US" dirty="0"/>
          </a:p>
        </p:txBody>
      </p:sp>
      <p:sp>
        <p:nvSpPr>
          <p:cNvPr id="22531" name="Rectangle 3"/>
          <p:cNvSpPr>
            <a:spLocks noGrp="1" noChangeArrowheads="1"/>
          </p:cNvSpPr>
          <p:nvPr>
            <p:ph idx="1"/>
          </p:nvPr>
        </p:nvSpPr>
        <p:spPr/>
        <p:txBody>
          <a:bodyPr/>
          <a:lstStyle/>
          <a:p>
            <a:pPr lvl="1"/>
            <a:r>
              <a:rPr lang="cs-CZ" dirty="0"/>
              <a:t>Platba pojistného a čerpání dávek </a:t>
            </a:r>
          </a:p>
          <a:p>
            <a:pPr lvl="2"/>
            <a:r>
              <a:rPr lang="cs-CZ" dirty="0"/>
              <a:t>Důchodové pojištění </a:t>
            </a:r>
            <a:endParaRPr lang="en-GB" dirty="0"/>
          </a:p>
          <a:p>
            <a:pPr lvl="2"/>
            <a:r>
              <a:rPr lang="cs-CZ" dirty="0"/>
              <a:t>Nemocenské pojištění </a:t>
            </a:r>
          </a:p>
          <a:p>
            <a:pPr lvl="2"/>
            <a:r>
              <a:rPr lang="cs-CZ" dirty="0"/>
              <a:t>Zdravotní pojištění </a:t>
            </a:r>
          </a:p>
          <a:p>
            <a:pPr lvl="2"/>
            <a:r>
              <a:rPr lang="cs-CZ" dirty="0"/>
              <a:t>Zákonné pojištění odpovědnosti zaměstnavatele </a:t>
            </a:r>
          </a:p>
          <a:p>
            <a:pPr lvl="2"/>
            <a:endParaRPr lang="cs-CZ" dirty="0"/>
          </a:p>
          <a:p>
            <a:pPr lvl="1"/>
            <a:r>
              <a:rPr lang="cs-CZ" dirty="0"/>
              <a:t>Čerpání dávek</a:t>
            </a:r>
          </a:p>
          <a:p>
            <a:pPr lvl="2"/>
            <a:r>
              <a:rPr lang="cs-CZ" dirty="0"/>
              <a:t>Státní sociální podpora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425" y="3892031"/>
            <a:ext cx="3733800" cy="2487168"/>
          </a:xfrm>
          <a:prstGeom prst="rect">
            <a:avLst/>
          </a:prstGeom>
        </p:spPr>
      </p:pic>
    </p:spTree>
    <p:extLst>
      <p:ext uri="{BB962C8B-B14F-4D97-AF65-F5344CB8AC3E}">
        <p14:creationId xmlns:p14="http://schemas.microsoft.com/office/powerpoint/2010/main" val="262015355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Základní principy a pravidla evropské koordinace</a:t>
            </a:r>
            <a:endParaRPr lang="cs-CZ" dirty="0"/>
          </a:p>
        </p:txBody>
      </p:sp>
      <p:sp>
        <p:nvSpPr>
          <p:cNvPr id="16386" name="Rectangle 2"/>
          <p:cNvSpPr>
            <a:spLocks noGrp="1" noChangeArrowheads="1"/>
          </p:cNvSpPr>
          <p:nvPr>
            <p:ph type="title"/>
          </p:nvPr>
        </p:nvSpPr>
        <p:spPr/>
        <p:txBody>
          <a:bodyPr/>
          <a:lstStyle/>
          <a:p>
            <a:r>
              <a:rPr lang="cs-CZ"/>
              <a:t>Evropská unie</a:t>
            </a:r>
            <a:r>
              <a:rPr lang="en-GB"/>
              <a:t/>
            </a:r>
            <a:br>
              <a:rPr lang="en-GB"/>
            </a:br>
            <a:endParaRPr lang="en-US" dirty="0"/>
          </a:p>
        </p:txBody>
      </p:sp>
      <p:sp>
        <p:nvSpPr>
          <p:cNvPr id="22531" name="Rectangle 3"/>
          <p:cNvSpPr>
            <a:spLocks noGrp="1" noChangeArrowheads="1"/>
          </p:cNvSpPr>
          <p:nvPr>
            <p:ph idx="1"/>
          </p:nvPr>
        </p:nvSpPr>
        <p:spPr/>
        <p:txBody>
          <a:bodyPr/>
          <a:lstStyle/>
          <a:p>
            <a:pPr lvl="1"/>
            <a:r>
              <a:rPr lang="cs-CZ" dirty="0"/>
              <a:t>Princip „</a:t>
            </a:r>
            <a:r>
              <a:rPr lang="cs-CZ" i="1" dirty="0"/>
              <a:t>Lex loci </a:t>
            </a:r>
            <a:r>
              <a:rPr lang="cs-CZ" i="1" dirty="0" err="1"/>
              <a:t>laboris</a:t>
            </a:r>
            <a:r>
              <a:rPr lang="cs-CZ" dirty="0"/>
              <a:t>“</a:t>
            </a:r>
          </a:p>
          <a:p>
            <a:pPr lvl="1"/>
            <a:endParaRPr lang="cs-CZ" dirty="0"/>
          </a:p>
          <a:p>
            <a:pPr lvl="1"/>
            <a:r>
              <a:rPr lang="cs-CZ" dirty="0"/>
              <a:t>Princip rovného nakládání </a:t>
            </a:r>
          </a:p>
          <a:p>
            <a:pPr lvl="1"/>
            <a:r>
              <a:rPr lang="cs-CZ" dirty="0"/>
              <a:t>Princip jediného pojištění</a:t>
            </a:r>
            <a:endParaRPr lang="en-GB" dirty="0"/>
          </a:p>
          <a:p>
            <a:pPr lvl="1"/>
            <a:r>
              <a:rPr lang="cs-CZ" dirty="0"/>
              <a:t>Princip sčítání dob pojištění </a:t>
            </a:r>
            <a:endParaRPr lang="en-GB" dirty="0"/>
          </a:p>
          <a:p>
            <a:pPr lvl="1"/>
            <a:r>
              <a:rPr lang="cs-CZ" dirty="0"/>
              <a:t>Princip výplaty dávek </a:t>
            </a:r>
            <a:endParaRPr lang="en-GB" dirty="0"/>
          </a:p>
          <a:p>
            <a:pPr lvl="1"/>
            <a:r>
              <a:rPr lang="cs-CZ" dirty="0"/>
              <a:t>Princip asimilace skutečností </a:t>
            </a:r>
            <a:endParaRPr lang="en-GB" dirty="0"/>
          </a:p>
          <a:p>
            <a:pPr lvl="1"/>
            <a:endParaRPr lang="cs-CZ" dirty="0"/>
          </a:p>
          <a:p>
            <a:pPr lvl="1"/>
            <a:r>
              <a:rPr lang="cs-CZ" dirty="0"/>
              <a:t>Závislá činnost má při určování příslušnosti přednost před podnikáním (praktické problémy při posuzování vykonávané činnosti)</a:t>
            </a:r>
          </a:p>
        </p:txBody>
      </p:sp>
    </p:spTree>
    <p:extLst>
      <p:ext uri="{BB962C8B-B14F-4D97-AF65-F5344CB8AC3E}">
        <p14:creationId xmlns:p14="http://schemas.microsoft.com/office/powerpoint/2010/main" val="213003302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Otázky našich klientů</a:t>
            </a:r>
          </a:p>
          <a:p>
            <a:endParaRPr lang="cs-CZ" dirty="0"/>
          </a:p>
        </p:txBody>
      </p:sp>
      <p:sp>
        <p:nvSpPr>
          <p:cNvPr id="16386" name="Rectangle 2"/>
          <p:cNvSpPr>
            <a:spLocks noGrp="1" noChangeArrowheads="1"/>
          </p:cNvSpPr>
          <p:nvPr>
            <p:ph type="title"/>
          </p:nvPr>
        </p:nvSpPr>
        <p:spPr/>
        <p:txBody>
          <a:bodyPr/>
          <a:lstStyle/>
          <a:p>
            <a:r>
              <a:rPr lang="cs-CZ"/>
              <a:t>Evropská unie</a:t>
            </a:r>
            <a:r>
              <a:rPr lang="en-GB"/>
              <a:t/>
            </a:r>
            <a:br>
              <a:rPr lang="en-GB"/>
            </a:br>
            <a:endParaRPr lang="en-US" dirty="0"/>
          </a:p>
        </p:txBody>
      </p:sp>
      <p:sp>
        <p:nvSpPr>
          <p:cNvPr id="22531" name="Rectangle 3"/>
          <p:cNvSpPr>
            <a:spLocks noGrp="1" noChangeArrowheads="1"/>
          </p:cNvSpPr>
          <p:nvPr>
            <p:ph idx="1"/>
          </p:nvPr>
        </p:nvSpPr>
        <p:spPr/>
        <p:txBody>
          <a:bodyPr/>
          <a:lstStyle/>
          <a:p>
            <a:pPr lvl="1"/>
            <a:r>
              <a:rPr lang="cs-CZ" b="1" dirty="0"/>
              <a:t>Pracovala jsem pět let v Německu. Přestěhovala jsem se do České republiky. Vznikne mi nárok na dávky, i když jsem nesplnila potřebnou dobu pojištění v České republice?</a:t>
            </a:r>
          </a:p>
          <a:p>
            <a:pPr lvl="1"/>
            <a:r>
              <a:rPr lang="cs-CZ" b="1" dirty="0"/>
              <a:t>Může nastat situace, že bych nepodléhal ani jednomu systému sociálního zabezpečení?</a:t>
            </a:r>
            <a:endParaRPr lang="en-GB" b="1" dirty="0"/>
          </a:p>
          <a:p>
            <a:pPr lvl="1"/>
            <a:r>
              <a:rPr lang="cs-CZ" b="1" dirty="0"/>
              <a:t>Mohu platit do dvou systémů povinně? </a:t>
            </a:r>
          </a:p>
          <a:p>
            <a:pPr lvl="1"/>
            <a:r>
              <a:rPr lang="cs-CZ" b="1" dirty="0"/>
              <a:t>V Rakousku mi vznikl nárok na důchod. Nepřijdu o něj, pokud se přestěhuji do České republiky? </a:t>
            </a:r>
          </a:p>
          <a:p>
            <a:endParaRPr lang="cs-CZ" dirty="0"/>
          </a:p>
        </p:txBody>
      </p:sp>
      <p:grpSp>
        <p:nvGrpSpPr>
          <p:cNvPr id="9" name="Group 493"/>
          <p:cNvGrpSpPr>
            <a:grpSpLocks noChangeAspect="1"/>
          </p:cNvGrpSpPr>
          <p:nvPr/>
        </p:nvGrpSpPr>
        <p:grpSpPr bwMode="auto">
          <a:xfrm>
            <a:off x="7705225" y="5299199"/>
            <a:ext cx="1080000" cy="1080000"/>
            <a:chOff x="6194" y="1960"/>
            <a:chExt cx="340" cy="340"/>
          </a:xfrm>
          <a:solidFill>
            <a:srgbClr val="86BC25"/>
          </a:solidFill>
        </p:grpSpPr>
        <p:sp>
          <p:nvSpPr>
            <p:cNvPr id="10"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496"/>
            <p:cNvSpPr>
              <a:spLocks noChangeArrowheads="1"/>
            </p:cNvSpPr>
            <p:nvPr/>
          </p:nvSpPr>
          <p:spPr bwMode="auto">
            <a:xfrm>
              <a:off x="6357" y="2208"/>
              <a:ext cx="14" cy="1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4247716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endParaRPr lang="cs-CZ"/>
          </a:p>
        </p:txBody>
      </p:sp>
      <p:sp>
        <p:nvSpPr>
          <p:cNvPr id="5" name="Title 4"/>
          <p:cNvSpPr>
            <a:spLocks noGrp="1"/>
          </p:cNvSpPr>
          <p:nvPr>
            <p:ph type="title"/>
          </p:nvPr>
        </p:nvSpPr>
        <p:spPr/>
        <p:txBody>
          <a:bodyPr/>
          <a:lstStyle/>
          <a:p>
            <a:r>
              <a:rPr lang="cs-CZ"/>
              <a:t>Setrvání v dosavadním systému sociálního zabezpečení</a:t>
            </a:r>
            <a:br>
              <a:rPr lang="cs-CZ"/>
            </a:br>
            <a:endParaRPr lang="cs-CZ" dirty="0"/>
          </a:p>
        </p:txBody>
      </p:sp>
      <p:sp>
        <p:nvSpPr>
          <p:cNvPr id="4" name="Text Placeholder 3"/>
          <p:cNvSpPr>
            <a:spLocks noGrp="1"/>
          </p:cNvSpPr>
          <p:nvPr>
            <p:ph idx="1"/>
          </p:nvPr>
        </p:nvSpPr>
        <p:spPr/>
        <p:txBody>
          <a:bodyPr/>
          <a:lstStyle/>
          <a:p>
            <a:pPr lvl="1"/>
            <a:r>
              <a:rPr lang="cs-CZ" dirty="0"/>
              <a:t>Vyslání (čl. 12)</a:t>
            </a:r>
          </a:p>
          <a:p>
            <a:pPr lvl="1"/>
            <a:r>
              <a:rPr lang="cs-CZ" dirty="0"/>
              <a:t>Výkon činnosti na území dvou a více členských států (čl. 13)</a:t>
            </a:r>
          </a:p>
          <a:p>
            <a:pPr lvl="1"/>
            <a:r>
              <a:rPr lang="cs-CZ" dirty="0"/>
              <a:t>Výjimka (čl. 16)</a:t>
            </a:r>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95" y="2761444"/>
            <a:ext cx="8135848" cy="3436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28060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Krátkodobá vyslání (čl.12)</a:t>
            </a:r>
            <a:endParaRPr lang="cs-CZ" dirty="0"/>
          </a:p>
        </p:txBody>
      </p:sp>
      <p:sp>
        <p:nvSpPr>
          <p:cNvPr id="19458" name="Rectangle 2"/>
          <p:cNvSpPr>
            <a:spLocks noGrp="1"/>
          </p:cNvSpPr>
          <p:nvPr>
            <p:ph type="title"/>
          </p:nvPr>
        </p:nvSpPr>
        <p:spPr/>
        <p:txBody>
          <a:bodyPr/>
          <a:lstStyle/>
          <a:p>
            <a:r>
              <a:rPr lang="cs-CZ"/>
              <a:t>Setrvání v dosavadním systému sociálního zabezpečení</a:t>
            </a:r>
            <a:endParaRPr lang="en-GB" dirty="0"/>
          </a:p>
        </p:txBody>
      </p:sp>
      <p:sp>
        <p:nvSpPr>
          <p:cNvPr id="13317" name="Rectangle 3"/>
          <p:cNvSpPr>
            <a:spLocks noGrp="1"/>
          </p:cNvSpPr>
          <p:nvPr>
            <p:ph idx="1"/>
          </p:nvPr>
        </p:nvSpPr>
        <p:spPr/>
        <p:txBody>
          <a:bodyPr/>
          <a:lstStyle/>
          <a:p>
            <a:pPr lvl="1"/>
            <a:r>
              <a:rPr lang="cs-CZ" dirty="0"/>
              <a:t>Pojistné se odvádí v domovské zemi, pokud se neočekává vyslání delší než 24 měsíců (pro zaměstnané a OSVČ)</a:t>
            </a:r>
          </a:p>
          <a:p>
            <a:pPr lvl="1"/>
            <a:r>
              <a:rPr lang="cs-CZ" dirty="0"/>
              <a:t>Nutné naplnit předpoklady pro „vyslání“</a:t>
            </a:r>
          </a:p>
          <a:p>
            <a:pPr lvl="1"/>
            <a:r>
              <a:rPr lang="cs-CZ" dirty="0"/>
              <a:t>Je možné zaměstnance vysílat opakovaně?</a:t>
            </a:r>
          </a:p>
          <a:p>
            <a:pPr lvl="2"/>
            <a:r>
              <a:rPr lang="cs-CZ" dirty="0"/>
              <a:t>Minimálně dvouměsíční odstup mezi vysláními</a:t>
            </a:r>
          </a:p>
          <a:p>
            <a:pPr lvl="2"/>
            <a:r>
              <a:rPr lang="cs-CZ" dirty="0"/>
              <a:t>Nesmí nahradit jiného vyslaného pracovníka</a:t>
            </a:r>
          </a:p>
          <a:p>
            <a:pPr lvl="1"/>
            <a:endParaRPr lang="cs-CZ" dirty="0"/>
          </a:p>
          <a:p>
            <a:pPr lvl="1"/>
            <a:r>
              <a:rPr lang="cs-CZ" dirty="0"/>
              <a:t>Pro vyslané zaměstnance z bohatých států do chudých to může vést ke zvýšení nákladů přidělení → </a:t>
            </a:r>
            <a:r>
              <a:rPr lang="cs-CZ" b="1" dirty="0">
                <a:solidFill>
                  <a:schemeClr val="accent1"/>
                </a:solidFill>
              </a:rPr>
              <a:t>nelze zvolit levnější režim pro krátkodobá přidělení</a:t>
            </a:r>
          </a:p>
        </p:txBody>
      </p:sp>
    </p:spTree>
    <p:extLst>
      <p:ext uri="{BB962C8B-B14F-4D97-AF65-F5344CB8AC3E}">
        <p14:creationId xmlns:p14="http://schemas.microsoft.com/office/powerpoint/2010/main" val="270397620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Otázky našich klientů</a:t>
            </a:r>
          </a:p>
          <a:p>
            <a:endParaRPr lang="cs-CZ" dirty="0"/>
          </a:p>
        </p:txBody>
      </p:sp>
      <p:sp>
        <p:nvSpPr>
          <p:cNvPr id="16386" name="Rectangle 2"/>
          <p:cNvSpPr>
            <a:spLocks noGrp="1" noChangeArrowheads="1"/>
          </p:cNvSpPr>
          <p:nvPr>
            <p:ph type="title"/>
          </p:nvPr>
        </p:nvSpPr>
        <p:spPr/>
        <p:txBody>
          <a:bodyPr/>
          <a:lstStyle/>
          <a:p>
            <a:r>
              <a:rPr lang="cs-CZ"/>
              <a:t>Evropská unie</a:t>
            </a:r>
            <a:r>
              <a:rPr lang="en-GB"/>
              <a:t/>
            </a:r>
            <a:br>
              <a:rPr lang="en-GB"/>
            </a:br>
            <a:endParaRPr lang="en-US" dirty="0"/>
          </a:p>
        </p:txBody>
      </p:sp>
      <p:sp>
        <p:nvSpPr>
          <p:cNvPr id="22531" name="Rectangle 3"/>
          <p:cNvSpPr>
            <a:spLocks noGrp="1" noChangeArrowheads="1"/>
          </p:cNvSpPr>
          <p:nvPr>
            <p:ph idx="1"/>
          </p:nvPr>
        </p:nvSpPr>
        <p:spPr/>
        <p:txBody>
          <a:bodyPr/>
          <a:lstStyle/>
          <a:p>
            <a:pPr lvl="1"/>
            <a:r>
              <a:rPr lang="cs-CZ" b="1" dirty="0"/>
              <a:t>Byl jsem pojištěný pět let v České republice. Nyní uzavřu pracovní smlouvu v Německu. Německá společnost mě obratem vyšle do České republiky na manažerskou pozici. Jaké budu platit pojištění? </a:t>
            </a:r>
          </a:p>
          <a:p>
            <a:pPr lvl="1"/>
            <a:r>
              <a:rPr lang="cs-CZ" b="1" dirty="0"/>
              <a:t>Mám naplánováno vyslání na Slovensko na 3 roky. Mohu požádat </a:t>
            </a:r>
            <a:br>
              <a:rPr lang="cs-CZ" b="1" dirty="0"/>
            </a:br>
            <a:r>
              <a:rPr lang="cs-CZ" b="1" dirty="0"/>
              <a:t>o vyslání na 24 měsíců? </a:t>
            </a:r>
          </a:p>
        </p:txBody>
      </p:sp>
      <p:grpSp>
        <p:nvGrpSpPr>
          <p:cNvPr id="9" name="Group 493"/>
          <p:cNvGrpSpPr>
            <a:grpSpLocks noChangeAspect="1"/>
          </p:cNvGrpSpPr>
          <p:nvPr/>
        </p:nvGrpSpPr>
        <p:grpSpPr bwMode="auto">
          <a:xfrm>
            <a:off x="7705225" y="5299199"/>
            <a:ext cx="1080000" cy="1080000"/>
            <a:chOff x="6194" y="1960"/>
            <a:chExt cx="340" cy="340"/>
          </a:xfrm>
          <a:solidFill>
            <a:srgbClr val="86BC25"/>
          </a:solidFill>
        </p:grpSpPr>
        <p:sp>
          <p:nvSpPr>
            <p:cNvPr id="10"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496"/>
            <p:cNvSpPr>
              <a:spLocks noChangeArrowheads="1"/>
            </p:cNvSpPr>
            <p:nvPr/>
          </p:nvSpPr>
          <p:spPr bwMode="auto">
            <a:xfrm>
              <a:off x="6357" y="2208"/>
              <a:ext cx="14" cy="1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805726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Zaměstnanci pracující ve více státech (čl. 13)</a:t>
            </a:r>
          </a:p>
          <a:p>
            <a:endParaRPr lang="cs-CZ" dirty="0"/>
          </a:p>
        </p:txBody>
      </p:sp>
      <p:sp>
        <p:nvSpPr>
          <p:cNvPr id="21506" name="Rectangle 2"/>
          <p:cNvSpPr>
            <a:spLocks noGrp="1"/>
          </p:cNvSpPr>
          <p:nvPr>
            <p:ph type="title"/>
          </p:nvPr>
        </p:nvSpPr>
        <p:spPr/>
        <p:txBody>
          <a:bodyPr/>
          <a:lstStyle/>
          <a:p>
            <a:r>
              <a:rPr lang="cs-CZ"/>
              <a:t>Setrvání v dosavadním systému sociálního zabezpečení</a:t>
            </a:r>
            <a:endParaRPr lang="en-GB" dirty="0"/>
          </a:p>
        </p:txBody>
      </p:sp>
      <p:sp>
        <p:nvSpPr>
          <p:cNvPr id="15365" name="Rectangle 3"/>
          <p:cNvSpPr>
            <a:spLocks noGrp="1"/>
          </p:cNvSpPr>
          <p:nvPr>
            <p:ph idx="1"/>
          </p:nvPr>
        </p:nvSpPr>
        <p:spPr/>
        <p:txBody>
          <a:bodyPr/>
          <a:lstStyle/>
          <a:p>
            <a:r>
              <a:rPr lang="cs-CZ" b="1" dirty="0">
                <a:solidFill>
                  <a:schemeClr val="accent1"/>
                </a:solidFill>
              </a:rPr>
              <a:t>Základní pravidla</a:t>
            </a:r>
          </a:p>
          <a:p>
            <a:pPr lvl="1"/>
            <a:r>
              <a:rPr lang="cs-CZ" dirty="0"/>
              <a:t>Vykonává-li zaměstnanec podstatnou část své činnosti ve státě bydliště, podléhá právním předpisům státu </a:t>
            </a:r>
            <a:r>
              <a:rPr lang="cs-CZ" b="1" dirty="0">
                <a:solidFill>
                  <a:schemeClr val="accent1"/>
                </a:solidFill>
              </a:rPr>
              <a:t>bydliště</a:t>
            </a:r>
          </a:p>
          <a:p>
            <a:pPr lvl="1">
              <a:buClr>
                <a:schemeClr val="tx1"/>
              </a:buClr>
            </a:pPr>
            <a:r>
              <a:rPr lang="cs-CZ" b="1" dirty="0">
                <a:solidFill>
                  <a:srgbClr val="86BC25"/>
                </a:solidFill>
              </a:rPr>
              <a:t>Není-li podmínka splněna:</a:t>
            </a:r>
          </a:p>
          <a:p>
            <a:pPr marL="515938" lvl="2" indent="-342900">
              <a:buFont typeface="+mj-lt"/>
              <a:buAutoNum type="alphaLcParenR"/>
            </a:pPr>
            <a:r>
              <a:rPr lang="en-US" b="1" dirty="0">
                <a:solidFill>
                  <a:schemeClr val="accent1"/>
                </a:solidFill>
              </a:rPr>
              <a:t>M</a:t>
            </a:r>
            <a:r>
              <a:rPr lang="cs-CZ" b="1" dirty="0">
                <a:solidFill>
                  <a:schemeClr val="accent1"/>
                </a:solidFill>
              </a:rPr>
              <a:t>á-</a:t>
            </a:r>
            <a:r>
              <a:rPr lang="cs-CZ" b="1" dirty="0" err="1">
                <a:solidFill>
                  <a:schemeClr val="accent1"/>
                </a:solidFill>
              </a:rPr>
              <a:t>li</a:t>
            </a:r>
            <a:r>
              <a:rPr lang="cs-CZ" b="1" dirty="0">
                <a:solidFill>
                  <a:schemeClr val="accent1"/>
                </a:solidFill>
              </a:rPr>
              <a:t> pouze jednoho zaměstnavatele</a:t>
            </a:r>
            <a:r>
              <a:rPr lang="cs-CZ" dirty="0">
                <a:solidFill>
                  <a:schemeClr val="accent1"/>
                </a:solidFill>
              </a:rPr>
              <a:t> </a:t>
            </a:r>
            <a:r>
              <a:rPr lang="cs-CZ" dirty="0"/>
              <a:t>→ podléhá právním předpisům státu sídla zaměstnavatele </a:t>
            </a:r>
          </a:p>
          <a:p>
            <a:pPr marL="515938" lvl="2" indent="-342900">
              <a:buFont typeface="+mj-lt"/>
              <a:buAutoNum type="alphaLcParenR"/>
            </a:pPr>
            <a:r>
              <a:rPr lang="en-US" b="1" dirty="0">
                <a:solidFill>
                  <a:schemeClr val="accent1"/>
                </a:solidFill>
              </a:rPr>
              <a:t>M</a:t>
            </a:r>
            <a:r>
              <a:rPr lang="cs-CZ" b="1" dirty="0">
                <a:solidFill>
                  <a:schemeClr val="accent1"/>
                </a:solidFill>
              </a:rPr>
              <a:t>á-</a:t>
            </a:r>
            <a:r>
              <a:rPr lang="cs-CZ" b="1" dirty="0" err="1">
                <a:solidFill>
                  <a:schemeClr val="accent1"/>
                </a:solidFill>
              </a:rPr>
              <a:t>li</a:t>
            </a:r>
            <a:r>
              <a:rPr lang="cs-CZ" b="1" dirty="0">
                <a:solidFill>
                  <a:schemeClr val="accent1"/>
                </a:solidFill>
              </a:rPr>
              <a:t> dva nebo více zaměstnavatelů ve dvou různých členských státech</a:t>
            </a:r>
            <a:r>
              <a:rPr lang="cs-CZ" dirty="0"/>
              <a:t>, </a:t>
            </a:r>
            <a:br>
              <a:rPr lang="cs-CZ" dirty="0"/>
            </a:br>
            <a:r>
              <a:rPr lang="cs-CZ" dirty="0"/>
              <a:t>z nichž jedním je stát bydliště → stát, v němž není bydliště zaměstnance</a:t>
            </a:r>
          </a:p>
          <a:p>
            <a:pPr marL="515938" lvl="2" indent="-342900">
              <a:buFont typeface="+mj-lt"/>
              <a:buAutoNum type="alphaLcParenR"/>
            </a:pPr>
            <a:r>
              <a:rPr lang="en-US" b="1" dirty="0">
                <a:solidFill>
                  <a:schemeClr val="accent1"/>
                </a:solidFill>
              </a:rPr>
              <a:t>M</a:t>
            </a:r>
            <a:r>
              <a:rPr lang="cs-CZ" b="1" dirty="0">
                <a:solidFill>
                  <a:schemeClr val="accent1"/>
                </a:solidFill>
              </a:rPr>
              <a:t>á-</a:t>
            </a:r>
            <a:r>
              <a:rPr lang="cs-CZ" b="1" dirty="0" err="1">
                <a:solidFill>
                  <a:schemeClr val="accent1"/>
                </a:solidFill>
              </a:rPr>
              <a:t>li</a:t>
            </a:r>
            <a:r>
              <a:rPr lang="cs-CZ" b="1" dirty="0">
                <a:solidFill>
                  <a:schemeClr val="accent1"/>
                </a:solidFill>
              </a:rPr>
              <a:t> dva nebo více zaměstnavatelů</a:t>
            </a:r>
            <a:r>
              <a:rPr lang="cs-CZ" dirty="0"/>
              <a:t>, z nichž alespoň dva mají sídlo nebo místo podnikání v různých členských státech jiných, než je stát bydliště, pak zaměstnanec podléhá předpisům státu bydliště</a:t>
            </a:r>
            <a:endParaRPr lang="en-GB" dirty="0"/>
          </a:p>
        </p:txBody>
      </p:sp>
    </p:spTree>
    <p:extLst>
      <p:ext uri="{BB962C8B-B14F-4D97-AF65-F5344CB8AC3E}">
        <p14:creationId xmlns:p14="http://schemas.microsoft.com/office/powerpoint/2010/main" val="90151402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cs-CZ"/>
              <a:t>Zaměstnanci pracující ve více státech (čl. 13)</a:t>
            </a:r>
          </a:p>
          <a:p>
            <a:endParaRPr lang="cs-CZ" dirty="0"/>
          </a:p>
        </p:txBody>
      </p:sp>
      <p:sp>
        <p:nvSpPr>
          <p:cNvPr id="22530" name="Rectangle 2"/>
          <p:cNvSpPr>
            <a:spLocks noGrp="1"/>
          </p:cNvSpPr>
          <p:nvPr>
            <p:ph type="title"/>
          </p:nvPr>
        </p:nvSpPr>
        <p:spPr/>
        <p:txBody>
          <a:bodyPr/>
          <a:lstStyle/>
          <a:p>
            <a:r>
              <a:rPr lang="cs-CZ"/>
              <a:t>Setrvání v dosavadním systému sociálního zabezpečení</a:t>
            </a:r>
            <a:endParaRPr lang="en-GB" dirty="0"/>
          </a:p>
        </p:txBody>
      </p:sp>
      <p:sp>
        <p:nvSpPr>
          <p:cNvPr id="22531" name="Rectangle 3"/>
          <p:cNvSpPr>
            <a:spLocks noGrp="1"/>
          </p:cNvSpPr>
          <p:nvPr>
            <p:ph idx="1"/>
          </p:nvPr>
        </p:nvSpPr>
        <p:spPr/>
        <p:txBody>
          <a:bodyPr/>
          <a:lstStyle/>
          <a:p>
            <a:pPr lvl="1"/>
            <a:r>
              <a:rPr lang="cs-CZ" dirty="0"/>
              <a:t>Podstatný výkon činnosti </a:t>
            </a:r>
            <a:endParaRPr lang="en-GB" dirty="0"/>
          </a:p>
          <a:p>
            <a:pPr lvl="2"/>
            <a:r>
              <a:rPr lang="cs-CZ" dirty="0"/>
              <a:t>Bere se v potaz rozsah práce a výše odměny</a:t>
            </a:r>
            <a:endParaRPr lang="en-GB" dirty="0"/>
          </a:p>
          <a:p>
            <a:pPr lvl="2"/>
            <a:r>
              <a:rPr lang="cs-CZ" dirty="0"/>
              <a:t>Méně jak </a:t>
            </a:r>
            <a:r>
              <a:rPr lang="en-GB" dirty="0"/>
              <a:t>25% </a:t>
            </a:r>
            <a:r>
              <a:rPr lang="cs-CZ" dirty="0"/>
              <a:t>není podstatný výkon činnosti</a:t>
            </a:r>
          </a:p>
          <a:p>
            <a:pPr lvl="1"/>
            <a:r>
              <a:rPr lang="cs-CZ" dirty="0"/>
              <a:t>Určení bydliště zahrnuje mj. níže uvedená kritéria</a:t>
            </a:r>
            <a:endParaRPr lang="en-GB" dirty="0"/>
          </a:p>
          <a:p>
            <a:pPr lvl="2"/>
            <a:r>
              <a:rPr lang="cs-CZ" dirty="0"/>
              <a:t>Délka a</a:t>
            </a:r>
            <a:r>
              <a:rPr lang="en-GB" dirty="0"/>
              <a:t> </a:t>
            </a:r>
            <a:r>
              <a:rPr lang="cs-CZ" dirty="0"/>
              <a:t>souvislost přítomnosti ve členském státě EU</a:t>
            </a:r>
            <a:endParaRPr lang="en-GB" dirty="0"/>
          </a:p>
          <a:p>
            <a:pPr lvl="2"/>
            <a:r>
              <a:rPr lang="cs-CZ" dirty="0"/>
              <a:t>C</a:t>
            </a:r>
            <a:r>
              <a:rPr lang="en-GB" dirty="0"/>
              <a:t>hara</a:t>
            </a:r>
            <a:r>
              <a:rPr lang="cs-CZ" dirty="0" err="1"/>
              <a:t>kteristika</a:t>
            </a:r>
            <a:r>
              <a:rPr lang="cs-CZ" dirty="0"/>
              <a:t> prováděné práce</a:t>
            </a:r>
            <a:r>
              <a:rPr lang="en-GB" dirty="0"/>
              <a:t>, </a:t>
            </a:r>
            <a:r>
              <a:rPr lang="cs-CZ" dirty="0"/>
              <a:t>jako například</a:t>
            </a:r>
            <a:r>
              <a:rPr lang="en-GB" dirty="0"/>
              <a:t> </a:t>
            </a:r>
            <a:r>
              <a:rPr lang="cs-CZ" dirty="0"/>
              <a:t>umístění</a:t>
            </a:r>
            <a:r>
              <a:rPr lang="en-GB" dirty="0"/>
              <a:t>, </a:t>
            </a:r>
            <a:r>
              <a:rPr lang="cs-CZ" dirty="0"/>
              <a:t>stálost</a:t>
            </a:r>
            <a:r>
              <a:rPr lang="en-GB" dirty="0"/>
              <a:t>, </a:t>
            </a:r>
            <a:r>
              <a:rPr lang="cs-CZ" dirty="0"/>
              <a:t>doba trvání</a:t>
            </a:r>
            <a:endParaRPr lang="en-GB" dirty="0"/>
          </a:p>
          <a:p>
            <a:pPr lvl="2"/>
            <a:r>
              <a:rPr lang="cs-CZ" dirty="0"/>
              <a:t>Rodinný stav a rodinné závazky</a:t>
            </a:r>
            <a:endParaRPr lang="en-GB" dirty="0"/>
          </a:p>
          <a:p>
            <a:pPr lvl="2"/>
            <a:r>
              <a:rPr lang="cs-CZ" dirty="0"/>
              <a:t>Výkon nepracovních aktivit</a:t>
            </a:r>
            <a:endParaRPr lang="en-GB" dirty="0"/>
          </a:p>
          <a:p>
            <a:pPr lvl="2"/>
            <a:r>
              <a:rPr lang="cs-CZ" dirty="0"/>
              <a:t>Trvalé bydliště</a:t>
            </a:r>
            <a:endParaRPr lang="en-GB" dirty="0"/>
          </a:p>
          <a:p>
            <a:pPr lvl="2"/>
            <a:r>
              <a:rPr lang="cs-CZ" dirty="0"/>
              <a:t>Daňové rezidenství</a:t>
            </a:r>
            <a:endParaRPr lang="en-GB" dirty="0"/>
          </a:p>
          <a:p>
            <a:endParaRPr lang="en-GB" dirty="0"/>
          </a:p>
        </p:txBody>
      </p:sp>
    </p:spTree>
    <p:extLst>
      <p:ext uri="{BB962C8B-B14F-4D97-AF65-F5344CB8AC3E}">
        <p14:creationId xmlns:p14="http://schemas.microsoft.com/office/powerpoint/2010/main" val="420800069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pl-PL"/>
              <a:t>Příklad 1</a:t>
            </a:r>
            <a:endParaRPr lang="en-GB" dirty="0"/>
          </a:p>
        </p:txBody>
      </p:sp>
      <p:sp>
        <p:nvSpPr>
          <p:cNvPr id="2" name="Title 1"/>
          <p:cNvSpPr>
            <a:spLocks noGrp="1"/>
          </p:cNvSpPr>
          <p:nvPr>
            <p:ph type="title"/>
          </p:nvPr>
        </p:nvSpPr>
        <p:spPr/>
        <p:txBody>
          <a:bodyPr/>
          <a:lstStyle/>
          <a:p>
            <a:r>
              <a:rPr lang="pl-PL"/>
              <a:t>Zaměstnanci pracující ve více státech</a:t>
            </a:r>
            <a:endParaRPr lang="en-GB" dirty="0"/>
          </a:p>
        </p:txBody>
      </p:sp>
      <p:sp>
        <p:nvSpPr>
          <p:cNvPr id="4" name="Content Placeholder 3"/>
          <p:cNvSpPr>
            <a:spLocks noGrp="1"/>
          </p:cNvSpPr>
          <p:nvPr>
            <p:ph idx="1"/>
          </p:nvPr>
        </p:nvSpPr>
        <p:spPr/>
        <p:txBody>
          <a:bodyPr/>
          <a:lstStyle/>
          <a:p>
            <a:endParaRPr lang="en-GB"/>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08920"/>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8" name="Oval 7"/>
          <p:cNvSpPr/>
          <p:nvPr/>
        </p:nvSpPr>
        <p:spPr>
          <a:xfrm>
            <a:off x="5868144" y="2708920"/>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a:solidFill>
                  <a:schemeClr val="accent1"/>
                </a:solidFill>
              </a:rPr>
              <a:t>ER</a:t>
            </a:r>
            <a:endParaRPr lang="en-GB" dirty="0">
              <a:solidFill>
                <a:schemeClr val="accent1"/>
              </a:solidFill>
            </a:endParaRPr>
          </a:p>
        </p:txBody>
      </p:sp>
      <p:sp>
        <p:nvSpPr>
          <p:cNvPr id="11" name="TextBox 10"/>
          <p:cNvSpPr txBox="1"/>
          <p:nvPr/>
        </p:nvSpPr>
        <p:spPr>
          <a:xfrm>
            <a:off x="1583668" y="1700808"/>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A</a:t>
            </a:r>
            <a:endParaRPr lang="en-GB" dirty="0">
              <a:solidFill>
                <a:schemeClr val="tx2"/>
              </a:solidFill>
            </a:endParaRPr>
          </a:p>
        </p:txBody>
      </p:sp>
      <p:sp>
        <p:nvSpPr>
          <p:cNvPr id="12" name="TextBox 11"/>
          <p:cNvSpPr txBox="1"/>
          <p:nvPr/>
        </p:nvSpPr>
        <p:spPr>
          <a:xfrm>
            <a:off x="4024139" y="1700808"/>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B</a:t>
            </a:r>
            <a:endParaRPr lang="en-GB" dirty="0">
              <a:solidFill>
                <a:schemeClr val="tx2"/>
              </a:solidFill>
            </a:endParaRPr>
          </a:p>
        </p:txBody>
      </p:sp>
      <p:sp>
        <p:nvSpPr>
          <p:cNvPr id="13" name="TextBox 12"/>
          <p:cNvSpPr txBox="1"/>
          <p:nvPr/>
        </p:nvSpPr>
        <p:spPr>
          <a:xfrm>
            <a:off x="6444208" y="1700213"/>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C</a:t>
            </a:r>
            <a:endParaRPr lang="en-GB" dirty="0">
              <a:solidFill>
                <a:schemeClr val="tx2"/>
              </a:solidFill>
            </a:endParaRPr>
          </a:p>
        </p:txBody>
      </p:sp>
      <p:sp>
        <p:nvSpPr>
          <p:cNvPr id="14" name="Decagon 13"/>
          <p:cNvSpPr/>
          <p:nvPr/>
        </p:nvSpPr>
        <p:spPr>
          <a:xfrm>
            <a:off x="3998936" y="3382870"/>
            <a:ext cx="648072" cy="432048"/>
          </a:xfrm>
          <a:prstGeom prst="decagon">
            <a:avLst/>
          </a:prstGeom>
          <a:ln>
            <a:solidFill>
              <a:srgbClr val="046A3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a:solidFill>
                  <a:srgbClr val="046A38"/>
                </a:solidFill>
              </a:rPr>
              <a:t>ER</a:t>
            </a:r>
            <a:endParaRPr lang="en-GB" dirty="0">
              <a:solidFill>
                <a:srgbClr val="046A38"/>
              </a:solidFill>
            </a:endParaRPr>
          </a:p>
        </p:txBody>
      </p:sp>
      <p:sp>
        <p:nvSpPr>
          <p:cNvPr id="17" name="Decagon 16"/>
          <p:cNvSpPr/>
          <p:nvPr/>
        </p:nvSpPr>
        <p:spPr>
          <a:xfrm>
            <a:off x="6444208" y="338287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a:solidFill>
                  <a:schemeClr val="tx2"/>
                </a:solidFill>
              </a:rPr>
              <a:t>ER</a:t>
            </a:r>
            <a:endParaRPr lang="en-GB" dirty="0">
              <a:solidFill>
                <a:schemeClr val="tx2"/>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a:solidFill>
                  <a:schemeClr val="tx2"/>
                </a:solidFill>
              </a:rPr>
              <a:t>15%</a:t>
            </a:r>
            <a:endParaRPr lang="en-GB" dirty="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a:solidFill>
                  <a:schemeClr val="tx2"/>
                </a:solidFill>
              </a:rPr>
              <a:t>15%</a:t>
            </a:r>
            <a:endParaRPr lang="en-GB" dirty="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a:solidFill>
                  <a:schemeClr val="tx2"/>
                </a:solidFill>
              </a:rPr>
              <a:t>70%</a:t>
            </a:r>
            <a:endParaRPr lang="en-GB" dirty="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a:solidFill>
                  <a:srgbClr val="FF0000"/>
                </a:solidFill>
              </a:rPr>
              <a:t>Správná odpověď</a:t>
            </a:r>
            <a:r>
              <a:rPr lang="en-GB" b="1" dirty="0">
                <a:solidFill>
                  <a:srgbClr val="FF0000"/>
                </a:solidFill>
              </a:rPr>
              <a:t>: </a:t>
            </a:r>
            <a:r>
              <a:rPr lang="cs-CZ" b="1" dirty="0">
                <a:solidFill>
                  <a:srgbClr val="FF0000"/>
                </a:solidFill>
              </a:rPr>
              <a:t>Stát</a:t>
            </a:r>
            <a:r>
              <a:rPr lang="en-GB" b="1" dirty="0">
                <a:solidFill>
                  <a:srgbClr val="FF0000"/>
                </a:solidFill>
              </a:rPr>
              <a:t> A</a:t>
            </a:r>
          </a:p>
        </p:txBody>
      </p:sp>
    </p:spTree>
    <p:extLst>
      <p:ext uri="{BB962C8B-B14F-4D97-AF65-F5344CB8AC3E}">
        <p14:creationId xmlns:p14="http://schemas.microsoft.com/office/powerpoint/2010/main" val="3024488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Kdo je v České republice pojištěn?</a:t>
            </a:r>
            <a:endParaRPr lang="en-US"/>
          </a:p>
          <a:p>
            <a:endParaRPr lang="cs-CZ" dirty="0"/>
          </a:p>
        </p:txBody>
      </p:sp>
      <p:sp>
        <p:nvSpPr>
          <p:cNvPr id="16386" name="Rectangle 2"/>
          <p:cNvSpPr>
            <a:spLocks noGrp="1" noChangeArrowheads="1"/>
          </p:cNvSpPr>
          <p:nvPr>
            <p:ph type="title"/>
          </p:nvPr>
        </p:nvSpPr>
        <p:spPr/>
        <p:txBody>
          <a:bodyPr/>
          <a:lstStyle/>
          <a:p>
            <a:r>
              <a:rPr lang="cs-CZ"/>
              <a:t>Česká republika </a:t>
            </a:r>
            <a:br>
              <a:rPr lang="cs-CZ"/>
            </a:br>
            <a:r>
              <a:rPr lang="cs-CZ"/>
              <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marL="342900" indent="-342900">
              <a:buFont typeface="+mj-lt"/>
              <a:buAutoNum type="arabicPeriod"/>
            </a:pPr>
            <a:r>
              <a:rPr lang="cs-CZ" b="1" dirty="0">
                <a:solidFill>
                  <a:srgbClr val="86BC25"/>
                </a:solidFill>
              </a:rPr>
              <a:t>Zaměstnanci </a:t>
            </a:r>
          </a:p>
          <a:p>
            <a:pPr lvl="2"/>
            <a:r>
              <a:rPr lang="cs-CZ" dirty="0"/>
              <a:t>Zdravotní pojištění </a:t>
            </a:r>
          </a:p>
          <a:p>
            <a:pPr lvl="2"/>
            <a:r>
              <a:rPr lang="cs-CZ" dirty="0"/>
              <a:t>Sociální zabezpečení </a:t>
            </a:r>
          </a:p>
          <a:p>
            <a:pPr lvl="3"/>
            <a:r>
              <a:rPr lang="cs-CZ" dirty="0"/>
              <a:t>Stáří + invalidita, nemoc + mateřství, nezaměstnanost</a:t>
            </a:r>
          </a:p>
          <a:p>
            <a:pPr marL="342900" indent="-342900">
              <a:buFont typeface="+mj-lt"/>
              <a:buAutoNum type="arabicPeriod"/>
            </a:pPr>
            <a:r>
              <a:rPr lang="cs-CZ" b="1" dirty="0">
                <a:solidFill>
                  <a:srgbClr val="86BC25"/>
                </a:solidFill>
              </a:rPr>
              <a:t>OSVČ</a:t>
            </a:r>
          </a:p>
          <a:p>
            <a:pPr lvl="2"/>
            <a:r>
              <a:rPr lang="cs-CZ" dirty="0"/>
              <a:t>Zdravotní pojištění </a:t>
            </a:r>
          </a:p>
          <a:p>
            <a:pPr lvl="2"/>
            <a:r>
              <a:rPr lang="cs-CZ" dirty="0"/>
              <a:t>Sociální zabezpečení </a:t>
            </a:r>
          </a:p>
          <a:p>
            <a:pPr lvl="3"/>
            <a:r>
              <a:rPr lang="cs-CZ" dirty="0"/>
              <a:t>Stáří + invalidita, nemoc + mateřství, nezaměstnanost</a:t>
            </a:r>
          </a:p>
          <a:p>
            <a:pPr marL="342900" indent="-342900">
              <a:buFont typeface="+mj-lt"/>
              <a:buAutoNum type="arabicPeriod"/>
            </a:pPr>
            <a:r>
              <a:rPr lang="cs-CZ" b="1" dirty="0">
                <a:solidFill>
                  <a:srgbClr val="86BC25"/>
                </a:solidFill>
              </a:rPr>
              <a:t>Neaktivní osoby </a:t>
            </a:r>
          </a:p>
          <a:p>
            <a:pPr lvl="2"/>
            <a:r>
              <a:rPr lang="cs-CZ" dirty="0"/>
              <a:t>Zdravotní pojištění </a:t>
            </a:r>
          </a:p>
          <a:p>
            <a:pPr lvl="2"/>
            <a:r>
              <a:rPr lang="cs-CZ" strike="sngStrike" dirty="0"/>
              <a:t>Sociální zabezpečení</a:t>
            </a:r>
            <a:r>
              <a:rPr lang="cs-CZ" dirty="0"/>
              <a:t> dobrovolná účast</a:t>
            </a:r>
          </a:p>
        </p:txBody>
      </p:sp>
    </p:spTree>
    <p:extLst>
      <p:ext uri="{BB962C8B-B14F-4D97-AF65-F5344CB8AC3E}">
        <p14:creationId xmlns:p14="http://schemas.microsoft.com/office/powerpoint/2010/main" val="177969734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pl-PL"/>
              <a:t>Příklad </a:t>
            </a:r>
            <a:r>
              <a:rPr lang="en-US"/>
              <a:t>2</a:t>
            </a:r>
            <a:endParaRPr lang="en-GB" dirty="0"/>
          </a:p>
        </p:txBody>
      </p:sp>
      <p:sp>
        <p:nvSpPr>
          <p:cNvPr id="2" name="Title 1"/>
          <p:cNvSpPr>
            <a:spLocks noGrp="1"/>
          </p:cNvSpPr>
          <p:nvPr>
            <p:ph type="title"/>
          </p:nvPr>
        </p:nvSpPr>
        <p:spPr/>
        <p:txBody>
          <a:bodyPr/>
          <a:lstStyle/>
          <a:p>
            <a:r>
              <a:rPr lang="pl-PL"/>
              <a:t>Zaměstnanci pracující ve více státech</a:t>
            </a:r>
            <a:endParaRPr lang="en-GB" dirty="0"/>
          </a:p>
        </p:txBody>
      </p:sp>
      <p:sp>
        <p:nvSpPr>
          <p:cNvPr id="4" name="Content Placeholder 3"/>
          <p:cNvSpPr>
            <a:spLocks noGrp="1"/>
          </p:cNvSpPr>
          <p:nvPr>
            <p:ph idx="1"/>
          </p:nvPr>
        </p:nvSpPr>
        <p:spPr/>
        <p:txBody>
          <a:bodyPr/>
          <a:lstStyle/>
          <a:p>
            <a:endParaRPr lang="en-GB" dirty="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08920"/>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8" name="Oval 7"/>
          <p:cNvSpPr/>
          <p:nvPr/>
        </p:nvSpPr>
        <p:spPr>
          <a:xfrm>
            <a:off x="5868144" y="2708920"/>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a:solidFill>
                  <a:schemeClr val="accent1"/>
                </a:solidFill>
              </a:rPr>
              <a:t>ER</a:t>
            </a:r>
            <a:endParaRPr lang="en-GB" dirty="0">
              <a:solidFill>
                <a:schemeClr val="accent1"/>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a:solidFill>
                  <a:schemeClr val="tx2"/>
                </a:solidFill>
              </a:rPr>
              <a:t>15%</a:t>
            </a:r>
            <a:endParaRPr lang="en-GB" dirty="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a:solidFill>
                  <a:schemeClr val="tx2"/>
                </a:solidFill>
              </a:rPr>
              <a:t>15%</a:t>
            </a:r>
            <a:endParaRPr lang="en-GB" dirty="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a:solidFill>
                  <a:schemeClr val="tx2"/>
                </a:solidFill>
              </a:rPr>
              <a:t>70%</a:t>
            </a:r>
            <a:endParaRPr lang="en-GB" dirty="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a:solidFill>
                  <a:srgbClr val="FF0000"/>
                </a:solidFill>
              </a:rPr>
              <a:t>Správná odpověď</a:t>
            </a:r>
            <a:r>
              <a:rPr lang="en-US" b="1" dirty="0">
                <a:solidFill>
                  <a:srgbClr val="FF0000"/>
                </a:solidFill>
              </a:rPr>
              <a:t>: </a:t>
            </a:r>
            <a:r>
              <a:rPr lang="cs-CZ" b="1" dirty="0">
                <a:solidFill>
                  <a:srgbClr val="FF0000"/>
                </a:solidFill>
              </a:rPr>
              <a:t>Stát</a:t>
            </a:r>
            <a:r>
              <a:rPr lang="en-US" b="1" dirty="0">
                <a:solidFill>
                  <a:srgbClr val="FF0000"/>
                </a:solidFill>
              </a:rPr>
              <a:t> B</a:t>
            </a:r>
            <a:endParaRPr lang="en-GB" b="1" dirty="0">
              <a:solidFill>
                <a:srgbClr val="FF0000"/>
              </a:solidFill>
            </a:endParaRPr>
          </a:p>
        </p:txBody>
      </p:sp>
      <p:sp>
        <p:nvSpPr>
          <p:cNvPr id="22" name="TextBox 21"/>
          <p:cNvSpPr txBox="1"/>
          <p:nvPr/>
        </p:nvSpPr>
        <p:spPr>
          <a:xfrm>
            <a:off x="1583668" y="1700808"/>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A</a:t>
            </a:r>
            <a:endParaRPr lang="en-GB" dirty="0">
              <a:solidFill>
                <a:schemeClr val="tx2"/>
              </a:solidFill>
            </a:endParaRPr>
          </a:p>
        </p:txBody>
      </p:sp>
      <p:sp>
        <p:nvSpPr>
          <p:cNvPr id="23" name="TextBox 22"/>
          <p:cNvSpPr txBox="1"/>
          <p:nvPr/>
        </p:nvSpPr>
        <p:spPr>
          <a:xfrm>
            <a:off x="4024139" y="1700808"/>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B</a:t>
            </a:r>
            <a:endParaRPr lang="en-GB" dirty="0">
              <a:solidFill>
                <a:schemeClr val="tx2"/>
              </a:solidFill>
            </a:endParaRPr>
          </a:p>
        </p:txBody>
      </p:sp>
      <p:sp>
        <p:nvSpPr>
          <p:cNvPr id="24" name="TextBox 23"/>
          <p:cNvSpPr txBox="1"/>
          <p:nvPr/>
        </p:nvSpPr>
        <p:spPr>
          <a:xfrm>
            <a:off x="6444208" y="1700213"/>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C</a:t>
            </a:r>
            <a:endParaRPr lang="en-GB" dirty="0">
              <a:solidFill>
                <a:schemeClr val="tx2"/>
              </a:solidFill>
            </a:endParaRPr>
          </a:p>
        </p:txBody>
      </p:sp>
      <p:sp>
        <p:nvSpPr>
          <p:cNvPr id="25" name="Decagon 24"/>
          <p:cNvSpPr/>
          <p:nvPr/>
        </p:nvSpPr>
        <p:spPr>
          <a:xfrm>
            <a:off x="3998936" y="3382870"/>
            <a:ext cx="648072" cy="432048"/>
          </a:xfrm>
          <a:prstGeom prst="decagon">
            <a:avLst/>
          </a:prstGeom>
          <a:ln>
            <a:solidFill>
              <a:srgbClr val="046A3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a:solidFill>
                  <a:srgbClr val="046A38"/>
                </a:solidFill>
              </a:rPr>
              <a:t>ER</a:t>
            </a:r>
            <a:endParaRPr lang="en-GB" dirty="0">
              <a:solidFill>
                <a:srgbClr val="046A38"/>
              </a:solidFill>
            </a:endParaRPr>
          </a:p>
        </p:txBody>
      </p:sp>
    </p:spTree>
    <p:extLst>
      <p:ext uri="{BB962C8B-B14F-4D97-AF65-F5344CB8AC3E}">
        <p14:creationId xmlns:p14="http://schemas.microsoft.com/office/powerpoint/2010/main" val="1406892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pl-PL"/>
              <a:t>Příklad </a:t>
            </a:r>
            <a:r>
              <a:rPr lang="en-US"/>
              <a:t>3</a:t>
            </a:r>
            <a:endParaRPr lang="en-GB" dirty="0"/>
          </a:p>
        </p:txBody>
      </p:sp>
      <p:sp>
        <p:nvSpPr>
          <p:cNvPr id="2" name="Title 1"/>
          <p:cNvSpPr>
            <a:spLocks noGrp="1"/>
          </p:cNvSpPr>
          <p:nvPr>
            <p:ph type="title"/>
          </p:nvPr>
        </p:nvSpPr>
        <p:spPr/>
        <p:txBody>
          <a:bodyPr/>
          <a:lstStyle/>
          <a:p>
            <a:r>
              <a:rPr lang="pl-PL"/>
              <a:t>Zaměstnanci pracující ve více státech</a:t>
            </a:r>
            <a:endParaRPr lang="en-GB" dirty="0"/>
          </a:p>
        </p:txBody>
      </p:sp>
      <p:sp>
        <p:nvSpPr>
          <p:cNvPr id="4" name="Content Placeholder 3"/>
          <p:cNvSpPr>
            <a:spLocks noGrp="1"/>
          </p:cNvSpPr>
          <p:nvPr>
            <p:ph idx="1"/>
          </p:nvPr>
        </p:nvSpPr>
        <p:spPr/>
        <p:txBody>
          <a:bodyPr/>
          <a:lstStyle/>
          <a:p>
            <a:endParaRPr lang="en-GB" dirty="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08920"/>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8" name="Oval 7"/>
          <p:cNvSpPr/>
          <p:nvPr/>
        </p:nvSpPr>
        <p:spPr>
          <a:xfrm>
            <a:off x="5868144" y="2708920"/>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solidFill>
                <a:schemeClr val="tx2"/>
              </a:solidFill>
            </a:endParaRPr>
          </a:p>
        </p:txBody>
      </p:sp>
      <p:sp>
        <p:nvSpPr>
          <p:cNvPr id="9" name="Smiley Face 8"/>
          <p:cNvSpPr/>
          <p:nvPr/>
        </p:nvSpPr>
        <p:spPr>
          <a:xfrm>
            <a:off x="1691680" y="3356992"/>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a:solidFill>
                  <a:schemeClr val="tx2"/>
                </a:solidFill>
              </a:rPr>
              <a:t>15%</a:t>
            </a:r>
            <a:endParaRPr lang="en-GB" dirty="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a:solidFill>
                  <a:schemeClr val="tx2"/>
                </a:solidFill>
              </a:rPr>
              <a:t>15%</a:t>
            </a:r>
            <a:endParaRPr lang="en-GB" dirty="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a:solidFill>
                  <a:schemeClr val="tx2"/>
                </a:solidFill>
              </a:rPr>
              <a:t>70%</a:t>
            </a:r>
            <a:endParaRPr lang="en-GB" dirty="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a:solidFill>
                  <a:srgbClr val="FF0000"/>
                </a:solidFill>
              </a:rPr>
              <a:t>Správná odpověď</a:t>
            </a:r>
            <a:r>
              <a:rPr lang="en-US" b="1" dirty="0">
                <a:solidFill>
                  <a:srgbClr val="FF0000"/>
                </a:solidFill>
              </a:rPr>
              <a:t>: </a:t>
            </a:r>
            <a:r>
              <a:rPr lang="cs-CZ" b="1" dirty="0">
                <a:solidFill>
                  <a:srgbClr val="FF0000"/>
                </a:solidFill>
              </a:rPr>
              <a:t>Stát</a:t>
            </a:r>
            <a:r>
              <a:rPr lang="en-US" b="1" dirty="0">
                <a:solidFill>
                  <a:srgbClr val="FF0000"/>
                </a:solidFill>
              </a:rPr>
              <a:t> A</a:t>
            </a:r>
            <a:endParaRPr lang="en-GB" b="1" dirty="0">
              <a:solidFill>
                <a:srgbClr val="FF0000"/>
              </a:solidFill>
            </a:endParaRPr>
          </a:p>
        </p:txBody>
      </p:sp>
      <p:sp>
        <p:nvSpPr>
          <p:cNvPr id="25" name="TextBox 24"/>
          <p:cNvSpPr txBox="1"/>
          <p:nvPr/>
        </p:nvSpPr>
        <p:spPr>
          <a:xfrm>
            <a:off x="1583668" y="1700808"/>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A</a:t>
            </a:r>
            <a:endParaRPr lang="en-GB" dirty="0">
              <a:solidFill>
                <a:schemeClr val="tx2"/>
              </a:solidFill>
            </a:endParaRPr>
          </a:p>
        </p:txBody>
      </p:sp>
      <p:sp>
        <p:nvSpPr>
          <p:cNvPr id="26" name="TextBox 25"/>
          <p:cNvSpPr txBox="1"/>
          <p:nvPr/>
        </p:nvSpPr>
        <p:spPr>
          <a:xfrm>
            <a:off x="4024139" y="1700808"/>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B</a:t>
            </a:r>
            <a:endParaRPr lang="en-GB" dirty="0">
              <a:solidFill>
                <a:schemeClr val="tx2"/>
              </a:solidFill>
            </a:endParaRPr>
          </a:p>
        </p:txBody>
      </p:sp>
      <p:sp>
        <p:nvSpPr>
          <p:cNvPr id="27" name="TextBox 26"/>
          <p:cNvSpPr txBox="1"/>
          <p:nvPr/>
        </p:nvSpPr>
        <p:spPr>
          <a:xfrm>
            <a:off x="6444208" y="1700213"/>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C</a:t>
            </a:r>
            <a:endParaRPr lang="en-GB" dirty="0">
              <a:solidFill>
                <a:schemeClr val="tx2"/>
              </a:solidFill>
            </a:endParaRPr>
          </a:p>
        </p:txBody>
      </p:sp>
      <p:sp>
        <p:nvSpPr>
          <p:cNvPr id="22" name="Decagon 21"/>
          <p:cNvSpPr/>
          <p:nvPr/>
        </p:nvSpPr>
        <p:spPr>
          <a:xfrm>
            <a:off x="3998936" y="3382870"/>
            <a:ext cx="648072" cy="432048"/>
          </a:xfrm>
          <a:prstGeom prst="decagon">
            <a:avLst/>
          </a:prstGeom>
          <a:ln>
            <a:solidFill>
              <a:srgbClr val="046A3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a:solidFill>
                  <a:srgbClr val="046A38"/>
                </a:solidFill>
              </a:rPr>
              <a:t>ER</a:t>
            </a:r>
            <a:endParaRPr lang="en-GB" dirty="0">
              <a:solidFill>
                <a:srgbClr val="046A38"/>
              </a:solidFill>
            </a:endParaRPr>
          </a:p>
        </p:txBody>
      </p:sp>
      <p:sp>
        <p:nvSpPr>
          <p:cNvPr id="23" name="Decagon 22"/>
          <p:cNvSpPr/>
          <p:nvPr/>
        </p:nvSpPr>
        <p:spPr>
          <a:xfrm>
            <a:off x="6444208" y="338287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a:solidFill>
                  <a:schemeClr val="tx2"/>
                </a:solidFill>
              </a:rPr>
              <a:t>ER</a:t>
            </a:r>
            <a:endParaRPr lang="en-GB" dirty="0">
              <a:solidFill>
                <a:schemeClr val="tx2"/>
              </a:solidFill>
            </a:endParaRPr>
          </a:p>
        </p:txBody>
      </p:sp>
    </p:spTree>
    <p:extLst>
      <p:ext uri="{BB962C8B-B14F-4D97-AF65-F5344CB8AC3E}">
        <p14:creationId xmlns:p14="http://schemas.microsoft.com/office/powerpoint/2010/main" val="2670262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pl-PL"/>
              <a:t>Příklad </a:t>
            </a:r>
            <a:r>
              <a:rPr lang="en-US"/>
              <a:t>4</a:t>
            </a:r>
            <a:endParaRPr lang="en-GB" dirty="0"/>
          </a:p>
        </p:txBody>
      </p:sp>
      <p:sp>
        <p:nvSpPr>
          <p:cNvPr id="2" name="Title 1"/>
          <p:cNvSpPr>
            <a:spLocks noGrp="1"/>
          </p:cNvSpPr>
          <p:nvPr>
            <p:ph type="title"/>
          </p:nvPr>
        </p:nvSpPr>
        <p:spPr/>
        <p:txBody>
          <a:bodyPr/>
          <a:lstStyle/>
          <a:p>
            <a:r>
              <a:rPr lang="pl-PL"/>
              <a:t>Zaměstnanci pracující ve více státech</a:t>
            </a:r>
            <a:endParaRPr lang="en-GB" dirty="0"/>
          </a:p>
        </p:txBody>
      </p:sp>
      <p:sp>
        <p:nvSpPr>
          <p:cNvPr id="4" name="Content Placeholder 3"/>
          <p:cNvSpPr>
            <a:spLocks noGrp="1"/>
          </p:cNvSpPr>
          <p:nvPr>
            <p:ph idx="1"/>
          </p:nvPr>
        </p:nvSpPr>
        <p:spPr/>
        <p:txBody>
          <a:bodyPr/>
          <a:lstStyle/>
          <a:p>
            <a:endParaRPr lang="en-GB" dirty="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08920"/>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8" name="Oval 7"/>
          <p:cNvSpPr/>
          <p:nvPr/>
        </p:nvSpPr>
        <p:spPr>
          <a:xfrm>
            <a:off x="5868144" y="2708920"/>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solidFill>
                <a:schemeClr val="tx2"/>
              </a:solidFill>
            </a:endParaRPr>
          </a:p>
        </p:txBody>
      </p:sp>
      <p:sp>
        <p:nvSpPr>
          <p:cNvPr id="9" name="Smiley Face 8"/>
          <p:cNvSpPr/>
          <p:nvPr/>
        </p:nvSpPr>
        <p:spPr>
          <a:xfrm>
            <a:off x="1691680" y="3356992"/>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a:solidFill>
                  <a:schemeClr val="tx2"/>
                </a:solidFill>
              </a:rPr>
              <a:t>0%</a:t>
            </a:r>
            <a:endParaRPr lang="en-GB" dirty="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a:solidFill>
                  <a:schemeClr val="tx2"/>
                </a:solidFill>
              </a:rPr>
              <a:t>25%</a:t>
            </a:r>
            <a:endParaRPr lang="en-GB" dirty="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a:solidFill>
                  <a:schemeClr val="tx2"/>
                </a:solidFill>
              </a:rPr>
              <a:t>75%</a:t>
            </a:r>
            <a:endParaRPr lang="en-GB" dirty="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a:solidFill>
                  <a:srgbClr val="FF0000"/>
                </a:solidFill>
              </a:rPr>
              <a:t>Správná odpověď</a:t>
            </a:r>
            <a:r>
              <a:rPr lang="en-US" b="1" dirty="0">
                <a:solidFill>
                  <a:srgbClr val="FF0000"/>
                </a:solidFill>
              </a:rPr>
              <a:t>: </a:t>
            </a:r>
            <a:r>
              <a:rPr lang="cs-CZ" b="1" dirty="0">
                <a:solidFill>
                  <a:srgbClr val="FF0000"/>
                </a:solidFill>
              </a:rPr>
              <a:t>Stát</a:t>
            </a:r>
            <a:r>
              <a:rPr lang="en-US" b="1" dirty="0">
                <a:solidFill>
                  <a:srgbClr val="FF0000"/>
                </a:solidFill>
              </a:rPr>
              <a:t> A</a:t>
            </a:r>
            <a:endParaRPr lang="en-GB" b="1" dirty="0">
              <a:solidFill>
                <a:srgbClr val="FF0000"/>
              </a:solidFill>
            </a:endParaRPr>
          </a:p>
        </p:txBody>
      </p:sp>
      <p:sp>
        <p:nvSpPr>
          <p:cNvPr id="25" name="TextBox 24"/>
          <p:cNvSpPr txBox="1"/>
          <p:nvPr/>
        </p:nvSpPr>
        <p:spPr>
          <a:xfrm>
            <a:off x="1583668" y="1700808"/>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A</a:t>
            </a:r>
            <a:endParaRPr lang="en-GB" dirty="0">
              <a:solidFill>
                <a:schemeClr val="tx2"/>
              </a:solidFill>
            </a:endParaRPr>
          </a:p>
        </p:txBody>
      </p:sp>
      <p:sp>
        <p:nvSpPr>
          <p:cNvPr id="26" name="TextBox 25"/>
          <p:cNvSpPr txBox="1"/>
          <p:nvPr/>
        </p:nvSpPr>
        <p:spPr>
          <a:xfrm>
            <a:off x="4024139" y="1700808"/>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B</a:t>
            </a:r>
            <a:endParaRPr lang="en-GB" dirty="0">
              <a:solidFill>
                <a:schemeClr val="tx2"/>
              </a:solidFill>
            </a:endParaRPr>
          </a:p>
        </p:txBody>
      </p:sp>
      <p:sp>
        <p:nvSpPr>
          <p:cNvPr id="27" name="TextBox 26"/>
          <p:cNvSpPr txBox="1"/>
          <p:nvPr/>
        </p:nvSpPr>
        <p:spPr>
          <a:xfrm>
            <a:off x="6444208" y="1700213"/>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C</a:t>
            </a:r>
            <a:endParaRPr lang="en-GB" dirty="0">
              <a:solidFill>
                <a:schemeClr val="tx2"/>
              </a:solidFill>
            </a:endParaRPr>
          </a:p>
        </p:txBody>
      </p:sp>
      <p:sp>
        <p:nvSpPr>
          <p:cNvPr id="22" name="Decagon 21"/>
          <p:cNvSpPr/>
          <p:nvPr/>
        </p:nvSpPr>
        <p:spPr>
          <a:xfrm>
            <a:off x="3998936" y="3382870"/>
            <a:ext cx="648072" cy="432048"/>
          </a:xfrm>
          <a:prstGeom prst="decagon">
            <a:avLst/>
          </a:prstGeom>
          <a:ln>
            <a:solidFill>
              <a:srgbClr val="046A3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a:solidFill>
                  <a:srgbClr val="046A38"/>
                </a:solidFill>
              </a:rPr>
              <a:t>ER</a:t>
            </a:r>
            <a:endParaRPr lang="en-GB" dirty="0">
              <a:solidFill>
                <a:srgbClr val="046A38"/>
              </a:solidFill>
            </a:endParaRPr>
          </a:p>
        </p:txBody>
      </p:sp>
      <p:sp>
        <p:nvSpPr>
          <p:cNvPr id="23" name="Decagon 22"/>
          <p:cNvSpPr/>
          <p:nvPr/>
        </p:nvSpPr>
        <p:spPr>
          <a:xfrm>
            <a:off x="6444208" y="338287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a:solidFill>
                  <a:schemeClr val="tx2"/>
                </a:solidFill>
              </a:rPr>
              <a:t>ER</a:t>
            </a:r>
            <a:endParaRPr lang="en-GB" dirty="0">
              <a:solidFill>
                <a:schemeClr val="tx2"/>
              </a:solidFill>
            </a:endParaRPr>
          </a:p>
        </p:txBody>
      </p:sp>
    </p:spTree>
    <p:extLst>
      <p:ext uri="{BB962C8B-B14F-4D97-AF65-F5344CB8AC3E}">
        <p14:creationId xmlns:p14="http://schemas.microsoft.com/office/powerpoint/2010/main" val="26435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pl-PL"/>
              <a:t>Příklad </a:t>
            </a:r>
            <a:r>
              <a:rPr lang="en-US"/>
              <a:t>5</a:t>
            </a:r>
            <a:endParaRPr lang="en-GB" dirty="0"/>
          </a:p>
        </p:txBody>
      </p:sp>
      <p:sp>
        <p:nvSpPr>
          <p:cNvPr id="2" name="Title 1"/>
          <p:cNvSpPr>
            <a:spLocks noGrp="1"/>
          </p:cNvSpPr>
          <p:nvPr>
            <p:ph type="title"/>
          </p:nvPr>
        </p:nvSpPr>
        <p:spPr/>
        <p:txBody>
          <a:bodyPr/>
          <a:lstStyle/>
          <a:p>
            <a:r>
              <a:rPr lang="pl-PL"/>
              <a:t>Zaměstnanci pracující ve více státech</a:t>
            </a:r>
            <a:endParaRPr lang="en-GB" dirty="0"/>
          </a:p>
        </p:txBody>
      </p:sp>
      <p:sp>
        <p:nvSpPr>
          <p:cNvPr id="4" name="Content Placeholder 3"/>
          <p:cNvSpPr>
            <a:spLocks noGrp="1"/>
          </p:cNvSpPr>
          <p:nvPr>
            <p:ph idx="1"/>
          </p:nvPr>
        </p:nvSpPr>
        <p:spPr/>
        <p:txBody>
          <a:bodyPr/>
          <a:lstStyle/>
          <a:p>
            <a:endParaRPr lang="en-GB"/>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08920"/>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8" name="Oval 7"/>
          <p:cNvSpPr/>
          <p:nvPr/>
        </p:nvSpPr>
        <p:spPr>
          <a:xfrm>
            <a:off x="5868144" y="2708920"/>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a:solidFill>
                  <a:schemeClr val="accent1"/>
                </a:solidFill>
              </a:rPr>
              <a:t>ER</a:t>
            </a:r>
            <a:endParaRPr lang="en-GB" dirty="0">
              <a:solidFill>
                <a:schemeClr val="accent1"/>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a:solidFill>
                  <a:schemeClr val="tx2"/>
                </a:solidFill>
              </a:rPr>
              <a:t>25%</a:t>
            </a:r>
            <a:endParaRPr lang="en-GB" dirty="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a:solidFill>
                  <a:schemeClr val="tx2"/>
                </a:solidFill>
              </a:rPr>
              <a:t>25%</a:t>
            </a:r>
            <a:endParaRPr lang="en-GB" dirty="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a:solidFill>
                  <a:schemeClr val="tx2"/>
                </a:solidFill>
              </a:rPr>
              <a:t>50%</a:t>
            </a:r>
            <a:endParaRPr lang="en-GB" dirty="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a:solidFill>
                  <a:srgbClr val="FF0000"/>
                </a:solidFill>
              </a:rPr>
              <a:t>Správná odpověď</a:t>
            </a:r>
            <a:r>
              <a:rPr lang="en-US" b="1" dirty="0">
                <a:solidFill>
                  <a:srgbClr val="FF0000"/>
                </a:solidFill>
              </a:rPr>
              <a:t>: </a:t>
            </a:r>
            <a:r>
              <a:rPr lang="cs-CZ" b="1" dirty="0">
                <a:solidFill>
                  <a:srgbClr val="FF0000"/>
                </a:solidFill>
              </a:rPr>
              <a:t>Stát</a:t>
            </a:r>
            <a:r>
              <a:rPr lang="en-US" b="1" dirty="0">
                <a:solidFill>
                  <a:srgbClr val="FF0000"/>
                </a:solidFill>
              </a:rPr>
              <a:t> A</a:t>
            </a:r>
            <a:endParaRPr lang="en-GB" b="1" dirty="0">
              <a:solidFill>
                <a:srgbClr val="FF0000"/>
              </a:solidFill>
            </a:endParaRPr>
          </a:p>
        </p:txBody>
      </p:sp>
      <p:sp>
        <p:nvSpPr>
          <p:cNvPr id="22" name="TextBox 21"/>
          <p:cNvSpPr txBox="1"/>
          <p:nvPr/>
        </p:nvSpPr>
        <p:spPr>
          <a:xfrm>
            <a:off x="1583668" y="1700808"/>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A</a:t>
            </a:r>
            <a:endParaRPr lang="en-GB" dirty="0">
              <a:solidFill>
                <a:schemeClr val="tx2"/>
              </a:solidFill>
            </a:endParaRPr>
          </a:p>
        </p:txBody>
      </p:sp>
      <p:sp>
        <p:nvSpPr>
          <p:cNvPr id="23" name="TextBox 22"/>
          <p:cNvSpPr txBox="1"/>
          <p:nvPr/>
        </p:nvSpPr>
        <p:spPr>
          <a:xfrm>
            <a:off x="4024139" y="1700808"/>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B</a:t>
            </a:r>
            <a:endParaRPr lang="en-GB" dirty="0">
              <a:solidFill>
                <a:schemeClr val="tx2"/>
              </a:solidFill>
            </a:endParaRPr>
          </a:p>
        </p:txBody>
      </p:sp>
      <p:sp>
        <p:nvSpPr>
          <p:cNvPr id="24" name="TextBox 23"/>
          <p:cNvSpPr txBox="1"/>
          <p:nvPr/>
        </p:nvSpPr>
        <p:spPr>
          <a:xfrm>
            <a:off x="6444208" y="1700213"/>
            <a:ext cx="1440160" cy="246221"/>
          </a:xfrm>
          <a:prstGeom prst="rect">
            <a:avLst/>
          </a:prstGeom>
          <a:noFill/>
        </p:spPr>
        <p:txBody>
          <a:bodyPr wrap="square" lIns="0" tIns="0" rIns="0" bIns="0" rtlCol="0">
            <a:spAutoFit/>
          </a:bodyPr>
          <a:lstStyle/>
          <a:p>
            <a:pPr>
              <a:spcAft>
                <a:spcPts val="300"/>
              </a:spcAft>
            </a:pPr>
            <a:r>
              <a:rPr lang="pl-PL" dirty="0" err="1">
                <a:solidFill>
                  <a:schemeClr val="tx2"/>
                </a:solidFill>
              </a:rPr>
              <a:t>Stát</a:t>
            </a:r>
            <a:r>
              <a:rPr lang="pl-PL" dirty="0">
                <a:solidFill>
                  <a:schemeClr val="tx2"/>
                </a:solidFill>
              </a:rPr>
              <a:t> C</a:t>
            </a:r>
            <a:endParaRPr lang="en-GB" dirty="0">
              <a:solidFill>
                <a:schemeClr val="tx2"/>
              </a:solidFill>
            </a:endParaRPr>
          </a:p>
        </p:txBody>
      </p:sp>
      <p:sp>
        <p:nvSpPr>
          <p:cNvPr id="25" name="Decagon 24"/>
          <p:cNvSpPr/>
          <p:nvPr/>
        </p:nvSpPr>
        <p:spPr>
          <a:xfrm>
            <a:off x="3998936" y="3382870"/>
            <a:ext cx="648072" cy="432048"/>
          </a:xfrm>
          <a:prstGeom prst="decagon">
            <a:avLst/>
          </a:prstGeom>
          <a:ln>
            <a:solidFill>
              <a:srgbClr val="046A3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a:solidFill>
                  <a:srgbClr val="046A38"/>
                </a:solidFill>
              </a:rPr>
              <a:t>ER</a:t>
            </a:r>
            <a:endParaRPr lang="en-GB" dirty="0">
              <a:solidFill>
                <a:srgbClr val="046A38"/>
              </a:solidFill>
            </a:endParaRPr>
          </a:p>
        </p:txBody>
      </p:sp>
    </p:spTree>
    <p:extLst>
      <p:ext uri="{BB962C8B-B14F-4D97-AF65-F5344CB8AC3E}">
        <p14:creationId xmlns:p14="http://schemas.microsoft.com/office/powerpoint/2010/main" val="2793416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Výjimka (čl. 16)</a:t>
            </a:r>
          </a:p>
          <a:p>
            <a:endParaRPr lang="cs-CZ" dirty="0"/>
          </a:p>
        </p:txBody>
      </p:sp>
      <p:sp>
        <p:nvSpPr>
          <p:cNvPr id="20482" name="Rectangle 2"/>
          <p:cNvSpPr>
            <a:spLocks noGrp="1"/>
          </p:cNvSpPr>
          <p:nvPr>
            <p:ph type="title"/>
          </p:nvPr>
        </p:nvSpPr>
        <p:spPr/>
        <p:txBody>
          <a:bodyPr/>
          <a:lstStyle/>
          <a:p>
            <a:r>
              <a:rPr lang="cs-CZ"/>
              <a:t>Setrvání v dosavadním systému sociálního zabezpečení</a:t>
            </a:r>
            <a:endParaRPr lang="en-US" dirty="0"/>
          </a:p>
        </p:txBody>
      </p:sp>
      <p:sp>
        <p:nvSpPr>
          <p:cNvPr id="20483" name="Rectangle 3"/>
          <p:cNvSpPr>
            <a:spLocks noGrp="1"/>
          </p:cNvSpPr>
          <p:nvPr>
            <p:ph idx="1"/>
          </p:nvPr>
        </p:nvSpPr>
        <p:spPr/>
        <p:txBody>
          <a:bodyPr/>
          <a:lstStyle/>
          <a:p>
            <a:pPr lvl="1"/>
            <a:r>
              <a:rPr lang="cs-CZ" dirty="0"/>
              <a:t>Vyslání přesahující 24 měsíců</a:t>
            </a:r>
          </a:p>
          <a:p>
            <a:pPr lvl="1"/>
            <a:r>
              <a:rPr lang="cs-CZ" dirty="0"/>
              <a:t>Jiné pracovní pobyty v zahraničí mimo vyslání</a:t>
            </a:r>
          </a:p>
          <a:p>
            <a:pPr lvl="1"/>
            <a:r>
              <a:rPr lang="cs-CZ" dirty="0"/>
              <a:t>Ve výjimečných případech mohou příslušné správní orgány obou států sjednat příslušnost k systému sociálního zabezpečení „domácího“ státu</a:t>
            </a:r>
          </a:p>
          <a:p>
            <a:pPr lvl="1"/>
            <a:r>
              <a:rPr lang="cs-CZ" dirty="0"/>
              <a:t>Maximální setrvání na základě výjimky v domovském státě je většinou 5 let</a:t>
            </a:r>
          </a:p>
          <a:p>
            <a:pPr lvl="1"/>
            <a:r>
              <a:rPr lang="cs-CZ" dirty="0"/>
              <a:t>Důvody pro udělení výjimky </a:t>
            </a:r>
          </a:p>
        </p:txBody>
      </p:sp>
    </p:spTree>
    <p:extLst>
      <p:ext uri="{BB962C8B-B14F-4D97-AF65-F5344CB8AC3E}">
        <p14:creationId xmlns:p14="http://schemas.microsoft.com/office/powerpoint/2010/main" val="188286719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cs-CZ"/>
          </a:p>
        </p:txBody>
      </p:sp>
      <p:sp>
        <p:nvSpPr>
          <p:cNvPr id="11266" name="Title 5"/>
          <p:cNvSpPr>
            <a:spLocks noGrp="1"/>
          </p:cNvSpPr>
          <p:nvPr>
            <p:ph type="title"/>
          </p:nvPr>
        </p:nvSpPr>
        <p:spPr/>
        <p:txBody>
          <a:bodyPr/>
          <a:lstStyle/>
          <a:p>
            <a:r>
              <a:rPr lang="cs-CZ"/>
              <a:t>Setrvání v dosavadním systému sociálního zabezpečení</a:t>
            </a:r>
            <a:endParaRPr lang="en-US" dirty="0"/>
          </a:p>
        </p:txBody>
      </p:sp>
      <p:sp>
        <p:nvSpPr>
          <p:cNvPr id="11267" name="Content Placeholder 6"/>
          <p:cNvSpPr>
            <a:spLocks noGrp="1"/>
          </p:cNvSpPr>
          <p:nvPr>
            <p:ph idx="1"/>
          </p:nvPr>
        </p:nvSpPr>
        <p:spPr/>
        <p:txBody>
          <a:bodyPr/>
          <a:lstStyle/>
          <a:p>
            <a:r>
              <a:rPr lang="cs-CZ" b="1" dirty="0"/>
              <a:t>A co když k souhlasu nedojde a určí se pro odvod pojistného nakonec jiný systém, než kam bylo pojistné v provizorním stavu odváděno?</a:t>
            </a:r>
          </a:p>
          <a:p>
            <a:pPr lvl="1"/>
            <a:r>
              <a:rPr lang="cs-CZ" dirty="0"/>
              <a:t>Nově příslušná instituce vypočte výši odvodů za provizorní období</a:t>
            </a:r>
          </a:p>
          <a:p>
            <a:pPr lvl="1"/>
            <a:r>
              <a:rPr lang="cs-CZ" dirty="0"/>
              <a:t>Původně příslušná instituce převede odvedené pojistné</a:t>
            </a:r>
          </a:p>
          <a:p>
            <a:pPr lvl="1"/>
            <a:r>
              <a:rPr lang="cs-CZ" dirty="0"/>
              <a:t>Případné nadměrné odvedené pojistné bude vráceno</a:t>
            </a:r>
          </a:p>
          <a:p>
            <a:pPr lvl="1"/>
            <a:r>
              <a:rPr lang="cs-CZ" dirty="0"/>
              <a:t>Případný doplatek by neměl být sankcionován</a:t>
            </a:r>
          </a:p>
          <a:p>
            <a:endParaRPr lang="cs-CZ" dirty="0"/>
          </a:p>
        </p:txBody>
      </p:sp>
      <p:sp>
        <p:nvSpPr>
          <p:cNvPr id="11268"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
        <p:nvSpPr>
          <p:cNvPr id="11269" name="TextBox 12"/>
          <p:cNvSpPr txBox="1">
            <a:spLocks noChangeArrowheads="1"/>
          </p:cNvSpPr>
          <p:nvPr/>
        </p:nvSpPr>
        <p:spPr bwMode="auto">
          <a:xfrm>
            <a:off x="476250" y="5988050"/>
            <a:ext cx="8178800" cy="387350"/>
          </a:xfrm>
          <a:prstGeom prst="rect">
            <a:avLst/>
          </a:prstGeom>
          <a:noFill/>
          <a:ln w="9525">
            <a:noFill/>
            <a:miter lim="800000"/>
            <a:headEnd/>
            <a:tailEnd/>
          </a:ln>
        </p:spPr>
        <p:txBody>
          <a:bodyPr lIns="36000" tIns="36000" rIns="36000" bIns="36000"/>
          <a:lstStyle/>
          <a:p>
            <a:pPr marL="177800" indent="-177800"/>
            <a:endParaRPr lang="en-US" sz="1400">
              <a:solidFill>
                <a:schemeClr val="tx1"/>
              </a:solidFill>
            </a:endParaRPr>
          </a:p>
        </p:txBody>
      </p:sp>
      <p:grpSp>
        <p:nvGrpSpPr>
          <p:cNvPr id="11" name="Group 493"/>
          <p:cNvGrpSpPr>
            <a:grpSpLocks noChangeAspect="1"/>
          </p:cNvGrpSpPr>
          <p:nvPr/>
        </p:nvGrpSpPr>
        <p:grpSpPr bwMode="auto">
          <a:xfrm>
            <a:off x="7705225" y="5299199"/>
            <a:ext cx="1080000" cy="1080000"/>
            <a:chOff x="6194" y="1960"/>
            <a:chExt cx="340" cy="340"/>
          </a:xfrm>
          <a:solidFill>
            <a:srgbClr val="86BC25"/>
          </a:solidFill>
        </p:grpSpPr>
        <p:sp>
          <p:nvSpPr>
            <p:cNvPr id="12"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Oval 496"/>
            <p:cNvSpPr>
              <a:spLocks noChangeArrowheads="1"/>
            </p:cNvSpPr>
            <p:nvPr/>
          </p:nvSpPr>
          <p:spPr bwMode="auto">
            <a:xfrm>
              <a:off x="6357" y="2208"/>
              <a:ext cx="14" cy="1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063473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Otázky našich klientů</a:t>
            </a:r>
          </a:p>
          <a:p>
            <a:endParaRPr lang="cs-CZ" dirty="0"/>
          </a:p>
        </p:txBody>
      </p:sp>
      <p:sp>
        <p:nvSpPr>
          <p:cNvPr id="16386" name="Rectangle 2"/>
          <p:cNvSpPr>
            <a:spLocks noGrp="1" noChangeArrowheads="1"/>
          </p:cNvSpPr>
          <p:nvPr>
            <p:ph type="title"/>
          </p:nvPr>
        </p:nvSpPr>
        <p:spPr/>
        <p:txBody>
          <a:bodyPr/>
          <a:lstStyle/>
          <a:p>
            <a:r>
              <a:rPr lang="cs-CZ"/>
              <a:t>Evropská unie</a:t>
            </a:r>
            <a:r>
              <a:rPr lang="en-GB"/>
              <a:t/>
            </a:r>
            <a:br>
              <a:rPr lang="en-GB"/>
            </a:br>
            <a:endParaRPr lang="en-US" dirty="0"/>
          </a:p>
        </p:txBody>
      </p:sp>
      <p:sp>
        <p:nvSpPr>
          <p:cNvPr id="22531" name="Rectangle 3"/>
          <p:cNvSpPr>
            <a:spLocks noGrp="1" noChangeArrowheads="1"/>
          </p:cNvSpPr>
          <p:nvPr>
            <p:ph idx="1"/>
          </p:nvPr>
        </p:nvSpPr>
        <p:spPr/>
        <p:txBody>
          <a:bodyPr/>
          <a:lstStyle/>
          <a:p>
            <a:r>
              <a:rPr lang="cs-CZ" b="1" dirty="0"/>
              <a:t>Jednatel české společnosti je zároveň jednatelem společnosti v Německu. Bydliště má v Německu (žije zde jeho rodina). Od obou společností pobírá jednatel odměnu. </a:t>
            </a:r>
          </a:p>
          <a:p>
            <a:pPr lvl="1"/>
            <a:r>
              <a:rPr lang="cs-CZ" dirty="0"/>
              <a:t>Do kterého systému bude hrazeno pojistné? </a:t>
            </a:r>
          </a:p>
          <a:p>
            <a:pPr lvl="1"/>
            <a:r>
              <a:rPr lang="cs-CZ" dirty="0"/>
              <a:t>Jaké povinnosti má německá společnost? </a:t>
            </a:r>
          </a:p>
          <a:p>
            <a:pPr lvl="1"/>
            <a:r>
              <a:rPr lang="cs-CZ" dirty="0"/>
              <a:t>Jaké povinnosti má česká společnost?</a:t>
            </a:r>
          </a:p>
          <a:p>
            <a:pPr lvl="1"/>
            <a:r>
              <a:rPr lang="cs-CZ" dirty="0"/>
              <a:t>Jaké dopady má činnost v Německu </a:t>
            </a:r>
            <a:r>
              <a:rPr lang="cs-CZ" dirty="0" smtClean="0"/>
              <a:t>na </a:t>
            </a:r>
            <a:r>
              <a:rPr lang="cs-CZ" dirty="0"/>
              <a:t>zaměstnance?</a:t>
            </a:r>
          </a:p>
        </p:txBody>
      </p:sp>
      <p:grpSp>
        <p:nvGrpSpPr>
          <p:cNvPr id="9" name="Group 493"/>
          <p:cNvGrpSpPr>
            <a:grpSpLocks noChangeAspect="1"/>
          </p:cNvGrpSpPr>
          <p:nvPr/>
        </p:nvGrpSpPr>
        <p:grpSpPr bwMode="auto">
          <a:xfrm>
            <a:off x="7705225" y="5299199"/>
            <a:ext cx="1080000" cy="1080000"/>
            <a:chOff x="6194" y="1960"/>
            <a:chExt cx="340" cy="340"/>
          </a:xfrm>
          <a:solidFill>
            <a:srgbClr val="86BC25"/>
          </a:solidFill>
        </p:grpSpPr>
        <p:sp>
          <p:nvSpPr>
            <p:cNvPr id="10"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496"/>
            <p:cNvSpPr>
              <a:spLocks noChangeArrowheads="1"/>
            </p:cNvSpPr>
            <p:nvPr/>
          </p:nvSpPr>
          <p:spPr bwMode="auto">
            <a:xfrm>
              <a:off x="6357" y="2208"/>
              <a:ext cx="14" cy="1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7023260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Formulář A1 (dříve E101)</a:t>
            </a:r>
          </a:p>
          <a:p>
            <a:endParaRPr lang="cs-CZ" dirty="0"/>
          </a:p>
        </p:txBody>
      </p:sp>
      <p:sp>
        <p:nvSpPr>
          <p:cNvPr id="25602" name="Rectangle 2"/>
          <p:cNvSpPr>
            <a:spLocks noGrp="1"/>
          </p:cNvSpPr>
          <p:nvPr>
            <p:ph type="title"/>
          </p:nvPr>
        </p:nvSpPr>
        <p:spPr/>
        <p:txBody>
          <a:bodyPr/>
          <a:lstStyle/>
          <a:p>
            <a:r>
              <a:rPr lang="cs-CZ"/>
              <a:t>Setrvání v dosavadním systému sociálního zabezpečení</a:t>
            </a:r>
            <a:endParaRPr lang="en-GB" dirty="0"/>
          </a:p>
        </p:txBody>
      </p:sp>
      <p:sp>
        <p:nvSpPr>
          <p:cNvPr id="36868" name="Rectangle 3"/>
          <p:cNvSpPr>
            <a:spLocks noGrp="1"/>
          </p:cNvSpPr>
          <p:nvPr>
            <p:ph idx="1"/>
          </p:nvPr>
        </p:nvSpPr>
        <p:spPr/>
        <p:txBody>
          <a:bodyPr/>
          <a:lstStyle/>
          <a:p>
            <a:pPr lvl="1"/>
            <a:r>
              <a:rPr lang="cs-CZ" dirty="0"/>
              <a:t>Formulář A1 prokazující příslušnost k určitému systému sociálního zabezpečení</a:t>
            </a:r>
          </a:p>
          <a:p>
            <a:pPr lvl="1"/>
            <a:r>
              <a:rPr lang="cs-CZ" dirty="0"/>
              <a:t>A1 je souhrnný dokument pro všechny výše uvedená základní pravidla</a:t>
            </a:r>
          </a:p>
          <a:p>
            <a:pPr lvl="1"/>
            <a:r>
              <a:rPr lang="cs-CZ" dirty="0"/>
              <a:t>Po obdržení je nutné jej zkontrolovat, případné chyby mohou způsobit jeho neplatnost</a:t>
            </a:r>
          </a:p>
          <a:p>
            <a:pPr lvl="1"/>
            <a:r>
              <a:rPr lang="cs-CZ" dirty="0"/>
              <a:t>Pozor na časové omezení formuláře</a:t>
            </a:r>
          </a:p>
          <a:p>
            <a:endParaRPr lang="cs-CZ" dirty="0"/>
          </a:p>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860141"/>
            <a:ext cx="8390493" cy="18548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71708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Administrativní proces </a:t>
            </a:r>
          </a:p>
          <a:p>
            <a:endParaRPr lang="cs-CZ" dirty="0"/>
          </a:p>
        </p:txBody>
      </p:sp>
      <p:sp>
        <p:nvSpPr>
          <p:cNvPr id="8194" name="Title 5"/>
          <p:cNvSpPr>
            <a:spLocks noGrp="1"/>
          </p:cNvSpPr>
          <p:nvPr>
            <p:ph type="title"/>
          </p:nvPr>
        </p:nvSpPr>
        <p:spPr/>
        <p:txBody>
          <a:bodyPr/>
          <a:lstStyle/>
          <a:p>
            <a:r>
              <a:rPr lang="cs-CZ"/>
              <a:t>Setrvání v dosavadním systému sociálního zabezpečení</a:t>
            </a:r>
            <a:endParaRPr lang="en-US" dirty="0"/>
          </a:p>
        </p:txBody>
      </p:sp>
      <p:sp>
        <p:nvSpPr>
          <p:cNvPr id="8195" name="Content Placeholder 6"/>
          <p:cNvSpPr>
            <a:spLocks noGrp="1"/>
          </p:cNvSpPr>
          <p:nvPr>
            <p:ph idx="1"/>
          </p:nvPr>
        </p:nvSpPr>
        <p:spPr/>
        <p:txBody>
          <a:bodyPr/>
          <a:lstStyle/>
          <a:p>
            <a:pPr lvl="1"/>
            <a:r>
              <a:rPr lang="cs-CZ" dirty="0"/>
              <a:t>Příslušný systém určí „domovská“ instituce (čl. 12 a 16)</a:t>
            </a:r>
          </a:p>
          <a:p>
            <a:pPr lvl="1"/>
            <a:r>
              <a:rPr lang="cs-CZ" dirty="0"/>
              <a:t>Příslušný systém určí instituce státu rezidentství (čl. 13)</a:t>
            </a:r>
          </a:p>
          <a:p>
            <a:pPr lvl="1"/>
            <a:r>
              <a:rPr lang="cs-CZ" dirty="0"/>
              <a:t>Ostatní dotčené státy mají 2 měsíce na rozpor tohoto určení</a:t>
            </a:r>
          </a:p>
          <a:p>
            <a:pPr lvl="1"/>
            <a:r>
              <a:rPr lang="cs-CZ" dirty="0"/>
              <a:t>Žádná reakce = souhlas</a:t>
            </a:r>
          </a:p>
          <a:p>
            <a:pPr lvl="1"/>
            <a:r>
              <a:rPr lang="cs-CZ" dirty="0"/>
              <a:t>České úřady nebudou zpětně zkoumat, zda podmínky podstatného výkonu činnosti byly splněny</a:t>
            </a:r>
          </a:p>
          <a:p>
            <a:pPr lvl="1"/>
            <a:r>
              <a:rPr lang="cs-CZ" dirty="0"/>
              <a:t>Rozhodné pro české úřady budou údaje uvedené v žádosti</a:t>
            </a:r>
          </a:p>
          <a:p>
            <a:pPr lvl="1"/>
            <a:r>
              <a:rPr lang="cs-CZ" dirty="0"/>
              <a:t>Anticipace skutečností: „díváme se do budoucna s ohledem na minulost“</a:t>
            </a:r>
          </a:p>
          <a:p>
            <a:endParaRPr lang="cs-CZ" dirty="0"/>
          </a:p>
          <a:p>
            <a:endParaRPr lang="cs-CZ" dirty="0"/>
          </a:p>
          <a:p>
            <a:pPr lvl="1"/>
            <a:endParaRPr lang="cs-CZ" dirty="0"/>
          </a:p>
          <a:p>
            <a:pPr lvl="1"/>
            <a:endParaRPr lang="cs-CZ" dirty="0"/>
          </a:p>
        </p:txBody>
      </p:sp>
      <p:sp>
        <p:nvSpPr>
          <p:cNvPr id="8196"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Tree>
    <p:extLst>
      <p:ext uri="{BB962C8B-B14F-4D97-AF65-F5344CB8AC3E}">
        <p14:creationId xmlns:p14="http://schemas.microsoft.com/office/powerpoint/2010/main" val="355746539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cs-CZ"/>
          </a:p>
        </p:txBody>
      </p:sp>
      <p:sp>
        <p:nvSpPr>
          <p:cNvPr id="26626" name="Rectangle 2"/>
          <p:cNvSpPr>
            <a:spLocks noGrp="1"/>
          </p:cNvSpPr>
          <p:nvPr>
            <p:ph type="title"/>
          </p:nvPr>
        </p:nvSpPr>
        <p:spPr/>
        <p:txBody>
          <a:bodyPr/>
          <a:lstStyle/>
          <a:p>
            <a:r>
              <a:rPr lang="cs-CZ"/>
              <a:t>Setrvání v dosavadním systému sociálního zabezpečení</a:t>
            </a:r>
            <a:endParaRPr lang="en-GB" dirty="0"/>
          </a:p>
        </p:txBody>
      </p:sp>
      <p:sp>
        <p:nvSpPr>
          <p:cNvPr id="26627" name="Rectangle 3"/>
          <p:cNvSpPr>
            <a:spLocks noGrp="1"/>
          </p:cNvSpPr>
          <p:nvPr>
            <p:ph idx="1"/>
          </p:nvPr>
        </p:nvSpPr>
        <p:spPr>
          <a:xfrm>
            <a:off x="376238" y="1700213"/>
            <a:ext cx="4748212" cy="4678986"/>
          </a:xfrm>
        </p:spPr>
        <p:txBody>
          <a:bodyPr/>
          <a:lstStyle/>
          <a:p>
            <a:pPr lvl="1"/>
            <a:r>
              <a:rPr lang="cs-CZ" dirty="0"/>
              <a:t>Odpovědnost za odvod pojistného do správného systému nese plátce pojistného, tedy zaměstnavatel</a:t>
            </a:r>
          </a:p>
          <a:p>
            <a:pPr lvl="1"/>
            <a:r>
              <a:rPr lang="cs-CZ" dirty="0"/>
              <a:t>Pokud není A1 k dispozici, odvádí se dle výkonu činnosti zaměstnance</a:t>
            </a:r>
          </a:p>
          <a:p>
            <a:pPr lvl="1"/>
            <a:r>
              <a:rPr lang="cs-CZ" dirty="0"/>
              <a:t>Nelze počítat se shovívavostí českých / zahraničních správců pojistného</a:t>
            </a:r>
          </a:p>
          <a:p>
            <a:pPr lvl="1"/>
            <a:r>
              <a:rPr lang="cs-CZ" dirty="0"/>
              <a:t>V případě neudělení souhlasu se setrváním v českém systému je nutné odvádět pojistné do systému příslušného státu dle jeho předpisů</a:t>
            </a:r>
            <a:endParaRPr lang="en-GB" dirty="0"/>
          </a:p>
          <a:p>
            <a:endParaRPr lang="en-GB" dirty="0"/>
          </a:p>
          <a:p>
            <a:endParaRPr lang="en-GB" dirty="0"/>
          </a:p>
        </p:txBody>
      </p:sp>
      <p:pic>
        <p:nvPicPr>
          <p:cNvPr id="8" name="Content Placeholder 6"/>
          <p:cNvPicPr>
            <a:picLocks noChangeAspect="1"/>
          </p:cNvPicPr>
          <p:nvPr/>
        </p:nvPicPr>
        <p:blipFill rotWithShape="1">
          <a:blip r:embed="rId3"/>
          <a:srcRect r="50469"/>
          <a:stretch/>
        </p:blipFill>
        <p:spPr bwMode="auto">
          <a:xfrm>
            <a:off x="5486400" y="1700213"/>
            <a:ext cx="3298825" cy="467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3177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Kdo v České republice platí pojištění?</a:t>
            </a:r>
            <a:endParaRPr lang="en-US" dirty="0"/>
          </a:p>
          <a:p>
            <a:endParaRPr lang="cs-CZ" dirty="0"/>
          </a:p>
        </p:txBody>
      </p:sp>
      <p:sp>
        <p:nvSpPr>
          <p:cNvPr id="16386" name="Rectangle 2"/>
          <p:cNvSpPr>
            <a:spLocks noGrp="1" noChangeArrowheads="1"/>
          </p:cNvSpPr>
          <p:nvPr>
            <p:ph type="title"/>
          </p:nvPr>
        </p:nvSpPr>
        <p:spPr/>
        <p:txBody>
          <a:bodyPr/>
          <a:lstStyle/>
          <a:p>
            <a:r>
              <a:rPr lang="cs-CZ" dirty="0"/>
              <a:t>Česká republika </a:t>
            </a:r>
            <a:br>
              <a:rPr lang="cs-CZ" dirty="0"/>
            </a:br>
            <a:r>
              <a:rPr lang="cs-CZ" dirty="0"/>
              <a:t/>
            </a:r>
            <a:br>
              <a:rPr lang="cs-CZ" dirty="0"/>
            </a:br>
            <a:r>
              <a:rPr lang="cs-CZ" dirty="0"/>
              <a:t/>
            </a:r>
            <a:br>
              <a:rPr lang="cs-CZ" dirty="0"/>
            </a:br>
            <a:endParaRPr lang="en-US" dirty="0"/>
          </a:p>
        </p:txBody>
      </p:sp>
      <p:sp>
        <p:nvSpPr>
          <p:cNvPr id="22531" name="Rectangle 3"/>
          <p:cNvSpPr>
            <a:spLocks noGrp="1" noChangeArrowheads="1"/>
          </p:cNvSpPr>
          <p:nvPr>
            <p:ph idx="1"/>
          </p:nvPr>
        </p:nvSpPr>
        <p:spPr/>
        <p:txBody>
          <a:bodyPr/>
          <a:lstStyle/>
          <a:p>
            <a:pPr marL="342900" indent="-342900">
              <a:buFont typeface="+mj-lt"/>
              <a:buAutoNum type="arabicPeriod"/>
            </a:pPr>
            <a:r>
              <a:rPr lang="cs-CZ" b="1" dirty="0">
                <a:solidFill>
                  <a:srgbClr val="86BC25"/>
                </a:solidFill>
              </a:rPr>
              <a:t>Zaměstnavatelé </a:t>
            </a:r>
          </a:p>
          <a:p>
            <a:pPr lvl="2"/>
            <a:r>
              <a:rPr lang="cs-CZ" dirty="0"/>
              <a:t>Právní zaměstnavatel </a:t>
            </a:r>
          </a:p>
          <a:p>
            <a:pPr lvl="2"/>
            <a:r>
              <a:rPr lang="cs-CZ" dirty="0"/>
              <a:t>Ekonomický zaměstnavatel </a:t>
            </a:r>
          </a:p>
          <a:p>
            <a:pPr marL="342900" indent="-342900">
              <a:buFont typeface="+mj-lt"/>
              <a:buAutoNum type="arabicPeriod"/>
            </a:pPr>
            <a:r>
              <a:rPr lang="cs-CZ" b="1" dirty="0">
                <a:solidFill>
                  <a:srgbClr val="86BC25"/>
                </a:solidFill>
              </a:rPr>
              <a:t>OSVČ</a:t>
            </a:r>
          </a:p>
          <a:p>
            <a:pPr marL="342900" indent="-342900">
              <a:buFont typeface="+mj-lt"/>
              <a:buAutoNum type="arabicPeriod"/>
            </a:pPr>
            <a:r>
              <a:rPr lang="cs-CZ" b="1" dirty="0">
                <a:solidFill>
                  <a:srgbClr val="86BC25"/>
                </a:solidFill>
              </a:rPr>
              <a:t>Ostatní </a:t>
            </a:r>
          </a:p>
          <a:p>
            <a:pPr marL="515938" lvl="2" indent="-342900">
              <a:buFont typeface="+mj-lt"/>
              <a:buAutoNum type="arabicPeriod"/>
            </a:pPr>
            <a:r>
              <a:rPr lang="cs-CZ" dirty="0"/>
              <a:t>Dobrovolní plátci </a:t>
            </a:r>
          </a:p>
          <a:p>
            <a:pPr marL="515938" lvl="2" indent="-342900">
              <a:buFont typeface="+mj-lt"/>
              <a:buAutoNum type="arabicPeriod"/>
            </a:pPr>
            <a:r>
              <a:rPr lang="cs-CZ" dirty="0"/>
              <a:t>Poplatníci s trvalým pobytem v České republice </a:t>
            </a:r>
          </a:p>
          <a:p>
            <a:pPr marL="342900" indent="-342900">
              <a:buFont typeface="+mj-lt"/>
              <a:buAutoNum type="arabicPeriod"/>
            </a:pPr>
            <a:r>
              <a:rPr lang="cs-CZ" b="1" dirty="0">
                <a:solidFill>
                  <a:srgbClr val="86BC25"/>
                </a:solidFill>
              </a:rPr>
              <a:t>Stát</a:t>
            </a:r>
          </a:p>
        </p:txBody>
      </p:sp>
    </p:spTree>
    <p:extLst>
      <p:ext uri="{BB962C8B-B14F-4D97-AF65-F5344CB8AC3E}">
        <p14:creationId xmlns:p14="http://schemas.microsoft.com/office/powerpoint/2010/main" val="2821403619"/>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Čl. 16 – výjimka </a:t>
            </a:r>
          </a:p>
          <a:p>
            <a:endParaRPr lang="cs-CZ" dirty="0"/>
          </a:p>
        </p:txBody>
      </p:sp>
      <p:sp>
        <p:nvSpPr>
          <p:cNvPr id="25602" name="Rectangle 2"/>
          <p:cNvSpPr>
            <a:spLocks noGrp="1"/>
          </p:cNvSpPr>
          <p:nvPr>
            <p:ph type="title"/>
          </p:nvPr>
        </p:nvSpPr>
        <p:spPr/>
        <p:txBody>
          <a:bodyPr/>
          <a:lstStyle/>
          <a:p>
            <a:r>
              <a:rPr lang="cs-CZ"/>
              <a:t>Setrvání v dosavadním systému sociálního zabezpečení</a:t>
            </a:r>
            <a:endParaRPr lang="en-GB" dirty="0"/>
          </a:p>
        </p:txBody>
      </p:sp>
      <p:sp>
        <p:nvSpPr>
          <p:cNvPr id="36868" name="Rectangle 3"/>
          <p:cNvSpPr>
            <a:spLocks noGrp="1"/>
          </p:cNvSpPr>
          <p:nvPr>
            <p:ph idx="1"/>
          </p:nvPr>
        </p:nvSpPr>
        <p:spPr/>
        <p:txBody>
          <a:bodyPr/>
          <a:lstStyle/>
          <a:p>
            <a:pPr lvl="1"/>
            <a:r>
              <a:rPr lang="cs-CZ" dirty="0"/>
              <a:t>Žádost se podává u místně příslušné OSSZ / PSSZ / MSSZ</a:t>
            </a:r>
          </a:p>
          <a:p>
            <a:pPr lvl="1"/>
            <a:r>
              <a:rPr lang="cs-CZ" dirty="0"/>
              <a:t>Žádost je předána ČSSZ pro Prahu 5</a:t>
            </a:r>
          </a:p>
          <a:p>
            <a:pPr lvl="1"/>
            <a:r>
              <a:rPr lang="cs-CZ" dirty="0"/>
              <a:t>ČSSZ pro Prahu 5 žádost zpracuje </a:t>
            </a:r>
          </a:p>
          <a:p>
            <a:pPr lvl="2"/>
            <a:r>
              <a:rPr lang="cs-CZ" dirty="0"/>
              <a:t>Žádost může zamítnout </a:t>
            </a:r>
          </a:p>
          <a:p>
            <a:pPr lvl="2"/>
            <a:r>
              <a:rPr lang="cs-CZ" dirty="0"/>
              <a:t>Pokud žádost podpoří → pošle smluvní instituci v příslušném státě k jejímu vyjádření</a:t>
            </a:r>
          </a:p>
          <a:p>
            <a:pPr lvl="1"/>
            <a:r>
              <a:rPr lang="cs-CZ" dirty="0"/>
              <a:t>Po obdržení </a:t>
            </a:r>
            <a:r>
              <a:rPr lang="cs-CZ" b="1" dirty="0">
                <a:solidFill>
                  <a:srgbClr val="86BC25"/>
                </a:solidFill>
              </a:rPr>
              <a:t>kladného stanoviska</a:t>
            </a:r>
            <a:r>
              <a:rPr lang="cs-CZ" dirty="0"/>
              <a:t> zahraniční instituce ČSSZ vystaví formulář A1</a:t>
            </a:r>
          </a:p>
          <a:p>
            <a:pPr lvl="1"/>
            <a:r>
              <a:rPr lang="cs-CZ" dirty="0"/>
              <a:t>V případě </a:t>
            </a:r>
            <a:r>
              <a:rPr lang="cs-CZ" b="1" dirty="0">
                <a:solidFill>
                  <a:srgbClr val="86BC25"/>
                </a:solidFill>
              </a:rPr>
              <a:t>záporného stanoviska</a:t>
            </a:r>
            <a:r>
              <a:rPr lang="cs-CZ" dirty="0"/>
              <a:t> nebude formulář vystaven </a:t>
            </a:r>
          </a:p>
          <a:p>
            <a:pPr lvl="1"/>
            <a:r>
              <a:rPr lang="cs-CZ" dirty="0"/>
              <a:t>Prodloužení výjimky nad 5 let pouze ve zvláštních případech</a:t>
            </a:r>
          </a:p>
          <a:p>
            <a:endParaRPr lang="en-GB" dirty="0"/>
          </a:p>
        </p:txBody>
      </p:sp>
    </p:spTree>
    <p:extLst>
      <p:ext uri="{BB962C8B-B14F-4D97-AF65-F5344CB8AC3E}">
        <p14:creationId xmlns:p14="http://schemas.microsoft.com/office/powerpoint/2010/main" val="190841481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cs-CZ"/>
          </a:p>
        </p:txBody>
      </p:sp>
      <p:sp>
        <p:nvSpPr>
          <p:cNvPr id="9218" name="Title 5"/>
          <p:cNvSpPr>
            <a:spLocks noGrp="1"/>
          </p:cNvSpPr>
          <p:nvPr>
            <p:ph type="title"/>
          </p:nvPr>
        </p:nvSpPr>
        <p:spPr/>
        <p:txBody>
          <a:bodyPr/>
          <a:lstStyle/>
          <a:p>
            <a:r>
              <a:rPr lang="cs-CZ"/>
              <a:t>Životní situace našich klientů </a:t>
            </a:r>
            <a:br>
              <a:rPr lang="cs-CZ"/>
            </a:br>
            <a:r>
              <a:rPr lang="en-GB"/>
              <a:t/>
            </a:r>
            <a:br>
              <a:rPr lang="en-GB"/>
            </a:br>
            <a:endParaRPr lang="en-US" dirty="0"/>
          </a:p>
        </p:txBody>
      </p:sp>
      <p:sp>
        <p:nvSpPr>
          <p:cNvPr id="9219" name="Content Placeholder 6"/>
          <p:cNvSpPr>
            <a:spLocks noGrp="1"/>
          </p:cNvSpPr>
          <p:nvPr>
            <p:ph idx="1"/>
          </p:nvPr>
        </p:nvSpPr>
        <p:spPr/>
        <p:txBody>
          <a:bodyPr/>
          <a:lstStyle/>
          <a:p>
            <a:r>
              <a:rPr lang="cs-CZ" b="1" dirty="0"/>
              <a:t>Pan Novák je vyslán na 18 měsíců z České republiky do Francie. Zde bude vykonávat činnost pro svého českého zaměstnavatele. Po skončení vyslání ve Francii bude vykonávat podobnou činnost ve Španělsku (de facto „přejede“ z Francie do Španělska). Plánovaná činnost ve Španělsku je 3 roky. Po celou dobu vyslání v obou zemích s ním budou bydlet jeho rodinní příslušníci. </a:t>
            </a:r>
          </a:p>
          <a:p>
            <a:pPr lvl="1"/>
            <a:r>
              <a:rPr lang="cs-CZ" dirty="0"/>
              <a:t>Jaké povinnosti má zaměstnavatel? </a:t>
            </a:r>
          </a:p>
          <a:p>
            <a:pPr lvl="1"/>
            <a:r>
              <a:rPr lang="cs-CZ" dirty="0"/>
              <a:t>Jaké povinnosti má zaměstnanec? </a:t>
            </a:r>
          </a:p>
          <a:p>
            <a:pPr lvl="1"/>
            <a:endParaRPr lang="cs-CZ" dirty="0"/>
          </a:p>
          <a:p>
            <a:pPr lvl="1"/>
            <a:endParaRPr lang="cs-CZ" dirty="0"/>
          </a:p>
          <a:p>
            <a:endParaRPr lang="cs-CZ" dirty="0"/>
          </a:p>
          <a:p>
            <a:pPr lvl="1"/>
            <a:endParaRPr lang="cs-CZ" dirty="0"/>
          </a:p>
          <a:p>
            <a:pPr lvl="1"/>
            <a:endParaRPr lang="cs-CZ" dirty="0"/>
          </a:p>
        </p:txBody>
      </p:sp>
      <p:sp>
        <p:nvSpPr>
          <p:cNvPr id="9220"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
        <p:nvSpPr>
          <p:cNvPr id="9" name="Freeform 564"/>
          <p:cNvSpPr>
            <a:spLocks noChangeAspect="1" noEditPoints="1"/>
          </p:cNvSpPr>
          <p:nvPr/>
        </p:nvSpPr>
        <p:spPr bwMode="auto">
          <a:xfrm>
            <a:off x="7702050" y="5311275"/>
            <a:ext cx="1083175" cy="108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08 w 512"/>
              <a:gd name="T11" fmla="*/ 357 h 512"/>
              <a:gd name="T12" fmla="*/ 298 w 512"/>
              <a:gd name="T13" fmla="*/ 362 h 512"/>
              <a:gd name="T14" fmla="*/ 293 w 512"/>
              <a:gd name="T15" fmla="*/ 361 h 512"/>
              <a:gd name="T16" fmla="*/ 265 w 512"/>
              <a:gd name="T17" fmla="*/ 356 h 512"/>
              <a:gd name="T18" fmla="*/ 240 w 512"/>
              <a:gd name="T19" fmla="*/ 351 h 512"/>
              <a:gd name="T20" fmla="*/ 219 w 512"/>
              <a:gd name="T21" fmla="*/ 318 h 512"/>
              <a:gd name="T22" fmla="*/ 221 w 512"/>
              <a:gd name="T23" fmla="*/ 290 h 512"/>
              <a:gd name="T24" fmla="*/ 240 w 512"/>
              <a:gd name="T25" fmla="*/ 246 h 512"/>
              <a:gd name="T26" fmla="*/ 235 w 512"/>
              <a:gd name="T27" fmla="*/ 191 h 512"/>
              <a:gd name="T28" fmla="*/ 203 w 512"/>
              <a:gd name="T29" fmla="*/ 177 h 512"/>
              <a:gd name="T30" fmla="*/ 170 w 512"/>
              <a:gd name="T31" fmla="*/ 191 h 512"/>
              <a:gd name="T32" fmla="*/ 165 w 512"/>
              <a:gd name="T33" fmla="*/ 246 h 512"/>
              <a:gd name="T34" fmla="*/ 184 w 512"/>
              <a:gd name="T35" fmla="*/ 290 h 512"/>
              <a:gd name="T36" fmla="*/ 185 w 512"/>
              <a:gd name="T37" fmla="*/ 318 h 512"/>
              <a:gd name="T38" fmla="*/ 164 w 512"/>
              <a:gd name="T39" fmla="*/ 351 h 512"/>
              <a:gd name="T40" fmla="*/ 139 w 512"/>
              <a:gd name="T41" fmla="*/ 356 h 512"/>
              <a:gd name="T42" fmla="*/ 111 w 512"/>
              <a:gd name="T43" fmla="*/ 361 h 512"/>
              <a:gd name="T44" fmla="*/ 97 w 512"/>
              <a:gd name="T45" fmla="*/ 357 h 512"/>
              <a:gd name="T46" fmla="*/ 101 w 512"/>
              <a:gd name="T47" fmla="*/ 342 h 512"/>
              <a:gd name="T48" fmla="*/ 137 w 512"/>
              <a:gd name="T49" fmla="*/ 334 h 512"/>
              <a:gd name="T50" fmla="*/ 155 w 512"/>
              <a:gd name="T51" fmla="*/ 331 h 512"/>
              <a:gd name="T52" fmla="*/ 166 w 512"/>
              <a:gd name="T53" fmla="*/ 302 h 512"/>
              <a:gd name="T54" fmla="*/ 144 w 512"/>
              <a:gd name="T55" fmla="*/ 251 h 512"/>
              <a:gd name="T56" fmla="*/ 153 w 512"/>
              <a:gd name="T57" fmla="*/ 177 h 512"/>
              <a:gd name="T58" fmla="*/ 203 w 512"/>
              <a:gd name="T59" fmla="*/ 155 h 512"/>
              <a:gd name="T60" fmla="*/ 251 w 512"/>
              <a:gd name="T61" fmla="*/ 177 h 512"/>
              <a:gd name="T62" fmla="*/ 261 w 512"/>
              <a:gd name="T63" fmla="*/ 251 h 512"/>
              <a:gd name="T64" fmla="*/ 239 w 512"/>
              <a:gd name="T65" fmla="*/ 302 h 512"/>
              <a:gd name="T66" fmla="*/ 250 w 512"/>
              <a:gd name="T67" fmla="*/ 331 h 512"/>
              <a:gd name="T68" fmla="*/ 267 w 512"/>
              <a:gd name="T69" fmla="*/ 334 h 512"/>
              <a:gd name="T70" fmla="*/ 303 w 512"/>
              <a:gd name="T71" fmla="*/ 342 h 512"/>
              <a:gd name="T72" fmla="*/ 308 w 512"/>
              <a:gd name="T73" fmla="*/ 357 h 512"/>
              <a:gd name="T74" fmla="*/ 405 w 512"/>
              <a:gd name="T75" fmla="*/ 288 h 512"/>
              <a:gd name="T76" fmla="*/ 298 w 512"/>
              <a:gd name="T77" fmla="*/ 288 h 512"/>
              <a:gd name="T78" fmla="*/ 288 w 512"/>
              <a:gd name="T79" fmla="*/ 277 h 512"/>
              <a:gd name="T80" fmla="*/ 298 w 512"/>
              <a:gd name="T81" fmla="*/ 266 h 512"/>
              <a:gd name="T82" fmla="*/ 405 w 512"/>
              <a:gd name="T83" fmla="*/ 266 h 512"/>
              <a:gd name="T84" fmla="*/ 416 w 512"/>
              <a:gd name="T85" fmla="*/ 277 h 512"/>
              <a:gd name="T86" fmla="*/ 405 w 512"/>
              <a:gd name="T87" fmla="*/ 288 h 512"/>
              <a:gd name="T88" fmla="*/ 405 w 512"/>
              <a:gd name="T89" fmla="*/ 245 h 512"/>
              <a:gd name="T90" fmla="*/ 298 w 512"/>
              <a:gd name="T91" fmla="*/ 245 h 512"/>
              <a:gd name="T92" fmla="*/ 288 w 512"/>
              <a:gd name="T93" fmla="*/ 234 h 512"/>
              <a:gd name="T94" fmla="*/ 298 w 512"/>
              <a:gd name="T95" fmla="*/ 224 h 512"/>
              <a:gd name="T96" fmla="*/ 405 w 512"/>
              <a:gd name="T97" fmla="*/ 224 h 512"/>
              <a:gd name="T98" fmla="*/ 416 w 512"/>
              <a:gd name="T99" fmla="*/ 234 h 512"/>
              <a:gd name="T100" fmla="*/ 405 w 512"/>
              <a:gd name="T101" fmla="*/ 245 h 512"/>
              <a:gd name="T102" fmla="*/ 405 w 512"/>
              <a:gd name="T103" fmla="*/ 202 h 512"/>
              <a:gd name="T104" fmla="*/ 298 w 512"/>
              <a:gd name="T105" fmla="*/ 202 h 512"/>
              <a:gd name="T106" fmla="*/ 288 w 512"/>
              <a:gd name="T107" fmla="*/ 192 h 512"/>
              <a:gd name="T108" fmla="*/ 298 w 512"/>
              <a:gd name="T109" fmla="*/ 181 h 512"/>
              <a:gd name="T110" fmla="*/ 405 w 512"/>
              <a:gd name="T111" fmla="*/ 181 h 512"/>
              <a:gd name="T112" fmla="*/ 416 w 512"/>
              <a:gd name="T113" fmla="*/ 192 h 512"/>
              <a:gd name="T114" fmla="*/ 405 w 512"/>
              <a:gd name="T11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7"/>
                </a:moveTo>
                <a:cubicBezTo>
                  <a:pt x="306" y="360"/>
                  <a:pt x="302" y="362"/>
                  <a:pt x="298" y="362"/>
                </a:cubicBezTo>
                <a:cubicBezTo>
                  <a:pt x="296" y="362"/>
                  <a:pt x="295" y="362"/>
                  <a:pt x="293" y="361"/>
                </a:cubicBezTo>
                <a:cubicBezTo>
                  <a:pt x="286" y="357"/>
                  <a:pt x="275" y="356"/>
                  <a:pt x="265" y="356"/>
                </a:cubicBezTo>
                <a:cubicBezTo>
                  <a:pt x="255" y="355"/>
                  <a:pt x="247" y="354"/>
                  <a:pt x="240" y="351"/>
                </a:cubicBezTo>
                <a:cubicBezTo>
                  <a:pt x="227" y="344"/>
                  <a:pt x="221" y="324"/>
                  <a:pt x="219" y="318"/>
                </a:cubicBezTo>
                <a:cubicBezTo>
                  <a:pt x="217" y="309"/>
                  <a:pt x="216" y="297"/>
                  <a:pt x="221" y="290"/>
                </a:cubicBezTo>
                <a:cubicBezTo>
                  <a:pt x="228" y="280"/>
                  <a:pt x="236" y="261"/>
                  <a:pt x="240" y="246"/>
                </a:cubicBezTo>
                <a:cubicBezTo>
                  <a:pt x="246" y="221"/>
                  <a:pt x="244" y="202"/>
                  <a:pt x="235" y="191"/>
                </a:cubicBezTo>
                <a:cubicBezTo>
                  <a:pt x="223" y="176"/>
                  <a:pt x="203" y="176"/>
                  <a:pt x="203" y="177"/>
                </a:cubicBezTo>
                <a:cubicBezTo>
                  <a:pt x="202" y="176"/>
                  <a:pt x="181" y="176"/>
                  <a:pt x="170" y="191"/>
                </a:cubicBezTo>
                <a:cubicBezTo>
                  <a:pt x="160" y="202"/>
                  <a:pt x="159" y="221"/>
                  <a:pt x="165" y="246"/>
                </a:cubicBezTo>
                <a:cubicBezTo>
                  <a:pt x="168" y="261"/>
                  <a:pt x="176" y="280"/>
                  <a:pt x="184" y="290"/>
                </a:cubicBezTo>
                <a:cubicBezTo>
                  <a:pt x="189" y="297"/>
                  <a:pt x="187" y="309"/>
                  <a:pt x="185" y="318"/>
                </a:cubicBezTo>
                <a:cubicBezTo>
                  <a:pt x="184" y="324"/>
                  <a:pt x="178" y="344"/>
                  <a:pt x="164" y="351"/>
                </a:cubicBezTo>
                <a:cubicBezTo>
                  <a:pt x="158" y="354"/>
                  <a:pt x="149" y="355"/>
                  <a:pt x="139" y="356"/>
                </a:cubicBezTo>
                <a:cubicBezTo>
                  <a:pt x="129" y="356"/>
                  <a:pt x="118" y="357"/>
                  <a:pt x="111" y="361"/>
                </a:cubicBezTo>
                <a:cubicBezTo>
                  <a:pt x="106" y="364"/>
                  <a:pt x="100" y="362"/>
                  <a:pt x="97" y="357"/>
                </a:cubicBezTo>
                <a:cubicBezTo>
                  <a:pt x="94" y="351"/>
                  <a:pt x="96" y="345"/>
                  <a:pt x="101" y="342"/>
                </a:cubicBezTo>
                <a:cubicBezTo>
                  <a:pt x="112" y="337"/>
                  <a:pt x="125" y="335"/>
                  <a:pt x="137" y="334"/>
                </a:cubicBezTo>
                <a:cubicBezTo>
                  <a:pt x="144" y="334"/>
                  <a:pt x="152" y="333"/>
                  <a:pt x="155" y="331"/>
                </a:cubicBezTo>
                <a:cubicBezTo>
                  <a:pt x="161" y="328"/>
                  <a:pt x="167" y="308"/>
                  <a:pt x="166" y="302"/>
                </a:cubicBezTo>
                <a:cubicBezTo>
                  <a:pt x="157" y="289"/>
                  <a:pt x="148" y="269"/>
                  <a:pt x="144" y="251"/>
                </a:cubicBezTo>
                <a:cubicBezTo>
                  <a:pt x="136" y="219"/>
                  <a:pt x="139" y="194"/>
                  <a:pt x="153" y="177"/>
                </a:cubicBezTo>
                <a:cubicBezTo>
                  <a:pt x="172" y="155"/>
                  <a:pt x="201" y="155"/>
                  <a:pt x="203" y="155"/>
                </a:cubicBezTo>
                <a:cubicBezTo>
                  <a:pt x="203" y="155"/>
                  <a:pt x="233" y="155"/>
                  <a:pt x="251" y="177"/>
                </a:cubicBezTo>
                <a:cubicBezTo>
                  <a:pt x="265" y="194"/>
                  <a:pt x="268" y="219"/>
                  <a:pt x="261" y="251"/>
                </a:cubicBezTo>
                <a:cubicBezTo>
                  <a:pt x="256" y="269"/>
                  <a:pt x="247" y="289"/>
                  <a:pt x="239" y="302"/>
                </a:cubicBezTo>
                <a:cubicBezTo>
                  <a:pt x="237" y="308"/>
                  <a:pt x="243" y="328"/>
                  <a:pt x="250" y="331"/>
                </a:cubicBezTo>
                <a:cubicBezTo>
                  <a:pt x="252" y="333"/>
                  <a:pt x="260" y="334"/>
                  <a:pt x="267" y="334"/>
                </a:cubicBezTo>
                <a:cubicBezTo>
                  <a:pt x="279" y="335"/>
                  <a:pt x="293" y="337"/>
                  <a:pt x="303" y="342"/>
                </a:cubicBezTo>
                <a:cubicBezTo>
                  <a:pt x="308" y="345"/>
                  <a:pt x="310" y="351"/>
                  <a:pt x="308" y="357"/>
                </a:cubicBezTo>
                <a:close/>
                <a:moveTo>
                  <a:pt x="405" y="288"/>
                </a:moveTo>
                <a:cubicBezTo>
                  <a:pt x="298" y="288"/>
                  <a:pt x="298" y="288"/>
                  <a:pt x="298" y="288"/>
                </a:cubicBezTo>
                <a:cubicBezTo>
                  <a:pt x="292" y="288"/>
                  <a:pt x="288" y="283"/>
                  <a:pt x="288" y="277"/>
                </a:cubicBezTo>
                <a:cubicBezTo>
                  <a:pt x="288" y="271"/>
                  <a:pt x="292" y="266"/>
                  <a:pt x="298" y="266"/>
                </a:cubicBezTo>
                <a:cubicBezTo>
                  <a:pt x="405" y="266"/>
                  <a:pt x="405" y="266"/>
                  <a:pt x="405" y="266"/>
                </a:cubicBezTo>
                <a:cubicBezTo>
                  <a:pt x="411" y="266"/>
                  <a:pt x="416" y="271"/>
                  <a:pt x="416" y="277"/>
                </a:cubicBezTo>
                <a:cubicBezTo>
                  <a:pt x="416" y="283"/>
                  <a:pt x="411" y="288"/>
                  <a:pt x="405" y="288"/>
                </a:cubicBezTo>
                <a:close/>
                <a:moveTo>
                  <a:pt x="405" y="245"/>
                </a:moveTo>
                <a:cubicBezTo>
                  <a:pt x="298" y="245"/>
                  <a:pt x="298" y="245"/>
                  <a:pt x="298" y="245"/>
                </a:cubicBezTo>
                <a:cubicBezTo>
                  <a:pt x="292" y="245"/>
                  <a:pt x="288" y="240"/>
                  <a:pt x="288" y="234"/>
                </a:cubicBezTo>
                <a:cubicBezTo>
                  <a:pt x="288" y="228"/>
                  <a:pt x="292" y="224"/>
                  <a:pt x="298" y="224"/>
                </a:cubicBezTo>
                <a:cubicBezTo>
                  <a:pt x="405" y="224"/>
                  <a:pt x="405" y="224"/>
                  <a:pt x="405" y="224"/>
                </a:cubicBezTo>
                <a:cubicBezTo>
                  <a:pt x="411" y="224"/>
                  <a:pt x="416" y="228"/>
                  <a:pt x="416" y="234"/>
                </a:cubicBezTo>
                <a:cubicBezTo>
                  <a:pt x="416" y="240"/>
                  <a:pt x="411" y="245"/>
                  <a:pt x="405" y="245"/>
                </a:cubicBezTo>
                <a:close/>
                <a:moveTo>
                  <a:pt x="405" y="202"/>
                </a:moveTo>
                <a:cubicBezTo>
                  <a:pt x="298" y="202"/>
                  <a:pt x="298" y="202"/>
                  <a:pt x="298" y="202"/>
                </a:cubicBezTo>
                <a:cubicBezTo>
                  <a:pt x="292" y="202"/>
                  <a:pt x="288" y="198"/>
                  <a:pt x="288" y="192"/>
                </a:cubicBezTo>
                <a:cubicBezTo>
                  <a:pt x="288" y="186"/>
                  <a:pt x="292" y="181"/>
                  <a:pt x="298" y="181"/>
                </a:cubicBezTo>
                <a:cubicBezTo>
                  <a:pt x="405" y="181"/>
                  <a:pt x="405" y="181"/>
                  <a:pt x="405" y="181"/>
                </a:cubicBezTo>
                <a:cubicBezTo>
                  <a:pt x="411" y="181"/>
                  <a:pt x="416" y="186"/>
                  <a:pt x="416" y="192"/>
                </a:cubicBezTo>
                <a:cubicBezTo>
                  <a:pt x="416" y="198"/>
                  <a:pt x="411" y="202"/>
                  <a:pt x="405" y="20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11184924"/>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cs-CZ"/>
          </a:p>
        </p:txBody>
      </p:sp>
      <p:sp>
        <p:nvSpPr>
          <p:cNvPr id="9218" name="Title 5"/>
          <p:cNvSpPr>
            <a:spLocks noGrp="1"/>
          </p:cNvSpPr>
          <p:nvPr>
            <p:ph type="title"/>
          </p:nvPr>
        </p:nvSpPr>
        <p:spPr/>
        <p:txBody>
          <a:bodyPr/>
          <a:lstStyle/>
          <a:p>
            <a:r>
              <a:rPr lang="cs-CZ"/>
              <a:t>Životní situace našich klientů </a:t>
            </a:r>
            <a:br>
              <a:rPr lang="cs-CZ"/>
            </a:br>
            <a:r>
              <a:rPr lang="en-GB"/>
              <a:t/>
            </a:r>
            <a:br>
              <a:rPr lang="en-GB"/>
            </a:br>
            <a:endParaRPr lang="en-US" dirty="0"/>
          </a:p>
        </p:txBody>
      </p:sp>
      <p:sp>
        <p:nvSpPr>
          <p:cNvPr id="9219" name="Content Placeholder 6"/>
          <p:cNvSpPr>
            <a:spLocks noGrp="1"/>
          </p:cNvSpPr>
          <p:nvPr>
            <p:ph idx="1"/>
          </p:nvPr>
        </p:nvSpPr>
        <p:spPr/>
        <p:txBody>
          <a:bodyPr/>
          <a:lstStyle/>
          <a:p>
            <a:r>
              <a:rPr lang="cs-CZ" b="1" dirty="0"/>
              <a:t>Pan </a:t>
            </a:r>
            <a:r>
              <a:rPr lang="cs-CZ" b="1" dirty="0" err="1"/>
              <a:t>Ouswati</a:t>
            </a:r>
            <a:r>
              <a:rPr lang="cs-CZ" b="1" dirty="0"/>
              <a:t>, zaměstnanec španělské společnosti, přijíždí do České republiky, aby pracoval na projektu zavedení nového počítačového systému u české dceřiné společnosti.</a:t>
            </a:r>
          </a:p>
          <a:p>
            <a:pPr lvl="1"/>
            <a:r>
              <a:rPr lang="cs-CZ" dirty="0"/>
              <a:t>Jaké otázky je nutné si položit?</a:t>
            </a:r>
          </a:p>
          <a:p>
            <a:pPr lvl="1"/>
            <a:r>
              <a:rPr lang="cs-CZ" dirty="0"/>
              <a:t>Jaké povinnosti má španělská společnost?</a:t>
            </a:r>
          </a:p>
          <a:p>
            <a:pPr lvl="1"/>
            <a:r>
              <a:rPr lang="cs-CZ" dirty="0"/>
              <a:t>Jaké povinnosti má česká společnost? </a:t>
            </a:r>
          </a:p>
          <a:p>
            <a:pPr lvl="1"/>
            <a:r>
              <a:rPr lang="cs-CZ" dirty="0"/>
              <a:t>Jaké povinnosti má zaměstnanec? </a:t>
            </a:r>
          </a:p>
          <a:p>
            <a:pPr lvl="1"/>
            <a:endParaRPr lang="cs-CZ" dirty="0"/>
          </a:p>
          <a:p>
            <a:pPr lvl="1"/>
            <a:endParaRPr lang="cs-CZ" dirty="0"/>
          </a:p>
          <a:p>
            <a:endParaRPr lang="cs-CZ" dirty="0"/>
          </a:p>
          <a:p>
            <a:pPr lvl="1"/>
            <a:endParaRPr lang="cs-CZ" dirty="0"/>
          </a:p>
          <a:p>
            <a:pPr lvl="1"/>
            <a:endParaRPr lang="cs-CZ" dirty="0"/>
          </a:p>
        </p:txBody>
      </p:sp>
      <p:sp>
        <p:nvSpPr>
          <p:cNvPr id="10" name="Freeform 564"/>
          <p:cNvSpPr>
            <a:spLocks noChangeAspect="1" noEditPoints="1"/>
          </p:cNvSpPr>
          <p:nvPr/>
        </p:nvSpPr>
        <p:spPr bwMode="auto">
          <a:xfrm>
            <a:off x="7702050" y="5311275"/>
            <a:ext cx="1083175" cy="108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08 w 512"/>
              <a:gd name="T11" fmla="*/ 357 h 512"/>
              <a:gd name="T12" fmla="*/ 298 w 512"/>
              <a:gd name="T13" fmla="*/ 362 h 512"/>
              <a:gd name="T14" fmla="*/ 293 w 512"/>
              <a:gd name="T15" fmla="*/ 361 h 512"/>
              <a:gd name="T16" fmla="*/ 265 w 512"/>
              <a:gd name="T17" fmla="*/ 356 h 512"/>
              <a:gd name="T18" fmla="*/ 240 w 512"/>
              <a:gd name="T19" fmla="*/ 351 h 512"/>
              <a:gd name="T20" fmla="*/ 219 w 512"/>
              <a:gd name="T21" fmla="*/ 318 h 512"/>
              <a:gd name="T22" fmla="*/ 221 w 512"/>
              <a:gd name="T23" fmla="*/ 290 h 512"/>
              <a:gd name="T24" fmla="*/ 240 w 512"/>
              <a:gd name="T25" fmla="*/ 246 h 512"/>
              <a:gd name="T26" fmla="*/ 235 w 512"/>
              <a:gd name="T27" fmla="*/ 191 h 512"/>
              <a:gd name="T28" fmla="*/ 203 w 512"/>
              <a:gd name="T29" fmla="*/ 177 h 512"/>
              <a:gd name="T30" fmla="*/ 170 w 512"/>
              <a:gd name="T31" fmla="*/ 191 h 512"/>
              <a:gd name="T32" fmla="*/ 165 w 512"/>
              <a:gd name="T33" fmla="*/ 246 h 512"/>
              <a:gd name="T34" fmla="*/ 184 w 512"/>
              <a:gd name="T35" fmla="*/ 290 h 512"/>
              <a:gd name="T36" fmla="*/ 185 w 512"/>
              <a:gd name="T37" fmla="*/ 318 h 512"/>
              <a:gd name="T38" fmla="*/ 164 w 512"/>
              <a:gd name="T39" fmla="*/ 351 h 512"/>
              <a:gd name="T40" fmla="*/ 139 w 512"/>
              <a:gd name="T41" fmla="*/ 356 h 512"/>
              <a:gd name="T42" fmla="*/ 111 w 512"/>
              <a:gd name="T43" fmla="*/ 361 h 512"/>
              <a:gd name="T44" fmla="*/ 97 w 512"/>
              <a:gd name="T45" fmla="*/ 357 h 512"/>
              <a:gd name="T46" fmla="*/ 101 w 512"/>
              <a:gd name="T47" fmla="*/ 342 h 512"/>
              <a:gd name="T48" fmla="*/ 137 w 512"/>
              <a:gd name="T49" fmla="*/ 334 h 512"/>
              <a:gd name="T50" fmla="*/ 155 w 512"/>
              <a:gd name="T51" fmla="*/ 331 h 512"/>
              <a:gd name="T52" fmla="*/ 166 w 512"/>
              <a:gd name="T53" fmla="*/ 302 h 512"/>
              <a:gd name="T54" fmla="*/ 144 w 512"/>
              <a:gd name="T55" fmla="*/ 251 h 512"/>
              <a:gd name="T56" fmla="*/ 153 w 512"/>
              <a:gd name="T57" fmla="*/ 177 h 512"/>
              <a:gd name="T58" fmla="*/ 203 w 512"/>
              <a:gd name="T59" fmla="*/ 155 h 512"/>
              <a:gd name="T60" fmla="*/ 251 w 512"/>
              <a:gd name="T61" fmla="*/ 177 h 512"/>
              <a:gd name="T62" fmla="*/ 261 w 512"/>
              <a:gd name="T63" fmla="*/ 251 h 512"/>
              <a:gd name="T64" fmla="*/ 239 w 512"/>
              <a:gd name="T65" fmla="*/ 302 h 512"/>
              <a:gd name="T66" fmla="*/ 250 w 512"/>
              <a:gd name="T67" fmla="*/ 331 h 512"/>
              <a:gd name="T68" fmla="*/ 267 w 512"/>
              <a:gd name="T69" fmla="*/ 334 h 512"/>
              <a:gd name="T70" fmla="*/ 303 w 512"/>
              <a:gd name="T71" fmla="*/ 342 h 512"/>
              <a:gd name="T72" fmla="*/ 308 w 512"/>
              <a:gd name="T73" fmla="*/ 357 h 512"/>
              <a:gd name="T74" fmla="*/ 405 w 512"/>
              <a:gd name="T75" fmla="*/ 288 h 512"/>
              <a:gd name="T76" fmla="*/ 298 w 512"/>
              <a:gd name="T77" fmla="*/ 288 h 512"/>
              <a:gd name="T78" fmla="*/ 288 w 512"/>
              <a:gd name="T79" fmla="*/ 277 h 512"/>
              <a:gd name="T80" fmla="*/ 298 w 512"/>
              <a:gd name="T81" fmla="*/ 266 h 512"/>
              <a:gd name="T82" fmla="*/ 405 w 512"/>
              <a:gd name="T83" fmla="*/ 266 h 512"/>
              <a:gd name="T84" fmla="*/ 416 w 512"/>
              <a:gd name="T85" fmla="*/ 277 h 512"/>
              <a:gd name="T86" fmla="*/ 405 w 512"/>
              <a:gd name="T87" fmla="*/ 288 h 512"/>
              <a:gd name="T88" fmla="*/ 405 w 512"/>
              <a:gd name="T89" fmla="*/ 245 h 512"/>
              <a:gd name="T90" fmla="*/ 298 w 512"/>
              <a:gd name="T91" fmla="*/ 245 h 512"/>
              <a:gd name="T92" fmla="*/ 288 w 512"/>
              <a:gd name="T93" fmla="*/ 234 h 512"/>
              <a:gd name="T94" fmla="*/ 298 w 512"/>
              <a:gd name="T95" fmla="*/ 224 h 512"/>
              <a:gd name="T96" fmla="*/ 405 w 512"/>
              <a:gd name="T97" fmla="*/ 224 h 512"/>
              <a:gd name="T98" fmla="*/ 416 w 512"/>
              <a:gd name="T99" fmla="*/ 234 h 512"/>
              <a:gd name="T100" fmla="*/ 405 w 512"/>
              <a:gd name="T101" fmla="*/ 245 h 512"/>
              <a:gd name="T102" fmla="*/ 405 w 512"/>
              <a:gd name="T103" fmla="*/ 202 h 512"/>
              <a:gd name="T104" fmla="*/ 298 w 512"/>
              <a:gd name="T105" fmla="*/ 202 h 512"/>
              <a:gd name="T106" fmla="*/ 288 w 512"/>
              <a:gd name="T107" fmla="*/ 192 h 512"/>
              <a:gd name="T108" fmla="*/ 298 w 512"/>
              <a:gd name="T109" fmla="*/ 181 h 512"/>
              <a:gd name="T110" fmla="*/ 405 w 512"/>
              <a:gd name="T111" fmla="*/ 181 h 512"/>
              <a:gd name="T112" fmla="*/ 416 w 512"/>
              <a:gd name="T113" fmla="*/ 192 h 512"/>
              <a:gd name="T114" fmla="*/ 405 w 512"/>
              <a:gd name="T11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7"/>
                </a:moveTo>
                <a:cubicBezTo>
                  <a:pt x="306" y="360"/>
                  <a:pt x="302" y="362"/>
                  <a:pt x="298" y="362"/>
                </a:cubicBezTo>
                <a:cubicBezTo>
                  <a:pt x="296" y="362"/>
                  <a:pt x="295" y="362"/>
                  <a:pt x="293" y="361"/>
                </a:cubicBezTo>
                <a:cubicBezTo>
                  <a:pt x="286" y="357"/>
                  <a:pt x="275" y="356"/>
                  <a:pt x="265" y="356"/>
                </a:cubicBezTo>
                <a:cubicBezTo>
                  <a:pt x="255" y="355"/>
                  <a:pt x="247" y="354"/>
                  <a:pt x="240" y="351"/>
                </a:cubicBezTo>
                <a:cubicBezTo>
                  <a:pt x="227" y="344"/>
                  <a:pt x="221" y="324"/>
                  <a:pt x="219" y="318"/>
                </a:cubicBezTo>
                <a:cubicBezTo>
                  <a:pt x="217" y="309"/>
                  <a:pt x="216" y="297"/>
                  <a:pt x="221" y="290"/>
                </a:cubicBezTo>
                <a:cubicBezTo>
                  <a:pt x="228" y="280"/>
                  <a:pt x="236" y="261"/>
                  <a:pt x="240" y="246"/>
                </a:cubicBezTo>
                <a:cubicBezTo>
                  <a:pt x="246" y="221"/>
                  <a:pt x="244" y="202"/>
                  <a:pt x="235" y="191"/>
                </a:cubicBezTo>
                <a:cubicBezTo>
                  <a:pt x="223" y="176"/>
                  <a:pt x="203" y="176"/>
                  <a:pt x="203" y="177"/>
                </a:cubicBezTo>
                <a:cubicBezTo>
                  <a:pt x="202" y="176"/>
                  <a:pt x="181" y="176"/>
                  <a:pt x="170" y="191"/>
                </a:cubicBezTo>
                <a:cubicBezTo>
                  <a:pt x="160" y="202"/>
                  <a:pt x="159" y="221"/>
                  <a:pt x="165" y="246"/>
                </a:cubicBezTo>
                <a:cubicBezTo>
                  <a:pt x="168" y="261"/>
                  <a:pt x="176" y="280"/>
                  <a:pt x="184" y="290"/>
                </a:cubicBezTo>
                <a:cubicBezTo>
                  <a:pt x="189" y="297"/>
                  <a:pt x="187" y="309"/>
                  <a:pt x="185" y="318"/>
                </a:cubicBezTo>
                <a:cubicBezTo>
                  <a:pt x="184" y="324"/>
                  <a:pt x="178" y="344"/>
                  <a:pt x="164" y="351"/>
                </a:cubicBezTo>
                <a:cubicBezTo>
                  <a:pt x="158" y="354"/>
                  <a:pt x="149" y="355"/>
                  <a:pt x="139" y="356"/>
                </a:cubicBezTo>
                <a:cubicBezTo>
                  <a:pt x="129" y="356"/>
                  <a:pt x="118" y="357"/>
                  <a:pt x="111" y="361"/>
                </a:cubicBezTo>
                <a:cubicBezTo>
                  <a:pt x="106" y="364"/>
                  <a:pt x="100" y="362"/>
                  <a:pt x="97" y="357"/>
                </a:cubicBezTo>
                <a:cubicBezTo>
                  <a:pt x="94" y="351"/>
                  <a:pt x="96" y="345"/>
                  <a:pt x="101" y="342"/>
                </a:cubicBezTo>
                <a:cubicBezTo>
                  <a:pt x="112" y="337"/>
                  <a:pt x="125" y="335"/>
                  <a:pt x="137" y="334"/>
                </a:cubicBezTo>
                <a:cubicBezTo>
                  <a:pt x="144" y="334"/>
                  <a:pt x="152" y="333"/>
                  <a:pt x="155" y="331"/>
                </a:cubicBezTo>
                <a:cubicBezTo>
                  <a:pt x="161" y="328"/>
                  <a:pt x="167" y="308"/>
                  <a:pt x="166" y="302"/>
                </a:cubicBezTo>
                <a:cubicBezTo>
                  <a:pt x="157" y="289"/>
                  <a:pt x="148" y="269"/>
                  <a:pt x="144" y="251"/>
                </a:cubicBezTo>
                <a:cubicBezTo>
                  <a:pt x="136" y="219"/>
                  <a:pt x="139" y="194"/>
                  <a:pt x="153" y="177"/>
                </a:cubicBezTo>
                <a:cubicBezTo>
                  <a:pt x="172" y="155"/>
                  <a:pt x="201" y="155"/>
                  <a:pt x="203" y="155"/>
                </a:cubicBezTo>
                <a:cubicBezTo>
                  <a:pt x="203" y="155"/>
                  <a:pt x="233" y="155"/>
                  <a:pt x="251" y="177"/>
                </a:cubicBezTo>
                <a:cubicBezTo>
                  <a:pt x="265" y="194"/>
                  <a:pt x="268" y="219"/>
                  <a:pt x="261" y="251"/>
                </a:cubicBezTo>
                <a:cubicBezTo>
                  <a:pt x="256" y="269"/>
                  <a:pt x="247" y="289"/>
                  <a:pt x="239" y="302"/>
                </a:cubicBezTo>
                <a:cubicBezTo>
                  <a:pt x="237" y="308"/>
                  <a:pt x="243" y="328"/>
                  <a:pt x="250" y="331"/>
                </a:cubicBezTo>
                <a:cubicBezTo>
                  <a:pt x="252" y="333"/>
                  <a:pt x="260" y="334"/>
                  <a:pt x="267" y="334"/>
                </a:cubicBezTo>
                <a:cubicBezTo>
                  <a:pt x="279" y="335"/>
                  <a:pt x="293" y="337"/>
                  <a:pt x="303" y="342"/>
                </a:cubicBezTo>
                <a:cubicBezTo>
                  <a:pt x="308" y="345"/>
                  <a:pt x="310" y="351"/>
                  <a:pt x="308" y="357"/>
                </a:cubicBezTo>
                <a:close/>
                <a:moveTo>
                  <a:pt x="405" y="288"/>
                </a:moveTo>
                <a:cubicBezTo>
                  <a:pt x="298" y="288"/>
                  <a:pt x="298" y="288"/>
                  <a:pt x="298" y="288"/>
                </a:cubicBezTo>
                <a:cubicBezTo>
                  <a:pt x="292" y="288"/>
                  <a:pt x="288" y="283"/>
                  <a:pt x="288" y="277"/>
                </a:cubicBezTo>
                <a:cubicBezTo>
                  <a:pt x="288" y="271"/>
                  <a:pt x="292" y="266"/>
                  <a:pt x="298" y="266"/>
                </a:cubicBezTo>
                <a:cubicBezTo>
                  <a:pt x="405" y="266"/>
                  <a:pt x="405" y="266"/>
                  <a:pt x="405" y="266"/>
                </a:cubicBezTo>
                <a:cubicBezTo>
                  <a:pt x="411" y="266"/>
                  <a:pt x="416" y="271"/>
                  <a:pt x="416" y="277"/>
                </a:cubicBezTo>
                <a:cubicBezTo>
                  <a:pt x="416" y="283"/>
                  <a:pt x="411" y="288"/>
                  <a:pt x="405" y="288"/>
                </a:cubicBezTo>
                <a:close/>
                <a:moveTo>
                  <a:pt x="405" y="245"/>
                </a:moveTo>
                <a:cubicBezTo>
                  <a:pt x="298" y="245"/>
                  <a:pt x="298" y="245"/>
                  <a:pt x="298" y="245"/>
                </a:cubicBezTo>
                <a:cubicBezTo>
                  <a:pt x="292" y="245"/>
                  <a:pt x="288" y="240"/>
                  <a:pt x="288" y="234"/>
                </a:cubicBezTo>
                <a:cubicBezTo>
                  <a:pt x="288" y="228"/>
                  <a:pt x="292" y="224"/>
                  <a:pt x="298" y="224"/>
                </a:cubicBezTo>
                <a:cubicBezTo>
                  <a:pt x="405" y="224"/>
                  <a:pt x="405" y="224"/>
                  <a:pt x="405" y="224"/>
                </a:cubicBezTo>
                <a:cubicBezTo>
                  <a:pt x="411" y="224"/>
                  <a:pt x="416" y="228"/>
                  <a:pt x="416" y="234"/>
                </a:cubicBezTo>
                <a:cubicBezTo>
                  <a:pt x="416" y="240"/>
                  <a:pt x="411" y="245"/>
                  <a:pt x="405" y="245"/>
                </a:cubicBezTo>
                <a:close/>
                <a:moveTo>
                  <a:pt x="405" y="202"/>
                </a:moveTo>
                <a:cubicBezTo>
                  <a:pt x="298" y="202"/>
                  <a:pt x="298" y="202"/>
                  <a:pt x="298" y="202"/>
                </a:cubicBezTo>
                <a:cubicBezTo>
                  <a:pt x="292" y="202"/>
                  <a:pt x="288" y="198"/>
                  <a:pt x="288" y="192"/>
                </a:cubicBezTo>
                <a:cubicBezTo>
                  <a:pt x="288" y="186"/>
                  <a:pt x="292" y="181"/>
                  <a:pt x="298" y="181"/>
                </a:cubicBezTo>
                <a:cubicBezTo>
                  <a:pt x="405" y="181"/>
                  <a:pt x="405" y="181"/>
                  <a:pt x="405" y="181"/>
                </a:cubicBezTo>
                <a:cubicBezTo>
                  <a:pt x="411" y="181"/>
                  <a:pt x="416" y="186"/>
                  <a:pt x="416" y="192"/>
                </a:cubicBezTo>
                <a:cubicBezTo>
                  <a:pt x="416" y="198"/>
                  <a:pt x="411" y="202"/>
                  <a:pt x="405" y="20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2815052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cs-CZ"/>
          </a:p>
        </p:txBody>
      </p:sp>
      <p:sp>
        <p:nvSpPr>
          <p:cNvPr id="9218" name="Title 5"/>
          <p:cNvSpPr>
            <a:spLocks noGrp="1"/>
          </p:cNvSpPr>
          <p:nvPr>
            <p:ph type="title"/>
          </p:nvPr>
        </p:nvSpPr>
        <p:spPr/>
        <p:txBody>
          <a:bodyPr/>
          <a:lstStyle/>
          <a:p>
            <a:r>
              <a:rPr lang="cs-CZ"/>
              <a:t>Životní situace našich klientů </a:t>
            </a:r>
            <a:br>
              <a:rPr lang="cs-CZ"/>
            </a:br>
            <a:r>
              <a:rPr lang="en-GB"/>
              <a:t/>
            </a:r>
            <a:br>
              <a:rPr lang="en-GB"/>
            </a:br>
            <a:endParaRPr lang="en-US" dirty="0"/>
          </a:p>
        </p:txBody>
      </p:sp>
      <p:sp>
        <p:nvSpPr>
          <p:cNvPr id="9219" name="Content Placeholder 6"/>
          <p:cNvSpPr>
            <a:spLocks noGrp="1"/>
          </p:cNvSpPr>
          <p:nvPr>
            <p:ph idx="1"/>
          </p:nvPr>
        </p:nvSpPr>
        <p:spPr/>
        <p:txBody>
          <a:bodyPr/>
          <a:lstStyle/>
          <a:p>
            <a:r>
              <a:rPr lang="cs-CZ" b="1" dirty="0"/>
              <a:t>Pan Novák jako manažer pro střední Evropu pracuje pro svého českého zaměstnavatele v České republice přibližně 50 % své pracovní doby. Současně vykonává činnosti v dceřiných společnostech v Polsku (25%) a Rumunsku (25 %). Bydliště má pan Novák v České republice. </a:t>
            </a:r>
          </a:p>
          <a:p>
            <a:pPr lvl="1"/>
            <a:r>
              <a:rPr lang="cs-CZ" dirty="0"/>
              <a:t>Jaké povinnosti má zaměstnavatel? </a:t>
            </a:r>
          </a:p>
          <a:p>
            <a:pPr lvl="1"/>
            <a:r>
              <a:rPr lang="cs-CZ" dirty="0"/>
              <a:t>Jaké povinnosti má zaměstnanec? </a:t>
            </a:r>
          </a:p>
          <a:p>
            <a:pPr lvl="1"/>
            <a:endParaRPr lang="cs-CZ" dirty="0"/>
          </a:p>
          <a:p>
            <a:endParaRPr lang="cs-CZ" dirty="0"/>
          </a:p>
          <a:p>
            <a:pPr lvl="1"/>
            <a:endParaRPr lang="cs-CZ" dirty="0"/>
          </a:p>
          <a:p>
            <a:pPr lvl="1"/>
            <a:endParaRPr lang="cs-CZ" dirty="0"/>
          </a:p>
        </p:txBody>
      </p:sp>
      <p:sp>
        <p:nvSpPr>
          <p:cNvPr id="9220"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
        <p:nvSpPr>
          <p:cNvPr id="9" name="Freeform 564"/>
          <p:cNvSpPr>
            <a:spLocks noChangeAspect="1" noEditPoints="1"/>
          </p:cNvSpPr>
          <p:nvPr/>
        </p:nvSpPr>
        <p:spPr bwMode="auto">
          <a:xfrm>
            <a:off x="7702050" y="5311275"/>
            <a:ext cx="1083175" cy="108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08 w 512"/>
              <a:gd name="T11" fmla="*/ 357 h 512"/>
              <a:gd name="T12" fmla="*/ 298 w 512"/>
              <a:gd name="T13" fmla="*/ 362 h 512"/>
              <a:gd name="T14" fmla="*/ 293 w 512"/>
              <a:gd name="T15" fmla="*/ 361 h 512"/>
              <a:gd name="T16" fmla="*/ 265 w 512"/>
              <a:gd name="T17" fmla="*/ 356 h 512"/>
              <a:gd name="T18" fmla="*/ 240 w 512"/>
              <a:gd name="T19" fmla="*/ 351 h 512"/>
              <a:gd name="T20" fmla="*/ 219 w 512"/>
              <a:gd name="T21" fmla="*/ 318 h 512"/>
              <a:gd name="T22" fmla="*/ 221 w 512"/>
              <a:gd name="T23" fmla="*/ 290 h 512"/>
              <a:gd name="T24" fmla="*/ 240 w 512"/>
              <a:gd name="T25" fmla="*/ 246 h 512"/>
              <a:gd name="T26" fmla="*/ 235 w 512"/>
              <a:gd name="T27" fmla="*/ 191 h 512"/>
              <a:gd name="T28" fmla="*/ 203 w 512"/>
              <a:gd name="T29" fmla="*/ 177 h 512"/>
              <a:gd name="T30" fmla="*/ 170 w 512"/>
              <a:gd name="T31" fmla="*/ 191 h 512"/>
              <a:gd name="T32" fmla="*/ 165 w 512"/>
              <a:gd name="T33" fmla="*/ 246 h 512"/>
              <a:gd name="T34" fmla="*/ 184 w 512"/>
              <a:gd name="T35" fmla="*/ 290 h 512"/>
              <a:gd name="T36" fmla="*/ 185 w 512"/>
              <a:gd name="T37" fmla="*/ 318 h 512"/>
              <a:gd name="T38" fmla="*/ 164 w 512"/>
              <a:gd name="T39" fmla="*/ 351 h 512"/>
              <a:gd name="T40" fmla="*/ 139 w 512"/>
              <a:gd name="T41" fmla="*/ 356 h 512"/>
              <a:gd name="T42" fmla="*/ 111 w 512"/>
              <a:gd name="T43" fmla="*/ 361 h 512"/>
              <a:gd name="T44" fmla="*/ 97 w 512"/>
              <a:gd name="T45" fmla="*/ 357 h 512"/>
              <a:gd name="T46" fmla="*/ 101 w 512"/>
              <a:gd name="T47" fmla="*/ 342 h 512"/>
              <a:gd name="T48" fmla="*/ 137 w 512"/>
              <a:gd name="T49" fmla="*/ 334 h 512"/>
              <a:gd name="T50" fmla="*/ 155 w 512"/>
              <a:gd name="T51" fmla="*/ 331 h 512"/>
              <a:gd name="T52" fmla="*/ 166 w 512"/>
              <a:gd name="T53" fmla="*/ 302 h 512"/>
              <a:gd name="T54" fmla="*/ 144 w 512"/>
              <a:gd name="T55" fmla="*/ 251 h 512"/>
              <a:gd name="T56" fmla="*/ 153 w 512"/>
              <a:gd name="T57" fmla="*/ 177 h 512"/>
              <a:gd name="T58" fmla="*/ 203 w 512"/>
              <a:gd name="T59" fmla="*/ 155 h 512"/>
              <a:gd name="T60" fmla="*/ 251 w 512"/>
              <a:gd name="T61" fmla="*/ 177 h 512"/>
              <a:gd name="T62" fmla="*/ 261 w 512"/>
              <a:gd name="T63" fmla="*/ 251 h 512"/>
              <a:gd name="T64" fmla="*/ 239 w 512"/>
              <a:gd name="T65" fmla="*/ 302 h 512"/>
              <a:gd name="T66" fmla="*/ 250 w 512"/>
              <a:gd name="T67" fmla="*/ 331 h 512"/>
              <a:gd name="T68" fmla="*/ 267 w 512"/>
              <a:gd name="T69" fmla="*/ 334 h 512"/>
              <a:gd name="T70" fmla="*/ 303 w 512"/>
              <a:gd name="T71" fmla="*/ 342 h 512"/>
              <a:gd name="T72" fmla="*/ 308 w 512"/>
              <a:gd name="T73" fmla="*/ 357 h 512"/>
              <a:gd name="T74" fmla="*/ 405 w 512"/>
              <a:gd name="T75" fmla="*/ 288 h 512"/>
              <a:gd name="T76" fmla="*/ 298 w 512"/>
              <a:gd name="T77" fmla="*/ 288 h 512"/>
              <a:gd name="T78" fmla="*/ 288 w 512"/>
              <a:gd name="T79" fmla="*/ 277 h 512"/>
              <a:gd name="T80" fmla="*/ 298 w 512"/>
              <a:gd name="T81" fmla="*/ 266 h 512"/>
              <a:gd name="T82" fmla="*/ 405 w 512"/>
              <a:gd name="T83" fmla="*/ 266 h 512"/>
              <a:gd name="T84" fmla="*/ 416 w 512"/>
              <a:gd name="T85" fmla="*/ 277 h 512"/>
              <a:gd name="T86" fmla="*/ 405 w 512"/>
              <a:gd name="T87" fmla="*/ 288 h 512"/>
              <a:gd name="T88" fmla="*/ 405 w 512"/>
              <a:gd name="T89" fmla="*/ 245 h 512"/>
              <a:gd name="T90" fmla="*/ 298 w 512"/>
              <a:gd name="T91" fmla="*/ 245 h 512"/>
              <a:gd name="T92" fmla="*/ 288 w 512"/>
              <a:gd name="T93" fmla="*/ 234 h 512"/>
              <a:gd name="T94" fmla="*/ 298 w 512"/>
              <a:gd name="T95" fmla="*/ 224 h 512"/>
              <a:gd name="T96" fmla="*/ 405 w 512"/>
              <a:gd name="T97" fmla="*/ 224 h 512"/>
              <a:gd name="T98" fmla="*/ 416 w 512"/>
              <a:gd name="T99" fmla="*/ 234 h 512"/>
              <a:gd name="T100" fmla="*/ 405 w 512"/>
              <a:gd name="T101" fmla="*/ 245 h 512"/>
              <a:gd name="T102" fmla="*/ 405 w 512"/>
              <a:gd name="T103" fmla="*/ 202 h 512"/>
              <a:gd name="T104" fmla="*/ 298 w 512"/>
              <a:gd name="T105" fmla="*/ 202 h 512"/>
              <a:gd name="T106" fmla="*/ 288 w 512"/>
              <a:gd name="T107" fmla="*/ 192 h 512"/>
              <a:gd name="T108" fmla="*/ 298 w 512"/>
              <a:gd name="T109" fmla="*/ 181 h 512"/>
              <a:gd name="T110" fmla="*/ 405 w 512"/>
              <a:gd name="T111" fmla="*/ 181 h 512"/>
              <a:gd name="T112" fmla="*/ 416 w 512"/>
              <a:gd name="T113" fmla="*/ 192 h 512"/>
              <a:gd name="T114" fmla="*/ 405 w 512"/>
              <a:gd name="T11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7"/>
                </a:moveTo>
                <a:cubicBezTo>
                  <a:pt x="306" y="360"/>
                  <a:pt x="302" y="362"/>
                  <a:pt x="298" y="362"/>
                </a:cubicBezTo>
                <a:cubicBezTo>
                  <a:pt x="296" y="362"/>
                  <a:pt x="295" y="362"/>
                  <a:pt x="293" y="361"/>
                </a:cubicBezTo>
                <a:cubicBezTo>
                  <a:pt x="286" y="357"/>
                  <a:pt x="275" y="356"/>
                  <a:pt x="265" y="356"/>
                </a:cubicBezTo>
                <a:cubicBezTo>
                  <a:pt x="255" y="355"/>
                  <a:pt x="247" y="354"/>
                  <a:pt x="240" y="351"/>
                </a:cubicBezTo>
                <a:cubicBezTo>
                  <a:pt x="227" y="344"/>
                  <a:pt x="221" y="324"/>
                  <a:pt x="219" y="318"/>
                </a:cubicBezTo>
                <a:cubicBezTo>
                  <a:pt x="217" y="309"/>
                  <a:pt x="216" y="297"/>
                  <a:pt x="221" y="290"/>
                </a:cubicBezTo>
                <a:cubicBezTo>
                  <a:pt x="228" y="280"/>
                  <a:pt x="236" y="261"/>
                  <a:pt x="240" y="246"/>
                </a:cubicBezTo>
                <a:cubicBezTo>
                  <a:pt x="246" y="221"/>
                  <a:pt x="244" y="202"/>
                  <a:pt x="235" y="191"/>
                </a:cubicBezTo>
                <a:cubicBezTo>
                  <a:pt x="223" y="176"/>
                  <a:pt x="203" y="176"/>
                  <a:pt x="203" y="177"/>
                </a:cubicBezTo>
                <a:cubicBezTo>
                  <a:pt x="202" y="176"/>
                  <a:pt x="181" y="176"/>
                  <a:pt x="170" y="191"/>
                </a:cubicBezTo>
                <a:cubicBezTo>
                  <a:pt x="160" y="202"/>
                  <a:pt x="159" y="221"/>
                  <a:pt x="165" y="246"/>
                </a:cubicBezTo>
                <a:cubicBezTo>
                  <a:pt x="168" y="261"/>
                  <a:pt x="176" y="280"/>
                  <a:pt x="184" y="290"/>
                </a:cubicBezTo>
                <a:cubicBezTo>
                  <a:pt x="189" y="297"/>
                  <a:pt x="187" y="309"/>
                  <a:pt x="185" y="318"/>
                </a:cubicBezTo>
                <a:cubicBezTo>
                  <a:pt x="184" y="324"/>
                  <a:pt x="178" y="344"/>
                  <a:pt x="164" y="351"/>
                </a:cubicBezTo>
                <a:cubicBezTo>
                  <a:pt x="158" y="354"/>
                  <a:pt x="149" y="355"/>
                  <a:pt x="139" y="356"/>
                </a:cubicBezTo>
                <a:cubicBezTo>
                  <a:pt x="129" y="356"/>
                  <a:pt x="118" y="357"/>
                  <a:pt x="111" y="361"/>
                </a:cubicBezTo>
                <a:cubicBezTo>
                  <a:pt x="106" y="364"/>
                  <a:pt x="100" y="362"/>
                  <a:pt x="97" y="357"/>
                </a:cubicBezTo>
                <a:cubicBezTo>
                  <a:pt x="94" y="351"/>
                  <a:pt x="96" y="345"/>
                  <a:pt x="101" y="342"/>
                </a:cubicBezTo>
                <a:cubicBezTo>
                  <a:pt x="112" y="337"/>
                  <a:pt x="125" y="335"/>
                  <a:pt x="137" y="334"/>
                </a:cubicBezTo>
                <a:cubicBezTo>
                  <a:pt x="144" y="334"/>
                  <a:pt x="152" y="333"/>
                  <a:pt x="155" y="331"/>
                </a:cubicBezTo>
                <a:cubicBezTo>
                  <a:pt x="161" y="328"/>
                  <a:pt x="167" y="308"/>
                  <a:pt x="166" y="302"/>
                </a:cubicBezTo>
                <a:cubicBezTo>
                  <a:pt x="157" y="289"/>
                  <a:pt x="148" y="269"/>
                  <a:pt x="144" y="251"/>
                </a:cubicBezTo>
                <a:cubicBezTo>
                  <a:pt x="136" y="219"/>
                  <a:pt x="139" y="194"/>
                  <a:pt x="153" y="177"/>
                </a:cubicBezTo>
                <a:cubicBezTo>
                  <a:pt x="172" y="155"/>
                  <a:pt x="201" y="155"/>
                  <a:pt x="203" y="155"/>
                </a:cubicBezTo>
                <a:cubicBezTo>
                  <a:pt x="203" y="155"/>
                  <a:pt x="233" y="155"/>
                  <a:pt x="251" y="177"/>
                </a:cubicBezTo>
                <a:cubicBezTo>
                  <a:pt x="265" y="194"/>
                  <a:pt x="268" y="219"/>
                  <a:pt x="261" y="251"/>
                </a:cubicBezTo>
                <a:cubicBezTo>
                  <a:pt x="256" y="269"/>
                  <a:pt x="247" y="289"/>
                  <a:pt x="239" y="302"/>
                </a:cubicBezTo>
                <a:cubicBezTo>
                  <a:pt x="237" y="308"/>
                  <a:pt x="243" y="328"/>
                  <a:pt x="250" y="331"/>
                </a:cubicBezTo>
                <a:cubicBezTo>
                  <a:pt x="252" y="333"/>
                  <a:pt x="260" y="334"/>
                  <a:pt x="267" y="334"/>
                </a:cubicBezTo>
                <a:cubicBezTo>
                  <a:pt x="279" y="335"/>
                  <a:pt x="293" y="337"/>
                  <a:pt x="303" y="342"/>
                </a:cubicBezTo>
                <a:cubicBezTo>
                  <a:pt x="308" y="345"/>
                  <a:pt x="310" y="351"/>
                  <a:pt x="308" y="357"/>
                </a:cubicBezTo>
                <a:close/>
                <a:moveTo>
                  <a:pt x="405" y="288"/>
                </a:moveTo>
                <a:cubicBezTo>
                  <a:pt x="298" y="288"/>
                  <a:pt x="298" y="288"/>
                  <a:pt x="298" y="288"/>
                </a:cubicBezTo>
                <a:cubicBezTo>
                  <a:pt x="292" y="288"/>
                  <a:pt x="288" y="283"/>
                  <a:pt x="288" y="277"/>
                </a:cubicBezTo>
                <a:cubicBezTo>
                  <a:pt x="288" y="271"/>
                  <a:pt x="292" y="266"/>
                  <a:pt x="298" y="266"/>
                </a:cubicBezTo>
                <a:cubicBezTo>
                  <a:pt x="405" y="266"/>
                  <a:pt x="405" y="266"/>
                  <a:pt x="405" y="266"/>
                </a:cubicBezTo>
                <a:cubicBezTo>
                  <a:pt x="411" y="266"/>
                  <a:pt x="416" y="271"/>
                  <a:pt x="416" y="277"/>
                </a:cubicBezTo>
                <a:cubicBezTo>
                  <a:pt x="416" y="283"/>
                  <a:pt x="411" y="288"/>
                  <a:pt x="405" y="288"/>
                </a:cubicBezTo>
                <a:close/>
                <a:moveTo>
                  <a:pt x="405" y="245"/>
                </a:moveTo>
                <a:cubicBezTo>
                  <a:pt x="298" y="245"/>
                  <a:pt x="298" y="245"/>
                  <a:pt x="298" y="245"/>
                </a:cubicBezTo>
                <a:cubicBezTo>
                  <a:pt x="292" y="245"/>
                  <a:pt x="288" y="240"/>
                  <a:pt x="288" y="234"/>
                </a:cubicBezTo>
                <a:cubicBezTo>
                  <a:pt x="288" y="228"/>
                  <a:pt x="292" y="224"/>
                  <a:pt x="298" y="224"/>
                </a:cubicBezTo>
                <a:cubicBezTo>
                  <a:pt x="405" y="224"/>
                  <a:pt x="405" y="224"/>
                  <a:pt x="405" y="224"/>
                </a:cubicBezTo>
                <a:cubicBezTo>
                  <a:pt x="411" y="224"/>
                  <a:pt x="416" y="228"/>
                  <a:pt x="416" y="234"/>
                </a:cubicBezTo>
                <a:cubicBezTo>
                  <a:pt x="416" y="240"/>
                  <a:pt x="411" y="245"/>
                  <a:pt x="405" y="245"/>
                </a:cubicBezTo>
                <a:close/>
                <a:moveTo>
                  <a:pt x="405" y="202"/>
                </a:moveTo>
                <a:cubicBezTo>
                  <a:pt x="298" y="202"/>
                  <a:pt x="298" y="202"/>
                  <a:pt x="298" y="202"/>
                </a:cubicBezTo>
                <a:cubicBezTo>
                  <a:pt x="292" y="202"/>
                  <a:pt x="288" y="198"/>
                  <a:pt x="288" y="192"/>
                </a:cubicBezTo>
                <a:cubicBezTo>
                  <a:pt x="288" y="186"/>
                  <a:pt x="292" y="181"/>
                  <a:pt x="298" y="181"/>
                </a:cubicBezTo>
                <a:cubicBezTo>
                  <a:pt x="405" y="181"/>
                  <a:pt x="405" y="181"/>
                  <a:pt x="405" y="181"/>
                </a:cubicBezTo>
                <a:cubicBezTo>
                  <a:pt x="411" y="181"/>
                  <a:pt x="416" y="186"/>
                  <a:pt x="416" y="192"/>
                </a:cubicBezTo>
                <a:cubicBezTo>
                  <a:pt x="416" y="198"/>
                  <a:pt x="411" y="202"/>
                  <a:pt x="405" y="20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31350683"/>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endParaRPr lang="cs-CZ"/>
          </a:p>
        </p:txBody>
      </p:sp>
      <p:sp>
        <p:nvSpPr>
          <p:cNvPr id="5" name="Title 4"/>
          <p:cNvSpPr>
            <a:spLocks noGrp="1"/>
          </p:cNvSpPr>
          <p:nvPr>
            <p:ph type="title"/>
          </p:nvPr>
        </p:nvSpPr>
        <p:spPr/>
        <p:txBody>
          <a:bodyPr/>
          <a:lstStyle/>
          <a:p>
            <a:r>
              <a:rPr lang="cs-CZ"/>
              <a:t>Dávky ze systému sociálního zabezpečení stručně </a:t>
            </a:r>
            <a:br>
              <a:rPr lang="cs-CZ"/>
            </a:br>
            <a:endParaRPr lang="cs-CZ" dirty="0"/>
          </a:p>
        </p:txBody>
      </p:sp>
      <p:sp>
        <p:nvSpPr>
          <p:cNvPr id="4" name="Text Placeholder 3"/>
          <p:cNvSpPr>
            <a:spLocks noGrp="1"/>
          </p:cNvSpPr>
          <p:nvPr>
            <p:ph idx="1"/>
          </p:nvPr>
        </p:nvSpPr>
        <p:spPr/>
        <p:txBody>
          <a:bodyPr/>
          <a:lstStyle/>
          <a:p>
            <a:pPr lvl="1"/>
            <a:r>
              <a:rPr lang="cs-CZ" dirty="0"/>
              <a:t>Zdravotní péče </a:t>
            </a:r>
          </a:p>
          <a:p>
            <a:pPr lvl="1"/>
            <a:r>
              <a:rPr lang="cs-CZ" dirty="0"/>
              <a:t>Rodinné dávky</a:t>
            </a:r>
          </a:p>
        </p:txBody>
      </p:sp>
      <p:pic>
        <p:nvPicPr>
          <p:cNvPr id="9" name="Picture 8"/>
          <p:cNvPicPr>
            <a:picLocks noChangeAspect="1"/>
          </p:cNvPicPr>
          <p:nvPr/>
        </p:nvPicPr>
        <p:blipFill>
          <a:blip r:embed="rId3"/>
          <a:stretch>
            <a:fillRect/>
          </a:stretch>
        </p:blipFill>
        <p:spPr>
          <a:xfrm>
            <a:off x="4947900" y="1700212"/>
            <a:ext cx="3837326" cy="4681537"/>
          </a:xfrm>
          <a:prstGeom prst="rect">
            <a:avLst/>
          </a:prstGeom>
        </p:spPr>
      </p:pic>
    </p:spTree>
    <p:extLst>
      <p:ext uri="{BB962C8B-B14F-4D97-AF65-F5344CB8AC3E}">
        <p14:creationId xmlns:p14="http://schemas.microsoft.com/office/powerpoint/2010/main" val="254013527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Otázky našich klientů – zdravotní péče </a:t>
            </a:r>
          </a:p>
          <a:p>
            <a:endParaRPr lang="cs-CZ" dirty="0"/>
          </a:p>
        </p:txBody>
      </p:sp>
      <p:sp>
        <p:nvSpPr>
          <p:cNvPr id="16386" name="Rectangle 2"/>
          <p:cNvSpPr>
            <a:spLocks noGrp="1" noChangeArrowheads="1"/>
          </p:cNvSpPr>
          <p:nvPr>
            <p:ph type="title"/>
          </p:nvPr>
        </p:nvSpPr>
        <p:spPr/>
        <p:txBody>
          <a:bodyPr/>
          <a:lstStyle/>
          <a:p>
            <a:r>
              <a:rPr lang="cs-CZ"/>
              <a:t>Dávky ze systému sociálního zabezpečení stručně </a:t>
            </a:r>
            <a:r>
              <a:rPr lang="en-GB"/>
              <a:t/>
            </a:r>
            <a:br>
              <a:rPr lang="en-GB"/>
            </a:br>
            <a:endParaRPr lang="en-US" dirty="0"/>
          </a:p>
        </p:txBody>
      </p:sp>
      <p:sp>
        <p:nvSpPr>
          <p:cNvPr id="22531" name="Rectangle 3"/>
          <p:cNvSpPr>
            <a:spLocks noGrp="1" noChangeArrowheads="1"/>
          </p:cNvSpPr>
          <p:nvPr>
            <p:ph idx="1"/>
          </p:nvPr>
        </p:nvSpPr>
        <p:spPr/>
        <p:txBody>
          <a:bodyPr/>
          <a:lstStyle/>
          <a:p>
            <a:r>
              <a:rPr lang="cs-CZ" b="1" dirty="0"/>
              <a:t>Platím pojistné v České republice. S rodinou odjedu na Slovensko na dva roky. Požádal jsem o vystavení formuláře A1. </a:t>
            </a:r>
          </a:p>
          <a:p>
            <a:pPr lvl="1"/>
            <a:r>
              <a:rPr lang="cs-CZ" dirty="0"/>
              <a:t>Ve které zemi mám nárok na plnou zdravotní péči? </a:t>
            </a:r>
          </a:p>
          <a:p>
            <a:pPr lvl="1"/>
            <a:r>
              <a:rPr lang="cs-CZ" dirty="0"/>
              <a:t>Mám nárok na plnou zdravotní péči v České republice i na Slovensku? </a:t>
            </a:r>
          </a:p>
          <a:p>
            <a:pPr lvl="1"/>
            <a:r>
              <a:rPr lang="cs-CZ" dirty="0"/>
              <a:t>Ve které zemi mají nárok na plnou zdravotní péči manželka v domácnosti </a:t>
            </a:r>
            <a:br>
              <a:rPr lang="cs-CZ" dirty="0"/>
            </a:br>
            <a:r>
              <a:rPr lang="cs-CZ" dirty="0"/>
              <a:t>a děti?</a:t>
            </a:r>
          </a:p>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432" y="3702703"/>
            <a:ext cx="3197315" cy="206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493"/>
          <p:cNvGrpSpPr>
            <a:grpSpLocks noChangeAspect="1"/>
          </p:cNvGrpSpPr>
          <p:nvPr/>
        </p:nvGrpSpPr>
        <p:grpSpPr bwMode="auto">
          <a:xfrm>
            <a:off x="7705225" y="5299199"/>
            <a:ext cx="1080000" cy="1080000"/>
            <a:chOff x="6194" y="1960"/>
            <a:chExt cx="340" cy="340"/>
          </a:xfrm>
          <a:solidFill>
            <a:srgbClr val="86BC25"/>
          </a:solidFill>
        </p:grpSpPr>
        <p:sp>
          <p:nvSpPr>
            <p:cNvPr id="11"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Oval 496"/>
            <p:cNvSpPr>
              <a:spLocks noChangeArrowheads="1"/>
            </p:cNvSpPr>
            <p:nvPr/>
          </p:nvSpPr>
          <p:spPr bwMode="auto">
            <a:xfrm>
              <a:off x="6357" y="2208"/>
              <a:ext cx="14" cy="1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49197846"/>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Otázky našich klientů – nárok na starobní důchod</a:t>
            </a:r>
          </a:p>
          <a:p>
            <a:endParaRPr lang="cs-CZ" dirty="0"/>
          </a:p>
        </p:txBody>
      </p:sp>
      <p:sp>
        <p:nvSpPr>
          <p:cNvPr id="16386" name="Rectangle 2"/>
          <p:cNvSpPr>
            <a:spLocks noGrp="1" noChangeArrowheads="1"/>
          </p:cNvSpPr>
          <p:nvPr>
            <p:ph type="title"/>
          </p:nvPr>
        </p:nvSpPr>
        <p:spPr/>
        <p:txBody>
          <a:bodyPr/>
          <a:lstStyle/>
          <a:p>
            <a:r>
              <a:rPr lang="cs-CZ"/>
              <a:t>Dávky ze systému sociálního zabezpečení stručně </a:t>
            </a:r>
            <a:br>
              <a:rPr lang="cs-CZ"/>
            </a:br>
            <a:endParaRPr lang="en-US" dirty="0"/>
          </a:p>
        </p:txBody>
      </p:sp>
      <p:sp>
        <p:nvSpPr>
          <p:cNvPr id="22531" name="Rectangle 3"/>
          <p:cNvSpPr>
            <a:spLocks noGrp="1" noChangeArrowheads="1"/>
          </p:cNvSpPr>
          <p:nvPr>
            <p:ph idx="1"/>
          </p:nvPr>
        </p:nvSpPr>
        <p:spPr/>
        <p:txBody>
          <a:bodyPr/>
          <a:lstStyle/>
          <a:p>
            <a:r>
              <a:rPr lang="cs-CZ" b="1" dirty="0"/>
              <a:t>Pracoval jsem pět let v Německu, kde jsem platil také pojistné. Jak se zohlední těchto pět let při výpočtu českého důchodu?</a:t>
            </a:r>
          </a:p>
          <a:p>
            <a:pPr lvl="1"/>
            <a:r>
              <a:rPr lang="cs-CZ" dirty="0"/>
              <a:t>Plný důchod vs. dílčí důchod ze států, kde byla doba pojištění déle než 1 rok </a:t>
            </a:r>
          </a:p>
          <a:p>
            <a:pPr lvl="1"/>
            <a:r>
              <a:rPr lang="cs-CZ" dirty="0"/>
              <a:t>Teoretická výše důchodu </a:t>
            </a:r>
          </a:p>
          <a:p>
            <a:pPr lvl="1"/>
            <a:r>
              <a:rPr lang="cs-CZ" dirty="0"/>
              <a:t>Žádost ve státě bydliště, resp. posledního pojištění</a:t>
            </a:r>
          </a:p>
          <a:p>
            <a:pPr lvl="1"/>
            <a:r>
              <a:rPr lang="cs-CZ" dirty="0"/>
              <a:t>Žádaná instituce komunikuje s ostatními státy</a:t>
            </a:r>
          </a:p>
          <a:p>
            <a:pPr lvl="1"/>
            <a:r>
              <a:rPr lang="cs-CZ" dirty="0"/>
              <a:t>Zaplacené příspěvky nejde přesouvat mezi státy ani vyplácet zpět osobě, která je zaplatila</a:t>
            </a:r>
          </a:p>
          <a:p>
            <a:pPr lvl="1"/>
            <a:r>
              <a:rPr lang="cs-CZ" dirty="0"/>
              <a:t>Výše důchodu je počítána na základě právních předpisů konkrétního</a:t>
            </a:r>
            <a:br>
              <a:rPr lang="cs-CZ" dirty="0"/>
            </a:br>
            <a:r>
              <a:rPr lang="cs-CZ" dirty="0"/>
              <a:t>státu, který dávku vyplácí</a:t>
            </a:r>
          </a:p>
          <a:p>
            <a:endParaRPr lang="cs-CZ" dirty="0"/>
          </a:p>
        </p:txBody>
      </p:sp>
      <p:grpSp>
        <p:nvGrpSpPr>
          <p:cNvPr id="9" name="Group 493"/>
          <p:cNvGrpSpPr>
            <a:grpSpLocks noChangeAspect="1"/>
          </p:cNvGrpSpPr>
          <p:nvPr/>
        </p:nvGrpSpPr>
        <p:grpSpPr bwMode="auto">
          <a:xfrm>
            <a:off x="7705225" y="5299199"/>
            <a:ext cx="1080000" cy="1080000"/>
            <a:chOff x="6194" y="1960"/>
            <a:chExt cx="340" cy="340"/>
          </a:xfrm>
          <a:solidFill>
            <a:srgbClr val="86BC25"/>
          </a:solidFill>
        </p:grpSpPr>
        <p:sp>
          <p:nvSpPr>
            <p:cNvPr id="10"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496"/>
            <p:cNvSpPr>
              <a:spLocks noChangeArrowheads="1"/>
            </p:cNvSpPr>
            <p:nvPr/>
          </p:nvSpPr>
          <p:spPr bwMode="auto">
            <a:xfrm>
              <a:off x="6357" y="2208"/>
              <a:ext cx="14" cy="1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0255807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smtClean="0"/>
              <a:t>Dohoda </a:t>
            </a:r>
            <a:r>
              <a:rPr lang="cs-CZ" dirty="0"/>
              <a:t>o obchodu a </a:t>
            </a:r>
            <a:r>
              <a:rPr lang="cs-CZ" dirty="0" smtClean="0"/>
              <a:t>spolupráci - Protokol </a:t>
            </a:r>
            <a:r>
              <a:rPr lang="cs-CZ" dirty="0"/>
              <a:t>o koordinaci sociálního </a:t>
            </a:r>
            <a:r>
              <a:rPr lang="cs-CZ" dirty="0" smtClean="0"/>
              <a:t>zabezpečení</a:t>
            </a:r>
            <a:r>
              <a:rPr lang="cs-CZ" dirty="0"/>
              <a:t> </a:t>
            </a:r>
          </a:p>
        </p:txBody>
      </p:sp>
      <p:sp>
        <p:nvSpPr>
          <p:cNvPr id="16386" name="Rectangle 2"/>
          <p:cNvSpPr>
            <a:spLocks noGrp="1" noChangeArrowheads="1"/>
          </p:cNvSpPr>
          <p:nvPr>
            <p:ph type="title"/>
          </p:nvPr>
        </p:nvSpPr>
        <p:spPr/>
        <p:txBody>
          <a:bodyPr/>
          <a:lstStyle/>
          <a:p>
            <a:r>
              <a:rPr lang="cs-CZ" dirty="0" err="1" smtClean="0"/>
              <a:t>Brexit</a:t>
            </a:r>
            <a:r>
              <a:rPr lang="cs-CZ" dirty="0"/>
              <a:t/>
            </a:r>
            <a:br>
              <a:rPr lang="cs-CZ" dirty="0"/>
            </a:br>
            <a:endParaRPr lang="en-US" dirty="0"/>
          </a:p>
        </p:txBody>
      </p:sp>
      <p:sp>
        <p:nvSpPr>
          <p:cNvPr id="22531" name="Rectangle 3"/>
          <p:cNvSpPr>
            <a:spLocks noGrp="1" noChangeArrowheads="1"/>
          </p:cNvSpPr>
          <p:nvPr>
            <p:ph idx="1"/>
          </p:nvPr>
        </p:nvSpPr>
        <p:spPr/>
        <p:txBody>
          <a:bodyPr/>
          <a:lstStyle/>
          <a:p>
            <a:pPr marL="285750" indent="-285750">
              <a:buFont typeface="Arial" panose="020B0604020202020204" pitchFamily="34" charset="0"/>
              <a:buChar char="•"/>
            </a:pPr>
            <a:r>
              <a:rPr lang="cs-CZ" dirty="0"/>
              <a:t>„staré“ </a:t>
            </a:r>
            <a:r>
              <a:rPr lang="cs-CZ" dirty="0" smtClean="0"/>
              <a:t>situace - mohou </a:t>
            </a:r>
            <a:r>
              <a:rPr lang="cs-CZ" dirty="0"/>
              <a:t>být </a:t>
            </a:r>
            <a:r>
              <a:rPr lang="cs-CZ" dirty="0" smtClean="0"/>
              <a:t>kryty </a:t>
            </a:r>
            <a:r>
              <a:rPr lang="cs-CZ" dirty="0"/>
              <a:t>Dohodou o vystoupení Spojeného království z </a:t>
            </a:r>
            <a:r>
              <a:rPr lang="cs-CZ" dirty="0" smtClean="0"/>
              <a:t>EU, pravidla </a:t>
            </a:r>
            <a:r>
              <a:rPr lang="cs-CZ" dirty="0"/>
              <a:t>EU o koordinaci sociálního </a:t>
            </a:r>
            <a:r>
              <a:rPr lang="cs-CZ" dirty="0" smtClean="0"/>
              <a:t>zabezpečení</a:t>
            </a:r>
          </a:p>
          <a:p>
            <a:pPr marL="285750" indent="-285750">
              <a:buFont typeface="Arial" panose="020B0604020202020204" pitchFamily="34" charset="0"/>
              <a:buChar char="•"/>
            </a:pPr>
            <a:r>
              <a:rPr lang="cs-CZ" dirty="0" smtClean="0"/>
              <a:t> </a:t>
            </a:r>
            <a:r>
              <a:rPr lang="cs-CZ" dirty="0"/>
              <a:t>„</a:t>
            </a:r>
            <a:r>
              <a:rPr lang="cs-CZ" dirty="0" smtClean="0"/>
              <a:t>nové“ situace </a:t>
            </a:r>
            <a:r>
              <a:rPr lang="cs-CZ" dirty="0"/>
              <a:t>týkajících se pohybu osob mezi Spojeným královstvím a </a:t>
            </a:r>
            <a:r>
              <a:rPr lang="cs-CZ" dirty="0" smtClean="0"/>
              <a:t>EU od </a:t>
            </a:r>
            <a:r>
              <a:rPr lang="cs-CZ" dirty="0"/>
              <a:t>1. ledna 2021 </a:t>
            </a:r>
            <a:r>
              <a:rPr lang="cs-CZ" dirty="0" smtClean="0"/>
              <a:t>– Protokol o koordinaci sociálního zabezpečení - ošetřeny </a:t>
            </a:r>
            <a:r>
              <a:rPr lang="cs-CZ" dirty="0" smtClean="0"/>
              <a:t>většinou </a:t>
            </a:r>
            <a:r>
              <a:rPr lang="cs-CZ" dirty="0"/>
              <a:t>stejně jako „staré“ </a:t>
            </a:r>
            <a:r>
              <a:rPr lang="cs-CZ" dirty="0" smtClean="0"/>
              <a:t>situace, ale </a:t>
            </a:r>
            <a:r>
              <a:rPr lang="cs-CZ" dirty="0" err="1" smtClean="0"/>
              <a:t>např</a:t>
            </a:r>
            <a:r>
              <a:rPr lang="cs-CZ" dirty="0" smtClean="0"/>
              <a:t>:</a:t>
            </a:r>
          </a:p>
          <a:p>
            <a:pPr marL="630238" lvl="2" indent="-285750"/>
            <a:r>
              <a:rPr lang="cs-CZ" dirty="0" smtClean="0"/>
              <a:t>chybí doložka </a:t>
            </a:r>
            <a:r>
              <a:rPr lang="cs-CZ" dirty="0"/>
              <a:t>o mimořádných </a:t>
            </a:r>
            <a:r>
              <a:rPr lang="cs-CZ" dirty="0" smtClean="0"/>
              <a:t>okolnostech (článek </a:t>
            </a:r>
            <a:r>
              <a:rPr lang="cs-CZ" dirty="0"/>
              <a:t>16 ve stávajících pravidlech EU o koordinaci sociálního </a:t>
            </a:r>
            <a:r>
              <a:rPr lang="cs-CZ" dirty="0" smtClean="0"/>
              <a:t>zabezpečení).</a:t>
            </a:r>
            <a:r>
              <a:rPr lang="cs-CZ" dirty="0"/>
              <a:t> </a:t>
            </a:r>
            <a:r>
              <a:rPr lang="cs-CZ" b="1" dirty="0"/>
              <a:t>To znamená, že pro vyslání přesahující dva roky není osvědčení o pojistném krytí domovské země k dispozici. </a:t>
            </a:r>
            <a:endParaRPr lang="cs-CZ" dirty="0"/>
          </a:p>
        </p:txBody>
      </p:sp>
    </p:spTree>
    <p:extLst>
      <p:ext uri="{BB962C8B-B14F-4D97-AF65-F5344CB8AC3E}">
        <p14:creationId xmlns:p14="http://schemas.microsoft.com/office/powerpoint/2010/main" val="3526448518"/>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a:t>Mezinárodní smlouvy o sociálním zabezpečení</a:t>
            </a:r>
          </a:p>
        </p:txBody>
      </p:sp>
      <p:sp>
        <p:nvSpPr>
          <p:cNvPr id="2" name="Text Placeholder 1"/>
          <p:cNvSpPr>
            <a:spLocks noGrp="1"/>
          </p:cNvSpPr>
          <p:nvPr>
            <p:ph type="body" idx="1"/>
          </p:nvPr>
        </p:nvSpPr>
        <p:spPr/>
        <p:txBody>
          <a:bodyPr/>
          <a:lstStyle/>
          <a:p>
            <a:r>
              <a:rPr lang="cs-CZ" dirty="0"/>
              <a:t>Bezesmluvní státy </a:t>
            </a:r>
            <a:br>
              <a:rPr lang="cs-CZ" dirty="0"/>
            </a:br>
            <a:endParaRPr lang="cs-CZ" dirty="0"/>
          </a:p>
          <a:p>
            <a:endParaRPr lang="cs-CZ" dirty="0"/>
          </a:p>
        </p:txBody>
      </p:sp>
    </p:spTree>
    <p:extLst>
      <p:ext uri="{BB962C8B-B14F-4D97-AF65-F5344CB8AC3E}">
        <p14:creationId xmlns:p14="http://schemas.microsoft.com/office/powerpoint/2010/main" val="412204345"/>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17303294"/>
              </p:ext>
            </p:extLst>
          </p:nvPr>
        </p:nvGraphicFramePr>
        <p:xfrm>
          <a:off x="376238" y="1691587"/>
          <a:ext cx="8408988" cy="3889920"/>
        </p:xfrm>
        <a:graphic>
          <a:graphicData uri="http://schemas.openxmlformats.org/drawingml/2006/table">
            <a:tbl>
              <a:tblPr bandRow="1">
                <a:tableStyleId>{F2DE63D5-997A-4646-A377-4702673A728D}</a:tableStyleId>
              </a:tblPr>
              <a:tblGrid>
                <a:gridCol w="4204494">
                  <a:extLst>
                    <a:ext uri="{9D8B030D-6E8A-4147-A177-3AD203B41FA5}">
                      <a16:colId xmlns:a16="http://schemas.microsoft.com/office/drawing/2014/main" val="20000"/>
                    </a:ext>
                  </a:extLst>
                </a:gridCol>
                <a:gridCol w="4204494">
                  <a:extLst>
                    <a:ext uri="{9D8B030D-6E8A-4147-A177-3AD203B41FA5}">
                      <a16:colId xmlns:a16="http://schemas.microsoft.com/office/drawing/2014/main" val="20001"/>
                    </a:ext>
                  </a:extLst>
                </a:gridCol>
              </a:tblGrid>
              <a:tr h="0">
                <a:tc>
                  <a:txBody>
                    <a:bodyPr/>
                    <a:lstStyle/>
                    <a:p>
                      <a:pPr marL="180000" indent="-180000">
                        <a:spcBef>
                          <a:spcPts val="0"/>
                        </a:spcBef>
                        <a:buClr>
                          <a:schemeClr val="tx1"/>
                        </a:buClr>
                        <a:buFont typeface="Arial" pitchFamily="34" charset="0"/>
                        <a:buChar char="•"/>
                      </a:pPr>
                      <a:r>
                        <a:rPr lang="cs-CZ" sz="1600" b="0" dirty="0">
                          <a:solidFill>
                            <a:schemeClr val="tx1"/>
                          </a:solidFill>
                        </a:rPr>
                        <a:t>Albánie</a:t>
                      </a:r>
                    </a:p>
                  </a:txBody>
                  <a:tcPr marL="0" marR="0"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80000" indent="-180000" algn="l" defTabSz="914400" rtl="0" eaLnBrk="1" latinLnBrk="0" hangingPunct="1">
                        <a:spcBef>
                          <a:spcPts val="0"/>
                        </a:spcBef>
                        <a:buClr>
                          <a:schemeClr val="tx1"/>
                        </a:buClr>
                        <a:buFont typeface="Arial" pitchFamily="34" charset="0"/>
                        <a:buChar char="•"/>
                      </a:pPr>
                      <a:r>
                        <a:rPr lang="cs-CZ" sz="1600" b="0" kern="1200" dirty="0">
                          <a:solidFill>
                            <a:schemeClr val="tx1"/>
                          </a:solidFill>
                          <a:latin typeface="+mn-lt"/>
                          <a:ea typeface="+mn-ea"/>
                          <a:cs typeface="+mn-cs"/>
                        </a:rPr>
                        <a:t>Makedonie </a:t>
                      </a:r>
                    </a:p>
                  </a:txBody>
                  <a:tcPr marL="0" marR="0"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dirty="0">
                          <a:solidFill>
                            <a:schemeClr val="tx1"/>
                          </a:solidFill>
                        </a:rPr>
                        <a:t>Austrálie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dirty="0">
                          <a:solidFill>
                            <a:schemeClr val="tx1"/>
                          </a:solidFill>
                        </a:rPr>
                        <a:t>Bělorusko	</a:t>
                      </a:r>
                      <a:endParaRPr lang="cs-CZ" sz="1600" dirty="0"/>
                    </a:p>
                  </a:txBody>
                  <a:tcPr marL="0" marR="0"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80000" indent="-180000">
                        <a:spcBef>
                          <a:spcPts val="0"/>
                        </a:spcBef>
                        <a:buClr>
                          <a:schemeClr val="tx1"/>
                        </a:buClr>
                        <a:buFont typeface="Arial" panose="020B0604020202020204" pitchFamily="34" charset="0"/>
                        <a:buChar char="•"/>
                      </a:pPr>
                      <a:r>
                        <a:rPr lang="cs-CZ" sz="1600" dirty="0">
                          <a:solidFill>
                            <a:schemeClr val="tx1"/>
                          </a:solidFill>
                        </a:rPr>
                        <a:t>Moldavsko</a:t>
                      </a:r>
                    </a:p>
                  </a:txBody>
                  <a:tcPr marL="0" marR="0"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180000" indent="-180000" algn="l" defTabSz="914400" rtl="0" eaLnBrk="1" latinLnBrk="0" hangingPunct="1">
                        <a:spcBef>
                          <a:spcPts val="0"/>
                        </a:spcBef>
                        <a:buClr>
                          <a:schemeClr val="tx1"/>
                        </a:buClr>
                        <a:buFont typeface="Arial" pitchFamily="34" charset="0"/>
                        <a:buChar char="•"/>
                      </a:pPr>
                      <a:r>
                        <a:rPr lang="cs-CZ" sz="1600" kern="1200" dirty="0">
                          <a:solidFill>
                            <a:schemeClr val="tx1"/>
                          </a:solidFill>
                          <a:latin typeface="+mn-lt"/>
                          <a:ea typeface="+mn-ea"/>
                          <a:cs typeface="+mn-cs"/>
                        </a:rPr>
                        <a:t>Bosna a Hercegovina </a:t>
                      </a:r>
                    </a:p>
                  </a:txBody>
                  <a:tcPr marL="0" marR="0"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80000" marR="0" lvl="1" indent="-180000" algn="l" defTabSz="914400" rtl="0" eaLnBrk="1" fontAlgn="auto" latinLnBrk="0" hangingPunct="1">
                        <a:lnSpc>
                          <a:spcPct val="100000"/>
                        </a:lnSpc>
                        <a:spcBef>
                          <a:spcPts val="0"/>
                        </a:spcBef>
                        <a:spcAft>
                          <a:spcPts val="0"/>
                        </a:spcAft>
                        <a:buClr>
                          <a:schemeClr val="tx1"/>
                        </a:buClr>
                        <a:buSzTx/>
                        <a:buFont typeface="Arial" pitchFamily="34" charset="0"/>
                        <a:buChar char="•"/>
                        <a:tabLst/>
                        <a:defRPr/>
                      </a:pPr>
                      <a:r>
                        <a:rPr lang="cs-CZ" sz="1600" kern="1200" dirty="0" err="1">
                          <a:solidFill>
                            <a:schemeClr val="tx1"/>
                          </a:solidFill>
                          <a:latin typeface="+mn-lt"/>
                          <a:ea typeface="+mn-ea"/>
                          <a:cs typeface="+mn-cs"/>
                        </a:rPr>
                        <a:t>Quebéc</a:t>
                      </a:r>
                      <a:endParaRPr lang="cs-CZ" sz="1600" kern="1200" dirty="0">
                        <a:solidFill>
                          <a:schemeClr val="tx1"/>
                        </a:solidFill>
                        <a:latin typeface="+mn-lt"/>
                        <a:ea typeface="+mn-ea"/>
                        <a:cs typeface="+mn-cs"/>
                      </a:endParaRPr>
                    </a:p>
                  </a:txBody>
                  <a:tcPr marL="0" marR="0"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180000" indent="-180000" algn="l" defTabSz="914400" rtl="0" eaLnBrk="1" latinLnBrk="0" hangingPunct="1">
                        <a:spcBef>
                          <a:spcPts val="0"/>
                        </a:spcBef>
                        <a:buClr>
                          <a:schemeClr val="tx1"/>
                        </a:buClr>
                        <a:buFont typeface="Arial" pitchFamily="34" charset="0"/>
                        <a:buChar char="•"/>
                      </a:pPr>
                      <a:r>
                        <a:rPr lang="cs-CZ" sz="1600" b="0" kern="1200" dirty="0">
                          <a:solidFill>
                            <a:schemeClr val="tx1"/>
                          </a:solidFill>
                          <a:latin typeface="+mn-lt"/>
                          <a:ea typeface="+mn-ea"/>
                          <a:cs typeface="+mn-cs"/>
                        </a:rPr>
                        <a:t>Černá </a:t>
                      </a:r>
                      <a:r>
                        <a:rPr lang="cs-CZ" sz="1600" b="0" kern="1200" dirty="0" smtClean="0">
                          <a:solidFill>
                            <a:schemeClr val="tx1"/>
                          </a:solidFill>
                          <a:latin typeface="+mn-lt"/>
                          <a:ea typeface="+mn-ea"/>
                          <a:cs typeface="+mn-cs"/>
                        </a:rPr>
                        <a:t>Hora</a:t>
                      </a:r>
                      <a:endParaRPr lang="cs-CZ" sz="1600" b="0" kern="1200" dirty="0">
                        <a:solidFill>
                          <a:schemeClr val="tx1"/>
                        </a:solidFill>
                        <a:latin typeface="+mn-lt"/>
                        <a:ea typeface="+mn-ea"/>
                        <a:cs typeface="+mn-cs"/>
                      </a:endParaRPr>
                    </a:p>
                  </a:txBody>
                  <a:tcPr marL="0" marR="0"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80000" marR="0" lvl="1" indent="-180000" algn="l" defTabSz="914400" rtl="0" eaLnBrk="1" fontAlgn="auto" latinLnBrk="0" hangingPunct="1">
                        <a:lnSpc>
                          <a:spcPct val="100000"/>
                        </a:lnSpc>
                        <a:spcBef>
                          <a:spcPts val="0"/>
                        </a:spcBef>
                        <a:spcAft>
                          <a:spcPts val="0"/>
                        </a:spcAft>
                        <a:buClr>
                          <a:schemeClr val="tx1"/>
                        </a:buClr>
                        <a:buSzTx/>
                        <a:buFont typeface="Arial" pitchFamily="34" charset="0"/>
                        <a:buChar char="•"/>
                        <a:tabLst/>
                        <a:defRPr/>
                      </a:pPr>
                      <a:r>
                        <a:rPr lang="cs-CZ" sz="1600" b="0" kern="1200" dirty="0" smtClean="0">
                          <a:solidFill>
                            <a:schemeClr val="tx1"/>
                          </a:solidFill>
                          <a:latin typeface="+mn-lt"/>
                          <a:ea typeface="+mn-ea"/>
                          <a:cs typeface="+mn-cs"/>
                        </a:rPr>
                        <a:t>Srbsko</a:t>
                      </a:r>
                    </a:p>
                    <a:p>
                      <a:pPr marL="180000" marR="0" lvl="1" indent="-180000" algn="l" defTabSz="914400" rtl="0" eaLnBrk="1" fontAlgn="auto" latinLnBrk="0" hangingPunct="1">
                        <a:lnSpc>
                          <a:spcPct val="100000"/>
                        </a:lnSpc>
                        <a:spcBef>
                          <a:spcPts val="0"/>
                        </a:spcBef>
                        <a:spcAft>
                          <a:spcPts val="0"/>
                        </a:spcAft>
                        <a:buClr>
                          <a:schemeClr val="tx1"/>
                        </a:buClr>
                        <a:buSzTx/>
                        <a:buFont typeface="Arial" pitchFamily="34" charset="0"/>
                        <a:buChar char="•"/>
                        <a:tabLst/>
                        <a:defRPr/>
                      </a:pPr>
                      <a:r>
                        <a:rPr lang="cs-CZ" sz="1600" b="0" kern="1200" dirty="0" smtClean="0">
                          <a:solidFill>
                            <a:schemeClr val="tx1"/>
                          </a:solidFill>
                          <a:latin typeface="+mn-lt"/>
                          <a:ea typeface="+mn-ea"/>
                          <a:cs typeface="+mn-cs"/>
                        </a:rPr>
                        <a:t>Sýrie</a:t>
                      </a:r>
                      <a:endParaRPr lang="cs-CZ" sz="1600" b="0" kern="1200" dirty="0">
                        <a:solidFill>
                          <a:schemeClr val="tx1"/>
                        </a:solidFill>
                        <a:latin typeface="+mn-lt"/>
                        <a:ea typeface="+mn-ea"/>
                        <a:cs typeface="+mn-cs"/>
                      </a:endParaRPr>
                    </a:p>
                  </a:txBody>
                  <a:tcPr marL="0" marR="0"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180000" indent="-180000" algn="l" defTabSz="914400" rtl="0" eaLnBrk="1" latinLnBrk="0" hangingPunct="1">
                        <a:spcBef>
                          <a:spcPts val="0"/>
                        </a:spcBef>
                        <a:buClr>
                          <a:schemeClr val="tx1"/>
                        </a:buClr>
                        <a:buFont typeface="Arial" pitchFamily="34" charset="0"/>
                        <a:buChar char="•"/>
                      </a:pPr>
                      <a:r>
                        <a:rPr lang="cs-CZ" sz="1600" kern="1200" dirty="0">
                          <a:solidFill>
                            <a:schemeClr val="tx1"/>
                          </a:solidFill>
                          <a:latin typeface="+mn-lt"/>
                          <a:ea typeface="+mn-ea"/>
                          <a:cs typeface="+mn-cs"/>
                        </a:rPr>
                        <a:t>Chile</a:t>
                      </a:r>
                    </a:p>
                  </a:txBody>
                  <a:tcPr marL="0" marR="0"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kern="1200" dirty="0">
                          <a:solidFill>
                            <a:schemeClr val="tx1"/>
                          </a:solidFill>
                          <a:latin typeface="+mn-lt"/>
                          <a:ea typeface="+mn-ea"/>
                          <a:cs typeface="+mn-cs"/>
                        </a:rPr>
                        <a:t>Rusko</a:t>
                      </a:r>
                    </a:p>
                  </a:txBody>
                  <a:tcPr marL="0" marR="0"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marL="180000" indent="-180000">
                        <a:buFont typeface="Arial" panose="020B0604020202020204" pitchFamily="34" charset="0"/>
                        <a:buChar char="•"/>
                      </a:pPr>
                      <a:r>
                        <a:rPr lang="cs-CZ" sz="1600" kern="1200" dirty="0">
                          <a:solidFill>
                            <a:schemeClr val="tx1"/>
                          </a:solidFill>
                          <a:latin typeface="+mn-lt"/>
                          <a:ea typeface="+mn-ea"/>
                          <a:cs typeface="+mn-cs"/>
                        </a:rPr>
                        <a:t>Indie</a:t>
                      </a:r>
                      <a:endParaRPr lang="cs-CZ" sz="1600" dirty="0"/>
                    </a:p>
                  </a:txBody>
                  <a:tcPr marL="0" marR="0"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80000" marR="0" lvl="1" indent="-180000" algn="l" defTabSz="914400" rtl="0" eaLnBrk="1" fontAlgn="auto" latinLnBrk="0" hangingPunct="1">
                        <a:lnSpc>
                          <a:spcPct val="100000"/>
                        </a:lnSpc>
                        <a:spcBef>
                          <a:spcPts val="0"/>
                        </a:spcBef>
                        <a:spcAft>
                          <a:spcPts val="0"/>
                        </a:spcAft>
                        <a:buClr>
                          <a:schemeClr val="tx1"/>
                        </a:buClr>
                        <a:buSzTx/>
                        <a:buFont typeface="Arial" pitchFamily="34" charset="0"/>
                        <a:buChar char="•"/>
                        <a:tabLst/>
                        <a:defRPr/>
                      </a:pPr>
                      <a:r>
                        <a:rPr lang="cs-CZ" sz="1600" b="0" kern="1200" dirty="0">
                          <a:solidFill>
                            <a:schemeClr val="tx1"/>
                          </a:solidFill>
                          <a:latin typeface="+mn-lt"/>
                          <a:ea typeface="+mn-ea"/>
                          <a:cs typeface="+mn-cs"/>
                        </a:rPr>
                        <a:t>Turecko</a:t>
                      </a:r>
                    </a:p>
                    <a:p>
                      <a:pPr marL="180000" marR="0" lvl="1" indent="-180000" algn="l" defTabSz="914400" rtl="0" eaLnBrk="1" fontAlgn="auto" latinLnBrk="0" hangingPunct="1">
                        <a:lnSpc>
                          <a:spcPct val="100000"/>
                        </a:lnSpc>
                        <a:spcBef>
                          <a:spcPts val="0"/>
                        </a:spcBef>
                        <a:spcAft>
                          <a:spcPts val="0"/>
                        </a:spcAft>
                        <a:buClr>
                          <a:schemeClr val="tx1"/>
                        </a:buClr>
                        <a:buSzTx/>
                        <a:buFont typeface="Arial" pitchFamily="34" charset="0"/>
                        <a:buChar char="•"/>
                        <a:tabLst/>
                        <a:defRPr/>
                      </a:pPr>
                      <a:r>
                        <a:rPr lang="cs-CZ" sz="1600" b="0" kern="1200" dirty="0">
                          <a:solidFill>
                            <a:schemeClr val="tx1"/>
                          </a:solidFill>
                          <a:latin typeface="+mn-lt"/>
                          <a:ea typeface="+mn-ea"/>
                          <a:cs typeface="+mn-cs"/>
                        </a:rPr>
                        <a:t>Tunisko</a:t>
                      </a:r>
                    </a:p>
                  </a:txBody>
                  <a:tcPr marL="0" marR="0"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180000" indent="-180000" algn="l" defTabSz="914400" rtl="0" eaLnBrk="1" latinLnBrk="0" hangingPunct="1">
                        <a:spcBef>
                          <a:spcPts val="0"/>
                        </a:spcBef>
                        <a:buClr>
                          <a:schemeClr val="tx1"/>
                        </a:buClr>
                        <a:buFont typeface="Arial" pitchFamily="34" charset="0"/>
                        <a:buChar char="•"/>
                      </a:pPr>
                      <a:r>
                        <a:rPr lang="cs-CZ" sz="1600" b="0" kern="1200" dirty="0">
                          <a:solidFill>
                            <a:schemeClr val="tx1"/>
                          </a:solidFill>
                          <a:latin typeface="+mn-lt"/>
                          <a:ea typeface="+mn-ea"/>
                          <a:cs typeface="+mn-cs"/>
                        </a:rPr>
                        <a:t>Izrael	</a:t>
                      </a:r>
                    </a:p>
                  </a:txBody>
                  <a:tcPr marL="0" marR="0"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80000" marR="0" lvl="1" indent="-180000" algn="l" defTabSz="914400" rtl="0" eaLnBrk="1" fontAlgn="auto" latinLnBrk="0" hangingPunct="1">
                        <a:lnSpc>
                          <a:spcPct val="100000"/>
                        </a:lnSpc>
                        <a:spcBef>
                          <a:spcPts val="0"/>
                        </a:spcBef>
                        <a:spcAft>
                          <a:spcPts val="0"/>
                        </a:spcAft>
                        <a:buClr>
                          <a:schemeClr val="tx1"/>
                        </a:buClr>
                        <a:buSzTx/>
                        <a:buFont typeface="Arial" pitchFamily="34" charset="0"/>
                        <a:buChar char="•"/>
                        <a:tabLst/>
                        <a:defRPr/>
                      </a:pPr>
                      <a:r>
                        <a:rPr lang="cs-CZ" sz="1600" kern="1200" dirty="0">
                          <a:solidFill>
                            <a:schemeClr val="tx1"/>
                          </a:solidFill>
                          <a:latin typeface="+mn-lt"/>
                          <a:ea typeface="+mn-ea"/>
                          <a:cs typeface="+mn-cs"/>
                        </a:rPr>
                        <a:t>Ukrajina</a:t>
                      </a:r>
                    </a:p>
                  </a:txBody>
                  <a:tcPr marL="0" marR="0"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marL="180000" indent="-180000" algn="l" defTabSz="914400" rtl="0" eaLnBrk="1" latinLnBrk="0" hangingPunct="1">
                        <a:spcBef>
                          <a:spcPts val="0"/>
                        </a:spcBef>
                        <a:buClr>
                          <a:schemeClr val="tx1"/>
                        </a:buClr>
                        <a:buFont typeface="Arial" pitchFamily="34" charset="0"/>
                        <a:buChar char="•"/>
                      </a:pPr>
                      <a:r>
                        <a:rPr lang="cs-CZ" sz="1600" b="0" kern="1200" dirty="0">
                          <a:solidFill>
                            <a:schemeClr val="tx1"/>
                          </a:solidFill>
                          <a:latin typeface="+mn-lt"/>
                          <a:ea typeface="+mn-ea"/>
                          <a:cs typeface="+mn-cs"/>
                        </a:rPr>
                        <a:t>Japonsko</a:t>
                      </a:r>
                    </a:p>
                  </a:txBody>
                  <a:tcPr marL="0" marR="0"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80000" marR="0" lvl="1" indent="-180000" algn="l" defTabSz="914400" rtl="0" eaLnBrk="1" fontAlgn="auto" latinLnBrk="0" hangingPunct="1">
                        <a:lnSpc>
                          <a:spcPct val="100000"/>
                        </a:lnSpc>
                        <a:spcBef>
                          <a:spcPts val="0"/>
                        </a:spcBef>
                        <a:spcAft>
                          <a:spcPts val="0"/>
                        </a:spcAft>
                        <a:buClr>
                          <a:schemeClr val="tx1"/>
                        </a:buClr>
                        <a:buSzTx/>
                        <a:buFont typeface="Arial" pitchFamily="34" charset="0"/>
                        <a:buChar char="•"/>
                        <a:tabLst/>
                        <a:defRPr/>
                      </a:pPr>
                      <a:r>
                        <a:rPr lang="cs-CZ" sz="1600" b="0" kern="1200" dirty="0">
                          <a:solidFill>
                            <a:schemeClr val="tx1"/>
                          </a:solidFill>
                          <a:latin typeface="+mn-lt"/>
                          <a:ea typeface="+mn-ea"/>
                          <a:cs typeface="+mn-cs"/>
                        </a:rPr>
                        <a:t>USA</a:t>
                      </a:r>
                    </a:p>
                  </a:txBody>
                  <a:tcPr marL="0" marR="0"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marL="180000" indent="-180000" algn="l" defTabSz="914400" rtl="0" eaLnBrk="1" latinLnBrk="0" hangingPunct="1">
                        <a:spcBef>
                          <a:spcPts val="0"/>
                        </a:spcBef>
                        <a:buClr>
                          <a:schemeClr val="tx1"/>
                        </a:buClr>
                        <a:buFont typeface="Arial" pitchFamily="34" charset="0"/>
                        <a:buChar char="•"/>
                      </a:pPr>
                      <a:r>
                        <a:rPr lang="cs-CZ" sz="1600" kern="1200" dirty="0">
                          <a:solidFill>
                            <a:schemeClr val="tx1"/>
                          </a:solidFill>
                          <a:latin typeface="+mn-lt"/>
                          <a:ea typeface="+mn-ea"/>
                          <a:cs typeface="+mn-cs"/>
                        </a:rPr>
                        <a:t>Jižní Korea	</a:t>
                      </a:r>
                    </a:p>
                  </a:txBody>
                  <a:tcPr marL="0" marR="0"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80000" indent="-180000" algn="l" defTabSz="914400" rtl="0" eaLnBrk="1" latinLnBrk="0" hangingPunct="1">
                        <a:spcBef>
                          <a:spcPts val="0"/>
                        </a:spcBef>
                        <a:buClr>
                          <a:schemeClr val="tx1"/>
                        </a:buClr>
                        <a:buFont typeface="Arial" pitchFamily="34" charset="0"/>
                        <a:buChar char="•"/>
                      </a:pPr>
                      <a:r>
                        <a:rPr lang="cs-CZ" sz="1600" kern="1200" dirty="0">
                          <a:solidFill>
                            <a:schemeClr val="tx1"/>
                          </a:solidFill>
                          <a:latin typeface="+mn-lt"/>
                          <a:ea typeface="+mn-ea"/>
                          <a:cs typeface="+mn-cs"/>
                        </a:rPr>
                        <a:t>Švýcarsko</a:t>
                      </a:r>
                    </a:p>
                  </a:txBody>
                  <a:tcPr marL="0" marR="0"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marL="180000" indent="-180000" algn="l" defTabSz="914400" rtl="0" eaLnBrk="1" latinLnBrk="0" hangingPunct="1">
                        <a:spcBef>
                          <a:spcPts val="0"/>
                        </a:spcBef>
                        <a:buClr>
                          <a:schemeClr val="tx1"/>
                        </a:buClr>
                        <a:buFont typeface="Arial" pitchFamily="34" charset="0"/>
                        <a:buChar char="•"/>
                      </a:pPr>
                      <a:r>
                        <a:rPr lang="cs-CZ" sz="1600" kern="1200" dirty="0">
                          <a:solidFill>
                            <a:schemeClr val="tx1"/>
                          </a:solidFill>
                          <a:latin typeface="+mn-lt"/>
                          <a:ea typeface="+mn-ea"/>
                          <a:cs typeface="+mn-cs"/>
                        </a:rPr>
                        <a:t>Kanada</a:t>
                      </a:r>
                    </a:p>
                  </a:txBody>
                  <a:tcPr marL="0" marR="0"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80000" marR="0" lvl="1" indent="-180000" algn="l" defTabSz="914400" rtl="0" eaLnBrk="1" fontAlgn="auto" latinLnBrk="0" hangingPunct="1">
                        <a:lnSpc>
                          <a:spcPct val="100000"/>
                        </a:lnSpc>
                        <a:spcBef>
                          <a:spcPts val="0"/>
                        </a:spcBef>
                        <a:spcAft>
                          <a:spcPts val="0"/>
                        </a:spcAft>
                        <a:buClr>
                          <a:schemeClr val="tx1"/>
                        </a:buClr>
                        <a:buSzTx/>
                        <a:buFont typeface="Arial" pitchFamily="34" charset="0"/>
                        <a:buChar char="•"/>
                        <a:tabLst/>
                        <a:defRPr/>
                      </a:pPr>
                      <a:endParaRPr lang="cs-CZ" sz="1600" dirty="0">
                        <a:solidFill>
                          <a:schemeClr val="tx1"/>
                        </a:solidFill>
                      </a:endParaRPr>
                    </a:p>
                  </a:txBody>
                  <a:tcPr marL="0" marR="0"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2" name="Text Placeholder 1"/>
          <p:cNvSpPr>
            <a:spLocks noGrp="1"/>
          </p:cNvSpPr>
          <p:nvPr>
            <p:ph type="body" sz="quarter" idx="13"/>
          </p:nvPr>
        </p:nvSpPr>
        <p:spPr/>
        <p:txBody>
          <a:bodyPr/>
          <a:lstStyle/>
          <a:p>
            <a:r>
              <a:rPr lang="cs-CZ"/>
              <a:t>Přehled bilaterálních smluv</a:t>
            </a:r>
            <a:endParaRPr lang="en-US" dirty="0"/>
          </a:p>
        </p:txBody>
      </p:sp>
      <p:sp>
        <p:nvSpPr>
          <p:cNvPr id="16386" name="Rectangle 2"/>
          <p:cNvSpPr>
            <a:spLocks noGrp="1" noChangeArrowheads="1"/>
          </p:cNvSpPr>
          <p:nvPr>
            <p:ph type="title"/>
          </p:nvPr>
        </p:nvSpPr>
        <p:spPr/>
        <p:txBody>
          <a:bodyPr/>
          <a:lstStyle/>
          <a:p>
            <a:r>
              <a:rPr lang="cs-CZ" dirty="0"/>
              <a:t>Smluvní státy</a:t>
            </a:r>
            <a:br>
              <a:rPr lang="cs-CZ" dirty="0"/>
            </a:br>
            <a:r>
              <a:rPr lang="en-GB" dirty="0"/>
              <a:t/>
            </a:r>
            <a:br>
              <a:rPr lang="en-GB" dirty="0"/>
            </a:br>
            <a:r>
              <a:rPr lang="cs-CZ" dirty="0"/>
              <a:t> </a:t>
            </a:r>
            <a:br>
              <a:rPr lang="cs-CZ" dirty="0"/>
            </a:br>
            <a:r>
              <a:rPr lang="cs-CZ" dirty="0"/>
              <a:t/>
            </a:r>
            <a:br>
              <a:rPr lang="cs-CZ" dirty="0"/>
            </a:br>
            <a:endParaRPr lang="en-US" dirty="0"/>
          </a:p>
        </p:txBody>
      </p:sp>
    </p:spTree>
    <p:extLst>
      <p:ext uri="{BB962C8B-B14F-4D97-AF65-F5344CB8AC3E}">
        <p14:creationId xmlns:p14="http://schemas.microsoft.com/office/powerpoint/2010/main" val="31309776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Sazby pojistného v České republice </a:t>
            </a:r>
          </a:p>
          <a:p>
            <a:endParaRPr lang="cs-CZ" dirty="0"/>
          </a:p>
        </p:txBody>
      </p:sp>
      <p:sp>
        <p:nvSpPr>
          <p:cNvPr id="16386" name="Rectangle 2"/>
          <p:cNvSpPr>
            <a:spLocks noGrp="1" noChangeArrowheads="1"/>
          </p:cNvSpPr>
          <p:nvPr>
            <p:ph type="title"/>
          </p:nvPr>
        </p:nvSpPr>
        <p:spPr/>
        <p:txBody>
          <a:bodyPr/>
          <a:lstStyle/>
          <a:p>
            <a:r>
              <a:rPr lang="cs-CZ"/>
              <a:t>Česká republika </a:t>
            </a:r>
            <a:br>
              <a:rPr lang="cs-CZ"/>
            </a:br>
            <a:r>
              <a:rPr lang="cs-CZ"/>
              <a:t/>
            </a:r>
            <a:br>
              <a:rPr lang="cs-CZ"/>
            </a:br>
            <a:r>
              <a:rPr lang="cs-CZ"/>
              <a:t/>
            </a:r>
            <a:br>
              <a:rPr lang="cs-CZ"/>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57548323"/>
              </p:ext>
            </p:extLst>
          </p:nvPr>
        </p:nvGraphicFramePr>
        <p:xfrm>
          <a:off x="395288" y="1700213"/>
          <a:ext cx="8389936" cy="2554560"/>
        </p:xfrm>
        <a:graphic>
          <a:graphicData uri="http://schemas.openxmlformats.org/drawingml/2006/table">
            <a:tbl>
              <a:tblPr firstRow="1" bandRow="1">
                <a:tableStyleId>{2D5ABB26-0587-4C30-8999-92F81FD0307C}</a:tableStyleId>
              </a:tblPr>
              <a:tblGrid>
                <a:gridCol w="2097484">
                  <a:extLst>
                    <a:ext uri="{9D8B030D-6E8A-4147-A177-3AD203B41FA5}">
                      <a16:colId xmlns:a16="http://schemas.microsoft.com/office/drawing/2014/main" val="20000"/>
                    </a:ext>
                  </a:extLst>
                </a:gridCol>
                <a:gridCol w="2097484">
                  <a:extLst>
                    <a:ext uri="{9D8B030D-6E8A-4147-A177-3AD203B41FA5}">
                      <a16:colId xmlns:a16="http://schemas.microsoft.com/office/drawing/2014/main" val="20001"/>
                    </a:ext>
                  </a:extLst>
                </a:gridCol>
                <a:gridCol w="2345382">
                  <a:extLst>
                    <a:ext uri="{9D8B030D-6E8A-4147-A177-3AD203B41FA5}">
                      <a16:colId xmlns:a16="http://schemas.microsoft.com/office/drawing/2014/main" val="20002"/>
                    </a:ext>
                  </a:extLst>
                </a:gridCol>
                <a:gridCol w="1849586">
                  <a:extLst>
                    <a:ext uri="{9D8B030D-6E8A-4147-A177-3AD203B41FA5}">
                      <a16:colId xmlns:a16="http://schemas.microsoft.com/office/drawing/2014/main" val="20003"/>
                    </a:ext>
                  </a:extLst>
                </a:gridCol>
              </a:tblGrid>
              <a:tr h="0">
                <a:tc>
                  <a:txBody>
                    <a:bodyPr/>
                    <a:lstStyle/>
                    <a:p>
                      <a:endParaRPr lang="cs-CZ" sz="1600" b="1" dirty="0">
                        <a:solidFill>
                          <a:srgbClr val="86BC25"/>
                        </a:solidFill>
                      </a:endParaRPr>
                    </a:p>
                  </a:txBody>
                  <a:tcPr marL="0" marR="0" marT="36000" marB="36000">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b="1" dirty="0">
                          <a:solidFill>
                            <a:srgbClr val="86BC25"/>
                          </a:solidFill>
                        </a:rPr>
                        <a:t>Zaměstnanec</a:t>
                      </a:r>
                    </a:p>
                  </a:txBody>
                  <a:tcPr marL="0" marR="0" marT="36000" marB="36000">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b="1" dirty="0">
                          <a:solidFill>
                            <a:srgbClr val="86BC25"/>
                          </a:solidFill>
                        </a:rPr>
                        <a:t>Zaměstnavatel</a:t>
                      </a:r>
                    </a:p>
                  </a:txBody>
                  <a:tcPr marL="0" marR="0" marT="36000" marB="36000">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b="1" dirty="0">
                          <a:solidFill>
                            <a:srgbClr val="86BC25"/>
                          </a:solidFill>
                        </a:rPr>
                        <a:t>OSVČ</a:t>
                      </a:r>
                    </a:p>
                  </a:txBody>
                  <a:tcPr marL="0" marR="0" marT="36000" marB="36000">
                    <a:lnT w="38100" cap="flat" cmpd="sng" algn="ctr">
                      <a:solidFill>
                        <a:srgbClr val="86BC25"/>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cs-CZ" sz="1600" b="1" dirty="0">
                          <a:solidFill>
                            <a:schemeClr val="tx1"/>
                          </a:solidFill>
                        </a:rPr>
                        <a:t>Důchodové pojištění</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6,5 %</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21,5 %</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28,0</a:t>
                      </a:r>
                      <a:r>
                        <a:rPr lang="cs-CZ" sz="1600" baseline="0" dirty="0">
                          <a:solidFill>
                            <a:schemeClr val="tx1"/>
                          </a:solidFill>
                        </a:rPr>
                        <a:t> %</a:t>
                      </a:r>
                      <a:endParaRPr lang="cs-CZ" sz="1600" dirty="0">
                        <a:solidFill>
                          <a:schemeClr val="tx1"/>
                        </a:solidFill>
                      </a:endParaRP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cs-CZ" sz="1600" b="1" dirty="0">
                          <a:solidFill>
                            <a:schemeClr val="tx1"/>
                          </a:solidFill>
                        </a:rPr>
                        <a:t>Státní politika zaměstnanosti</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1,2 %</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1,2 %</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cs-CZ" sz="1600" b="1" dirty="0">
                          <a:solidFill>
                            <a:schemeClr val="tx1"/>
                          </a:solidFill>
                        </a:rPr>
                        <a:t>Nemocenské pojištění</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2,1 %</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2,1 %</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r>
                        <a:rPr lang="cs-CZ" sz="1600" b="1" dirty="0">
                          <a:solidFill>
                            <a:schemeClr val="tx1"/>
                          </a:solidFill>
                        </a:rPr>
                        <a:t>Zdravotní pojištění</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4,5 %</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9,0 %</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cs-CZ" sz="1600" dirty="0">
                          <a:solidFill>
                            <a:schemeClr val="tx1"/>
                          </a:solidFill>
                        </a:rPr>
                        <a:t>13,5 %</a:t>
                      </a:r>
                    </a:p>
                  </a:txBody>
                  <a:tcPr marL="0" marR="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8635815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Smlouvy dle principu určení nároku na dávky </a:t>
            </a:r>
          </a:p>
          <a:p>
            <a:endParaRPr lang="cs-CZ" dirty="0"/>
          </a:p>
        </p:txBody>
      </p:sp>
      <p:sp>
        <p:nvSpPr>
          <p:cNvPr id="16386" name="Rectangle 2"/>
          <p:cNvSpPr>
            <a:spLocks noGrp="1" noChangeArrowheads="1"/>
          </p:cNvSpPr>
          <p:nvPr>
            <p:ph type="title"/>
          </p:nvPr>
        </p:nvSpPr>
        <p:spPr/>
        <p:txBody>
          <a:bodyPr/>
          <a:lstStyle/>
          <a:p>
            <a:r>
              <a:rPr lang="cs-CZ"/>
              <a:t>Smluvní státy</a:t>
            </a:r>
            <a:endParaRPr lang="en-US" dirty="0"/>
          </a:p>
        </p:txBody>
      </p:sp>
      <p:sp>
        <p:nvSpPr>
          <p:cNvPr id="22531" name="Rectangle 3"/>
          <p:cNvSpPr>
            <a:spLocks noGrp="1" noChangeArrowheads="1"/>
          </p:cNvSpPr>
          <p:nvPr>
            <p:ph idx="1"/>
          </p:nvPr>
        </p:nvSpPr>
        <p:spPr/>
        <p:txBody>
          <a:bodyPr/>
          <a:lstStyle/>
          <a:p>
            <a:pPr lvl="1"/>
            <a:r>
              <a:rPr lang="cs-CZ" dirty="0"/>
              <a:t>Smlouvy nemusí zahrnovat všechny podsystémy sociálního zabezpečení</a:t>
            </a:r>
          </a:p>
          <a:p>
            <a:pPr lvl="2"/>
            <a:r>
              <a:rPr lang="cs-CZ" dirty="0"/>
              <a:t>Např. Stát může být považován za smluvní pro oblast důchodového pojištění, nesmluvní pro oblast zdravotního pojištění</a:t>
            </a:r>
          </a:p>
          <a:p>
            <a:pPr lvl="3"/>
            <a:r>
              <a:rPr lang="cs-CZ" dirty="0"/>
              <a:t>Principy rovného zacházení</a:t>
            </a:r>
          </a:p>
          <a:p>
            <a:pPr lvl="3"/>
            <a:r>
              <a:rPr lang="cs-CZ" dirty="0"/>
              <a:t>Princip jediného pojištění</a:t>
            </a:r>
          </a:p>
          <a:p>
            <a:pPr lvl="3"/>
            <a:r>
              <a:rPr lang="cs-CZ" dirty="0"/>
              <a:t>Princip sčítání dob pojištění</a:t>
            </a:r>
          </a:p>
          <a:p>
            <a:pPr lvl="3"/>
            <a:r>
              <a:rPr lang="cs-CZ" dirty="0"/>
              <a:t>Princip výplaty dávek do druhého smluvního státu </a:t>
            </a:r>
          </a:p>
          <a:p>
            <a:pPr lvl="1"/>
            <a:r>
              <a:rPr lang="cs-CZ" dirty="0"/>
              <a:t>Nutné věnovat pozornost osobnímu rozsahu mezinárodní smlouvy </a:t>
            </a:r>
          </a:p>
          <a:p>
            <a:endParaRPr lang="en-GB" dirty="0"/>
          </a:p>
        </p:txBody>
      </p:sp>
    </p:spTree>
    <p:extLst>
      <p:ext uri="{BB962C8B-B14F-4D97-AF65-F5344CB8AC3E}">
        <p14:creationId xmlns:p14="http://schemas.microsoft.com/office/powerpoint/2010/main" val="2067157544"/>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Struktura mezinárodních smluv o sociálním zabezpečení</a:t>
            </a:r>
          </a:p>
          <a:p>
            <a:endParaRPr lang="cs-CZ" dirty="0"/>
          </a:p>
        </p:txBody>
      </p:sp>
      <p:sp>
        <p:nvSpPr>
          <p:cNvPr id="16386" name="Rectangle 2"/>
          <p:cNvSpPr>
            <a:spLocks noGrp="1" noChangeArrowheads="1"/>
          </p:cNvSpPr>
          <p:nvPr>
            <p:ph type="title"/>
          </p:nvPr>
        </p:nvSpPr>
        <p:spPr/>
        <p:txBody>
          <a:bodyPr/>
          <a:lstStyle/>
          <a:p>
            <a:r>
              <a:rPr lang="cs-CZ"/>
              <a:t>Smluvní státy</a:t>
            </a:r>
            <a:r>
              <a:rPr lang="en-GB"/>
              <a:t/>
            </a:r>
            <a:br>
              <a:rPr lang="en-GB"/>
            </a:br>
            <a:endParaRPr lang="en-US" dirty="0"/>
          </a:p>
        </p:txBody>
      </p:sp>
      <p:sp>
        <p:nvSpPr>
          <p:cNvPr id="22531" name="Rectangle 3"/>
          <p:cNvSpPr>
            <a:spLocks noGrp="1" noChangeArrowheads="1"/>
          </p:cNvSpPr>
          <p:nvPr>
            <p:ph idx="1"/>
          </p:nvPr>
        </p:nvSpPr>
        <p:spPr/>
        <p:txBody>
          <a:bodyPr/>
          <a:lstStyle/>
          <a:p>
            <a:pPr lvl="1"/>
            <a:r>
              <a:rPr lang="cs-CZ" dirty="0"/>
              <a:t>Základní pravidlo výkonu činnosti </a:t>
            </a:r>
          </a:p>
          <a:p>
            <a:pPr lvl="1"/>
            <a:r>
              <a:rPr lang="cs-CZ" dirty="0"/>
              <a:t>Vyslání </a:t>
            </a:r>
          </a:p>
          <a:p>
            <a:pPr lvl="1"/>
            <a:r>
              <a:rPr lang="cs-CZ" dirty="0"/>
              <a:t>Výjimka z pravidla výkonu činnosti </a:t>
            </a:r>
          </a:p>
          <a:p>
            <a:endParaRPr lang="cs-CZ" dirty="0"/>
          </a:p>
          <a:p>
            <a:r>
              <a:rPr lang="cs-CZ" b="1" dirty="0">
                <a:solidFill>
                  <a:schemeClr val="accent1"/>
                </a:solidFill>
              </a:rPr>
              <a:t>Vždy posoudit osobní a věcný rozsah smlouvy</a:t>
            </a:r>
            <a:endParaRPr lang="en-GB" b="1"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233" y="3898127"/>
            <a:ext cx="3745992" cy="2481072"/>
          </a:xfrm>
          <a:prstGeom prst="rect">
            <a:avLst/>
          </a:prstGeom>
        </p:spPr>
      </p:pic>
    </p:spTree>
    <p:extLst>
      <p:ext uri="{BB962C8B-B14F-4D97-AF65-F5344CB8AC3E}">
        <p14:creationId xmlns:p14="http://schemas.microsoft.com/office/powerpoint/2010/main" val="2079127050"/>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Vyslání </a:t>
            </a:r>
          </a:p>
          <a:p>
            <a:endParaRPr lang="cs-CZ" dirty="0"/>
          </a:p>
        </p:txBody>
      </p:sp>
      <p:sp>
        <p:nvSpPr>
          <p:cNvPr id="16386" name="Rectangle 2"/>
          <p:cNvSpPr>
            <a:spLocks noGrp="1" noChangeArrowheads="1"/>
          </p:cNvSpPr>
          <p:nvPr>
            <p:ph type="title"/>
          </p:nvPr>
        </p:nvSpPr>
        <p:spPr/>
        <p:txBody>
          <a:bodyPr/>
          <a:lstStyle/>
          <a:p>
            <a:r>
              <a:rPr lang="cs-CZ"/>
              <a:t>Smluvní státy </a:t>
            </a:r>
            <a:r>
              <a:rPr lang="en-US"/>
              <a:t>–</a:t>
            </a:r>
            <a:r>
              <a:rPr lang="cs-CZ"/>
              <a:t> vyslání</a:t>
            </a:r>
            <a:endParaRPr lang="en-US" dirty="0"/>
          </a:p>
        </p:txBody>
      </p:sp>
      <p:sp>
        <p:nvSpPr>
          <p:cNvPr id="22531" name="Rectangle 3"/>
          <p:cNvSpPr>
            <a:spLocks noGrp="1" noChangeArrowheads="1"/>
          </p:cNvSpPr>
          <p:nvPr>
            <p:ph idx="1"/>
          </p:nvPr>
        </p:nvSpPr>
        <p:spPr/>
        <p:txBody>
          <a:bodyPr/>
          <a:lstStyle/>
          <a:p>
            <a:pPr lvl="1"/>
            <a:r>
              <a:rPr lang="cs-CZ" dirty="0"/>
              <a:t>Základní pravidlo: </a:t>
            </a:r>
            <a:r>
              <a:rPr lang="cs-CZ" b="1" dirty="0">
                <a:solidFill>
                  <a:schemeClr val="accent1"/>
                </a:solidFill>
              </a:rPr>
              <a:t>účast na pojištění ve státě fyzického výkonu činnosti </a:t>
            </a:r>
          </a:p>
          <a:p>
            <a:pPr lvl="2"/>
            <a:r>
              <a:rPr lang="cs-CZ" dirty="0"/>
              <a:t>Všechny smlouvy umožňují setrvání v domovském státě po určitou dobu</a:t>
            </a:r>
            <a:br>
              <a:rPr lang="cs-CZ" dirty="0"/>
            </a:br>
            <a:r>
              <a:rPr lang="cs-CZ" dirty="0"/>
              <a:t>(12 – 60 měsíců v závislosti na státě)</a:t>
            </a:r>
          </a:p>
          <a:p>
            <a:pPr lvl="3"/>
            <a:r>
              <a:rPr lang="cs-CZ" b="1" dirty="0"/>
              <a:t>Chile </a:t>
            </a:r>
            <a:r>
              <a:rPr lang="cs-CZ" dirty="0"/>
              <a:t>		pokud očekávané vyslání nepřesáhne 2 roky </a:t>
            </a:r>
          </a:p>
          <a:p>
            <a:pPr lvl="3"/>
            <a:r>
              <a:rPr lang="cs-CZ" b="1" dirty="0"/>
              <a:t>Japonsko</a:t>
            </a:r>
            <a:r>
              <a:rPr lang="cs-CZ" dirty="0"/>
              <a:t>		očekávané trvání nepřesáhne 5 let </a:t>
            </a:r>
          </a:p>
          <a:p>
            <a:pPr lvl="3"/>
            <a:r>
              <a:rPr lang="cs-CZ" b="1" dirty="0"/>
              <a:t>Jižní Korea</a:t>
            </a:r>
            <a:r>
              <a:rPr lang="cs-CZ" dirty="0"/>
              <a:t>		prvních 60 měsíců</a:t>
            </a:r>
          </a:p>
          <a:p>
            <a:pPr lvl="3"/>
            <a:r>
              <a:rPr lang="cs-CZ" b="1" dirty="0"/>
              <a:t>Kanada</a:t>
            </a:r>
            <a:r>
              <a:rPr lang="cs-CZ" dirty="0"/>
              <a:t>		pokud vyslání nepřesahuje 60 měsíců</a:t>
            </a:r>
          </a:p>
          <a:p>
            <a:pPr lvl="3"/>
            <a:r>
              <a:rPr lang="cs-CZ" b="1" dirty="0"/>
              <a:t>USA</a:t>
            </a:r>
            <a:r>
              <a:rPr lang="cs-CZ" dirty="0"/>
              <a:t>		5 let</a:t>
            </a:r>
          </a:p>
          <a:p>
            <a:pPr lvl="2"/>
            <a:endParaRPr lang="cs-CZ" dirty="0"/>
          </a:p>
          <a:p>
            <a:pPr lvl="1"/>
            <a:r>
              <a:rPr lang="cs-CZ" dirty="0"/>
              <a:t>POZOR: definice vyslání v jednotlivých smlouvách </a:t>
            </a:r>
          </a:p>
          <a:p>
            <a:endParaRPr lang="cs-CZ" dirty="0"/>
          </a:p>
        </p:txBody>
      </p:sp>
    </p:spTree>
    <p:extLst>
      <p:ext uri="{BB962C8B-B14F-4D97-AF65-F5344CB8AC3E}">
        <p14:creationId xmlns:p14="http://schemas.microsoft.com/office/powerpoint/2010/main" val="1897780901"/>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Vyslání z České republiky do smluvního státu </a:t>
            </a:r>
          </a:p>
          <a:p>
            <a:endParaRPr lang="cs-CZ" dirty="0"/>
          </a:p>
        </p:txBody>
      </p:sp>
      <p:sp>
        <p:nvSpPr>
          <p:cNvPr id="16386" name="Rectangle 2"/>
          <p:cNvSpPr>
            <a:spLocks noGrp="1" noChangeArrowheads="1"/>
          </p:cNvSpPr>
          <p:nvPr>
            <p:ph type="title"/>
          </p:nvPr>
        </p:nvSpPr>
        <p:spPr/>
        <p:txBody>
          <a:bodyPr/>
          <a:lstStyle/>
          <a:p>
            <a:r>
              <a:rPr lang="cs-CZ"/>
              <a:t>Smluvní státy – vyslání</a:t>
            </a:r>
            <a:endParaRPr lang="en-US" dirty="0"/>
          </a:p>
        </p:txBody>
      </p:sp>
      <p:sp>
        <p:nvSpPr>
          <p:cNvPr id="22531" name="Rectangle 3"/>
          <p:cNvSpPr>
            <a:spLocks noGrp="1" noChangeArrowheads="1"/>
          </p:cNvSpPr>
          <p:nvPr>
            <p:ph idx="1"/>
          </p:nvPr>
        </p:nvSpPr>
        <p:spPr/>
        <p:txBody>
          <a:bodyPr/>
          <a:lstStyle/>
          <a:p>
            <a:pPr lvl="1"/>
            <a:r>
              <a:rPr lang="cs-CZ" dirty="0"/>
              <a:t>Základní pravidlo: </a:t>
            </a:r>
            <a:r>
              <a:rPr lang="cs-CZ" b="1" dirty="0">
                <a:solidFill>
                  <a:schemeClr val="accent1"/>
                </a:solidFill>
              </a:rPr>
              <a:t>vždy posoudit osobní a věcný rozsah smlouvy o soc. </a:t>
            </a:r>
            <a:r>
              <a:rPr lang="cs-CZ" b="1" dirty="0" err="1">
                <a:solidFill>
                  <a:schemeClr val="accent1"/>
                </a:solidFill>
              </a:rPr>
              <a:t>zab</a:t>
            </a:r>
            <a:r>
              <a:rPr lang="cs-CZ" b="1" dirty="0">
                <a:solidFill>
                  <a:schemeClr val="accent1"/>
                </a:solidFill>
              </a:rPr>
              <a:t>. </a:t>
            </a:r>
          </a:p>
          <a:p>
            <a:pPr lvl="1">
              <a:buClr>
                <a:schemeClr val="tx1"/>
              </a:buClr>
            </a:pPr>
            <a:r>
              <a:rPr lang="cs-CZ" b="1" dirty="0">
                <a:solidFill>
                  <a:srgbClr val="86BC25"/>
                </a:solidFill>
              </a:rPr>
              <a:t>Administrativní postup</a:t>
            </a:r>
          </a:p>
          <a:p>
            <a:pPr lvl="2"/>
            <a:r>
              <a:rPr lang="cs-CZ" dirty="0"/>
              <a:t>Zaměstnavatel a zaměstnanec vyplní společnou žádost o setrvání v českém systému sociálního zabezpečení </a:t>
            </a:r>
          </a:p>
          <a:p>
            <a:pPr lvl="2"/>
            <a:r>
              <a:rPr lang="cs-CZ" dirty="0"/>
              <a:t>Odeslání žádosti s požadovanými přílohami příslušné OSSZ </a:t>
            </a:r>
          </a:p>
          <a:p>
            <a:pPr lvl="2"/>
            <a:r>
              <a:rPr lang="cs-CZ" dirty="0"/>
              <a:t>Bude-li žádosti vyhověno, vystaví ČSSZ na základě příslušného ustanovení mezinárodní smlouvy osvědčení</a:t>
            </a:r>
          </a:p>
          <a:p>
            <a:pPr lvl="2"/>
            <a:endParaRPr lang="cs-CZ" dirty="0"/>
          </a:p>
          <a:p>
            <a:pPr lvl="2"/>
            <a:r>
              <a:rPr lang="cs-CZ" dirty="0"/>
              <a:t>Postup v případě platnosti českých právních předpisů</a:t>
            </a:r>
          </a:p>
          <a:p>
            <a:pPr lvl="2"/>
            <a:r>
              <a:rPr lang="cs-CZ" dirty="0"/>
              <a:t>Postup v případě platnosti zahraničních právních předpisů </a:t>
            </a:r>
          </a:p>
          <a:p>
            <a:endParaRPr lang="cs-CZ" dirty="0"/>
          </a:p>
        </p:txBody>
      </p:sp>
    </p:spTree>
    <p:extLst>
      <p:ext uri="{BB962C8B-B14F-4D97-AF65-F5344CB8AC3E}">
        <p14:creationId xmlns:p14="http://schemas.microsoft.com/office/powerpoint/2010/main" val="2067304657"/>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Činnost v České republice – lokální pracovní smlouva</a:t>
            </a:r>
          </a:p>
          <a:p>
            <a:endParaRPr lang="cs-CZ" dirty="0"/>
          </a:p>
        </p:txBody>
      </p:sp>
      <p:sp>
        <p:nvSpPr>
          <p:cNvPr id="16386" name="Rectangle 2"/>
          <p:cNvSpPr>
            <a:spLocks noGrp="1" noChangeArrowheads="1"/>
          </p:cNvSpPr>
          <p:nvPr>
            <p:ph type="title"/>
          </p:nvPr>
        </p:nvSpPr>
        <p:spPr/>
        <p:txBody>
          <a:bodyPr/>
          <a:lstStyle/>
          <a:p>
            <a:r>
              <a:rPr lang="cs-CZ"/>
              <a:t>Bezesmluvní státy </a:t>
            </a:r>
            <a:r>
              <a:rPr lang="en-GB"/>
              <a:t/>
            </a:r>
            <a:br>
              <a:rPr lang="en-GB"/>
            </a:br>
            <a:endParaRPr lang="en-US" dirty="0"/>
          </a:p>
        </p:txBody>
      </p:sp>
      <p:sp>
        <p:nvSpPr>
          <p:cNvPr id="22531" name="Rectangle 3"/>
          <p:cNvSpPr>
            <a:spLocks noGrp="1" noChangeArrowheads="1"/>
          </p:cNvSpPr>
          <p:nvPr>
            <p:ph idx="1"/>
          </p:nvPr>
        </p:nvSpPr>
        <p:spPr/>
        <p:txBody>
          <a:bodyPr/>
          <a:lstStyle/>
          <a:p>
            <a:pPr lvl="1">
              <a:buClr>
                <a:schemeClr val="tx1"/>
              </a:buClr>
            </a:pPr>
            <a:r>
              <a:rPr lang="cs-CZ" b="1" dirty="0">
                <a:solidFill>
                  <a:schemeClr val="accent1"/>
                </a:solidFill>
              </a:rPr>
              <a:t>Činnost občana z bezesmluvního státu pro českého zaměstnavatele </a:t>
            </a:r>
          </a:p>
          <a:p>
            <a:pPr lvl="2"/>
            <a:r>
              <a:rPr lang="cs-CZ" dirty="0"/>
              <a:t>Základní pravidlo: postupuje se pouze dle lokální legislativy</a:t>
            </a:r>
          </a:p>
          <a:p>
            <a:pPr lvl="2">
              <a:buClr>
                <a:schemeClr val="tx1"/>
              </a:buClr>
            </a:pPr>
            <a:r>
              <a:rPr lang="cs-CZ" b="1" dirty="0">
                <a:solidFill>
                  <a:schemeClr val="accent1"/>
                </a:solidFill>
              </a:rPr>
              <a:t>Životní situace</a:t>
            </a:r>
          </a:p>
          <a:p>
            <a:pPr lvl="3"/>
            <a:r>
              <a:rPr lang="cs-CZ" dirty="0"/>
              <a:t>Česká společnost zaměstná občana Vietnamu. Pracovní smlouva je uzavřena dle českých právních předpisů</a:t>
            </a:r>
          </a:p>
          <a:p>
            <a:pPr lvl="3">
              <a:buClr>
                <a:schemeClr val="tx1"/>
              </a:buClr>
            </a:pPr>
            <a:r>
              <a:rPr lang="cs-CZ" b="1" dirty="0">
                <a:solidFill>
                  <a:schemeClr val="accent1"/>
                </a:solidFill>
              </a:rPr>
              <a:t>Jaké povinnosti má česká společnost? </a:t>
            </a:r>
          </a:p>
          <a:p>
            <a:pPr lvl="3">
              <a:buClr>
                <a:schemeClr val="tx1"/>
              </a:buClr>
            </a:pPr>
            <a:r>
              <a:rPr lang="cs-CZ" b="1" dirty="0">
                <a:solidFill>
                  <a:schemeClr val="accent1"/>
                </a:solidFill>
              </a:rPr>
              <a:t>Jaké povinnosti má zaměstnanec? </a:t>
            </a:r>
          </a:p>
          <a:p>
            <a:endParaRPr lang="cs-CZ" dirty="0"/>
          </a:p>
          <a:p>
            <a:endParaRPr lang="cs-CZ" dirty="0"/>
          </a:p>
          <a:p>
            <a:endParaRPr lang="cs-CZ" dirty="0"/>
          </a:p>
        </p:txBody>
      </p:sp>
    </p:spTree>
    <p:extLst>
      <p:ext uri="{BB962C8B-B14F-4D97-AF65-F5344CB8AC3E}">
        <p14:creationId xmlns:p14="http://schemas.microsoft.com/office/powerpoint/2010/main" val="4151810730"/>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Činnost v České republice – </a:t>
            </a:r>
            <a:r>
              <a:rPr lang="en-US" dirty="0" err="1"/>
              <a:t>poskytov</a:t>
            </a:r>
            <a:r>
              <a:rPr lang="cs-CZ" dirty="0" err="1"/>
              <a:t>ání</a:t>
            </a:r>
            <a:r>
              <a:rPr lang="cs-CZ" dirty="0"/>
              <a:t> služeb</a:t>
            </a:r>
          </a:p>
          <a:p>
            <a:endParaRPr lang="cs-CZ" dirty="0"/>
          </a:p>
        </p:txBody>
      </p:sp>
      <p:sp>
        <p:nvSpPr>
          <p:cNvPr id="16386" name="Rectangle 2"/>
          <p:cNvSpPr>
            <a:spLocks noGrp="1" noChangeArrowheads="1"/>
          </p:cNvSpPr>
          <p:nvPr>
            <p:ph type="title"/>
          </p:nvPr>
        </p:nvSpPr>
        <p:spPr/>
        <p:txBody>
          <a:bodyPr/>
          <a:lstStyle/>
          <a:p>
            <a:r>
              <a:rPr lang="cs-CZ"/>
              <a:t>Bezesmluvní státy </a:t>
            </a:r>
            <a:r>
              <a:rPr lang="en-GB"/>
              <a:t/>
            </a:r>
            <a:br>
              <a:rPr lang="en-GB"/>
            </a:br>
            <a:endParaRPr lang="en-US" dirty="0"/>
          </a:p>
        </p:txBody>
      </p:sp>
      <p:sp>
        <p:nvSpPr>
          <p:cNvPr id="22531" name="Rectangle 3"/>
          <p:cNvSpPr>
            <a:spLocks noGrp="1" noChangeArrowheads="1"/>
          </p:cNvSpPr>
          <p:nvPr>
            <p:ph idx="1"/>
          </p:nvPr>
        </p:nvSpPr>
        <p:spPr/>
        <p:txBody>
          <a:bodyPr/>
          <a:lstStyle/>
          <a:p>
            <a:pPr lvl="1">
              <a:buClr>
                <a:schemeClr val="tx1"/>
              </a:buClr>
            </a:pPr>
            <a:r>
              <a:rPr lang="cs-CZ" b="1" dirty="0"/>
              <a:t>Činnost zaměstnance zaměstnavatele z bezesmluvního státu u české společnosti</a:t>
            </a:r>
          </a:p>
          <a:p>
            <a:pPr lvl="2">
              <a:buClr>
                <a:schemeClr val="tx1"/>
              </a:buClr>
            </a:pPr>
            <a:r>
              <a:rPr lang="cs-CZ" b="1" dirty="0">
                <a:solidFill>
                  <a:srgbClr val="86BC25"/>
                </a:solidFill>
              </a:rPr>
              <a:t>Důchodové pojištění</a:t>
            </a:r>
          </a:p>
          <a:p>
            <a:pPr lvl="3">
              <a:buClr>
                <a:schemeClr val="tx1"/>
              </a:buClr>
            </a:pPr>
            <a:r>
              <a:rPr lang="cs-CZ" dirty="0"/>
              <a:t>Zahraniční zaměstnavatel</a:t>
            </a:r>
          </a:p>
          <a:p>
            <a:pPr lvl="3">
              <a:buClr>
                <a:schemeClr val="tx1"/>
              </a:buClr>
            </a:pPr>
            <a:r>
              <a:rPr lang="cs-CZ" dirty="0"/>
              <a:t>Zahraniční zaměstnanec </a:t>
            </a:r>
          </a:p>
          <a:p>
            <a:pPr lvl="3">
              <a:buClr>
                <a:schemeClr val="tx1"/>
              </a:buClr>
            </a:pPr>
            <a:r>
              <a:rPr lang="cs-CZ" dirty="0"/>
              <a:t>Účast na pojištění je dobrovolná </a:t>
            </a:r>
          </a:p>
          <a:p>
            <a:pPr lvl="2">
              <a:buClr>
                <a:schemeClr val="tx1"/>
              </a:buClr>
            </a:pPr>
            <a:r>
              <a:rPr lang="cs-CZ" b="1" dirty="0">
                <a:solidFill>
                  <a:srgbClr val="86BC25"/>
                </a:solidFill>
              </a:rPr>
              <a:t>Nemocenské pojištění</a:t>
            </a:r>
          </a:p>
          <a:p>
            <a:pPr lvl="3">
              <a:buClr>
                <a:schemeClr val="tx1"/>
              </a:buClr>
            </a:pPr>
            <a:r>
              <a:rPr lang="cs-CZ" dirty="0"/>
              <a:t>Účast dobrovolná, pokud se účastní důchodového pojištění </a:t>
            </a:r>
          </a:p>
          <a:p>
            <a:pPr lvl="2">
              <a:buClr>
                <a:schemeClr val="tx1"/>
              </a:buClr>
            </a:pPr>
            <a:r>
              <a:rPr lang="cs-CZ" b="1" dirty="0">
                <a:solidFill>
                  <a:srgbClr val="86BC25"/>
                </a:solidFill>
              </a:rPr>
              <a:t>Zdravotní pojištění</a:t>
            </a:r>
          </a:p>
          <a:p>
            <a:pPr lvl="3">
              <a:buClr>
                <a:schemeClr val="tx1"/>
              </a:buClr>
            </a:pPr>
            <a:r>
              <a:rPr lang="cs-CZ" dirty="0"/>
              <a:t>Zaměstnanec není účasten zdravotního pojištění (nemá-li v ČR trvalý pobyt)</a:t>
            </a:r>
          </a:p>
        </p:txBody>
      </p:sp>
    </p:spTree>
    <p:extLst>
      <p:ext uri="{BB962C8B-B14F-4D97-AF65-F5344CB8AC3E}">
        <p14:creationId xmlns:p14="http://schemas.microsoft.com/office/powerpoint/2010/main" val="2423093795"/>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Činnost v České republice – pronájem pracovní síly</a:t>
            </a:r>
          </a:p>
          <a:p>
            <a:endParaRPr lang="cs-CZ" dirty="0"/>
          </a:p>
        </p:txBody>
      </p:sp>
      <p:sp>
        <p:nvSpPr>
          <p:cNvPr id="16386" name="Rectangle 2"/>
          <p:cNvSpPr>
            <a:spLocks noGrp="1" noChangeArrowheads="1"/>
          </p:cNvSpPr>
          <p:nvPr>
            <p:ph type="title"/>
          </p:nvPr>
        </p:nvSpPr>
        <p:spPr/>
        <p:txBody>
          <a:bodyPr/>
          <a:lstStyle/>
          <a:p>
            <a:r>
              <a:rPr lang="cs-CZ"/>
              <a:t>Bezesmluvní státy </a:t>
            </a:r>
            <a:r>
              <a:rPr lang="en-GB"/>
              <a:t/>
            </a:r>
            <a:br>
              <a:rPr lang="en-GB"/>
            </a:br>
            <a:endParaRPr lang="en-US" dirty="0"/>
          </a:p>
        </p:txBody>
      </p:sp>
      <p:sp>
        <p:nvSpPr>
          <p:cNvPr id="22531" name="Rectangle 3"/>
          <p:cNvSpPr>
            <a:spLocks noGrp="1" noChangeArrowheads="1"/>
          </p:cNvSpPr>
          <p:nvPr>
            <p:ph idx="1"/>
          </p:nvPr>
        </p:nvSpPr>
        <p:spPr/>
        <p:txBody>
          <a:bodyPr/>
          <a:lstStyle/>
          <a:p>
            <a:pPr lvl="1"/>
            <a:r>
              <a:rPr lang="cs-CZ" b="1" dirty="0"/>
              <a:t>Činnost zaměstnance zaměstnavatele z bezesmluvního státu u české společnosti </a:t>
            </a:r>
          </a:p>
          <a:p>
            <a:pPr lvl="2">
              <a:buClr>
                <a:schemeClr val="tx1"/>
              </a:buClr>
            </a:pPr>
            <a:r>
              <a:rPr lang="cs-CZ" b="1" dirty="0">
                <a:solidFill>
                  <a:srgbClr val="86BC25"/>
                </a:solidFill>
              </a:rPr>
              <a:t>Důchodové a nemocenské pojištění</a:t>
            </a:r>
          </a:p>
          <a:p>
            <a:pPr lvl="3"/>
            <a:r>
              <a:rPr lang="cs-CZ" dirty="0"/>
              <a:t>Smluvní zaměstnavatel </a:t>
            </a:r>
          </a:p>
          <a:p>
            <a:pPr lvl="3"/>
            <a:r>
              <a:rPr lang="cs-CZ" dirty="0"/>
              <a:t>Smluvní zaměstnanec </a:t>
            </a:r>
          </a:p>
          <a:p>
            <a:pPr lvl="3"/>
            <a:r>
              <a:rPr lang="cs-CZ" b="1" dirty="0"/>
              <a:t>Účast na pojištění je povinná </a:t>
            </a:r>
          </a:p>
          <a:p>
            <a:pPr lvl="3"/>
            <a:r>
              <a:rPr lang="cs-CZ" b="1" dirty="0"/>
              <a:t>Česká společnost plní povinnosti plátce pojistného </a:t>
            </a:r>
          </a:p>
          <a:p>
            <a:pPr lvl="2">
              <a:buClr>
                <a:schemeClr val="tx1"/>
              </a:buClr>
            </a:pPr>
            <a:r>
              <a:rPr lang="cs-CZ" b="1" dirty="0">
                <a:solidFill>
                  <a:srgbClr val="86BC25"/>
                </a:solidFill>
              </a:rPr>
              <a:t>Zdravotní pojištění</a:t>
            </a:r>
          </a:p>
          <a:p>
            <a:pPr lvl="3"/>
            <a:r>
              <a:rPr lang="cs-CZ" dirty="0"/>
              <a:t>Nejasné výklady</a:t>
            </a:r>
          </a:p>
          <a:p>
            <a:endParaRPr lang="cs-CZ" dirty="0"/>
          </a:p>
        </p:txBody>
      </p:sp>
    </p:spTree>
    <p:extLst>
      <p:ext uri="{BB962C8B-B14F-4D97-AF65-F5344CB8AC3E}">
        <p14:creationId xmlns:p14="http://schemas.microsoft.com/office/powerpoint/2010/main" val="3520432894"/>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Činnost občana České republiky v </a:t>
            </a:r>
            <a:r>
              <a:rPr lang="cs-CZ" b="1" dirty="0"/>
              <a:t>bezesmluvním státě</a:t>
            </a:r>
          </a:p>
          <a:p>
            <a:endParaRPr lang="cs-CZ" dirty="0"/>
          </a:p>
        </p:txBody>
      </p:sp>
      <p:sp>
        <p:nvSpPr>
          <p:cNvPr id="16386" name="Rectangle 2"/>
          <p:cNvSpPr>
            <a:spLocks noGrp="1" noChangeArrowheads="1"/>
          </p:cNvSpPr>
          <p:nvPr>
            <p:ph type="title"/>
          </p:nvPr>
        </p:nvSpPr>
        <p:spPr/>
        <p:txBody>
          <a:bodyPr/>
          <a:lstStyle/>
          <a:p>
            <a:r>
              <a:rPr lang="cs-CZ"/>
              <a:t>Bezesmluvní státy </a:t>
            </a:r>
            <a:r>
              <a:rPr lang="en-GB"/>
              <a:t/>
            </a:r>
            <a:br>
              <a:rPr lang="en-GB"/>
            </a:br>
            <a:endParaRPr lang="en-US" dirty="0"/>
          </a:p>
        </p:txBody>
      </p:sp>
      <p:sp>
        <p:nvSpPr>
          <p:cNvPr id="22531" name="Rectangle 3"/>
          <p:cNvSpPr>
            <a:spLocks noGrp="1" noChangeArrowheads="1"/>
          </p:cNvSpPr>
          <p:nvPr>
            <p:ph idx="1"/>
          </p:nvPr>
        </p:nvSpPr>
        <p:spPr/>
        <p:txBody>
          <a:bodyPr/>
          <a:lstStyle/>
          <a:p>
            <a:pPr lvl="1"/>
            <a:r>
              <a:rPr lang="cs-CZ" dirty="0"/>
              <a:t>Základní pravidlo: </a:t>
            </a:r>
            <a:r>
              <a:rPr lang="cs-CZ" b="1" dirty="0"/>
              <a:t>postupuje se dle lokální legislativy</a:t>
            </a:r>
          </a:p>
          <a:p>
            <a:pPr lvl="2"/>
            <a:r>
              <a:rPr lang="cs-CZ" dirty="0"/>
              <a:t>Zaměstnanec se může účastnit obou systémů </a:t>
            </a:r>
          </a:p>
          <a:p>
            <a:pPr lvl="1">
              <a:buClr>
                <a:schemeClr val="tx1"/>
              </a:buClr>
            </a:pPr>
            <a:r>
              <a:rPr lang="cs-CZ" b="1" dirty="0">
                <a:solidFill>
                  <a:srgbClr val="86BC25"/>
                </a:solidFill>
              </a:rPr>
              <a:t>Důchodové a nemocenské pojištění</a:t>
            </a:r>
            <a:r>
              <a:rPr lang="cs-CZ" dirty="0"/>
              <a:t> – </a:t>
            </a:r>
            <a:r>
              <a:rPr lang="cs-CZ" b="1" dirty="0"/>
              <a:t>účast v České republice, pokud</a:t>
            </a:r>
          </a:p>
          <a:p>
            <a:pPr lvl="2"/>
            <a:r>
              <a:rPr lang="cs-CZ" dirty="0"/>
              <a:t>Místo výkonu práce trvale v cizině, pracovník není povinně účasten důchodového pojištění ve státě výkonu práce a trvalý pobyt v České republice nebo v jiném státě EU</a:t>
            </a:r>
          </a:p>
          <a:p>
            <a:pPr lvl="2"/>
            <a:r>
              <a:rPr lang="cs-CZ" dirty="0"/>
              <a:t>Pokud není účast v ČR povinná, lze dobrovolně pojistit </a:t>
            </a:r>
          </a:p>
          <a:p>
            <a:pPr lvl="1">
              <a:buClr>
                <a:schemeClr val="tx1"/>
              </a:buClr>
            </a:pPr>
            <a:r>
              <a:rPr lang="cs-CZ" b="1" dirty="0">
                <a:solidFill>
                  <a:srgbClr val="86BC25"/>
                </a:solidFill>
              </a:rPr>
              <a:t>Zdravotní pojištění </a:t>
            </a:r>
            <a:r>
              <a:rPr lang="cs-CZ" dirty="0"/>
              <a:t>– </a:t>
            </a:r>
            <a:r>
              <a:rPr lang="cs-CZ" b="1" dirty="0"/>
              <a:t>účast v České republice</a:t>
            </a:r>
          </a:p>
          <a:p>
            <a:pPr lvl="2"/>
            <a:r>
              <a:rPr lang="cs-CZ" dirty="0"/>
              <a:t>Pobývá-li zaměstnanec v zahraničí nepřetržitě šest měsíců a je v zahraničí zdravotně pojištěn, může se zaměstnanec z českého systému zdravotního pojištění odhlásit </a:t>
            </a:r>
          </a:p>
          <a:p>
            <a:pPr lvl="2"/>
            <a:r>
              <a:rPr lang="cs-CZ" dirty="0"/>
              <a:t>POZOR: Nutné dodržet administrativní postupy a lhůty </a:t>
            </a:r>
          </a:p>
          <a:p>
            <a:endParaRPr lang="cs-CZ" dirty="0"/>
          </a:p>
          <a:p>
            <a:endParaRPr lang="cs-CZ" dirty="0"/>
          </a:p>
        </p:txBody>
      </p:sp>
    </p:spTree>
    <p:extLst>
      <p:ext uri="{BB962C8B-B14F-4D97-AF65-F5344CB8AC3E}">
        <p14:creationId xmlns:p14="http://schemas.microsoft.com/office/powerpoint/2010/main" val="3619875308"/>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Otázky našich klientů – nárok na starobní důchod</a:t>
            </a:r>
          </a:p>
          <a:p>
            <a:endParaRPr lang="cs-CZ" dirty="0"/>
          </a:p>
        </p:txBody>
      </p:sp>
      <p:sp>
        <p:nvSpPr>
          <p:cNvPr id="16386" name="Rectangle 2"/>
          <p:cNvSpPr>
            <a:spLocks noGrp="1" noChangeArrowheads="1"/>
          </p:cNvSpPr>
          <p:nvPr>
            <p:ph type="title"/>
          </p:nvPr>
        </p:nvSpPr>
        <p:spPr/>
        <p:txBody>
          <a:bodyPr/>
          <a:lstStyle/>
          <a:p>
            <a:r>
              <a:rPr lang="cs-CZ"/>
              <a:t>Dávky ze systému sociálního zabezpečení stručně </a:t>
            </a:r>
            <a:br>
              <a:rPr lang="cs-CZ"/>
            </a:br>
            <a:endParaRPr lang="en-US" dirty="0"/>
          </a:p>
        </p:txBody>
      </p:sp>
      <p:sp>
        <p:nvSpPr>
          <p:cNvPr id="22531" name="Rectangle 3"/>
          <p:cNvSpPr>
            <a:spLocks noGrp="1" noChangeArrowheads="1"/>
          </p:cNvSpPr>
          <p:nvPr>
            <p:ph idx="1"/>
          </p:nvPr>
        </p:nvSpPr>
        <p:spPr/>
        <p:txBody>
          <a:bodyPr/>
          <a:lstStyle/>
          <a:p>
            <a:r>
              <a:rPr lang="cs-CZ" b="1" dirty="0"/>
              <a:t>Pracoval jsem pět let v Brazílii, kde jsem platil také pojistné. Jak se zohlední těchto pět let při výpočtu českého důchodu?</a:t>
            </a:r>
          </a:p>
          <a:p>
            <a:pPr lvl="1"/>
            <a:r>
              <a:rPr lang="cs-CZ" dirty="0"/>
              <a:t>Zaměstnanec požádá o důchod v České republice </a:t>
            </a:r>
          </a:p>
          <a:p>
            <a:pPr lvl="1"/>
            <a:r>
              <a:rPr lang="cs-CZ" dirty="0"/>
              <a:t>Výše důchodu a nárok na důchod se posoudí pouze podle českých právních předpisů</a:t>
            </a:r>
          </a:p>
          <a:p>
            <a:pPr lvl="1"/>
            <a:r>
              <a:rPr lang="cs-CZ" dirty="0"/>
              <a:t>Přihlíží se pouze k dobám získaným v České republice </a:t>
            </a:r>
          </a:p>
          <a:p>
            <a:pPr lvl="1"/>
            <a:r>
              <a:rPr lang="cs-CZ" dirty="0"/>
              <a:t>K době pojištění v Brazílii se nepřihlíží </a:t>
            </a:r>
          </a:p>
          <a:p>
            <a:endParaRPr lang="cs-CZ" dirty="0"/>
          </a:p>
        </p:txBody>
      </p:sp>
      <p:grpSp>
        <p:nvGrpSpPr>
          <p:cNvPr id="6" name="Group 493"/>
          <p:cNvGrpSpPr>
            <a:grpSpLocks noChangeAspect="1"/>
          </p:cNvGrpSpPr>
          <p:nvPr/>
        </p:nvGrpSpPr>
        <p:grpSpPr bwMode="auto">
          <a:xfrm>
            <a:off x="7705225" y="5299199"/>
            <a:ext cx="1080000" cy="1080000"/>
            <a:chOff x="6194" y="1960"/>
            <a:chExt cx="340" cy="340"/>
          </a:xfrm>
          <a:solidFill>
            <a:srgbClr val="86BC25"/>
          </a:solidFill>
        </p:grpSpPr>
        <p:sp>
          <p:nvSpPr>
            <p:cNvPr id="7"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Oval 496"/>
            <p:cNvSpPr>
              <a:spLocks noChangeArrowheads="1"/>
            </p:cNvSpPr>
            <p:nvPr/>
          </p:nvSpPr>
          <p:spPr bwMode="auto">
            <a:xfrm>
              <a:off x="6357" y="2208"/>
              <a:ext cx="14" cy="1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55009529"/>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cs-CZ" dirty="0"/>
              <a:t>Kontakty</a:t>
            </a:r>
          </a:p>
        </p:txBody>
      </p:sp>
      <p:sp>
        <p:nvSpPr>
          <p:cNvPr id="31" name="Text Placeholder 30"/>
          <p:cNvSpPr>
            <a:spLocks noGrp="1"/>
          </p:cNvSpPr>
          <p:nvPr>
            <p:ph type="body" sz="quarter" idx="13"/>
          </p:nvPr>
        </p:nvSpPr>
        <p:spPr/>
        <p:txBody>
          <a:bodyPr/>
          <a:lstStyle/>
          <a:p>
            <a:endParaRPr lang="cs-CZ"/>
          </a:p>
        </p:txBody>
      </p:sp>
      <p:sp>
        <p:nvSpPr>
          <p:cNvPr id="30" name="Content Placeholder 29"/>
          <p:cNvSpPr>
            <a:spLocks noGrp="1"/>
          </p:cNvSpPr>
          <p:nvPr>
            <p:ph sz="quarter" idx="10"/>
          </p:nvPr>
        </p:nvSpPr>
        <p:spPr/>
        <p:txBody>
          <a:bodyPr/>
          <a:lstStyle/>
          <a:p>
            <a:r>
              <a:rPr lang="cs-CZ" b="1" dirty="0">
                <a:solidFill>
                  <a:schemeClr val="accent1"/>
                </a:solidFill>
              </a:rPr>
              <a:t>Pavel Šnobl</a:t>
            </a:r>
          </a:p>
          <a:p>
            <a:r>
              <a:rPr lang="cs-CZ" dirty="0"/>
              <a:t>Tel: +420 733 611 623</a:t>
            </a:r>
          </a:p>
          <a:p>
            <a:r>
              <a:rPr lang="cs-CZ" dirty="0"/>
              <a:t>psnobl@deloittece.com</a:t>
            </a:r>
          </a:p>
          <a:p>
            <a:endParaRPr lang="cs-CZ" dirty="0"/>
          </a:p>
          <a:p>
            <a:endParaRPr lang="cs-CZ" dirty="0"/>
          </a:p>
          <a:p>
            <a:endParaRPr lang="cs-CZ" dirty="0"/>
          </a:p>
        </p:txBody>
      </p:sp>
      <p:sp>
        <p:nvSpPr>
          <p:cNvPr id="32" name="Content Placeholder 31"/>
          <p:cNvSpPr>
            <a:spLocks noGrp="1"/>
          </p:cNvSpPr>
          <p:nvPr>
            <p:ph sz="quarter" idx="20"/>
          </p:nvPr>
        </p:nvSpPr>
        <p:spPr/>
        <p:txBody>
          <a:bodyPr/>
          <a:lstStyle/>
          <a:p>
            <a:r>
              <a:rPr lang="cs-CZ" b="1" dirty="0">
                <a:solidFill>
                  <a:schemeClr val="accent1"/>
                </a:solidFill>
              </a:rPr>
              <a:t>Veronika Růžičková</a:t>
            </a:r>
          </a:p>
          <a:p>
            <a:r>
              <a:rPr lang="cs-CZ" dirty="0"/>
              <a:t>Tel: +420 246 042 875</a:t>
            </a:r>
          </a:p>
          <a:p>
            <a:r>
              <a:rPr lang="cs-CZ" dirty="0"/>
              <a:t>vruzickova@deloittece.com</a:t>
            </a:r>
          </a:p>
          <a:p>
            <a:endParaRPr lang="cs-CZ" dirty="0"/>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5857" y="3029971"/>
            <a:ext cx="2209368" cy="1326369"/>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935" y="3029971"/>
            <a:ext cx="2209368" cy="1326369"/>
          </a:xfrm>
          <a:prstGeom prst="rect">
            <a:avLst/>
          </a:prstGeom>
        </p:spPr>
      </p:pic>
      <p:cxnSp>
        <p:nvCxnSpPr>
          <p:cNvPr id="36" name="Straight Connector 35"/>
          <p:cNvCxnSpPr/>
          <p:nvPr/>
        </p:nvCxnSpPr>
        <p:spPr>
          <a:xfrm>
            <a:off x="395288" y="1897811"/>
            <a:ext cx="19705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11655" y="1897811"/>
            <a:ext cx="19705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5830" y="1897811"/>
            <a:ext cx="782812" cy="11321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79676" y="1894943"/>
            <a:ext cx="782812" cy="11321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Freeform 756"/>
          <p:cNvSpPr>
            <a:spLocks noChangeAspect="1" noEditPoints="1"/>
          </p:cNvSpPr>
          <p:nvPr/>
        </p:nvSpPr>
        <p:spPr bwMode="auto">
          <a:xfrm>
            <a:off x="7713851" y="5301750"/>
            <a:ext cx="1080000" cy="1080000"/>
          </a:xfrm>
          <a:custGeom>
            <a:avLst/>
            <a:gdLst>
              <a:gd name="T0" fmla="*/ 0 w 512"/>
              <a:gd name="T1" fmla="*/ 256 h 512"/>
              <a:gd name="T2" fmla="*/ 512 w 512"/>
              <a:gd name="T3" fmla="*/ 256 h 512"/>
              <a:gd name="T4" fmla="*/ 308 w 512"/>
              <a:gd name="T5" fmla="*/ 356 h 512"/>
              <a:gd name="T6" fmla="*/ 294 w 512"/>
              <a:gd name="T7" fmla="*/ 361 h 512"/>
              <a:gd name="T8" fmla="*/ 240 w 512"/>
              <a:gd name="T9" fmla="*/ 350 h 512"/>
              <a:gd name="T10" fmla="*/ 221 w 512"/>
              <a:gd name="T11" fmla="*/ 290 h 512"/>
              <a:gd name="T12" fmla="*/ 235 w 512"/>
              <a:gd name="T13" fmla="*/ 191 h 512"/>
              <a:gd name="T14" fmla="*/ 202 w 512"/>
              <a:gd name="T15" fmla="*/ 176 h 512"/>
              <a:gd name="T16" fmla="*/ 170 w 512"/>
              <a:gd name="T17" fmla="*/ 191 h 512"/>
              <a:gd name="T18" fmla="*/ 184 w 512"/>
              <a:gd name="T19" fmla="*/ 290 h 512"/>
              <a:gd name="T20" fmla="*/ 165 w 512"/>
              <a:gd name="T21" fmla="*/ 350 h 512"/>
              <a:gd name="T22" fmla="*/ 111 w 512"/>
              <a:gd name="T23" fmla="*/ 361 h 512"/>
              <a:gd name="T24" fmla="*/ 97 w 512"/>
              <a:gd name="T25" fmla="*/ 356 h 512"/>
              <a:gd name="T26" fmla="*/ 139 w 512"/>
              <a:gd name="T27" fmla="*/ 334 h 512"/>
              <a:gd name="T28" fmla="*/ 166 w 512"/>
              <a:gd name="T29" fmla="*/ 302 h 512"/>
              <a:gd name="T30" fmla="*/ 153 w 512"/>
              <a:gd name="T31" fmla="*/ 177 h 512"/>
              <a:gd name="T32" fmla="*/ 251 w 512"/>
              <a:gd name="T33" fmla="*/ 177 h 512"/>
              <a:gd name="T34" fmla="*/ 239 w 512"/>
              <a:gd name="T35" fmla="*/ 302 h 512"/>
              <a:gd name="T36" fmla="*/ 265 w 512"/>
              <a:gd name="T37" fmla="*/ 334 h 512"/>
              <a:gd name="T38" fmla="*/ 308 w 512"/>
              <a:gd name="T39" fmla="*/ 356 h 512"/>
              <a:gd name="T40" fmla="*/ 405 w 512"/>
              <a:gd name="T41" fmla="*/ 342 h 512"/>
              <a:gd name="T42" fmla="*/ 380 w 512"/>
              <a:gd name="T43" fmla="*/ 335 h 512"/>
              <a:gd name="T44" fmla="*/ 356 w 512"/>
              <a:gd name="T45" fmla="*/ 328 h 512"/>
              <a:gd name="T46" fmla="*/ 360 w 512"/>
              <a:gd name="T47" fmla="*/ 248 h 512"/>
              <a:gd name="T48" fmla="*/ 330 w 512"/>
              <a:gd name="T49" fmla="*/ 197 h 512"/>
              <a:gd name="T50" fmla="*/ 301 w 512"/>
              <a:gd name="T51" fmla="*/ 248 h 512"/>
              <a:gd name="T52" fmla="*/ 305 w 512"/>
              <a:gd name="T53" fmla="*/ 328 h 512"/>
              <a:gd name="T54" fmla="*/ 290 w 512"/>
              <a:gd name="T55" fmla="*/ 326 h 512"/>
              <a:gd name="T56" fmla="*/ 298 w 512"/>
              <a:gd name="T57" fmla="*/ 293 h 512"/>
              <a:gd name="T58" fmla="*/ 288 w 512"/>
              <a:gd name="T59" fmla="*/ 195 h 512"/>
              <a:gd name="T60" fmla="*/ 373 w 512"/>
              <a:gd name="T61" fmla="*/ 195 h 512"/>
              <a:gd name="T62" fmla="*/ 363 w 512"/>
              <a:gd name="T63" fmla="*/ 293 h 512"/>
              <a:gd name="T64" fmla="*/ 383 w 512"/>
              <a:gd name="T65" fmla="*/ 314 h 512"/>
              <a:gd name="T66" fmla="*/ 41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6"/>
                </a:moveTo>
                <a:cubicBezTo>
                  <a:pt x="306" y="360"/>
                  <a:pt x="302" y="362"/>
                  <a:pt x="298" y="362"/>
                </a:cubicBezTo>
                <a:cubicBezTo>
                  <a:pt x="297" y="362"/>
                  <a:pt x="295" y="362"/>
                  <a:pt x="294" y="361"/>
                </a:cubicBezTo>
                <a:cubicBezTo>
                  <a:pt x="283" y="356"/>
                  <a:pt x="273" y="356"/>
                  <a:pt x="264" y="355"/>
                </a:cubicBezTo>
                <a:cubicBezTo>
                  <a:pt x="256" y="355"/>
                  <a:pt x="248" y="355"/>
                  <a:pt x="240" y="350"/>
                </a:cubicBezTo>
                <a:cubicBezTo>
                  <a:pt x="226" y="343"/>
                  <a:pt x="220" y="323"/>
                  <a:pt x="219" y="317"/>
                </a:cubicBezTo>
                <a:cubicBezTo>
                  <a:pt x="217" y="308"/>
                  <a:pt x="216" y="297"/>
                  <a:pt x="221" y="290"/>
                </a:cubicBezTo>
                <a:cubicBezTo>
                  <a:pt x="228" y="280"/>
                  <a:pt x="236" y="261"/>
                  <a:pt x="240" y="246"/>
                </a:cubicBezTo>
                <a:cubicBezTo>
                  <a:pt x="246" y="221"/>
                  <a:pt x="244" y="202"/>
                  <a:pt x="235" y="191"/>
                </a:cubicBezTo>
                <a:cubicBezTo>
                  <a:pt x="223" y="176"/>
                  <a:pt x="203" y="177"/>
                  <a:pt x="203" y="177"/>
                </a:cubicBezTo>
                <a:cubicBezTo>
                  <a:pt x="202" y="177"/>
                  <a:pt x="202" y="176"/>
                  <a:pt x="202" y="176"/>
                </a:cubicBezTo>
                <a:cubicBezTo>
                  <a:pt x="202" y="176"/>
                  <a:pt x="202" y="177"/>
                  <a:pt x="202" y="177"/>
                </a:cubicBezTo>
                <a:cubicBezTo>
                  <a:pt x="202" y="177"/>
                  <a:pt x="181" y="176"/>
                  <a:pt x="170" y="191"/>
                </a:cubicBezTo>
                <a:cubicBezTo>
                  <a:pt x="160" y="202"/>
                  <a:pt x="159" y="221"/>
                  <a:pt x="165" y="246"/>
                </a:cubicBezTo>
                <a:cubicBezTo>
                  <a:pt x="168" y="261"/>
                  <a:pt x="176" y="280"/>
                  <a:pt x="184" y="290"/>
                </a:cubicBezTo>
                <a:cubicBezTo>
                  <a:pt x="189" y="297"/>
                  <a:pt x="187" y="308"/>
                  <a:pt x="185" y="317"/>
                </a:cubicBezTo>
                <a:cubicBezTo>
                  <a:pt x="184" y="323"/>
                  <a:pt x="179" y="343"/>
                  <a:pt x="165" y="350"/>
                </a:cubicBezTo>
                <a:cubicBezTo>
                  <a:pt x="157" y="355"/>
                  <a:pt x="149" y="355"/>
                  <a:pt x="140" y="355"/>
                </a:cubicBezTo>
                <a:cubicBezTo>
                  <a:pt x="131" y="356"/>
                  <a:pt x="122" y="356"/>
                  <a:pt x="111" y="361"/>
                </a:cubicBezTo>
                <a:cubicBezTo>
                  <a:pt x="109" y="362"/>
                  <a:pt x="108" y="362"/>
                  <a:pt x="106" y="362"/>
                </a:cubicBezTo>
                <a:cubicBezTo>
                  <a:pt x="102" y="362"/>
                  <a:pt x="98" y="360"/>
                  <a:pt x="97" y="356"/>
                </a:cubicBezTo>
                <a:cubicBezTo>
                  <a:pt x="94" y="351"/>
                  <a:pt x="96" y="344"/>
                  <a:pt x="102" y="342"/>
                </a:cubicBezTo>
                <a:cubicBezTo>
                  <a:pt x="116" y="335"/>
                  <a:pt x="129" y="335"/>
                  <a:pt x="139" y="334"/>
                </a:cubicBezTo>
                <a:cubicBezTo>
                  <a:pt x="146" y="334"/>
                  <a:pt x="151" y="334"/>
                  <a:pt x="155" y="332"/>
                </a:cubicBezTo>
                <a:cubicBezTo>
                  <a:pt x="161" y="328"/>
                  <a:pt x="167" y="308"/>
                  <a:pt x="166" y="302"/>
                </a:cubicBezTo>
                <a:cubicBezTo>
                  <a:pt x="157" y="289"/>
                  <a:pt x="148" y="269"/>
                  <a:pt x="144" y="251"/>
                </a:cubicBezTo>
                <a:cubicBezTo>
                  <a:pt x="136" y="219"/>
                  <a:pt x="139" y="194"/>
                  <a:pt x="153" y="177"/>
                </a:cubicBezTo>
                <a:cubicBezTo>
                  <a:pt x="171" y="155"/>
                  <a:pt x="200" y="155"/>
                  <a:pt x="202" y="155"/>
                </a:cubicBezTo>
                <a:cubicBezTo>
                  <a:pt x="205" y="155"/>
                  <a:pt x="233" y="155"/>
                  <a:pt x="251" y="177"/>
                </a:cubicBezTo>
                <a:cubicBezTo>
                  <a:pt x="265" y="194"/>
                  <a:pt x="268" y="219"/>
                  <a:pt x="261" y="251"/>
                </a:cubicBezTo>
                <a:cubicBezTo>
                  <a:pt x="256" y="269"/>
                  <a:pt x="247" y="289"/>
                  <a:pt x="239" y="302"/>
                </a:cubicBezTo>
                <a:cubicBezTo>
                  <a:pt x="237" y="308"/>
                  <a:pt x="243" y="328"/>
                  <a:pt x="250" y="332"/>
                </a:cubicBezTo>
                <a:cubicBezTo>
                  <a:pt x="253" y="334"/>
                  <a:pt x="259" y="334"/>
                  <a:pt x="265" y="334"/>
                </a:cubicBezTo>
                <a:cubicBezTo>
                  <a:pt x="276" y="335"/>
                  <a:pt x="288" y="335"/>
                  <a:pt x="303" y="342"/>
                </a:cubicBezTo>
                <a:cubicBezTo>
                  <a:pt x="308" y="344"/>
                  <a:pt x="310" y="351"/>
                  <a:pt x="308" y="356"/>
                </a:cubicBezTo>
                <a:close/>
                <a:moveTo>
                  <a:pt x="414" y="337"/>
                </a:moveTo>
                <a:cubicBezTo>
                  <a:pt x="412" y="340"/>
                  <a:pt x="408" y="342"/>
                  <a:pt x="405" y="342"/>
                </a:cubicBezTo>
                <a:cubicBezTo>
                  <a:pt x="403" y="342"/>
                  <a:pt x="401" y="341"/>
                  <a:pt x="399" y="340"/>
                </a:cubicBezTo>
                <a:cubicBezTo>
                  <a:pt x="395" y="337"/>
                  <a:pt x="387" y="336"/>
                  <a:pt x="380" y="335"/>
                </a:cubicBezTo>
                <a:cubicBezTo>
                  <a:pt x="372" y="334"/>
                  <a:pt x="364" y="333"/>
                  <a:pt x="357" y="329"/>
                </a:cubicBezTo>
                <a:cubicBezTo>
                  <a:pt x="357" y="329"/>
                  <a:pt x="356" y="328"/>
                  <a:pt x="356" y="328"/>
                </a:cubicBezTo>
                <a:cubicBezTo>
                  <a:pt x="341" y="317"/>
                  <a:pt x="337" y="293"/>
                  <a:pt x="345" y="282"/>
                </a:cubicBezTo>
                <a:cubicBezTo>
                  <a:pt x="351" y="274"/>
                  <a:pt x="357" y="260"/>
                  <a:pt x="360" y="248"/>
                </a:cubicBezTo>
                <a:cubicBezTo>
                  <a:pt x="364" y="230"/>
                  <a:pt x="363" y="217"/>
                  <a:pt x="356" y="208"/>
                </a:cubicBezTo>
                <a:cubicBezTo>
                  <a:pt x="347" y="197"/>
                  <a:pt x="332" y="197"/>
                  <a:pt x="330" y="197"/>
                </a:cubicBezTo>
                <a:cubicBezTo>
                  <a:pt x="329" y="197"/>
                  <a:pt x="313" y="197"/>
                  <a:pt x="305" y="208"/>
                </a:cubicBezTo>
                <a:cubicBezTo>
                  <a:pt x="298" y="217"/>
                  <a:pt x="297" y="230"/>
                  <a:pt x="301" y="248"/>
                </a:cubicBezTo>
                <a:cubicBezTo>
                  <a:pt x="304" y="260"/>
                  <a:pt x="310" y="274"/>
                  <a:pt x="315" y="282"/>
                </a:cubicBezTo>
                <a:cubicBezTo>
                  <a:pt x="323" y="293"/>
                  <a:pt x="319" y="317"/>
                  <a:pt x="305" y="328"/>
                </a:cubicBezTo>
                <a:cubicBezTo>
                  <a:pt x="303" y="330"/>
                  <a:pt x="300" y="330"/>
                  <a:pt x="298" y="330"/>
                </a:cubicBezTo>
                <a:cubicBezTo>
                  <a:pt x="295" y="330"/>
                  <a:pt x="292" y="329"/>
                  <a:pt x="290" y="326"/>
                </a:cubicBezTo>
                <a:cubicBezTo>
                  <a:pt x="286" y="321"/>
                  <a:pt x="287" y="315"/>
                  <a:pt x="292" y="311"/>
                </a:cubicBezTo>
                <a:cubicBezTo>
                  <a:pt x="298" y="307"/>
                  <a:pt x="299" y="296"/>
                  <a:pt x="298" y="293"/>
                </a:cubicBezTo>
                <a:cubicBezTo>
                  <a:pt x="291" y="284"/>
                  <a:pt x="284" y="268"/>
                  <a:pt x="280" y="253"/>
                </a:cubicBezTo>
                <a:cubicBezTo>
                  <a:pt x="274" y="228"/>
                  <a:pt x="277" y="209"/>
                  <a:pt x="288" y="195"/>
                </a:cubicBezTo>
                <a:cubicBezTo>
                  <a:pt x="304" y="175"/>
                  <a:pt x="328" y="176"/>
                  <a:pt x="330" y="176"/>
                </a:cubicBezTo>
                <a:cubicBezTo>
                  <a:pt x="332" y="176"/>
                  <a:pt x="357" y="175"/>
                  <a:pt x="373" y="195"/>
                </a:cubicBezTo>
                <a:cubicBezTo>
                  <a:pt x="384" y="209"/>
                  <a:pt x="386" y="228"/>
                  <a:pt x="380" y="253"/>
                </a:cubicBezTo>
                <a:cubicBezTo>
                  <a:pt x="377" y="268"/>
                  <a:pt x="370" y="284"/>
                  <a:pt x="363" y="293"/>
                </a:cubicBezTo>
                <a:cubicBezTo>
                  <a:pt x="362" y="296"/>
                  <a:pt x="363" y="306"/>
                  <a:pt x="369" y="311"/>
                </a:cubicBezTo>
                <a:cubicBezTo>
                  <a:pt x="372" y="312"/>
                  <a:pt x="378" y="313"/>
                  <a:pt x="383" y="314"/>
                </a:cubicBezTo>
                <a:cubicBezTo>
                  <a:pt x="392" y="315"/>
                  <a:pt x="402" y="317"/>
                  <a:pt x="410" y="322"/>
                </a:cubicBezTo>
                <a:cubicBezTo>
                  <a:pt x="415" y="325"/>
                  <a:pt x="417" y="332"/>
                  <a:pt x="414" y="33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99037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
            </a:r>
            <a:br>
              <a:rPr lang="cs-CZ" dirty="0"/>
            </a:br>
            <a:r>
              <a:rPr lang="cs-CZ" dirty="0"/>
              <a:t>Zaměstnanci </a:t>
            </a:r>
          </a:p>
        </p:txBody>
      </p:sp>
      <p:sp>
        <p:nvSpPr>
          <p:cNvPr id="2" name="Text Placeholder 1"/>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33030598"/>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2"/>
          <p:cNvSpPr>
            <a:spLocks noGrp="1"/>
          </p:cNvSpPr>
          <p:nvPr>
            <p:ph type="body" sz="quarter" idx="13"/>
          </p:nvPr>
        </p:nvSpPr>
        <p:spPr/>
        <p:txBody>
          <a:bodyPr/>
          <a:lstStyle/>
          <a:p>
            <a:r>
              <a:rPr lang="cs-CZ" altLang="cs-CZ" dirty="0"/>
              <a:t>Deloitte označuje jednu či více společností Deloitte </a:t>
            </a:r>
            <a:r>
              <a:rPr lang="cs-CZ" altLang="cs-CZ" dirty="0" err="1"/>
              <a:t>Touche</a:t>
            </a:r>
            <a:r>
              <a:rPr lang="cs-CZ" altLang="cs-CZ" dirty="0"/>
              <a:t> </a:t>
            </a:r>
            <a:r>
              <a:rPr lang="cs-CZ" altLang="cs-CZ" dirty="0" err="1"/>
              <a:t>Tohmatsu</a:t>
            </a:r>
            <a:r>
              <a:rPr lang="cs-CZ" altLang="cs-CZ" dirty="0"/>
              <a:t> Limited („DTTL“), globální síť jejích členských firem a jejich spřízněných subjektů. Společnost DTTL (rovněž označovaná jako „Deloitte </a:t>
            </a:r>
            <a:r>
              <a:rPr lang="cs-CZ" altLang="cs-CZ" dirty="0" err="1"/>
              <a:t>Global</a:t>
            </a:r>
            <a:r>
              <a:rPr lang="cs-CZ" altLang="cs-CZ" dirty="0"/>
              <a:t>“) a</a:t>
            </a:r>
            <a:r>
              <a:rPr lang="en-GB" dirty="0"/>
              <a:t> </a:t>
            </a:r>
            <a:r>
              <a:rPr lang="cs-CZ" altLang="cs-CZ" dirty="0"/>
              <a:t>každá z jejích členských firem představuje samostatný a nezávislý právní subjekt. Společnost DTTL služby klientům neposkytuje. Více informací je uvedeno na adrese www.deloitte.com/</a:t>
            </a:r>
            <a:r>
              <a:rPr lang="cs-CZ" altLang="cs-CZ" dirty="0" err="1"/>
              <a:t>about</a:t>
            </a:r>
            <a:r>
              <a:rPr lang="cs-CZ" altLang="cs-CZ" dirty="0"/>
              <a:t>. </a:t>
            </a:r>
          </a:p>
          <a:p>
            <a:r>
              <a:rPr lang="cs-CZ" altLang="cs-CZ" dirty="0"/>
              <a:t>Společnost Deloitte je předním globálním poskytovatelem služeb v oblasti auditu a </a:t>
            </a:r>
            <a:r>
              <a:rPr lang="cs-CZ" altLang="cs-CZ" dirty="0" err="1"/>
              <a:t>assurance</a:t>
            </a:r>
            <a:r>
              <a:rPr lang="cs-CZ" altLang="cs-CZ" dirty="0"/>
              <a:t>, podnikového poradenství, finančního poradenství, poradenství v oblasti rizik a daní a souvisejících služeb. Naše sít členských firem ve více než 150 zemích a teritoriích poskytuje služby čtyřem z pěti společností figurujících v</a:t>
            </a:r>
            <a:r>
              <a:rPr lang="en-GB" dirty="0"/>
              <a:t> </a:t>
            </a:r>
            <a:r>
              <a:rPr lang="cs-CZ" altLang="cs-CZ" dirty="0"/>
              <a:t>žebříčku </a:t>
            </a:r>
            <a:r>
              <a:rPr lang="cs-CZ" altLang="cs-CZ" dirty="0" err="1"/>
              <a:t>Fortune</a:t>
            </a:r>
            <a:r>
              <a:rPr lang="cs-CZ" altLang="cs-CZ" dirty="0"/>
              <a:t> </a:t>
            </a:r>
            <a:r>
              <a:rPr lang="cs-CZ" altLang="cs-CZ" dirty="0" err="1"/>
              <a:t>Global</a:t>
            </a:r>
            <a:r>
              <a:rPr lang="cs-CZ" altLang="cs-CZ" dirty="0"/>
              <a:t> 500 ®. Chcete-li se dozvědět více o způsobu, jakým zhruba 264 000 odborníků dělá to, co má pro klienty smysl, navštivte www.deloitte.com.</a:t>
            </a:r>
          </a:p>
          <a:p>
            <a:r>
              <a:rPr lang="cs-CZ" altLang="cs-CZ" dirty="0"/>
              <a:t>Tato publikace obsahuje pouze obecné informace a společnost Deloitte </a:t>
            </a:r>
            <a:r>
              <a:rPr lang="cs-CZ" altLang="cs-CZ" dirty="0" err="1"/>
              <a:t>Touche</a:t>
            </a:r>
            <a:r>
              <a:rPr lang="cs-CZ" altLang="cs-CZ" dirty="0"/>
              <a:t> </a:t>
            </a:r>
            <a:r>
              <a:rPr lang="cs-CZ" altLang="cs-CZ" dirty="0" err="1"/>
              <a:t>Tohmatsu</a:t>
            </a:r>
            <a:r>
              <a:rPr lang="cs-CZ" altLang="cs-CZ" dirty="0"/>
              <a:t> Limited ani žádná z</a:t>
            </a:r>
            <a:r>
              <a:rPr lang="en-GB" dirty="0"/>
              <a:t> </a:t>
            </a:r>
            <a:r>
              <a:rPr lang="cs-CZ" altLang="cs-CZ" dirty="0"/>
              <a:t>jejích členských firem či jejich spřízněných podniků (souhrnně „síť společností Deloitte“) jejím prostřednictvím neposkytuje odborné rady a služby. Přijetí jakéhokoliv rozhodnutí či jednání, které může mít dopad na Vaše finance či podnik, byste měli konzultovat s kvalifikovaným odborným poradcem. Žádný subjekt v rámci sítě společností Deloitte nenese odpovědnost za ztráty vzniklé jakýmkoli osobám v důsledku použití této komunikace.</a:t>
            </a:r>
          </a:p>
          <a:p>
            <a:r>
              <a:rPr lang="cs-CZ" altLang="cs-CZ" dirty="0"/>
              <a:t>© 2019 Pro více informací kontaktujte Deloitte Česká republika.</a:t>
            </a:r>
          </a:p>
        </p:txBody>
      </p:sp>
    </p:spTree>
    <p:extLst>
      <p:ext uri="{BB962C8B-B14F-4D97-AF65-F5344CB8AC3E}">
        <p14:creationId xmlns:p14="http://schemas.microsoft.com/office/powerpoint/2010/main" val="330186283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a:t>Základní principy </a:t>
            </a:r>
            <a:endParaRPr lang="en-US"/>
          </a:p>
          <a:p>
            <a:endParaRPr lang="cs-CZ" dirty="0"/>
          </a:p>
        </p:txBody>
      </p:sp>
      <p:sp>
        <p:nvSpPr>
          <p:cNvPr id="16386" name="Rectangle 2"/>
          <p:cNvSpPr>
            <a:spLocks noGrp="1" noChangeArrowheads="1"/>
          </p:cNvSpPr>
          <p:nvPr>
            <p:ph type="title"/>
          </p:nvPr>
        </p:nvSpPr>
        <p:spPr/>
        <p:txBody>
          <a:bodyPr/>
          <a:lstStyle/>
          <a:p>
            <a:r>
              <a:rPr lang="cs-CZ"/>
              <a:t>Česká republika – zaměstnanci </a:t>
            </a:r>
            <a:br>
              <a:rPr lang="cs-CZ"/>
            </a:br>
            <a:r>
              <a:rPr lang="cs-CZ"/>
              <a:t/>
            </a:r>
            <a:br>
              <a:rPr lang="cs-CZ"/>
            </a:br>
            <a:r>
              <a:rPr lang="cs-CZ"/>
              <a:t/>
            </a:r>
            <a:br>
              <a:rPr lang="cs-CZ"/>
            </a:br>
            <a:endParaRPr lang="en-US" dirty="0"/>
          </a:p>
        </p:txBody>
      </p:sp>
      <p:sp>
        <p:nvSpPr>
          <p:cNvPr id="22531" name="Rectangle 3"/>
          <p:cNvSpPr>
            <a:spLocks noGrp="1" noChangeArrowheads="1"/>
          </p:cNvSpPr>
          <p:nvPr>
            <p:ph idx="1"/>
          </p:nvPr>
        </p:nvSpPr>
        <p:spPr/>
        <p:txBody>
          <a:bodyPr/>
          <a:lstStyle/>
          <a:p>
            <a:pPr lvl="1"/>
            <a:r>
              <a:rPr lang="cs-CZ" dirty="0"/>
              <a:t>Povinná účast upravená zákonem</a:t>
            </a:r>
          </a:p>
          <a:p>
            <a:pPr lvl="2"/>
            <a:r>
              <a:rPr lang="cs-CZ" dirty="0"/>
              <a:t>Možné přerušení zdravotního pojištění při pobytu v zahraničí</a:t>
            </a:r>
          </a:p>
          <a:p>
            <a:pPr lvl="1"/>
            <a:r>
              <a:rPr lang="cs-CZ" dirty="0"/>
              <a:t>Výjimky</a:t>
            </a:r>
          </a:p>
          <a:p>
            <a:pPr lvl="2"/>
            <a:r>
              <a:rPr lang="cs-CZ" dirty="0"/>
              <a:t>Dohoda o provedení práce do 10 000 Kč měsíčně</a:t>
            </a:r>
          </a:p>
          <a:p>
            <a:pPr lvl="2"/>
            <a:r>
              <a:rPr lang="cs-CZ" dirty="0"/>
              <a:t>Sjednaný příjem nižší než 3 </a:t>
            </a:r>
            <a:r>
              <a:rPr lang="cs-CZ" dirty="0" smtClean="0"/>
              <a:t>500 </a:t>
            </a:r>
            <a:r>
              <a:rPr lang="cs-CZ" dirty="0"/>
              <a:t>Kč měsíčně</a:t>
            </a:r>
          </a:p>
          <a:p>
            <a:pPr lvl="1"/>
            <a:r>
              <a:rPr lang="cs-CZ" dirty="0"/>
              <a:t>Pojistné</a:t>
            </a:r>
          </a:p>
          <a:p>
            <a:pPr lvl="2">
              <a:buClr>
                <a:schemeClr val="tx1"/>
              </a:buClr>
            </a:pPr>
            <a:r>
              <a:rPr lang="cs-CZ" b="1" dirty="0">
                <a:solidFill>
                  <a:schemeClr val="accent1"/>
                </a:solidFill>
              </a:rPr>
              <a:t>Maximální</a:t>
            </a:r>
            <a:r>
              <a:rPr lang="cs-CZ" dirty="0"/>
              <a:t> (sociální zabezpečení) </a:t>
            </a:r>
          </a:p>
          <a:p>
            <a:pPr lvl="2">
              <a:buClr>
                <a:schemeClr val="tx1"/>
              </a:buClr>
            </a:pPr>
            <a:r>
              <a:rPr lang="cs-CZ" b="1" dirty="0">
                <a:solidFill>
                  <a:schemeClr val="accent1"/>
                </a:solidFill>
              </a:rPr>
              <a:t>Minimální </a:t>
            </a:r>
            <a:r>
              <a:rPr lang="cs-CZ" dirty="0"/>
              <a:t>(zdravotní pojištění)</a:t>
            </a:r>
          </a:p>
        </p:txBody>
      </p:sp>
    </p:spTree>
    <p:extLst>
      <p:ext uri="{BB962C8B-B14F-4D97-AF65-F5344CB8AC3E}">
        <p14:creationId xmlns:p14="http://schemas.microsoft.com/office/powerpoint/2010/main" val="409194403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Presentation Template 2016 ENG">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4" id="{9658E6FB-DCCC-4A96-A7CC-FE3923DD7C4C}" vid="{86DDBE15-70B0-4BE9-8821-78F33B25DAC0}"/>
    </a:ext>
  </a:extLst>
</a:theme>
</file>

<file path=ppt/theme/theme2.xml><?xml version="1.0" encoding="utf-8"?>
<a:theme xmlns:a="http://schemas.openxmlformats.org/drawingml/2006/main" name="Deloitte Presentation Template 2016 CZE">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4" id="{9658E6FB-DCCC-4A96-A7CC-FE3923DD7C4C}" vid="{3D3DDB36-4140-4598-AD21-F279027742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2.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docProps/app.xml><?xml version="1.0" encoding="utf-8"?>
<Properties xmlns="http://schemas.openxmlformats.org/officeDocument/2006/extended-properties" xmlns:vt="http://schemas.openxmlformats.org/officeDocument/2006/docPropsVTypes">
  <Template>blank</Template>
  <TotalTime>1920</TotalTime>
  <Words>6296</Words>
  <Application>Microsoft Office PowerPoint</Application>
  <PresentationFormat>On-screen Show (4:3)</PresentationFormat>
  <Paragraphs>848</Paragraphs>
  <Slides>80</Slides>
  <Notes>74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80</vt:i4>
      </vt:variant>
    </vt:vector>
  </HeadingPairs>
  <TitlesOfParts>
    <vt:vector size="87" baseType="lpstr">
      <vt:lpstr>ＭＳ Ｐゴシック</vt:lpstr>
      <vt:lpstr>Arial</vt:lpstr>
      <vt:lpstr>Open Sans</vt:lpstr>
      <vt:lpstr>Verdana</vt:lpstr>
      <vt:lpstr>Deloitte Presentation Template 2016 ENG</vt:lpstr>
      <vt:lpstr>Deloitte Presentation Template 2016 CZE</vt:lpstr>
      <vt:lpstr>think-cell Slide</vt:lpstr>
      <vt:lpstr>PowerPoint Presentation</vt:lpstr>
      <vt:lpstr>Agenda   </vt:lpstr>
      <vt:lpstr> Česká republika</vt:lpstr>
      <vt:lpstr>Česká republika   </vt:lpstr>
      <vt:lpstr>Česká republika    </vt:lpstr>
      <vt:lpstr>Česká republika    </vt:lpstr>
      <vt:lpstr>Česká republika    </vt:lpstr>
      <vt:lpstr> Zaměstnanci </vt:lpstr>
      <vt:lpstr>Česká republika – zaměstnanci    </vt:lpstr>
      <vt:lpstr>Zaměstnanci – zdravotní pojištění   </vt:lpstr>
      <vt:lpstr>Zaměstnanci – zdravotní pojištění   </vt:lpstr>
      <vt:lpstr>Zaměstnanci – zdravotní pojištění    </vt:lpstr>
      <vt:lpstr>Zaměstnanci – zdravotní pojištění    </vt:lpstr>
      <vt:lpstr>Zaměstnanci – sociální zabezpečení </vt:lpstr>
      <vt:lpstr>Zaměstnanci – sociální zabezpečení   </vt:lpstr>
      <vt:lpstr>Zaměstnanci – Specifické záležitosti   </vt:lpstr>
      <vt:lpstr>Zaměstnanci – Specifické záležitosti  </vt:lpstr>
      <vt:lpstr>Zaměstnanci – sociální zabezpečení  </vt:lpstr>
      <vt:lpstr>Zaměstnanci – specifické záležitosti   </vt:lpstr>
      <vt:lpstr>Zaměstnavatelé – zdravotní pojištění a sociální zabezpečení</vt:lpstr>
      <vt:lpstr> OSVČ</vt:lpstr>
      <vt:lpstr>Česká republika – OSVČ   </vt:lpstr>
      <vt:lpstr>OSVČ – zdravotní pojištění   </vt:lpstr>
      <vt:lpstr>OSVČ – zdravotní pojištění   </vt:lpstr>
      <vt:lpstr>OSVČ – zdravotní pojištění   </vt:lpstr>
      <vt:lpstr>OSVČ – sociální zabezpečení   </vt:lpstr>
      <vt:lpstr>OSVČ – sociální zabezpečení   </vt:lpstr>
      <vt:lpstr>OSVČ – sociální zabezpečení   </vt:lpstr>
      <vt:lpstr>OSVČ – sociální zabezpečení  </vt:lpstr>
      <vt:lpstr>Dávky nemocenského pojištění   </vt:lpstr>
      <vt:lpstr>Dávky nemocenského pojištění   </vt:lpstr>
      <vt:lpstr>Dávky ze systému důchodového pojištění   </vt:lpstr>
      <vt:lpstr>Dávky ze systému důchodového pojištění   </vt:lpstr>
      <vt:lpstr>Dávky ze systému důchodového pojištění   </vt:lpstr>
      <vt:lpstr> Evropská unie </vt:lpstr>
      <vt:lpstr>Sociální zabezpečení    </vt:lpstr>
      <vt:lpstr>Sociální zabezpečení    </vt:lpstr>
      <vt:lpstr>Evropská unie    </vt:lpstr>
      <vt:lpstr>Evropská unie </vt:lpstr>
      <vt:lpstr>Evropská unie </vt:lpstr>
      <vt:lpstr>Evropská unie </vt:lpstr>
      <vt:lpstr>Evropská unie </vt:lpstr>
      <vt:lpstr>Evropská unie </vt:lpstr>
      <vt:lpstr>Setrvání v dosavadním systému sociálního zabezpečení </vt:lpstr>
      <vt:lpstr>Setrvání v dosavadním systému sociálního zabezpečení</vt:lpstr>
      <vt:lpstr>Evropská unie </vt:lpstr>
      <vt:lpstr>Setrvání v dosavadním systému sociálního zabezpečení</vt:lpstr>
      <vt:lpstr>Setrvání v dosavadním systému sociálního zabezpečení</vt:lpstr>
      <vt:lpstr>Zaměstnanci pracující ve více státech</vt:lpstr>
      <vt:lpstr>Zaměstnanci pracující ve více státech</vt:lpstr>
      <vt:lpstr>Zaměstnanci pracující ve více státech</vt:lpstr>
      <vt:lpstr>Zaměstnanci pracující ve více státech</vt:lpstr>
      <vt:lpstr>Zaměstnanci pracující ve více státech</vt:lpstr>
      <vt:lpstr>Setrvání v dosavadním systému sociálního zabezpečení</vt:lpstr>
      <vt:lpstr>Setrvání v dosavadním systému sociálního zabezpečení</vt:lpstr>
      <vt:lpstr>Evropská unie </vt:lpstr>
      <vt:lpstr>Setrvání v dosavadním systému sociálního zabezpečení</vt:lpstr>
      <vt:lpstr>Setrvání v dosavadním systému sociálního zabezpečení</vt:lpstr>
      <vt:lpstr>Setrvání v dosavadním systému sociálního zabezpečení</vt:lpstr>
      <vt:lpstr>Setrvání v dosavadním systému sociálního zabezpečení</vt:lpstr>
      <vt:lpstr>Životní situace našich klientů   </vt:lpstr>
      <vt:lpstr>Životní situace našich klientů   </vt:lpstr>
      <vt:lpstr>Životní situace našich klientů   </vt:lpstr>
      <vt:lpstr>Dávky ze systému sociálního zabezpečení stručně  </vt:lpstr>
      <vt:lpstr>Dávky ze systému sociálního zabezpečení stručně  </vt:lpstr>
      <vt:lpstr>Dávky ze systému sociálního zabezpečení stručně  </vt:lpstr>
      <vt:lpstr>Brexit </vt:lpstr>
      <vt:lpstr>Mezinárodní smlouvy o sociálním zabezpečení</vt:lpstr>
      <vt:lpstr>Smluvní státy     </vt:lpstr>
      <vt:lpstr>Smluvní státy</vt:lpstr>
      <vt:lpstr>Smluvní státy </vt:lpstr>
      <vt:lpstr>Smluvní státy – vyslání</vt:lpstr>
      <vt:lpstr>Smluvní státy – vyslání</vt:lpstr>
      <vt:lpstr>Bezesmluvní státy  </vt:lpstr>
      <vt:lpstr>Bezesmluvní státy  </vt:lpstr>
      <vt:lpstr>Bezesmluvní státy  </vt:lpstr>
      <vt:lpstr>Bezesmluvní státy  </vt:lpstr>
      <vt:lpstr>Dávky ze systému sociálního zabezpečení stručně  </vt:lpstr>
      <vt:lpstr>Kontakty</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Cajkova, Barbora (CZ - Prague)</dc:creator>
  <cp:lastModifiedBy>Ruzickova, Veronika</cp:lastModifiedBy>
  <cp:revision>75</cp:revision>
  <cp:lastPrinted>2014-06-25T02:16:22Z</cp:lastPrinted>
  <dcterms:created xsi:type="dcterms:W3CDTF">2017-01-05T10:30:37Z</dcterms:created>
  <dcterms:modified xsi:type="dcterms:W3CDTF">2021-03-23T12:35:03Z</dcterms:modified>
</cp:coreProperties>
</file>