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0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21FE76-AD9F-455D-A278-3053BC7CAB49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EAE6F-0213-440F-9E40-47DCEE69C0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6199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EAE6F-0213-440F-9E40-47DCEE69C05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3232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400" dirty="0"/>
              <a:t>Mezinárodní spolupráce z pohledu malých a středních firem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800" dirty="0"/>
              <a:t>Regionální ekonomie a politika II</a:t>
            </a:r>
          </a:p>
          <a:p>
            <a:r>
              <a:rPr lang="cs-CZ" dirty="0" smtClean="0"/>
              <a:t>Prof. </a:t>
            </a:r>
            <a:r>
              <a:rPr lang="cs-CZ" dirty="0"/>
              <a:t>RNDr. Milan </a:t>
            </a:r>
            <a:r>
              <a:rPr lang="cs-CZ" dirty="0" err="1"/>
              <a:t>Viturka</a:t>
            </a:r>
            <a:r>
              <a:rPr lang="cs-CZ" dirty="0"/>
              <a:t>, CSc.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323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90600"/>
          </a:xfrm>
        </p:spPr>
        <p:txBody>
          <a:bodyPr/>
          <a:lstStyle/>
          <a:p>
            <a:r>
              <a:rPr lang="cs-CZ" dirty="0" smtClean="0"/>
              <a:t>Malé a střední podniky (MSP)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546848" cy="4718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solidFill>
                  <a:schemeClr val="tx2"/>
                </a:solidFill>
              </a:rPr>
              <a:t>Silné stránky</a:t>
            </a:r>
          </a:p>
          <a:p>
            <a:r>
              <a:rPr lang="cs-CZ" dirty="0"/>
              <a:t>"lehká" fondově nenáročná struktura zajišťující vyšší flexibilitu </a:t>
            </a:r>
            <a:r>
              <a:rPr lang="cs-CZ" dirty="0" smtClean="0"/>
              <a:t>a akceschopnost</a:t>
            </a:r>
          </a:p>
          <a:p>
            <a:r>
              <a:rPr lang="cs-CZ" dirty="0" smtClean="0"/>
              <a:t>těsný kontakt </a:t>
            </a:r>
            <a:r>
              <a:rPr lang="cs-CZ" dirty="0"/>
              <a:t>s trhem (významnými klienty</a:t>
            </a:r>
            <a:r>
              <a:rPr lang="cs-CZ" dirty="0" smtClean="0"/>
              <a:t>) → důslednější využívání tržních příležitostí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76056" y="1673352"/>
            <a:ext cx="3610744" cy="4718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 smtClean="0">
                <a:solidFill>
                  <a:schemeClr val="tx2"/>
                </a:solidFill>
              </a:rPr>
              <a:t>Slabé stránky</a:t>
            </a:r>
          </a:p>
          <a:p>
            <a:r>
              <a:rPr lang="cs-CZ" dirty="0"/>
              <a:t>obtížný přístup ke </a:t>
            </a:r>
            <a:r>
              <a:rPr lang="cs-CZ" dirty="0" smtClean="0"/>
              <a:t>zdrojům</a:t>
            </a:r>
          </a:p>
          <a:p>
            <a:pPr lvl="1"/>
            <a:r>
              <a:rPr lang="cs-CZ" dirty="0"/>
              <a:t>f</a:t>
            </a:r>
            <a:r>
              <a:rPr lang="cs-CZ" dirty="0" smtClean="0"/>
              <a:t>inančním</a:t>
            </a:r>
          </a:p>
          <a:p>
            <a:pPr lvl="1"/>
            <a:r>
              <a:rPr lang="cs-CZ" dirty="0"/>
              <a:t>l</a:t>
            </a:r>
            <a:r>
              <a:rPr lang="cs-CZ" dirty="0" smtClean="0"/>
              <a:t>idským</a:t>
            </a:r>
          </a:p>
          <a:p>
            <a:pPr lvl="1"/>
            <a:r>
              <a:rPr lang="cs-CZ" dirty="0"/>
              <a:t>t</a:t>
            </a:r>
            <a:r>
              <a:rPr lang="cs-CZ" dirty="0" smtClean="0"/>
              <a:t>echnickým</a:t>
            </a:r>
          </a:p>
          <a:p>
            <a:pPr lvl="1"/>
            <a:r>
              <a:rPr lang="cs-CZ" dirty="0" smtClean="0"/>
              <a:t>informačním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064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přeshraniční spolupráce MSP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2294645"/>
              </p:ext>
            </p:extLst>
          </p:nvPr>
        </p:nvGraphicFramePr>
        <p:xfrm>
          <a:off x="611560" y="1556791"/>
          <a:ext cx="7776864" cy="490652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5473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4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4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9951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oblast spolupráce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stupeň rozvětvenosti spolupráce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513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unilaterální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bilaterální/multilaterální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008">
                <a:tc rowSpan="7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baseline="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obchodní</a:t>
                      </a:r>
                      <a:endParaRPr lang="cs-CZ" sz="20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zastoupení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křížové zastoupení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0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distribuce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křížová distribuce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0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franchising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účast na veletrzích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725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marketing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exportní klub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70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kombinované nákupy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70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průzkumné mise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151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společná publicita a nabídka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7008">
                <a:tc rowSpan="3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baseline="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finanční</a:t>
                      </a:r>
                      <a:endParaRPr lang="cs-CZ" sz="20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půjčky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výměna akcií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70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akvizice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finanční participace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02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joint-</a:t>
                      </a:r>
                      <a:r>
                        <a:rPr lang="cs-CZ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ventures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7008">
                <a:tc rowSpan="2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baseline="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technická</a:t>
                      </a:r>
                      <a:endParaRPr lang="cs-CZ" sz="20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poprodejní služby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subkontrakty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70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společná výroba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7008">
                <a:tc rowSpan="2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baseline="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technologická</a:t>
                      </a:r>
                      <a:endParaRPr lang="cs-CZ" sz="20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technologické transfery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společný vývoj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740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výzkumné a vývojové programy 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995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Struktura </a:t>
            </a:r>
            <a:r>
              <a:rPr lang="cs-CZ" dirty="0" smtClean="0"/>
              <a:t>podnikatelského plánu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Úvod</a:t>
            </a:r>
          </a:p>
          <a:p>
            <a:r>
              <a:rPr lang="cs-CZ" sz="2800" dirty="0" smtClean="0"/>
              <a:t>Souhrn</a:t>
            </a:r>
          </a:p>
          <a:p>
            <a:r>
              <a:rPr lang="cs-CZ" sz="2800" dirty="0" smtClean="0"/>
              <a:t>Profil firmy</a:t>
            </a:r>
          </a:p>
          <a:p>
            <a:r>
              <a:rPr lang="cs-CZ" sz="2800" dirty="0" smtClean="0"/>
              <a:t>Tržní produkty</a:t>
            </a:r>
          </a:p>
          <a:p>
            <a:r>
              <a:rPr lang="cs-CZ" sz="2800" dirty="0" smtClean="0"/>
              <a:t>Výrobní proces</a:t>
            </a:r>
          </a:p>
          <a:p>
            <a:r>
              <a:rPr lang="cs-CZ" sz="2800" dirty="0" smtClean="0"/>
              <a:t>Personální obsazení</a:t>
            </a:r>
          </a:p>
          <a:p>
            <a:r>
              <a:rPr lang="cs-CZ" sz="2800" dirty="0" smtClean="0"/>
              <a:t>Kapitálové výdaje</a:t>
            </a:r>
          </a:p>
          <a:p>
            <a:r>
              <a:rPr lang="cs-CZ" sz="2800" dirty="0" smtClean="0"/>
              <a:t>Finanční rozvaha</a:t>
            </a:r>
          </a:p>
        </p:txBody>
      </p:sp>
    </p:spTree>
    <p:extLst>
      <p:ext uri="{BB962C8B-B14F-4D97-AF65-F5344CB8AC3E}">
        <p14:creationId xmlns:p14="http://schemas.microsoft.com/office/powerpoint/2010/main" val="59646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Navázání spolupráce  1/3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tx2"/>
                </a:solidFill>
              </a:rPr>
              <a:t>K</a:t>
            </a:r>
            <a:r>
              <a:rPr lang="cs-CZ" dirty="0" smtClean="0">
                <a:solidFill>
                  <a:schemeClr val="tx2"/>
                </a:solidFill>
              </a:rPr>
              <a:t>líčové otázky k navázání spolupráce</a:t>
            </a:r>
          </a:p>
          <a:p>
            <a:r>
              <a:rPr lang="cs-CZ" sz="2000" dirty="0" smtClean="0"/>
              <a:t>typ spolupráce</a:t>
            </a:r>
          </a:p>
          <a:p>
            <a:r>
              <a:rPr lang="cs-CZ" sz="2000" dirty="0"/>
              <a:t>c</a:t>
            </a:r>
            <a:r>
              <a:rPr lang="cs-CZ" sz="2000" dirty="0" smtClean="0"/>
              <a:t>ílový trh</a:t>
            </a:r>
          </a:p>
          <a:p>
            <a:r>
              <a:rPr lang="cs-CZ" sz="2000" dirty="0"/>
              <a:t>i</a:t>
            </a:r>
            <a:r>
              <a:rPr lang="cs-CZ" sz="2000" dirty="0" smtClean="0"/>
              <a:t>deální lokalizace </a:t>
            </a:r>
            <a:r>
              <a:rPr lang="cs-CZ" sz="2000" dirty="0"/>
              <a:t>b</a:t>
            </a:r>
            <a:r>
              <a:rPr lang="cs-CZ" sz="2000" dirty="0" smtClean="0"/>
              <a:t>udoucího partnera</a:t>
            </a:r>
          </a:p>
          <a:p>
            <a:r>
              <a:rPr lang="cs-CZ" sz="2000" dirty="0"/>
              <a:t>p</a:t>
            </a:r>
            <a:r>
              <a:rPr lang="cs-CZ" sz="2000" dirty="0" smtClean="0"/>
              <a:t>rofil partnera – např. velikost, zaměření, struktura aktiv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2"/>
                </a:solidFill>
              </a:rPr>
              <a:t>Navázání kontaktu – </a:t>
            </a:r>
            <a:r>
              <a:rPr lang="cs-CZ" dirty="0" err="1" smtClean="0">
                <a:solidFill>
                  <a:schemeClr val="tx2"/>
                </a:solidFill>
              </a:rPr>
              <a:t>letter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of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 err="1" smtClean="0">
                <a:solidFill>
                  <a:schemeClr val="tx2"/>
                </a:solidFill>
              </a:rPr>
              <a:t>intent</a:t>
            </a:r>
            <a:endParaRPr lang="cs-CZ" dirty="0" smtClean="0">
              <a:solidFill>
                <a:schemeClr val="tx2"/>
              </a:solidFill>
            </a:endParaRPr>
          </a:p>
          <a:p>
            <a:r>
              <a:rPr lang="cs-CZ" sz="2000" dirty="0" smtClean="0"/>
              <a:t>seznam </a:t>
            </a:r>
            <a:r>
              <a:rPr lang="cs-CZ" sz="2000" dirty="0"/>
              <a:t>bodů k </a:t>
            </a:r>
            <a:r>
              <a:rPr lang="cs-CZ" sz="2000" dirty="0" smtClean="0"/>
              <a:t>projednání</a:t>
            </a:r>
          </a:p>
          <a:p>
            <a:r>
              <a:rPr lang="cs-CZ" sz="2000" dirty="0" smtClean="0"/>
              <a:t>seznam </a:t>
            </a:r>
            <a:r>
              <a:rPr lang="cs-CZ" sz="2000" dirty="0"/>
              <a:t>priorit </a:t>
            </a:r>
            <a:r>
              <a:rPr lang="cs-CZ" sz="2000" dirty="0" smtClean="0"/>
              <a:t>jednání</a:t>
            </a:r>
          </a:p>
          <a:p>
            <a:r>
              <a:rPr lang="cs-CZ" sz="2000" dirty="0" smtClean="0"/>
              <a:t>operační </a:t>
            </a:r>
            <a:r>
              <a:rPr lang="cs-CZ" sz="2000" dirty="0"/>
              <a:t>časový </a:t>
            </a:r>
            <a:r>
              <a:rPr lang="cs-CZ" sz="2000" dirty="0" smtClean="0"/>
              <a:t>plán</a:t>
            </a:r>
          </a:p>
          <a:p>
            <a:r>
              <a:rPr lang="cs-CZ" sz="2000" dirty="0" smtClean="0"/>
              <a:t>stupeň </a:t>
            </a:r>
            <a:r>
              <a:rPr lang="cs-CZ" sz="2000" dirty="0"/>
              <a:t>důvěrnosti </a:t>
            </a:r>
            <a:r>
              <a:rPr lang="cs-CZ" sz="2000" dirty="0" smtClean="0"/>
              <a:t>informací</a:t>
            </a:r>
          </a:p>
          <a:p>
            <a:r>
              <a:rPr lang="cs-CZ" sz="2000" dirty="0" smtClean="0"/>
              <a:t>zvláštní </a:t>
            </a:r>
            <a:r>
              <a:rPr lang="cs-CZ" sz="2000" dirty="0"/>
              <a:t>opatření (např. překlad do jazyků zúčastněných </a:t>
            </a:r>
            <a:r>
              <a:rPr lang="cs-CZ" sz="2000" dirty="0" smtClean="0"/>
              <a:t>stran)</a:t>
            </a:r>
          </a:p>
          <a:p>
            <a:r>
              <a:rPr lang="cs-CZ" sz="2000" dirty="0" smtClean="0"/>
              <a:t>výsledky</a:t>
            </a:r>
            <a:r>
              <a:rPr lang="cs-CZ" sz="2000" dirty="0"/>
              <a:t>, které by měly být jednáním </a:t>
            </a:r>
            <a:r>
              <a:rPr lang="cs-CZ" sz="2000" dirty="0" smtClean="0"/>
              <a:t>dosaženy</a:t>
            </a:r>
            <a:endParaRPr lang="cs-CZ" sz="2000" dirty="0"/>
          </a:p>
          <a:p>
            <a:endParaRPr lang="cs-CZ" sz="2000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5316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Navázání spolupráce  2/3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dirty="0" smtClean="0">
                <a:solidFill>
                  <a:schemeClr val="tx2"/>
                </a:solidFill>
              </a:rPr>
              <a:t>Smlouva o spolupráci</a:t>
            </a:r>
          </a:p>
          <a:p>
            <a:pPr lvl="0" hangingPunct="0"/>
            <a:r>
              <a:rPr lang="cs-CZ" sz="2000" dirty="0"/>
              <a:t>vnitřní účtování mezi smluvními partnery (transferové oceňování)</a:t>
            </a:r>
          </a:p>
          <a:p>
            <a:pPr lvl="0" hangingPunct="0"/>
            <a:r>
              <a:rPr lang="cs-CZ" sz="2000" dirty="0"/>
              <a:t>rozdělení příjmů i ztrát vzniklých plněním smlouvy</a:t>
            </a:r>
          </a:p>
          <a:p>
            <a:pPr lvl="0" hangingPunct="0"/>
            <a:r>
              <a:rPr lang="cs-CZ" sz="2000" dirty="0"/>
              <a:t>opatření na řešení sporů (arbitráže)</a:t>
            </a:r>
          </a:p>
          <a:p>
            <a:pPr lvl="0" hangingPunct="0"/>
            <a:r>
              <a:rPr lang="cs-CZ" sz="2000" dirty="0"/>
              <a:t>řešení smluvních otázek v případě nepředvídatelného vývoje </a:t>
            </a:r>
          </a:p>
          <a:p>
            <a:pPr lvl="0" hangingPunct="0"/>
            <a:r>
              <a:rPr lang="cs-CZ" sz="2000" dirty="0"/>
              <a:t>řešení otázek spjatých s případným rozšiřováním spolupráce</a:t>
            </a:r>
          </a:p>
          <a:p>
            <a:pPr lvl="0" hangingPunct="0"/>
            <a:r>
              <a:rPr lang="cs-CZ" sz="2000" dirty="0"/>
              <a:t>zabezpečení ochrany průmyslového či intelektuálního vlastnictví (včetně sankcí zaměřených proti únikům informací)</a:t>
            </a:r>
          </a:p>
          <a:p>
            <a:pPr lvl="0" hangingPunct="0"/>
            <a:r>
              <a:rPr lang="cs-CZ" sz="2000" dirty="0"/>
              <a:t>kontrolní mechanismy včetně zpracovávání hodnotících zpráv (report</a:t>
            </a:r>
            <a:r>
              <a:rPr lang="cs-CZ" sz="2000" dirty="0" smtClean="0"/>
              <a:t>)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875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Navázání spolupráce 3/3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600" dirty="0" smtClean="0">
                <a:solidFill>
                  <a:schemeClr val="tx2"/>
                </a:solidFill>
              </a:rPr>
              <a:t>Zkušenosti s mezinárodní spoluprací MSP</a:t>
            </a:r>
          </a:p>
          <a:p>
            <a:pPr marL="457200" indent="-457200" hangingPunct="0">
              <a:buAutoNum type="arabicPeriod"/>
            </a:pPr>
            <a:r>
              <a:rPr lang="cs-CZ" sz="2200" dirty="0" smtClean="0"/>
              <a:t>Zabuduj </a:t>
            </a:r>
            <a:r>
              <a:rPr lang="cs-CZ" sz="2200" dirty="0"/>
              <a:t>spolupráci do strategie </a:t>
            </a:r>
            <a:r>
              <a:rPr lang="cs-CZ" sz="2200" dirty="0" smtClean="0"/>
              <a:t>firmy.</a:t>
            </a:r>
          </a:p>
          <a:p>
            <a:pPr marL="457200" indent="-457200" hangingPunct="0">
              <a:buAutoNum type="arabicPeriod"/>
            </a:pPr>
            <a:r>
              <a:rPr lang="cs-CZ" sz="2200" dirty="0" smtClean="0"/>
              <a:t>Připrav </a:t>
            </a:r>
            <a:r>
              <a:rPr lang="cs-CZ" sz="2200" dirty="0"/>
              <a:t>pečlivě všechny etapy </a:t>
            </a:r>
            <a:r>
              <a:rPr lang="cs-CZ" sz="2200" dirty="0" smtClean="0"/>
              <a:t>spolupráce.</a:t>
            </a:r>
          </a:p>
          <a:p>
            <a:pPr marL="457200" indent="-457200" hangingPunct="0">
              <a:buAutoNum type="arabicPeriod"/>
            </a:pPr>
            <a:r>
              <a:rPr lang="cs-CZ" sz="2200" dirty="0" smtClean="0"/>
              <a:t>Dodržuj </a:t>
            </a:r>
            <a:r>
              <a:rPr lang="cs-CZ" sz="2200" dirty="0"/>
              <a:t>časový </a:t>
            </a:r>
            <a:r>
              <a:rPr lang="cs-CZ" sz="2200" dirty="0" smtClean="0"/>
              <a:t>plán.</a:t>
            </a:r>
          </a:p>
          <a:p>
            <a:pPr marL="457200" indent="-457200" hangingPunct="0">
              <a:buAutoNum type="arabicPeriod"/>
            </a:pPr>
            <a:r>
              <a:rPr lang="cs-CZ" sz="2200" dirty="0" smtClean="0"/>
              <a:t>Usiluj </a:t>
            </a:r>
            <a:r>
              <a:rPr lang="cs-CZ" sz="2200" dirty="0"/>
              <a:t>o doplňkové aktivity (např. rozšíření nabídky výrobků a služeb</a:t>
            </a:r>
            <a:r>
              <a:rPr lang="cs-CZ" sz="2200" dirty="0" smtClean="0"/>
              <a:t>).</a:t>
            </a:r>
          </a:p>
          <a:p>
            <a:pPr marL="457200" indent="-457200" hangingPunct="0">
              <a:buAutoNum type="arabicPeriod"/>
            </a:pPr>
            <a:r>
              <a:rPr lang="cs-CZ" sz="2200" dirty="0" smtClean="0"/>
              <a:t>Usiluj </a:t>
            </a:r>
            <a:r>
              <a:rPr lang="cs-CZ" sz="2200" dirty="0"/>
              <a:t>o rovnováhu v rozdělování přínosů spolupráce (týká se především spolupráce MSP s velkými firmami</a:t>
            </a:r>
            <a:r>
              <a:rPr lang="cs-CZ" sz="2200" dirty="0" smtClean="0"/>
              <a:t>).</a:t>
            </a:r>
          </a:p>
          <a:p>
            <a:pPr marL="457200" indent="-457200" hangingPunct="0">
              <a:buAutoNum type="arabicPeriod"/>
            </a:pPr>
            <a:r>
              <a:rPr lang="cs-CZ" sz="2200" dirty="0" smtClean="0"/>
              <a:t>Striktně </a:t>
            </a:r>
            <a:r>
              <a:rPr lang="cs-CZ" sz="2200" dirty="0"/>
              <a:t>dodržuj smluvní </a:t>
            </a:r>
            <a:r>
              <a:rPr lang="cs-CZ" sz="2200" dirty="0" smtClean="0"/>
              <a:t>závazky.</a:t>
            </a:r>
          </a:p>
          <a:p>
            <a:pPr marL="457200" indent="-457200" hangingPunct="0">
              <a:buAutoNum type="arabicPeriod"/>
            </a:pPr>
            <a:r>
              <a:rPr lang="cs-CZ" sz="2200" dirty="0" smtClean="0"/>
              <a:t>Pěstuj </a:t>
            </a:r>
            <a:r>
              <a:rPr lang="cs-CZ" sz="2200" dirty="0"/>
              <a:t>dobré osobní </a:t>
            </a:r>
            <a:r>
              <a:rPr lang="cs-CZ" sz="2200" dirty="0" smtClean="0"/>
              <a:t>vztahy.</a:t>
            </a:r>
          </a:p>
          <a:p>
            <a:pPr marL="457200" indent="-457200" hangingPunct="0">
              <a:buAutoNum type="arabicPeriod"/>
            </a:pPr>
            <a:r>
              <a:rPr lang="cs-CZ" sz="2200" dirty="0" smtClean="0"/>
              <a:t>Zabezpeč </a:t>
            </a:r>
            <a:r>
              <a:rPr lang="cs-CZ" sz="2200" dirty="0"/>
              <a:t>dobrou vnitřní </a:t>
            </a:r>
            <a:r>
              <a:rPr lang="cs-CZ" sz="2200" dirty="0" smtClean="0"/>
              <a:t>komunikaci.</a:t>
            </a:r>
          </a:p>
          <a:p>
            <a:pPr marL="457200" indent="-457200" hangingPunct="0">
              <a:buAutoNum type="arabicPeriod"/>
            </a:pPr>
            <a:r>
              <a:rPr lang="cs-CZ" sz="2200" dirty="0" smtClean="0"/>
              <a:t>Usiluj </a:t>
            </a:r>
            <a:r>
              <a:rPr lang="cs-CZ" sz="2200" dirty="0"/>
              <a:t>o co nejvyšší profesionalitu zúčastněných </a:t>
            </a:r>
            <a:r>
              <a:rPr lang="cs-CZ" sz="2200" dirty="0" smtClean="0"/>
              <a:t>pracovníků.</a:t>
            </a:r>
          </a:p>
          <a:p>
            <a:pPr marL="457200" indent="-457200" hangingPunct="0">
              <a:buAutoNum type="arabicPeriod"/>
            </a:pPr>
            <a:r>
              <a:rPr lang="cs-CZ" sz="2200" dirty="0" smtClean="0"/>
              <a:t>Je-li </a:t>
            </a:r>
            <a:r>
              <a:rPr lang="cs-CZ" sz="2200" dirty="0"/>
              <a:t>nutná externí spolupráce, usiluj o získání co nejvíce kompetentního experta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091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VITURKA, Milan. Regionální ekonomie a politika II. první. Brno: ESF MU, 2007. 130 s. ISBN 978-80-210-4478-4.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923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32</TotalTime>
  <Words>381</Words>
  <Application>Microsoft Office PowerPoint</Application>
  <PresentationFormat>Předvádění na obrazovce (4:3)</PresentationFormat>
  <Paragraphs>98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Přehlednost</vt:lpstr>
      <vt:lpstr>Mezinárodní spolupráce z pohledu malých a středních firem </vt:lpstr>
      <vt:lpstr>Malé a střední podniky (MSP)</vt:lpstr>
      <vt:lpstr>Typy přeshraniční spolupráce MSP</vt:lpstr>
      <vt:lpstr>Struktura podnikatelského plánu</vt:lpstr>
      <vt:lpstr>Navázání spolupráce  1/3</vt:lpstr>
      <vt:lpstr>Navázání spolupráce  2/3</vt:lpstr>
      <vt:lpstr>Navázání spolupráce 3/3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spolupráce z pohledu malých a středních firem</dc:title>
  <dc:creator>Tóthová Dominika</dc:creator>
  <cp:lastModifiedBy>Viturka Milan</cp:lastModifiedBy>
  <cp:revision>8</cp:revision>
  <dcterms:created xsi:type="dcterms:W3CDTF">2016-03-03T14:15:08Z</dcterms:created>
  <dcterms:modified xsi:type="dcterms:W3CDTF">2019-03-13T10:28:10Z</dcterms:modified>
</cp:coreProperties>
</file>