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7"/>
  </p:notesMasterIdLst>
  <p:sldIdLst>
    <p:sldId id="256" r:id="rId2"/>
    <p:sldId id="275" r:id="rId3"/>
    <p:sldId id="286" r:id="rId4"/>
    <p:sldId id="272" r:id="rId5"/>
    <p:sldId id="289" r:id="rId6"/>
    <p:sldId id="280" r:id="rId7"/>
    <p:sldId id="273" r:id="rId8"/>
    <p:sldId id="282" r:id="rId9"/>
    <p:sldId id="293" r:id="rId10"/>
    <p:sldId id="297" r:id="rId11"/>
    <p:sldId id="291" r:id="rId12"/>
    <p:sldId id="284" r:id="rId13"/>
    <p:sldId id="298" r:id="rId14"/>
    <p:sldId id="299" r:id="rId15"/>
    <p:sldId id="30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FF"/>
    <a:srgbClr val="00CCFF"/>
    <a:srgbClr val="00FFFF"/>
    <a:srgbClr val="FF6600"/>
    <a:srgbClr val="FFFFFF"/>
    <a:srgbClr val="CC00CC"/>
    <a:srgbClr val="33CC3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665" autoAdjust="0"/>
  </p:normalViewPr>
  <p:slideViewPr>
    <p:cSldViewPr>
      <p:cViewPr varScale="1">
        <p:scale>
          <a:sx n="54" d="100"/>
          <a:sy n="54" d="100"/>
        </p:scale>
        <p:origin x="74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701A8-04A7-4575-A5EF-210262F0D376}" type="datetimeFigureOut">
              <a:rPr lang="cs-CZ" smtClean="0"/>
              <a:t>26.04.2021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F2DAD-192B-4340-B9BC-D27247C2409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54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09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404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141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67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26.04.2021</a:t>
            </a:fld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26.04.2021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26.04.2021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26.04.2021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26.04.2021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200" dirty="0" smtClean="0"/>
              <a:t>Regionální ekonomie a politika II</a:t>
            </a:r>
          </a:p>
          <a:p>
            <a:r>
              <a:rPr lang="cs-CZ" dirty="0" smtClean="0"/>
              <a:t>prof. RNDr. Milan </a:t>
            </a:r>
            <a:r>
              <a:rPr lang="cs-CZ" dirty="0" err="1" smtClean="0"/>
              <a:t>Viturka</a:t>
            </a:r>
            <a:r>
              <a:rPr lang="cs-CZ" dirty="0" smtClean="0"/>
              <a:t>, CSc.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cap="none" dirty="0" err="1" smtClean="0">
                <a:solidFill>
                  <a:srgbClr val="FFFF00"/>
                </a:solidFill>
                <a:latin typeface="Arial" panose="020B0604020202020204" pitchFamily="34" charset="0"/>
              </a:rPr>
              <a:t>Metropolizační</a:t>
            </a:r>
            <a:r>
              <a:rPr lang="cs-CZ" sz="3000" cap="none" dirty="0" smtClean="0">
                <a:solidFill>
                  <a:srgbClr val="FFFF00"/>
                </a:solidFill>
                <a:latin typeface="Arial" panose="020B0604020202020204" pitchFamily="34" charset="0"/>
              </a:rPr>
              <a:t> procesy – teoretická východiska a metodické přístupy </a:t>
            </a:r>
            <a:br>
              <a:rPr lang="cs-CZ" sz="3000" cap="none" dirty="0" smtClean="0">
                <a:solidFill>
                  <a:srgbClr val="FFFF00"/>
                </a:solidFill>
                <a:latin typeface="Arial" panose="020B0604020202020204" pitchFamily="34" charset="0"/>
              </a:rPr>
            </a:br>
            <a:r>
              <a:rPr lang="cs-CZ" sz="2400" cap="none" dirty="0" smtClean="0">
                <a:solidFill>
                  <a:srgbClr val="FFFF00"/>
                </a:solidFill>
                <a:latin typeface="Arial" panose="020B0604020202020204" pitchFamily="34" charset="0"/>
              </a:rPr>
              <a:t>(případová studie Střední Evropy)</a:t>
            </a:r>
            <a:endParaRPr lang="cs-CZ" sz="2400" cap="none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95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738495"/>
              </p:ext>
            </p:extLst>
          </p:nvPr>
        </p:nvGraphicFramePr>
        <p:xfrm>
          <a:off x="1979710" y="692690"/>
          <a:ext cx="5328595" cy="59813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8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28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28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712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pořadí podle PA 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sym typeface="Symbol"/>
                        </a:rPr>
                        <a:t>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 celkem/ v rámci zemí </a:t>
                      </a:r>
                      <a:r>
                        <a:rPr lang="cs-CZ" sz="1000" baseline="30000" dirty="0">
                          <a:solidFill>
                            <a:srgbClr val="FFFF00"/>
                          </a:solidFill>
                          <a:effectLst/>
                        </a:rPr>
                        <a:t>*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odchylky v pořadí </a:t>
                      </a: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</a:rPr>
                        <a:t>od PA podle 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RA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odchylky v pořadí </a:t>
                      </a: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</a:rPr>
                        <a:t>od PA podle 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IP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růst obyv. metropole/stát  (2000-2012)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růst HDP metropole/stát  (2000-2010)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1. kategorie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Berlin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101,7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103,6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Rhein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-Ruhr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98,2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104,2 </a:t>
                      </a:r>
                      <a:r>
                        <a:rPr lang="cs-CZ" sz="1000" baseline="30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München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113,5 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100,7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Frankfurt/M.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102,1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102,9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Zürich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99,1 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97,9 </a:t>
                      </a:r>
                      <a:r>
                        <a:rPr lang="cs-CZ" sz="1000" baseline="30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2. kategorie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Praha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109,6 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111,8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Hamburg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102,7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Stuttgart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11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102,0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101,9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Warszawa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104,5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tx1"/>
                          </a:solidFill>
                          <a:effectLst/>
                        </a:rPr>
                        <a:t>109,5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Genéve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105,5 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99,7 </a:t>
                      </a:r>
                      <a:r>
                        <a:rPr lang="cs-CZ" sz="1000" baseline="30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Wien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106,8  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99,6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Budapest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105,5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112,2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3. kategorie 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Mannheim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97,7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99,8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Hannover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99,0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100,8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Nürnberg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100,9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94,8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Bremen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100,8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98,4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</a:rPr>
                        <a:t>Leipzig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97,2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104,2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Dresden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103,7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99,0 </a:t>
                      </a:r>
                      <a:r>
                        <a:rPr lang="cs-CZ" sz="1000" baseline="30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Katowice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94,9 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96,1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Kraków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101,5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101,5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Gdańsk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102,4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97,0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Łódż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94,0 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98,5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Poznań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103,4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98,1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Wrocław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100,8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104,5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</a:rPr>
                        <a:t>Basel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94,7 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99,5 </a:t>
                      </a:r>
                      <a:r>
                        <a:rPr lang="cs-CZ" sz="1000" baseline="30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Bratislava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●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104,9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111,7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42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Ljubljana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▼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▲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106,4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107,6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87624" y="306815"/>
            <a:ext cx="666330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Atraktivita středoevropských metropolí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10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Komplexní výsledky hodnocení</a:t>
            </a:r>
            <a:endParaRPr lang="cs-CZ" sz="2000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39552" y="1772816"/>
            <a:ext cx="8221571" cy="470898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typologie podle míry podobnosti v zařazení zkoumaných metropolí podle vybraných komponent</a:t>
            </a:r>
            <a:r>
              <a:rPr lang="cs-CZ" dirty="0" smtClean="0"/>
              <a:t>: dominantní, etablované a elementární metropole</a:t>
            </a:r>
            <a:endParaRPr lang="cs-CZ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statistická </a:t>
            </a:r>
            <a:r>
              <a:rPr lang="cs-CZ" dirty="0"/>
              <a:t>analýza výsledků ukazuje, že typové zařazení metropolí </a:t>
            </a:r>
            <a:r>
              <a:rPr lang="cs-CZ" dirty="0" smtClean="0"/>
              <a:t>má </a:t>
            </a:r>
            <a:r>
              <a:rPr lang="cs-CZ" dirty="0"/>
              <a:t>nejsilnější vazbu na </a:t>
            </a:r>
            <a:r>
              <a:rPr lang="cs-CZ" dirty="0" smtClean="0"/>
              <a:t>komponentu „podnikatelská atraktivita“, </a:t>
            </a:r>
            <a:r>
              <a:rPr lang="cs-CZ" dirty="0"/>
              <a:t>s hodnotou koeficientu korelace </a:t>
            </a:r>
            <a:r>
              <a:rPr lang="cs-CZ" dirty="0" smtClean="0"/>
              <a:t>k = </a:t>
            </a:r>
            <a:r>
              <a:rPr lang="cs-CZ" dirty="0"/>
              <a:t>0,85. S podobnou </a:t>
            </a:r>
            <a:r>
              <a:rPr lang="cs-CZ" dirty="0" smtClean="0"/>
              <a:t>úrovní </a:t>
            </a:r>
            <a:r>
              <a:rPr lang="cs-CZ" dirty="0"/>
              <a:t>prioritní vazby se setkáváme i u obou zbývajících komponent, z nichž silnější závislost vykazuje komponenta </a:t>
            </a:r>
            <a:r>
              <a:rPr lang="cs-CZ" dirty="0" smtClean="0"/>
              <a:t>populační velikost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pokud </a:t>
            </a:r>
            <a:r>
              <a:rPr lang="cs-CZ" dirty="0"/>
              <a:t>statistickou analýzu rozšíříme o ukazatel HDP/obyv., nalézáme nejsilnější vazbu na komponentu </a:t>
            </a:r>
            <a:r>
              <a:rPr lang="cs-CZ" dirty="0" smtClean="0"/>
              <a:t>ekonomický profil s </a:t>
            </a:r>
            <a:r>
              <a:rPr lang="cs-CZ" dirty="0"/>
              <a:t>k = 0,73, což koresponduje s obecným předpokladem o vyšší přidané hodnotě produkce znalostních odvětví </a:t>
            </a:r>
            <a:r>
              <a:rPr lang="cs-CZ" dirty="0" smtClean="0"/>
              <a:t>(zjištěno pouze u dominantních a  etablovaných metropolí)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ve </a:t>
            </a:r>
            <a:r>
              <a:rPr lang="cs-CZ" dirty="0"/>
              <a:t>prospěch západních metropolí hovoří zejména výrazně vyšší progresivita ekonomické </a:t>
            </a:r>
            <a:r>
              <a:rPr lang="cs-CZ" dirty="0" smtClean="0"/>
              <a:t>struktury, menší </a:t>
            </a:r>
            <a:r>
              <a:rPr lang="cs-CZ" dirty="0"/>
              <a:t>rozdíly zjištěné u </a:t>
            </a:r>
            <a:r>
              <a:rPr lang="cs-CZ" dirty="0" smtClean="0"/>
              <a:t>komponenty</a:t>
            </a:r>
            <a:r>
              <a:rPr lang="cs-CZ" dirty="0"/>
              <a:t> (podnikatelské) </a:t>
            </a:r>
            <a:r>
              <a:rPr lang="cs-CZ" dirty="0" smtClean="0"/>
              <a:t>atraktivity pak </a:t>
            </a:r>
            <a:r>
              <a:rPr lang="cs-CZ" dirty="0"/>
              <a:t>lze primárně přičíst nižší cenové hladině základních výrobních faktorů ve východních </a:t>
            </a:r>
            <a:r>
              <a:rPr lang="cs-CZ" dirty="0" smtClean="0"/>
              <a:t>metropolích.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76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288699"/>
              </p:ext>
            </p:extLst>
          </p:nvPr>
        </p:nvGraphicFramePr>
        <p:xfrm>
          <a:off x="1837499" y="908713"/>
          <a:ext cx="5470805" cy="5292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8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8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029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Typy metropolí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Klasifikační skupina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Agregátní skupina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21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velikost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struktura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atraktivita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- dominant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Frankfurt/M.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Rhein-Ruhr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Zürich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Hamburg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 - established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Wien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Warszawa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Budapest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Stuttgart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Praha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Genéve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Nürnberg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Hannover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Mannheim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Katowice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 - elementary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Bremen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Bratislava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Ljubljana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Leipzig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Dresden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Gdańsk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Kraków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Poznań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Wrocław</a:t>
                      </a:r>
                      <a:endParaRPr lang="cs-CZ" sz="10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Łódż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13584" y="-95527"/>
            <a:ext cx="4116833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Komplexní přehled výsledků hodnocení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32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 praktické konceptualizace výsledků – posouzení intenzity vazeb českých metropolí s ostatními středoevropskými metropolemi</a:t>
            </a:r>
            <a:endParaRPr lang="cs-CZ" sz="2000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0" y="457200"/>
          <a:ext cx="93345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5" name="Rovnice" r:id="rId3" imgW="901309" imgH="355446" progId="Equation.3">
                  <p:embed/>
                </p:oleObj>
              </mc:Choice>
              <mc:Fallback>
                <p:oleObj name="Rovnice" r:id="rId3" imgW="901309" imgH="355446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57200"/>
                        <a:ext cx="93345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-3000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alt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851" y="1970305"/>
            <a:ext cx="8640960" cy="392415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8000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 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Metodika hodnocení:</a:t>
            </a:r>
          </a:p>
          <a:p>
            <a:pPr marL="449263" marR="0" lvl="0" indent="-271463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zhodnocení intenzity vazeb s důrazem na identifikaci rozvojových os nadnárodního        významu a jejich koincidence s rozvojovými osami národního významu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</a:endParaRPr>
          </a:p>
          <a:p>
            <a:pPr marL="450850" marR="0" lvl="0" indent="-273050" algn="just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syntéza získaných poznatků v kontextu prostorového modelu rozvoje české ekonomiky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</a:endParaRPr>
          </a:p>
          <a:p>
            <a:pPr marL="449263" marR="0" lvl="0" indent="-271463" algn="just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konceptualizace výsledků výzkumu metropolizačních procesů s využitím scénářů regionálního rozvoje (úroveň NUTS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3)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  <a:ea typeface="Times New Roman" pitchFamily="18" charset="0"/>
            </a:endParaRPr>
          </a:p>
          <a:p>
            <a:pPr marL="449263" marR="0" lvl="0" indent="-271463" algn="just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hodnocení metropolitních vazeb je vzhledem k  dostupným informacím založeno na aplikaci gravitačního modelu jako standardního nástroje kvalifikovaného odhadu potenciálu prostorových interakcí, který lze zapsat následujícím způsobem:</a:t>
            </a:r>
          </a:p>
          <a:p>
            <a:pPr indent="0" algn="ctr" hangingPunct="0"/>
            <a:r>
              <a:rPr lang="cs-CZ" sz="1600" dirty="0" smtClean="0">
                <a:solidFill>
                  <a:srgbClr val="FF6600"/>
                </a:solidFill>
              </a:rPr>
              <a:t>              M</a:t>
            </a:r>
            <a:r>
              <a:rPr lang="cs-CZ" sz="1600" baseline="-25000" dirty="0" smtClean="0">
                <a:solidFill>
                  <a:srgbClr val="FF6600"/>
                </a:solidFill>
              </a:rPr>
              <a:t>i </a:t>
            </a:r>
            <a:r>
              <a:rPr lang="cs-CZ" sz="1600" dirty="0" smtClean="0">
                <a:solidFill>
                  <a:srgbClr val="FF6600"/>
                </a:solidFill>
              </a:rPr>
              <a:t>x M</a:t>
            </a:r>
            <a:r>
              <a:rPr lang="cs-CZ" sz="800" dirty="0" smtClean="0">
                <a:solidFill>
                  <a:srgbClr val="FF6600"/>
                </a:solidFill>
              </a:rPr>
              <a:t>j</a:t>
            </a:r>
            <a:r>
              <a:rPr lang="cs-CZ" sz="1600" dirty="0" smtClean="0">
                <a:solidFill>
                  <a:srgbClr val="FF6600"/>
                </a:solidFill>
              </a:rPr>
              <a:t> </a:t>
            </a:r>
            <a:endParaRPr lang="cs-CZ" sz="1600" dirty="0">
              <a:solidFill>
                <a:srgbClr val="FF6600"/>
              </a:solidFill>
            </a:endParaRPr>
          </a:p>
          <a:p>
            <a:pPr indent="0" algn="ctr" hangingPunct="0"/>
            <a:r>
              <a:rPr lang="cs-CZ" sz="1600" dirty="0" smtClean="0">
                <a:solidFill>
                  <a:srgbClr val="FF6600"/>
                </a:solidFill>
              </a:rPr>
              <a:t>Gij </a:t>
            </a:r>
            <a:r>
              <a:rPr lang="cs-CZ" sz="1600" dirty="0">
                <a:solidFill>
                  <a:srgbClr val="FF6600"/>
                </a:solidFill>
              </a:rPr>
              <a:t>= ∑  </a:t>
            </a:r>
            <a:r>
              <a:rPr lang="cs-CZ" sz="1600" dirty="0" smtClean="0">
                <a:solidFill>
                  <a:srgbClr val="FF6600"/>
                </a:solidFill>
              </a:rPr>
              <a:t>———</a:t>
            </a:r>
            <a:endParaRPr lang="cs-CZ" sz="1600" dirty="0">
              <a:solidFill>
                <a:srgbClr val="FF6600"/>
              </a:solidFill>
            </a:endParaRPr>
          </a:p>
          <a:p>
            <a:pPr indent="0" algn="ctr" hangingPunct="0"/>
            <a:r>
              <a:rPr lang="cs-CZ" sz="1600" dirty="0" smtClean="0">
                <a:solidFill>
                  <a:srgbClr val="FF6600"/>
                </a:solidFill>
              </a:rPr>
              <a:t>              d</a:t>
            </a:r>
            <a:r>
              <a:rPr lang="cs-CZ" sz="900" dirty="0" smtClean="0">
                <a:solidFill>
                  <a:srgbClr val="FF6600"/>
                </a:solidFill>
              </a:rPr>
              <a:t>ij</a:t>
            </a:r>
            <a:r>
              <a:rPr lang="cs-CZ" sz="1600" dirty="0" smtClean="0">
                <a:solidFill>
                  <a:srgbClr val="FF6600"/>
                </a:solidFill>
              </a:rPr>
              <a:t>                  </a:t>
            </a:r>
            <a:endParaRPr lang="cs-CZ" sz="1600" dirty="0">
              <a:solidFill>
                <a:srgbClr val="FF6600"/>
              </a:solidFill>
            </a:endParaRPr>
          </a:p>
          <a:p>
            <a:pPr marL="449263" indent="-269875"/>
            <a:r>
              <a:rPr lang="cs-CZ" sz="1600" dirty="0" smtClean="0">
                <a:solidFill>
                  <a:srgbClr val="FF6600"/>
                </a:solidFill>
              </a:rPr>
              <a:t>     kde </a:t>
            </a:r>
            <a:r>
              <a:rPr lang="cs-CZ" sz="1600" i="1" dirty="0">
                <a:solidFill>
                  <a:srgbClr val="FF6600"/>
                </a:solidFill>
              </a:rPr>
              <a:t>G</a:t>
            </a:r>
            <a:r>
              <a:rPr lang="cs-CZ" sz="1600" i="1" baseline="-25000" dirty="0">
                <a:solidFill>
                  <a:srgbClr val="FF6600"/>
                </a:solidFill>
              </a:rPr>
              <a:t>ij</a:t>
            </a:r>
            <a:r>
              <a:rPr lang="cs-CZ" sz="1600" baseline="-25000" dirty="0">
                <a:solidFill>
                  <a:srgbClr val="FF6600"/>
                </a:solidFill>
              </a:rPr>
              <a:t> </a:t>
            </a:r>
            <a:r>
              <a:rPr lang="cs-CZ" sz="1600" dirty="0">
                <a:solidFill>
                  <a:srgbClr val="FF6600"/>
                </a:solidFill>
              </a:rPr>
              <a:t>= gravitační síla působící mezi metropolemi i a j, </a:t>
            </a:r>
            <a:r>
              <a:rPr lang="cs-CZ" sz="1600" i="1" dirty="0">
                <a:solidFill>
                  <a:srgbClr val="FF6600"/>
                </a:solidFill>
              </a:rPr>
              <a:t>M</a:t>
            </a:r>
            <a:r>
              <a:rPr lang="cs-CZ" sz="1600" i="1" baseline="-25000" dirty="0">
                <a:solidFill>
                  <a:srgbClr val="FF6600"/>
                </a:solidFill>
              </a:rPr>
              <a:t>ij</a:t>
            </a:r>
            <a:r>
              <a:rPr lang="cs-CZ" sz="1600" baseline="-25000" dirty="0">
                <a:solidFill>
                  <a:srgbClr val="FF6600"/>
                </a:solidFill>
              </a:rPr>
              <a:t> </a:t>
            </a:r>
            <a:r>
              <a:rPr lang="cs-CZ" sz="1600" dirty="0">
                <a:solidFill>
                  <a:srgbClr val="FF6600"/>
                </a:solidFill>
              </a:rPr>
              <a:t>= ekonomický význam metropolí a </a:t>
            </a:r>
            <a:r>
              <a:rPr lang="cs-CZ" sz="1600" i="1" dirty="0">
                <a:solidFill>
                  <a:srgbClr val="FF6600"/>
                </a:solidFill>
              </a:rPr>
              <a:t>d</a:t>
            </a:r>
            <a:r>
              <a:rPr lang="cs-CZ" sz="1600" i="1" baseline="-25000" dirty="0">
                <a:solidFill>
                  <a:srgbClr val="FF6600"/>
                </a:solidFill>
              </a:rPr>
              <a:t>ij</a:t>
            </a:r>
            <a:r>
              <a:rPr lang="cs-CZ" sz="1600" dirty="0">
                <a:solidFill>
                  <a:srgbClr val="FF6600"/>
                </a:solidFill>
              </a:rPr>
              <a:t> = vzdálenost </a:t>
            </a:r>
            <a:r>
              <a:rPr lang="cs-CZ" sz="1600" dirty="0" smtClean="0">
                <a:solidFill>
                  <a:srgbClr val="FF6600"/>
                </a:solidFill>
              </a:rPr>
              <a:t>metropolí (s využitím kritéria efektivní vzdálenosti).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152400" y="609600"/>
          <a:ext cx="93345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6" name="Rovnice" r:id="rId5" imgW="901309" imgH="355446" progId="Equation.3">
                  <p:embed/>
                </p:oleObj>
              </mc:Choice>
              <mc:Fallback>
                <p:oleObj name="Rovnice" r:id="rId5" imgW="901309" imgH="35544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609600"/>
                        <a:ext cx="93345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52400" y="962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-3000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alt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31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381260" cy="1054394"/>
          </a:xfrm>
        </p:spPr>
        <p:txBody>
          <a:bodyPr/>
          <a:lstStyle/>
          <a:p>
            <a:r>
              <a:rPr lang="cs-CZ" sz="2000" cap="none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Metropolitní systém Střední Evropy z pohledu České republiky</a:t>
            </a:r>
            <a:endParaRPr lang="cs-CZ" sz="2000" dirty="0"/>
          </a:p>
        </p:txBody>
      </p:sp>
      <p:pic>
        <p:nvPicPr>
          <p:cNvPr id="3" name="obrázek 1" descr="Metropole-hodnocení_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00808"/>
            <a:ext cx="5791723" cy="48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216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</a:rPr>
              <a:t>Klíčové závěry pro plánování územního rozvoje  v rámci mezinárodní spolupráce</a:t>
            </a:r>
            <a:endParaRPr lang="cs-CZ" sz="2000" cap="none" dirty="0">
              <a:solidFill>
                <a:srgbClr val="FFFF00"/>
              </a:solidFill>
            </a:endParaRPr>
          </a:p>
        </p:txBody>
      </p:sp>
      <p:sp>
        <p:nvSpPr>
          <p:cNvPr id="3" name="Obdélník 2"/>
          <p:cNvSpPr>
            <a:spLocks/>
          </p:cNvSpPr>
          <p:nvPr/>
        </p:nvSpPr>
        <p:spPr>
          <a:xfrm>
            <a:off x="251150" y="1556792"/>
            <a:ext cx="8640960" cy="5040000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marL="288000">
              <a:spcBef>
                <a:spcPts val="300"/>
              </a:spcBef>
              <a:spcAft>
                <a:spcPts val="300"/>
              </a:spcAft>
            </a:pPr>
            <a:r>
              <a:rPr lang="cs-CZ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Hlavní motto: tvorba </a:t>
            </a:r>
            <a:r>
              <a:rPr lang="cs-CZ" sz="1600" b="1" dirty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nadnárodních metropolitních sítí jako stavebních </a:t>
            </a:r>
            <a:r>
              <a:rPr lang="cs-CZ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kamenů </a:t>
            </a:r>
            <a:r>
              <a:rPr lang="cs-CZ" sz="1600" b="1" dirty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horizontální integrace </a:t>
            </a:r>
            <a:r>
              <a:rPr lang="cs-CZ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Evropy</a:t>
            </a:r>
          </a:p>
          <a:p>
            <a:pPr marL="288000">
              <a:spcBef>
                <a:spcPts val="300"/>
              </a:spcBef>
              <a:spcAft>
                <a:spcPts val="300"/>
              </a:spcAft>
            </a:pPr>
            <a:r>
              <a:rPr lang="cs-CZ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Realita České republiky:</a:t>
            </a:r>
            <a:endParaRPr lang="cs-CZ" sz="1600" b="1" dirty="0">
              <a:solidFill>
                <a:srgbClr val="0000FF"/>
              </a:solidFill>
              <a:latin typeface="Arial" panose="020B0604020202020204" pitchFamily="34" charset="0"/>
              <a:cs typeface="Arial"/>
            </a:endParaRP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</a:rPr>
              <a:t>nejsilnější vazby: Praha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→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Berlin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,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München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, Brno →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Wien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, </a:t>
            </a:r>
            <a:r>
              <a:rPr lang="cs-CZ" sz="1600" i="1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Ostrava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→ Katowice</a:t>
            </a:r>
            <a:endParaRPr lang="cs-CZ" sz="1600" i="1" dirty="0" smtClean="0">
              <a:solidFill>
                <a:srgbClr val="00FFFF"/>
              </a:solidFill>
              <a:latin typeface="Arial" panose="020B0604020202020204" pitchFamily="34" charset="0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</a:rPr>
              <a:t>hlavní nadnárodní metropolitní osy: Praha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→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Nürnberg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(rozvětvení – frankfurtská a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štutgartska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osa) - 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München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,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</a:rPr>
              <a:t> Praha 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→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Berlin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– 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München, Brno →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Wien (vedlejší osa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Brno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– Bratislava - Budapest), </a:t>
            </a:r>
            <a:r>
              <a:rPr lang="cs-CZ" sz="1600" i="1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Ostrava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→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pouze nepřímé napojení díky blízkosti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hornoslezské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aglomerace na osu  Katowice –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Łódż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– </a:t>
            </a:r>
            <a:r>
              <a:rPr lang="cs-CZ" sz="1600" dirty="0" err="1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Warszawa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.</a:t>
            </a:r>
            <a:endParaRPr lang="cs-CZ" sz="1600" dirty="0" smtClean="0">
              <a:solidFill>
                <a:srgbClr val="00FFFF"/>
              </a:solidFill>
              <a:latin typeface="Arial" panose="020B0604020202020204" pitchFamily="34" charset="0"/>
              <a:cs typeface="Arial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Rozvojové scénáře (pořadí v rámci krajských měst): Praha (1. místo dle KPP, 4 místo dle KSP) – progresivní, Brno (2. 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místo dle KPP,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8 místo dle 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KSP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)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 –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růstový, Ostrava (10. 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místo dle KPP,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10 místo dle </a:t>
            </a:r>
            <a:r>
              <a:rPr lang="cs-CZ" sz="1600" dirty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KSP) – </a:t>
            </a:r>
            <a:r>
              <a:rPr lang="cs-CZ" sz="1600" dirty="0" smtClean="0">
                <a:solidFill>
                  <a:srgbClr val="00FFFF"/>
                </a:solidFill>
                <a:latin typeface="Arial" panose="020B0604020202020204" pitchFamily="34" charset="0"/>
                <a:cs typeface="Arial"/>
              </a:rPr>
              <a:t>stabilizační. </a:t>
            </a:r>
          </a:p>
          <a:p>
            <a:pPr marL="288000">
              <a:spcBef>
                <a:spcPts val="600"/>
              </a:spcBef>
              <a:spcAft>
                <a:spcPts val="300"/>
              </a:spcAft>
            </a:pPr>
            <a:r>
              <a:rPr lang="cs-CZ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Hlavní závěr: z provedených analýz vyplývá, že jedinou plně rozvinutou českou metropolí nadnárodního (evropského) významu je </a:t>
            </a:r>
            <a:r>
              <a:rPr lang="cs-CZ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Praha</a:t>
            </a:r>
            <a:r>
              <a:rPr lang="cs-CZ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/>
              </a:rPr>
              <a:t>; Brno lze řadit mezi vedlejší metropole nadnárodního významu (jen vybrané metropolitní funkce – věda a výzkum, výstavnictví); Ostrava nedosahuje metropolitního významové postavení (dlouhodobá ekonomická deprivace má za následek, že její napojení na národní a nadnárodní rozvojové osy ztrácí svůj rozvojový potenciál).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endParaRPr lang="cs-CZ" sz="1600" i="1" dirty="0">
              <a:solidFill>
                <a:srgbClr val="00FFFF"/>
              </a:solidFill>
              <a:latin typeface="Arial" panose="020B0604020202020204" pitchFamily="34" charset="0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endParaRPr lang="cs-CZ" sz="1600" dirty="0" smtClean="0">
              <a:solidFill>
                <a:srgbClr val="00FFFF"/>
              </a:solidFill>
              <a:latin typeface="Arial" panose="020B0604020202020204" pitchFamily="34" charset="0"/>
              <a:cs typeface="Arial"/>
            </a:endParaRP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2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rmAutofit fontScale="55000" lnSpcReduction="20000"/>
          </a:bodyPr>
          <a:lstStyle/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Metropolizaci lze chápat jako vyšší stadium urbanizace resp. přechod od prosté koncentrace jevů ke koncentrace významů v linii informace – znalosti – řízení (a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daptace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postindustriální stadium vývoj 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ekonomiky = nástup integračního stadia aglomerační ekonomiky.</a:t>
            </a:r>
            <a:endParaRPr lang="cs-CZ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Rozvolňování horizontálních a prohlubování vertikálních forem společenské organizace.  </a:t>
            </a: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uvedenými skutečnostmi koresponduje postavení metropolí jako 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dominantních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součástí 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urbanistických systémů, propojených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nejen operativními interakcemi 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realizovanými technickou infrastrukturou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ale i tvůrčími interakcemi </a:t>
            </a: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realizovanými znalostní infrastrukturou. </a:t>
            </a: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Celkově je ovšem třeba konstatovat, že  koncept metropolizace stále zůstává teoreticky neujasněný – ze starších teorií lze v tomto kontextu považovat za inspirativní zejména teorii centrálních míst, teorii polarizovaného rozvoje a teorii kumulativní kauzality. Z novějších teorií připomínám teorii integrovaného a udržitelného rozvoje, která za podstatu společenského pohybu/evoluce považuje holistickou integraci společenských systémů prostřednictvím územní dělby práce a sociopolitických vztahů.</a:t>
            </a: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Dále prezentované konkrétní poznatky byly získány v rámci případové studie Střední Evropy (Německo, Polsko, Česká republika, Maďarsko, Rakousko, Švýcarsko, Slovensko, Slovinsko a Lichtenštejnko).</a:t>
            </a:r>
            <a:endParaRPr lang="cs-CZ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Koncentrace významů v linii informace – </a:t>
            </a:r>
            <a:r>
              <a:rPr lang="cs-CZ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znalosti – řízení</a:t>
            </a:r>
            <a:endParaRPr lang="cs-CZ" sz="20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cs-CZ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Pojem metropolizace</a:t>
            </a:r>
            <a:endParaRPr lang="cs-CZ" sz="24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45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0" name="Rectangle 4"/>
          <p:cNvSpPr>
            <a:spLocks noChangeArrowheads="1"/>
          </p:cNvSpPr>
          <p:nvPr/>
        </p:nvSpPr>
        <p:spPr bwMode="auto">
          <a:xfrm>
            <a:off x="251520" y="31646"/>
            <a:ext cx="8640960" cy="101566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/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  <a:defRPr/>
            </a:pPr>
            <a:endParaRPr lang="cs-CZ" altLang="cs-CZ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en-GB" altLang="cs-CZ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Základní </a:t>
            </a:r>
            <a:r>
              <a:rPr lang="cs-CZ" altLang="cs-CZ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determinanty</a:t>
            </a:r>
            <a:r>
              <a:rPr lang="en-GB" altLang="cs-CZ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 </a:t>
            </a:r>
            <a:r>
              <a:rPr lang="en-GB" altLang="cs-CZ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prostorového </a:t>
            </a:r>
            <a:r>
              <a:rPr lang="cs-CZ" altLang="cs-CZ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uspořá</a:t>
            </a:r>
            <a:r>
              <a:rPr lang="en-GB" altLang="cs-CZ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dání </a:t>
            </a:r>
            <a:r>
              <a:rPr lang="cs-CZ" altLang="cs-CZ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společenských systémů</a:t>
            </a:r>
            <a:endParaRPr lang="cs-CZ" altLang="cs-CZ" sz="20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l" eaLnBrk="0" hangingPunct="0">
              <a:spcBef>
                <a:spcPct val="0"/>
              </a:spcBef>
              <a:defRPr/>
            </a:pPr>
            <a:endParaRPr lang="cs-CZ" altLang="cs-CZ" sz="2000" b="0" dirty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29575" name="Group 1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845838"/>
              </p:ext>
            </p:extLst>
          </p:nvPr>
        </p:nvGraphicFramePr>
        <p:xfrm>
          <a:off x="395536" y="1095375"/>
          <a:ext cx="8352930" cy="4248474"/>
        </p:xfrm>
        <a:graphic>
          <a:graphicData uri="http://schemas.openxmlformats.org/drawingml/2006/table">
            <a:tbl>
              <a:tblPr/>
              <a:tblGrid>
                <a:gridCol w="1670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hierarchická úroveň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polarizace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integrace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klíčové struktury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hlavní typy interakcí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globální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póly globálního  významu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osy nadnárodního významu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mezinárodní společenství, TNC 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obchodní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makroregionální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póly nadnárodního významu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osy národního významu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státní správa, ústředí velkých firem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řídící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mezoregionální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póly národního významu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osy regionálního významu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územní správa,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velké firmy resp. závody 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produkční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mikroregionální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rozvojová (nodální) centra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nodální regiony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zaměstnavatelé,  zaměstnanci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pracovní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807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lokální</a:t>
                      </a: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pozemková renta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funkční urbanistické areály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nemovitosti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realitní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98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Identifikace a hodnocení metropolí </a:t>
            </a:r>
            <a:endParaRPr lang="cs-CZ" sz="2000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13957" y="1988840"/>
            <a:ext cx="8334507" cy="3908762"/>
          </a:xfrm>
          <a:prstGeom prst="rect">
            <a:avLst/>
          </a:prstGeom>
          <a:solidFill>
            <a:srgbClr val="33CC33"/>
          </a:solidFill>
        </p:spPr>
        <p:txBody>
          <a:bodyPr wrap="square">
            <a:spAutoFit/>
          </a:bodyPr>
          <a:lstStyle/>
          <a:p>
            <a:pPr indent="1800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 Populační velikost metropolí </a:t>
            </a:r>
            <a:r>
              <a:rPr lang="cs-CZ" dirty="0">
                <a:solidFill>
                  <a:srgbClr val="FF0000"/>
                </a:solidFill>
              </a:rPr>
              <a:t>resp. metropolitních regionů, jejíž dostatečná </a:t>
            </a:r>
            <a:r>
              <a:rPr lang="cs-CZ" dirty="0" smtClean="0">
                <a:solidFill>
                  <a:srgbClr val="FF0000"/>
                </a:solidFill>
              </a:rPr>
              <a:t> úroveň  je  obecně </a:t>
            </a:r>
            <a:r>
              <a:rPr lang="cs-CZ" dirty="0">
                <a:solidFill>
                  <a:srgbClr val="FF0000"/>
                </a:solidFill>
              </a:rPr>
              <a:t>považována za </a:t>
            </a:r>
            <a:r>
              <a:rPr lang="cs-CZ" dirty="0" smtClean="0">
                <a:solidFill>
                  <a:srgbClr val="FF0000"/>
                </a:solidFill>
              </a:rPr>
              <a:t>primární předpoklad pro nastartování procesu </a:t>
            </a:r>
            <a:r>
              <a:rPr lang="cs-CZ" dirty="0" err="1" smtClean="0">
                <a:solidFill>
                  <a:srgbClr val="FF0000"/>
                </a:solidFill>
              </a:rPr>
              <a:t>metropolizace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 indent="1800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 Ekonomický profil zdůrazňující progresivitu odvětvové struktury, odvíjející </a:t>
            </a:r>
            <a:r>
              <a:rPr lang="cs-CZ" dirty="0">
                <a:solidFill>
                  <a:srgbClr val="FF0000"/>
                </a:solidFill>
              </a:rPr>
              <a:t>se od zastoupení znalostně založených odvětví s nadprůměrným potenciálem tvorby přidané hodnoty a s pozitivními dopady na </a:t>
            </a:r>
            <a:r>
              <a:rPr lang="cs-CZ" dirty="0" smtClean="0">
                <a:solidFill>
                  <a:srgbClr val="FF0000"/>
                </a:solidFill>
              </a:rPr>
              <a:t>konkurenceschopnost.</a:t>
            </a:r>
          </a:p>
          <a:p>
            <a:pPr indent="180000"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cs-CZ" dirty="0">
                <a:solidFill>
                  <a:srgbClr val="FF0000"/>
                </a:solidFill>
              </a:rPr>
              <a:t>Všeobecná atraktivita spojená s vysokou investiční a residenční přitažlivostí metropolí vytvářející dobré předpoklady perspektivního socioekonomického rozvoje. </a:t>
            </a:r>
          </a:p>
          <a:p>
            <a:pPr indent="180000">
              <a:buAutoNum type="arabicPeriod"/>
            </a:pPr>
            <a:endParaRPr lang="cs-CZ" dirty="0" smtClean="0"/>
          </a:p>
          <a:p>
            <a:pPr indent="1800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37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Populační velikost</a:t>
            </a:r>
          </a:p>
        </p:txBody>
      </p:sp>
      <p:sp>
        <p:nvSpPr>
          <p:cNvPr id="3" name="Obdélník 2"/>
          <p:cNvSpPr/>
          <p:nvPr/>
        </p:nvSpPr>
        <p:spPr>
          <a:xfrm>
            <a:off x="413957" y="1988840"/>
            <a:ext cx="8334507" cy="505523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cs-CZ" dirty="0" smtClean="0">
              <a:solidFill>
                <a:srgbClr val="CC00CC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70C0"/>
                </a:solidFill>
              </a:rPr>
              <a:t>obvyklý </a:t>
            </a:r>
            <a:r>
              <a:rPr lang="cs-CZ" dirty="0">
                <a:solidFill>
                  <a:srgbClr val="0070C0"/>
                </a:solidFill>
              </a:rPr>
              <a:t>velikostní limit </a:t>
            </a:r>
            <a:r>
              <a:rPr lang="cs-CZ" dirty="0" smtClean="0">
                <a:solidFill>
                  <a:srgbClr val="0070C0"/>
                </a:solidFill>
              </a:rPr>
              <a:t>je 1 mil. obyvatel, metropole nižšího (národního) významu 0,5 mil. obyvatel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70C0"/>
                </a:solidFill>
              </a:rPr>
              <a:t>základním problémem je jednotné vymezení metropolí – optimální </a:t>
            </a:r>
            <a:r>
              <a:rPr lang="cs-CZ" smtClean="0">
                <a:solidFill>
                  <a:srgbClr val="0070C0"/>
                </a:solidFill>
              </a:rPr>
              <a:t>základem řešení </a:t>
            </a:r>
            <a:r>
              <a:rPr lang="cs-CZ" dirty="0" smtClean="0">
                <a:solidFill>
                  <a:srgbClr val="0070C0"/>
                </a:solidFill>
              </a:rPr>
              <a:t>je využití údajů o functional urban areas shromažďované OECD se zohledněním vyšších administrativních funkcí (zejména hlavní města)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70C0"/>
                </a:solidFill>
              </a:rPr>
              <a:t>případová studie Střední Evropy – členění do 3. skupiny: metropole s více než 2,5 milionem obyv. (např. Berlin, Wien, Warszawa), 1 až 2,5 milionem obyvatel  (např. Praha, Zürich, Stuttgart) a metropole s méně než 1 mil. obyvatel.  (např. Bratislava, Ljubljana, Poznań).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cs-CZ" dirty="0" smtClean="0">
              <a:solidFill>
                <a:srgbClr val="CC00CC"/>
              </a:solidFill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cs-CZ" dirty="0">
              <a:solidFill>
                <a:srgbClr val="FF0000"/>
              </a:solidFill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cs-CZ" dirty="0" smtClean="0">
              <a:solidFill>
                <a:srgbClr val="CC00CC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 smtClean="0"/>
          </a:p>
          <a:p>
            <a:pPr indent="1800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95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432604"/>
              </p:ext>
            </p:extLst>
          </p:nvPr>
        </p:nvGraphicFramePr>
        <p:xfrm>
          <a:off x="1604243" y="789635"/>
          <a:ext cx="5863506" cy="5172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8497">
                <a:tc>
                  <a:txBody>
                    <a:bodyPr/>
                    <a:lstStyle/>
                    <a:p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40,040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obyvatel 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hustota obyvatel na km </a:t>
                      </a:r>
                      <a:r>
                        <a:rPr lang="cs-CZ" sz="900" b="0" baseline="30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HDP v mil. USD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HDP v USD na obyvatele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podíl HDP z celku 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b="0" dirty="0" smtClean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Česká rep.</a:t>
                      </a:r>
                      <a:endParaRPr lang="cs-CZ" sz="900" b="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512 419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286 885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27 350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Praha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910 396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86  434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46 255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Německo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80 767 463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3 363 274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41 094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399 542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165 377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37 701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Rhein</a:t>
                      </a:r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-Ruhr 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066 185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315 059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36 366</a:t>
                      </a:r>
                      <a:endParaRPr lang="cs-CZ" sz="900" b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043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Hamburg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3 008 841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158 074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965 871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184 701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63 592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Frankfurt a. M.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533 311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143 516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56 828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Stuttgart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965 942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108 877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55 541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Mannheim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1 230 276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55 014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44 525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Hannover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217 511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55 136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45 190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Nürnberg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169 367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56 100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48 025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Bremen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027 192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44 594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43 448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Leipzig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830 318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27 933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33 500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Dresden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847 600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26 969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32 024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017 856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841 841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21 844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b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Warsawa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037 890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138 448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46 013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Katowice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589 349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64 791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24 837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Kraków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362 740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35 283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25 997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Gdańsk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105 467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30 061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27 367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Łódż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939 568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23 110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24 834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Poznań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950 596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33 815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35 900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Wrocław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837 995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25 968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31 084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Švýcarsko</a:t>
                      </a: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8 139 631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413 368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51 966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b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Zürich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246 968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77 011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62 798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Genéve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831 452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43 897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54 352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780 223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41 375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53 502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Rakousko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506 889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363 549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43 238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cs-CZ" sz="900" b="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Wien</a:t>
                      </a:r>
                      <a:endParaRPr lang="cs-CZ" sz="9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793 631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129 516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47 307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Maďarsko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879 365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215 424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21 690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Budapest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879 601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102 940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35 964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cs-CZ" sz="900" b="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415 949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cs-CZ" sz="900" b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137 455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25 434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Bratislava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729 157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40 168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55 626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17441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Slovinsko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061 085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55 313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26 910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b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Ljubljana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585 850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21 567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37 419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39,0</a:t>
                      </a:r>
                      <a:endParaRPr lang="cs-CZ" sz="9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1520" y="-195250"/>
            <a:ext cx="8568952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Údaje o populaci (rok 2014) a HDP (rok 2012) středoevropských metropolí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13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Ekonomický profil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95536" y="1700808"/>
            <a:ext cx="8280920" cy="4832092"/>
          </a:xfrm>
          <a:prstGeom prst="rect">
            <a:avLst/>
          </a:prstGeom>
          <a:solidFill>
            <a:srgbClr val="00FFFF"/>
          </a:solidFill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1.  </a:t>
            </a:r>
            <a:r>
              <a:rPr lang="cs-CZ" b="1" dirty="0">
                <a:solidFill>
                  <a:srgbClr val="FF0000"/>
                </a:solidFill>
              </a:rPr>
              <a:t>skupina A:</a:t>
            </a:r>
            <a:r>
              <a:rPr lang="cs-CZ" dirty="0">
                <a:solidFill>
                  <a:srgbClr val="FF0000"/>
                </a:solidFill>
              </a:rPr>
              <a:t> nadprůměrný podíl výzkumně intenzivních high-tech průmyslových odvětví (</a:t>
            </a:r>
            <a:r>
              <a:rPr lang="cs-CZ" dirty="0" smtClean="0">
                <a:solidFill>
                  <a:srgbClr val="FF0000"/>
                </a:solidFill>
              </a:rPr>
              <a:t>HTO – např. výroba kancelářských strojů a počítačů), </a:t>
            </a:r>
            <a:r>
              <a:rPr lang="cs-CZ" dirty="0">
                <a:solidFill>
                  <a:srgbClr val="FF0000"/>
                </a:solidFill>
              </a:rPr>
              <a:t>výzkumné intenzivních medium-tech průmyslových odvětví (</a:t>
            </a:r>
            <a:r>
              <a:rPr lang="cs-CZ" dirty="0" smtClean="0">
                <a:solidFill>
                  <a:srgbClr val="FF0000"/>
                </a:solidFill>
              </a:rPr>
              <a:t>MTO –výroba motorových vozidel či chemických vláken) </a:t>
            </a:r>
            <a:r>
              <a:rPr lang="cs-CZ" dirty="0">
                <a:solidFill>
                  <a:srgbClr val="FF0000"/>
                </a:solidFill>
              </a:rPr>
              <a:t>a znalostně intenzivních technologických služeb (</a:t>
            </a:r>
            <a:r>
              <a:rPr lang="cs-CZ" dirty="0" smtClean="0">
                <a:solidFill>
                  <a:srgbClr val="FF0000"/>
                </a:solidFill>
              </a:rPr>
              <a:t>TS – např. výzkum a vývoj či činnosti v oblasti výpočetní techniky) </a:t>
            </a:r>
            <a:endParaRPr lang="cs-CZ" dirty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2. </a:t>
            </a:r>
            <a:r>
              <a:rPr lang="cs-CZ" b="1" dirty="0">
                <a:solidFill>
                  <a:srgbClr val="FF0000"/>
                </a:solidFill>
              </a:rPr>
              <a:t>skupina B</a:t>
            </a:r>
            <a:r>
              <a:rPr lang="cs-CZ" dirty="0">
                <a:solidFill>
                  <a:srgbClr val="FF0000"/>
                </a:solidFill>
              </a:rPr>
              <a:t>: nadprůměrný podíl znalostně intenzivních </a:t>
            </a:r>
            <a:r>
              <a:rPr lang="cs-CZ" dirty="0" smtClean="0">
                <a:solidFill>
                  <a:srgbClr val="FF0000"/>
                </a:solidFill>
              </a:rPr>
              <a:t>odvětví podnikatelských </a:t>
            </a:r>
            <a:r>
              <a:rPr lang="cs-CZ" dirty="0">
                <a:solidFill>
                  <a:srgbClr val="FF0000"/>
                </a:solidFill>
              </a:rPr>
              <a:t>služeb (</a:t>
            </a:r>
            <a:r>
              <a:rPr lang="cs-CZ" dirty="0" smtClean="0">
                <a:solidFill>
                  <a:srgbClr val="FF0000"/>
                </a:solidFill>
              </a:rPr>
              <a:t>PS – např. právní a účetní služby či poradenství), </a:t>
            </a:r>
            <a:r>
              <a:rPr lang="cs-CZ" dirty="0">
                <a:solidFill>
                  <a:srgbClr val="FF0000"/>
                </a:solidFill>
              </a:rPr>
              <a:t>znalostně intenzivních finančních služeb (</a:t>
            </a:r>
            <a:r>
              <a:rPr lang="cs-CZ" dirty="0" smtClean="0">
                <a:solidFill>
                  <a:srgbClr val="FF0000"/>
                </a:solidFill>
              </a:rPr>
              <a:t>FS – např. finanční zprostředkování či pojišťovnictví) </a:t>
            </a:r>
            <a:r>
              <a:rPr lang="cs-CZ" dirty="0">
                <a:solidFill>
                  <a:srgbClr val="FF0000"/>
                </a:solidFill>
              </a:rPr>
              <a:t>a znalostně intenzivních zdravotnických, vzdělávacích a mediálních služeb (</a:t>
            </a:r>
            <a:r>
              <a:rPr lang="cs-CZ" dirty="0" smtClean="0">
                <a:solidFill>
                  <a:srgbClr val="FF0000"/>
                </a:solidFill>
              </a:rPr>
              <a:t>ZVM – např. vzdělávání či tvůrčí a umělecké činnosti)</a:t>
            </a:r>
            <a:endParaRPr lang="cs-CZ" dirty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3.  </a:t>
            </a:r>
            <a:r>
              <a:rPr lang="cs-CZ" b="1" dirty="0">
                <a:solidFill>
                  <a:srgbClr val="FF0000"/>
                </a:solidFill>
              </a:rPr>
              <a:t>skupina C:</a:t>
            </a:r>
            <a:r>
              <a:rPr lang="cs-CZ" dirty="0">
                <a:solidFill>
                  <a:srgbClr val="FF0000"/>
                </a:solidFill>
              </a:rPr>
              <a:t> průměrný podíl výzkumně intenzivních odvětví </a:t>
            </a:r>
            <a:r>
              <a:rPr lang="cs-CZ" dirty="0" smtClean="0">
                <a:solidFill>
                  <a:srgbClr val="FF0000"/>
                </a:solidFill>
              </a:rPr>
              <a:t>a služeb (HTO </a:t>
            </a:r>
            <a:r>
              <a:rPr lang="cs-CZ" dirty="0">
                <a:solidFill>
                  <a:srgbClr val="FF0000"/>
                </a:solidFill>
              </a:rPr>
              <a:t>+ MTO + TS)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4.  </a:t>
            </a:r>
            <a:r>
              <a:rPr lang="cs-CZ" b="1" dirty="0">
                <a:solidFill>
                  <a:srgbClr val="FF0000"/>
                </a:solidFill>
              </a:rPr>
              <a:t>skupina D:</a:t>
            </a:r>
            <a:r>
              <a:rPr lang="cs-CZ" dirty="0">
                <a:solidFill>
                  <a:srgbClr val="FF0000"/>
                </a:solidFill>
              </a:rPr>
              <a:t> průměrný podíl znalostně intenzivních odvětví služeb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>
                <a:solidFill>
                  <a:srgbClr val="FF0000"/>
                </a:solidFill>
              </a:rPr>
              <a:t>PS + FS + ZVM)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5.  </a:t>
            </a:r>
            <a:r>
              <a:rPr lang="cs-CZ" b="1" dirty="0" smtClean="0">
                <a:solidFill>
                  <a:srgbClr val="FF0000"/>
                </a:solidFill>
              </a:rPr>
              <a:t>skupina </a:t>
            </a:r>
            <a:r>
              <a:rPr lang="cs-CZ" b="1" dirty="0">
                <a:solidFill>
                  <a:srgbClr val="FF0000"/>
                </a:solidFill>
              </a:rPr>
              <a:t>E:</a:t>
            </a:r>
            <a:r>
              <a:rPr lang="cs-CZ" dirty="0">
                <a:solidFill>
                  <a:srgbClr val="FF0000"/>
                </a:solidFill>
              </a:rPr>
              <a:t> podprůměrný podíl výzkumně a znalostně zaměřených </a:t>
            </a:r>
            <a:r>
              <a:rPr lang="cs-CZ" dirty="0" smtClean="0">
                <a:solidFill>
                  <a:srgbClr val="FF0000"/>
                </a:solidFill>
              </a:rPr>
              <a:t>odvětví  průmyslu a služeb 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82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738464"/>
              </p:ext>
            </p:extLst>
          </p:nvPr>
        </p:nvGraphicFramePr>
        <p:xfrm>
          <a:off x="1763688" y="692696"/>
          <a:ext cx="5184577" cy="5268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lang="cs-CZ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B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C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D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indent="-36195"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Česká  republika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Praha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240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Německo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Rhein</a:t>
                      </a: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-Ruhr 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▫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Hamburg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Frankfurt a. M.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Stuttgart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Mannheim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Hannover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Nürnberg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Bremen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Leipzig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Dresden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Polsko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Warszawa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Katowice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Kraków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Gdańsk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Łódż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Poznań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Wrocław</a:t>
                      </a:r>
                      <a:endParaRPr lang="cs-CZ" sz="90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Švýcarsko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Zürich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Genéve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Rakousko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err="1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Maďarsko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Budapest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Bratislava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Slovinsko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Ljubljana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150694"/>
            <a:ext cx="885698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Ekonomický profil středoevropských metropolí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91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Podnikatelská a residenční atraktivita</a:t>
            </a:r>
            <a:endParaRPr lang="cs-CZ" sz="2000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5536" y="1844824"/>
            <a:ext cx="8194212" cy="4124206"/>
          </a:xfrm>
          <a:prstGeom prst="rect">
            <a:avLst/>
          </a:prstGeom>
          <a:solidFill>
            <a:srgbClr val="00FF00"/>
          </a:solidFill>
        </p:spPr>
        <p:txBody>
          <a:bodyPr wrap="square">
            <a:spAutoFit/>
          </a:bodyPr>
          <a:lstStyle/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ústřední pozici zaujímá kvalita podnikatelského prostředí resp. podnikatelská atraktivita (PA) – vhodnou databázi představuje např. European cities monitor, vycházející z názorů cca 500 respondentů z řad manažerů světových firem: v případové studii Střední Evropy byly metropole rozděleny na metropole globálního (např. Frankfurt a. M., Rhine-Ruhr), evropského (např. Praha, Budapest, Genéve) a  středoevropského (např. Ljubljana, Bremen, Kraków) významu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stále větší význam získává komponenta kvalita sociálního prostředí resp. residenční atraktivita (RA) – patrně nejznámější světovou databázi spravuje společnost </a:t>
            </a:r>
            <a:r>
              <a:rPr lang="cs-CZ" dirty="0" err="1" smtClean="0">
                <a:solidFill>
                  <a:srgbClr val="FF0000"/>
                </a:solidFill>
              </a:rPr>
              <a:t>Mercer</a:t>
            </a:r>
            <a:r>
              <a:rPr lang="cs-CZ" dirty="0" smtClean="0">
                <a:solidFill>
                  <a:srgbClr val="FF0000"/>
                </a:solidFill>
              </a:rPr>
              <a:t> (v tomto ohledu  je charakteristické zaostávání „východních“ metropolí) 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Pro hodnocení inovačního potenciálu (IP) lze využít údaje společnost 2tinkknow Consulting – tento potenciál je hodnocen na základě tří faktorů označených jako kulturní aktiva, infrastruktura a propojenost trhů.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390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řížka">
  <a:themeElements>
    <a:clrScheme name="Mří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Mří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ří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624</TotalTime>
  <Words>1999</Words>
  <Application>Microsoft Office PowerPoint</Application>
  <PresentationFormat>Předvádění na obrazovce (4:3)</PresentationFormat>
  <Paragraphs>886</Paragraphs>
  <Slides>15</Slides>
  <Notes>5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5" baseType="lpstr">
      <vt:lpstr>Arial</vt:lpstr>
      <vt:lpstr>Calibri</vt:lpstr>
      <vt:lpstr>Courier New</vt:lpstr>
      <vt:lpstr>Franklin Gothic Medium</vt:lpstr>
      <vt:lpstr>Symbol</vt:lpstr>
      <vt:lpstr>Times New Roman</vt:lpstr>
      <vt:lpstr>Wingdings</vt:lpstr>
      <vt:lpstr>Wingdings 2</vt:lpstr>
      <vt:lpstr>Mřížka</vt:lpstr>
      <vt:lpstr>Rovnice</vt:lpstr>
      <vt:lpstr>Metropolizační procesy – teoretická východiska a metodické přístupy  (případová studie Střední Evropy)</vt:lpstr>
      <vt:lpstr>Pojem metropolizace</vt:lpstr>
      <vt:lpstr>Prezentace aplikace PowerPoint</vt:lpstr>
      <vt:lpstr>Identifikace a hodnocení metropolí </vt:lpstr>
      <vt:lpstr>Populační velikost</vt:lpstr>
      <vt:lpstr>Prezentace aplikace PowerPoint</vt:lpstr>
      <vt:lpstr>Ekonomický profil</vt:lpstr>
      <vt:lpstr>Prezentace aplikace PowerPoint</vt:lpstr>
      <vt:lpstr>Podnikatelská a residenční atraktivita</vt:lpstr>
      <vt:lpstr>Prezentace aplikace PowerPoint</vt:lpstr>
      <vt:lpstr>Komplexní výsledky hodnocení</vt:lpstr>
      <vt:lpstr>Prezentace aplikace PowerPoint</vt:lpstr>
      <vt:lpstr>Příklad praktické konceptualizace výsledků – posouzení intenzity vazeb českých metropolí s ostatními středoevropskými metropolemi</vt:lpstr>
      <vt:lpstr>Metropolitní systém Střední Evropy z pohledu České republiky</vt:lpstr>
      <vt:lpstr>Klíčové závěry pro plánování územního rozvoje  v rámci mezinárodní spolupráce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ZVYŠOVÁNÍ VZÁJEMNÉ ZÁVISLOSTI V GLOBÁLNÍ EKONOMICE</dc:title>
  <dc:creator>Dominika</dc:creator>
  <cp:lastModifiedBy>user_viturka</cp:lastModifiedBy>
  <cp:revision>142</cp:revision>
  <dcterms:created xsi:type="dcterms:W3CDTF">2016-02-27T17:26:19Z</dcterms:created>
  <dcterms:modified xsi:type="dcterms:W3CDTF">2021-04-26T13:03:52Z</dcterms:modified>
</cp:coreProperties>
</file>