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256" r:id="rId2"/>
    <p:sldId id="325" r:id="rId3"/>
    <p:sldId id="323" r:id="rId4"/>
    <p:sldId id="312" r:id="rId5"/>
    <p:sldId id="310" r:id="rId6"/>
    <p:sldId id="318" r:id="rId7"/>
    <p:sldId id="324" r:id="rId8"/>
    <p:sldId id="319" r:id="rId9"/>
    <p:sldId id="345" r:id="rId10"/>
    <p:sldId id="341" r:id="rId11"/>
    <p:sldId id="343" r:id="rId12"/>
    <p:sldId id="344" r:id="rId13"/>
    <p:sldId id="346" r:id="rId14"/>
    <p:sldId id="301" r:id="rId15"/>
    <p:sldId id="330" r:id="rId16"/>
    <p:sldId id="339" r:id="rId17"/>
    <p:sldId id="329" r:id="rId18"/>
    <p:sldId id="328" r:id="rId19"/>
    <p:sldId id="275" r:id="rId20"/>
    <p:sldId id="311" r:id="rId21"/>
    <p:sldId id="331" r:id="rId22"/>
    <p:sldId id="333" r:id="rId23"/>
    <p:sldId id="327" r:id="rId24"/>
    <p:sldId id="334" r:id="rId25"/>
    <p:sldId id="338" r:id="rId26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99CCFF"/>
    <a:srgbClr val="6699FF"/>
    <a:srgbClr val="3399FF"/>
    <a:srgbClr val="0000FF"/>
    <a:srgbClr val="FFCCFF"/>
    <a:srgbClr val="CC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59031" autoAdjust="0"/>
  </p:normalViewPr>
  <p:slideViewPr>
    <p:cSldViewPr>
      <p:cViewPr varScale="1">
        <p:scale>
          <a:sx n="68" d="100"/>
          <a:sy n="68" d="100"/>
        </p:scale>
        <p:origin x="20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81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84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16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6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21.04.2021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RNDr. Milan Viturka,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cs-CZ" sz="3600" b="1" cap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Regionální spolupráce v rámci EU</a:t>
            </a:r>
            <a:endParaRPr lang="cs-CZ" sz="3600" b="1" cap="non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8223448" cy="4752528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GB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Česká republika – Bavorsko 2021-2027 bude zaměřen na rozvoj a posílení výzkumných a inovačních kapacit, podporu přizpůsobení se změnám klimatu a prevenci s nimi spojených rizik, posílení ochrany a zachování přírody a biodiverzity, rozšiřování společné nabídky vzdělávání, posílení úlohy kultury, přírodního dědictví a udržitelného cestovního ruchu, podporu přeshraniční spolupráce institucí a tradiční projekty setkávání lidí přes hranici (tzv. people-to-people projekty).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navazovat na Program přeshraniční spolupráce Česká republika – Svobodný stát Bavorsko Cíl EÚS 2014-2020. Nadále budou platit obecné podmínky podpory jako princip vedoucího partnera, princip přeshraniční spolupráce a prokazatelný pozitivní přeshraniční dopad na dotační území po obou stranách hranice.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prostředky budou moci žádat například veřejnoprávní instituce nebo neziskové organizace. Podrobný přehled vhodných žadatelů bude stanoven pro každou investiční prioritu zvlášť.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bude poskytována, stejně jako v minulém programovém období, projektům s pozitivním přeshraničním dopadem na území Karlovarského, Plzeňského a Jihočeského kraje a příhraniční části vládních okresů Horní Franky, Horní Falc a Dolní Bavorsko.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sz="2000" b="1" dirty="0"/>
              <a:t>Program přeshraniční spolupráce Česká republika - Svobodný stát Bavorsko (2021-2027)</a:t>
            </a:r>
            <a:br>
              <a:rPr lang="en-GB" sz="2000" b="1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86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5040560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zaměřen na regionální a místní projekty s přeshraničním významem, u kterých bude opět kladen velký důraz na jejich skutečné přeshraniční dopady. K financování budou vybírány pouze takové projekty, které mohou prokázat významný pozitivní dopad na české a polské příhraničí.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programu budou použity na financování opatření souvisejících s: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- přizpůsobením se změnám klimatu, prevence rizik a odolnosti vůči katastrofám;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- posílení biologické rozmanitosti, zelené infrastruktury v městském prostředí a snížení znečištění;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 posílením úlohy kultury a cestovního ruchu v hospodářském rozvoji, sociálním začleňování a sociálních inovacích;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rozvojem udržitelné, inteligentní a intermodální celostátní, regionální a místní mobility odolné vůči změnám klimatu, včetně lepšího přístupu k síti TEN-T a přeshraniční mobility;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posílení růstu a konkurenceschopnosti malých a středních podniků a spolupráce institucí a obyvatel.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z programu je směřována zejména veřejnoprávním institucím a neziskovým organizacím. Pro partnery projektů je povinný princip vedoucího partnera. Tzn., že jeden z projektových partnerů je určen jako vedoucí partner projektu, který zodpovídá za realizaci celého projektu a vždy musí mít min. jednoho projektového partnera se sídlem na druhé straně hranice.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financované z programu musí mít vždy přeshraniční dopad, tzn. že jejich dopad musí být po obou stranách česko-polské hranice. Způsobilým územím programu jsou na české straně kraje: Liberecký, Královéhradecký, Pardubický, Olomoucký a Moravskoslezský a na polské straně: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subregiony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Jeleniogórski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Wałbrzyski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Opolski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Rybnicki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Powiaty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Pszczyński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Strzeliński</a:t>
            </a:r>
            <a:r>
              <a:rPr lang="cs-CZ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000" b="1" dirty="0" smtClean="0"/>
              <a:t>Program přeshraniční spolupráce Česká republika – POLSKO (2021-2027)</a:t>
            </a:r>
            <a:br>
              <a:rPr lang="cs-CZ" sz="2000" b="1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50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1" y="1844824"/>
            <a:ext cx="8381260" cy="4608512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program spolupráce bude navazovat na program Interreg V-A SK-CZ. Budou zachovány současné řídicí a kontrolní struktury, které zajistí efektivní a cíleně orientované přidělování dotačních prostředků Evropské územní spolupráce pro období 2021 – 2027. Stejně tak bude zachováno programové území, které umožní podporu pro projekty s pozitivním přeshraničním dopadem v Jihomoravském, Zlínském a Moravskoslezském kraji na české straně a v Trnavském, Trenčianském a Žilinském kraji na slovenské straně.</a:t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sledovat zlepšení konkurenceschopnosti společného příhraničního prostoru, posilování jeho soudržnosti a budování atraktivního prostředí. Tematické cíle budoucích programů budou stanoveny v souladu s obsahem nových nařízení pro Evropské strukturální fondy. Konkrétní tematické cíle se budou orientovat podle skutečných potřeb. Při plánování budou zohledněny regionální zvláštnosti a zároveň bude zachována koncentrace na omezený okruh tematických cílů tak, aby se zdokonalily výsledky programu.</a:t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programu se zaměřuje především na témata, jako jsou podpora a rozvoj kulturního dědictví a podpora rozvoje cestovního ruchu, výchova a vzdělávání, environmentální udržitelnost a péče o životní prostředí,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cyklodoprava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jiné alternativní (ekologické) způsoby dopravy, kulturní spolupráce (lidé lidem), institucionální spolupráce a inteligentní města a regiony.</a:t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sz="2000" b="1" dirty="0"/>
              <a:t>Program </a:t>
            </a:r>
            <a:r>
              <a:rPr lang="en-GB" sz="2000" b="1" dirty="0" err="1"/>
              <a:t>přeshraniční</a:t>
            </a:r>
            <a:r>
              <a:rPr lang="en-GB" sz="2000" b="1" dirty="0"/>
              <a:t> spolupráce </a:t>
            </a:r>
            <a:r>
              <a:rPr lang="en-GB" sz="2000" b="1" dirty="0" err="1"/>
              <a:t>Česká</a:t>
            </a:r>
            <a:r>
              <a:rPr lang="en-GB" sz="2000" b="1" dirty="0"/>
              <a:t> </a:t>
            </a:r>
            <a:r>
              <a:rPr lang="en-GB" sz="2000" b="1" dirty="0" err="1"/>
              <a:t>republika</a:t>
            </a:r>
            <a:r>
              <a:rPr lang="en-GB" sz="2000" b="1" dirty="0"/>
              <a:t> - </a:t>
            </a:r>
            <a:r>
              <a:rPr lang="cs-CZ" sz="2000" b="1" dirty="0" smtClean="0"/>
              <a:t>SLOVENSKO</a:t>
            </a:r>
            <a:r>
              <a:rPr lang="en-GB" sz="2000" b="1" dirty="0" smtClean="0"/>
              <a:t> </a:t>
            </a:r>
            <a:r>
              <a:rPr lang="en-GB" sz="2000" b="1" dirty="0"/>
              <a:t>(2021-2027)</a:t>
            </a:r>
            <a:br>
              <a:rPr lang="en-GB" sz="2000" b="1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38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844824"/>
            <a:ext cx="8407893" cy="44074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program bude navazovat na program </a:t>
            </a:r>
            <a:r>
              <a:rPr lang="cs-CZ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V-A Rakousko - Česká republika pro období 2014-2020 a bude tak pokračovat v podpoře regionálních a místních projektů připravovaných ve spolupráci partnerů z obou stran hranice s pozitivním dopadem na společné území.</a:t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 bude prostřednictvím realizace projektů v tematických oblastech: věda a výzkum, ochrana klimatu a životního prostředí, vzdělávání, kultura a cestovní ruch, přeshraniční správa opět podporovat udržitelnou přeshraniční spolupráci a napomáhat tak ke zlepšení ekonomické, sociální a územní integrace.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sz="2000" b="1" dirty="0"/>
              <a:t>Program </a:t>
            </a:r>
            <a:r>
              <a:rPr lang="en-GB" sz="2000" b="1" dirty="0" err="1"/>
              <a:t>přeshraniční</a:t>
            </a:r>
            <a:r>
              <a:rPr lang="en-GB" sz="2000" b="1" dirty="0"/>
              <a:t> spolupráce </a:t>
            </a:r>
            <a:r>
              <a:rPr lang="en-GB" sz="2000" b="1" dirty="0" err="1"/>
              <a:t>Česká</a:t>
            </a:r>
            <a:r>
              <a:rPr lang="en-GB" sz="2000" b="1" dirty="0"/>
              <a:t> </a:t>
            </a:r>
            <a:r>
              <a:rPr lang="en-GB" sz="2000" b="1" dirty="0" err="1"/>
              <a:t>republika</a:t>
            </a:r>
            <a:r>
              <a:rPr lang="en-GB" sz="2000" b="1" dirty="0"/>
              <a:t> - </a:t>
            </a:r>
            <a:r>
              <a:rPr lang="cs-CZ" sz="2000" b="1" dirty="0" smtClean="0"/>
              <a:t>RAKOUSKO</a:t>
            </a:r>
            <a:r>
              <a:rPr lang="en-GB" sz="2000" b="1" dirty="0" smtClean="0"/>
              <a:t> </a:t>
            </a:r>
            <a:r>
              <a:rPr lang="en-GB" sz="2000" b="1" dirty="0"/>
              <a:t>(2021-2027)</a:t>
            </a:r>
            <a:br>
              <a:rPr lang="en-GB" sz="2000" b="1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17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při restrukturalizaci regionů závislých na tradičním průmyslu, podpora používání informačních a komunikačních technologií, spolupráce v oblasti finanční pomoci malým a středním podnikům, zlepšení regionální politiky zaměstnanosti, profesního rozvoje, zaškolování a vzdělávání.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s krizovým plánováním, výměna a přenos znalostí integrovaného a udržitelného přístupu k říčnímu hospodaření, rozvoj návodů pro integrované místní hospodaření s odpady, výměna a přenos znalostí ke zlepšování energetické účinnosti v dopravním sektoru.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a výměna společných strategií pro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 propagaci kulturních hodnot.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8606" y="1916832"/>
            <a:ext cx="8381260" cy="4536504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3600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EUROPE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 k podpoře vzájemného učení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veřejnými orgány s cílem zlepšit fungování politik a programů regionálního rozvoje. Umožňuje veřejným orgánům napříč Evropou výměnu praxí a nápadů týkajících se způsobu fungování veřejných politik a takto najít řešení pro zlepšení jejich rozvojových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strategií. Zaměřuje se na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priority: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Výzkum, technologický rozvoj a inovace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Posílení výzkumné a inovační infrastruktury a kapacity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Podpora inovativních řetězců „inteligentní specializace“ a inovačních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Konkurenceschopnost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 středních podniků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Podpora MSP v růstu, rozvoji a aktivitě na poli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Nízkouhlíkové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Posun k nízkouhlíkovému hospodářství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 a účinné nakládání se zdroji</a:t>
            </a:r>
          </a:p>
          <a:p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Zachování, ochrana a rozvoj přírodního a kulturního dědictví</a:t>
            </a:r>
          </a:p>
          <a:p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Efektivní využívání zdrojů, ekologický růst a inovace, řízení dopadů na životní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216" y="620688"/>
            <a:ext cx="8238232" cy="552873"/>
          </a:xfrm>
          <a:solidFill>
            <a:srgbClr val="92D050"/>
          </a:solidFill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cs-CZ" sz="1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programu </a:t>
            </a:r>
            <a:r>
              <a:rPr lang="cs-CZ" sz="2800" b="1" cap="none" spc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Interreg a finanční rámec</a:t>
            </a:r>
            <a: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Obdélník 2"/>
          <p:cNvSpPr/>
          <p:nvPr/>
        </p:nvSpPr>
        <p:spPr>
          <a:xfrm>
            <a:off x="539552" y="2060848"/>
            <a:ext cx="8064896" cy="33932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struktury a financování Interreg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nově 5 komponent místo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na pozemních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a spolupráce na mořských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nejvzdálenějšími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regiony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o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0,5 mld.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míry spolufinancování na 70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na 3 kategorie regionů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možnosti převodů mezi fondy a kategoriemi regionů 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koncentrace na sociální začleňování, stanovení procentuálního podílu na rozvoj měst (6%) a oblast klimatu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 na rychlejší čerpání prostředků (pravidlo N + 2).</a:t>
            </a:r>
          </a:p>
        </p:txBody>
      </p:sp>
    </p:spTree>
    <p:extLst>
      <p:ext uri="{BB962C8B-B14F-4D97-AF65-F5344CB8AC3E}">
        <p14:creationId xmlns:p14="http://schemas.microsoft.com/office/powerpoint/2010/main" val="5209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9701" y="1844824"/>
            <a:ext cx="8390914" cy="4608512"/>
          </a:xfrm>
          <a:solidFill>
            <a:srgbClr val="FFFF00"/>
          </a:solidFill>
        </p:spPr>
        <p:txBody>
          <a:bodyPr>
            <a:noAutofit/>
          </a:bodyPr>
          <a:lstStyle/>
          <a:p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ESPON 2020 (European Spatial Observation Network) je výzkumným programem, který podporuje plánování a regionální rozvoj. Jeho cílem je poskytnout informace, analýzy, scénáře, mapy, databáze, indikátory aj., které přispívají k vyváženému rozvoji regionů či větších územních celků.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jednu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osu „ Aplikovaný výzkum, využití, monitorování a akce“, která je členěna do čtyř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oblastí: 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1: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analytický územní výzkum a získávání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poznatků,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2: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zaměřené na využívání vědeckých poznatků v politické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pro konkrétní uživatele,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3: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monitorování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nástroje pro územní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analýzy,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4: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povědomí o programu a aplikace územních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přístupů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355" y="260648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ESPON 2020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5288" y="2348880"/>
            <a:ext cx="8394577" cy="302433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svým zaměřením sleduje: </a:t>
            </a:r>
            <a:endParaRPr lang="cs-CZ" sz="17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efektivnosti územní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přispění ke kvalitě územní spolupráce a podpora implementace programů přeshraniční, nadnárodní a meziregionální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 prostoru regionům k diskuzi o strategiích pro přeshraniční a nadnárodní regionální rozvoj 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zajištění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přenosu inovací.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člení na prioritní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osy ,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člení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čerpání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do dvou prioritních os:</a:t>
            </a:r>
            <a:endParaRPr lang="cs-CZ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služeb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asistence.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III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248472"/>
          </a:xfr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meziregionální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Operační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(podobně jako programy meziregionální spolupráce) zaměřují na společné aktivity veřejných orgánů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institucí. Mezi významné cíle patří zejména výměny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oblastech inovací, dopravní dostupnosti, životního prostředí a zvyšování atraktivity měst a regionů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Dlouhodobým smyslem této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je zajištění dostupnosti znalostí a nástrojů pro vytváření partnerství.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Vybudování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centrálního evropského znalostního centra pro klíčové kompetenční oblasti, spolupráce inkubátorů v regionech s upadajícím průmyslem, studie nákladů a dopadů u vysokorychlostních koridorů ve Střední Evropě, zhodnocení systému veřejné dopravy v malých a středně velkých městech.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Společná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strategie pro odpadové hospodářství, nadnárodní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integrované řízení rizik souvisejících s povodněmi, příprava investic pro energeticky úsporná opatření na velkých sídlištích, platforma pro spolupráci mezi městy při přípravě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strategických kompetenčních oblastí měst (např. biotechnologické klastry, vědecké parky, atd.).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center na přípravu investicí v oblasti mobilních regionálních služeb (zdravotní péče, služby pro starší občany, atd.), správa a řízení kulturního dědictví, propagace kulturních hodnot větších oblastí apod.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nadnárodní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nadnárodní regionální spolupráce</a:t>
            </a:r>
            <a:endParaRPr lang="cs-CZ" sz="28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7918" y="1916832"/>
            <a:ext cx="8007424" cy="430310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definování regionu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(Cross-border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– CBR)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souhlasíme s anglickým ekonomem M. Perkmannem, který chápe tento region jako ohraničenou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jednotku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která není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funkčním prostorem, ale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společensko-územní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jednotkou vybavenou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určitým potenciálem odvíjejícím se z jejího strategického pověření. Nezáleží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tom, zda je CBR založen na kulturních nebo etnických podobnostech, společné historii, existujících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společenských vazbách nebo jde o pouhé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zájmové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společenství. Nicméně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diskursivní dimenzi CBR bude obvykle dominovat soubor společných kulturních, etnických nebo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prvků, přičemž podobnost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nutným prvkem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vzniku 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Přeshraniční region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zasazen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širšího kontextu mezinárodní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spolupráce, přičemž sousedská spolupráce je označována jako přeshraniční spolupráce a nesousedská spolupráce tj. interakce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dálku jako meziregionální spolupráce (např. partnerství měst). V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se pak rozlišuje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tzv. přeshraničními mikroregiony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(mikro-CBR – nejvýznamnějším příkladem jsou euroregiony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přeshraničními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(makro-CBR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velkého rozsahu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příkladem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skandinávské uskupení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Öresundskomitén).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556792"/>
            <a:ext cx="8511480" cy="5112568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Central Europe</a:t>
            </a:r>
          </a:p>
          <a:p>
            <a:pPr marL="0" indent="0" algn="just"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programu je řešení společných problémů nadnárodního významu a bude realizován na území 9 států: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spolkové země), Maďarsko,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provincie), Polsko,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Slovinsko a Chorvatsko.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rozdělen do následujících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prioritních os: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4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1: Spolupráce v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inovacích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cílem zvýšit konkurenceschopnost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vazby mezi aktéry systémů inovací pro posílení regionální inovační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 a podnikatelské dovednosti s cílem podpořit hospodářské a sociální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2: Spolupráce v oblasti nízkouhlíkových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 vytvářet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realizovat řešení zaměřená na zvýšení energetické účinnosti a využívání energie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obnovitelných zdrojů ve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infrastruktuře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územně založené strategie nízkouhlíkového energetického plánování a politiky přispívající ke zmírňování klimatických změn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 zvýšit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plánování mobility ve funkčních městských oblastech s cílem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snížit emise CO</a:t>
            </a:r>
            <a:r>
              <a:rPr lang="cs-CZ" sz="4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3: 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přírodních a kulturních zdrojů pro udržitelný růst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integrované řízení ochrany životního prostředí s cílem zajistit ochranu a udržitelné využívání přírodního dědictví 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udržitelné využívání kulturního dědictví a 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životního prostředí funkčních městských oblastí s cílem vytvořit z nich místa, kde se bude lépe žít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4: Spolupráce v oblasti dopravy s cílem zajistit lepší spojení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a koordinaci systémů regionální osobní dopravy s cílem zajistit lepší napojení na vnitrostátní a evropské dopravní sítě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koordinaci mezi subjekty působícími v oblasti nákladní dopravy s cílem zvýšit využití ekologických multimodálních dopravních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Interreg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916832"/>
            <a:ext cx="8446370" cy="4608512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4800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Geografické vymezení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koresponduje s vymezením Strategie EU pro Podunají (EUSDR) přijaté v roce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2011. Kromě přispívání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 tematickým cílům strategie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realizací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příslušných projektů, může program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podpořit institucionální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zúčastněných subjektů a institucí v rámci Strategie EU pro Podunají.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obsahovému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vyplynula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následující témata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Inovativně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sociálně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zlepšování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rámcových podmínek a vyvážený přístup ke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znalostem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podnikání a sociální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Environmentálně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nadnárodního vodního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prevence povodňových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přírodního a kulturního dědictví a přírodních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hospodaření s ekologickými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koridory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připravenosti k řízení rizik 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katastrof.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3 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Lépe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rozvoj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bezpečných dopravních systémů šetrných k ŽP a vyvážená dostupnost městských a venkovských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oblastí.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bezpečnosti a energetické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účinnosti.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Dobře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kapacity k řešení zásadních společenských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výzev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4.2.Řízení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podunajské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makrostrategie</a:t>
            </a:r>
            <a:r>
              <a:rPr lang="cs-CZ" sz="4800" dirty="0" smtClean="0">
                <a:solidFill>
                  <a:srgbClr val="FFFF00"/>
                </a:solidFill>
              </a:rPr>
              <a:t>.</a:t>
            </a:r>
            <a:endParaRPr lang="cs-CZ" sz="4800" dirty="0">
              <a:solidFill>
                <a:srgbClr val="FFFF00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DANUBE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 programu Danube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57" y="1700808"/>
            <a:ext cx="5670746" cy="4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3924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252000" indent="-252000">
              <a:spcBef>
                <a:spcPts val="1200"/>
              </a:spcBef>
              <a:spcAft>
                <a:spcPts val="600"/>
              </a:spcAft>
            </a:pPr>
            <a:endParaRPr lang="cs-CZ" sz="13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Bef>
                <a:spcPts val="1200"/>
              </a:spcBef>
              <a:spcAft>
                <a:spcPts val="1200"/>
              </a:spcAft>
            </a:pP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zaměřen na posílení kvality strategického řízení měst, podporu výměny zkušeností a uplatnění a šíření znalostí ve všech oblastech spojených s udržitelným rozvojem měst.</a:t>
            </a:r>
          </a:p>
          <a:p>
            <a:pPr marL="252000" indent="-252000">
              <a:spcBef>
                <a:spcPts val="0"/>
              </a:spcBef>
              <a:spcAft>
                <a:spcPts val="1200"/>
              </a:spcAft>
            </a:pPr>
            <a:r>
              <a:rPr lang="cs-C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</a:t>
            </a:r>
            <a:r>
              <a:rPr lang="cs-CZ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  <a:endParaRPr lang="cs-CZ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mezinárodních sítí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 podpoře měst při vytváření a implementaci integrovaných městských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 a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příkladů úspěšných příkladů z praxe. Výstupem spolupráce měst v rámci partnerských sítí měst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akční plány každého z měst - řešení daného problému na místní úrovni, které jsou tvořeny za podpory místních podpůrných skupin. V tomto programovém období se lze dále připojit k dvěma novým typům sítí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implementačním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transferovým.</a:t>
            </a: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schopností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aktérů zapojených do rozvoje měst vytvářet a implementovat takové strategie rozvoje měst, které jsou integrované a zapojují veřejnost.</a:t>
            </a:r>
          </a:p>
          <a:p>
            <a:pPr marL="36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 a šíření znalostí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 tvorbě a implementaci strategií udržitelného rozvoje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 </a:t>
            </a:r>
            <a:r>
              <a:rPr lang="cs-CZ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místní, regionální i národní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úrovni.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URBACT III 2014 – </a:t>
            </a:r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přeshraniční, meziregionální a nadnárodní spolupráce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2021-2027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7290" y="2060848"/>
            <a:ext cx="7777234" cy="37548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prokázala, že je tato spolupráce je vhodným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rámcem pro zajištění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 praxe a bude tedy pokračovat i v následujícím programovém období V tomto kontextu bude pozornost soustředěna na  následující aktivity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 středních podniků, pokud se podaří efektivně propojit intervence Interreg a nového fondu InvestEuFund, který navrhla Komise ve víceletém finančním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období 2021–2027,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rozvoj sítí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(infrastruktura, digitální vybavení, energetika)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 nástroje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propojení Evropy;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vnější vztahy (ERF, politika sousedství);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prostředky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civilní ochranu;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Erasmus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Horizont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Evropa (současný Horizont 2020);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LIFE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(životní prostředí a oblast klimatu);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Evropský sociální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fond.</a:t>
            </a:r>
          </a:p>
          <a:p>
            <a:pPr lvl="0" algn="just">
              <a:spcAft>
                <a:spcPts val="0"/>
              </a:spcAft>
            </a:pPr>
            <a:r>
              <a:rPr lang="cs-CZ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současné době jsou dokončovány příslušné dokumenty (MMR, které budou předloženy Evropské komisi ke schválení na jaře </a:t>
            </a:r>
            <a:r>
              <a:rPr lang="cs-CZ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</a:t>
            </a:r>
            <a:r>
              <a:rPr lang="cs-CZ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(předběžný návrh alokace prostředků pro ČR činí 20,1 mld. EUR). </a:t>
            </a:r>
            <a:endParaRPr lang="cs-CZ" sz="1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1480" cy="1221601"/>
          </a:xfrm>
          <a:solidFill>
            <a:srgbClr val="FFC000"/>
          </a:solidFill>
        </p:spPr>
        <p:txBody>
          <a:bodyPr/>
          <a:lstStyle/>
          <a:p>
            <a:r>
              <a:rPr lang="cs-CZ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Předběžný návrh celkové alokace prostředků  v rámci kohezní politiky EU pro české regiony na období 2021-2027</a:t>
            </a:r>
            <a:endParaRPr lang="cs-CZ" sz="24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5145"/>
              </p:ext>
            </p:extLst>
          </p:nvPr>
        </p:nvGraphicFramePr>
        <p:xfrm>
          <a:off x="939230" y="2348880"/>
          <a:ext cx="7280075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612">
                  <a:extLst>
                    <a:ext uri="{9D8B030D-6E8A-4147-A177-3AD203B41FA5}">
                      <a16:colId xmlns:a16="http://schemas.microsoft.com/office/drawing/2014/main" val="3122442637"/>
                    </a:ext>
                  </a:extLst>
                </a:gridCol>
                <a:gridCol w="2088602">
                  <a:extLst>
                    <a:ext uri="{9D8B030D-6E8A-4147-A177-3AD203B41FA5}">
                      <a16:colId xmlns:a16="http://schemas.microsoft.com/office/drawing/2014/main" val="1492720044"/>
                    </a:ext>
                  </a:extLst>
                </a:gridCol>
                <a:gridCol w="2087861">
                  <a:extLst>
                    <a:ext uri="{9D8B030D-6E8A-4147-A177-3AD203B41FA5}">
                      <a16:colId xmlns:a16="http://schemas.microsoft.com/office/drawing/2014/main" val="594856928"/>
                    </a:ext>
                  </a:extLst>
                </a:gridCol>
              </a:tblGrid>
              <a:tr h="720000">
                <a:tc grid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prostředků  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regionů / alokace v mld. EUR b. c. 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537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období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2021-2027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962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rozvinuté 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regiony: HK, KV, LB, MS, PU, OL, UL, ZL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15282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7524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6316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přechodové 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regiony: JČ, JM, PL, STČ, VY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5567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3668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rozvinuté 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regiony: Praha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historického pohledu 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příznačné, že sjednocovací proces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světové válce vycházel z příhraničních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regionů. Vzniklo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iniciativ, které vedly k oslabení státní hranice a ke zlepšení životních podmínek obyvatel.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Prvním krokem bylo založení Euroregionu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Gronau na nizozemsko-německých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 v roce 1958.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systematicky podporuje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spolupráci svých členských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států od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 kdy byla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vyhlášena Iniciativa Společenství Interreg, která byla zaměřena na přeshraniční spolupráci. Tato iniciativa se v období 1990-1993 velice osvědčila a v následujícím období 1994-1999 byla rozšířena. Vedle přeshraniční spolupráce (Interreg IIA) byla zavedena možnost spolupráce v rámci energetických sítí (Interreg IIB) a v územním rozvoji (Interreg IIC). V letech 2000-2006 bylo zavedeno uspořádání přeshraniční spolupráce (Interreg IIIA), nadnárodní spolupráce (Interreg IIIB) a meziregionální spolupráce (Interreg IIIC). Důležitost spolupráce mezi státy se projevila v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plánování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dalšího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programového období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(2007-2013), kdy se územní spolupráce stala samostatným cílem politiky soudržnosti Evropské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unie.</a:t>
            </a:r>
            <a:endParaRPr lang="cs-CZ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Historie územní spolupráce v EU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9" y="332656"/>
            <a:ext cx="8381260" cy="1054394"/>
          </a:xfrm>
          <a:solidFill>
            <a:srgbClr val="00B0F0"/>
          </a:solidFill>
        </p:spPr>
        <p:txBody>
          <a:bodyPr/>
          <a:lstStyle/>
          <a:p>
            <a:r>
              <a:rPr lang="cs-CZ" sz="2800" cap="non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</a:t>
            </a:r>
            <a:endParaRPr lang="cs-CZ" sz="2800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4035" y="1628800"/>
            <a:ext cx="8075187" cy="4978286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 nemají jednotnou „oficiální“ (úřední), nebo „centrální“ (státní, mezistátní) definici, toto označení používají jak společenství a spolky ve vyspělých regionech Evropy, tak programy na rozvoj jejích méně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rozvinutých oblastí 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 v nejrůznějších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formách. Nejdůležitějším úkolem euroregionů je podpora a rozvíjení spolupráce v oblasti lokálního a regionálního plánování, podpora projektů v oblasti životního prostředí, v hospodářské sféře, kultuře a sportu a vytváření prostoru pro setkávání lidí.</a:t>
            </a:r>
          </a:p>
          <a:p>
            <a:pPr>
              <a:spcAft>
                <a:spcPts val="300"/>
              </a:spcAft>
            </a:pP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Evropy upravuje pojem Euroregionu v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Madridské dohodě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1980 o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regionů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Evropy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hranice jednotlivých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zemí (a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není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dohoda právně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závazná).</a:t>
            </a:r>
          </a:p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euroregionů / evropských regionů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českou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účastí (okresy):</a:t>
            </a:r>
            <a:endParaRPr lang="cs-CZ" sz="1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Egrensis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KV, CH, SO, TC),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- 1993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Krušnohoří / Erzgebirge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CV,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Labe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Elbe -partneři: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DC,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Nisa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Neiße / Nysa - partneři: CZ (LB, CL, JN,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SE, DC),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PL - 1991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Glacensis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(Pomezí Čech, Moravy a Kladska)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(HK, NA, RK, TU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UO, JE,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- 1996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Praděd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Pradziad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(BR, JE),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Silesia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BR, NJ, OP),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Těšínské Slezsko / Śląsk Cieszyński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(FM, KA),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Beskydy / Beskidy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FM, KA, NJ),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PL, SK - založení: 2000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Bílé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Karpaty / Biele Karpaty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ZL, KM, UH, VS),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- založení: 2000</a:t>
            </a:r>
          </a:p>
          <a:p>
            <a:pPr marL="144000" indent="-252000"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Pomoraví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Weinviertel - Zahorie / Weinviertel - Südmähren –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Westslowakei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:, CZ (BM, BV, BK, BV, HO, VY, ZN)                  SK, A -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1999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Silva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Nortica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Waldviertel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(CB, JH, PI, TA), A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2002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Šumava - Bavorský les / Bayerischer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 – Mühlviertel)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(CK, PT, ST, DO, KT),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založení: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cs-CZ" sz="11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</a:t>
            </a:r>
            <a:r>
              <a:rPr lang="cs-CZ" sz="13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všech členských států EU je založena na principech soudržnosti a solidarity.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základním úkolem je zamezovat vzniku a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narůstání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a hospodářských rozdílů mezi regiony v celé Evropské unii. O jejím významu svědčí fakt, že na ni připadá více než třetina celkového rozpočtu EU. Konkrétní aktivity regionální politiky vycházejí z předem stanovených cílů.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současném období se jedná o následující politické cíle: inteligentnější, zelenější (bezuhlíkatá), propojenější, sociálnější a  občanům bližší Evropa. 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 společenství Interreg III z období 2000-2006 dala základ novému cíli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kohezní politiky s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názvem Evropská územní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realizovanému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přeshraniční, nadnárodní a meziregionální formy spolupráce a dvou síťových programů: ESPON 2013 (Monitorovací síť pro evropské územní plánování) a INTERACT II (program pro výměnu zkušeností s přeshraniční, meziregionální a nadnárodní spoluprací).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přeshraniční spolupráce se týkají vždy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příhraničních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 NUTS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Českou republiku tak existuje operační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Polskem, Saskem, Bavorskem, Rakouskem a Slovenskem.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Meziregionální spolupráce je společný pro všechny členské státy EU a také Norsko a Švýcarsko. Také síťové programy ESPON 2013 a INTERACT II jsou určeny pro všechny členy EU.</a:t>
            </a: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Nadnárodní spolupráce je EU rozdělena do několika zón, přičemž Česká republika patří do zóny Střední Evropa a OP Nadnárodní spolupráce tak sdílíme s Rakouskem, Polskem, částí Německa, Maďarskem, Slovinskem, Slovenskem, částí Itálie a z nečlenských zemí s částí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Ukrajiny.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9890" y="332656"/>
            <a:ext cx="8309002" cy="1008112"/>
          </a:xfrm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cap="none" dirty="0" smtClean="0">
                <a:solidFill>
                  <a:srgbClr val="C00000"/>
                </a:solidFill>
              </a:rPr>
              <a:t>Programy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</a:t>
            </a:r>
            <a:r>
              <a:rPr lang="cs-CZ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meziregionální a nadnárodní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EU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69805"/>
              </p:ext>
            </p:extLst>
          </p:nvPr>
        </p:nvGraphicFramePr>
        <p:xfrm>
          <a:off x="611560" y="1700808"/>
          <a:ext cx="7899715" cy="482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35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3983480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005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2007 - 2013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477550">
                <a:tc rowSpan="9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 - 389 mil,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ESPON 2013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 II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6972" y="335192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2007 – 2013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04732" y="3105835"/>
            <a:ext cx="372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prstClr val="black"/>
                </a:solidFill>
              </a:rPr>
              <a:t/>
            </a:r>
            <a:br>
              <a:rPr lang="cs-CZ" sz="140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103" y="1772816"/>
            <a:ext cx="6799053" cy="480608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Geografie přeshraniční spolupráce</a:t>
            </a:r>
            <a:endParaRPr lang="cs-CZ" sz="28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89065"/>
              </p:ext>
            </p:extLst>
          </p:nvPr>
        </p:nvGraphicFramePr>
        <p:xfrm>
          <a:off x="556934" y="1988840"/>
          <a:ext cx="8047514" cy="424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507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4058007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613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2014 - 2020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–1573 mil.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 Europe </a:t>
                      </a:r>
                      <a:endParaRPr lang="cs-CZ" sz="1400" b="1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203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ESPON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517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INTERACT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 Interreg C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entral Europe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Danube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6991" y="260648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2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844824"/>
            <a:ext cx="8407893" cy="44074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spolupráce Česká republika – Svobodný stát Sasko 2021–2027 podporuje  a místní projekty s přeshraničním významem připravované ve spolupráci českých a saských kooperačních partnerů. Zaměřuje se na široké spektrum témat, která nabízí kohezní politika EU.</a:t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podporované oblasti patří i nadále projekty zaměřené na přizpůsobení se změně klimatu, zvyšování biodiverzity, podpora vzdělávání a školské projekty, podpora kulturního dědictví, udržitelného cestovního ruchu a spolupráce institucí. Novým tématem je podpora výzkumu a inovací a rozvoj sítí mezi akademickou, hospodářskou a podnikatelskou sférou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000" b="1" dirty="0" smtClean="0"/>
              <a:t>Program přeshraniční spolupráce Česká republika - Svobodný stát SASKO (2021-2027)</a:t>
            </a:r>
            <a:br>
              <a:rPr lang="cs-CZ" sz="2000" b="1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24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3784</Words>
  <Application>Microsoft Office PowerPoint</Application>
  <PresentationFormat>Předvádění na obrazovce (4:3)</PresentationFormat>
  <Paragraphs>210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Medium</vt:lpstr>
      <vt:lpstr>Times New Roman</vt:lpstr>
      <vt:lpstr>Wingdings</vt:lpstr>
      <vt:lpstr>Wingdings 2</vt:lpstr>
      <vt:lpstr>Mřížka</vt:lpstr>
      <vt:lpstr>Regionální spolupráce v rámci EU</vt:lpstr>
      <vt:lpstr>Definice nadnárodní regionální spolupráce</vt:lpstr>
      <vt:lpstr>Historie územní spolupráce v EU</vt:lpstr>
      <vt:lpstr>Euroregiony</vt:lpstr>
      <vt:lpstr> Programy přeshraniční, meziregionální a nadnárodní spolupráce EU </vt:lpstr>
      <vt:lpstr> OP v období 2007 – 2013  </vt:lpstr>
      <vt:lpstr>Geografie přeshraniční spolupráce</vt:lpstr>
      <vt:lpstr> OP v období 2014 – 2020  </vt:lpstr>
      <vt:lpstr>Program přeshraniční spolupráce Česká republika - Svobodný stát SASKO (2021-2027) </vt:lpstr>
      <vt:lpstr>Program přeshraniční spolupráce Česká republika - Svobodný stát Bavorsko (2021-2027) </vt:lpstr>
      <vt:lpstr>Program přeshraniční spolupráce Česká republika – POLSKO (2021-2027) </vt:lpstr>
      <vt:lpstr>Program přeshraniční spolupráce Česká republika - SLOVENSKO (2021-2027) </vt:lpstr>
      <vt:lpstr>Program přeshraniční spolupráce Česká republika - RAKOUSKO (2021-2027) </vt:lpstr>
      <vt:lpstr>Programy meziregionální spolupráce</vt:lpstr>
      <vt:lpstr>Programy INTERREG EUROPE </vt:lpstr>
      <vt:lpstr>    Struktura programu Interreg a finanční rámec  </vt:lpstr>
      <vt:lpstr>Program ESPON 2020</vt:lpstr>
      <vt:lpstr>Program Interact III</vt:lpstr>
      <vt:lpstr>Programy nadnárodní spolupráce</vt:lpstr>
      <vt:lpstr>Program Interreg Central Europe</vt:lpstr>
      <vt:lpstr>Program DANUBE</vt:lpstr>
      <vt:lpstr>Země programu Danube</vt:lpstr>
      <vt:lpstr>Program URBACT III 2014 – 2020</vt:lpstr>
      <vt:lpstr>Programy přeshraniční, meziregionální a nadnárodní spolupráce EU 2021-2027</vt:lpstr>
      <vt:lpstr>Předběžný návrh celkové alokace prostředků  v rámci kohezní politiky EU pro české regiony na období 2021-2027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352</cp:revision>
  <cp:lastPrinted>2018-11-23T10:45:41Z</cp:lastPrinted>
  <dcterms:created xsi:type="dcterms:W3CDTF">2016-02-27T17:26:19Z</dcterms:created>
  <dcterms:modified xsi:type="dcterms:W3CDTF">2021-04-21T09:03:05Z</dcterms:modified>
</cp:coreProperties>
</file>