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7"/>
  </p:notesMasterIdLst>
  <p:handoutMasterIdLst>
    <p:handoutMasterId r:id="rId28"/>
  </p:handoutMasterIdLst>
  <p:sldIdLst>
    <p:sldId id="256" r:id="rId2"/>
    <p:sldId id="419" r:id="rId3"/>
    <p:sldId id="422" r:id="rId4"/>
    <p:sldId id="423" r:id="rId5"/>
    <p:sldId id="374" r:id="rId6"/>
    <p:sldId id="375" r:id="rId7"/>
    <p:sldId id="418" r:id="rId8"/>
    <p:sldId id="404" r:id="rId9"/>
    <p:sldId id="381" r:id="rId10"/>
    <p:sldId id="382" r:id="rId11"/>
    <p:sldId id="383" r:id="rId12"/>
    <p:sldId id="379" r:id="rId13"/>
    <p:sldId id="415" r:id="rId14"/>
    <p:sldId id="416" r:id="rId15"/>
    <p:sldId id="405" r:id="rId16"/>
    <p:sldId id="406" r:id="rId17"/>
    <p:sldId id="384" r:id="rId18"/>
    <p:sldId id="420" r:id="rId19"/>
    <p:sldId id="412" r:id="rId20"/>
    <p:sldId id="413" r:id="rId21"/>
    <p:sldId id="414" r:id="rId22"/>
    <p:sldId id="385" r:id="rId23"/>
    <p:sldId id="417" r:id="rId24"/>
    <p:sldId id="338" r:id="rId25"/>
    <p:sldId id="386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>
    <p:extLst>
      <p:ext uri="{19B8F6BF-5375-455C-9EA6-DF929625EA0E}">
        <p15:presenceInfo xmlns:p15="http://schemas.microsoft.com/office/powerpoint/2012/main" userId="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FF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77" autoAdjust="0"/>
  </p:normalViewPr>
  <p:slideViewPr>
    <p:cSldViewPr>
      <p:cViewPr varScale="1">
        <p:scale>
          <a:sx n="106" d="100"/>
          <a:sy n="106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1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0067415-8B5D-46AB-AFE6-E7AD077CF91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1DC98E-DD2D-427A-B963-FB130833BF3B}" type="datetimeFigureOut">
              <a:rPr lang="cs-CZ"/>
              <a:pPr>
                <a:defRPr/>
              </a:pPr>
              <a:t>13.04.2021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195C29-FF0B-4EA7-AF9E-65C89B156A8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Výsledkem je poměrně přísný systém norem a regulací týkající se řady oblastí, který se prostřednictvím legislativní aktivity odpovědných institucí stále více rozvíjí. Snaha sladit technologický rozvoj s ochranou přírodních zdrojů se projevuje v mnoha dimenzích.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95C29-FF0B-4EA7-AF9E-65C89B156A8C}" type="slidenum">
              <a:rPr lang="cs-CZ" altLang="en-US" smtClean="0"/>
              <a:pPr>
                <a:defRPr/>
              </a:pPr>
              <a:t>2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264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en-US" smtClean="0"/>
              <a:t>Zpracovatelské linky, kde dochází k třídění stavebních hmot z demolic a k jejich úpravě na požadované frakce. 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BEE3FC-F24A-42A1-BA94-D822FA8193D4}" type="slidenum">
              <a:rPr lang="cs-CZ" altLang="en-US"/>
              <a:pPr/>
              <a:t>8</a:t>
            </a:fld>
            <a:endParaRPr lang="cs-CZ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mtClean="0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smtClean="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0 w 1000"/>
                <a:gd name="T1" fmla="*/ 580 h 1000"/>
                <a:gd name="T2" fmla="*/ 0 w 1000"/>
                <a:gd name="T3" fmla="*/ 580 h 1000"/>
                <a:gd name="T4" fmla="*/ 0 w 1000"/>
                <a:gd name="T5" fmla="*/ 0 h 1000"/>
                <a:gd name="T6" fmla="*/ 0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0 w 1000"/>
                <a:gd name="T3" fmla="*/ 0 h 1000"/>
                <a:gd name="T4" fmla="*/ 0 w 1000"/>
                <a:gd name="T5" fmla="*/ 416 h 1000"/>
                <a:gd name="T6" fmla="*/ 0 w 1000"/>
                <a:gd name="T7" fmla="*/ 41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16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66D2A1-F305-4885-9813-0E40944F315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76114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F66A9-6C62-47E0-91B3-861B82E2C0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4369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F18CB-2E2E-4658-A707-5CDDB5B3C9A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63019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1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095F-1385-4632-B698-F8A7DD5E365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650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E1C1-EF33-4546-91A6-3E32FA5E32E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8525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66412-D97D-456A-8EE0-99C63F00C5D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0190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D289F-A0B1-48CD-AB7F-BBF4C0CA89C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672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9B54B-EBD6-415F-A437-0EC0B19EF5E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6790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D4F6C-A899-4D4B-AA33-B0BC0960375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155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D5BD-8261-4B7E-A0D4-B57401AA5F8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815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94FE3-2AB0-4092-A917-13F13E63110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51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cs-CZ" altLang="cs-CZ" sz="2400" smtClean="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6F03A855-954C-4CA2-BB00-A900AA41D74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147483646 w 1000"/>
              <a:gd name="T1" fmla="*/ 2147483646 h 1000"/>
              <a:gd name="T2" fmla="*/ 0 w 1000"/>
              <a:gd name="T3" fmla="*/ 2147483646 h 1000"/>
              <a:gd name="T4" fmla="*/ 0 w 1000"/>
              <a:gd name="T5" fmla="*/ 0 h 1000"/>
              <a:gd name="T6" fmla="*/ 2147483646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hyperlink" Target="http://www.cemc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l.chmi.cz/" TargetMode="External"/><Relationship Id="rId13" Type="http://schemas.openxmlformats.org/officeDocument/2006/relationships/hyperlink" Target="http://www.nppodyji.cz/" TargetMode="External"/><Relationship Id="rId3" Type="http://schemas.openxmlformats.org/officeDocument/2006/relationships/hyperlink" Target="http://ma21.cenia.cz/" TargetMode="External"/><Relationship Id="rId7" Type="http://schemas.openxmlformats.org/officeDocument/2006/relationships/hyperlink" Target="http://www.cizp.cz/" TargetMode="External"/><Relationship Id="rId12" Type="http://schemas.openxmlformats.org/officeDocument/2006/relationships/hyperlink" Target="http://www.krnap.cz/" TargetMode="External"/><Relationship Id="rId2" Type="http://schemas.openxmlformats.org/officeDocument/2006/relationships/hyperlink" Target="http://www.mz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logy.cz/extranet" TargetMode="External"/><Relationship Id="rId11" Type="http://schemas.openxmlformats.org/officeDocument/2006/relationships/hyperlink" Target="http://www.npcs.cz/" TargetMode="External"/><Relationship Id="rId5" Type="http://schemas.openxmlformats.org/officeDocument/2006/relationships/hyperlink" Target="https://www.ochranaprirody.cz/" TargetMode="External"/><Relationship Id="rId15" Type="http://schemas.openxmlformats.org/officeDocument/2006/relationships/hyperlink" Target="https://www.sfzp.cz/" TargetMode="External"/><Relationship Id="rId10" Type="http://schemas.openxmlformats.org/officeDocument/2006/relationships/hyperlink" Target="http://www.caves.cz/" TargetMode="External"/><Relationship Id="rId4" Type="http://schemas.openxmlformats.org/officeDocument/2006/relationships/hyperlink" Target="http://www1.cenia.cz/www/" TargetMode="External"/><Relationship Id="rId9" Type="http://schemas.openxmlformats.org/officeDocument/2006/relationships/hyperlink" Target="http://www.nszm.cz/" TargetMode="External"/><Relationship Id="rId14" Type="http://schemas.openxmlformats.org/officeDocument/2006/relationships/hyperlink" Target="http://www.npsumava.cz/cz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zelenykruh.cz/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ce.cz/sekce-e-zasobovani-vodou-cinnosti-souvisejici-s/382/odstranovani-odpadu/3821-odstranovani-odpadu-krome-nebezpecnych.html" TargetMode="External"/><Relationship Id="rId3" Type="http://schemas.openxmlformats.org/officeDocument/2006/relationships/hyperlink" Target="http://www.nace.cz/sekce-e-zasobovani-vodou-cinnosti-souvisejici-s/360/shromazdovani-uprava-a-rozvod-vody/3600-shromazdovani-uprava-a-rozvod-vody.html" TargetMode="External"/><Relationship Id="rId7" Type="http://schemas.openxmlformats.org/officeDocument/2006/relationships/hyperlink" Target="http://www.nace.cz/sekce-e-zasobovani-vodou-cinnosti-souvisejici-s/381/shromazdovani-a-sber-odpadu/3812-shromazdovani-a-sber-nebezpecnych-odpadu.html" TargetMode="External"/><Relationship Id="rId2" Type="http://schemas.openxmlformats.org/officeDocument/2006/relationships/hyperlink" Target="http://www.nace.cz/sekce-e-zasobovani-vodou-cinnosti-souvisejici-s/383/uprava-odpadu-k-dalsimu-vyuziti/3832-uprava-odpadu-k-dalsimu-vyuziti-krome-demontaze-vraku-stroju-a-zarize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ce.cz/sekce-e-zasobovani-vodou-cinnosti-souvisejici-s/381/shromazdovani-a-sber-odpadu/3811-shromazdovani-a-sber-odpadu-krome-nebezpecnych.html" TargetMode="External"/><Relationship Id="rId11" Type="http://schemas.openxmlformats.org/officeDocument/2006/relationships/hyperlink" Target="http://www.nace.cz/sekce-e-zasobovani-vodou-cinnosti-souvisejici-s/390/sanace-a-jine-cinnosti-souvisejici-s-odpady/3900-sanace-a-jine-cinnosti-souvisejici-s-odpady.html" TargetMode="External"/><Relationship Id="rId5" Type="http://schemas.openxmlformats.org/officeDocument/2006/relationships/hyperlink" Target="http://www.nace.cz/sekce-e-zasobovani-vodou-cinnosti-souvisejici-s/370/cinnosti-souvisejici-s-odpadnimi-vodami/3700-cinnosti-souvisejici-s-odpadnimi-vodami.html" TargetMode="External"/><Relationship Id="rId10" Type="http://schemas.openxmlformats.org/officeDocument/2006/relationships/hyperlink" Target="http://www.nace.cz/sekce-e-zasobovani-vodou-cinnosti-souvisejici-s/383/uprava-odpadu-k-dalsimu-vyuziti/3831-demontaz-vraku-a-vyrazenych-stroju-a-zarizeni-pro-ucely-recyklace.html" TargetMode="External"/><Relationship Id="rId4" Type="http://schemas.openxmlformats.org/officeDocument/2006/relationships/hyperlink" Target="http://www.nace.cz/sekce-g-velkoobchod-a-maloobchod-opravy-a-udrzb/467/ostatni-specializovany-velkoobchod/4677-velkoobchod-s-odpadem-a-srotem.html" TargetMode="External"/><Relationship Id="rId9" Type="http://schemas.openxmlformats.org/officeDocument/2006/relationships/hyperlink" Target="http://www.nace.cz/sekce-e-zasobovani-vodou-cinnosti-souvisejici-s/382/odstranovani-odpadu/3822-odstranovani-nebezpecnych-odpadu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ustry-eu.cz/ekologie/hygienicke-stanice/" TargetMode="External"/><Relationship Id="rId2" Type="http://schemas.openxmlformats.org/officeDocument/2006/relationships/hyperlink" Target="https://www.industry-eu.cz/ekologie/cistirny-odpadnich-vo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dustry-eu.cz/ekologie/vodovody-a-kanalizace/" TargetMode="External"/><Relationship Id="rId5" Type="http://schemas.openxmlformats.org/officeDocument/2006/relationships/hyperlink" Target="https://www.industry-eu.cz/ekologie/technicke-sluzby/" TargetMode="External"/><Relationship Id="rId4" Type="http://schemas.openxmlformats.org/officeDocument/2006/relationships/hyperlink" Target="https://www.industry-eu.cz/ekologie/sberne-dvory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y.cz/hub/eco/ekologicke-produkty/inovace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ecoweb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200900" cy="1071562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tx1"/>
                </a:solidFill>
              </a:rPr>
              <a:t>Organizace, zájmové skupiny a jejich vliv na životní prostředí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652963"/>
            <a:ext cx="5761037" cy="792162"/>
          </a:xfrm>
        </p:spPr>
        <p:txBody>
          <a:bodyPr/>
          <a:lstStyle/>
          <a:p>
            <a:pPr algn="r" eaLnBrk="1" hangingPunct="1"/>
            <a:r>
              <a:rPr lang="cs-CZ" altLang="cs-CZ" smtClean="0"/>
              <a:t>Jana Soukopová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7362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České ekologické manažerské centrum 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905000"/>
            <a:ext cx="7661275" cy="45481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smtClean="0">
                <a:hlinkClick r:id="rId2"/>
              </a:rPr>
              <a:t>www.cemc.cz</a:t>
            </a:r>
            <a:endParaRPr lang="cs-CZ" altLang="cs-CZ" sz="2400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Odpadové fórum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Waste Forum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Třetí ruka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mtClean="0"/>
              <a:t>Envi služby</a:t>
            </a:r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1622425" lvl="4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en-US" sz="240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981075"/>
            <a:ext cx="30734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2492375"/>
            <a:ext cx="8699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3486150"/>
            <a:ext cx="8699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432300"/>
            <a:ext cx="8445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445125"/>
            <a:ext cx="83978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 smtClean="0"/>
              <a:t>Neziskový sektor v ochraně ŽP</a:t>
            </a:r>
            <a:endParaRPr lang="cs-CZ" altLang="cs-CZ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400" smtClean="0"/>
              <a:t>subjekty veřejného sektoru, kterými jsou: </a:t>
            </a:r>
          </a:p>
          <a:p>
            <a:pPr lvl="1"/>
            <a:r>
              <a:rPr lang="cs-CZ" altLang="en-US" sz="2000" smtClean="0"/>
              <a:t>Ministerstvo životního prostředí; </a:t>
            </a:r>
          </a:p>
          <a:p>
            <a:pPr lvl="1"/>
            <a:r>
              <a:rPr lang="cs-CZ" altLang="en-US" sz="2000" smtClean="0"/>
              <a:t>obce; </a:t>
            </a:r>
          </a:p>
          <a:p>
            <a:pPr lvl="1"/>
            <a:r>
              <a:rPr lang="cs-CZ" altLang="en-US" sz="2000" smtClean="0"/>
              <a:t>kraje; </a:t>
            </a:r>
          </a:p>
          <a:p>
            <a:pPr lvl="1"/>
            <a:r>
              <a:rPr lang="cs-CZ" altLang="en-US" sz="2000" smtClean="0"/>
              <a:t>Fondy (Státní fond životního prostředí); </a:t>
            </a:r>
          </a:p>
          <a:p>
            <a:pPr lvl="1"/>
            <a:r>
              <a:rPr lang="cs-CZ" altLang="en-US" sz="2000" smtClean="0"/>
              <a:t>Veřejné instituce (Česká inspekce životního prostředí, </a:t>
            </a:r>
            <a:r>
              <a:rPr lang="pl-PL" altLang="en-US" sz="2000" smtClean="0"/>
              <a:t>Agentura ochrany přírody a krajiny, </a:t>
            </a:r>
            <a:r>
              <a:rPr lang="cs-CZ" altLang="en-US" sz="2000" smtClean="0"/>
              <a:t>veřejné neziskové organizace aj. )</a:t>
            </a:r>
          </a:p>
          <a:p>
            <a:r>
              <a:rPr lang="pt-BR" altLang="en-US" sz="2400" smtClean="0"/>
              <a:t>nestátní (soukromé) neziskové organizace2 a </a:t>
            </a:r>
          </a:p>
          <a:p>
            <a:r>
              <a:rPr lang="cs-CZ" altLang="en-US" sz="2400" smtClean="0"/>
              <a:t>občané (domácnosti).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veřejného sektoru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726363" cy="46164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MŽP … zajišťuje:                zajišťuje:</a:t>
            </a:r>
          </a:p>
          <a:p>
            <a:r>
              <a:rPr lang="cs-CZ" altLang="en-US" sz="1600" smtClean="0"/>
              <a:t>ochranu přirozené akumulace vod; </a:t>
            </a:r>
          </a:p>
          <a:p>
            <a:r>
              <a:rPr lang="cs-CZ" altLang="en-US" sz="1600" smtClean="0"/>
              <a:t>ochranu ovzduší; </a:t>
            </a:r>
          </a:p>
          <a:p>
            <a:r>
              <a:rPr lang="cs-CZ" altLang="en-US" sz="1600" smtClean="0"/>
              <a:t>ochranu zemědělského půdního fondu; </a:t>
            </a:r>
          </a:p>
          <a:p>
            <a:r>
              <a:rPr lang="cs-CZ" altLang="en-US" sz="1600" smtClean="0"/>
              <a:t>ochranu hornického prostředí, včetně ochrany nerostných zdrojů a podzemních vod; </a:t>
            </a:r>
          </a:p>
          <a:p>
            <a:r>
              <a:rPr lang="cs-CZ" altLang="en-US" sz="1600" smtClean="0"/>
              <a:t>odpadové hospodářství; </a:t>
            </a:r>
          </a:p>
          <a:p>
            <a:r>
              <a:rPr lang="cs-CZ" altLang="en-US" sz="1600" smtClean="0"/>
              <a:t>myslivost, rybářství a lesní hospodářství v národních parcích; </a:t>
            </a:r>
          </a:p>
          <a:p>
            <a:r>
              <a:rPr lang="cs-CZ" altLang="en-US" sz="1600" smtClean="0"/>
              <a:t>výkon státní geologické služby; </a:t>
            </a:r>
          </a:p>
          <a:p>
            <a:r>
              <a:rPr lang="cs-CZ" altLang="en-US" sz="1600" smtClean="0"/>
              <a:t>ochranu přírody a krajiny; </a:t>
            </a:r>
          </a:p>
          <a:p>
            <a:r>
              <a:rPr lang="cs-CZ" altLang="en-US" sz="1600" smtClean="0"/>
              <a:t>geologické práce a ekologický dohled nad těžbou; </a:t>
            </a:r>
          </a:p>
          <a:p>
            <a:r>
              <a:rPr lang="cs-CZ" altLang="en-US" sz="1600" smtClean="0"/>
              <a:t>ochranu vodních zdrojů a ochranu jakosti podzemních a povrchových vod; </a:t>
            </a:r>
          </a:p>
          <a:p>
            <a:r>
              <a:rPr lang="cs-CZ" altLang="en-US" sz="1600" smtClean="0"/>
              <a:t>státní ekologickou politiku; </a:t>
            </a:r>
          </a:p>
          <a:p>
            <a:r>
              <a:rPr lang="cs-CZ" altLang="en-US" sz="1600" smtClean="0"/>
              <a:t>posuzování vlivů činností a jejich důsledků na ŽP, včetně těch, které přesahují hranice státu.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48958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557338"/>
            <a:ext cx="200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veřejného neziskového sektoru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Ministerstvo životního prostředí </a:t>
            </a:r>
            <a:r>
              <a:rPr lang="cs-CZ" sz="1600" u="sng" dirty="0" smtClean="0">
                <a:hlinkClick r:id="rId2"/>
              </a:rPr>
              <a:t>www.mzp.cz</a:t>
            </a:r>
            <a:endParaRPr lang="cs-CZ" sz="1600" dirty="0" smtClean="0"/>
          </a:p>
          <a:p>
            <a:r>
              <a:rPr lang="cs-CZ" sz="1600" dirty="0" smtClean="0"/>
              <a:t>Místní Agenda 21 a Udržitelný rozvoj, Agenda 21 </a:t>
            </a:r>
            <a:r>
              <a:rPr lang="cs-CZ" sz="1600" u="sng" dirty="0" smtClean="0">
                <a:hlinkClick r:id="rId3"/>
              </a:rPr>
              <a:t>www.ma21.cz</a:t>
            </a:r>
            <a:endParaRPr lang="cs-CZ" sz="1600" dirty="0" smtClean="0"/>
          </a:p>
          <a:p>
            <a:r>
              <a:rPr lang="cs-CZ" sz="1600" dirty="0" smtClean="0"/>
              <a:t>CENIA - Česká informační agentura životního prostředí </a:t>
            </a:r>
            <a:r>
              <a:rPr lang="cs-CZ" sz="1600" u="sng" dirty="0" smtClean="0">
                <a:hlinkClick r:id="rId4"/>
              </a:rPr>
              <a:t>www.cenia.cz</a:t>
            </a:r>
            <a:endParaRPr lang="cs-CZ" sz="1600" u="sng" dirty="0" smtClean="0"/>
          </a:p>
          <a:p>
            <a:r>
              <a:rPr lang="cs-CZ" sz="1600" dirty="0" smtClean="0"/>
              <a:t>Agentura ochrany přírody a </a:t>
            </a:r>
            <a:r>
              <a:rPr lang="cs-CZ" sz="1600" dirty="0"/>
              <a:t>krajiny ČR </a:t>
            </a:r>
            <a:r>
              <a:rPr lang="cs-CZ" sz="1600" dirty="0">
                <a:hlinkClick r:id="rId5"/>
              </a:rPr>
              <a:t>https://www.ochranaprirody.cz</a:t>
            </a:r>
            <a:r>
              <a:rPr lang="cs-CZ" sz="1600" dirty="0" smtClean="0">
                <a:hlinkClick r:id="rId5"/>
              </a:rPr>
              <a:t>/</a:t>
            </a:r>
            <a:r>
              <a:rPr lang="cs-CZ" sz="1600" dirty="0" smtClean="0"/>
              <a:t> </a:t>
            </a:r>
          </a:p>
          <a:p>
            <a:r>
              <a:rPr lang="cs-CZ" sz="1600" dirty="0" smtClean="0"/>
              <a:t>Česká geologická služba </a:t>
            </a:r>
            <a:r>
              <a:rPr lang="cs-CZ" sz="1600" u="sng" dirty="0" smtClean="0">
                <a:hlinkClick r:id="rId6"/>
              </a:rPr>
              <a:t>www.geology.cz</a:t>
            </a:r>
            <a:endParaRPr lang="cs-CZ" sz="1600" dirty="0" smtClean="0"/>
          </a:p>
          <a:p>
            <a:r>
              <a:rPr lang="cs-CZ" sz="1600" dirty="0" smtClean="0"/>
              <a:t>Česká inspekce životního prostředí </a:t>
            </a:r>
            <a:r>
              <a:rPr lang="cs-CZ" sz="1600" u="sng" dirty="0" smtClean="0">
                <a:hlinkClick r:id="rId7"/>
              </a:rPr>
              <a:t>www.cizp.cz</a:t>
            </a:r>
            <a:endParaRPr lang="cs-CZ" sz="1600" dirty="0" smtClean="0"/>
          </a:p>
          <a:p>
            <a:r>
              <a:rPr lang="cs-CZ" sz="1600" dirty="0" smtClean="0"/>
              <a:t>Český hydrometeorologický ústav </a:t>
            </a:r>
            <a:r>
              <a:rPr lang="cs-CZ" sz="1600" u="sng" dirty="0" smtClean="0">
                <a:hlinkClick r:id="rId8"/>
              </a:rPr>
              <a:t>http://portal.chmi.cz</a:t>
            </a:r>
            <a:endParaRPr lang="cs-CZ" sz="1600" dirty="0" smtClean="0"/>
          </a:p>
          <a:p>
            <a:r>
              <a:rPr lang="cs-CZ" sz="1600" dirty="0" smtClean="0"/>
              <a:t>Národní síť zdravých měst ČR - NSZM ČR </a:t>
            </a:r>
            <a:r>
              <a:rPr lang="cs-CZ" sz="1600" u="sng" dirty="0" smtClean="0">
                <a:hlinkClick r:id="rId9"/>
              </a:rPr>
              <a:t>www.nszm.cz</a:t>
            </a:r>
            <a:endParaRPr lang="cs-CZ" sz="1600" dirty="0" smtClean="0"/>
          </a:p>
          <a:p>
            <a:r>
              <a:rPr lang="cs-CZ" sz="1600" dirty="0" smtClean="0"/>
              <a:t>Správa jeskyní České republiky </a:t>
            </a:r>
            <a:r>
              <a:rPr lang="cs-CZ" sz="1600" u="sng" dirty="0" smtClean="0">
                <a:hlinkClick r:id="rId10"/>
              </a:rPr>
              <a:t>www.caves.cz</a:t>
            </a:r>
            <a:endParaRPr lang="cs-CZ" sz="1600" dirty="0" smtClean="0"/>
          </a:p>
          <a:p>
            <a:r>
              <a:rPr lang="cs-CZ" sz="1600" dirty="0" smtClean="0"/>
              <a:t>Správa národního parku České Švýcarsko </a:t>
            </a:r>
            <a:r>
              <a:rPr lang="cs-CZ" sz="1600" u="sng" dirty="0" smtClean="0">
                <a:hlinkClick r:id="rId11"/>
              </a:rPr>
              <a:t>www.npcs.cz</a:t>
            </a:r>
            <a:endParaRPr lang="cs-CZ" sz="1600" dirty="0" smtClean="0"/>
          </a:p>
          <a:p>
            <a:r>
              <a:rPr lang="cs-CZ" sz="1600" dirty="0" smtClean="0"/>
              <a:t>Správa Krkonošského národního parku </a:t>
            </a:r>
            <a:r>
              <a:rPr lang="cs-CZ" sz="1600" u="sng" dirty="0" smtClean="0">
                <a:hlinkClick r:id="rId12"/>
              </a:rPr>
              <a:t>www.krnap.cz</a:t>
            </a:r>
            <a:endParaRPr lang="cs-CZ" sz="1600" dirty="0" smtClean="0"/>
          </a:p>
          <a:p>
            <a:r>
              <a:rPr lang="cs-CZ" sz="1600" dirty="0" smtClean="0"/>
              <a:t>Správa národního parku Podyjí </a:t>
            </a:r>
            <a:r>
              <a:rPr lang="cs-CZ" sz="1600" u="sng" dirty="0" smtClean="0">
                <a:hlinkClick r:id="rId13"/>
              </a:rPr>
              <a:t>www.nppodyji.cz</a:t>
            </a:r>
            <a:endParaRPr lang="cs-CZ" sz="1600" dirty="0" smtClean="0"/>
          </a:p>
          <a:p>
            <a:r>
              <a:rPr lang="cs-CZ" sz="1600" dirty="0" smtClean="0"/>
              <a:t>Správa národního parku a chráněné krajinné oblasti Šumava </a:t>
            </a:r>
            <a:r>
              <a:rPr lang="cs-CZ" sz="1600" u="sng" dirty="0" smtClean="0">
                <a:hlinkClick r:id="rId14"/>
              </a:rPr>
              <a:t>www.npsumava.cz/</a:t>
            </a:r>
            <a:endParaRPr lang="cs-CZ" sz="1600" dirty="0" smtClean="0"/>
          </a:p>
          <a:p>
            <a:r>
              <a:rPr lang="cs-CZ" sz="1600" dirty="0" smtClean="0"/>
              <a:t>Státní fond životního prostředí České republiky </a:t>
            </a:r>
            <a:r>
              <a:rPr lang="cs-CZ" sz="1600" u="sng" dirty="0" smtClean="0">
                <a:hlinkClick r:id="rId15"/>
              </a:rPr>
              <a:t>www.sfzp.cz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14647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 smtClean="0"/>
              <a:t>Orgány státní správy v ochraně přírody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Podle zákona o ochraně přírody a krajiny, vykonávají státní správu v ochraně přírody orgány ochrany přírody, kterými jsou Ministerstvo životního prostředí, Česká inspekce životního prostředí, správy národních parků a chráněných krajinných oblastí a vedle těchto specializovaných úřadů vykonávají státní správu krajské úřady a tři typy obecních úřadů, existujících v České republice (obecní úřady, pověřené obecní úřady a obecní úřady obcí s rozšířenou působností). Kompetence v ochraně přírody a krajiny mají rovněž Ministerstvo obrany a újezdní úřady na území vojenských újezdů a ostatních pozemků sloužících pro účely obrany státu.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8807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veřejného sektoru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7726362" cy="46164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Kraje</a:t>
            </a:r>
          </a:p>
          <a:p>
            <a:pPr lvl="1" eaLnBrk="1" hangingPunct="1"/>
            <a:r>
              <a:rPr lang="cs-CZ" altLang="en-US" sz="2400" smtClean="0"/>
              <a:t>prognózy, koncepce a strategie </a:t>
            </a:r>
          </a:p>
          <a:p>
            <a:pPr lvl="1" eaLnBrk="1" hangingPunct="1"/>
            <a:r>
              <a:rPr lang="cs-CZ" altLang="en-US" sz="2400" smtClean="0"/>
              <a:t>mimo to také:</a:t>
            </a:r>
          </a:p>
          <a:p>
            <a:pPr lvl="2"/>
            <a:r>
              <a:rPr lang="cs-CZ" altLang="en-US" sz="1600" smtClean="0"/>
              <a:t>vymezují a hodnotí regionální systém ekologické stability; </a:t>
            </a:r>
          </a:p>
          <a:p>
            <a:pPr lvl="2"/>
            <a:r>
              <a:rPr lang="cs-CZ" altLang="en-US" sz="1600" smtClean="0"/>
              <a:t>vydávají závazné stanovisko ke schválení lesních hospodářských plánů a hospodářských osnov; </a:t>
            </a:r>
          </a:p>
          <a:p>
            <a:pPr lvl="2"/>
            <a:r>
              <a:rPr lang="cs-CZ" altLang="en-US" sz="1600" smtClean="0"/>
              <a:t>rozhodují o omezení výkonu práva myslivosti a rybářství v přírodních rezervacích; </a:t>
            </a:r>
          </a:p>
          <a:p>
            <a:pPr lvl="2"/>
            <a:r>
              <a:rPr lang="cs-CZ" altLang="en-US" sz="1600" smtClean="0"/>
              <a:t>zajišťují záchranné programy ohrožených zvláště chráněných rostlin a živočichů; </a:t>
            </a:r>
          </a:p>
          <a:p>
            <a:pPr lvl="2"/>
            <a:r>
              <a:rPr lang="cs-CZ" altLang="en-US" sz="1600" smtClean="0"/>
              <a:t>vykonávají státní dozor v ochraně přírody a krajiny; </a:t>
            </a:r>
          </a:p>
          <a:p>
            <a:pPr lvl="2"/>
            <a:r>
              <a:rPr lang="cs-CZ" altLang="en-US" sz="1600" smtClean="0"/>
              <a:t>spolupracující s ostatními úřady a orgány na zajišťování ekologické výchovy a vzdělání a </a:t>
            </a:r>
          </a:p>
          <a:p>
            <a:pPr lvl="2"/>
            <a:r>
              <a:rPr lang="cs-CZ" altLang="en-US" sz="1600" smtClean="0"/>
              <a:t>uplatňují stanovisko k zásadám územního rozvoje z hlediska zájmů chráněných zákonem o ochraně přírody a krajiny.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484313"/>
            <a:ext cx="34655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veřejného sektoru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726363" cy="4616450"/>
          </a:xfrm>
        </p:spPr>
        <p:txBody>
          <a:bodyPr/>
          <a:lstStyle/>
          <a:p>
            <a:pPr eaLnBrk="1" hangingPunct="1"/>
            <a:r>
              <a:rPr lang="cs-CZ" altLang="en-US" sz="2800" smtClean="0"/>
              <a:t>Obce</a:t>
            </a:r>
          </a:p>
          <a:p>
            <a:pPr lvl="2"/>
            <a:r>
              <a:rPr lang="cs-CZ" altLang="en-US" sz="2000" smtClean="0"/>
              <a:t>jsou odpovědné za odpadové hospodářství obce; </a:t>
            </a:r>
          </a:p>
          <a:p>
            <a:pPr lvl="2"/>
            <a:r>
              <a:rPr lang="cs-CZ" altLang="en-US" sz="2000" smtClean="0"/>
              <a:t>jsou odpovědné za kvalitu vod v obci; </a:t>
            </a:r>
          </a:p>
          <a:p>
            <a:pPr lvl="2"/>
            <a:r>
              <a:rPr lang="cs-CZ" altLang="en-US" sz="2000" smtClean="0"/>
              <a:t>vymezují a hodnotí místní systém ekologické stability; </a:t>
            </a:r>
          </a:p>
          <a:p>
            <a:pPr lvl="2"/>
            <a:r>
              <a:rPr lang="cs-CZ" altLang="en-US" sz="2000" smtClean="0"/>
              <a:t>vykonávají státní dozor v ochraně přírody a krajiny; </a:t>
            </a:r>
          </a:p>
          <a:p>
            <a:pPr lvl="2"/>
            <a:r>
              <a:rPr lang="cs-CZ" altLang="en-US" sz="2000" smtClean="0"/>
              <a:t>ukládají pokuty za přestupky a protiprávní jednání; </a:t>
            </a:r>
          </a:p>
          <a:p>
            <a:pPr lvl="2"/>
            <a:r>
              <a:rPr lang="cs-CZ" altLang="en-US" sz="2000" smtClean="0"/>
              <a:t>uplatňují stanoviska k územním plánům, regulačním plánům</a:t>
            </a:r>
            <a:r>
              <a:rPr lang="cs-CZ" altLang="en-US" smtClean="0"/>
              <a:t>.</a:t>
            </a:r>
            <a:endParaRPr lang="cs-CZ" altLang="en-US" sz="4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NNO  </a:t>
            </a:r>
            <a:r>
              <a:rPr lang="cs-CZ" altLang="cs-CZ" sz="2800" smtClean="0">
                <a:hlinkClick r:id="rId2"/>
              </a:rPr>
              <a:t>http://www.zelenykruh.cz/cz/</a:t>
            </a:r>
            <a:r>
              <a:rPr lang="cs-CZ" altLang="cs-CZ" sz="2800" smtClean="0"/>
              <a:t> (28)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636838"/>
            <a:ext cx="2114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400" smtClean="0"/>
              <a:t>Přednáška Ing. Jakub Dostál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400" smtClean="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44675"/>
            <a:ext cx="19478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28875"/>
            <a:ext cx="1801813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5391150"/>
            <a:ext cx="4448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2905125"/>
            <a:ext cx="123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4724400"/>
            <a:ext cx="197643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627438"/>
            <a:ext cx="23383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140200"/>
            <a:ext cx="22193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NNO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Mezinárodní unie pro ochranu přírody – IUCN International Union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Conservation</a:t>
            </a:r>
            <a:r>
              <a:rPr lang="cs-CZ" sz="2600" dirty="0" smtClean="0"/>
              <a:t> of </a:t>
            </a:r>
            <a:r>
              <a:rPr lang="cs-CZ" sz="2600" dirty="0" err="1" smtClean="0"/>
              <a:t>Nature</a:t>
            </a:r>
            <a:r>
              <a:rPr lang="cs-CZ" sz="2600" dirty="0" smtClean="0"/>
              <a:t> </a:t>
            </a:r>
          </a:p>
          <a:p>
            <a:r>
              <a:rPr lang="cs-CZ" sz="2600" dirty="0" smtClean="0"/>
              <a:t>rok 1948 ve Fontainebleau poblíž Paříže </a:t>
            </a:r>
          </a:p>
          <a:p>
            <a:r>
              <a:rPr lang="cs-CZ" sz="2600" dirty="0" smtClean="0"/>
              <a:t>Poslání IUCN </a:t>
            </a:r>
          </a:p>
          <a:p>
            <a:pPr lvl="1"/>
            <a:r>
              <a:rPr lang="cs-CZ" sz="2200" dirty="0" smtClean="0"/>
              <a:t>ovlivňovat, povzbuzovat a podporovat státy, státní instituce, akademické ústavy, národní a mezinárodní nevládní organizace na celém světě k ochraně integrity a rozmanitosti přírody a zajistit spravedlivé a udržitelné využívání přírodních zdrojů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5324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Občan a jeho role v ochraně a tvorbě ŽP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? Role ?</a:t>
            </a:r>
          </a:p>
          <a:p>
            <a:pPr marL="449262" lvl="1" indent="0">
              <a:buFont typeface="Wingdings" panose="05000000000000000000" pitchFamily="2" charset="2"/>
              <a:buNone/>
              <a:defRPr/>
            </a:pPr>
            <a:r>
              <a:rPr lang="cs-CZ" dirty="0" smtClean="0"/>
              <a:t>VELKÁ</a:t>
            </a:r>
          </a:p>
          <a:p>
            <a:pPr lvl="1">
              <a:defRPr/>
            </a:pPr>
            <a:r>
              <a:rPr lang="cs-CZ" dirty="0" smtClean="0"/>
              <a:t>Možnosti dané </a:t>
            </a:r>
            <a:r>
              <a:rPr lang="cs-CZ" dirty="0" err="1" smtClean="0"/>
              <a:t>Aarhurskou</a:t>
            </a:r>
            <a:r>
              <a:rPr lang="cs-CZ" dirty="0" smtClean="0"/>
              <a:t> úmluvou</a:t>
            </a:r>
          </a:p>
          <a:p>
            <a:pPr lvl="2">
              <a:defRPr/>
            </a:pPr>
            <a:r>
              <a:rPr lang="cs-CZ" dirty="0"/>
              <a:t>Zpřístupňování informací o ŽP veřejnosti </a:t>
            </a:r>
            <a:endParaRPr lang="cs-CZ" dirty="0" smtClean="0"/>
          </a:p>
          <a:p>
            <a:pPr lvl="2">
              <a:defRPr/>
            </a:pPr>
            <a:r>
              <a:rPr lang="cs-CZ" dirty="0"/>
              <a:t>Aktivní účast veřejnosti v rozhodovacích procesech, týkajících se ŽP </a:t>
            </a:r>
            <a:endParaRPr lang="cs-CZ" dirty="0" smtClean="0"/>
          </a:p>
          <a:p>
            <a:pPr lvl="2">
              <a:defRPr/>
            </a:pPr>
            <a:r>
              <a:rPr lang="cs-CZ" dirty="0"/>
              <a:t>Zajištění právní ochrany v záležitostech ŽP </a:t>
            </a:r>
            <a:endParaRPr lang="cs-CZ" dirty="0" smtClean="0"/>
          </a:p>
          <a:p>
            <a:pPr lvl="2">
              <a:defRPr/>
            </a:pPr>
            <a:endParaRPr lang="cs-CZ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2700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46650"/>
            <a:ext cx="17208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0699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Intro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b="1" dirty="0" smtClean="0"/>
              <a:t>Ačkoli politika životního prostředí náleží k nejmladším aktivitám Společenství, v současnosti je prezentována jako jedno z nejdůležitějších témat agendy institucí EU, které významným způsobem zasahuje a ovlivňuje i legislativní dění v dalších oblastech</a:t>
            </a:r>
            <a:r>
              <a:rPr lang="cs-CZ" sz="2600" dirty="0" smtClean="0"/>
              <a:t> (vnitřní trh, energetika, průmysl, doprava, ochrana spotřebitele, veřejné zdraví, obchodní politika, zemědělství a rozvoj venkova, rybolovná a námořní politika atd.).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13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Občan a jeho role v ochraně a tvorbě ŽP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mtClean="0"/>
              <a:t>Zapojení občana formou</a:t>
            </a:r>
          </a:p>
          <a:p>
            <a:pPr lvl="1"/>
            <a:r>
              <a:rPr lang="cs-CZ" altLang="en-US" smtClean="0"/>
              <a:t>účasti na rozhodování správních úřadů</a:t>
            </a:r>
          </a:p>
          <a:p>
            <a:pPr lvl="1"/>
            <a:r>
              <a:rPr lang="cs-CZ" altLang="en-US" smtClean="0"/>
              <a:t>účasti na tvorbě aktu správního práva</a:t>
            </a:r>
          </a:p>
          <a:p>
            <a:pPr lvl="1"/>
            <a:r>
              <a:rPr lang="cs-CZ" altLang="en-US" smtClean="0"/>
              <a:t>účasti na tvorbě strategických dokumentů</a:t>
            </a:r>
          </a:p>
          <a:p>
            <a:pPr lvl="1"/>
            <a:r>
              <a:rPr lang="cs-CZ" altLang="en-US" smtClean="0"/>
              <a:t>zapojení do posuzování vlivu na ŽP (EIA, SEA)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13325"/>
            <a:ext cx="4572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65400"/>
            <a:ext cx="12573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KROMĚ TOHO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Vlastní přispění k ochraně a tvorbě ŽP</a:t>
            </a:r>
          </a:p>
          <a:p>
            <a:pPr lvl="1">
              <a:defRPr/>
            </a:pPr>
            <a:r>
              <a:rPr lang="cs-CZ" dirty="0" smtClean="0"/>
              <a:t>Formou</a:t>
            </a:r>
          </a:p>
          <a:p>
            <a:pPr lvl="4">
              <a:defRPr/>
            </a:pPr>
            <a:r>
              <a:rPr lang="cs-CZ" sz="2400" dirty="0" smtClean="0"/>
              <a:t>Ochrany přírody a krajiny</a:t>
            </a:r>
          </a:p>
          <a:p>
            <a:pPr lvl="4">
              <a:defRPr/>
            </a:pPr>
            <a:r>
              <a:rPr lang="cs-CZ" sz="2400" dirty="0" smtClean="0"/>
              <a:t>Třídění odpadů</a:t>
            </a:r>
          </a:p>
          <a:p>
            <a:pPr lvl="4">
              <a:defRPr/>
            </a:pPr>
            <a:r>
              <a:rPr lang="cs-CZ" sz="2400" dirty="0" smtClean="0"/>
              <a:t>Šetření energie</a:t>
            </a:r>
          </a:p>
          <a:p>
            <a:pPr lvl="4">
              <a:defRPr/>
            </a:pPr>
            <a:r>
              <a:rPr lang="cs-CZ" sz="2400" dirty="0" smtClean="0"/>
              <a:t>……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38650"/>
            <a:ext cx="22574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141663"/>
            <a:ext cx="23764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4868863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ŽP a zájmové skupiny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Různé zájmy</a:t>
            </a:r>
          </a:p>
          <a:p>
            <a:pPr lvl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Ziskový sektor</a:t>
            </a:r>
          </a:p>
          <a:p>
            <a:pPr lvl="1"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Neziskový sektor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Elinor</a:t>
            </a:r>
            <a:r>
              <a:rPr lang="cs-CZ" dirty="0" smtClean="0"/>
              <a:t> </a:t>
            </a:r>
            <a:r>
              <a:rPr lang="cs-CZ" dirty="0" err="1" smtClean="0"/>
              <a:t>Ostrom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Vyvinula spolu </a:t>
            </a:r>
            <a:r>
              <a:rPr lang="cs-CZ" sz="2400" dirty="0"/>
              <a:t>se svými spolupracovníky svou vlastní metodu institucionální analýzy, jejímž základním nástrojem je IAD Framework (</a:t>
            </a:r>
            <a:r>
              <a:rPr lang="cs-CZ" sz="2400" i="1" dirty="0" err="1"/>
              <a:t>Institutional</a:t>
            </a:r>
            <a:r>
              <a:rPr lang="cs-CZ" sz="2400" i="1" dirty="0"/>
              <a:t> </a:t>
            </a:r>
            <a:r>
              <a:rPr lang="cs-CZ" sz="2400" i="1" dirty="0" err="1"/>
              <a:t>Analysis</a:t>
            </a:r>
            <a:r>
              <a:rPr lang="cs-CZ" sz="2400" i="1" dirty="0"/>
              <a:t> and </a:t>
            </a:r>
            <a:r>
              <a:rPr lang="cs-CZ" sz="2400" i="1" dirty="0" err="1"/>
              <a:t>Development</a:t>
            </a:r>
            <a:r>
              <a:rPr lang="cs-CZ" sz="2400" i="1" dirty="0"/>
              <a:t> </a:t>
            </a:r>
            <a:r>
              <a:rPr lang="cs-CZ" sz="2400" i="1" dirty="0" err="1"/>
              <a:t>Framwork</a:t>
            </a:r>
            <a:r>
              <a:rPr lang="cs-CZ" sz="2400" dirty="0"/>
              <a:t>). Tento nástroj umožňuje identifikovat a analyzovat hlavní typy strukturálních proměnných, vyskytujících se v určitých institucionálních uspořádáních, jedná se například o bio-fyzikální podmínky, pravidla hry, charakteristické rysy uživatelských komunit, které ovlivňují fungování těchto celků, motivace jedinců a následky jejich chování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39734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661275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Děkuji za pozornost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mtClean="0">
                <a:sym typeface="Wingdings" panose="05000000000000000000" pitchFamily="2" charset="2"/>
              </a:rPr>
              <a:t>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cs-CZ" altLang="cs-CZ" sz="2800" smtClean="0">
              <a:sym typeface="Wingdings" panose="05000000000000000000" pitchFamily="2" charset="2"/>
            </a:endParaRPr>
          </a:p>
        </p:txBody>
      </p:sp>
      <p:sp>
        <p:nvSpPr>
          <p:cNvPr id="2662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775575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Zájmové skupiny v OH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/>
              <a:t>Veřejný sektor</a:t>
            </a:r>
          </a:p>
          <a:p>
            <a:pPr marL="942975" lvl="1" indent="-457200">
              <a:defRPr/>
            </a:pPr>
            <a:r>
              <a:rPr lang="cs-CZ" altLang="cs-CZ" dirty="0" smtClean="0"/>
              <a:t>Obce</a:t>
            </a:r>
          </a:p>
          <a:p>
            <a:pPr marL="942975" lvl="1" indent="-457200">
              <a:defRPr/>
            </a:pPr>
            <a:r>
              <a:rPr lang="cs-CZ" altLang="cs-CZ" dirty="0" smtClean="0"/>
              <a:t>Svozové společnosti (NO)</a:t>
            </a:r>
          </a:p>
          <a:p>
            <a:pPr marL="501650" indent="-457200">
              <a:defRPr/>
            </a:pPr>
            <a:r>
              <a:rPr lang="cs-CZ" altLang="cs-CZ" dirty="0" smtClean="0"/>
              <a:t>Soukromý sektor</a:t>
            </a:r>
          </a:p>
          <a:p>
            <a:pPr marL="942975" lvl="1" indent="-457200">
              <a:defRPr/>
            </a:pPr>
            <a:r>
              <a:rPr lang="cs-CZ" altLang="cs-CZ" dirty="0" smtClean="0"/>
              <a:t>Svozové společnosti</a:t>
            </a:r>
          </a:p>
          <a:p>
            <a:pPr marL="942975" lvl="1" indent="-457200">
              <a:defRPr/>
            </a:pPr>
            <a:r>
              <a:rPr lang="cs-CZ" altLang="cs-CZ" dirty="0" smtClean="0"/>
              <a:t>Zpracovatelé odpadu (skládky, spalovny, MBÚ, Bioplynové stanice)</a:t>
            </a:r>
          </a:p>
          <a:p>
            <a:pPr marL="942975" lvl="1" indent="-457200">
              <a:defRPr/>
            </a:pPr>
            <a:r>
              <a:rPr lang="cs-CZ" altLang="cs-CZ" dirty="0" smtClean="0"/>
              <a:t>RECYKLACE</a:t>
            </a:r>
          </a:p>
          <a:p>
            <a:pPr marL="942975" lvl="1" indent="-457200">
              <a:defRPr/>
            </a:pPr>
            <a:r>
              <a:rPr lang="cs-CZ" altLang="cs-CZ" dirty="0" smtClean="0"/>
              <a:t>občané</a:t>
            </a:r>
            <a:endParaRPr lang="cs-CZ" altLang="cs-CZ" dirty="0" smtClean="0"/>
          </a:p>
          <a:p>
            <a:pPr marL="942975" lvl="1" indent="-457200"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Impulz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Impulsem </a:t>
            </a:r>
            <a:r>
              <a:rPr lang="cs-CZ" sz="2600" dirty="0"/>
              <a:t>ke vzniku různých orgánů a institucí na mezinárodní úrovni, jejichž náplní se stala ochrana životního prostředí, byla první světová Konference o životním prostředí, svolaná Spojenými národy do Stockholmu v roce 1972. Environmentálními problémy, jejichž řešení vyžaduje komplexní přístup přesahující hranice států i kontinentů, se postupně začala vážně zabývat i většina již existujících mezinárodních institucí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34843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Instituce a účastníci mezinárodní environmentální politiky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256112"/>
          </a:xfrm>
        </p:spPr>
        <p:txBody>
          <a:bodyPr/>
          <a:lstStyle/>
          <a:p>
            <a:r>
              <a:rPr lang="cs-CZ" sz="2000" dirty="0" smtClean="0"/>
              <a:t>Rozhodující úlohu – postavení v oblasti mezinárodní environmentální politiky plní OSN a její instituce, především </a:t>
            </a:r>
          </a:p>
          <a:p>
            <a:pPr lvl="1"/>
            <a:r>
              <a:rPr lang="cs-CZ" sz="1600" b="1" dirty="0" smtClean="0"/>
              <a:t>Program Spojených národů pro životní prostředí (UNEP)</a:t>
            </a:r>
          </a:p>
          <a:p>
            <a:pPr lvl="1"/>
            <a:r>
              <a:rPr lang="cs-CZ" sz="1600" dirty="0" smtClean="0"/>
              <a:t>OSN pro výchovu, vědu a kulturu (UNESCO),</a:t>
            </a:r>
          </a:p>
          <a:p>
            <a:pPr lvl="1"/>
            <a:r>
              <a:rPr lang="cs-CZ" sz="1600" dirty="0" smtClean="0"/>
              <a:t>Organizace Spojených národů pro průmyslový rozvoj (UNIDO/,</a:t>
            </a:r>
          </a:p>
          <a:p>
            <a:pPr lvl="1"/>
            <a:r>
              <a:rPr lang="cs-CZ" sz="1600" dirty="0" smtClean="0"/>
              <a:t>Světová zdravotnická organizace (WHO),</a:t>
            </a:r>
          </a:p>
          <a:p>
            <a:pPr lvl="1"/>
            <a:r>
              <a:rPr lang="cs-CZ" sz="1600" dirty="0" smtClean="0"/>
              <a:t>Organizace pro výživu a zemědělství (FAO),</a:t>
            </a:r>
          </a:p>
          <a:p>
            <a:pPr lvl="1"/>
            <a:r>
              <a:rPr lang="cs-CZ" sz="1600" dirty="0" smtClean="0"/>
              <a:t>Světová meteorologická organizace (WMO,</a:t>
            </a:r>
          </a:p>
          <a:p>
            <a:pPr lvl="1"/>
            <a:r>
              <a:rPr lang="cs-CZ" sz="1600" dirty="0" smtClean="0"/>
              <a:t>Světový ústav zdrojů(WRI),</a:t>
            </a:r>
          </a:p>
          <a:p>
            <a:pPr lvl="1"/>
            <a:r>
              <a:rPr lang="cs-CZ" sz="1600" dirty="0" smtClean="0"/>
              <a:t>Světová unie pro ochranu zdrojů (IUCN).</a:t>
            </a:r>
          </a:p>
          <a:p>
            <a:pPr marL="7937" indent="0">
              <a:buNone/>
            </a:pPr>
            <a:r>
              <a:rPr lang="cs-CZ" sz="1800" dirty="0" smtClean="0"/>
              <a:t>Program OSN pro životní prostředí (UNEP) byl ustaven podle závěrů z první Konference OSN o životním prostředí a rozvoji (1972).Na základě rezoluce Valného shromáždění OSN z 15.12.1975 byla následně ustavena Řídící rada UNEP.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013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x zájmové skupiny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5600" indent="-3556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800" dirty="0" smtClean="0"/>
              <a:t>Organizace x zájmové skupiny</a:t>
            </a:r>
          </a:p>
          <a:p>
            <a:pPr marL="796925" lvl="1" indent="-3556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Veřejného sektoru</a:t>
            </a:r>
          </a:p>
          <a:p>
            <a:pPr marL="796925" lvl="1" indent="-3556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Soukromého sektoru</a:t>
            </a:r>
            <a:endParaRPr lang="cs-CZ" altLang="cs-CZ" dirty="0"/>
          </a:p>
          <a:p>
            <a:pPr marL="441325" lvl="1" indent="0" eaLnBrk="1" hangingPunct="1">
              <a:lnSpc>
                <a:spcPct val="110000"/>
              </a:lnSpc>
              <a:buFont typeface="Wingdings" panose="05000000000000000000" pitchFamily="2" charset="2"/>
              <a:buNone/>
              <a:tabLst>
                <a:tab pos="8253413" algn="r"/>
              </a:tabLst>
              <a:defRPr/>
            </a:pPr>
            <a:endParaRPr lang="cs-CZ" altLang="cs-CZ" sz="2400" dirty="0"/>
          </a:p>
          <a:p>
            <a:pPr marL="784225" lvl="1" indent="-3429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Ziskového sektoru</a:t>
            </a:r>
          </a:p>
          <a:p>
            <a:pPr marL="784225" lvl="1" indent="-342900" eaLnBrk="1" hangingPunct="1">
              <a:lnSpc>
                <a:spcPct val="110000"/>
              </a:lnSpc>
              <a:tabLst>
                <a:tab pos="8253413" algn="r"/>
              </a:tabLst>
              <a:defRPr/>
            </a:pPr>
            <a:r>
              <a:rPr lang="cs-CZ" altLang="cs-CZ" sz="2400" dirty="0" smtClean="0"/>
              <a:t>Neziskového sektoru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Ziskový sektor v ochraně ŽP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489075"/>
            <a:ext cx="8553450" cy="51117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800" smtClean="0"/>
              <a:t>	Zástupci Eko-průmyslu</a:t>
            </a:r>
          </a:p>
          <a:p>
            <a:pPr lvl="1"/>
            <a:r>
              <a:rPr lang="cs-CZ" altLang="en-US" sz="2400" b="1" smtClean="0"/>
              <a:t>CZ-NACE</a:t>
            </a:r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2" tooltip="Trvalý odkaz na 38.32-Úprava odpadů k dalšímu využití, kromě demontáže vraků, strojů a zařízení"/>
              </a:rPr>
              <a:t>38.32-Úprava odpadů k dalšímu využití, kromě demontáže vraků, strojů a zařízení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3" tooltip="Trvalý odkaz na 36.00-Shromažďování, úprava a rozvod vody"/>
              </a:rPr>
              <a:t>36.00-Shromažďování, úprava a rozvod vody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pl-PL" altLang="en-US" sz="1800" smtClean="0">
                <a:hlinkClick r:id="rId4" tooltip="Trvalý odkaz na 46.77-Velkoobchod s odpadem a šrotem"/>
              </a:rPr>
              <a:t>46.77-Velkoobchod s odpadem a šrotem</a:t>
            </a:r>
            <a:endParaRPr lang="pl-PL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5" tooltip="Trvalý odkaz na 37.00-Činnosti související s odpadními vodami"/>
              </a:rPr>
              <a:t>37.00-Činnosti související s odpadními vodami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6" tooltip="Trvalý odkaz na 38.11-Shromažďování a sběr odpadů, kromě nebezpečných"/>
              </a:rPr>
              <a:t>38.11-Shromažďování a sběr odpadů, kromě nebezpečných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7" tooltip="Trvalý odkaz na 38.12-Shromažďování a sběr nebezpečných odpadů"/>
              </a:rPr>
              <a:t>38.12-Shromažďování a sběr nebezpečných odpadů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8" tooltip="Trvalý odkaz na 38.21-Odstraňování odpadů, kromě nebezpečných"/>
              </a:rPr>
              <a:t>38.21-Odstraňování odpadů, kromě nebezpečných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9" tooltip="Trvalý odkaz na 38.22-Odstraňování nebezpečných odpadů"/>
              </a:rPr>
              <a:t>38.22-Odstraňování nebezpečných odpadů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2" tooltip="Trvalý odkaz na 38.32-Úprava odpadů k dalšímu využití, kromě demontáže vraků, strojů a zařízení"/>
              </a:rPr>
              <a:t>38.32-Úprava odpadů k dalšímu využití, kromě demontáže vraků, strojů a zařízení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10" tooltip="Trvalý odkaz na 38.31-Demontáž vraků a vyřazených strojů a zařízení pro účely recyklace"/>
              </a:rPr>
              <a:t>38.31-Demontáž vraků a vyřazených strojů a zařízení pro účely recyklace</a:t>
            </a:r>
            <a:endParaRPr lang="cs-CZ" altLang="en-US" sz="1800" smtClean="0"/>
          </a:p>
          <a:p>
            <a:pPr marL="890588" lvl="2" indent="0">
              <a:buFont typeface="Wingdings" panose="05000000000000000000" pitchFamily="2" charset="2"/>
              <a:buNone/>
            </a:pPr>
            <a:r>
              <a:rPr lang="cs-CZ" altLang="en-US" sz="1800" smtClean="0">
                <a:hlinkClick r:id="rId11" tooltip="Trvalý odkaz na 39.00-Sanace a jiné činnosti související s odpady"/>
              </a:rPr>
              <a:t>39.00-Sanace a jiné činnosti související s odpady</a:t>
            </a:r>
            <a:endParaRPr lang="cs-CZ" alt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600" dirty="0" smtClean="0"/>
              <a:t>1.</a:t>
            </a:r>
            <a:r>
              <a:rPr lang="cs-CZ" sz="2600" dirty="0" smtClean="0">
                <a:hlinkClick r:id="rId2"/>
              </a:rPr>
              <a:t>Čistírny odpadních vod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2.</a:t>
            </a:r>
            <a:r>
              <a:rPr lang="cs-CZ" sz="2600" dirty="0" smtClean="0">
                <a:hlinkClick r:id="rId3"/>
              </a:rPr>
              <a:t>Hygienické stanice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3.</a:t>
            </a:r>
            <a:r>
              <a:rPr lang="cs-CZ" sz="2600" dirty="0" smtClean="0">
                <a:hlinkClick r:id="rId4"/>
              </a:rPr>
              <a:t>Sběrné dvory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4.</a:t>
            </a:r>
            <a:r>
              <a:rPr lang="cs-CZ" sz="2600" dirty="0" smtClean="0">
                <a:hlinkClick r:id="rId5"/>
              </a:rPr>
              <a:t>Technické služby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5.</a:t>
            </a:r>
            <a:r>
              <a:rPr lang="cs-CZ" sz="2600" dirty="0" smtClean="0">
                <a:hlinkClick r:id="rId6"/>
              </a:rPr>
              <a:t>Vodovody a kanalizace</a:t>
            </a:r>
            <a:endParaRPr lang="cs-CZ" sz="26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47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3676650" y="93663"/>
            <a:ext cx="4783138" cy="1108075"/>
          </a:xfrm>
        </p:spPr>
        <p:txBody>
          <a:bodyPr/>
          <a:lstStyle/>
          <a:p>
            <a:r>
              <a:rPr lang="cs-CZ" altLang="en-US" sz="3600" smtClean="0"/>
              <a:t>Výroba recyklovaného </a:t>
            </a:r>
            <a:br>
              <a:rPr lang="cs-CZ" altLang="en-US" sz="3600" smtClean="0"/>
            </a:br>
            <a:r>
              <a:rPr lang="cs-CZ" altLang="en-US" sz="3600" smtClean="0"/>
              <a:t>kameniva </a:t>
            </a:r>
          </a:p>
        </p:txBody>
      </p:sp>
      <p:pic>
        <p:nvPicPr>
          <p:cNvPr id="11267" name="Picture 3" descr="D:\Data\Recyklace\AZS_98\do prezentace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39875"/>
            <a:ext cx="6316663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:\arsm\Výborný\SDO.jpg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8600"/>
            <a:ext cx="35052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Eko-inovace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981200"/>
            <a:ext cx="7661275" cy="4616450"/>
          </a:xfrm>
        </p:spPr>
        <p:txBody>
          <a:bodyPr/>
          <a:lstStyle/>
          <a:p>
            <a:r>
              <a:rPr lang="cs-CZ" altLang="cs-CZ" sz="2400" smtClean="0"/>
              <a:t>Akční plán pro ekologické inovace (EcoAP)</a:t>
            </a:r>
          </a:p>
          <a:p>
            <a:r>
              <a:rPr lang="cs-CZ" altLang="cs-CZ" sz="2400" smtClean="0"/>
              <a:t>Fóra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ECO-WEB </a:t>
            </a:r>
            <a:r>
              <a:rPr lang="cs-CZ" altLang="cs-CZ" sz="2400" smtClean="0">
                <a:hlinkClick r:id="rId2"/>
              </a:rPr>
              <a:t>http://www.ecoweb.info/</a:t>
            </a:r>
            <a:r>
              <a:rPr lang="cs-CZ" altLang="cs-CZ" sz="2400" smtClean="0"/>
              <a:t> </a:t>
            </a:r>
          </a:p>
          <a:p>
            <a:pPr lvl="1"/>
            <a:r>
              <a:rPr lang="cs-CZ" altLang="cs-CZ" sz="2000" smtClean="0"/>
              <a:t>Příklady</a:t>
            </a:r>
          </a:p>
          <a:p>
            <a:pPr lvl="2"/>
            <a:r>
              <a:rPr lang="cs-CZ" altLang="cs-CZ" sz="1600" smtClean="0"/>
              <a:t>Šetrnější vytápění (peletky, štěpka, topoly, integrované systémy vytápění, aj.)</a:t>
            </a:r>
          </a:p>
          <a:p>
            <a:pPr lvl="2"/>
            <a:r>
              <a:rPr lang="cs-CZ" altLang="cs-CZ" sz="1600" smtClean="0"/>
              <a:t>Šetrnější doprava (hybridní pohony, CNG technologie,  aj.)</a:t>
            </a:r>
          </a:p>
          <a:p>
            <a:pPr lvl="2"/>
            <a:r>
              <a:rPr lang="cs-CZ" altLang="cs-CZ" sz="1600" smtClean="0"/>
              <a:t>SONY  </a:t>
            </a:r>
            <a:r>
              <a:rPr lang="cs-CZ" altLang="cs-CZ" sz="1600" smtClean="0">
                <a:hlinkClick r:id="rId3"/>
              </a:rPr>
              <a:t>http://www.sony.cz/hub/eco/ekologicke-produkty/inovace</a:t>
            </a:r>
            <a:r>
              <a:rPr lang="cs-CZ" altLang="cs-CZ" sz="1600" smtClean="0"/>
              <a:t> </a:t>
            </a:r>
          </a:p>
          <a:p>
            <a:endParaRPr lang="cs-CZ" altLang="cs-CZ" sz="2400" smtClean="0"/>
          </a:p>
          <a:p>
            <a:endParaRPr lang="cs-CZ" altLang="cs-CZ" sz="200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420938"/>
            <a:ext cx="38846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4427538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94325"/>
            <a:ext cx="273685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18097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y">
  <a:themeElements>
    <a:clrScheme name="Osy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Os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sy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y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y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883</TotalTime>
  <Words>1307</Words>
  <Application>Microsoft Office PowerPoint</Application>
  <PresentationFormat>Předvádění na obrazovce (4:3)</PresentationFormat>
  <Paragraphs>181</Paragraphs>
  <Slides>25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Osy</vt:lpstr>
      <vt:lpstr>Organizace, zájmové skupiny a jejich vliv na životní prostředí</vt:lpstr>
      <vt:lpstr>Intro</vt:lpstr>
      <vt:lpstr>Impulz</vt:lpstr>
      <vt:lpstr>Instituce a účastníci mezinárodní environmentální politiky</vt:lpstr>
      <vt:lpstr>Organizace x zájmové skupiny</vt:lpstr>
      <vt:lpstr>Ziskový sektor v ochraně ŽP</vt:lpstr>
      <vt:lpstr>Prezentace aplikace PowerPoint</vt:lpstr>
      <vt:lpstr>Výroba recyklovaného  kameniva </vt:lpstr>
      <vt:lpstr>Eko-inovace</vt:lpstr>
      <vt:lpstr>České ekologické manažerské centrum </vt:lpstr>
      <vt:lpstr>Neziskový sektor v ochraně ŽP</vt:lpstr>
      <vt:lpstr>Organizace veřejného sektoru</vt:lpstr>
      <vt:lpstr>Organizace veřejného neziskového sektoru</vt:lpstr>
      <vt:lpstr>Orgány státní správy v ochraně přírody</vt:lpstr>
      <vt:lpstr>Organizace veřejného sektoru</vt:lpstr>
      <vt:lpstr>Organizace veřejného sektoru</vt:lpstr>
      <vt:lpstr>NNO  http://www.zelenykruh.cz/cz/ (28)</vt:lpstr>
      <vt:lpstr>NNO</vt:lpstr>
      <vt:lpstr>Občan a jeho role v ochraně a tvorbě ŽP</vt:lpstr>
      <vt:lpstr>Občan a jeho role v ochraně a tvorbě ŽP</vt:lpstr>
      <vt:lpstr>KROMĚ TOHO</vt:lpstr>
      <vt:lpstr>ŽP a zájmové skupiny</vt:lpstr>
      <vt:lpstr>Elinor Ostrom</vt:lpstr>
      <vt:lpstr>Prezentace aplikace PowerPoint</vt:lpstr>
      <vt:lpstr>Zájmové skupiny v OH</vt:lpstr>
    </vt:vector>
  </TitlesOfParts>
  <Company>rmu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Ekonomika životního prostředí</dc:title>
  <dc:creator>Jana</dc:creator>
  <cp:lastModifiedBy> </cp:lastModifiedBy>
  <cp:revision>53</cp:revision>
  <dcterms:created xsi:type="dcterms:W3CDTF">2007-10-28T19:17:49Z</dcterms:created>
  <dcterms:modified xsi:type="dcterms:W3CDTF">2021-04-13T11:38:20Z</dcterms:modified>
</cp:coreProperties>
</file>