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handoutMasterIdLst>
    <p:handoutMasterId r:id="rId41"/>
  </p:handoutMasterIdLst>
  <p:sldIdLst>
    <p:sldId id="256" r:id="rId2"/>
    <p:sldId id="291" r:id="rId3"/>
    <p:sldId id="355" r:id="rId4"/>
    <p:sldId id="356" r:id="rId5"/>
    <p:sldId id="292" r:id="rId6"/>
    <p:sldId id="357" r:id="rId7"/>
    <p:sldId id="293" r:id="rId8"/>
    <p:sldId id="295" r:id="rId9"/>
    <p:sldId id="358" r:id="rId10"/>
    <p:sldId id="372" r:id="rId11"/>
    <p:sldId id="373" r:id="rId12"/>
    <p:sldId id="374" r:id="rId13"/>
    <p:sldId id="375" r:id="rId14"/>
    <p:sldId id="361" r:id="rId15"/>
    <p:sldId id="365" r:id="rId16"/>
    <p:sldId id="362" r:id="rId17"/>
    <p:sldId id="366" r:id="rId18"/>
    <p:sldId id="367" r:id="rId19"/>
    <p:sldId id="368" r:id="rId20"/>
    <p:sldId id="369" r:id="rId21"/>
    <p:sldId id="370" r:id="rId22"/>
    <p:sldId id="371" r:id="rId23"/>
    <p:sldId id="376" r:id="rId24"/>
    <p:sldId id="296" r:id="rId25"/>
    <p:sldId id="302" r:id="rId26"/>
    <p:sldId id="303" r:id="rId27"/>
    <p:sldId id="298" r:id="rId28"/>
    <p:sldId id="310" r:id="rId29"/>
    <p:sldId id="311" r:id="rId30"/>
    <p:sldId id="301" r:id="rId31"/>
    <p:sldId id="377" r:id="rId32"/>
    <p:sldId id="378" r:id="rId33"/>
    <p:sldId id="379" r:id="rId34"/>
    <p:sldId id="380" r:id="rId35"/>
    <p:sldId id="381" r:id="rId36"/>
    <p:sldId id="382" r:id="rId37"/>
    <p:sldId id="383" r:id="rId38"/>
    <p:sldId id="384" r:id="rId39"/>
    <p:sldId id="313" r:id="rId40"/>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02" y="408"/>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17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563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cs-CZ"/>
          </a:p>
        </p:txBody>
      </p:sp>
      <p:sp>
        <p:nvSpPr>
          <p:cNvPr id="563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cs-CZ"/>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F5B67DD-957A-4307-8581-8BCBA9C21287}" type="slidenum">
              <a:rPr lang="cs-CZ" altLang="en-US"/>
              <a:pPr/>
              <a:t>‹#›</a:t>
            </a:fld>
            <a:endParaRPr lang="cs-CZ"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cs-CZ" smtClean="0"/>
            </a:p>
          </p:txBody>
        </p:sp>
        <p:sp>
          <p:nvSpPr>
            <p:cNvPr id="6"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cs-CZ" sz="2400" smtClean="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cs-CZ" sz="2400" smtClean="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0 w 1000"/>
                <a:gd name="T1" fmla="*/ 635 h 1000"/>
                <a:gd name="T2" fmla="*/ 0 w 1000"/>
                <a:gd name="T3" fmla="*/ 635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481 h 1000"/>
                <a:gd name="T6" fmla="*/ 0 w 1000"/>
                <a:gd name="T7" fmla="*/ 481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1161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pPr lvl="0"/>
            <a:r>
              <a:rPr lang="cs-CZ" noProof="0" smtClean="0"/>
              <a:t>Klepnutím lze upravit styl předlohy podnadpisů.</a:t>
            </a:r>
          </a:p>
        </p:txBody>
      </p:sp>
      <p:sp>
        <p:nvSpPr>
          <p:cNvPr id="111628" name="Rectangle 12"/>
          <p:cNvSpPr>
            <a:spLocks noGrp="1" noChangeArrowheads="1"/>
          </p:cNvSpPr>
          <p:nvPr>
            <p:ph type="ctrTitle"/>
          </p:nvPr>
        </p:nvSpPr>
        <p:spPr>
          <a:xfrm>
            <a:off x="838200" y="1443038"/>
            <a:ext cx="7086600" cy="1600200"/>
          </a:xfrm>
        </p:spPr>
        <p:txBody>
          <a:bodyPr anchor="ctr"/>
          <a:lstStyle>
            <a:lvl1pPr>
              <a:defRPr/>
            </a:lvl1pPr>
          </a:lstStyle>
          <a:p>
            <a:pPr lvl="0"/>
            <a:r>
              <a:rPr lang="cs-CZ" noProof="0" smtClean="0"/>
              <a:t>Klepnutím lze upravit styl předlohy nadpisů.</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fld id="{5B9F83CF-BF57-4B1E-A6DE-F8154FD9F328}" type="slidenum">
              <a:rPr lang="cs-CZ" altLang="en-US"/>
              <a:pPr/>
              <a:t>‹#›</a:t>
            </a:fld>
            <a:endParaRPr lang="cs-CZ" altLang="en-US"/>
          </a:p>
        </p:txBody>
      </p:sp>
    </p:spTree>
    <p:extLst>
      <p:ext uri="{BB962C8B-B14F-4D97-AF65-F5344CB8AC3E}">
        <p14:creationId xmlns:p14="http://schemas.microsoft.com/office/powerpoint/2010/main" val="1770358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41689ACC-4143-47DF-8D94-EAD377F44183}" type="slidenum">
              <a:rPr lang="cs-CZ" altLang="en-US"/>
              <a:pPr/>
              <a:t>‹#›</a:t>
            </a:fld>
            <a:endParaRPr lang="cs-CZ" altLang="en-US"/>
          </a:p>
        </p:txBody>
      </p:sp>
    </p:spTree>
    <p:extLst>
      <p:ext uri="{BB962C8B-B14F-4D97-AF65-F5344CB8AC3E}">
        <p14:creationId xmlns:p14="http://schemas.microsoft.com/office/powerpoint/2010/main" val="416939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91313" y="96838"/>
            <a:ext cx="1919287" cy="5999162"/>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931863" y="96838"/>
            <a:ext cx="5607050" cy="599916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3AFE49D1-ACAA-4F87-861E-ADE521B5AB52}" type="slidenum">
              <a:rPr lang="cs-CZ" altLang="en-US"/>
              <a:pPr/>
              <a:t>‹#›</a:t>
            </a:fld>
            <a:endParaRPr lang="cs-CZ" altLang="en-US"/>
          </a:p>
        </p:txBody>
      </p:sp>
    </p:spTree>
    <p:extLst>
      <p:ext uri="{BB962C8B-B14F-4D97-AF65-F5344CB8AC3E}">
        <p14:creationId xmlns:p14="http://schemas.microsoft.com/office/powerpoint/2010/main" val="2736548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smtClean="0"/>
              <a:t>Kliknutím lze upravit styl.</a:t>
            </a:r>
            <a:endParaRPr lang="en-US"/>
          </a:p>
        </p:txBody>
      </p:sp>
      <p:sp>
        <p:nvSpPr>
          <p:cNvPr id="3" name="Zástupný symbol pro text 2"/>
          <p:cNvSpPr>
            <a:spLocks noGrp="1"/>
          </p:cNvSpPr>
          <p:nvPr>
            <p:ph type="body" sz="half" idx="1"/>
          </p:nvPr>
        </p:nvSpPr>
        <p:spPr>
          <a:xfrm>
            <a:off x="949325" y="1981200"/>
            <a:ext cx="3754438"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856163" y="1981200"/>
            <a:ext cx="3754437"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B73BCD0D-5D2B-4B5F-B052-DC9EA4A731AD}" type="slidenum">
              <a:rPr lang="cs-CZ" altLang="en-US"/>
              <a:pPr/>
              <a:t>‹#›</a:t>
            </a:fld>
            <a:endParaRPr lang="cs-CZ" altLang="en-US"/>
          </a:p>
        </p:txBody>
      </p:sp>
    </p:spTree>
    <p:extLst>
      <p:ext uri="{BB962C8B-B14F-4D97-AF65-F5344CB8AC3E}">
        <p14:creationId xmlns:p14="http://schemas.microsoft.com/office/powerpoint/2010/main" val="110411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D2EBBF35-DC81-4A67-A8B3-8B5182A9239C}" type="slidenum">
              <a:rPr lang="cs-CZ" altLang="en-US"/>
              <a:pPr/>
              <a:t>‹#›</a:t>
            </a:fld>
            <a:endParaRPr lang="cs-CZ" altLang="en-US"/>
          </a:p>
        </p:txBody>
      </p:sp>
    </p:spTree>
    <p:extLst>
      <p:ext uri="{BB962C8B-B14F-4D97-AF65-F5344CB8AC3E}">
        <p14:creationId xmlns:p14="http://schemas.microsoft.com/office/powerpoint/2010/main" val="10218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176C73A7-93C7-4D58-81F6-97F41F6D7D91}" type="slidenum">
              <a:rPr lang="cs-CZ" altLang="en-US"/>
              <a:pPr/>
              <a:t>‹#›</a:t>
            </a:fld>
            <a:endParaRPr lang="cs-CZ" altLang="en-US"/>
          </a:p>
        </p:txBody>
      </p:sp>
    </p:spTree>
    <p:extLst>
      <p:ext uri="{BB962C8B-B14F-4D97-AF65-F5344CB8AC3E}">
        <p14:creationId xmlns:p14="http://schemas.microsoft.com/office/powerpoint/2010/main" val="38192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76D0BDFA-A60B-41C0-B92B-B3A47242A92E}" type="slidenum">
              <a:rPr lang="cs-CZ" altLang="en-US"/>
              <a:pPr/>
              <a:t>‹#›</a:t>
            </a:fld>
            <a:endParaRPr lang="cs-CZ" altLang="en-US"/>
          </a:p>
        </p:txBody>
      </p:sp>
    </p:spTree>
    <p:extLst>
      <p:ext uri="{BB962C8B-B14F-4D97-AF65-F5344CB8AC3E}">
        <p14:creationId xmlns:p14="http://schemas.microsoft.com/office/powerpoint/2010/main" val="56205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fld id="{1CAEF490-73B3-4F48-A83F-0466429A541F}" type="slidenum">
              <a:rPr lang="cs-CZ" altLang="en-US"/>
              <a:pPr/>
              <a:t>‹#›</a:t>
            </a:fld>
            <a:endParaRPr lang="cs-CZ" altLang="en-US"/>
          </a:p>
        </p:txBody>
      </p:sp>
    </p:spTree>
    <p:extLst>
      <p:ext uri="{BB962C8B-B14F-4D97-AF65-F5344CB8AC3E}">
        <p14:creationId xmlns:p14="http://schemas.microsoft.com/office/powerpoint/2010/main" val="3294799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fld id="{234174CE-201D-43DD-83B2-44FC98444BA3}" type="slidenum">
              <a:rPr lang="cs-CZ" altLang="en-US"/>
              <a:pPr/>
              <a:t>‹#›</a:t>
            </a:fld>
            <a:endParaRPr lang="cs-CZ" altLang="en-US"/>
          </a:p>
        </p:txBody>
      </p:sp>
    </p:spTree>
    <p:extLst>
      <p:ext uri="{BB962C8B-B14F-4D97-AF65-F5344CB8AC3E}">
        <p14:creationId xmlns:p14="http://schemas.microsoft.com/office/powerpoint/2010/main" val="124591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fld id="{ABFC2B2C-6476-4DF8-B152-D95C1445E878}" type="slidenum">
              <a:rPr lang="cs-CZ" altLang="en-US"/>
              <a:pPr/>
              <a:t>‹#›</a:t>
            </a:fld>
            <a:endParaRPr lang="cs-CZ" altLang="en-US"/>
          </a:p>
        </p:txBody>
      </p:sp>
    </p:spTree>
    <p:extLst>
      <p:ext uri="{BB962C8B-B14F-4D97-AF65-F5344CB8AC3E}">
        <p14:creationId xmlns:p14="http://schemas.microsoft.com/office/powerpoint/2010/main" val="302670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B11A65A8-7B44-4404-B0BE-5F62114B9779}" type="slidenum">
              <a:rPr lang="cs-CZ" altLang="en-US"/>
              <a:pPr/>
              <a:t>‹#›</a:t>
            </a:fld>
            <a:endParaRPr lang="cs-CZ" altLang="en-US"/>
          </a:p>
        </p:txBody>
      </p:sp>
    </p:spTree>
    <p:extLst>
      <p:ext uri="{BB962C8B-B14F-4D97-AF65-F5344CB8AC3E}">
        <p14:creationId xmlns:p14="http://schemas.microsoft.com/office/powerpoint/2010/main" val="362943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A21679B0-3303-4E8C-9F77-1ED181C79363}" type="slidenum">
              <a:rPr lang="cs-CZ" altLang="en-US"/>
              <a:pPr/>
              <a:t>‹#›</a:t>
            </a:fld>
            <a:endParaRPr lang="cs-CZ" altLang="en-US"/>
          </a:p>
        </p:txBody>
      </p:sp>
    </p:spTree>
    <p:extLst>
      <p:ext uri="{BB962C8B-B14F-4D97-AF65-F5344CB8AC3E}">
        <p14:creationId xmlns:p14="http://schemas.microsoft.com/office/powerpoint/2010/main" val="279153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cs-CZ" sz="2400" smtClean="0">
              <a:latin typeface="Times New Roman"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cs-CZ" sz="2400" smtClean="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cs-CZ" altLang="cs-CZ" smtClean="0"/>
              <a:t>Klepnutím lze upravit styl předlohy nadpisů.</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10598"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cs-CZ"/>
          </a:p>
        </p:txBody>
      </p:sp>
      <p:sp>
        <p:nvSpPr>
          <p:cNvPr id="110599"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cs-CZ"/>
          </a:p>
        </p:txBody>
      </p:sp>
      <p:sp>
        <p:nvSpPr>
          <p:cNvPr id="110600"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F20E13A2-82D8-4F6E-9305-F4DD9EB99356}" type="slidenum">
              <a:rPr lang="cs-CZ" altLang="en-US"/>
              <a:pPr/>
              <a:t>‹#›</a:t>
            </a:fld>
            <a:endParaRPr lang="cs-CZ" altLang="en-US"/>
          </a:p>
        </p:txBody>
      </p:sp>
      <p:sp>
        <p:nvSpPr>
          <p:cNvPr id="1033"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816"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enviwiki.cz/index.php?title=Da%C5%88_z_elekt%C5%99iny&amp;action=edit&amp;redlink=1" TargetMode="External"/><Relationship Id="rId3" Type="http://schemas.openxmlformats.org/officeDocument/2006/relationships/hyperlink" Target="http://www.enviwiki.cz/index.php?title=Silni%C4%8Dn%C3%AD_da%C5%88&amp;action=edit&amp;redlink=1" TargetMode="External"/><Relationship Id="rId7" Type="http://schemas.openxmlformats.org/officeDocument/2006/relationships/hyperlink" Target="http://www.enviwiki.cz/index.php?title=Da%C5%88_z_pevn%C3%BDch_paliv&amp;action=edit&amp;redlink=1" TargetMode="External"/><Relationship Id="rId2" Type="http://schemas.openxmlformats.org/officeDocument/2006/relationships/hyperlink" Target="http://www.enviwiki.cz/index.php?title=D%C3%A1lni%C4%8Dn%C3%AD_zn%C3%A1mka&amp;action=edit&amp;redlink=1" TargetMode="External"/><Relationship Id="rId1" Type="http://schemas.openxmlformats.org/officeDocument/2006/relationships/slideLayout" Target="../slideLayouts/slideLayout2.xml"/><Relationship Id="rId6" Type="http://schemas.openxmlformats.org/officeDocument/2006/relationships/hyperlink" Target="http://www.enviwiki.cz/index.php?title=Da%C5%88_ze_zemn%C3%ADho_plynu&amp;action=edit&amp;redlink=1" TargetMode="External"/><Relationship Id="rId5" Type="http://schemas.openxmlformats.org/officeDocument/2006/relationships/hyperlink" Target="http://www.enviwiki.cz/wiki/Ekologick%C3%A1_da%C5%88ov%C3%A1_reforma" TargetMode="External"/><Relationship Id="rId4" Type="http://schemas.openxmlformats.org/officeDocument/2006/relationships/hyperlink" Target="http://www.enviwiki.cz/index.php?title=Da%C5%88_z_miner%C3%A1ln%C3%ADch_olej%C5%AF&amp;action=edit&amp;redlink=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nviwiki.cz/wiki/St%C3%A1tn%C3%AD_fond_%C5%BEivotn%C3%ADho_prost%C5%99ed%C3%AD" TargetMode="External"/><Relationship Id="rId2" Type="http://schemas.openxmlformats.org/officeDocument/2006/relationships/hyperlink" Target="http://www.enviwiki.cz/index.php?title=N%C3%A1kladov%C4%9B_efektivn%C3%AD_%C5%99e%C5%A1en%C3%AD&amp;action=edit&amp;redlink=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enviwiki.cz/wiki/St%C3%A1tn%C3%AD_fond_%C5%BEivotn%C3%ADho_prost%C5%99ed%C3%A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nviwiki.cz/wiki/St%C3%A1tn%C3%AD_fond_%C5%BEivotn%C3%ADho_prost%C5%99ed%C3%A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oukopova@econ.muni.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088" y="1700213"/>
            <a:ext cx="7129462" cy="1071562"/>
          </a:xfrm>
        </p:spPr>
        <p:txBody>
          <a:bodyPr/>
          <a:lstStyle/>
          <a:p>
            <a:pPr eaLnBrk="1" hangingPunct="1"/>
            <a:r>
              <a:rPr lang="cs-CZ" altLang="cs-CZ" sz="3600" smtClean="0">
                <a:solidFill>
                  <a:schemeClr val="tx1"/>
                </a:solidFill>
              </a:rPr>
              <a:t>Nástroje politiky ŽP</a:t>
            </a:r>
            <a:endParaRPr lang="cs-CZ" altLang="cs-CZ" sz="3600" dirty="0" smtClean="0">
              <a:solidFill>
                <a:schemeClr val="tx1"/>
              </a:solidFill>
            </a:endParaRPr>
          </a:p>
        </p:txBody>
      </p:sp>
      <p:sp>
        <p:nvSpPr>
          <p:cNvPr id="3075" name="Rectangle 3"/>
          <p:cNvSpPr>
            <a:spLocks noGrp="1" noChangeArrowheads="1"/>
          </p:cNvSpPr>
          <p:nvPr>
            <p:ph type="subTitle" idx="1"/>
          </p:nvPr>
        </p:nvSpPr>
        <p:spPr>
          <a:xfrm>
            <a:off x="2411413" y="4652963"/>
            <a:ext cx="5761037" cy="792162"/>
          </a:xfrm>
        </p:spPr>
        <p:txBody>
          <a:bodyPr/>
          <a:lstStyle/>
          <a:p>
            <a:pPr algn="r" eaLnBrk="1" hangingPunct="1"/>
            <a:r>
              <a:rPr lang="cs-CZ" altLang="cs-CZ" smtClean="0"/>
              <a:t>Jana Soukopová</a:t>
            </a:r>
          </a:p>
        </p:txBody>
      </p:sp>
      <p:pic>
        <p:nvPicPr>
          <p:cNvPr id="3076" name="Picture 5" descr="ec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76327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smtClean="0"/>
              <a:t>Daně</a:t>
            </a:r>
          </a:p>
        </p:txBody>
      </p:sp>
      <p:sp>
        <p:nvSpPr>
          <p:cNvPr id="12291" name="Rectangle 3"/>
          <p:cNvSpPr>
            <a:spLocks noGrp="1" noChangeArrowheads="1"/>
          </p:cNvSpPr>
          <p:nvPr>
            <p:ph type="body" idx="1"/>
          </p:nvPr>
        </p:nvSpPr>
        <p:spPr>
          <a:xfrm>
            <a:off x="949325" y="1981200"/>
            <a:ext cx="7661275" cy="4616450"/>
          </a:xfrm>
        </p:spPr>
        <p:txBody>
          <a:bodyPr/>
          <a:lstStyle/>
          <a:p>
            <a:pPr eaLnBrk="1" hangingPunct="1">
              <a:lnSpc>
                <a:spcPct val="80000"/>
              </a:lnSpc>
            </a:pPr>
            <a:r>
              <a:rPr lang="cs-CZ" altLang="cs-CZ" sz="2400" smtClean="0"/>
              <a:t>Na základě daňové statistiky OECD jsou za ekologické daně v České republice považovány veškeré poplatky k ochraně ŽP. Mezi tyto daně patří</a:t>
            </a:r>
          </a:p>
          <a:p>
            <a:pPr lvl="1" eaLnBrk="1" hangingPunct="1">
              <a:lnSpc>
                <a:spcPct val="80000"/>
              </a:lnSpc>
            </a:pPr>
            <a:r>
              <a:rPr lang="cs-CZ" altLang="cs-CZ" sz="2000" smtClean="0">
                <a:hlinkClick r:id="rId2" tooltip="Dálniční známka (stránka neexistuje)"/>
              </a:rPr>
              <a:t>dálniční známka</a:t>
            </a:r>
            <a:r>
              <a:rPr lang="cs-CZ" altLang="cs-CZ" sz="2000" smtClean="0"/>
              <a:t>, </a:t>
            </a:r>
          </a:p>
          <a:p>
            <a:pPr lvl="1" eaLnBrk="1" hangingPunct="1">
              <a:lnSpc>
                <a:spcPct val="80000"/>
              </a:lnSpc>
            </a:pPr>
            <a:r>
              <a:rPr lang="cs-CZ" altLang="cs-CZ" sz="2000" smtClean="0"/>
              <a:t>mýtné, </a:t>
            </a:r>
          </a:p>
          <a:p>
            <a:pPr lvl="1" eaLnBrk="1" hangingPunct="1">
              <a:lnSpc>
                <a:spcPct val="80000"/>
              </a:lnSpc>
            </a:pPr>
            <a:r>
              <a:rPr lang="cs-CZ" altLang="cs-CZ" sz="2000" smtClean="0">
                <a:hlinkClick r:id="rId3" tooltip="Silniční daň (stránka neexistuje)"/>
              </a:rPr>
              <a:t>silniční daň</a:t>
            </a:r>
            <a:r>
              <a:rPr lang="cs-CZ" altLang="cs-CZ" sz="2000" smtClean="0"/>
              <a:t>, </a:t>
            </a:r>
          </a:p>
          <a:p>
            <a:pPr lvl="1" eaLnBrk="1" hangingPunct="1">
              <a:lnSpc>
                <a:spcPct val="80000"/>
              </a:lnSpc>
            </a:pPr>
            <a:r>
              <a:rPr lang="cs-CZ" altLang="cs-CZ" sz="2000" smtClean="0"/>
              <a:t>spotřební daň, </a:t>
            </a:r>
          </a:p>
          <a:p>
            <a:pPr lvl="1" eaLnBrk="1" hangingPunct="1">
              <a:lnSpc>
                <a:spcPct val="80000"/>
              </a:lnSpc>
            </a:pPr>
            <a:r>
              <a:rPr lang="cs-CZ" altLang="cs-CZ" sz="2000" smtClean="0">
                <a:hlinkClick r:id="rId4" tooltip="Daň z minerálních olejů (stránka neexistuje)"/>
              </a:rPr>
              <a:t>daň z minerálních olejů</a:t>
            </a:r>
            <a:r>
              <a:rPr lang="cs-CZ" altLang="cs-CZ" sz="2000" smtClean="0"/>
              <a:t>. </a:t>
            </a:r>
          </a:p>
          <a:p>
            <a:pPr eaLnBrk="1" hangingPunct="1">
              <a:lnSpc>
                <a:spcPct val="80000"/>
              </a:lnSpc>
            </a:pPr>
            <a:r>
              <a:rPr lang="cs-CZ" altLang="cs-CZ" sz="2400" smtClean="0"/>
              <a:t>V roce 2007 vznikly v rámci </a:t>
            </a:r>
            <a:r>
              <a:rPr lang="cs-CZ" altLang="cs-CZ" sz="2400" smtClean="0">
                <a:hlinkClick r:id="rId5" tooltip="Ekologická daňová reforma"/>
              </a:rPr>
              <a:t>Ekologické daňové reformy</a:t>
            </a:r>
            <a:r>
              <a:rPr lang="cs-CZ" altLang="cs-CZ" sz="2400" smtClean="0"/>
              <a:t> tři nové daně  </a:t>
            </a:r>
          </a:p>
          <a:p>
            <a:pPr lvl="1" eaLnBrk="1" hangingPunct="1">
              <a:lnSpc>
                <a:spcPct val="80000"/>
              </a:lnSpc>
            </a:pPr>
            <a:r>
              <a:rPr lang="cs-CZ" altLang="cs-CZ" sz="2000" smtClean="0">
                <a:hlinkClick r:id="rId6" tooltip="Daň ze zemního plynu (stránka neexistuje)"/>
              </a:rPr>
              <a:t>daň ze zemního plynu</a:t>
            </a:r>
            <a:r>
              <a:rPr lang="cs-CZ" altLang="cs-CZ" sz="2000" smtClean="0"/>
              <a:t>, </a:t>
            </a:r>
          </a:p>
          <a:p>
            <a:pPr lvl="1" eaLnBrk="1" hangingPunct="1">
              <a:lnSpc>
                <a:spcPct val="80000"/>
              </a:lnSpc>
            </a:pPr>
            <a:r>
              <a:rPr lang="cs-CZ" altLang="cs-CZ" sz="2000" smtClean="0">
                <a:hlinkClick r:id="rId7" tooltip="Daň z pevných paliv (stránka neexistuje)"/>
              </a:rPr>
              <a:t>daň z pevných paliv</a:t>
            </a:r>
            <a:r>
              <a:rPr lang="cs-CZ" altLang="cs-CZ" sz="2000" smtClean="0"/>
              <a:t> a </a:t>
            </a:r>
          </a:p>
          <a:p>
            <a:pPr lvl="1" eaLnBrk="1" hangingPunct="1">
              <a:lnSpc>
                <a:spcPct val="80000"/>
              </a:lnSpc>
            </a:pPr>
            <a:r>
              <a:rPr lang="cs-CZ" altLang="cs-CZ" sz="2000" smtClean="0">
                <a:hlinkClick r:id="rId8" tooltip="Daň z elektřiny (stránka neexistuje)"/>
              </a:rPr>
              <a:t>daň z elektřiny</a:t>
            </a:r>
            <a:r>
              <a:rPr lang="cs-CZ" altLang="cs-CZ" sz="200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mtClean="0"/>
              <a:t>Ekologická daňová reforma</a:t>
            </a:r>
          </a:p>
        </p:txBody>
      </p:sp>
      <p:sp>
        <p:nvSpPr>
          <p:cNvPr id="13315" name="Rectangle 3"/>
          <p:cNvSpPr>
            <a:spLocks noGrp="1" noChangeArrowheads="1"/>
          </p:cNvSpPr>
          <p:nvPr>
            <p:ph type="body" idx="1"/>
          </p:nvPr>
        </p:nvSpPr>
        <p:spPr/>
        <p:txBody>
          <a:bodyPr/>
          <a:lstStyle/>
          <a:p>
            <a:pPr eaLnBrk="1" hangingPunct="1">
              <a:lnSpc>
                <a:spcPct val="80000"/>
              </a:lnSpc>
            </a:pPr>
            <a:r>
              <a:rPr lang="cs-CZ" altLang="cs-CZ" sz="2000" smtClean="0"/>
              <a:t>Vstupem České republiky do EU započalo </a:t>
            </a:r>
            <a:r>
              <a:rPr lang="cs-CZ" altLang="cs-CZ" sz="2000" b="1" smtClean="0"/>
              <a:t>přibližování</a:t>
            </a:r>
            <a:r>
              <a:rPr lang="cs-CZ" altLang="cs-CZ" sz="2000" smtClean="0"/>
              <a:t> naši země různým </a:t>
            </a:r>
            <a:r>
              <a:rPr lang="cs-CZ" altLang="cs-CZ" sz="2000" b="1" smtClean="0"/>
              <a:t>evropským systémům včetně toho daňového</a:t>
            </a:r>
            <a:r>
              <a:rPr lang="cs-CZ" altLang="cs-CZ" sz="2000" smtClean="0"/>
              <a:t>. </a:t>
            </a:r>
          </a:p>
          <a:p>
            <a:pPr eaLnBrk="1" hangingPunct="1">
              <a:lnSpc>
                <a:spcPct val="80000"/>
              </a:lnSpc>
            </a:pPr>
            <a:r>
              <a:rPr lang="cs-CZ" altLang="cs-CZ" sz="2000" smtClean="0"/>
              <a:t>Jedním z požadavků na Ministerstvo financí (MF) byla i tzv. </a:t>
            </a:r>
            <a:r>
              <a:rPr lang="cs-CZ" altLang="cs-CZ" sz="2000" b="1" smtClean="0"/>
              <a:t>Ekologická daňová reforma</a:t>
            </a:r>
            <a:r>
              <a:rPr lang="cs-CZ" altLang="cs-CZ" sz="2000" smtClean="0"/>
              <a:t>. </a:t>
            </a:r>
          </a:p>
          <a:p>
            <a:pPr eaLnBrk="1" hangingPunct="1">
              <a:lnSpc>
                <a:spcPct val="80000"/>
              </a:lnSpc>
            </a:pPr>
            <a:r>
              <a:rPr lang="cs-CZ" altLang="cs-CZ" sz="2000" smtClean="0"/>
              <a:t>Počínaje rokem 2007 začalo MF realizovat tzv. první etapu, která spočívá ve zdaněné zemního plynu (a některých dalších plynů), pevných paliv a elektřiny. </a:t>
            </a:r>
          </a:p>
          <a:p>
            <a:pPr eaLnBrk="1" hangingPunct="1">
              <a:lnSpc>
                <a:spcPct val="80000"/>
              </a:lnSpc>
            </a:pPr>
            <a:r>
              <a:rPr lang="cs-CZ" altLang="cs-CZ" sz="2000" smtClean="0"/>
              <a:t>Už nyní lze konstatovat, že </a:t>
            </a:r>
            <a:r>
              <a:rPr lang="cs-CZ" altLang="cs-CZ" sz="2000" b="1" smtClean="0"/>
              <a:t>MF nedodrželo slib kompenzace nových daní snížením sazeb důchodového pojištění</a:t>
            </a:r>
            <a:r>
              <a:rPr lang="cs-CZ" altLang="cs-CZ" sz="2000" smtClean="0"/>
              <a:t> – pro rok 2008 se sazby neměnily a jejich pokles v roce 2009 už souvisel s novým systémem nemocenského pojištění. </a:t>
            </a:r>
          </a:p>
          <a:p>
            <a:pPr eaLnBrk="1" hangingPunct="1">
              <a:lnSpc>
                <a:spcPct val="80000"/>
              </a:lnSpc>
              <a:buFont typeface="Wingdings" panose="05000000000000000000" pitchFamily="2" charset="2"/>
              <a:buNone/>
            </a:pPr>
            <a:endParaRPr lang="cs-CZ" altLang="cs-CZ" sz="20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ltLang="cs-CZ" smtClean="0"/>
              <a:t>Etapy ekologické daňové reformy</a:t>
            </a:r>
          </a:p>
        </p:txBody>
      </p:sp>
      <p:sp>
        <p:nvSpPr>
          <p:cNvPr id="14339" name="Rectangle 3"/>
          <p:cNvSpPr>
            <a:spLocks noGrp="1" noChangeArrowheads="1"/>
          </p:cNvSpPr>
          <p:nvPr>
            <p:ph type="body" idx="1"/>
          </p:nvPr>
        </p:nvSpPr>
        <p:spPr>
          <a:xfrm>
            <a:off x="949325" y="1981200"/>
            <a:ext cx="7661275" cy="4616450"/>
          </a:xfrm>
        </p:spPr>
        <p:txBody>
          <a:bodyPr/>
          <a:lstStyle/>
          <a:p>
            <a:pPr eaLnBrk="1" hangingPunct="1">
              <a:lnSpc>
                <a:spcPct val="80000"/>
              </a:lnSpc>
            </a:pPr>
            <a:r>
              <a:rPr lang="cs-CZ" altLang="cs-CZ" sz="2400" b="1" smtClean="0"/>
              <a:t>První  etapa</a:t>
            </a:r>
            <a:r>
              <a:rPr lang="cs-CZ" altLang="cs-CZ" sz="2400" smtClean="0"/>
              <a:t> </a:t>
            </a:r>
          </a:p>
          <a:p>
            <a:pPr lvl="1" eaLnBrk="1" hangingPunct="1">
              <a:lnSpc>
                <a:spcPct val="80000"/>
              </a:lnSpc>
            </a:pPr>
            <a:r>
              <a:rPr lang="cs-CZ" altLang="cs-CZ" sz="2000" smtClean="0"/>
              <a:t>2007 – současnost </a:t>
            </a:r>
          </a:p>
          <a:p>
            <a:pPr lvl="1" eaLnBrk="1" hangingPunct="1">
              <a:lnSpc>
                <a:spcPct val="80000"/>
              </a:lnSpc>
            </a:pPr>
            <a:r>
              <a:rPr lang="cs-CZ" altLang="cs-CZ" sz="2000" smtClean="0"/>
              <a:t>zdanění zemního plynu (a některých dalších plynů), pevných paliv a elektřiny.</a:t>
            </a:r>
          </a:p>
          <a:p>
            <a:pPr lvl="1" eaLnBrk="1" hangingPunct="1">
              <a:lnSpc>
                <a:spcPct val="80000"/>
              </a:lnSpc>
            </a:pPr>
            <a:r>
              <a:rPr lang="cs-CZ" altLang="cs-CZ" sz="2000" smtClean="0"/>
              <a:t>Domácnosti platí od roku 2008</a:t>
            </a:r>
          </a:p>
          <a:p>
            <a:pPr lvl="1" eaLnBrk="1" hangingPunct="1">
              <a:lnSpc>
                <a:spcPct val="80000"/>
              </a:lnSpc>
            </a:pPr>
            <a:r>
              <a:rPr lang="cs-CZ" altLang="cs-CZ" sz="2000" smtClean="0"/>
              <a:t>Zdražila topení uhlím o 10% a elektřinu o 1,5%</a:t>
            </a:r>
          </a:p>
          <a:p>
            <a:pPr eaLnBrk="1" hangingPunct="1">
              <a:lnSpc>
                <a:spcPct val="80000"/>
              </a:lnSpc>
            </a:pPr>
            <a:r>
              <a:rPr lang="cs-CZ" altLang="cs-CZ" sz="2400" b="1" smtClean="0"/>
              <a:t>Druhá a třetí etapa</a:t>
            </a:r>
          </a:p>
          <a:p>
            <a:pPr lvl="1" eaLnBrk="1" hangingPunct="1">
              <a:lnSpc>
                <a:spcPct val="80000"/>
              </a:lnSpc>
            </a:pPr>
            <a:r>
              <a:rPr lang="cs-CZ" altLang="cs-CZ" sz="2000" smtClean="0"/>
              <a:t>V roce 2010 až 2013 by mělo v rámci druhé etapy dojít ke </a:t>
            </a:r>
            <a:r>
              <a:rPr lang="cs-CZ" altLang="cs-CZ" sz="2000" b="1" smtClean="0"/>
              <a:t>změnám sazeb a daňových zvýhodnění</a:t>
            </a:r>
            <a:r>
              <a:rPr lang="cs-CZ" altLang="cs-CZ" sz="2000" smtClean="0"/>
              <a:t> u pevných paliv elektřiny a zemního plynu. </a:t>
            </a:r>
            <a:r>
              <a:rPr lang="cs-CZ" altLang="cs-CZ" sz="2000" b="1" smtClean="0"/>
              <a:t>NEREALIZUJE SE</a:t>
            </a:r>
          </a:p>
          <a:p>
            <a:pPr eaLnBrk="1" hangingPunct="1">
              <a:lnSpc>
                <a:spcPct val="80000"/>
              </a:lnSpc>
            </a:pPr>
            <a:r>
              <a:rPr lang="cs-CZ" altLang="cs-CZ" sz="2400" smtClean="0"/>
              <a:t>V poslední fázi, plánované mezi roky 2014 – 2017 pak MF předpokládalo </a:t>
            </a:r>
            <a:r>
              <a:rPr lang="cs-CZ" altLang="cs-CZ" sz="2400" b="1" smtClean="0"/>
              <a:t>prohloubení a rozšíření daňové základny</a:t>
            </a:r>
            <a:r>
              <a:rPr lang="cs-CZ" altLang="cs-CZ" sz="2400" smtClean="0"/>
              <a:t> v závislosti na výsledcích z předcházejících let.  JAK TO ALE BUDE – NEVÍME!!!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mtClean="0"/>
              <a:t>Daňové úlevy</a:t>
            </a:r>
          </a:p>
        </p:txBody>
      </p:sp>
      <p:sp>
        <p:nvSpPr>
          <p:cNvPr id="15363" name="Rectangle 3"/>
          <p:cNvSpPr>
            <a:spLocks noGrp="1" noChangeArrowheads="1"/>
          </p:cNvSpPr>
          <p:nvPr>
            <p:ph type="body" idx="1"/>
          </p:nvPr>
        </p:nvSpPr>
        <p:spPr>
          <a:xfrm>
            <a:off x="611188" y="1700213"/>
            <a:ext cx="8137525" cy="4824412"/>
          </a:xfrm>
        </p:spPr>
        <p:txBody>
          <a:bodyPr/>
          <a:lstStyle/>
          <a:p>
            <a:pPr eaLnBrk="1" hangingPunct="1">
              <a:lnSpc>
                <a:spcPct val="80000"/>
              </a:lnSpc>
            </a:pPr>
            <a:r>
              <a:rPr lang="cs-CZ" altLang="cs-CZ" sz="1600" b="1" smtClean="0"/>
              <a:t>u DPH</a:t>
            </a:r>
            <a:r>
              <a:rPr lang="cs-CZ" altLang="cs-CZ" sz="1600" smtClean="0"/>
              <a:t> – snížená sazba na určité výrobky a služby ekologického charakteru </a:t>
            </a:r>
          </a:p>
          <a:p>
            <a:pPr lvl="1" eaLnBrk="1" hangingPunct="1">
              <a:lnSpc>
                <a:spcPct val="80000"/>
              </a:lnSpc>
            </a:pPr>
            <a:r>
              <a:rPr lang="cs-CZ" altLang="cs-CZ" sz="1400" smtClean="0"/>
              <a:t>Výrobky - např. palivové dřevo v polenech, štěpka, třísky, dřevěný odpad aj. – ekologické palivo, rostliny a semena a živé dřeviny, cibule aj aj., </a:t>
            </a:r>
          </a:p>
          <a:p>
            <a:pPr lvl="1" eaLnBrk="1" hangingPunct="1">
              <a:lnSpc>
                <a:spcPct val="80000"/>
              </a:lnSpc>
            </a:pPr>
            <a:r>
              <a:rPr lang="cs-CZ" altLang="cs-CZ" sz="1400" smtClean="0"/>
              <a:t>Služby - sběr a svoz komunálního odpadu, odvádění a čištění odpadních vod, vodní doprava, shromažďování, úprava a rozvod vody, . </a:t>
            </a:r>
          </a:p>
          <a:p>
            <a:pPr eaLnBrk="1" hangingPunct="1">
              <a:lnSpc>
                <a:spcPct val="80000"/>
              </a:lnSpc>
            </a:pPr>
            <a:r>
              <a:rPr lang="cs-CZ" altLang="cs-CZ" sz="1600" b="1" smtClean="0"/>
              <a:t>u daně z příjmu PO –</a:t>
            </a:r>
            <a:r>
              <a:rPr lang="cs-CZ" altLang="cs-CZ" sz="1600" smtClean="0"/>
              <a:t> u nás osvobozeny od daně</a:t>
            </a:r>
          </a:p>
          <a:p>
            <a:pPr lvl="1" eaLnBrk="1" hangingPunct="1">
              <a:lnSpc>
                <a:spcPct val="80000"/>
              </a:lnSpc>
            </a:pPr>
            <a:r>
              <a:rPr lang="cs-CZ" altLang="cs-CZ" sz="1400" smtClean="0"/>
              <a:t>Příjmy z provozu malých vodních elektráren do výkonu 1 MW, větrných elektráren, tepelných čerpadel, solárních zařízení, zařízení na výrobu a energetické využití bioplynu a dřevoplynu, zařízení na výrobu elektřiny nebo tepla z biomasy, zařízení na výrobu biologicky degradovatelných látek stanovených zvláštním předpisem, zařízení na využití geotermální energie (dále jen "zařízení"), a to v kalendářním roce, v němž byly poprvé uvedeny do provozu, a v bezprostředně následujících pěti letech </a:t>
            </a:r>
          </a:p>
          <a:p>
            <a:pPr eaLnBrk="1" hangingPunct="1">
              <a:lnSpc>
                <a:spcPct val="80000"/>
              </a:lnSpc>
            </a:pPr>
            <a:r>
              <a:rPr lang="cs-CZ" altLang="cs-CZ" sz="1600" b="1" smtClean="0"/>
              <a:t>u spotřební daně</a:t>
            </a:r>
            <a:r>
              <a:rPr lang="cs-CZ" altLang="cs-CZ" sz="1600" smtClean="0"/>
              <a:t> – snížená sazba u pohonných hmot  jako je bionafta či bioplyn. Vláda přijala (koncem roku 2009) návrh MŽP, aby se zvedl podíl biopaliv v benzinu i naftě.</a:t>
            </a:r>
          </a:p>
          <a:p>
            <a:pPr eaLnBrk="1" hangingPunct="1">
              <a:lnSpc>
                <a:spcPct val="80000"/>
              </a:lnSpc>
            </a:pPr>
            <a:r>
              <a:rPr lang="cs-CZ" altLang="cs-CZ" sz="1600" b="1" smtClean="0"/>
              <a:t>u silniční daně – </a:t>
            </a:r>
            <a:r>
              <a:rPr lang="cs-CZ" altLang="cs-CZ" sz="1600" smtClean="0"/>
              <a:t>osvobozeny vozidla která mají elektrický nebo hybridní pohon, používají jako palivo zkapalněný ropný plyn nebo stlačený zemní plyn, jsou vybavena motorem pro spalování benzínu a ethanolu označeného jako E85.</a:t>
            </a:r>
          </a:p>
          <a:p>
            <a:pPr eaLnBrk="1" hangingPunct="1">
              <a:lnSpc>
                <a:spcPct val="80000"/>
              </a:lnSpc>
            </a:pPr>
            <a:r>
              <a:rPr lang="cs-CZ" altLang="cs-CZ" sz="1600" b="1" smtClean="0"/>
              <a:t>u daně z nemovitostí – osvobozeny pozemky mající vliv na krajinu –(např. území zvláště chráněných podle zákon a ochraně přírody a krajiny, přístupné parky, remízky, háje a větrolamy, pozemky sloužící výlučně k účelu zlepšení stavu ŽP, aj.)</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cs-CZ" smtClean="0"/>
              <a:t>Platební nástroje  II. - poplatky</a:t>
            </a:r>
          </a:p>
        </p:txBody>
      </p:sp>
      <p:sp>
        <p:nvSpPr>
          <p:cNvPr id="16387" name="Rectangle 3"/>
          <p:cNvSpPr>
            <a:spLocks noGrp="1" noChangeArrowheads="1"/>
          </p:cNvSpPr>
          <p:nvPr>
            <p:ph type="body" idx="1"/>
          </p:nvPr>
        </p:nvSpPr>
        <p:spPr>
          <a:xfrm>
            <a:off x="914400" y="1700213"/>
            <a:ext cx="8229600" cy="4718050"/>
          </a:xfrm>
        </p:spPr>
        <p:txBody>
          <a:bodyPr/>
          <a:lstStyle/>
          <a:p>
            <a:pPr marL="571500" indent="-571500" eaLnBrk="1" hangingPunct="1">
              <a:lnSpc>
                <a:spcPct val="80000"/>
              </a:lnSpc>
              <a:buFont typeface="Wingdings" panose="05000000000000000000" pitchFamily="2" charset="2"/>
              <a:buNone/>
            </a:pPr>
            <a:endParaRPr lang="cs-CZ" altLang="cs-CZ" sz="1300" b="1" smtClean="0"/>
          </a:p>
          <a:p>
            <a:pPr marL="571500" indent="-571500" eaLnBrk="1" hangingPunct="1">
              <a:lnSpc>
                <a:spcPct val="80000"/>
              </a:lnSpc>
              <a:buFont typeface="Wingdings" panose="05000000000000000000" pitchFamily="2" charset="2"/>
              <a:buNone/>
            </a:pPr>
            <a:r>
              <a:rPr lang="cs-CZ" altLang="cs-CZ" sz="2800" smtClean="0"/>
              <a:t>pojem, druhy:</a:t>
            </a:r>
          </a:p>
          <a:p>
            <a:pPr marL="839788" lvl="1" indent="-495300" eaLnBrk="1" hangingPunct="1">
              <a:lnSpc>
                <a:spcPct val="80000"/>
              </a:lnSpc>
            </a:pPr>
            <a:endParaRPr lang="cs-CZ" altLang="cs-CZ" sz="300" b="1" smtClean="0"/>
          </a:p>
          <a:p>
            <a:pPr marL="571500" indent="-571500" eaLnBrk="1" hangingPunct="1">
              <a:lnSpc>
                <a:spcPct val="80000"/>
              </a:lnSpc>
            </a:pPr>
            <a:r>
              <a:rPr lang="cs-CZ" altLang="cs-CZ" sz="2800" smtClean="0"/>
              <a:t>Emisní poplatky </a:t>
            </a:r>
            <a:br>
              <a:rPr lang="cs-CZ" altLang="cs-CZ" sz="2800" smtClean="0"/>
            </a:br>
            <a:r>
              <a:rPr lang="cs-CZ" altLang="cs-CZ" sz="2800" smtClean="0"/>
              <a:t>(za znečišťování / poškozování život. prostředí)</a:t>
            </a:r>
          </a:p>
          <a:p>
            <a:pPr marL="839788" lvl="1" indent="-495300" eaLnBrk="1" hangingPunct="1">
              <a:lnSpc>
                <a:spcPct val="80000"/>
              </a:lnSpc>
            </a:pPr>
            <a:endParaRPr lang="cs-CZ" altLang="cs-CZ" sz="400" smtClean="0"/>
          </a:p>
          <a:p>
            <a:pPr marL="571500" indent="-571500" eaLnBrk="1" hangingPunct="1">
              <a:lnSpc>
                <a:spcPct val="80000"/>
              </a:lnSpc>
            </a:pPr>
            <a:r>
              <a:rPr lang="cs-CZ" altLang="cs-CZ" sz="2800" smtClean="0"/>
              <a:t>Poplatky za využívání přírodních zdrojů</a:t>
            </a:r>
          </a:p>
          <a:p>
            <a:pPr marL="571500" indent="-571500" eaLnBrk="1" hangingPunct="1">
              <a:lnSpc>
                <a:spcPct val="80000"/>
              </a:lnSpc>
            </a:pPr>
            <a:r>
              <a:rPr lang="cs-CZ" altLang="cs-CZ" sz="2800" smtClean="0"/>
              <a:t>Uživatelské poplatky</a:t>
            </a:r>
          </a:p>
          <a:p>
            <a:pPr marL="839788" lvl="1" indent="-495300" eaLnBrk="1" hangingPunct="1">
              <a:lnSpc>
                <a:spcPct val="80000"/>
              </a:lnSpc>
            </a:pPr>
            <a:endParaRPr lang="cs-CZ" altLang="cs-CZ" sz="400" b="1" smtClean="0"/>
          </a:p>
          <a:p>
            <a:pPr marL="571500" indent="-571500" eaLnBrk="1" hangingPunct="1">
              <a:lnSpc>
                <a:spcPct val="80000"/>
              </a:lnSpc>
            </a:pPr>
            <a:r>
              <a:rPr lang="cs-CZ" altLang="cs-CZ" sz="2800" smtClean="0"/>
              <a:t>Poplatky za výrobky</a:t>
            </a:r>
          </a:p>
          <a:p>
            <a:pPr marL="839788" lvl="1" indent="-495300" eaLnBrk="1" hangingPunct="1">
              <a:lnSpc>
                <a:spcPct val="80000"/>
              </a:lnSpc>
            </a:pPr>
            <a:r>
              <a:rPr lang="cs-CZ" altLang="cs-CZ" sz="2400" smtClean="0"/>
              <a:t>poplatky za spotřebu látek poškozujících ozónovou vrstvu Země</a:t>
            </a:r>
            <a:endParaRPr lang="cs-CZ" altLang="cs-CZ" sz="2400"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mtClean="0"/>
              <a:t>Poplatky za znečišťování</a:t>
            </a:r>
          </a:p>
        </p:txBody>
      </p:sp>
      <p:sp>
        <p:nvSpPr>
          <p:cNvPr id="17411" name="Rectangle 3"/>
          <p:cNvSpPr>
            <a:spLocks noGrp="1" noChangeArrowheads="1"/>
          </p:cNvSpPr>
          <p:nvPr>
            <p:ph type="body" idx="1"/>
          </p:nvPr>
        </p:nvSpPr>
        <p:spPr/>
        <p:txBody>
          <a:bodyPr/>
          <a:lstStyle/>
          <a:p>
            <a:pPr eaLnBrk="1" hangingPunct="1">
              <a:lnSpc>
                <a:spcPct val="90000"/>
              </a:lnSpc>
            </a:pPr>
            <a:r>
              <a:rPr lang="cs-CZ" altLang="cs-CZ" sz="2400" smtClean="0"/>
              <a:t>Tento typ nástroje vede z ekonomického hlediska k </a:t>
            </a:r>
            <a:r>
              <a:rPr lang="cs-CZ" altLang="cs-CZ" sz="2400" smtClean="0">
                <a:hlinkClick r:id="rId2" tooltip="Nákladově efektivní řešení (stránka neexistuje)"/>
              </a:rPr>
              <a:t>nákladově efektivnímu řešení</a:t>
            </a:r>
            <a:r>
              <a:rPr lang="cs-CZ" altLang="cs-CZ" sz="2400" smtClean="0"/>
              <a:t>. </a:t>
            </a:r>
          </a:p>
          <a:p>
            <a:pPr lvl="1" eaLnBrk="1" hangingPunct="1">
              <a:lnSpc>
                <a:spcPct val="90000"/>
              </a:lnSpc>
            </a:pPr>
            <a:r>
              <a:rPr lang="cs-CZ" altLang="cs-CZ" sz="2000" smtClean="0"/>
              <a:t>Jedná se o řešení, kdy je stanoveného cíle dosahováno s minimálními náklady. Subjekty, pro které je dosažení cílů politiky životního prostředí relativně levnější přispívají relativně více a naopak subjekty, pro které je dosažení těchto cílů relativně dražší, přispívají méně. </a:t>
            </a:r>
          </a:p>
          <a:p>
            <a:pPr eaLnBrk="1" hangingPunct="1">
              <a:lnSpc>
                <a:spcPct val="90000"/>
              </a:lnSpc>
            </a:pPr>
            <a:r>
              <a:rPr lang="cs-CZ" altLang="cs-CZ" sz="2400" smtClean="0"/>
              <a:t>Příjemcem poplatků je buď </a:t>
            </a:r>
            <a:r>
              <a:rPr lang="cs-CZ" altLang="cs-CZ" sz="2400" smtClean="0">
                <a:hlinkClick r:id="rId3" tooltip="Státní fond životního prostředí"/>
              </a:rPr>
              <a:t>Státní fond životního prostředí</a:t>
            </a:r>
            <a:r>
              <a:rPr lang="cs-CZ" altLang="cs-CZ" sz="2400" smtClean="0"/>
              <a:t>, obecní rozpočty, rozpočty krajů, případně státní rozpočty. Tento příjem se využívá účelově k nápravě škod nebo na podporu ekologických projektů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mtClean="0"/>
              <a:t>Emisní poplatky</a:t>
            </a:r>
          </a:p>
        </p:txBody>
      </p:sp>
      <p:sp>
        <p:nvSpPr>
          <p:cNvPr id="18435" name="Rectangle 3"/>
          <p:cNvSpPr>
            <a:spLocks noGrp="1" noChangeArrowheads="1"/>
          </p:cNvSpPr>
          <p:nvPr>
            <p:ph type="body" idx="1"/>
          </p:nvPr>
        </p:nvSpPr>
        <p:spPr>
          <a:xfrm>
            <a:off x="949325" y="1981200"/>
            <a:ext cx="7661275" cy="4616450"/>
          </a:xfrm>
        </p:spPr>
        <p:txBody>
          <a:bodyPr/>
          <a:lstStyle/>
          <a:p>
            <a:pPr eaLnBrk="1" hangingPunct="1">
              <a:lnSpc>
                <a:spcPct val="80000"/>
              </a:lnSpc>
            </a:pPr>
            <a:r>
              <a:rPr lang="cs-CZ" altLang="cs-CZ" sz="2800" b="1" dirty="0" smtClean="0"/>
              <a:t>poplatky za znečišťování ovzduší</a:t>
            </a:r>
          </a:p>
          <a:p>
            <a:pPr lvl="1" eaLnBrk="1" hangingPunct="1">
              <a:lnSpc>
                <a:spcPct val="80000"/>
              </a:lnSpc>
            </a:pPr>
            <a:r>
              <a:rPr lang="cs-CZ" altLang="cs-CZ" sz="2400" dirty="0" smtClean="0"/>
              <a:t>stanoveny zákonem č. 86/2002 Sb., o ochraně ovzduší, ve znění pozdějších předpisů ,</a:t>
            </a:r>
          </a:p>
          <a:p>
            <a:pPr lvl="1" eaLnBrk="1" hangingPunct="1">
              <a:lnSpc>
                <a:spcPct val="80000"/>
              </a:lnSpc>
            </a:pPr>
            <a:r>
              <a:rPr lang="cs-CZ" altLang="cs-CZ" sz="2400" dirty="0" smtClean="0"/>
              <a:t>placeny provozovateli stacionárních zdrojů, které se kategorizují podle velikosti na zvláště velké, velké, střední a malé podle jejich výkonu</a:t>
            </a:r>
          </a:p>
          <a:p>
            <a:pPr lvl="1" eaLnBrk="1" hangingPunct="1">
              <a:lnSpc>
                <a:spcPct val="80000"/>
              </a:lnSpc>
            </a:pPr>
            <a:r>
              <a:rPr lang="cs-CZ" altLang="cs-CZ" sz="2400" dirty="0" smtClean="0"/>
              <a:t>Mezi zpoplatněné látky patří především tuhé emise, SO2 (oxid siřičitý), </a:t>
            </a:r>
            <a:r>
              <a:rPr lang="cs-CZ" altLang="cs-CZ" sz="2400" dirty="0" err="1" smtClean="0"/>
              <a:t>NOx</a:t>
            </a:r>
            <a:r>
              <a:rPr lang="cs-CZ" altLang="cs-CZ" sz="2400" dirty="0" smtClean="0"/>
              <a:t>(oxidy dusíku), CO (oxid uhelnatý), CXHY (uhlovodíky). </a:t>
            </a:r>
          </a:p>
          <a:p>
            <a:pPr lvl="1" eaLnBrk="1" hangingPunct="1">
              <a:lnSpc>
                <a:spcPct val="80000"/>
              </a:lnSpc>
            </a:pPr>
            <a:r>
              <a:rPr lang="cs-CZ" altLang="cs-CZ" sz="2400" dirty="0" smtClean="0"/>
              <a:t>Způsob výpočtu poplatků je dán zákonem. U malých zdrojů je to roční paušál podle druhu používaného paliva. U zvláště velkých, velkých a středních zdrojů závisí výše poplatků na druhu a množství škodlivin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mtClean="0"/>
              <a:t>Emisní poplatky</a:t>
            </a:r>
          </a:p>
        </p:txBody>
      </p:sp>
      <p:sp>
        <p:nvSpPr>
          <p:cNvPr id="19459" name="Rectangle 3"/>
          <p:cNvSpPr>
            <a:spLocks noGrp="1" noChangeArrowheads="1"/>
          </p:cNvSpPr>
          <p:nvPr>
            <p:ph type="body" idx="1"/>
          </p:nvPr>
        </p:nvSpPr>
        <p:spPr>
          <a:xfrm>
            <a:off x="949325" y="1700213"/>
            <a:ext cx="7943850" cy="4897437"/>
          </a:xfrm>
        </p:spPr>
        <p:txBody>
          <a:bodyPr/>
          <a:lstStyle/>
          <a:p>
            <a:pPr eaLnBrk="1" hangingPunct="1">
              <a:lnSpc>
                <a:spcPct val="80000"/>
              </a:lnSpc>
            </a:pPr>
            <a:r>
              <a:rPr lang="cs-CZ" altLang="cs-CZ" sz="2400" b="1" dirty="0" smtClean="0"/>
              <a:t>poplatky za vypouštění odpadních vod povrchových a podzemních (dva různé poplatky)</a:t>
            </a:r>
            <a:endParaRPr lang="cs-CZ" altLang="cs-CZ" sz="2400" dirty="0" smtClean="0"/>
          </a:p>
          <a:p>
            <a:pPr lvl="1" eaLnBrk="1" hangingPunct="1">
              <a:lnSpc>
                <a:spcPct val="80000"/>
              </a:lnSpc>
            </a:pPr>
            <a:r>
              <a:rPr lang="cs-CZ" altLang="cs-CZ" sz="2000" dirty="0" smtClean="0"/>
              <a:t>upraveny ve vodním zákoně č. 254/2001 </a:t>
            </a:r>
            <a:r>
              <a:rPr lang="cs-CZ" altLang="cs-CZ" sz="2000" dirty="0" err="1" smtClean="0"/>
              <a:t>Sb</a:t>
            </a:r>
            <a:r>
              <a:rPr lang="cs-CZ" altLang="cs-CZ" sz="2000" dirty="0" smtClean="0"/>
              <a:t> </a:t>
            </a:r>
          </a:p>
          <a:p>
            <a:pPr lvl="1" eaLnBrk="1" hangingPunct="1">
              <a:lnSpc>
                <a:spcPct val="80000"/>
              </a:lnSpc>
            </a:pPr>
            <a:r>
              <a:rPr lang="cs-CZ" altLang="cs-CZ" sz="2000" dirty="0" smtClean="0"/>
              <a:t>Znečišťovatel je povinen platit poplatek jak za znečištění, tak i za objem vypouštěných odpadních vod. </a:t>
            </a:r>
          </a:p>
          <a:p>
            <a:pPr lvl="1" eaLnBrk="1" hangingPunct="1">
              <a:lnSpc>
                <a:spcPct val="80000"/>
              </a:lnSpc>
            </a:pPr>
            <a:r>
              <a:rPr lang="cs-CZ" altLang="cs-CZ" sz="2000" dirty="0" smtClean="0"/>
              <a:t>Poplatek se platí především při vypouštění nerozpuštěných látek, rozpuštěných anorganických solí, ropných látek, nebo pokud je zjištěna zvýšená acidita a alkalita </a:t>
            </a:r>
          </a:p>
          <a:p>
            <a:pPr lvl="1" eaLnBrk="1" hangingPunct="1">
              <a:lnSpc>
                <a:spcPct val="80000"/>
              </a:lnSpc>
            </a:pPr>
            <a:r>
              <a:rPr lang="cs-CZ" altLang="cs-CZ" sz="2000" dirty="0" smtClean="0"/>
              <a:t>Poplatek platí kdo</a:t>
            </a:r>
          </a:p>
          <a:p>
            <a:pPr lvl="2" eaLnBrk="1" hangingPunct="1">
              <a:lnSpc>
                <a:spcPct val="80000"/>
              </a:lnSpc>
            </a:pPr>
            <a:r>
              <a:rPr lang="cs-CZ" altLang="cs-CZ" sz="1800" dirty="0" smtClean="0"/>
              <a:t>vypouští odpadní vodu do toku </a:t>
            </a:r>
            <a:r>
              <a:rPr lang="cs-CZ" altLang="cs-CZ" sz="1800" b="1" dirty="0" smtClean="0"/>
              <a:t>v množství větším než 100 000 m³ za rok</a:t>
            </a:r>
            <a:r>
              <a:rPr lang="cs-CZ" altLang="cs-CZ" sz="1800" dirty="0" smtClean="0"/>
              <a:t> nebo </a:t>
            </a:r>
          </a:p>
          <a:p>
            <a:pPr lvl="2" eaLnBrk="1" hangingPunct="1">
              <a:lnSpc>
                <a:spcPct val="80000"/>
              </a:lnSpc>
            </a:pPr>
            <a:r>
              <a:rPr lang="cs-CZ" altLang="cs-CZ" sz="1800" dirty="0" smtClean="0"/>
              <a:t>vypouští vodu, </a:t>
            </a:r>
            <a:r>
              <a:rPr lang="cs-CZ" altLang="cs-CZ" sz="1800" b="1" dirty="0" smtClean="0"/>
              <a:t>která nese znečištění větší, než uvádí příloha číslo dvě vodního zákona</a:t>
            </a:r>
            <a:r>
              <a:rPr lang="cs-CZ" altLang="cs-CZ" sz="1800" dirty="0" smtClean="0"/>
              <a:t> </a:t>
            </a:r>
          </a:p>
          <a:p>
            <a:pPr lvl="1" eaLnBrk="1" hangingPunct="1">
              <a:lnSpc>
                <a:spcPct val="80000"/>
              </a:lnSpc>
            </a:pPr>
            <a:r>
              <a:rPr lang="cs-CZ" altLang="cs-CZ" sz="2000" dirty="0" smtClean="0"/>
              <a:t>Poplatky jsou placeny příslušnému celnímu úřadu na základě podkladů ČIŽP</a:t>
            </a:r>
          </a:p>
          <a:p>
            <a:pPr lvl="1" eaLnBrk="1" hangingPunct="1">
              <a:lnSpc>
                <a:spcPct val="80000"/>
              </a:lnSpc>
            </a:pPr>
            <a:r>
              <a:rPr lang="cs-CZ" altLang="cs-CZ" sz="2000" dirty="0" smtClean="0"/>
              <a:t>Příjmy směřují do Státního fondu Životního prostředí. </a:t>
            </a:r>
          </a:p>
          <a:p>
            <a:pPr lvl="1" eaLnBrk="1" hangingPunct="1">
              <a:lnSpc>
                <a:spcPct val="80000"/>
              </a:lnSpc>
            </a:pPr>
            <a:endParaRPr lang="cs-CZ" altLang="cs-CZ"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altLang="cs-CZ" smtClean="0"/>
              <a:t>Emisní poplatky</a:t>
            </a:r>
          </a:p>
        </p:txBody>
      </p:sp>
      <p:sp>
        <p:nvSpPr>
          <p:cNvPr id="20483" name="Rectangle 3"/>
          <p:cNvSpPr>
            <a:spLocks noGrp="1" noChangeArrowheads="1"/>
          </p:cNvSpPr>
          <p:nvPr>
            <p:ph type="body" idx="1"/>
          </p:nvPr>
        </p:nvSpPr>
        <p:spPr>
          <a:xfrm>
            <a:off x="949325" y="1981200"/>
            <a:ext cx="7661275" cy="4471988"/>
          </a:xfrm>
        </p:spPr>
        <p:txBody>
          <a:bodyPr/>
          <a:lstStyle/>
          <a:p>
            <a:pPr eaLnBrk="1" hangingPunct="1">
              <a:lnSpc>
                <a:spcPct val="80000"/>
              </a:lnSpc>
            </a:pPr>
            <a:r>
              <a:rPr lang="cs-CZ" altLang="cs-CZ" sz="2000" b="1" dirty="0" smtClean="0"/>
              <a:t>poplatky za ukládání odpadů na skládky,</a:t>
            </a:r>
          </a:p>
          <a:p>
            <a:pPr lvl="1" eaLnBrk="1" hangingPunct="1">
              <a:lnSpc>
                <a:spcPct val="80000"/>
              </a:lnSpc>
            </a:pPr>
            <a:r>
              <a:rPr lang="cs-CZ" altLang="cs-CZ" sz="1800" dirty="0" smtClean="0"/>
              <a:t>upraveny zákonem č. 541/2020 Sb., o odpadech </a:t>
            </a:r>
          </a:p>
          <a:p>
            <a:pPr lvl="1" eaLnBrk="1" hangingPunct="1">
              <a:lnSpc>
                <a:spcPct val="80000"/>
              </a:lnSpc>
            </a:pPr>
            <a:r>
              <a:rPr lang="cs-CZ" sz="1800" dirty="0"/>
              <a:t>Poplatníkem je dle zákona č. 541/2020 Sb., o odpadech ten, kdo pozbývá vlastnické právo k odpadu, při jeho předání k uložení na skládku obec, pokud je původcem ukládaného komunálního odpadu, nebo provozovatel skládky, pokud uložil odpad na jím provozovanou skládku, nebo určil odpad při jeho uložení na skládku jako technologický materiál pro technické zabezpečení skládky. Plátcem poplatku je provozovatel skládky. Provozovatel skládky je povinen poplatek za ukládání odpadů na skládku od poplatníka vybrat a odvést správci poplatku, kterým je</a:t>
            </a:r>
            <a:r>
              <a:rPr lang="cs-CZ" dirty="0"/>
              <a:t> </a:t>
            </a:r>
            <a:endParaRPr lang="cs-CZ" dirty="0" smtClean="0"/>
          </a:p>
          <a:p>
            <a:pPr eaLnBrk="1" hangingPunct="1">
              <a:lnSpc>
                <a:spcPct val="80000"/>
              </a:lnSpc>
            </a:pPr>
            <a:r>
              <a:rPr lang="cs-CZ" altLang="cs-CZ" sz="2000" dirty="0"/>
              <a:t>poplatky za spalování odpadů,</a:t>
            </a:r>
          </a:p>
          <a:p>
            <a:pPr eaLnBrk="1" hangingPunct="1">
              <a:lnSpc>
                <a:spcPct val="80000"/>
              </a:lnSpc>
            </a:pPr>
            <a:r>
              <a:rPr lang="cs-CZ" altLang="cs-CZ" sz="2000" dirty="0"/>
              <a:t>poplatky za hluk,</a:t>
            </a:r>
          </a:p>
          <a:p>
            <a:pPr eaLnBrk="1" hangingPunct="1">
              <a:lnSpc>
                <a:spcPct val="80000"/>
              </a:lnSpc>
            </a:pPr>
            <a:r>
              <a:rPr lang="cs-CZ" altLang="cs-CZ" sz="2000" dirty="0" smtClean="0"/>
              <a:t>administrativní, resp. místní poplatky </a:t>
            </a:r>
          </a:p>
          <a:p>
            <a:pPr eaLnBrk="1" hangingPunct="1">
              <a:lnSpc>
                <a:spcPct val="80000"/>
              </a:lnSpc>
            </a:pPr>
            <a:endParaRPr lang="cs-CZ" altLang="cs-CZ"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mtClean="0"/>
              <a:t>Poplatky za užití přírodních zdrojů</a:t>
            </a:r>
          </a:p>
        </p:txBody>
      </p:sp>
      <p:sp>
        <p:nvSpPr>
          <p:cNvPr id="21507" name="Rectangle 3"/>
          <p:cNvSpPr>
            <a:spLocks noGrp="1" noChangeArrowheads="1"/>
          </p:cNvSpPr>
          <p:nvPr>
            <p:ph type="body" idx="1"/>
          </p:nvPr>
        </p:nvSpPr>
        <p:spPr>
          <a:xfrm>
            <a:off x="949325" y="1981200"/>
            <a:ext cx="7661275" cy="4471988"/>
          </a:xfrm>
        </p:spPr>
        <p:txBody>
          <a:bodyPr/>
          <a:lstStyle/>
          <a:p>
            <a:pPr eaLnBrk="1" hangingPunct="1">
              <a:lnSpc>
                <a:spcPct val="80000"/>
              </a:lnSpc>
            </a:pPr>
            <a:r>
              <a:rPr lang="cs-CZ" altLang="cs-CZ" sz="2400" b="1" smtClean="0"/>
              <a:t>poplatky za odběry podzemní vody</a:t>
            </a:r>
          </a:p>
          <a:p>
            <a:pPr lvl="1" eaLnBrk="1" hangingPunct="1">
              <a:lnSpc>
                <a:spcPct val="80000"/>
              </a:lnSpc>
            </a:pPr>
            <a:r>
              <a:rPr lang="cs-CZ" altLang="cs-CZ" sz="1800" smtClean="0"/>
              <a:t>za odebrané množství podzemní vody. Poplatek je stanoven novelou zákona č. 20/2004 Sb., o vodách. Příjemcem poplatků je z 50% </a:t>
            </a:r>
            <a:r>
              <a:rPr lang="cs-CZ" altLang="cs-CZ" sz="1800" smtClean="0">
                <a:hlinkClick r:id="rId2" tooltip="Státní fond životního prostředí"/>
              </a:rPr>
              <a:t>Státní fond životního prostředí</a:t>
            </a:r>
            <a:r>
              <a:rPr lang="cs-CZ" altLang="cs-CZ" sz="1800" smtClean="0"/>
              <a:t> a z 50 % rozpočty územně příslušného kraje. </a:t>
            </a:r>
          </a:p>
          <a:p>
            <a:pPr eaLnBrk="1" hangingPunct="1">
              <a:lnSpc>
                <a:spcPct val="80000"/>
              </a:lnSpc>
            </a:pPr>
            <a:r>
              <a:rPr lang="cs-CZ" altLang="cs-CZ" sz="2400" b="1" smtClean="0"/>
              <a:t>poplatky za odběry povrchových vod</a:t>
            </a:r>
          </a:p>
          <a:p>
            <a:pPr lvl="1" eaLnBrk="1" hangingPunct="1">
              <a:lnSpc>
                <a:spcPct val="80000"/>
              </a:lnSpc>
            </a:pPr>
            <a:r>
              <a:rPr lang="cs-CZ" altLang="cs-CZ" sz="1800" smtClean="0"/>
              <a:t>Platba, kterou hradí organizace, které odebírají vodu z povrchových vod jeho správci (tedy Povodí)</a:t>
            </a:r>
          </a:p>
          <a:p>
            <a:pPr eaLnBrk="1" hangingPunct="1">
              <a:lnSpc>
                <a:spcPct val="80000"/>
              </a:lnSpc>
            </a:pPr>
            <a:r>
              <a:rPr lang="cs-CZ" altLang="cs-CZ" sz="2400" b="1" smtClean="0"/>
              <a:t>odvody za odnětí půdy ze zemědělského půdního fondu</a:t>
            </a:r>
          </a:p>
          <a:p>
            <a:pPr lvl="1" eaLnBrk="1" hangingPunct="1">
              <a:lnSpc>
                <a:spcPct val="80000"/>
              </a:lnSpc>
            </a:pPr>
            <a:r>
              <a:rPr lang="cs-CZ" altLang="cs-CZ" sz="1800" smtClean="0"/>
              <a:t>stanoveny zákonem č. 334/1992 Sb., o ochraně zemědělského půdního fondu, ve znění pozdějších předpisů. Souhlas s odvodem poskytuje příslušný orgán ochrany zemědělského půdního fondu. Výběr mají v kompetenci celní úřady. Výnos z odvodů směřuje z 60 % Státnímu fondu životního prostředí a z 40 % rozpočtům obcí příslušného katastru. </a:t>
            </a:r>
          </a:p>
          <a:p>
            <a:pPr eaLnBrk="1" hangingPunct="1">
              <a:lnSpc>
                <a:spcPct val="80000"/>
              </a:lnSpc>
            </a:pPr>
            <a:endParaRPr lang="cs-CZ" altLang="cs-CZ" sz="2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smtClean="0"/>
              <a:t>Ekonomické nástroje – definice</a:t>
            </a:r>
          </a:p>
        </p:txBody>
      </p:sp>
      <p:sp>
        <p:nvSpPr>
          <p:cNvPr id="4099" name="Rectangle 3"/>
          <p:cNvSpPr>
            <a:spLocks noGrp="1" noChangeArrowheads="1"/>
          </p:cNvSpPr>
          <p:nvPr>
            <p:ph type="body" idx="1"/>
          </p:nvPr>
        </p:nvSpPr>
        <p:spPr/>
        <p:txBody>
          <a:bodyPr/>
          <a:lstStyle/>
          <a:p>
            <a:pPr eaLnBrk="1" hangingPunct="1"/>
            <a:r>
              <a:rPr lang="cs-CZ" altLang="cs-CZ" b="1" smtClean="0"/>
              <a:t>definice:</a:t>
            </a:r>
            <a:endParaRPr lang="cs-CZ" altLang="cs-CZ" i="1" smtClean="0"/>
          </a:p>
          <a:p>
            <a:pPr eaLnBrk="1" hangingPunct="1">
              <a:buFont typeface="Wingdings" panose="05000000000000000000" pitchFamily="2" charset="2"/>
              <a:buNone/>
            </a:pPr>
            <a:r>
              <a:rPr lang="cs-CZ" altLang="cs-CZ" i="1" smtClean="0"/>
              <a:t>	„prostředky ochrany životního prostředí, jejichž účelem je podnítit zájem na ochraně životního prostředí ekonomickou stimulací“</a:t>
            </a:r>
            <a:r>
              <a:rPr lang="cs-CZ" altLang="cs-CZ" smtClean="0"/>
              <a:t> </a:t>
            </a:r>
          </a:p>
          <a:p>
            <a:pPr eaLnBrk="1" hangingPunct="1">
              <a:buFontTx/>
              <a:buChar char="-"/>
            </a:pPr>
            <a:endParaRPr lang="cs-CZ" altLang="cs-CZ" sz="800" smtClean="0"/>
          </a:p>
          <a:p>
            <a:pPr eaLnBrk="1" hangingPunct="1">
              <a:buFont typeface="Wingdings" panose="05000000000000000000" pitchFamily="2" charset="2"/>
              <a:buNone/>
            </a:pPr>
            <a:endParaRPr lang="cs-CZ" altLang="cs-CZ" sz="9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smtClean="0"/>
              <a:t>Poplatky za užití přírodních zdrojů</a:t>
            </a:r>
          </a:p>
        </p:txBody>
      </p:sp>
      <p:sp>
        <p:nvSpPr>
          <p:cNvPr id="22531" name="Rectangle 3"/>
          <p:cNvSpPr>
            <a:spLocks noGrp="1" noChangeArrowheads="1"/>
          </p:cNvSpPr>
          <p:nvPr>
            <p:ph type="body" idx="1"/>
          </p:nvPr>
        </p:nvSpPr>
        <p:spPr>
          <a:xfrm>
            <a:off x="949325" y="1981200"/>
            <a:ext cx="7661275" cy="4543425"/>
          </a:xfrm>
        </p:spPr>
        <p:txBody>
          <a:bodyPr/>
          <a:lstStyle/>
          <a:p>
            <a:pPr eaLnBrk="1" hangingPunct="1">
              <a:lnSpc>
                <a:spcPct val="80000"/>
              </a:lnSpc>
            </a:pPr>
            <a:r>
              <a:rPr lang="cs-CZ" altLang="cs-CZ" sz="2400" b="1" smtClean="0"/>
              <a:t>poplatky za odnětí pozemků plnících funkci lesa</a:t>
            </a:r>
          </a:p>
          <a:p>
            <a:pPr lvl="1" eaLnBrk="1" hangingPunct="1">
              <a:lnSpc>
                <a:spcPct val="80000"/>
              </a:lnSpc>
            </a:pPr>
            <a:r>
              <a:rPr lang="cs-CZ" altLang="cs-CZ" sz="2000" smtClean="0"/>
              <a:t>Výše poplatku je určena orgánem státní ochrany lesů a výběr mají v kompetenci celní úřady. Příjemcem poplatků je z 60% </a:t>
            </a:r>
            <a:r>
              <a:rPr lang="cs-CZ" altLang="cs-CZ" sz="2000" smtClean="0">
                <a:hlinkClick r:id="rId2" tooltip="Státní fond životního prostředí"/>
              </a:rPr>
              <a:t>Státní fond životního prostředí</a:t>
            </a:r>
            <a:r>
              <a:rPr lang="cs-CZ" altLang="cs-CZ" sz="2000" smtClean="0"/>
              <a:t> a z 40 % rozpočty obcí příslušného katastru. Vytěžené prostředky musí být využity na zlepšení životního prostředí obce a na zachování lesa. </a:t>
            </a:r>
          </a:p>
          <a:p>
            <a:pPr eaLnBrk="1" hangingPunct="1">
              <a:lnSpc>
                <a:spcPct val="80000"/>
              </a:lnSpc>
            </a:pPr>
            <a:r>
              <a:rPr lang="cs-CZ" altLang="cs-CZ" sz="2400" b="1" smtClean="0"/>
              <a:t>úhrady z dobývacího prostoru a </a:t>
            </a:r>
            <a:r>
              <a:rPr lang="cs-CZ" altLang="cs-CZ" sz="2400" smtClean="0"/>
              <a:t>z </a:t>
            </a:r>
            <a:r>
              <a:rPr lang="cs-CZ" altLang="cs-CZ" sz="2400" b="1" smtClean="0"/>
              <a:t>vydobytých vyhrazených nerostů</a:t>
            </a:r>
          </a:p>
          <a:p>
            <a:pPr lvl="1" eaLnBrk="1" hangingPunct="1">
              <a:lnSpc>
                <a:spcPct val="80000"/>
              </a:lnSpc>
            </a:pPr>
            <a:r>
              <a:rPr lang="cs-CZ" altLang="cs-CZ" sz="2000" smtClean="0"/>
              <a:t>Sazba úhrady se pohybuje v rozmezí 100-1000 Kč za 1 hektar </a:t>
            </a:r>
          </a:p>
          <a:p>
            <a:pPr eaLnBrk="1" hangingPunct="1">
              <a:lnSpc>
                <a:spcPct val="80000"/>
              </a:lnSpc>
            </a:pPr>
            <a:r>
              <a:rPr lang="cs-CZ" altLang="cs-CZ" sz="2400" smtClean="0"/>
              <a:t>poplatky za kácení dřevin</a:t>
            </a:r>
          </a:p>
          <a:p>
            <a:pPr lvl="1" eaLnBrk="1" hangingPunct="1">
              <a:lnSpc>
                <a:spcPct val="80000"/>
              </a:lnSpc>
            </a:pPr>
            <a:r>
              <a:rPr lang="cs-CZ" altLang="cs-CZ" sz="2000" smtClean="0"/>
              <a:t>Nemusí se žádat o povolení, pokud dřeviny nedosahují stanovených rozměrů, tedy pokud dřeviny dosahuje výšky do 80 cm a 130 cm nad zemí nebo se jedná o souvislý keřový porost do 40 m2. </a:t>
            </a:r>
          </a:p>
          <a:p>
            <a:pPr eaLnBrk="1" hangingPunct="1">
              <a:lnSpc>
                <a:spcPct val="80000"/>
              </a:lnSpc>
            </a:pPr>
            <a:endParaRPr lang="cs-CZ" altLang="cs-CZ" sz="24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mtClean="0"/>
              <a:t>Uživatelské poplatky</a:t>
            </a:r>
          </a:p>
        </p:txBody>
      </p:sp>
      <p:sp>
        <p:nvSpPr>
          <p:cNvPr id="23555" name="Rectangle 3"/>
          <p:cNvSpPr>
            <a:spLocks noGrp="1" noChangeArrowheads="1"/>
          </p:cNvSpPr>
          <p:nvPr>
            <p:ph type="body" idx="1"/>
          </p:nvPr>
        </p:nvSpPr>
        <p:spPr/>
        <p:txBody>
          <a:bodyPr/>
          <a:lstStyle/>
          <a:p>
            <a:pPr eaLnBrk="1" hangingPunct="1">
              <a:lnSpc>
                <a:spcPct val="90000"/>
              </a:lnSpc>
            </a:pPr>
            <a:r>
              <a:rPr lang="cs-CZ" altLang="cs-CZ" sz="2800" smtClean="0"/>
              <a:t>poplatky za spotřebu látek poškozujících ozonovou vrstvu,</a:t>
            </a:r>
          </a:p>
          <a:p>
            <a:pPr lvl="1" eaLnBrk="1" hangingPunct="1">
              <a:lnSpc>
                <a:spcPct val="90000"/>
              </a:lnSpc>
            </a:pPr>
            <a:r>
              <a:rPr lang="cs-CZ" altLang="cs-CZ" sz="2400" smtClean="0"/>
              <a:t>poplatek za výrobu a dovoz regulovaných látek, který napomáhá chránit ozonovou vrstvu Země </a:t>
            </a:r>
          </a:p>
          <a:p>
            <a:pPr lvl="1" eaLnBrk="1" hangingPunct="1">
              <a:lnSpc>
                <a:spcPct val="90000"/>
              </a:lnSpc>
            </a:pPr>
            <a:r>
              <a:rPr lang="cs-CZ" altLang="cs-CZ" sz="2400" smtClean="0"/>
              <a:t>Poplatky jsou vybírány za látky, které poškozují ozonovou vrstvu a produkty, které je zahrnují </a:t>
            </a:r>
          </a:p>
          <a:p>
            <a:pPr eaLnBrk="1" hangingPunct="1">
              <a:lnSpc>
                <a:spcPct val="90000"/>
              </a:lnSpc>
            </a:pPr>
            <a:r>
              <a:rPr lang="cs-CZ" altLang="cs-CZ" sz="2800" smtClean="0"/>
              <a:t>poplatky za užívání vybraných umělých hnojiv a pesticidů,</a:t>
            </a:r>
          </a:p>
          <a:p>
            <a:pPr eaLnBrk="1" hangingPunct="1">
              <a:lnSpc>
                <a:spcPct val="90000"/>
              </a:lnSpc>
            </a:pPr>
            <a:r>
              <a:rPr lang="cs-CZ" altLang="cs-CZ" sz="2800" smtClean="0"/>
              <a:t>poplatky za používání tašek z umělých hmot, apod.</a:t>
            </a:r>
          </a:p>
          <a:p>
            <a:pPr eaLnBrk="1" hangingPunct="1">
              <a:lnSpc>
                <a:spcPct val="90000"/>
              </a:lnSpc>
            </a:pPr>
            <a:endParaRPr lang="cs-CZ" altLang="cs-CZ" sz="28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cs-CZ" altLang="cs-CZ" smtClean="0"/>
              <a:t>Uživatelské poplatky </a:t>
            </a:r>
          </a:p>
        </p:txBody>
      </p:sp>
      <p:sp>
        <p:nvSpPr>
          <p:cNvPr id="24579" name="Rectangle 3"/>
          <p:cNvSpPr>
            <a:spLocks noGrp="1" noChangeArrowheads="1"/>
          </p:cNvSpPr>
          <p:nvPr>
            <p:ph type="body" idx="1"/>
          </p:nvPr>
        </p:nvSpPr>
        <p:spPr>
          <a:xfrm>
            <a:off x="949325" y="1700213"/>
            <a:ext cx="7661275" cy="4897437"/>
          </a:xfrm>
        </p:spPr>
        <p:txBody>
          <a:bodyPr/>
          <a:lstStyle/>
          <a:p>
            <a:pPr marL="609600" indent="-609600" eaLnBrk="1" hangingPunct="1"/>
            <a:r>
              <a:rPr lang="cs-CZ" altLang="cs-CZ" smtClean="0"/>
              <a:t>pokrytí nákladů kolektivních služeb</a:t>
            </a:r>
          </a:p>
          <a:p>
            <a:pPr marL="609600" indent="-609600" eaLnBrk="1" hangingPunct="1"/>
            <a:r>
              <a:rPr lang="cs-CZ" altLang="cs-CZ" smtClean="0"/>
              <a:t>financování místních vlád</a:t>
            </a:r>
          </a:p>
          <a:p>
            <a:pPr marL="609600" indent="-609600" eaLnBrk="1" hangingPunct="1"/>
            <a:r>
              <a:rPr lang="cs-CZ" altLang="cs-CZ" smtClean="0"/>
              <a:t>sběr odpadu, </a:t>
            </a:r>
          </a:p>
          <a:p>
            <a:pPr marL="609600" indent="-609600" eaLnBrk="1" hangingPunct="1"/>
            <a:r>
              <a:rPr lang="cs-CZ" altLang="cs-CZ" smtClean="0"/>
              <a:t>stočné</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smtClean="0"/>
              <a:t>Platby za komunální odpad</a:t>
            </a:r>
          </a:p>
        </p:txBody>
      </p:sp>
      <p:sp>
        <p:nvSpPr>
          <p:cNvPr id="25603" name="Rectangle 3"/>
          <p:cNvSpPr>
            <a:spLocks noGrp="1" noChangeArrowheads="1"/>
          </p:cNvSpPr>
          <p:nvPr>
            <p:ph type="body" idx="1"/>
          </p:nvPr>
        </p:nvSpPr>
        <p:spPr>
          <a:xfrm>
            <a:off x="179388" y="1700213"/>
            <a:ext cx="8785225" cy="4897437"/>
          </a:xfrm>
        </p:spPr>
        <p:txBody>
          <a:bodyPr/>
          <a:lstStyle/>
          <a:p>
            <a:pPr marL="609600" indent="-609600" eaLnBrk="1" hangingPunct="1"/>
            <a:r>
              <a:rPr lang="cs-CZ" altLang="cs-CZ" smtClean="0"/>
              <a:t>Způsoby stanovení:</a:t>
            </a:r>
          </a:p>
          <a:p>
            <a:pPr marL="1050925" lvl="1" indent="-609600" eaLnBrk="1" hangingPunct="1"/>
            <a:r>
              <a:rPr lang="cs-CZ" altLang="cs-CZ" sz="2600" smtClean="0"/>
              <a:t>Úhrada za shromažďování, sběr, přepravu, třídění, využívání a odstraňování komunálního odpadu </a:t>
            </a:r>
            <a:r>
              <a:rPr lang="cs-CZ" altLang="cs-CZ" sz="1600" smtClean="0"/>
              <a:t>(jde o smluvní poplatek, smlouva musí být uzavřena písemně a obsahovat výši poplatku)</a:t>
            </a:r>
          </a:p>
          <a:p>
            <a:pPr marL="1050925" lvl="1" indent="-609600" eaLnBrk="1" hangingPunct="1"/>
            <a:r>
              <a:rPr lang="cs-CZ" altLang="cs-CZ" sz="2600" smtClean="0"/>
              <a:t>Poplatek za komunální odpad </a:t>
            </a:r>
            <a:r>
              <a:rPr lang="cs-CZ" altLang="cs-CZ" sz="1600" smtClean="0"/>
              <a:t>(poplatník každá fyzická osoba, při jejíž činnosti vzniká odpad a plátcem je vlastník nemovitosti, kde vzniká komunální odpad) </a:t>
            </a:r>
          </a:p>
          <a:p>
            <a:pPr marL="1050925" lvl="1" indent="-609600" eaLnBrk="1" hangingPunct="1"/>
            <a:r>
              <a:rPr lang="cs-CZ" altLang="cs-CZ" sz="2600" smtClean="0"/>
              <a:t>Místní poplatek za provoz systému shromažďování, sběru, přepravy, třídění, využívání a odstraňování komunálního odpadu </a:t>
            </a:r>
            <a:r>
              <a:rPr lang="cs-CZ" altLang="cs-CZ" sz="1800" smtClean="0"/>
              <a:t>(v praxi nejrozšířenější, sazbu tvoří částka 250 Kč za osobu a kal. rok a částka stanovená na základě skutečných nákladů obce za předchozí rok)</a:t>
            </a:r>
          </a:p>
          <a:p>
            <a:pPr marL="1050925" lvl="1" indent="-609600" eaLnBrk="1" hangingPunct="1"/>
            <a:endParaRPr lang="cs-CZ" altLang="cs-CZ"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smtClean="0"/>
              <a:t>Fondy</a:t>
            </a:r>
          </a:p>
        </p:txBody>
      </p:sp>
      <p:sp>
        <p:nvSpPr>
          <p:cNvPr id="26627" name="Rectangle 3"/>
          <p:cNvSpPr>
            <a:spLocks noGrp="1" noChangeArrowheads="1"/>
          </p:cNvSpPr>
          <p:nvPr>
            <p:ph type="body" idx="1"/>
          </p:nvPr>
        </p:nvSpPr>
        <p:spPr>
          <a:xfrm>
            <a:off x="900113" y="1628775"/>
            <a:ext cx="8064500" cy="4608513"/>
          </a:xfrm>
        </p:spPr>
        <p:txBody>
          <a:bodyPr/>
          <a:lstStyle/>
          <a:p>
            <a:pPr marL="571500" indent="-571500" eaLnBrk="1" hangingPunct="1"/>
            <a:r>
              <a:rPr lang="cs-CZ" altLang="cs-CZ" sz="2800" smtClean="0"/>
              <a:t>Státní a jiné veřejné fondy</a:t>
            </a:r>
            <a:br>
              <a:rPr lang="cs-CZ" altLang="cs-CZ" sz="2800" smtClean="0"/>
            </a:br>
            <a:r>
              <a:rPr lang="cs-CZ" altLang="cs-CZ" sz="1900" smtClean="0"/>
              <a:t>účel: </a:t>
            </a:r>
            <a:r>
              <a:rPr lang="cs-CZ" altLang="cs-CZ" sz="1900" i="1" smtClean="0"/>
              <a:t>alokace fin. prostředků pro financování opatření k ochraně ŽP</a:t>
            </a:r>
            <a:r>
              <a:rPr lang="cs-CZ" altLang="cs-CZ" sz="1900" smtClean="0"/>
              <a:t> </a:t>
            </a:r>
            <a:br>
              <a:rPr lang="cs-CZ" altLang="cs-CZ" sz="1900" smtClean="0"/>
            </a:br>
            <a:r>
              <a:rPr lang="cs-CZ" altLang="cs-CZ" sz="1900" smtClean="0"/>
              <a:t>např.: SFŽP, krajské fondy pro naléhavá opatření (vody), Jaderný účet, Recyklačný fond (SK), </a:t>
            </a:r>
            <a:endParaRPr lang="cs-CZ" altLang="cs-CZ" sz="300" smtClean="0"/>
          </a:p>
          <a:p>
            <a:pPr marL="571500" indent="-571500" eaLnBrk="1" hangingPunct="1"/>
            <a:r>
              <a:rPr lang="cs-CZ" altLang="cs-CZ" sz="2800" smtClean="0"/>
              <a:t>Finanční rezervy</a:t>
            </a:r>
            <a:br>
              <a:rPr lang="cs-CZ" altLang="cs-CZ" sz="2800" smtClean="0"/>
            </a:br>
            <a:r>
              <a:rPr lang="cs-CZ" altLang="cs-CZ" sz="1900" smtClean="0"/>
              <a:t>účel: </a:t>
            </a:r>
            <a:r>
              <a:rPr lang="cs-CZ" altLang="cs-CZ" sz="1900" i="1" smtClean="0"/>
              <a:t>zajistit fin. prostředky pro budoucí jistou potřebu</a:t>
            </a:r>
            <a:br>
              <a:rPr lang="cs-CZ" altLang="cs-CZ" sz="1900" i="1" smtClean="0"/>
            </a:br>
            <a:r>
              <a:rPr lang="cs-CZ" altLang="cs-CZ" sz="1900" smtClean="0"/>
              <a:t>např.: provoz skládek odpadu, těžba nerostů)</a:t>
            </a:r>
          </a:p>
          <a:p>
            <a:pPr marL="571500" indent="-571500" eaLnBrk="1" hangingPunct="1"/>
            <a:endParaRPr lang="cs-CZ" altLang="cs-CZ" sz="300" smtClean="0"/>
          </a:p>
          <a:p>
            <a:pPr marL="571500" indent="-571500" eaLnBrk="1" hangingPunct="1"/>
            <a:r>
              <a:rPr lang="cs-CZ" altLang="cs-CZ" sz="2800" smtClean="0"/>
              <a:t>Finanční jistiny / kauce</a:t>
            </a:r>
            <a:br>
              <a:rPr lang="cs-CZ" altLang="cs-CZ" sz="2800" smtClean="0"/>
            </a:br>
            <a:r>
              <a:rPr lang="cs-CZ" altLang="cs-CZ" sz="1900" smtClean="0"/>
              <a:t>účel: </a:t>
            </a:r>
            <a:r>
              <a:rPr lang="cs-CZ" altLang="cs-CZ" sz="1900" i="1" smtClean="0"/>
              <a:t>zajistit fin. prostředky pro budoucí možnou potřebu</a:t>
            </a:r>
            <a:br>
              <a:rPr lang="cs-CZ" altLang="cs-CZ" sz="1900" i="1" smtClean="0"/>
            </a:br>
            <a:r>
              <a:rPr lang="cs-CZ" altLang="cs-CZ" sz="1900" smtClean="0"/>
              <a:t>např. přeshraniční přeprava nebezpečného odpadu</a:t>
            </a:r>
            <a:br>
              <a:rPr lang="cs-CZ" altLang="cs-CZ" sz="1900" smtClean="0"/>
            </a:br>
            <a:r>
              <a:rPr lang="cs-CZ" altLang="cs-CZ" sz="1900" smtClean="0"/>
              <a:t>alt. k povinnému pojištění</a:t>
            </a:r>
          </a:p>
          <a:p>
            <a:pPr marL="571500" indent="-571500" eaLnBrk="1" hangingPunct="1"/>
            <a:endParaRPr lang="cs-CZ" altLang="cs-CZ" sz="300" smtClean="0"/>
          </a:p>
          <a:p>
            <a:pPr marL="571500" indent="-571500" eaLnBrk="1" hangingPunct="1"/>
            <a:r>
              <a:rPr lang="cs-CZ" altLang="cs-CZ" sz="2800" smtClean="0"/>
              <a:t>„Zelené“ investiční fondy</a:t>
            </a:r>
          </a:p>
          <a:p>
            <a:pPr marL="571500" indent="-571500" eaLnBrk="1" hangingPunct="1"/>
            <a:endParaRPr lang="cs-CZ" altLang="cs-CZ"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smtClean="0"/>
              <a:t>Povinné environmentální pojištění</a:t>
            </a:r>
          </a:p>
        </p:txBody>
      </p:sp>
      <p:sp>
        <p:nvSpPr>
          <p:cNvPr id="27651" name="Rectangle 3"/>
          <p:cNvSpPr>
            <a:spLocks noGrp="1" noChangeArrowheads="1"/>
          </p:cNvSpPr>
          <p:nvPr>
            <p:ph type="body" idx="1"/>
          </p:nvPr>
        </p:nvSpPr>
        <p:spPr/>
        <p:txBody>
          <a:bodyPr/>
          <a:lstStyle/>
          <a:p>
            <a:pPr eaLnBrk="1" hangingPunct="1"/>
            <a:r>
              <a:rPr lang="cs-CZ" altLang="cs-CZ" smtClean="0"/>
              <a:t>Předmětem odpovědnost za poškození životního prostředí, ne škoda! (?) </a:t>
            </a:r>
          </a:p>
          <a:p>
            <a:pPr lvl="1" eaLnBrk="1" hangingPunct="1"/>
            <a:r>
              <a:rPr lang="cs-CZ" altLang="cs-CZ" smtClean="0"/>
              <a:t>Např.: prevence závažných havárií, atomové právo, přeshraniční přeprava odpadů</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smtClean="0"/>
              <a:t>Zálohové systémy (deposit-refund system)</a:t>
            </a:r>
          </a:p>
        </p:txBody>
      </p:sp>
      <p:sp>
        <p:nvSpPr>
          <p:cNvPr id="28675" name="Rectangle 3"/>
          <p:cNvSpPr>
            <a:spLocks noGrp="1" noChangeArrowheads="1"/>
          </p:cNvSpPr>
          <p:nvPr>
            <p:ph type="body" idx="1"/>
          </p:nvPr>
        </p:nvSpPr>
        <p:spPr/>
        <p:txBody>
          <a:bodyPr/>
          <a:lstStyle/>
          <a:p>
            <a:pPr eaLnBrk="1" hangingPunct="1"/>
            <a:r>
              <a:rPr lang="cs-CZ" altLang="cs-CZ" smtClean="0"/>
              <a:t>princip: zboží (příp. obal apod.) se neprodává, ale „vydává na zálohu“ (záruka vrácení peněz při vrácení „zboží“ – neplést s reklamací!!!)  </a:t>
            </a:r>
          </a:p>
          <a:p>
            <a:pPr eaLnBrk="1" hangingPunct="1"/>
            <a:r>
              <a:rPr lang="cs-CZ" altLang="cs-CZ" smtClean="0"/>
              <a:t>příklady: vratné lahve aj. obaly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900113" y="1700213"/>
            <a:ext cx="7661275" cy="4824412"/>
          </a:xfrm>
        </p:spPr>
        <p:txBody>
          <a:bodyPr/>
          <a:lstStyle/>
          <a:p>
            <a:pPr marL="571500" indent="-571500" eaLnBrk="1" hangingPunct="1">
              <a:lnSpc>
                <a:spcPct val="80000"/>
              </a:lnSpc>
            </a:pPr>
            <a:r>
              <a:rPr lang="cs-CZ" altLang="cs-CZ" sz="2400" b="1" smtClean="0"/>
              <a:t>Předmět obchodu: </a:t>
            </a:r>
          </a:p>
          <a:p>
            <a:pPr marL="839788" lvl="1" indent="-495300" eaLnBrk="1" hangingPunct="1">
              <a:lnSpc>
                <a:spcPct val="80000"/>
              </a:lnSpc>
            </a:pPr>
            <a:r>
              <a:rPr lang="cs-CZ" altLang="cs-CZ" sz="2200" smtClean="0"/>
              <a:t>NE povolení, ale oprávnění, resp. povinnost</a:t>
            </a:r>
          </a:p>
          <a:p>
            <a:pPr marL="839788" lvl="1" indent="-495300" eaLnBrk="1" hangingPunct="1">
              <a:lnSpc>
                <a:spcPct val="80000"/>
              </a:lnSpc>
            </a:pPr>
            <a:r>
              <a:rPr lang="cs-CZ" altLang="cs-CZ" sz="2200" smtClean="0"/>
              <a:t>převoditelné, kvantifikovatelné, měřitelné</a:t>
            </a:r>
          </a:p>
          <a:p>
            <a:pPr marL="839788" lvl="1" indent="-495300" eaLnBrk="1" hangingPunct="1">
              <a:lnSpc>
                <a:spcPct val="80000"/>
              </a:lnSpc>
            </a:pPr>
            <a:r>
              <a:rPr lang="cs-CZ" altLang="cs-CZ" sz="2200" smtClean="0"/>
              <a:t>příklady: emise CO</a:t>
            </a:r>
            <a:r>
              <a:rPr lang="cs-CZ" altLang="cs-CZ" sz="2200" baseline="-25000" smtClean="0"/>
              <a:t>2</a:t>
            </a:r>
            <a:r>
              <a:rPr lang="cs-CZ" altLang="cs-CZ" sz="2200" smtClean="0"/>
              <a:t> aj. skleníkových plynů, půda, …</a:t>
            </a:r>
          </a:p>
          <a:p>
            <a:pPr marL="571500" indent="-571500" eaLnBrk="1" hangingPunct="1">
              <a:lnSpc>
                <a:spcPct val="80000"/>
              </a:lnSpc>
            </a:pPr>
            <a:endParaRPr lang="cs-CZ" altLang="cs-CZ" sz="200" smtClean="0"/>
          </a:p>
          <a:p>
            <a:pPr marL="571500" indent="-571500" eaLnBrk="1" hangingPunct="1">
              <a:lnSpc>
                <a:spcPct val="80000"/>
              </a:lnSpc>
            </a:pPr>
            <a:r>
              <a:rPr lang="cs-CZ" altLang="cs-CZ" sz="2400" b="1" smtClean="0"/>
              <a:t>Vymezení trhu: </a:t>
            </a:r>
          </a:p>
          <a:p>
            <a:pPr marL="839788" lvl="1" indent="-495300" eaLnBrk="1" hangingPunct="1">
              <a:lnSpc>
                <a:spcPct val="80000"/>
              </a:lnSpc>
            </a:pPr>
            <a:r>
              <a:rPr lang="cs-CZ" altLang="cs-CZ" sz="2200" smtClean="0"/>
              <a:t>teritoriální (s ohledem na předmět), bubbles </a:t>
            </a:r>
          </a:p>
          <a:p>
            <a:pPr marL="839788" lvl="1" indent="-495300" eaLnBrk="1" hangingPunct="1">
              <a:lnSpc>
                <a:spcPct val="80000"/>
              </a:lnSpc>
            </a:pPr>
            <a:r>
              <a:rPr lang="cs-CZ" altLang="cs-CZ" sz="2200" smtClean="0"/>
              <a:t>personální</a:t>
            </a:r>
          </a:p>
          <a:p>
            <a:pPr marL="571500" indent="-571500" eaLnBrk="1" hangingPunct="1">
              <a:lnSpc>
                <a:spcPct val="80000"/>
              </a:lnSpc>
            </a:pPr>
            <a:endParaRPr lang="cs-CZ" altLang="cs-CZ" sz="300" smtClean="0"/>
          </a:p>
          <a:p>
            <a:pPr marL="571500" indent="-571500" eaLnBrk="1" hangingPunct="1">
              <a:lnSpc>
                <a:spcPct val="80000"/>
              </a:lnSpc>
            </a:pPr>
            <a:r>
              <a:rPr lang="cs-CZ" altLang="cs-CZ" sz="2400" b="1" smtClean="0"/>
              <a:t>Fáze: </a:t>
            </a:r>
          </a:p>
          <a:p>
            <a:pPr marL="839788" lvl="1" indent="-495300" eaLnBrk="1" hangingPunct="1">
              <a:lnSpc>
                <a:spcPct val="80000"/>
              </a:lnSpc>
            </a:pPr>
            <a:r>
              <a:rPr lang="cs-CZ" altLang="cs-CZ" sz="2200" smtClean="0"/>
              <a:t>stanovení celkové kvóty a její rozdělení, </a:t>
            </a:r>
            <a:br>
              <a:rPr lang="cs-CZ" altLang="cs-CZ" sz="2200" smtClean="0"/>
            </a:br>
            <a:r>
              <a:rPr lang="cs-CZ" altLang="cs-CZ" sz="2200" smtClean="0"/>
              <a:t>resp. stanovení indiv. limitů </a:t>
            </a:r>
          </a:p>
          <a:p>
            <a:pPr marL="1090613" lvl="2" indent="-419100" eaLnBrk="1" hangingPunct="1">
              <a:lnSpc>
                <a:spcPct val="80000"/>
              </a:lnSpc>
            </a:pPr>
            <a:r>
              <a:rPr lang="cs-CZ" altLang="cs-CZ" sz="1800" smtClean="0"/>
              <a:t>cena, metoda</a:t>
            </a:r>
          </a:p>
          <a:p>
            <a:pPr marL="839788" lvl="1" indent="-495300" eaLnBrk="1" hangingPunct="1">
              <a:lnSpc>
                <a:spcPct val="80000"/>
              </a:lnSpc>
            </a:pPr>
            <a:r>
              <a:rPr lang="cs-CZ" altLang="cs-CZ" sz="2200" smtClean="0"/>
              <a:t>„spotřeba“, obchodování (organizace trhu), ofsety aj.</a:t>
            </a:r>
          </a:p>
          <a:p>
            <a:pPr marL="571500" indent="-571500" eaLnBrk="1" hangingPunct="1">
              <a:lnSpc>
                <a:spcPct val="80000"/>
              </a:lnSpc>
            </a:pPr>
            <a:endParaRPr lang="cs-CZ" altLang="cs-CZ" sz="300" smtClean="0"/>
          </a:p>
          <a:p>
            <a:pPr marL="571500" indent="-571500" eaLnBrk="1" hangingPunct="1">
              <a:lnSpc>
                <a:spcPct val="80000"/>
              </a:lnSpc>
            </a:pPr>
            <a:r>
              <a:rPr lang="cs-CZ" altLang="cs-CZ" sz="2400" b="1" smtClean="0"/>
              <a:t>Zpřísňování podmínek:</a:t>
            </a:r>
            <a:r>
              <a:rPr lang="cs-CZ" altLang="cs-CZ" sz="2400" smtClean="0"/>
              <a:t> </a:t>
            </a:r>
          </a:p>
          <a:p>
            <a:pPr marL="839788" lvl="1" indent="-495300" eaLnBrk="1" hangingPunct="1">
              <a:lnSpc>
                <a:spcPct val="80000"/>
              </a:lnSpc>
            </a:pPr>
            <a:r>
              <a:rPr lang="cs-CZ" altLang="cs-CZ" sz="2200" smtClean="0"/>
              <a:t>redistribucí, výkupem, snižováním hodnoty</a:t>
            </a:r>
          </a:p>
          <a:p>
            <a:pPr marL="839788" lvl="1" indent="-495300" eaLnBrk="1" hangingPunct="1">
              <a:lnSpc>
                <a:spcPct val="80000"/>
              </a:lnSpc>
              <a:buFont typeface="Wingdings" panose="05000000000000000000" pitchFamily="2" charset="2"/>
              <a:buNone/>
            </a:pPr>
            <a:endParaRPr lang="cs-CZ" altLang="cs-CZ" sz="2200" b="1" smtClean="0"/>
          </a:p>
        </p:txBody>
      </p:sp>
      <p:sp>
        <p:nvSpPr>
          <p:cNvPr id="29699" name="Rectangle 3"/>
          <p:cNvSpPr>
            <a:spLocks noGrp="1" noChangeArrowheads="1"/>
          </p:cNvSpPr>
          <p:nvPr>
            <p:ph type="title"/>
          </p:nvPr>
        </p:nvSpPr>
        <p:spPr/>
        <p:txBody>
          <a:bodyPr/>
          <a:lstStyle/>
          <a:p>
            <a:pPr eaLnBrk="1" hangingPunct="1"/>
            <a:r>
              <a:rPr lang="cs-CZ" altLang="cs-CZ" sz="3600" smtClean="0"/>
              <a:t>Trhy s obchodovatelnými kvótami a limity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smtClean="0"/>
              <a:t>Flexibilní tržní mechanismy - obchodovatelné povolení</a:t>
            </a:r>
          </a:p>
        </p:txBody>
      </p:sp>
      <p:sp>
        <p:nvSpPr>
          <p:cNvPr id="30723" name="Rectangle 3"/>
          <p:cNvSpPr>
            <a:spLocks noGrp="1" noChangeArrowheads="1"/>
          </p:cNvSpPr>
          <p:nvPr>
            <p:ph type="body" idx="1"/>
          </p:nvPr>
        </p:nvSpPr>
        <p:spPr/>
        <p:txBody>
          <a:bodyPr/>
          <a:lstStyle/>
          <a:p>
            <a:pPr eaLnBrk="1" hangingPunct="1"/>
            <a:r>
              <a:rPr lang="cs-CZ" altLang="cs-CZ" smtClean="0"/>
              <a:t>převoditelné kvóty („cap and trade“)</a:t>
            </a:r>
          </a:p>
          <a:p>
            <a:pPr eaLnBrk="1" hangingPunct="1"/>
            <a:r>
              <a:rPr lang="cs-CZ" altLang="cs-CZ" smtClean="0"/>
              <a:t>kredity na snížení emisí</a:t>
            </a:r>
          </a:p>
          <a:p>
            <a:pPr eaLnBrk="1" hangingPunct="1"/>
            <a:r>
              <a:rPr lang="cs-CZ" altLang="cs-CZ" smtClean="0"/>
              <a:t>průměrné limity na obdobné výrobky</a:t>
            </a:r>
          </a:p>
          <a:p>
            <a:pPr eaLnBrk="1" hangingPunct="1"/>
            <a:r>
              <a:rPr lang="cs-CZ" altLang="cs-CZ" smtClean="0"/>
              <a:t>převoditelné uživatelská práva</a:t>
            </a:r>
          </a:p>
          <a:p>
            <a:pPr eaLnBrk="1" hangingPunct="1"/>
            <a:r>
              <a:rPr lang="cs-CZ" altLang="cs-CZ" smtClean="0"/>
              <a:t>převoditelná práva čerpat přírodní zdroje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marL="762000" indent="-762000" eaLnBrk="1" hangingPunct="1"/>
            <a:r>
              <a:rPr lang="cs-CZ" altLang="cs-CZ" smtClean="0"/>
              <a:t>Finanční podpory</a:t>
            </a:r>
          </a:p>
        </p:txBody>
      </p:sp>
      <p:sp>
        <p:nvSpPr>
          <p:cNvPr id="31747" name="Rectangle 3"/>
          <p:cNvSpPr>
            <a:spLocks noGrp="1" noChangeArrowheads="1"/>
          </p:cNvSpPr>
          <p:nvPr>
            <p:ph type="body" idx="1"/>
          </p:nvPr>
        </p:nvSpPr>
        <p:spPr/>
        <p:txBody>
          <a:bodyPr/>
          <a:lstStyle/>
          <a:p>
            <a:pPr marL="609600" indent="-609600" eaLnBrk="1" hangingPunct="1"/>
            <a:r>
              <a:rPr lang="cs-CZ" altLang="cs-CZ" smtClean="0"/>
              <a:t>granty, dotace, dary:</a:t>
            </a:r>
          </a:p>
          <a:p>
            <a:pPr marL="982663" lvl="1" indent="-533400" eaLnBrk="1" hangingPunct="1"/>
            <a:r>
              <a:rPr lang="cs-CZ" altLang="cs-CZ" smtClean="0"/>
              <a:t>ze státního rozpočtu,</a:t>
            </a:r>
          </a:p>
          <a:p>
            <a:pPr marL="982663" lvl="1" indent="-533400" eaLnBrk="1" hangingPunct="1"/>
            <a:r>
              <a:rPr lang="cs-CZ" altLang="cs-CZ" smtClean="0"/>
              <a:t>z účelových fondů,</a:t>
            </a:r>
          </a:p>
          <a:p>
            <a:pPr marL="982663" lvl="1" indent="-533400" eaLnBrk="1" hangingPunct="1"/>
            <a:r>
              <a:rPr lang="cs-CZ" altLang="cs-CZ" smtClean="0"/>
              <a:t>z evropských fondů</a:t>
            </a:r>
          </a:p>
          <a:p>
            <a:pPr marL="982663" lvl="1" indent="-533400" eaLnBrk="1" hangingPunct="1"/>
            <a:r>
              <a:rPr lang="cs-CZ" altLang="cs-CZ" smtClean="0"/>
              <a:t>z mezinárodních fondů</a:t>
            </a:r>
          </a:p>
          <a:p>
            <a:pPr marL="609600" indent="-609600" eaLnBrk="1" hangingPunct="1"/>
            <a:r>
              <a:rPr lang="cs-CZ" altLang="cs-CZ" smtClean="0"/>
              <a:t>výhodné půjčky (soft loans),</a:t>
            </a:r>
          </a:p>
          <a:p>
            <a:pPr marL="609600" indent="-609600" eaLnBrk="1" hangingPunct="1"/>
            <a:r>
              <a:rPr lang="cs-CZ" altLang="cs-CZ" smtClean="0"/>
              <a:t>garance úvěrů.</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smtClean="0"/>
              <a:t>Ekonomické nástroje	</a:t>
            </a:r>
          </a:p>
        </p:txBody>
      </p:sp>
      <p:sp>
        <p:nvSpPr>
          <p:cNvPr id="5123" name="Rectangle 3"/>
          <p:cNvSpPr>
            <a:spLocks noGrp="1" noChangeArrowheads="1"/>
          </p:cNvSpPr>
          <p:nvPr>
            <p:ph type="body" idx="1"/>
          </p:nvPr>
        </p:nvSpPr>
        <p:spPr>
          <a:xfrm>
            <a:off x="949325" y="1981200"/>
            <a:ext cx="7661275" cy="4543425"/>
          </a:xfrm>
        </p:spPr>
        <p:txBody>
          <a:bodyPr/>
          <a:lstStyle/>
          <a:p>
            <a:pPr eaLnBrk="1" hangingPunct="1">
              <a:lnSpc>
                <a:spcPct val="90000"/>
              </a:lnSpc>
            </a:pPr>
            <a:r>
              <a:rPr lang="cs-CZ" altLang="cs-CZ" smtClean="0"/>
              <a:t>Založeny k dosažení ekologických cílů způsobem, který je nákladově efektivnější než přímá administrativní regulace</a:t>
            </a:r>
          </a:p>
          <a:p>
            <a:pPr eaLnBrk="1" hangingPunct="1">
              <a:lnSpc>
                <a:spcPct val="90000"/>
              </a:lnSpc>
            </a:pPr>
            <a:r>
              <a:rPr lang="cs-CZ" altLang="cs-CZ" smtClean="0"/>
              <a:t>Založeny na nepřímém ovlivňování znečišťovatelů </a:t>
            </a:r>
          </a:p>
          <a:p>
            <a:pPr lvl="1" eaLnBrk="1" hangingPunct="1">
              <a:lnSpc>
                <a:spcPct val="90000"/>
              </a:lnSpc>
            </a:pPr>
            <a:r>
              <a:rPr lang="cs-CZ" altLang="cs-CZ" sz="2400" smtClean="0"/>
              <a:t>Ti se mohou sami rozhodnout, zda je pro ně finančně výhodnější vynaložit určité náklady na zamezení, popř. omezení poškozování ŽP nebo ŽP poškozovat a platit za to – poplatky, daně, apod.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altLang="cs-CZ" smtClean="0"/>
              <a:t>Hodnocení ekonomických nástrojů</a:t>
            </a:r>
          </a:p>
        </p:txBody>
      </p:sp>
      <p:sp>
        <p:nvSpPr>
          <p:cNvPr id="32771" name="Rectangle 3"/>
          <p:cNvSpPr>
            <a:spLocks noGrp="1" noChangeArrowheads="1"/>
          </p:cNvSpPr>
          <p:nvPr>
            <p:ph type="body" sz="half" idx="1"/>
          </p:nvPr>
        </p:nvSpPr>
        <p:spPr>
          <a:xfrm>
            <a:off x="827088" y="1960563"/>
            <a:ext cx="4465637" cy="4205287"/>
          </a:xfrm>
        </p:spPr>
        <p:txBody>
          <a:bodyPr/>
          <a:lstStyle/>
          <a:p>
            <a:pPr eaLnBrk="1" hangingPunct="1"/>
            <a:r>
              <a:rPr lang="cs-CZ" altLang="cs-CZ" b="1" smtClean="0"/>
              <a:t>Výhody:</a:t>
            </a:r>
          </a:p>
          <a:p>
            <a:pPr lvl="1" eaLnBrk="1" hangingPunct="1"/>
            <a:r>
              <a:rPr lang="cs-CZ" altLang="cs-CZ" smtClean="0"/>
              <a:t>Tržní konformita</a:t>
            </a:r>
          </a:p>
          <a:p>
            <a:pPr lvl="1" eaLnBrk="1" hangingPunct="1"/>
            <a:r>
              <a:rPr lang="cs-CZ" altLang="cs-CZ" smtClean="0"/>
              <a:t>Nižší náklady regulace</a:t>
            </a:r>
          </a:p>
          <a:p>
            <a:pPr lvl="1" eaLnBrk="1" hangingPunct="1"/>
            <a:r>
              <a:rPr lang="cs-CZ" altLang="cs-CZ" smtClean="0"/>
              <a:t>Ekonomická efektivnost</a:t>
            </a:r>
          </a:p>
          <a:p>
            <a:pPr lvl="1" eaLnBrk="1" hangingPunct="1"/>
            <a:r>
              <a:rPr lang="cs-CZ" altLang="cs-CZ" smtClean="0"/>
              <a:t>Inovativnost</a:t>
            </a:r>
          </a:p>
          <a:p>
            <a:pPr eaLnBrk="1" hangingPunct="1"/>
            <a:endParaRPr lang="cs-CZ" altLang="cs-CZ" sz="1100" smtClean="0"/>
          </a:p>
          <a:p>
            <a:pPr eaLnBrk="1" hangingPunct="1"/>
            <a:r>
              <a:rPr lang="cs-CZ" altLang="cs-CZ" b="1" smtClean="0"/>
              <a:t>Nevýhody:</a:t>
            </a:r>
          </a:p>
          <a:p>
            <a:pPr lvl="1" eaLnBrk="1" hangingPunct="1"/>
            <a:r>
              <a:rPr lang="cs-CZ" altLang="cs-CZ" smtClean="0"/>
              <a:t>Nejistý výsledek</a:t>
            </a:r>
          </a:p>
          <a:p>
            <a:pPr lvl="1" eaLnBrk="1" hangingPunct="1"/>
            <a:r>
              <a:rPr lang="cs-CZ" altLang="cs-CZ" smtClean="0"/>
              <a:t>Omezený věcný dopad</a:t>
            </a:r>
          </a:p>
          <a:p>
            <a:pPr eaLnBrk="1" hangingPunct="1"/>
            <a:endParaRPr lang="cs-CZ" altLang="cs-CZ" sz="900" smtClean="0"/>
          </a:p>
        </p:txBody>
      </p:sp>
      <p:sp>
        <p:nvSpPr>
          <p:cNvPr id="32772" name="Rectangle 4"/>
          <p:cNvSpPr>
            <a:spLocks noGrp="1" noChangeArrowheads="1"/>
          </p:cNvSpPr>
          <p:nvPr>
            <p:ph type="body" sz="half" idx="2"/>
          </p:nvPr>
        </p:nvSpPr>
        <p:spPr>
          <a:xfrm>
            <a:off x="4859338" y="1916113"/>
            <a:ext cx="4032250" cy="3817937"/>
          </a:xfrm>
        </p:spPr>
        <p:txBody>
          <a:bodyPr/>
          <a:lstStyle/>
          <a:p>
            <a:pPr eaLnBrk="1" hangingPunct="1"/>
            <a:r>
              <a:rPr lang="cs-CZ" altLang="cs-CZ" b="1" smtClean="0"/>
              <a:t>Rizika: </a:t>
            </a:r>
          </a:p>
          <a:p>
            <a:pPr lvl="1" eaLnBrk="1" hangingPunct="1"/>
            <a:r>
              <a:rPr lang="cs-CZ" altLang="cs-CZ" smtClean="0"/>
              <a:t>„Kouzlo nechtěného“</a:t>
            </a:r>
          </a:p>
          <a:p>
            <a:pPr lvl="1" eaLnBrk="1" hangingPunct="1"/>
            <a:r>
              <a:rPr lang="cs-CZ" altLang="cs-CZ" smtClean="0"/>
              <a:t>„Vytloukání klínu klínem“</a:t>
            </a:r>
          </a:p>
          <a:p>
            <a:pPr lvl="1" eaLnBrk="1" hangingPunct="1"/>
            <a:r>
              <a:rPr lang="cs-CZ" altLang="cs-CZ" smtClean="0"/>
              <a:t>„Vyschlé zdroje“</a:t>
            </a:r>
          </a:p>
          <a:p>
            <a:pPr lvl="1" eaLnBrk="1" hangingPunct="1"/>
            <a:r>
              <a:rPr lang="cs-CZ" altLang="cs-CZ" smtClean="0"/>
              <a:t>„Motivovaný regulátor“</a:t>
            </a:r>
          </a:p>
          <a:p>
            <a:pPr eaLnBrk="1" hangingPunct="1"/>
            <a:endParaRPr lang="cs-CZ" altLang="cs-CZ"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Dobrovolné nástroje</a:t>
            </a:r>
            <a:endParaRPr lang="en-GB" dirty="0"/>
          </a:p>
        </p:txBody>
      </p:sp>
      <p:sp>
        <p:nvSpPr>
          <p:cNvPr id="3" name="Zástupný symbol pro obsah 2"/>
          <p:cNvSpPr>
            <a:spLocks noGrp="1"/>
          </p:cNvSpPr>
          <p:nvPr>
            <p:ph sz="half" idx="1"/>
          </p:nvPr>
        </p:nvSpPr>
        <p:spPr>
          <a:xfrm>
            <a:off x="949324" y="1981200"/>
            <a:ext cx="7223075" cy="4114800"/>
          </a:xfrm>
        </p:spPr>
        <p:txBody>
          <a:bodyPr/>
          <a:lstStyle/>
          <a:p>
            <a:r>
              <a:rPr lang="cs-CZ" dirty="0" smtClean="0"/>
              <a:t>Dobrovolné dohody</a:t>
            </a:r>
          </a:p>
          <a:p>
            <a:r>
              <a:rPr lang="cs-CZ" dirty="0" smtClean="0"/>
              <a:t>EMAS</a:t>
            </a:r>
          </a:p>
          <a:p>
            <a:r>
              <a:rPr lang="cs-CZ" dirty="0" smtClean="0"/>
              <a:t>ISO 14001</a:t>
            </a:r>
          </a:p>
          <a:p>
            <a:r>
              <a:rPr lang="cs-CZ" dirty="0" smtClean="0"/>
              <a:t>Národní program čistší produkce</a:t>
            </a:r>
          </a:p>
          <a:p>
            <a:r>
              <a:rPr lang="cs-CZ" dirty="0"/>
              <a:t>Národní program environmentálního </a:t>
            </a:r>
            <a:r>
              <a:rPr lang="cs-CZ" dirty="0" smtClean="0"/>
              <a:t>značení </a:t>
            </a:r>
            <a:r>
              <a:rPr lang="cs-CZ" sz="3200" dirty="0" smtClean="0"/>
              <a:t>(ECOLABELLING)</a:t>
            </a:r>
            <a:endParaRPr lang="en-GB" dirty="0"/>
          </a:p>
        </p:txBody>
      </p:sp>
    </p:spTree>
    <p:extLst>
      <p:ext uri="{BB962C8B-B14F-4D97-AF65-F5344CB8AC3E}">
        <p14:creationId xmlns:p14="http://schemas.microsoft.com/office/powerpoint/2010/main" val="1275362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Motivační nástroje</a:t>
            </a:r>
            <a:endParaRPr lang="en-GB" dirty="0"/>
          </a:p>
        </p:txBody>
      </p:sp>
      <p:sp>
        <p:nvSpPr>
          <p:cNvPr id="3" name="Zástupný symbol pro obsah 2"/>
          <p:cNvSpPr>
            <a:spLocks noGrp="1"/>
          </p:cNvSpPr>
          <p:nvPr>
            <p:ph idx="1"/>
          </p:nvPr>
        </p:nvSpPr>
        <p:spPr/>
        <p:txBody>
          <a:bodyPr/>
          <a:lstStyle/>
          <a:p>
            <a:r>
              <a:rPr lang="cs-CZ" dirty="0" smtClean="0"/>
              <a:t>Motivační schémata</a:t>
            </a:r>
          </a:p>
          <a:p>
            <a:r>
              <a:rPr lang="cs-CZ" dirty="0" smtClean="0"/>
              <a:t>ISNO a MESOH u odpadů (princip PAYT)</a:t>
            </a:r>
          </a:p>
          <a:p>
            <a:r>
              <a:rPr lang="cs-CZ" dirty="0" smtClean="0"/>
              <a:t>Chytrá řešení typu SMART</a:t>
            </a:r>
          </a:p>
          <a:p>
            <a:r>
              <a:rPr lang="cs-CZ" dirty="0" smtClean="0"/>
              <a:t>Environmentálně zaměřené hry</a:t>
            </a:r>
          </a:p>
        </p:txBody>
      </p:sp>
    </p:spTree>
    <p:extLst>
      <p:ext uri="{BB962C8B-B14F-4D97-AF65-F5344CB8AC3E}">
        <p14:creationId xmlns:p14="http://schemas.microsoft.com/office/powerpoint/2010/main" val="4010555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Komunikační nástroje</a:t>
            </a:r>
            <a:endParaRPr lang="en-GB" dirty="0"/>
          </a:p>
        </p:txBody>
      </p:sp>
      <p:sp>
        <p:nvSpPr>
          <p:cNvPr id="3" name="Zástupný symbol pro obsah 2"/>
          <p:cNvSpPr>
            <a:spLocks noGrp="1"/>
          </p:cNvSpPr>
          <p:nvPr>
            <p:ph idx="1"/>
          </p:nvPr>
        </p:nvSpPr>
        <p:spPr>
          <a:xfrm>
            <a:off x="931863" y="1916832"/>
            <a:ext cx="7661275" cy="4114800"/>
          </a:xfrm>
        </p:spPr>
        <p:txBody>
          <a:bodyPr/>
          <a:lstStyle/>
          <a:p>
            <a:r>
              <a:rPr lang="cs-CZ" dirty="0" smtClean="0"/>
              <a:t>Komunikační kampaně</a:t>
            </a:r>
          </a:p>
          <a:p>
            <a:endParaRPr lang="en-GB" dirty="0"/>
          </a:p>
        </p:txBody>
      </p:sp>
      <p:pic>
        <p:nvPicPr>
          <p:cNvPr id="5" name="Obrázek 4"/>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64904"/>
            <a:ext cx="5616624" cy="3642618"/>
          </a:xfrm>
          <a:prstGeom prst="rect">
            <a:avLst/>
          </a:prstGeom>
          <a:noFill/>
          <a:ln>
            <a:noFill/>
          </a:ln>
        </p:spPr>
      </p:pic>
    </p:spTree>
    <p:extLst>
      <p:ext uri="{BB962C8B-B14F-4D97-AF65-F5344CB8AC3E}">
        <p14:creationId xmlns:p14="http://schemas.microsoft.com/office/powerpoint/2010/main" val="1610477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Komunikační nástroje</a:t>
            </a:r>
            <a:endParaRPr lang="en-GB" dirty="0"/>
          </a:p>
        </p:txBody>
      </p:sp>
      <p:sp>
        <p:nvSpPr>
          <p:cNvPr id="3" name="Zástupný symbol pro obsah 2"/>
          <p:cNvSpPr>
            <a:spLocks noGrp="1"/>
          </p:cNvSpPr>
          <p:nvPr>
            <p:ph idx="1"/>
          </p:nvPr>
        </p:nvSpPr>
        <p:spPr/>
        <p:txBody>
          <a:bodyPr/>
          <a:lstStyle/>
          <a:p>
            <a:r>
              <a:rPr lang="cs-CZ" dirty="0" smtClean="0"/>
              <a:t>Sociální média</a:t>
            </a:r>
          </a:p>
          <a:p>
            <a:endParaRPr lang="en-GB" dirty="0"/>
          </a:p>
        </p:txBody>
      </p:sp>
      <p:pic>
        <p:nvPicPr>
          <p:cNvPr id="4" name="Obrázek 3"/>
          <p:cNvPicPr/>
          <p:nvPr/>
        </p:nvPicPr>
        <p:blipFill>
          <a:blip r:embed="rId2"/>
          <a:stretch>
            <a:fillRect/>
          </a:stretch>
        </p:blipFill>
        <p:spPr>
          <a:xfrm>
            <a:off x="2195736" y="2708920"/>
            <a:ext cx="5112568" cy="3456384"/>
          </a:xfrm>
          <a:prstGeom prst="rect">
            <a:avLst/>
          </a:prstGeom>
        </p:spPr>
      </p:pic>
    </p:spTree>
    <p:extLst>
      <p:ext uri="{BB962C8B-B14F-4D97-AF65-F5344CB8AC3E}">
        <p14:creationId xmlns:p14="http://schemas.microsoft.com/office/powerpoint/2010/main" val="2230891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Komunikační nástroje</a:t>
            </a:r>
            <a:endParaRPr lang="en-GB" dirty="0"/>
          </a:p>
        </p:txBody>
      </p:sp>
      <p:sp>
        <p:nvSpPr>
          <p:cNvPr id="3" name="Zástupný symbol pro obsah 2"/>
          <p:cNvSpPr>
            <a:spLocks noGrp="1"/>
          </p:cNvSpPr>
          <p:nvPr>
            <p:ph idx="1"/>
          </p:nvPr>
        </p:nvSpPr>
        <p:spPr/>
        <p:txBody>
          <a:bodyPr/>
          <a:lstStyle/>
          <a:p>
            <a:r>
              <a:rPr lang="cs-CZ" dirty="0" smtClean="0"/>
              <a:t>Brožury a letáky</a:t>
            </a:r>
          </a:p>
          <a:p>
            <a:r>
              <a:rPr lang="cs-CZ" dirty="0" smtClean="0"/>
              <a:t>Osobní kontakt (</a:t>
            </a:r>
            <a:r>
              <a:rPr lang="cs-CZ" dirty="0" err="1" smtClean="0"/>
              <a:t>doorstepping</a:t>
            </a:r>
            <a:r>
              <a:rPr lang="cs-CZ" dirty="0" smtClean="0"/>
              <a:t>)</a:t>
            </a:r>
          </a:p>
          <a:p>
            <a:r>
              <a:rPr lang="cs-CZ" dirty="0" err="1" smtClean="0"/>
              <a:t>Nudging</a:t>
            </a:r>
            <a:r>
              <a:rPr lang="cs-CZ" dirty="0" smtClean="0"/>
              <a:t> (pošťuchování)</a:t>
            </a:r>
          </a:p>
          <a:p>
            <a:r>
              <a:rPr lang="cs-CZ" dirty="0" smtClean="0"/>
              <a:t>Pobídkové programy</a:t>
            </a:r>
          </a:p>
          <a:p>
            <a:r>
              <a:rPr lang="cs-CZ" dirty="0" smtClean="0"/>
              <a:t>Příkladné chování institucí</a:t>
            </a:r>
          </a:p>
          <a:p>
            <a:r>
              <a:rPr lang="cs-CZ" dirty="0" smtClean="0"/>
              <a:t>Tvorba zpráv – </a:t>
            </a:r>
            <a:r>
              <a:rPr lang="cs-CZ" dirty="0" err="1" smtClean="0"/>
              <a:t>eventy</a:t>
            </a:r>
            <a:endParaRPr lang="cs-CZ" dirty="0" smtClean="0"/>
          </a:p>
          <a:p>
            <a:endParaRPr lang="en-GB" dirty="0"/>
          </a:p>
        </p:txBody>
      </p:sp>
    </p:spTree>
    <p:extLst>
      <p:ext uri="{BB962C8B-B14F-4D97-AF65-F5344CB8AC3E}">
        <p14:creationId xmlns:p14="http://schemas.microsoft.com/office/powerpoint/2010/main" val="207118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9"/>
            <a:ext cx="7384553" cy="1315938"/>
          </a:xfrm>
        </p:spPr>
        <p:txBody>
          <a:bodyPr/>
          <a:lstStyle/>
          <a:p>
            <a:r>
              <a:rPr lang="cs-CZ" sz="2400" dirty="0"/>
              <a:t>Mapa počtu akcí pořádaných pod záštitou Evropské komise v rámci Týdne pro redukci odpadu</a:t>
            </a:r>
            <a:endParaRPr lang="en-GB" sz="2400" dirty="0"/>
          </a:p>
        </p:txBody>
      </p:sp>
      <p:pic>
        <p:nvPicPr>
          <p:cNvPr id="4" name="Obrázek 3"/>
          <p:cNvPicPr/>
          <p:nvPr/>
        </p:nvPicPr>
        <p:blipFill>
          <a:blip r:embed="rId2"/>
          <a:stretch>
            <a:fillRect/>
          </a:stretch>
        </p:blipFill>
        <p:spPr>
          <a:xfrm>
            <a:off x="1763688" y="1700808"/>
            <a:ext cx="4896544" cy="4896544"/>
          </a:xfrm>
          <a:prstGeom prst="rect">
            <a:avLst/>
          </a:prstGeom>
        </p:spPr>
      </p:pic>
    </p:spTree>
    <p:extLst>
      <p:ext uri="{BB962C8B-B14F-4D97-AF65-F5344CB8AC3E}">
        <p14:creationId xmlns:p14="http://schemas.microsoft.com/office/powerpoint/2010/main" val="2368362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Komunikační nástroje</a:t>
            </a:r>
            <a:endParaRPr lang="en-GB" dirty="0"/>
          </a:p>
        </p:txBody>
      </p:sp>
      <p:sp>
        <p:nvSpPr>
          <p:cNvPr id="3" name="Zástupný symbol pro obsah 2"/>
          <p:cNvSpPr>
            <a:spLocks noGrp="1"/>
          </p:cNvSpPr>
          <p:nvPr>
            <p:ph idx="1"/>
          </p:nvPr>
        </p:nvSpPr>
        <p:spPr/>
        <p:txBody>
          <a:bodyPr/>
          <a:lstStyle/>
          <a:p>
            <a:r>
              <a:rPr lang="cs-CZ" dirty="0" smtClean="0"/>
              <a:t>Zábavní průmysl a celebrity</a:t>
            </a:r>
            <a:endParaRPr lang="en-GB" dirty="0"/>
          </a:p>
        </p:txBody>
      </p:sp>
      <p:pic>
        <p:nvPicPr>
          <p:cNvPr id="4" name="Obrázek 3" descr="Tomáš Klus odhalil playlist podzimního turné, písně vybírali ..."/>
          <p:cNvPicPr/>
          <p:nvPr/>
        </p:nvPicPr>
        <p:blipFill>
          <a:blip r:embed="rId2">
            <a:extLst>
              <a:ext uri="{28A0092B-C50C-407E-A947-70E740481C1C}">
                <a14:useLocalDpi xmlns:a14="http://schemas.microsoft.com/office/drawing/2010/main" val="0"/>
              </a:ext>
            </a:extLst>
          </a:blip>
          <a:srcRect/>
          <a:stretch>
            <a:fillRect/>
          </a:stretch>
        </p:blipFill>
        <p:spPr bwMode="auto">
          <a:xfrm>
            <a:off x="2213133" y="2780928"/>
            <a:ext cx="4595495" cy="3060700"/>
          </a:xfrm>
          <a:prstGeom prst="rect">
            <a:avLst/>
          </a:prstGeom>
          <a:noFill/>
          <a:ln>
            <a:noFill/>
          </a:ln>
        </p:spPr>
      </p:pic>
    </p:spTree>
    <p:extLst>
      <p:ext uri="{BB962C8B-B14F-4D97-AF65-F5344CB8AC3E}">
        <p14:creationId xmlns:p14="http://schemas.microsoft.com/office/powerpoint/2010/main" val="2721607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Informační nástroje</a:t>
            </a:r>
            <a:endParaRPr lang="en-GB" dirty="0"/>
          </a:p>
        </p:txBody>
      </p:sp>
      <p:sp>
        <p:nvSpPr>
          <p:cNvPr id="3" name="Zástupný symbol pro obsah 2"/>
          <p:cNvSpPr>
            <a:spLocks noGrp="1"/>
          </p:cNvSpPr>
          <p:nvPr>
            <p:ph idx="1"/>
          </p:nvPr>
        </p:nvSpPr>
        <p:spPr/>
        <p:txBody>
          <a:bodyPr/>
          <a:lstStyle/>
          <a:p>
            <a:r>
              <a:rPr lang="cs-CZ" dirty="0" smtClean="0"/>
              <a:t>Státní správa</a:t>
            </a:r>
          </a:p>
          <a:p>
            <a:r>
              <a:rPr lang="cs-CZ" dirty="0" smtClean="0"/>
              <a:t>Univerzity a neziskové organizace</a:t>
            </a:r>
          </a:p>
          <a:p>
            <a:r>
              <a:rPr lang="cs-CZ" dirty="0" smtClean="0"/>
              <a:t>Internetové portály</a:t>
            </a:r>
          </a:p>
          <a:p>
            <a:r>
              <a:rPr lang="cs-CZ" dirty="0" smtClean="0"/>
              <a:t>Konference</a:t>
            </a:r>
          </a:p>
          <a:p>
            <a:r>
              <a:rPr lang="cs-CZ" dirty="0" err="1" smtClean="0"/>
              <a:t>Webináře</a:t>
            </a:r>
            <a:r>
              <a:rPr lang="cs-CZ" dirty="0" smtClean="0"/>
              <a:t> a kurzy</a:t>
            </a:r>
          </a:p>
          <a:p>
            <a:r>
              <a:rPr lang="cs-CZ" smtClean="0"/>
              <a:t>Publikace </a:t>
            </a:r>
            <a:endParaRPr lang="en-GB" dirty="0"/>
          </a:p>
        </p:txBody>
      </p:sp>
    </p:spTree>
    <p:extLst>
      <p:ext uri="{BB962C8B-B14F-4D97-AF65-F5344CB8AC3E}">
        <p14:creationId xmlns:p14="http://schemas.microsoft.com/office/powerpoint/2010/main" val="18375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755650" y="1916113"/>
            <a:ext cx="7661275" cy="4114800"/>
          </a:xfrm>
        </p:spPr>
        <p:txBody>
          <a:bodyPr/>
          <a:lstStyle/>
          <a:p>
            <a:pPr algn="ctr" eaLnBrk="1" hangingPunct="1">
              <a:buFont typeface="Wingdings" panose="05000000000000000000" pitchFamily="2" charset="2"/>
              <a:buNone/>
            </a:pPr>
            <a:endParaRPr lang="cs-CZ" altLang="cs-CZ" smtClean="0"/>
          </a:p>
          <a:p>
            <a:pPr algn="ctr" eaLnBrk="1" hangingPunct="1">
              <a:buFont typeface="Wingdings" panose="05000000000000000000" pitchFamily="2" charset="2"/>
              <a:buNone/>
            </a:pPr>
            <a:endParaRPr lang="cs-CZ" altLang="cs-CZ" smtClean="0"/>
          </a:p>
          <a:p>
            <a:pPr algn="ctr" eaLnBrk="1" hangingPunct="1">
              <a:buFont typeface="Wingdings" panose="05000000000000000000" pitchFamily="2" charset="2"/>
              <a:buNone/>
            </a:pPr>
            <a:r>
              <a:rPr lang="cs-CZ" altLang="cs-CZ" smtClean="0"/>
              <a:t>Děkuji za pozornost</a:t>
            </a:r>
          </a:p>
          <a:p>
            <a:pPr algn="ctr" eaLnBrk="1" hangingPunct="1">
              <a:buFont typeface="Wingdings" panose="05000000000000000000" pitchFamily="2" charset="2"/>
              <a:buNone/>
            </a:pPr>
            <a:r>
              <a:rPr lang="cs-CZ" altLang="cs-CZ" smtClean="0">
                <a:sym typeface="Wingdings" panose="05000000000000000000" pitchFamily="2" charset="2"/>
              </a:rPr>
              <a:t></a:t>
            </a:r>
          </a:p>
          <a:p>
            <a:pPr algn="ctr" eaLnBrk="1" hangingPunct="1">
              <a:buFont typeface="Wingdings" panose="05000000000000000000" pitchFamily="2" charset="2"/>
              <a:buNone/>
            </a:pPr>
            <a:r>
              <a:rPr lang="cs-CZ" altLang="cs-CZ" sz="2800" smtClean="0">
                <a:sym typeface="Wingdings" panose="05000000000000000000" pitchFamily="2" charset="2"/>
                <a:hlinkClick r:id="rId2"/>
              </a:rPr>
              <a:t>soukopova@econ.muni.cz</a:t>
            </a:r>
            <a:r>
              <a:rPr lang="cs-CZ" altLang="cs-CZ" sz="2800" smtClean="0">
                <a:sym typeface="Wingdings" panose="05000000000000000000" pitchFamily="2" charset="2"/>
              </a:rPr>
              <a:t> </a:t>
            </a:r>
            <a:endParaRPr lang="cs-CZ" altLang="cs-CZ" sz="2800" smtClean="0"/>
          </a:p>
        </p:txBody>
      </p:sp>
      <p:pic>
        <p:nvPicPr>
          <p:cNvPr id="33795" name="Picture 3" descr="eco1"/>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539750" y="188913"/>
            <a:ext cx="8135938" cy="151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smtClean="0"/>
              <a:t>Podstata</a:t>
            </a:r>
          </a:p>
        </p:txBody>
      </p:sp>
      <p:sp>
        <p:nvSpPr>
          <p:cNvPr id="6147" name="Rectangle 3"/>
          <p:cNvSpPr>
            <a:spLocks noGrp="1" noChangeArrowheads="1"/>
          </p:cNvSpPr>
          <p:nvPr>
            <p:ph type="body" idx="1"/>
          </p:nvPr>
        </p:nvSpPr>
        <p:spPr/>
        <p:txBody>
          <a:bodyPr/>
          <a:lstStyle/>
          <a:p>
            <a:pPr eaLnBrk="1" hangingPunct="1"/>
            <a:r>
              <a:rPr lang="cs-CZ" altLang="cs-CZ" smtClean="0"/>
              <a:t>Nahrazení, popř. doplnění chybějících nebo nedostatečných hodnotových signálů, které poskytuje standardní tržní mechanismus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00113" y="333375"/>
            <a:ext cx="7158037" cy="960438"/>
          </a:xfrm>
        </p:spPr>
        <p:txBody>
          <a:bodyPr/>
          <a:lstStyle/>
          <a:p>
            <a:pPr eaLnBrk="1" hangingPunct="1"/>
            <a:r>
              <a:rPr lang="cs-CZ" altLang="cs-CZ" smtClean="0"/>
              <a:t>Znaky</a:t>
            </a:r>
          </a:p>
        </p:txBody>
      </p:sp>
      <p:sp>
        <p:nvSpPr>
          <p:cNvPr id="7171" name="Rectangle 3"/>
          <p:cNvSpPr>
            <a:spLocks noGrp="1" noChangeArrowheads="1"/>
          </p:cNvSpPr>
          <p:nvPr>
            <p:ph type="body" idx="1"/>
          </p:nvPr>
        </p:nvSpPr>
        <p:spPr>
          <a:xfrm>
            <a:off x="1116013" y="1773238"/>
            <a:ext cx="7570787" cy="4392612"/>
          </a:xfrm>
        </p:spPr>
        <p:txBody>
          <a:bodyPr/>
          <a:lstStyle/>
          <a:p>
            <a:pPr eaLnBrk="1" hangingPunct="1"/>
            <a:r>
              <a:rPr lang="cs-CZ" altLang="cs-CZ" sz="2000" b="1" smtClean="0"/>
              <a:t>opatření finanční povahy, </a:t>
            </a:r>
            <a:r>
              <a:rPr lang="cs-CZ" altLang="cs-CZ" sz="2000" smtClean="0"/>
              <a:t>tedy opatření, při nichž dochází k akumulaci, alokaci, redistribuci a/nebo užití peněžní masy,</a:t>
            </a:r>
          </a:p>
          <a:p>
            <a:pPr eaLnBrk="1" hangingPunct="1"/>
            <a:r>
              <a:rPr lang="cs-CZ" altLang="cs-CZ" sz="2000" b="1" smtClean="0"/>
              <a:t>cílem je přispět k ochraně životního prostředí</a:t>
            </a:r>
            <a:r>
              <a:rPr lang="cs-CZ" altLang="cs-CZ" sz="2000" smtClean="0"/>
              <a:t>,</a:t>
            </a:r>
          </a:p>
          <a:p>
            <a:pPr eaLnBrk="1" hangingPunct="1"/>
            <a:r>
              <a:rPr lang="cs-CZ" altLang="cs-CZ" sz="2000" smtClean="0"/>
              <a:t>k jejich realizaci může docházet </a:t>
            </a:r>
            <a:r>
              <a:rPr lang="cs-CZ" altLang="cs-CZ" sz="2000" b="1" smtClean="0"/>
              <a:t>jak ve veřejné</a:t>
            </a:r>
            <a:r>
              <a:rPr lang="cs-CZ" altLang="cs-CZ" sz="2000" smtClean="0"/>
              <a:t> </a:t>
            </a:r>
            <a:r>
              <a:rPr lang="cs-CZ" altLang="cs-CZ" sz="2000" b="1" smtClean="0"/>
              <a:t>sféře</a:t>
            </a:r>
            <a:r>
              <a:rPr lang="cs-CZ" altLang="cs-CZ" sz="2000" smtClean="0"/>
              <a:t>, </a:t>
            </a:r>
            <a:r>
              <a:rPr lang="cs-CZ" altLang="cs-CZ" sz="2000" b="1" smtClean="0"/>
              <a:t>tak i</a:t>
            </a:r>
            <a:r>
              <a:rPr lang="cs-CZ" altLang="cs-CZ" sz="2000" smtClean="0"/>
              <a:t> ve sféře </a:t>
            </a:r>
            <a:r>
              <a:rPr lang="cs-CZ" altLang="cs-CZ" sz="2000" b="1" smtClean="0"/>
              <a:t>soukromé</a:t>
            </a:r>
            <a:r>
              <a:rPr lang="cs-CZ" altLang="cs-CZ" sz="2000" smtClean="0"/>
              <a:t>,</a:t>
            </a:r>
          </a:p>
          <a:p>
            <a:pPr eaLnBrk="1" hangingPunct="1"/>
            <a:r>
              <a:rPr lang="cs-CZ" altLang="cs-CZ" sz="2000" b="1" smtClean="0"/>
              <a:t>primárním účelem je buď ovlivňování chování</a:t>
            </a:r>
            <a:r>
              <a:rPr lang="cs-CZ" altLang="cs-CZ" sz="2000" smtClean="0"/>
              <a:t> regulovaného subjektu, </a:t>
            </a:r>
            <a:r>
              <a:rPr lang="cs-CZ" altLang="cs-CZ" sz="2000" b="1" smtClean="0"/>
              <a:t>nebo zajištění</a:t>
            </a:r>
            <a:r>
              <a:rPr lang="cs-CZ" altLang="cs-CZ" sz="2000" smtClean="0"/>
              <a:t> disponibilních finančních </a:t>
            </a:r>
            <a:r>
              <a:rPr lang="cs-CZ" altLang="cs-CZ" sz="2000" b="1" smtClean="0"/>
              <a:t>prostředků</a:t>
            </a:r>
            <a:r>
              <a:rPr lang="cs-CZ" altLang="cs-CZ" sz="2000" smtClean="0"/>
              <a:t> k provádění opatření na ochranu životního prostředí, případně obojí,</a:t>
            </a:r>
          </a:p>
          <a:p>
            <a:pPr eaLnBrk="1" hangingPunct="1"/>
            <a:r>
              <a:rPr lang="cs-CZ" altLang="cs-CZ" sz="2000" b="1" smtClean="0"/>
              <a:t>váží se zásadně k právem dovolenému</a:t>
            </a:r>
            <a:r>
              <a:rPr lang="cs-CZ" altLang="cs-CZ" sz="2000" smtClean="0"/>
              <a:t> (ať mlčky či výslovně) </a:t>
            </a:r>
            <a:r>
              <a:rPr lang="cs-CZ" altLang="cs-CZ" sz="2000" b="1" smtClean="0"/>
              <a:t>způsobu chování</a:t>
            </a:r>
            <a:r>
              <a:rPr lang="cs-CZ" altLang="cs-CZ" sz="2000" smtClean="0"/>
              <a:t> - nejde o tresty (účelem není sankcionovat protiprávní jednání)</a:t>
            </a:r>
            <a:r>
              <a:rPr lang="cs-CZ" altLang="cs-CZ" sz="180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smtClean="0"/>
              <a:t>Výhody</a:t>
            </a:r>
          </a:p>
        </p:txBody>
      </p:sp>
      <p:sp>
        <p:nvSpPr>
          <p:cNvPr id="8195" name="Rectangle 3"/>
          <p:cNvSpPr>
            <a:spLocks noGrp="1" noChangeArrowheads="1"/>
          </p:cNvSpPr>
          <p:nvPr>
            <p:ph type="body" idx="1"/>
          </p:nvPr>
        </p:nvSpPr>
        <p:spPr/>
        <p:txBody>
          <a:bodyPr/>
          <a:lstStyle/>
          <a:p>
            <a:pPr eaLnBrk="1" hangingPunct="1">
              <a:lnSpc>
                <a:spcPct val="80000"/>
              </a:lnSpc>
            </a:pPr>
            <a:r>
              <a:rPr lang="cs-CZ" altLang="cs-CZ" sz="2400" b="1" smtClean="0"/>
              <a:t>minimalizace celkových společenských nákladů nutných na dosažení stanovených environmentálních efektů</a:t>
            </a:r>
            <a:r>
              <a:rPr lang="cs-CZ" altLang="cs-CZ" sz="2400" smtClean="0"/>
              <a:t> (nepůsobí plošně, ale přihlížejí k různým nákladům jednotlivých subjektů na zamezení znečištění),</a:t>
            </a:r>
          </a:p>
          <a:p>
            <a:pPr eaLnBrk="1" hangingPunct="1">
              <a:lnSpc>
                <a:spcPct val="80000"/>
              </a:lnSpc>
            </a:pPr>
            <a:r>
              <a:rPr lang="cs-CZ" altLang="cs-CZ" sz="2400" smtClean="0"/>
              <a:t>podněcování subjektů k </a:t>
            </a:r>
            <a:r>
              <a:rPr lang="cs-CZ" altLang="cs-CZ" sz="2400" b="1" smtClean="0"/>
              <a:t>ekonomicky optimálnímu snižování znečištění</a:t>
            </a:r>
            <a:r>
              <a:rPr lang="cs-CZ" altLang="cs-CZ" sz="2400" smtClean="0"/>
              <a:t> (nikoli pouze ke splnění nařízených norem a limitů), </a:t>
            </a:r>
          </a:p>
          <a:p>
            <a:pPr eaLnBrk="1" hangingPunct="1">
              <a:lnSpc>
                <a:spcPct val="80000"/>
              </a:lnSpc>
            </a:pPr>
            <a:r>
              <a:rPr lang="cs-CZ" altLang="cs-CZ" sz="2400" b="1" smtClean="0"/>
              <a:t>minimalizace nároků na státní administrativu</a:t>
            </a:r>
            <a:r>
              <a:rPr lang="cs-CZ" altLang="cs-CZ" sz="2400" smtClean="0"/>
              <a:t> (neboť působí v rámci hry tržních sil) a díky tomu snížení nákladů, omezení nebezpečí korupce ap.; </a:t>
            </a:r>
          </a:p>
          <a:p>
            <a:pPr eaLnBrk="1" hangingPunct="1">
              <a:lnSpc>
                <a:spcPct val="80000"/>
              </a:lnSpc>
            </a:pPr>
            <a:r>
              <a:rPr lang="cs-CZ" altLang="cs-CZ" sz="2400" smtClean="0"/>
              <a:t>vytváření dodatečného </a:t>
            </a:r>
            <a:r>
              <a:rPr lang="cs-CZ" altLang="cs-CZ" sz="2400" b="1" smtClean="0"/>
              <a:t>zdroje prostředků</a:t>
            </a:r>
            <a:r>
              <a:rPr lang="cs-CZ" altLang="cs-CZ" sz="2400" smtClean="0"/>
              <a:t> na ochranu prostředí.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smtClean="0"/>
              <a:t>Ekonomické nástroje – funkce</a:t>
            </a:r>
          </a:p>
        </p:txBody>
      </p:sp>
      <p:sp>
        <p:nvSpPr>
          <p:cNvPr id="9219" name="Rectangle 3"/>
          <p:cNvSpPr>
            <a:spLocks noGrp="1" noChangeArrowheads="1"/>
          </p:cNvSpPr>
          <p:nvPr>
            <p:ph type="body" sz="half" idx="1"/>
          </p:nvPr>
        </p:nvSpPr>
        <p:spPr>
          <a:xfrm>
            <a:off x="971550" y="1773238"/>
            <a:ext cx="7704138" cy="533400"/>
          </a:xfrm>
        </p:spPr>
        <p:txBody>
          <a:bodyPr/>
          <a:lstStyle/>
          <a:p>
            <a:pPr eaLnBrk="1" hangingPunct="1"/>
            <a:r>
              <a:rPr lang="cs-CZ" altLang="cs-CZ" sz="2800" b="1" smtClean="0"/>
              <a:t>motivační</a:t>
            </a:r>
          </a:p>
          <a:p>
            <a:pPr eaLnBrk="1" hangingPunct="1"/>
            <a:endParaRPr lang="cs-CZ" altLang="cs-CZ" sz="2800" smtClean="0"/>
          </a:p>
          <a:p>
            <a:pPr eaLnBrk="1" hangingPunct="1"/>
            <a:endParaRPr lang="cs-CZ" altLang="cs-CZ" sz="2800" smtClean="0"/>
          </a:p>
          <a:p>
            <a:pPr eaLnBrk="1" hangingPunct="1"/>
            <a:endParaRPr lang="cs-CZ" altLang="cs-CZ" sz="2800" smtClean="0"/>
          </a:p>
        </p:txBody>
      </p:sp>
      <p:graphicFrame>
        <p:nvGraphicFramePr>
          <p:cNvPr id="147485" name="Group 29"/>
          <p:cNvGraphicFramePr>
            <a:graphicFrameLocks noGrp="1"/>
          </p:cNvGraphicFramePr>
          <p:nvPr>
            <p:ph sz="half" idx="2"/>
          </p:nvPr>
        </p:nvGraphicFramePr>
        <p:xfrm>
          <a:off x="971550" y="2492375"/>
          <a:ext cx="7573963" cy="1123950"/>
        </p:xfrm>
        <a:graphic>
          <a:graphicData uri="http://schemas.openxmlformats.org/drawingml/2006/table">
            <a:tbl>
              <a:tblPr/>
              <a:tblGrid>
                <a:gridCol w="2009775">
                  <a:extLst>
                    <a:ext uri="{9D8B030D-6E8A-4147-A177-3AD203B41FA5}">
                      <a16:colId xmlns:a16="http://schemas.microsoft.com/office/drawing/2014/main" val="20000"/>
                    </a:ext>
                  </a:extLst>
                </a:gridCol>
                <a:gridCol w="2670175">
                  <a:extLst>
                    <a:ext uri="{9D8B030D-6E8A-4147-A177-3AD203B41FA5}">
                      <a16:colId xmlns:a16="http://schemas.microsoft.com/office/drawing/2014/main" val="20001"/>
                    </a:ext>
                  </a:extLst>
                </a:gridCol>
                <a:gridCol w="2894013">
                  <a:extLst>
                    <a:ext uri="{9D8B030D-6E8A-4147-A177-3AD203B41FA5}">
                      <a16:colId xmlns:a16="http://schemas.microsoft.com/office/drawing/2014/main" val="20002"/>
                    </a:ext>
                  </a:extLst>
                </a:gridCol>
              </a:tblGrid>
              <a:tr h="39222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1" i="0" u="none" strike="noStrike" cap="none" normalizeH="0" baseline="0" smtClean="0">
                          <a:ln>
                            <a:noFill/>
                          </a:ln>
                          <a:solidFill>
                            <a:schemeClr val="tx1"/>
                          </a:solidFill>
                          <a:effectLst/>
                          <a:latin typeface="Arial" charset="0"/>
                        </a:rPr>
                        <a:t>chování</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smtClean="0">
                          <a:ln>
                            <a:noFill/>
                          </a:ln>
                          <a:solidFill>
                            <a:schemeClr val="tx1"/>
                          </a:solidFill>
                          <a:effectLst/>
                          <a:latin typeface="Arial" charset="0"/>
                        </a:rPr>
                        <a:t>ekonomicky výhodné</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smtClean="0">
                          <a:ln>
                            <a:noFill/>
                          </a:ln>
                          <a:solidFill>
                            <a:schemeClr val="tx1"/>
                          </a:solidFill>
                          <a:effectLst/>
                          <a:latin typeface="Arial" charset="0"/>
                        </a:rPr>
                        <a:t>ekonomicky nevýhodné</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63">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smtClean="0">
                          <a:ln>
                            <a:noFill/>
                          </a:ln>
                          <a:solidFill>
                            <a:schemeClr val="tx1"/>
                          </a:solidFill>
                          <a:effectLst/>
                          <a:latin typeface="Arial" charset="0"/>
                        </a:rPr>
                        <a:t>příznivé pro ŽP</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a:t>
                      </a:r>
                      <a:r>
                        <a:rPr kumimoji="0" lang="cs-CZ" sz="18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a:t>
                      </a:r>
                      <a:r>
                        <a:rPr kumimoji="0" lang="cs-CZ" sz="18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a:t>
                      </a:r>
                      <a:endParaRPr kumimoji="0" lang="cs-CZ" sz="1800" b="0" i="0" u="none" strike="noStrike" cap="none" normalizeH="0" baseline="0" smtClean="0">
                        <a:ln>
                          <a:noFill/>
                        </a:ln>
                        <a:solidFill>
                          <a:schemeClr val="tx1"/>
                        </a:solidFill>
                        <a:effectLst/>
                        <a:latin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a:t>
                      </a:r>
                      <a:r>
                        <a:rPr kumimoji="0" lang="cs-CZ" sz="18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a:t>
                      </a:r>
                      <a:r>
                        <a:rPr kumimoji="0" lang="cs-CZ" sz="1800" b="0" i="0" u="none" strike="noStrike" cap="none" normalizeH="0" baseline="0" smtClean="0">
                          <a:ln>
                            <a:noFill/>
                          </a:ln>
                          <a:solidFill>
                            <a:schemeClr val="tx1"/>
                          </a:solidFill>
                          <a:effectLst/>
                          <a:latin typeface="Arial" charset="0"/>
                        </a:rPr>
                        <a:t> -</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365863">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smtClean="0">
                          <a:ln>
                            <a:noFill/>
                          </a:ln>
                          <a:solidFill>
                            <a:schemeClr val="tx1"/>
                          </a:solidFill>
                          <a:effectLst/>
                          <a:latin typeface="Arial" charset="0"/>
                        </a:rPr>
                        <a:t>nepříznivé pro ŽP</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a:t>
                      </a:r>
                      <a:r>
                        <a:rPr kumimoji="0" lang="cs-CZ" sz="18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a:t>
                      </a:r>
                      <a:endParaRPr kumimoji="0" lang="cs-CZ" sz="1800" b="0" i="0" u="none" strike="noStrike" cap="none" normalizeH="0" baseline="0" smtClean="0">
                        <a:ln>
                          <a:noFill/>
                        </a:ln>
                        <a:solidFill>
                          <a:schemeClr val="tx1"/>
                        </a:solidFill>
                        <a:effectLst/>
                        <a:latin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a:t>
                      </a:r>
                      <a:r>
                        <a:rPr kumimoji="0" lang="cs-CZ" sz="1800" b="0" i="0" u="none" strike="noStrike" cap="none" normalizeH="0" baseline="0" smtClean="0">
                          <a:ln>
                            <a:noFill/>
                          </a:ln>
                          <a:solidFill>
                            <a:schemeClr val="tx1"/>
                          </a:solidFill>
                          <a:effectLst/>
                          <a:latin typeface="Arial" charset="0"/>
                        </a:rPr>
                        <a:t> -</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bl>
          </a:graphicData>
        </a:graphic>
      </p:graphicFrame>
      <p:sp>
        <p:nvSpPr>
          <p:cNvPr id="9238" name="Rectangle 22"/>
          <p:cNvSpPr>
            <a:spLocks noChangeArrowheads="1"/>
          </p:cNvSpPr>
          <p:nvPr/>
        </p:nvSpPr>
        <p:spPr bwMode="auto">
          <a:xfrm>
            <a:off x="1187450" y="4149725"/>
            <a:ext cx="72009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7675" indent="-447675"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cs-CZ" altLang="cs-CZ" sz="2800" b="1"/>
              <a:t>akumulační</a:t>
            </a:r>
          </a:p>
          <a:p>
            <a:pPr eaLnBrk="1" hangingPunct="1">
              <a:buFont typeface="Wingdings" panose="05000000000000000000" pitchFamily="2" charset="2"/>
              <a:buNone/>
            </a:pPr>
            <a:r>
              <a:rPr lang="cs-CZ" altLang="cs-CZ" sz="2800"/>
              <a:t>též: internalizační, fiskální, zajišťovací, kompenzační</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smtClean="0"/>
              <a:t>Ekonomické nástroje – druhy</a:t>
            </a:r>
          </a:p>
        </p:txBody>
      </p:sp>
      <p:sp>
        <p:nvSpPr>
          <p:cNvPr id="10243" name="Rectangle 3"/>
          <p:cNvSpPr>
            <a:spLocks noGrp="1" noChangeArrowheads="1"/>
          </p:cNvSpPr>
          <p:nvPr>
            <p:ph type="body" sz="half" idx="1"/>
          </p:nvPr>
        </p:nvSpPr>
        <p:spPr>
          <a:xfrm>
            <a:off x="611188" y="1773238"/>
            <a:ext cx="4103687" cy="4114800"/>
          </a:xfrm>
        </p:spPr>
        <p:txBody>
          <a:bodyPr/>
          <a:lstStyle/>
          <a:p>
            <a:pPr eaLnBrk="1" hangingPunct="1">
              <a:lnSpc>
                <a:spcPct val="80000"/>
              </a:lnSpc>
            </a:pPr>
            <a:r>
              <a:rPr lang="cs-CZ" altLang="cs-CZ" sz="2600" smtClean="0"/>
              <a:t>platby k ochraně životního prostředí</a:t>
            </a:r>
          </a:p>
          <a:p>
            <a:pPr lvl="1" eaLnBrk="1" hangingPunct="1">
              <a:lnSpc>
                <a:spcPct val="80000"/>
              </a:lnSpc>
            </a:pPr>
            <a:r>
              <a:rPr lang="cs-CZ" altLang="cs-CZ" sz="1800" smtClean="0"/>
              <a:t>daně (včetně daňových úlev)</a:t>
            </a:r>
          </a:p>
          <a:p>
            <a:pPr lvl="1" eaLnBrk="1" hangingPunct="1">
              <a:lnSpc>
                <a:spcPct val="80000"/>
              </a:lnSpc>
            </a:pPr>
            <a:r>
              <a:rPr lang="cs-CZ" altLang="cs-CZ" sz="1800" smtClean="0"/>
              <a:t>poplatky</a:t>
            </a:r>
          </a:p>
          <a:p>
            <a:pPr lvl="1" eaLnBrk="1" hangingPunct="1">
              <a:lnSpc>
                <a:spcPct val="80000"/>
              </a:lnSpc>
            </a:pPr>
            <a:r>
              <a:rPr lang="cs-CZ" altLang="cs-CZ" sz="1800" smtClean="0"/>
              <a:t>cla</a:t>
            </a:r>
          </a:p>
          <a:p>
            <a:pPr lvl="1" eaLnBrk="1" hangingPunct="1">
              <a:lnSpc>
                <a:spcPct val="80000"/>
              </a:lnSpc>
            </a:pPr>
            <a:r>
              <a:rPr lang="cs-CZ" altLang="cs-CZ" sz="1800" smtClean="0"/>
              <a:t>cenové úhrady</a:t>
            </a:r>
          </a:p>
          <a:p>
            <a:pPr eaLnBrk="1" hangingPunct="1">
              <a:lnSpc>
                <a:spcPct val="80000"/>
              </a:lnSpc>
            </a:pPr>
            <a:endParaRPr lang="cs-CZ" altLang="cs-CZ" sz="800" smtClean="0"/>
          </a:p>
          <a:p>
            <a:pPr eaLnBrk="1" hangingPunct="1">
              <a:lnSpc>
                <a:spcPct val="80000"/>
              </a:lnSpc>
            </a:pPr>
            <a:r>
              <a:rPr lang="cs-CZ" altLang="cs-CZ" sz="2600" smtClean="0"/>
              <a:t>fondy</a:t>
            </a:r>
          </a:p>
          <a:p>
            <a:pPr lvl="1" eaLnBrk="1" hangingPunct="1">
              <a:lnSpc>
                <a:spcPct val="80000"/>
              </a:lnSpc>
            </a:pPr>
            <a:r>
              <a:rPr lang="cs-CZ" altLang="cs-CZ" sz="1800" smtClean="0"/>
              <a:t>státní a jiné veřejné fondy</a:t>
            </a:r>
          </a:p>
          <a:p>
            <a:pPr lvl="1" eaLnBrk="1" hangingPunct="1">
              <a:lnSpc>
                <a:spcPct val="80000"/>
              </a:lnSpc>
            </a:pPr>
            <a:r>
              <a:rPr lang="cs-CZ" altLang="cs-CZ" sz="1800" smtClean="0"/>
              <a:t>finanční rezervy, finanční jistoty (kauce)</a:t>
            </a:r>
          </a:p>
          <a:p>
            <a:pPr lvl="1" eaLnBrk="1" hangingPunct="1">
              <a:lnSpc>
                <a:spcPct val="80000"/>
              </a:lnSpc>
            </a:pPr>
            <a:r>
              <a:rPr lang="cs-CZ" altLang="cs-CZ" sz="1800" smtClean="0"/>
              <a:t>„zelené“ investiční fondy</a:t>
            </a:r>
          </a:p>
          <a:p>
            <a:pPr lvl="1" eaLnBrk="1" hangingPunct="1">
              <a:lnSpc>
                <a:spcPct val="80000"/>
              </a:lnSpc>
            </a:pPr>
            <a:endParaRPr lang="cs-CZ" altLang="cs-CZ" sz="800" smtClean="0"/>
          </a:p>
          <a:p>
            <a:pPr eaLnBrk="1" hangingPunct="1">
              <a:lnSpc>
                <a:spcPct val="80000"/>
              </a:lnSpc>
            </a:pPr>
            <a:r>
              <a:rPr lang="cs-CZ" altLang="cs-CZ" sz="2600" smtClean="0"/>
              <a:t>povinné environmentální pojištění</a:t>
            </a:r>
          </a:p>
          <a:p>
            <a:pPr eaLnBrk="1" hangingPunct="1">
              <a:lnSpc>
                <a:spcPct val="80000"/>
              </a:lnSpc>
            </a:pPr>
            <a:endParaRPr lang="cs-CZ" altLang="cs-CZ" sz="800" smtClean="0"/>
          </a:p>
        </p:txBody>
      </p:sp>
      <p:sp>
        <p:nvSpPr>
          <p:cNvPr id="10244" name="Rectangle 4"/>
          <p:cNvSpPr>
            <a:spLocks noGrp="1" noChangeArrowheads="1"/>
          </p:cNvSpPr>
          <p:nvPr>
            <p:ph type="body" sz="half" idx="2"/>
          </p:nvPr>
        </p:nvSpPr>
        <p:spPr>
          <a:xfrm>
            <a:off x="4787900" y="1700213"/>
            <a:ext cx="3759200" cy="4114800"/>
          </a:xfrm>
        </p:spPr>
        <p:txBody>
          <a:bodyPr/>
          <a:lstStyle/>
          <a:p>
            <a:pPr eaLnBrk="1" hangingPunct="1">
              <a:lnSpc>
                <a:spcPct val="80000"/>
              </a:lnSpc>
            </a:pPr>
            <a:r>
              <a:rPr lang="cs-CZ" altLang="cs-CZ" sz="2600" smtClean="0"/>
              <a:t>trhy s obchodovatelnými kvótami a limity</a:t>
            </a:r>
          </a:p>
          <a:p>
            <a:pPr eaLnBrk="1" hangingPunct="1">
              <a:lnSpc>
                <a:spcPct val="80000"/>
              </a:lnSpc>
            </a:pPr>
            <a:endParaRPr lang="cs-CZ" altLang="cs-CZ" sz="800" smtClean="0"/>
          </a:p>
          <a:p>
            <a:pPr eaLnBrk="1" hangingPunct="1">
              <a:lnSpc>
                <a:spcPct val="80000"/>
              </a:lnSpc>
            </a:pPr>
            <a:r>
              <a:rPr lang="cs-CZ" altLang="cs-CZ" sz="2600" smtClean="0"/>
              <a:t>zálohové systémy</a:t>
            </a:r>
            <a:r>
              <a:rPr lang="cs-CZ" altLang="cs-CZ" sz="1900" smtClean="0"/>
              <a:t> </a:t>
            </a:r>
          </a:p>
          <a:p>
            <a:pPr eaLnBrk="1" hangingPunct="1">
              <a:lnSpc>
                <a:spcPct val="80000"/>
              </a:lnSpc>
            </a:pPr>
            <a:endParaRPr lang="cs-CZ" altLang="cs-CZ" sz="800" smtClean="0"/>
          </a:p>
          <a:p>
            <a:pPr eaLnBrk="1" hangingPunct="1">
              <a:lnSpc>
                <a:spcPct val="80000"/>
              </a:lnSpc>
            </a:pPr>
            <a:r>
              <a:rPr lang="cs-CZ" altLang="cs-CZ" sz="2600" smtClean="0"/>
              <a:t>výdaje z veřejných rozpočtů</a:t>
            </a:r>
            <a:r>
              <a:rPr lang="cs-CZ" altLang="cs-CZ" sz="1900" smtClean="0"/>
              <a:t> </a:t>
            </a:r>
          </a:p>
          <a:p>
            <a:pPr lvl="1" eaLnBrk="1" hangingPunct="1">
              <a:lnSpc>
                <a:spcPct val="80000"/>
              </a:lnSpc>
            </a:pPr>
            <a:r>
              <a:rPr lang="cs-CZ" altLang="cs-CZ" sz="1800" smtClean="0"/>
              <a:t>přímé výdaje na opatření k ochraně životního prostředí </a:t>
            </a:r>
          </a:p>
          <a:p>
            <a:pPr lvl="1" eaLnBrk="1" hangingPunct="1">
              <a:lnSpc>
                <a:spcPct val="80000"/>
              </a:lnSpc>
            </a:pPr>
            <a:r>
              <a:rPr lang="cs-CZ" altLang="cs-CZ" sz="1800" smtClean="0"/>
              <a:t>finanční podpory (dotace, úvěry, záruky za komerční úvěry, cenové garance)</a:t>
            </a:r>
          </a:p>
          <a:p>
            <a:pPr lvl="1" eaLnBrk="1" hangingPunct="1">
              <a:lnSpc>
                <a:spcPct val="80000"/>
              </a:lnSpc>
              <a:buFont typeface="Wingdings" panose="05000000000000000000" pitchFamily="2" charset="2"/>
              <a:buNone/>
            </a:pPr>
            <a:endParaRPr lang="cs-CZ" altLang="cs-CZ" sz="800" smtClean="0"/>
          </a:p>
          <a:p>
            <a:pPr eaLnBrk="1" hangingPunct="1">
              <a:lnSpc>
                <a:spcPct val="80000"/>
              </a:lnSpc>
            </a:pPr>
            <a:r>
              <a:rPr lang="cs-CZ" altLang="cs-CZ" sz="2600" smtClean="0"/>
              <a:t>(oceňování životního prostředí)</a:t>
            </a:r>
            <a:endParaRPr lang="cs-CZ" altLang="cs-CZ" sz="19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smtClean="0"/>
              <a:t>Platební nástroje  I.</a:t>
            </a:r>
          </a:p>
        </p:txBody>
      </p:sp>
      <p:sp>
        <p:nvSpPr>
          <p:cNvPr id="11267" name="Rectangle 3"/>
          <p:cNvSpPr>
            <a:spLocks noGrp="1" noChangeArrowheads="1"/>
          </p:cNvSpPr>
          <p:nvPr>
            <p:ph type="body" idx="1"/>
          </p:nvPr>
        </p:nvSpPr>
        <p:spPr>
          <a:xfrm>
            <a:off x="914400" y="1773238"/>
            <a:ext cx="7689850" cy="4718050"/>
          </a:xfrm>
        </p:spPr>
        <p:txBody>
          <a:bodyPr/>
          <a:lstStyle/>
          <a:p>
            <a:pPr marL="571500" indent="-571500" eaLnBrk="1" hangingPunct="1">
              <a:lnSpc>
                <a:spcPct val="90000"/>
              </a:lnSpc>
            </a:pPr>
            <a:r>
              <a:rPr lang="cs-CZ" altLang="cs-CZ" sz="2800" b="1" smtClean="0"/>
              <a:t>Daně </a:t>
            </a:r>
            <a:endParaRPr lang="cs-CZ" altLang="cs-CZ" sz="2800" smtClean="0"/>
          </a:p>
          <a:p>
            <a:pPr marL="839788" lvl="1" indent="-495300" eaLnBrk="1" hangingPunct="1">
              <a:lnSpc>
                <a:spcPct val="90000"/>
              </a:lnSpc>
            </a:pPr>
            <a:r>
              <a:rPr lang="cs-CZ" altLang="cs-CZ" sz="2400" smtClean="0"/>
              <a:t>tzv. environmentální daně </a:t>
            </a:r>
            <a:br>
              <a:rPr lang="cs-CZ" altLang="cs-CZ" sz="2400" smtClean="0"/>
            </a:br>
            <a:r>
              <a:rPr lang="cs-CZ" altLang="cs-CZ" sz="2400" smtClean="0"/>
              <a:t>(z uhlí aj. fosilních paliv a energie z nich) </a:t>
            </a:r>
          </a:p>
          <a:p>
            <a:pPr marL="839788" lvl="1" indent="-495300" eaLnBrk="1" hangingPunct="1">
              <a:lnSpc>
                <a:spcPct val="90000"/>
              </a:lnSpc>
            </a:pPr>
            <a:r>
              <a:rPr lang="cs-CZ" altLang="cs-CZ" sz="2400" smtClean="0"/>
              <a:t>zvýhodnění / znevýhodnění u „obecných“ daní </a:t>
            </a:r>
            <a:br>
              <a:rPr lang="cs-CZ" altLang="cs-CZ" sz="2400" smtClean="0"/>
            </a:br>
            <a:r>
              <a:rPr lang="cs-CZ" altLang="cs-CZ" sz="2400" smtClean="0"/>
              <a:t>(různá forma, příklady: DPH, spotřební daně, …)</a:t>
            </a:r>
          </a:p>
          <a:p>
            <a:pPr marL="839788" lvl="1" indent="-495300" eaLnBrk="1" hangingPunct="1">
              <a:lnSpc>
                <a:spcPct val="90000"/>
              </a:lnSpc>
            </a:pPr>
            <a:r>
              <a:rPr lang="cs-CZ" altLang="cs-CZ" sz="2400" smtClean="0"/>
              <a:t>celková „bilance“ daňové soustavy</a:t>
            </a:r>
          </a:p>
          <a:p>
            <a:pPr marL="839788" lvl="1" indent="-495300" eaLnBrk="1" hangingPunct="1">
              <a:lnSpc>
                <a:spcPct val="90000"/>
              </a:lnSpc>
            </a:pPr>
            <a:endParaRPr lang="cs-CZ" altLang="cs-CZ" sz="800" b="1" smtClean="0"/>
          </a:p>
          <a:p>
            <a:pPr marL="571500" indent="-571500" eaLnBrk="1" hangingPunct="1">
              <a:lnSpc>
                <a:spcPct val="90000"/>
              </a:lnSpc>
            </a:pPr>
            <a:r>
              <a:rPr lang="cs-CZ" altLang="cs-CZ" sz="2800" b="1" smtClean="0"/>
              <a:t>Cla</a:t>
            </a:r>
          </a:p>
          <a:p>
            <a:pPr marL="839788" lvl="1" indent="-495300" eaLnBrk="1" hangingPunct="1">
              <a:lnSpc>
                <a:spcPct val="90000"/>
              </a:lnSpc>
            </a:pPr>
            <a:r>
              <a:rPr lang="cs-CZ" altLang="cs-CZ" sz="2400" smtClean="0"/>
              <a:t>ústup</a:t>
            </a:r>
          </a:p>
          <a:p>
            <a:pPr marL="839788" lvl="1" indent="-495300" eaLnBrk="1" hangingPunct="1">
              <a:lnSpc>
                <a:spcPct val="90000"/>
              </a:lnSpc>
            </a:pPr>
            <a:endParaRPr lang="cs-CZ" altLang="cs-CZ" sz="800" smtClean="0"/>
          </a:p>
          <a:p>
            <a:pPr marL="571500" indent="-571500" eaLnBrk="1" hangingPunct="1">
              <a:lnSpc>
                <a:spcPct val="90000"/>
              </a:lnSpc>
            </a:pPr>
            <a:r>
              <a:rPr lang="cs-CZ" altLang="cs-CZ" sz="2800" b="1" smtClean="0"/>
              <a:t>Cenové úhrady</a:t>
            </a:r>
          </a:p>
          <a:p>
            <a:pPr marL="839788" lvl="1" indent="-495300" eaLnBrk="1" hangingPunct="1">
              <a:lnSpc>
                <a:spcPct val="90000"/>
              </a:lnSpc>
            </a:pPr>
            <a:r>
              <a:rPr lang="cs-CZ" altLang="cs-CZ" sz="2400" smtClean="0"/>
              <a:t>za užívání veřejných zařízení</a:t>
            </a:r>
          </a:p>
          <a:p>
            <a:pPr marL="839788" lvl="1" indent="-495300" eaLnBrk="1" hangingPunct="1">
              <a:lnSpc>
                <a:spcPct val="90000"/>
              </a:lnSpc>
            </a:pPr>
            <a:endParaRPr lang="cs-CZ" altLang="cs-CZ"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y">
  <a:themeElements>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Osy">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y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Osy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Osy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Osy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Osy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Osy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Osy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446</TotalTime>
  <Words>2392</Words>
  <Application>Microsoft Office PowerPoint</Application>
  <PresentationFormat>Předvádění na obrazovce (4:3)</PresentationFormat>
  <Paragraphs>267</Paragraphs>
  <Slides>39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39</vt:i4>
      </vt:variant>
    </vt:vector>
  </HeadingPairs>
  <TitlesOfParts>
    <vt:vector size="43" baseType="lpstr">
      <vt:lpstr>Arial</vt:lpstr>
      <vt:lpstr>Times New Roman</vt:lpstr>
      <vt:lpstr>Wingdings</vt:lpstr>
      <vt:lpstr>Osy</vt:lpstr>
      <vt:lpstr>Nástroje politiky ŽP</vt:lpstr>
      <vt:lpstr>Ekonomické nástroje – definice</vt:lpstr>
      <vt:lpstr>Ekonomické nástroje </vt:lpstr>
      <vt:lpstr>Podstata</vt:lpstr>
      <vt:lpstr>Znaky</vt:lpstr>
      <vt:lpstr>Výhody</vt:lpstr>
      <vt:lpstr>Ekonomické nástroje – funkce</vt:lpstr>
      <vt:lpstr>Ekonomické nástroje – druhy</vt:lpstr>
      <vt:lpstr>Platební nástroje  I.</vt:lpstr>
      <vt:lpstr>Daně</vt:lpstr>
      <vt:lpstr>Ekologická daňová reforma</vt:lpstr>
      <vt:lpstr>Etapy ekologické daňové reformy</vt:lpstr>
      <vt:lpstr>Daňové úlevy</vt:lpstr>
      <vt:lpstr>Platební nástroje  II. - poplatky</vt:lpstr>
      <vt:lpstr>Poplatky za znečišťování</vt:lpstr>
      <vt:lpstr>Emisní poplatky</vt:lpstr>
      <vt:lpstr>Emisní poplatky</vt:lpstr>
      <vt:lpstr>Emisní poplatky</vt:lpstr>
      <vt:lpstr>Poplatky za užití přírodních zdrojů</vt:lpstr>
      <vt:lpstr>Poplatky za užití přírodních zdrojů</vt:lpstr>
      <vt:lpstr>Uživatelské poplatky</vt:lpstr>
      <vt:lpstr>Uživatelské poplatky </vt:lpstr>
      <vt:lpstr>Platby za komunální odpad</vt:lpstr>
      <vt:lpstr>Fondy</vt:lpstr>
      <vt:lpstr>Povinné environmentální pojištění</vt:lpstr>
      <vt:lpstr>Zálohové systémy (deposit-refund system)</vt:lpstr>
      <vt:lpstr>Trhy s obchodovatelnými kvótami a limity</vt:lpstr>
      <vt:lpstr>Flexibilní tržní mechanismy - obchodovatelné povolení</vt:lpstr>
      <vt:lpstr>Finanční podpory</vt:lpstr>
      <vt:lpstr>Hodnocení ekonomických nástrojů</vt:lpstr>
      <vt:lpstr>Dobrovolné nástroje</vt:lpstr>
      <vt:lpstr>Motivační nástroje</vt:lpstr>
      <vt:lpstr>Komunikační nástroje</vt:lpstr>
      <vt:lpstr>Komunikační nástroje</vt:lpstr>
      <vt:lpstr>Komunikační nástroje</vt:lpstr>
      <vt:lpstr>Mapa počtu akcí pořádaných pod záštitou Evropské komise v rámci Týdne pro redukci odpadu</vt:lpstr>
      <vt:lpstr>Komunikační nástroje</vt:lpstr>
      <vt:lpstr>Informační nástroje</vt:lpstr>
      <vt:lpstr>Prezentace aplikace PowerPoint</vt:lpstr>
    </vt:vector>
  </TitlesOfParts>
  <Company>rmu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 životního prostředí</dc:title>
  <dc:creator>Jana</dc:creator>
  <cp:lastModifiedBy> </cp:lastModifiedBy>
  <cp:revision>23</cp:revision>
  <dcterms:created xsi:type="dcterms:W3CDTF">2007-10-28T19:17:49Z</dcterms:created>
  <dcterms:modified xsi:type="dcterms:W3CDTF">2021-04-20T11:52:04Z</dcterms:modified>
</cp:coreProperties>
</file>