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49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0573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410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  <p:sldLayoutId id="2147483698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44938" y="6228000"/>
            <a:ext cx="7920000" cy="252000"/>
          </a:xfrm>
        </p:spPr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235346"/>
            <a:ext cx="11361600" cy="1171580"/>
          </a:xfrm>
        </p:spPr>
        <p:txBody>
          <a:bodyPr/>
          <a:lstStyle/>
          <a:p>
            <a:r>
              <a:rPr lang="cs-CZ" dirty="0" smtClean="0"/>
              <a:t>Veřejné projekty – rámec veřejných zakázek </a:t>
            </a:r>
            <a:r>
              <a:rPr lang="cs-CZ" dirty="0"/>
              <a:t>aneb o čem je nový zákon č. 134/2016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Kvalifikační kritéria (2)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338711"/>
            <a:ext cx="10753200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Prvek plnění kvalifikačních kritérií </a:t>
            </a:r>
            <a:r>
              <a:rPr lang="cs-CZ" sz="2000" dirty="0" smtClean="0"/>
              <a:t>prostřednictvím jiné osoby </a:t>
            </a:r>
            <a:endParaRPr lang="cs-CZ" sz="2000" dirty="0" smtClean="0"/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Možnost splnění všech druhů kritérií s výjimkou základních kvalifikačních kritérií </a:t>
            </a:r>
            <a:endParaRPr lang="cs-CZ" sz="2000" dirty="0" smtClean="0"/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Závazek dodavatelů vůči veřejnému zadavateli i vůči třetím </a:t>
            </a:r>
            <a:r>
              <a:rPr lang="cs-CZ" sz="2000" dirty="0" smtClean="0"/>
              <a:t>osobám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Otázka zahraničních </a:t>
            </a:r>
            <a:r>
              <a:rPr lang="cs-CZ" sz="2000" dirty="0" smtClean="0"/>
              <a:t>dodavatelů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Nutnost prokázat kvalifikační předpoklady ve lhůtě konkrétně určené </a:t>
            </a:r>
          </a:p>
        </p:txBody>
      </p:sp>
    </p:spTree>
    <p:extLst>
      <p:ext uri="{BB962C8B-B14F-4D97-AF65-F5344CB8AC3E}">
        <p14:creationId xmlns:p14="http://schemas.microsoft.com/office/powerpoint/2010/main" val="374042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3945" y="773846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Podání nabídky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3944" y="1601788"/>
            <a:ext cx="109728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Dodavatel může podat pouze jednu nabídku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Omezení na participaci ve stejném zadávacím řízení jako subdodavatel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Stanovení podmínek podání nabídky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Hodnotící kritéria v rámci zákona </a:t>
            </a:r>
            <a:r>
              <a:rPr lang="cs-CZ" sz="2000" dirty="0" smtClean="0"/>
              <a:t>– principy (nastavení od 137/2006 Sb.)</a:t>
            </a:r>
            <a:endParaRPr lang="cs-CZ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Ekonomická výhodnost nabídky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Nejnižší nabídková cena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Základní kritérium v soutěžním dialogu – vždy ekonomická výhodnost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Stanovení dílčích hodnotících kritérií (technická úroveň, servis atd.)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2888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Ukončení zadávacího řízení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2" y="1440730"/>
            <a:ext cx="109728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Povinnost zadavatele uzavřít s vítězným návrhem smlouvu na plnění veřejné zakázky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Základní lhůty pro uzavření této smlouvy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Tuto smlouvu nesmí zadavatel uzavřít před uplynutím lhůty pro podání námitek proti rozhodnutí o výběru nejvýhodnější nabídky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Pokud nebyly ve stanovené lhůtě podány námitky, uzavře zadavatel smlouvu s vybraným uchazečem do 15-ti dnů po uplynutí lhůty pro podání námitky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Povinnost zadavatele informovat o výsledcích zadávacího řízení (vazba na novou úpravu o povinnosti zveřejňovat smlouvy)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Možnost zrušit zadávací řízení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9514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Námitky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0972800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Možnost podat námitku ze strany kteréhokoli </a:t>
            </a:r>
            <a:r>
              <a:rPr lang="cs-CZ" sz="2000" dirty="0" smtClean="0"/>
              <a:t>dodavatele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Nutnost dodržení stanovené lhůty od získání relevantních informací dodavatelem, nejpozději do doby uzavření </a:t>
            </a:r>
            <a:r>
              <a:rPr lang="cs-CZ" sz="2000" dirty="0" smtClean="0"/>
              <a:t>smlouvy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Písemné podaní námitky s náležitostmi uvedenými v Zákoně </a:t>
            </a:r>
            <a:endParaRPr lang="cs-CZ" sz="2000" dirty="0" smtClean="0"/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err="1" smtClean="0"/>
              <a:t>Zákoná</a:t>
            </a:r>
            <a:r>
              <a:rPr lang="cs-CZ" sz="2000" dirty="0" smtClean="0"/>
              <a:t> </a:t>
            </a:r>
            <a:r>
              <a:rPr lang="cs-CZ" sz="2000" dirty="0" smtClean="0"/>
              <a:t>lhůta na reakce ze strany zadavatele je v případě námitky 10 dnů, je upravena i dle druhu řízení  </a:t>
            </a:r>
          </a:p>
        </p:txBody>
      </p:sp>
    </p:spTree>
    <p:extLst>
      <p:ext uri="{BB962C8B-B14F-4D97-AF65-F5344CB8AC3E}">
        <p14:creationId xmlns:p14="http://schemas.microsoft.com/office/powerpoint/2010/main" val="201384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85669" y="525903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Role ÚOHS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669" y="1384811"/>
            <a:ext cx="109728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Dohled nad dodržováním Zákona 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 pravomoci ÚOHS 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předběžná opatření (zakázat uzavřít smlouvu v zadávacím řízení, pozastavit zadávací řízení),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rozhodovat o tom, zda zadavatel při zadávání veřejné zakázky postupoval v souladu se zákonem,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ukládat nápravná opatření a sankce (zrušení zadání veřejné zakázky a zrušení jednotlivého úkonu zadavatele),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projednávat správní delikty,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kontrolovat úkony zadavatele. </a:t>
            </a:r>
            <a:endParaRPr lang="cs-CZ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Zákon předepisuje nutnost složení kauce ze strany </a:t>
            </a:r>
            <a:r>
              <a:rPr lang="cs-CZ" sz="2400" dirty="0" smtClean="0"/>
              <a:t>navrhovatele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Správní delikty </a:t>
            </a:r>
            <a:r>
              <a:rPr lang="cs-CZ" sz="2400" dirty="0" smtClean="0"/>
              <a:t>zadavatele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Podmínka zachování mlčenlivosti a ochrana obchodního tajemství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8348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 </a:t>
            </a:r>
            <a:endParaRPr lang="en-US" dirty="0" smtClean="0"/>
          </a:p>
        </p:txBody>
      </p:sp>
      <p:sp>
        <p:nvSpPr>
          <p:cNvPr id="52227" name="Zástupný symbol pro text 5"/>
          <p:cNvSpPr>
            <a:spLocks noGrp="1"/>
          </p:cNvSpPr>
          <p:nvPr>
            <p:ph type="body" idx="1"/>
          </p:nvPr>
        </p:nvSpPr>
        <p:spPr>
          <a:xfrm>
            <a:off x="792827" y="3110953"/>
            <a:ext cx="10363200" cy="1500187"/>
          </a:xfrm>
        </p:spPr>
        <p:txBody>
          <a:bodyPr/>
          <a:lstStyle/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/>
            <a:r>
              <a:rPr lang="cs-CZ" altLang="cs-CZ" sz="4000" b="1" dirty="0"/>
              <a:t>Děkuji za pozornost!</a:t>
            </a:r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en-US" altLang="cs-CZ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187997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927" y="196906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>Nový zákon č. 134/2016 Sb</a:t>
            </a:r>
            <a:r>
              <a:rPr lang="cs-CZ" sz="3400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341" y="1438275"/>
            <a:ext cx="9808959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Nahrazení zákona č. 137/2006 Sb., resp. zákona č.   40/ 2004 Sb.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Nabytí účinnosti – 1. října 2016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V českém právním systému modifikuje některé základní prvky v oblasti ZVZ – např. otázka tlaku na nejnižší cenu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Co zákon upravuje?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Značně modifikoval předchozí právní úpravu – změna postupů na straně zadavatelů ad.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Důvody pro změnu – funkčnost původního systému, fungování v rámci různých dotačních titulů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027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26221"/>
            <a:ext cx="10972800" cy="91916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Veřejná zakázka jako pojem</a:t>
            </a:r>
            <a:endParaRPr lang="en-US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599209" y="1434158"/>
            <a:ext cx="10972800" cy="4530725"/>
          </a:xfrm>
        </p:spPr>
        <p:txBody>
          <a:bodyPr/>
          <a:lstStyle/>
          <a:p>
            <a:r>
              <a:rPr lang="en-US" altLang="cs-CZ" sz="1800" dirty="0" err="1" smtClean="0">
                <a:effectLst/>
              </a:rPr>
              <a:t>Pojem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veřejná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je </a:t>
            </a:r>
            <a:r>
              <a:rPr lang="en-US" altLang="cs-CZ" sz="1800" dirty="0" err="1" smtClean="0">
                <a:effectLst/>
              </a:rPr>
              <a:t>přesně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vymezen</a:t>
            </a:r>
            <a:r>
              <a:rPr lang="cs-CZ" altLang="cs-CZ" sz="1800" dirty="0" smtClean="0">
                <a:effectLst/>
              </a:rPr>
              <a:t>a</a:t>
            </a:r>
            <a:r>
              <a:rPr lang="en-US" altLang="cs-CZ" sz="1800" dirty="0" smtClean="0">
                <a:effectLst/>
              </a:rPr>
              <a:t> v §2 </a:t>
            </a:r>
            <a:r>
              <a:rPr lang="en-US" altLang="cs-CZ" sz="1800" dirty="0" err="1" smtClean="0">
                <a:effectLst/>
              </a:rPr>
              <a:t>Zákona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jak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bylo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uvedeno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výše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jako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i="1" dirty="0" smtClean="0">
                <a:effectLst/>
              </a:rPr>
              <a:t>„…</a:t>
            </a:r>
            <a:r>
              <a:rPr lang="en-US" altLang="cs-CZ" sz="1800" i="1" dirty="0" err="1" smtClean="0">
                <a:effectLst/>
              </a:rPr>
              <a:t>uzavření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úplatné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smlouvy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mezi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zadavatelem</a:t>
            </a:r>
            <a:r>
              <a:rPr lang="en-US" altLang="cs-CZ" sz="1800" i="1" dirty="0" smtClean="0">
                <a:effectLst/>
              </a:rPr>
              <a:t> a </a:t>
            </a:r>
            <a:r>
              <a:rPr lang="en-US" altLang="cs-CZ" sz="1800" i="1" dirty="0" err="1" smtClean="0">
                <a:effectLst/>
              </a:rPr>
              <a:t>dodavatelem</a:t>
            </a:r>
            <a:r>
              <a:rPr lang="en-US" altLang="cs-CZ" sz="1800" i="1" dirty="0" smtClean="0">
                <a:effectLst/>
              </a:rPr>
              <a:t>, z </a:t>
            </a:r>
            <a:r>
              <a:rPr lang="en-US" altLang="cs-CZ" sz="1800" i="1" dirty="0" err="1" smtClean="0">
                <a:effectLst/>
              </a:rPr>
              <a:t>níž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vyplývá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povinnost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dodavatele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poskytnout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dodávky</a:t>
            </a:r>
            <a:r>
              <a:rPr lang="en-US" altLang="cs-CZ" sz="1800" i="1" dirty="0" smtClean="0">
                <a:effectLst/>
              </a:rPr>
              <a:t>, </a:t>
            </a:r>
            <a:r>
              <a:rPr lang="en-US" altLang="cs-CZ" sz="1800" i="1" dirty="0" err="1" smtClean="0">
                <a:effectLst/>
              </a:rPr>
              <a:t>služby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nebo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stavební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práce</a:t>
            </a:r>
            <a:r>
              <a:rPr lang="en-US" altLang="cs-CZ" sz="1800" dirty="0" smtClean="0">
                <a:effectLst/>
              </a:rPr>
              <a:t>“. </a:t>
            </a:r>
            <a:r>
              <a:rPr lang="en-US" altLang="cs-CZ" sz="1800" dirty="0" err="1" smtClean="0">
                <a:effectLst/>
              </a:rPr>
              <a:t>Samotný</a:t>
            </a:r>
            <a:r>
              <a:rPr lang="cs-CZ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pojem</a:t>
            </a:r>
            <a:r>
              <a:rPr lang="en-US" altLang="cs-CZ" sz="1800" dirty="0" smtClean="0">
                <a:effectLst/>
              </a:rPr>
              <a:t> „</a:t>
            </a:r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“ </a:t>
            </a:r>
            <a:r>
              <a:rPr lang="en-US" altLang="cs-CZ" sz="1800" dirty="0" err="1" smtClean="0">
                <a:effectLst/>
              </a:rPr>
              <a:t>ovšem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není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přímo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zákonem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definován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většina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autorů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dovozuj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že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</a:t>
            </a:r>
            <a:r>
              <a:rPr lang="cs-CZ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zakázku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považuje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určité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plnění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poskytnuté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jedním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subjektem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jinému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subjektu</a:t>
            </a:r>
            <a:r>
              <a:rPr lang="en-US" altLang="cs-CZ" sz="1800" dirty="0" smtClean="0">
                <a:effectLst/>
              </a:rPr>
              <a:t>. </a:t>
            </a:r>
            <a:endParaRPr lang="cs-CZ" altLang="cs-CZ" sz="1800" dirty="0" smtClean="0">
              <a:effectLst/>
            </a:endParaRPr>
          </a:p>
          <a:p>
            <a:endParaRPr lang="cs-CZ" altLang="cs-CZ" sz="1800" dirty="0" smtClean="0">
              <a:effectLst/>
            </a:endParaRPr>
          </a:p>
          <a:p>
            <a:r>
              <a:rPr lang="en-US" altLang="cs-CZ" sz="1800" dirty="0" smtClean="0">
                <a:effectLst/>
              </a:rPr>
              <a:t>Aby se </a:t>
            </a:r>
            <a:r>
              <a:rPr lang="en-US" altLang="cs-CZ" sz="1800" dirty="0" err="1" smtClean="0">
                <a:effectLst/>
              </a:rPr>
              <a:t>jednalo</a:t>
            </a:r>
            <a:r>
              <a:rPr lang="en-US" altLang="cs-CZ" sz="1800" dirty="0" smtClean="0">
                <a:effectLst/>
              </a:rPr>
              <a:t> o VZ,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být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současně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splněny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následující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b="1" dirty="0" err="1" smtClean="0">
                <a:effectLst/>
              </a:rPr>
              <a:t>tři</a:t>
            </a:r>
            <a:r>
              <a:rPr lang="en-US" altLang="cs-CZ" sz="1800" b="1" dirty="0" smtClean="0">
                <a:effectLst/>
              </a:rPr>
              <a:t> </a:t>
            </a:r>
            <a:r>
              <a:rPr lang="en-US" altLang="cs-CZ" sz="1800" b="1" dirty="0" err="1" smtClean="0">
                <a:effectLst/>
              </a:rPr>
              <a:t>podmínky</a:t>
            </a:r>
            <a:r>
              <a:rPr lang="en-US" altLang="cs-CZ" sz="1800" dirty="0" smtClean="0">
                <a:effectLst/>
              </a:rPr>
              <a:t>:</a:t>
            </a:r>
          </a:p>
          <a:p>
            <a:pPr lvl="1"/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být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zadávána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osobou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která</a:t>
            </a:r>
            <a:r>
              <a:rPr lang="en-US" altLang="cs-CZ" sz="1800" dirty="0" smtClean="0">
                <a:effectLst/>
              </a:rPr>
              <a:t> je </a:t>
            </a:r>
            <a:r>
              <a:rPr lang="en-US" altLang="cs-CZ" sz="1800" dirty="0" err="1" smtClean="0">
                <a:effectLst/>
              </a:rPr>
              <a:t>zadavatelem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veřejných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zakázek</a:t>
            </a:r>
            <a:r>
              <a:rPr lang="en-US" altLang="cs-CZ" sz="1800" dirty="0" smtClean="0">
                <a:effectLst/>
              </a:rPr>
              <a:t>,</a:t>
            </a:r>
          </a:p>
          <a:p>
            <a:pPr lvl="1"/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zahrnovat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i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třeba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jen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potenciální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prvek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úplaty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straně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zadavatele</a:t>
            </a:r>
            <a:r>
              <a:rPr lang="en-US" altLang="cs-CZ" sz="1800" dirty="0" smtClean="0">
                <a:effectLst/>
              </a:rPr>
              <a:t>,</a:t>
            </a:r>
            <a:r>
              <a:rPr lang="pl-PL" altLang="cs-CZ" sz="1800" dirty="0" smtClean="0">
                <a:effectLst/>
              </a:rPr>
              <a:t>a to třeba i nepeněžité,</a:t>
            </a:r>
          </a:p>
          <a:p>
            <a:pPr lvl="1"/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se </a:t>
            </a:r>
            <a:r>
              <a:rPr lang="en-US" altLang="cs-CZ" sz="1800" dirty="0" err="1" smtClean="0">
                <a:effectLst/>
              </a:rPr>
              <a:t>jednat</a:t>
            </a:r>
            <a:r>
              <a:rPr lang="en-US" altLang="cs-CZ" sz="1800" dirty="0" smtClean="0">
                <a:effectLst/>
              </a:rPr>
              <a:t> o </a:t>
            </a:r>
            <a:r>
              <a:rPr lang="en-US" altLang="cs-CZ" sz="1800" dirty="0" err="1" smtClean="0">
                <a:effectLst/>
              </a:rPr>
              <a:t>zakázku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dodávky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služby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nebo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stavební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práce</a:t>
            </a:r>
            <a:r>
              <a:rPr lang="en-US" altLang="cs-CZ" sz="1800" dirty="0" smtClean="0">
                <a:effectLst/>
              </a:rPr>
              <a:t>.</a:t>
            </a:r>
            <a:endParaRPr lang="cs-CZ" altLang="cs-CZ" sz="1800" dirty="0" smtClean="0">
              <a:effectLst/>
            </a:endParaRPr>
          </a:p>
          <a:p>
            <a:pPr lvl="1"/>
            <a:endParaRPr lang="cs-CZ" altLang="cs-CZ" sz="1800" dirty="0" smtClean="0">
              <a:effectLst/>
            </a:endParaRPr>
          </a:p>
          <a:p>
            <a:r>
              <a:rPr lang="cs-CZ" altLang="cs-CZ" sz="1800" dirty="0" smtClean="0">
                <a:effectLst/>
              </a:rPr>
              <a:t>Ve 40/2004 Sb. byl definičním znakem i kupříkladu finanční limit (2 mil. Kč)</a:t>
            </a:r>
            <a:endParaRPr lang="en-US" altLang="cs-CZ" sz="1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482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Základní zásady VZ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900" b="1" dirty="0" smtClean="0">
                <a:effectLst/>
              </a:rPr>
              <a:t>Zásada transparentnosti </a:t>
            </a:r>
            <a:r>
              <a:rPr lang="cs-CZ" sz="1900" dirty="0" smtClean="0">
                <a:effectLst/>
              </a:rPr>
              <a:t>- </a:t>
            </a:r>
            <a:r>
              <a:rPr lang="en-US" sz="1900" dirty="0" err="1" smtClean="0">
                <a:effectLst/>
              </a:rPr>
              <a:t>všechny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procesy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musí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jít</a:t>
            </a:r>
            <a:r>
              <a:rPr lang="en-US" sz="1900" dirty="0" smtClean="0">
                <a:effectLst/>
              </a:rPr>
              <a:t> v </a:t>
            </a:r>
            <a:r>
              <a:rPr lang="en-US" sz="1900" dirty="0" err="1" smtClean="0">
                <a:effectLst/>
              </a:rPr>
              <a:t>průběhu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i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zpětně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možné</a:t>
            </a:r>
            <a:r>
              <a:rPr lang="cs-CZ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zkontrolovat</a:t>
            </a:r>
            <a:r>
              <a:rPr lang="cs-CZ" sz="1900" dirty="0" smtClean="0">
                <a:effectLst/>
              </a:rPr>
              <a:t>; nutnost stanovit jak </a:t>
            </a:r>
            <a:r>
              <a:rPr lang="en-US" sz="1900" dirty="0" err="1" smtClean="0">
                <a:effectLst/>
              </a:rPr>
              <a:t>zákon</a:t>
            </a:r>
            <a:r>
              <a:rPr lang="en-US" sz="1900" dirty="0" smtClean="0">
                <a:effectLst/>
              </a:rPr>
              <a:t> a </a:t>
            </a:r>
            <a:r>
              <a:rPr lang="en-US" sz="1900" dirty="0" err="1" smtClean="0">
                <a:effectLst/>
              </a:rPr>
              <a:t>případné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další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prováděcí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předpisy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budou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provádě</a:t>
            </a:r>
            <a:r>
              <a:rPr lang="cs-CZ" sz="1900" dirty="0" smtClean="0">
                <a:effectLst/>
              </a:rPr>
              <a:t>t </a:t>
            </a:r>
            <a:r>
              <a:rPr lang="en-US" sz="1900" dirty="0" err="1" smtClean="0">
                <a:effectLst/>
              </a:rPr>
              <a:t>jednotlivé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úkony</a:t>
            </a:r>
            <a:r>
              <a:rPr lang="en-US" sz="1900" dirty="0" smtClean="0">
                <a:effectLst/>
              </a:rPr>
              <a:t> v </a:t>
            </a:r>
            <a:r>
              <a:rPr lang="en-US" sz="1900" dirty="0" err="1" smtClean="0">
                <a:effectLst/>
              </a:rPr>
              <a:t>rámci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realizace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veřejné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zakázky</a:t>
            </a:r>
            <a:endParaRPr lang="cs-CZ" sz="1900" dirty="0" smtClean="0">
              <a:effectLst/>
            </a:endParaRPr>
          </a:p>
          <a:p>
            <a:pPr>
              <a:defRPr/>
            </a:pPr>
            <a:r>
              <a:rPr lang="cs-CZ" sz="1900" b="1" dirty="0" smtClean="0">
                <a:effectLst/>
              </a:rPr>
              <a:t>Zásada rovného zacházení </a:t>
            </a:r>
            <a:r>
              <a:rPr lang="cs-CZ" sz="1900" dirty="0" smtClean="0">
                <a:effectLst/>
              </a:rPr>
              <a:t>- </a:t>
            </a:r>
            <a:r>
              <a:rPr lang="en-US" sz="1900" dirty="0" err="1">
                <a:effectLst/>
              </a:rPr>
              <a:t>před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řízením</a:t>
            </a:r>
            <a:r>
              <a:rPr lang="en-US" sz="1900" dirty="0">
                <a:effectLst/>
              </a:rPr>
              <a:t> a v </a:t>
            </a:r>
            <a:r>
              <a:rPr lang="en-US" sz="1900" dirty="0" err="1">
                <a:effectLst/>
              </a:rPr>
              <a:t>průběhu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výběrového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</a:t>
            </a:r>
            <a:r>
              <a:rPr lang="en-US" sz="1900" dirty="0">
                <a:effectLst/>
              </a:rPr>
              <a:t> se </a:t>
            </a:r>
            <a:r>
              <a:rPr lang="en-US" sz="1900" dirty="0" err="1" smtClean="0">
                <a:effectLst/>
              </a:rPr>
              <a:t>musí</a:t>
            </a:r>
            <a:r>
              <a:rPr lang="cs-CZ" sz="1900" dirty="0" smtClean="0">
                <a:effectLst/>
              </a:rPr>
              <a:t> p</a:t>
            </a:r>
            <a:r>
              <a:rPr lang="en-US" sz="1900" dirty="0" err="1" smtClean="0">
                <a:effectLst/>
              </a:rPr>
              <a:t>ostupovat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>
                <a:effectLst/>
              </a:rPr>
              <a:t>tak</a:t>
            </a:r>
            <a:r>
              <a:rPr lang="en-US" sz="1900" dirty="0">
                <a:effectLst/>
              </a:rPr>
              <a:t>, </a:t>
            </a:r>
            <a:r>
              <a:rPr lang="en-US" sz="1900" dirty="0" err="1">
                <a:effectLst/>
              </a:rPr>
              <a:t>aby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nebyl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upřednostňován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žádný</a:t>
            </a:r>
            <a:r>
              <a:rPr lang="en-US" sz="1900" dirty="0">
                <a:effectLst/>
              </a:rPr>
              <a:t> </a:t>
            </a:r>
            <a:r>
              <a:rPr lang="en-US" sz="1900" dirty="0" err="1" smtClean="0">
                <a:effectLst/>
              </a:rPr>
              <a:t>uchazeč</a:t>
            </a:r>
            <a:r>
              <a:rPr lang="cs-CZ" sz="1900" dirty="0" smtClean="0">
                <a:effectLst/>
              </a:rPr>
              <a:t>; </a:t>
            </a:r>
            <a:r>
              <a:rPr lang="en-US" sz="1900" dirty="0" err="1"/>
              <a:t>neměly</a:t>
            </a:r>
            <a:r>
              <a:rPr lang="en-US" sz="1900" dirty="0"/>
              <a:t> by </a:t>
            </a:r>
            <a:r>
              <a:rPr lang="en-US" sz="1900" dirty="0" err="1"/>
              <a:t>zde</a:t>
            </a:r>
            <a:r>
              <a:rPr lang="en-US" sz="1900" dirty="0"/>
              <a:t> </a:t>
            </a:r>
            <a:r>
              <a:rPr lang="en-US" sz="1900" dirty="0" err="1"/>
              <a:t>existovat</a:t>
            </a:r>
            <a:r>
              <a:rPr lang="en-US" sz="1900" dirty="0"/>
              <a:t> </a:t>
            </a:r>
            <a:r>
              <a:rPr lang="en-US" sz="1900" dirty="0" err="1"/>
              <a:t>rozdíly</a:t>
            </a:r>
            <a:r>
              <a:rPr lang="en-US" sz="1900" dirty="0"/>
              <a:t> v </a:t>
            </a:r>
            <a:r>
              <a:rPr lang="en-US" sz="1900" dirty="0" err="1" smtClean="0"/>
              <a:t>přístupu</a:t>
            </a:r>
            <a:r>
              <a:rPr lang="cs-CZ" sz="1900" dirty="0" smtClean="0"/>
              <a:t> </a:t>
            </a:r>
            <a:r>
              <a:rPr lang="en-US" sz="1900" dirty="0" smtClean="0"/>
              <a:t>k </a:t>
            </a:r>
            <a:r>
              <a:rPr lang="en-US" sz="1900" dirty="0" err="1"/>
              <a:t>informacím</a:t>
            </a:r>
            <a:r>
              <a:rPr lang="en-US" sz="1900" dirty="0"/>
              <a:t>, k </a:t>
            </a:r>
            <a:r>
              <a:rPr lang="en-US" sz="1900" dirty="0" err="1"/>
              <a:t>různým</a:t>
            </a:r>
            <a:r>
              <a:rPr lang="en-US" sz="1900" dirty="0"/>
              <a:t> </a:t>
            </a:r>
            <a:r>
              <a:rPr lang="en-US" sz="1900" dirty="0" err="1"/>
              <a:t>lhůtám</a:t>
            </a:r>
            <a:r>
              <a:rPr lang="en-US" sz="1900" dirty="0"/>
              <a:t> </a:t>
            </a:r>
            <a:r>
              <a:rPr lang="en-US" sz="1900" dirty="0" err="1" smtClean="0"/>
              <a:t>plnění</a:t>
            </a:r>
            <a:endParaRPr lang="cs-CZ" sz="1900" dirty="0" smtClean="0"/>
          </a:p>
          <a:p>
            <a:pPr>
              <a:defRPr/>
            </a:pPr>
            <a:r>
              <a:rPr lang="en-US" sz="1900" b="1" dirty="0" err="1"/>
              <a:t>Zásada</a:t>
            </a:r>
            <a:r>
              <a:rPr lang="en-US" sz="1900" b="1" dirty="0"/>
              <a:t> </a:t>
            </a:r>
            <a:r>
              <a:rPr lang="en-US" sz="1900" b="1" dirty="0" err="1"/>
              <a:t>zákazu</a:t>
            </a:r>
            <a:r>
              <a:rPr lang="en-US" sz="1900" b="1" dirty="0"/>
              <a:t> </a:t>
            </a:r>
            <a:r>
              <a:rPr lang="en-US" sz="1900" b="1" dirty="0" err="1" smtClean="0"/>
              <a:t>diskriminace</a:t>
            </a:r>
            <a:r>
              <a:rPr lang="cs-CZ" sz="1900" b="1" dirty="0" smtClean="0"/>
              <a:t> - </a:t>
            </a:r>
            <a:r>
              <a:rPr lang="en-US" sz="1900" dirty="0" err="1"/>
              <a:t>postavena</a:t>
            </a:r>
            <a:r>
              <a:rPr lang="en-US" sz="1900" dirty="0"/>
              <a:t> </a:t>
            </a:r>
            <a:r>
              <a:rPr lang="en-US" sz="1900" dirty="0" err="1"/>
              <a:t>především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nutnosti</a:t>
            </a:r>
            <a:r>
              <a:rPr lang="en-US" sz="1900" dirty="0"/>
              <a:t> </a:t>
            </a:r>
            <a:r>
              <a:rPr lang="en-US" sz="1900" dirty="0" err="1"/>
              <a:t>nastavit</a:t>
            </a:r>
            <a:r>
              <a:rPr lang="en-US" sz="1900" dirty="0"/>
              <a:t> </a:t>
            </a:r>
            <a:r>
              <a:rPr lang="en-US" sz="1900" dirty="0" err="1"/>
              <a:t>jednotlivé</a:t>
            </a:r>
            <a:r>
              <a:rPr lang="en-US" sz="1900" dirty="0"/>
              <a:t> </a:t>
            </a:r>
            <a:r>
              <a:rPr lang="en-US" sz="1900" dirty="0" err="1"/>
              <a:t>části</a:t>
            </a:r>
            <a:r>
              <a:rPr lang="en-US" sz="1900" dirty="0"/>
              <a:t> </a:t>
            </a:r>
            <a:r>
              <a:rPr lang="en-US" sz="1900" dirty="0" err="1"/>
              <a:t>výběrových</a:t>
            </a:r>
            <a:r>
              <a:rPr lang="en-US" sz="1900" dirty="0"/>
              <a:t> </a:t>
            </a:r>
            <a:r>
              <a:rPr lang="en-US" sz="1900" dirty="0" err="1" smtClean="0"/>
              <a:t>řízení</a:t>
            </a:r>
            <a:r>
              <a:rPr lang="cs-CZ" sz="1900" dirty="0" smtClean="0"/>
              <a:t> </a:t>
            </a:r>
            <a:r>
              <a:rPr lang="en-US" sz="1900" dirty="0" err="1" smtClean="0"/>
              <a:t>takovým</a:t>
            </a:r>
            <a:r>
              <a:rPr lang="en-US" sz="1900" dirty="0" smtClean="0"/>
              <a:t> </a:t>
            </a:r>
            <a:r>
              <a:rPr lang="en-US" sz="1900" dirty="0" err="1"/>
              <a:t>způsobem</a:t>
            </a:r>
            <a:r>
              <a:rPr lang="en-US" sz="1900" dirty="0"/>
              <a:t>, </a:t>
            </a:r>
            <a:r>
              <a:rPr lang="en-US" sz="1900" dirty="0" err="1"/>
              <a:t>aby</a:t>
            </a:r>
            <a:r>
              <a:rPr lang="en-US" sz="1900" dirty="0"/>
              <a:t> </a:t>
            </a:r>
            <a:r>
              <a:rPr lang="en-US" sz="1900" dirty="0" err="1"/>
              <a:t>nemohly</a:t>
            </a:r>
            <a:r>
              <a:rPr lang="en-US" sz="1900" dirty="0"/>
              <a:t> </a:t>
            </a:r>
            <a:r>
              <a:rPr lang="en-US" sz="1900" dirty="0" err="1"/>
              <a:t>být</a:t>
            </a:r>
            <a:r>
              <a:rPr lang="en-US" sz="1900" dirty="0"/>
              <a:t> </a:t>
            </a:r>
            <a:r>
              <a:rPr lang="en-US" sz="1900" dirty="0" err="1"/>
              <a:t>považovány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diskriminační</a:t>
            </a:r>
            <a:r>
              <a:rPr lang="en-US" sz="1900" dirty="0"/>
              <a:t> z </a:t>
            </a:r>
            <a:r>
              <a:rPr lang="en-US" sz="1900" dirty="0" err="1" smtClean="0"/>
              <a:t>hlediska</a:t>
            </a:r>
            <a:r>
              <a:rPr lang="cs-CZ" sz="1900" dirty="0" smtClean="0"/>
              <a:t> </a:t>
            </a:r>
            <a:r>
              <a:rPr lang="en-US" sz="1900" dirty="0" err="1" smtClean="0"/>
              <a:t>potencionálních</a:t>
            </a:r>
            <a:r>
              <a:rPr lang="en-US" sz="1900" dirty="0" smtClean="0"/>
              <a:t> </a:t>
            </a:r>
            <a:r>
              <a:rPr lang="en-US" sz="1900" dirty="0" err="1" smtClean="0"/>
              <a:t>dodavatelů</a:t>
            </a:r>
            <a:r>
              <a:rPr lang="cs-CZ" sz="1900" dirty="0" smtClean="0"/>
              <a:t>; </a:t>
            </a:r>
            <a:r>
              <a:rPr lang="en-US" sz="1900" dirty="0" err="1"/>
              <a:t>stanovení</a:t>
            </a:r>
            <a:r>
              <a:rPr lang="en-US" sz="1900" dirty="0"/>
              <a:t> </a:t>
            </a:r>
            <a:r>
              <a:rPr lang="en-US" sz="1900" dirty="0" err="1"/>
              <a:t>kvalifikačních</a:t>
            </a:r>
            <a:r>
              <a:rPr lang="en-US" sz="1900" dirty="0"/>
              <a:t> </a:t>
            </a:r>
            <a:r>
              <a:rPr lang="en-US" sz="1900" dirty="0" err="1"/>
              <a:t>předpokladů</a:t>
            </a:r>
            <a:r>
              <a:rPr lang="en-US" sz="1900" dirty="0"/>
              <a:t> </a:t>
            </a:r>
            <a:r>
              <a:rPr lang="en-US" sz="1900" dirty="0" smtClean="0"/>
              <a:t>a</a:t>
            </a:r>
            <a:r>
              <a:rPr lang="cs-CZ" sz="1900" dirty="0" smtClean="0"/>
              <a:t> </a:t>
            </a:r>
            <a:r>
              <a:rPr lang="en-US" sz="1900" dirty="0" err="1" smtClean="0"/>
              <a:t>specifikace</a:t>
            </a:r>
            <a:r>
              <a:rPr lang="en-US" sz="1900" dirty="0" smtClean="0"/>
              <a:t> </a:t>
            </a:r>
            <a:r>
              <a:rPr lang="en-US" sz="1900" dirty="0" err="1"/>
              <a:t>předmětu</a:t>
            </a:r>
            <a:r>
              <a:rPr lang="en-US" sz="1900" dirty="0"/>
              <a:t> </a:t>
            </a:r>
            <a:r>
              <a:rPr lang="en-US" sz="1900" dirty="0" err="1"/>
              <a:t>plnění</a:t>
            </a:r>
            <a:r>
              <a:rPr lang="en-US" sz="1900" dirty="0"/>
              <a:t> VZ</a:t>
            </a:r>
            <a:endParaRPr lang="en-US" sz="19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989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Druhy zadávacího řízení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zjednodušené </a:t>
            </a:r>
            <a:r>
              <a:rPr lang="cs-CZ" sz="2200" dirty="0"/>
              <a:t>podlimitní 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otevřené </a:t>
            </a:r>
            <a:r>
              <a:rPr lang="cs-CZ" sz="2200" dirty="0"/>
              <a:t>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užší </a:t>
            </a:r>
            <a:r>
              <a:rPr lang="cs-CZ" sz="2200" dirty="0"/>
              <a:t>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jednací </a:t>
            </a:r>
            <a:r>
              <a:rPr lang="cs-CZ" sz="2200" dirty="0"/>
              <a:t>řízení s uveřejněním,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jednací </a:t>
            </a:r>
            <a:r>
              <a:rPr lang="cs-CZ" sz="2200" dirty="0"/>
              <a:t>řízení bez uveřejnění,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se soutěžním dialogem,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o inovačním partnerství,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koncesní </a:t>
            </a:r>
            <a:r>
              <a:rPr lang="cs-CZ" sz="2200" dirty="0"/>
              <a:t>řízení, nebo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pro zadání veřejné zakázky ve zjednodušeném režimu.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 smtClean="0"/>
              <a:t>Zadavatelé by měli přednostně využívat otevřené řízení nebo užší řízení 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 smtClean="0"/>
              <a:t>Každý druh zadávacího řízení má přesně stanovené parametry – např. lhůty pro podání nabídek, lhůty pro podávání dotazů dodavateli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1188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6413"/>
            <a:ext cx="109728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Zadavatelé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991" y="1201772"/>
            <a:ext cx="9812482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Výrazná změna právní úpravy oproti zákonu č. 137/2006 Sb.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V zásadě zachována pozice veřejného zadavatele, která je dále definičně rozšířena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Další části – sektorový zadavatel ad. jsou výrazně upraveny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Definice je obecně „rozvolněna“ a je tedy pojata více obecně </a:t>
            </a:r>
          </a:p>
        </p:txBody>
      </p:sp>
    </p:spTree>
    <p:extLst>
      <p:ext uri="{BB962C8B-B14F-4D97-AF65-F5344CB8AC3E}">
        <p14:creationId xmlns:p14="http://schemas.microsoft.com/office/powerpoint/2010/main" val="68530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970" y="808954"/>
            <a:ext cx="10782180" cy="6477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Veřejná zakázka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6969" y="1873862"/>
            <a:ext cx="10752667" cy="4568825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b="1" dirty="0" smtClean="0"/>
              <a:t>Základní členění – dle druhu a dle tzv. předpokládané ceny </a:t>
            </a:r>
          </a:p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r>
              <a:rPr lang="cs-CZ" sz="2600" b="1" dirty="0" smtClean="0"/>
              <a:t>Dělení:</a:t>
            </a:r>
            <a:r>
              <a:rPr lang="cs-CZ" sz="2400" dirty="0" smtClean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Dodávky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Veřejné zakázky na služby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Veřejné zakázky na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dirty="0" smtClean="0"/>
              <a:t>stavební práce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buFontTx/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59600" y="2060576"/>
            <a:ext cx="4622800" cy="3781425"/>
          </a:xfrm>
        </p:spPr>
        <p:txBody>
          <a:bodyPr/>
          <a:lstStyle/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r>
              <a:rPr lang="cs-CZ" sz="2600" b="1" dirty="0" smtClean="0"/>
              <a:t>Další členění: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Nadlimitní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Podlimitní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Veřejné zakázky malého rozsahu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7321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9218" y="678436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Zadávací dokumentace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816" y="1506682"/>
            <a:ext cx="10972800" cy="4997450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Povinnost zadavatele zpracovat zadávací dokumentaci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Zákon také definuje co termíny poskytnutí dokumentace a další náležitosti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Velký příklon k využívání čestných prohlášení </a:t>
            </a:r>
          </a:p>
        </p:txBody>
      </p:sp>
    </p:spTree>
    <p:extLst>
      <p:ext uri="{BB962C8B-B14F-4D97-AF65-F5344CB8AC3E}">
        <p14:creationId xmlns:p14="http://schemas.microsoft.com/office/powerpoint/2010/main" val="69243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25" y="513110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Kvalifikace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7" y="1469536"/>
            <a:ext cx="11343216" cy="48529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600" dirty="0" smtClean="0"/>
              <a:t>Již dříve Zákon předepisoval nutnost splnění kvalifikačních předpokladů ze strany dodavatele. Aktuální zákonná úprava dále upřesnila tuto oblast – viz dřívější problémy. Nyní následující členění: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2600" dirty="0" smtClean="0"/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 smtClean="0"/>
              <a:t>a</a:t>
            </a:r>
            <a:r>
              <a:rPr lang="cs-CZ" sz="2000" dirty="0"/>
              <a:t>) </a:t>
            </a:r>
            <a:r>
              <a:rPr lang="cs-CZ" sz="2000" dirty="0" smtClean="0"/>
              <a:t>základní způsobilost,</a:t>
            </a:r>
            <a:endParaRPr lang="cs-CZ" sz="2000" dirty="0"/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b) </a:t>
            </a:r>
            <a:r>
              <a:rPr lang="cs-CZ" sz="2000" dirty="0" smtClean="0"/>
              <a:t>ekonomické/technické </a:t>
            </a:r>
            <a:r>
              <a:rPr lang="cs-CZ" sz="2000" dirty="0"/>
              <a:t>podmínky vymezující předmět veřejné zakázky včetně podmínek nakládání s právy k průmyslovému nebo duševnímu vlastnictví vzniklými v souvislosti s plněním smlouvy na veřejnou zakázku,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c) obchodní nebo jiné smluvní podmínky vztahující se k předmětu veřejné zakázky, nebo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d) zvláštní podmínky plnění veřejné zakázky, a to zejména v oblasti vlivu předmětu veřejné zakázky na životní prostředí, sociálních důsledků vyplývajících z předmětu veřejné zakázky, hospodářské oblasti nebo inovací.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600" dirty="0" smtClean="0"/>
              <a:t>Podmínky stanovení kvalifikací ze strany zadavatele</a:t>
            </a:r>
            <a:r>
              <a:rPr lang="cs-CZ" sz="2600" dirty="0" smtClean="0"/>
              <a:t>. </a:t>
            </a:r>
            <a:endParaRPr lang="cs-CZ" sz="2600" dirty="0" smtClean="0"/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6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349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19</TotalTime>
  <Words>990</Words>
  <Application>Microsoft Office PowerPoint</Application>
  <PresentationFormat>Širokoúhlá obrazovka</PresentationFormat>
  <Paragraphs>143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Veřejné projekty – rámec veřejných zakázek aneb o čem je nový zákon č. 134/2016  </vt:lpstr>
      <vt:lpstr> Nový zákon č. 134/2016 Sb. </vt:lpstr>
      <vt:lpstr>Veřejná zakázka jako pojem</vt:lpstr>
      <vt:lpstr>Základní zásady VZ</vt:lpstr>
      <vt:lpstr>Druhy zadávacího řízení</vt:lpstr>
      <vt:lpstr>Zadavatelé</vt:lpstr>
      <vt:lpstr>Veřejná zakázka</vt:lpstr>
      <vt:lpstr>Zadávací dokumentace</vt:lpstr>
      <vt:lpstr>Kvalifikace</vt:lpstr>
      <vt:lpstr>Kvalifikační kritéria (2)</vt:lpstr>
      <vt:lpstr>Podání nabídky </vt:lpstr>
      <vt:lpstr>Ukončení zadávacího řízení</vt:lpstr>
      <vt:lpstr>Námitky</vt:lpstr>
      <vt:lpstr>Role ÚOHS</vt:lpstr>
      <vt:lpstr>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 Póč</cp:lastModifiedBy>
  <cp:revision>6</cp:revision>
  <cp:lastPrinted>1601-01-01T00:00:00Z</cp:lastPrinted>
  <dcterms:created xsi:type="dcterms:W3CDTF">2019-01-25T08:23:54Z</dcterms:created>
  <dcterms:modified xsi:type="dcterms:W3CDTF">2020-03-03T18:20:17Z</dcterms:modified>
</cp:coreProperties>
</file>