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3" r:id="rId1"/>
  </p:sldMasterIdLst>
  <p:notesMasterIdLst>
    <p:notesMasterId r:id="rId57"/>
  </p:notesMasterIdLst>
  <p:handoutMasterIdLst>
    <p:handoutMasterId r:id="rId58"/>
  </p:handoutMasterIdLst>
  <p:sldIdLst>
    <p:sldId id="414" r:id="rId2"/>
    <p:sldId id="608" r:id="rId3"/>
    <p:sldId id="606" r:id="rId4"/>
    <p:sldId id="607" r:id="rId5"/>
    <p:sldId id="614" r:id="rId6"/>
    <p:sldId id="675" r:id="rId7"/>
    <p:sldId id="615" r:id="rId8"/>
    <p:sldId id="616" r:id="rId9"/>
    <p:sldId id="676" r:id="rId10"/>
    <p:sldId id="632" r:id="rId11"/>
    <p:sldId id="621" r:id="rId12"/>
    <p:sldId id="617" r:id="rId13"/>
    <p:sldId id="618" r:id="rId14"/>
    <p:sldId id="619" r:id="rId15"/>
    <p:sldId id="620" r:id="rId16"/>
    <p:sldId id="613" r:id="rId17"/>
    <p:sldId id="609" r:id="rId18"/>
    <p:sldId id="677" r:id="rId19"/>
    <p:sldId id="610" r:id="rId20"/>
    <p:sldId id="611" r:id="rId21"/>
    <p:sldId id="612" r:id="rId22"/>
    <p:sldId id="628" r:id="rId23"/>
    <p:sldId id="678" r:id="rId24"/>
    <p:sldId id="679" r:id="rId25"/>
    <p:sldId id="680" r:id="rId26"/>
    <p:sldId id="681" r:id="rId27"/>
    <p:sldId id="704" r:id="rId28"/>
    <p:sldId id="705" r:id="rId29"/>
    <p:sldId id="706" r:id="rId30"/>
    <p:sldId id="707" r:id="rId31"/>
    <p:sldId id="708" r:id="rId32"/>
    <p:sldId id="709" r:id="rId33"/>
    <p:sldId id="710" r:id="rId34"/>
    <p:sldId id="711" r:id="rId35"/>
    <p:sldId id="682" r:id="rId36"/>
    <p:sldId id="683" r:id="rId37"/>
    <p:sldId id="684" r:id="rId38"/>
    <p:sldId id="685" r:id="rId39"/>
    <p:sldId id="686" r:id="rId40"/>
    <p:sldId id="687" r:id="rId41"/>
    <p:sldId id="688" r:id="rId42"/>
    <p:sldId id="689" r:id="rId43"/>
    <p:sldId id="690" r:id="rId44"/>
    <p:sldId id="691" r:id="rId45"/>
    <p:sldId id="692" r:id="rId46"/>
    <p:sldId id="693" r:id="rId47"/>
    <p:sldId id="694" r:id="rId48"/>
    <p:sldId id="695" r:id="rId49"/>
    <p:sldId id="696" r:id="rId50"/>
    <p:sldId id="697" r:id="rId51"/>
    <p:sldId id="698" r:id="rId52"/>
    <p:sldId id="701" r:id="rId53"/>
    <p:sldId id="713" r:id="rId54"/>
    <p:sldId id="702" r:id="rId55"/>
    <p:sldId id="703" r:id="rId56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Špaček" initials="DŠ" lastIdx="1" clrIdx="0">
    <p:extLst>
      <p:ext uri="{19B8F6BF-5375-455C-9EA6-DF929625EA0E}">
        <p15:presenceInfo xmlns:p15="http://schemas.microsoft.com/office/powerpoint/2012/main" userId="David Špač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FF"/>
    <a:srgbClr val="00CCFF"/>
    <a:srgbClr val="FF3399"/>
    <a:srgbClr val="006600"/>
    <a:srgbClr val="990033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60"/>
  </p:normalViewPr>
  <p:slideViewPr>
    <p:cSldViewPr>
      <p:cViewPr varScale="1">
        <p:scale>
          <a:sx n="109" d="100"/>
          <a:sy n="109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900" y="-96"/>
      </p:cViewPr>
      <p:guideLst>
        <p:guide orient="horz" pos="3130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1F204E58-3598-42AD-8CF0-CD6E735B19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8" tIns="47709" rIns="95418" bIns="47709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17AC4BDF-69DB-4150-8703-DA75417BE0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8" tIns="47709" rIns="95418" bIns="47709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88827515-A04D-47B4-AE2F-373F8F1F603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8" tIns="47709" rIns="95418" bIns="47709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62156AAE-41C9-4199-A5F9-A0149EF49B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2450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8" tIns="47709" rIns="95418" bIns="47709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pPr>
              <a:defRPr/>
            </a:pPr>
            <a:fld id="{7EDE14B1-7919-44AD-88CD-2F88117479C8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95F48918-9C98-4B30-8C5D-7BD6CF0275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8" tIns="47709" rIns="95418" bIns="47709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973DD2A5-F53C-4CFC-AD1D-CD587734C3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8" tIns="47709" rIns="95418" bIns="47709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9FD5821-945C-4CF9-B962-CAE99314AAF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4538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8185C00D-1BC2-438F-B2F2-3E9257BCD7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22813"/>
            <a:ext cx="5405437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8" tIns="47709" rIns="95418" bIns="47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 noProof="0"/>
              <a:t>Klepnutím lze upravit styly předlohy textu.</a:t>
            </a:r>
          </a:p>
          <a:p>
            <a:pPr lvl="1"/>
            <a:r>
              <a:rPr lang="fr-FR" altLang="cs-CZ" noProof="0"/>
              <a:t>Druhá úroveň</a:t>
            </a:r>
          </a:p>
          <a:p>
            <a:pPr lvl="2"/>
            <a:r>
              <a:rPr lang="fr-FR" altLang="cs-CZ" noProof="0"/>
              <a:t>Třetí úroveň</a:t>
            </a:r>
          </a:p>
          <a:p>
            <a:pPr lvl="3"/>
            <a:r>
              <a:rPr lang="fr-FR" altLang="cs-CZ" noProof="0"/>
              <a:t>Čtvrtá úroveň</a:t>
            </a:r>
          </a:p>
          <a:p>
            <a:pPr lvl="4"/>
            <a:r>
              <a:rPr lang="fr-FR" altLang="cs-CZ" noProof="0"/>
              <a:t>Pátá úroveň</a:t>
            </a:r>
          </a:p>
        </p:txBody>
      </p:sp>
      <p:sp>
        <p:nvSpPr>
          <p:cNvPr id="131078" name="Rectangle 6">
            <a:extLst>
              <a:ext uri="{FF2B5EF4-FFF2-40B4-BE49-F238E27FC236}">
                <a16:creationId xmlns:a16="http://schemas.microsoft.com/office/drawing/2014/main" id="{CCCE436E-9EC7-4797-8655-CD4CEBDBF5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8" tIns="47709" rIns="95418" bIns="47709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31079" name="Rectangle 7">
            <a:extLst>
              <a:ext uri="{FF2B5EF4-FFF2-40B4-BE49-F238E27FC236}">
                <a16:creationId xmlns:a16="http://schemas.microsoft.com/office/drawing/2014/main" id="{9D532101-0C5F-448A-8D76-F07DB7BC8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2450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8" tIns="47709" rIns="95418" bIns="47709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pPr>
              <a:defRPr/>
            </a:pPr>
            <a:fld id="{F1290B8D-7F40-4AD6-86AC-128A57587B40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8107AFB-42B7-44D6-9001-644F7C3DF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D16C42-FA29-4DEC-8552-1876E98F1E47}" type="slidenum">
              <a:rPr lang="fr-FR" altLang="cs-CZ" sz="1300" smtClean="0"/>
              <a:pPr/>
              <a:t>1</a:t>
            </a:fld>
            <a:endParaRPr lang="fr-FR" altLang="cs-CZ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0057C1A-8408-4809-B77A-6A68AB1BB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8915285-5646-4BE0-B046-2CD5A1CB5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02BF4D-1EE0-4EBE-A9E7-29EB0E96CC98}" type="slidenum">
              <a:rPr lang="fr-FR" altLang="cs-CZ" smtClean="0"/>
              <a:pPr>
                <a:defRPr/>
              </a:pPr>
              <a:t>‹#›</a:t>
            </a:fld>
            <a:endParaRPr lang="fr-FR" alt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9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8FCF1-81FA-4A85-AB8B-FE4CA6773CBE}" type="slidenum">
              <a:rPr lang="fr-FR" altLang="cs-CZ" smtClean="0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12718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D3FA-E3CF-44FD-8267-02D0C5F39171}" type="slidenum">
              <a:rPr lang="fr-FR" altLang="cs-CZ" smtClean="0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71090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879158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‹#›</a:t>
            </a:fld>
            <a:endParaRPr lang="fr-FR" alt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4947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0118-2E2B-4801-A4B2-04D47EC3598B}" type="slidenum">
              <a:rPr lang="fr-FR" altLang="cs-CZ" smtClean="0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03729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5D20-01AB-4178-BA45-2CC6BBD52D40}" type="slidenum">
              <a:rPr lang="fr-FR" altLang="cs-CZ" smtClean="0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73800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C4766-4371-49C9-9411-526FABACBE22}" type="slidenum">
              <a:rPr lang="fr-FR" altLang="cs-CZ" smtClean="0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93547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C2ACC-3F55-4EFC-A180-FE03615FAF11}" type="slidenum">
              <a:rPr lang="fr-FR" altLang="cs-CZ" smtClean="0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34637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79378-53D4-429A-B354-0D45A1F82C3C}" type="slidenum">
              <a:rPr lang="fr-FR" altLang="cs-CZ" smtClean="0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77410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51676-A03B-4178-A38F-7509FBC507B3}" type="slidenum">
              <a:rPr lang="fr-FR" altLang="cs-CZ" smtClean="0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51669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07053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spacek@econ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221560923_Siblings_of_a_Different_Kind_E-Government_and_E-Commerc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s://reader.elsevier.com/reader/sd/pii/S0740624X1730196X?token=AF6EA1D9454B48DADF2BE7D3006C613649C7076F1195EAF6A08C77C47F86C90F0154078AB4CEE94F614748D704708FF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jmWjJ25Ho" TargetMode="External"/><Relationship Id="rId2" Type="http://schemas.openxmlformats.org/officeDocument/2006/relationships/hyperlink" Target="https://www.youtube.com/watch?v=H8Lg3LqaSq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HgDNzjQNm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ictionary.cambridge.org/dictionary/english/hyp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money.gov/lifeevents/Pages/lifeevents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zechpoint.cz/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jedatovaschranka.cz/" TargetMode="Externa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zpravy.e15.cz/byznys/obchod-a-sluzby/kolik-usetrily-datove-schranky-vnitro-to-nevi-1023147" TargetMode="Externa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rcr.cz/" TargetMode="Externa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mpsv.cz/" TargetMode="External"/><Relationship Id="rId3" Type="http://schemas.openxmlformats.org/officeDocument/2006/relationships/hyperlink" Target="http://www.statnisprava.cz/rstsp/redakce.nsf/i/rejstriky" TargetMode="External"/><Relationship Id="rId7" Type="http://schemas.openxmlformats.org/officeDocument/2006/relationships/hyperlink" Target="http://www.statnipokladna.cz/cs/o-statni-pokladne" TargetMode="External"/><Relationship Id="rId2" Type="http://schemas.openxmlformats.org/officeDocument/2006/relationships/hyperlink" Target="https://nen.nipez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isspr.mfcr.cz/adistc/adis/idpr_pub/dpr/uvod.faces" TargetMode="External"/><Relationship Id="rId5" Type="http://schemas.openxmlformats.org/officeDocument/2006/relationships/hyperlink" Target="http://wwwinfo.mfcr.cz/aris/" TargetMode="External"/><Relationship Id="rId10" Type="http://schemas.openxmlformats.org/officeDocument/2006/relationships/image" Target="../media/image47.jpeg"/><Relationship Id="rId4" Type="http://schemas.openxmlformats.org/officeDocument/2006/relationships/hyperlink" Target="http://www.dluznik.cz/" TargetMode="External"/><Relationship Id="rId9" Type="http://schemas.openxmlformats.org/officeDocument/2006/relationships/hyperlink" Target="http://www.vlada.cz/cz/jednani-vlady/odok/odok-obsah-uvodni-stranky-22349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hyperlink" Target="http://www.kr-moravskoslezsk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omutov-mesto.cz/" TargetMode="External"/><Relationship Id="rId5" Type="http://schemas.openxmlformats.org/officeDocument/2006/relationships/image" Target="../media/image49.png"/><Relationship Id="rId4" Type="http://schemas.openxmlformats.org/officeDocument/2006/relationships/hyperlink" Target="http://www.kr-vysocina.cz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8lNdb6n4U0" TargetMode="External"/><Relationship Id="rId2" Type="http://schemas.openxmlformats.org/officeDocument/2006/relationships/hyperlink" Target="https://www.youtube.com/watch?v=kEOsGQVfi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m3OheNEqHo" TargetMode="External"/><Relationship Id="rId5" Type="http://schemas.openxmlformats.org/officeDocument/2006/relationships/hyperlink" Target="https://www.youtube.com/watch?v=NAxOUBMMQd4" TargetMode="External"/><Relationship Id="rId4" Type="http://schemas.openxmlformats.org/officeDocument/2006/relationships/hyperlink" Target="https://www.youtube.com/watch?v=kHiq5UfxePA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single-market/en/news/egovernment-benchmark-2018-digital-efforts-european-countries-are-visibly-paying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appsso.eurostat.ec.europa.eu/nui/submitViewTableAction.d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dministration.un.org/egovkb/en-us/Reports/UN-E-Government-Survey-2018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agenda/en/news/eu-egovernment-report-2014-shows-usability-online-public-services-improving-not-fast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agenda/en/news/eu-egovernment-report-2014-shows-usability-online-public-services-improving-not-fast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01704505_Citizen_adoption_of_e-government_A_literature_review_and_conceptual_framework/link/57709cb708ae0b3a3b7b9530/download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hyperlink" Target="https://www.czso.cz/csu/czso/informacni_technologie_pm" TargetMode="External"/><Relationship Id="rId3" Type="http://schemas.openxmlformats.org/officeDocument/2006/relationships/hyperlink" Target="http://www.mvcr.cz/clanek/agenda-odboru-hlavniho-architekta-egovernmentu.aspx" TargetMode="External"/><Relationship Id="rId7" Type="http://schemas.openxmlformats.org/officeDocument/2006/relationships/image" Target="../media/image72.emf"/><Relationship Id="rId12" Type="http://schemas.openxmlformats.org/officeDocument/2006/relationships/image" Target="../media/image76.png"/><Relationship Id="rId2" Type="http://schemas.openxmlformats.org/officeDocument/2006/relationships/hyperlink" Target="http://www.egov.cz/clanky/snemovna-schvalila-navrh-zakona-o-pravu-na-digitalni-sluzb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ov.cz/clanky/skonci-po-30-letech-zavislost-na-jedinem-dodavateli-it-systemu-adis" TargetMode="External"/><Relationship Id="rId11" Type="http://schemas.openxmlformats.org/officeDocument/2006/relationships/image" Target="../media/image75.emf"/><Relationship Id="rId5" Type="http://schemas.openxmlformats.org/officeDocument/2006/relationships/hyperlink" Target="nk&#250;%20prov&#283;&#345;il%20informa&#269;n&#237;%20syst&#233;my" TargetMode="External"/><Relationship Id="rId10" Type="http://schemas.openxmlformats.org/officeDocument/2006/relationships/hyperlink" Target="https://www.sluzby-isvs.cz/ISoISVS/Views/Public/Login.aspx?action=get" TargetMode="External"/><Relationship Id="rId4" Type="http://schemas.openxmlformats.org/officeDocument/2006/relationships/hyperlink" Target="https://www.vlada.cz/cz/ppov/zmocnenci_vlady/vladnim-zmocnenec-pro-informacni-technologie-a-digitalizaci--163451/" TargetMode="External"/><Relationship Id="rId9" Type="http://schemas.openxmlformats.org/officeDocument/2006/relationships/image" Target="../media/image74.emf"/><Relationship Id="rId1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://www.oecd.org/governance/digital-government/toolkit/12principles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s://www.oecd.org/going-digital/strengthening-digital-government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ecd.org/gov/digital-governm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egov4dev.org/success/definitions.s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4E9B63-0737-4BAF-9994-7AAB69E08A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848600" cy="13430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8000" b="1" i="1" cap="none" dirty="0" err="1" smtClean="0"/>
              <a:t>e</a:t>
            </a:r>
            <a:r>
              <a:rPr lang="cs-CZ" altLang="cs-CZ" sz="8000" b="1" i="1" dirty="0" err="1" smtClean="0"/>
              <a:t>Gov</a:t>
            </a:r>
            <a:endParaRPr lang="fr-FR" altLang="cs-CZ" sz="8000" b="1" i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1374218-4D6E-4BCB-8186-4E500400E6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59832" y="3789040"/>
            <a:ext cx="4608513" cy="2808312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2000" dirty="0"/>
              <a:t>David Špaček</a:t>
            </a:r>
          </a:p>
          <a:p>
            <a:pPr algn="r" eaLnBrk="1" hangingPunct="1"/>
            <a:r>
              <a:rPr lang="cs-CZ" altLang="cs-CZ" sz="1600" dirty="0" err="1" smtClean="0">
                <a:hlinkClick r:id="rId3"/>
              </a:rPr>
              <a:t>david.spacek</a:t>
            </a:r>
            <a:r>
              <a:rPr lang="en-US" altLang="cs-CZ" sz="1600" dirty="0">
                <a:hlinkClick r:id="rId3"/>
              </a:rPr>
              <a:t>@</a:t>
            </a:r>
            <a:r>
              <a:rPr lang="cs-CZ" altLang="cs-CZ" sz="1600" dirty="0" smtClean="0">
                <a:hlinkClick r:id="rId3"/>
              </a:rPr>
              <a:t>econ.muni.cz</a:t>
            </a:r>
            <a:endParaRPr lang="cs-CZ" altLang="cs-CZ" sz="1600" dirty="0" smtClean="0"/>
          </a:p>
          <a:p>
            <a:pPr algn="r" eaLnBrk="1" hangingPunct="1"/>
            <a:r>
              <a:rPr lang="cs-CZ" altLang="cs-CZ" sz="1600" dirty="0" smtClean="0"/>
              <a:t>11. 11. 2019</a:t>
            </a:r>
            <a:endParaRPr lang="cs-CZ" altLang="cs-CZ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356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b="1" dirty="0" smtClean="0"/>
              <a:t>Někdy se odlišuje termín </a:t>
            </a:r>
            <a:br>
              <a:rPr lang="cs-CZ" sz="2800" b="1" dirty="0" smtClean="0"/>
            </a:br>
            <a:r>
              <a:rPr lang="cs-CZ" sz="2800" b="1" dirty="0" smtClean="0"/>
              <a:t>	E-GOVERNANCE </a:t>
            </a:r>
            <a:r>
              <a:rPr lang="cs-CZ" sz="2800" b="1" dirty="0"/>
              <a:t>/ E-DEMOCRACY /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	E-PARTICIPATION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10</a:t>
            </a:fld>
            <a:endParaRPr lang="fr-FR" alt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824" y="1545000"/>
            <a:ext cx="3467100" cy="4762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11" y="2132856"/>
            <a:ext cx="7924800" cy="4533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133" y="3377610"/>
            <a:ext cx="3031642" cy="144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/>
          <p:cNvSpPr/>
          <p:nvPr/>
        </p:nvSpPr>
        <p:spPr>
          <a:xfrm>
            <a:off x="1331640" y="548681"/>
            <a:ext cx="6552728" cy="55473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B45F6-36E0-426C-90AF-27E96ED9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42" y="188639"/>
            <a:ext cx="8082392" cy="5907360"/>
          </a:xfrm>
        </p:spPr>
        <p:txBody>
          <a:bodyPr/>
          <a:lstStyle/>
          <a:p>
            <a:pPr marL="34290" indent="0">
              <a:buNone/>
            </a:pPr>
            <a:r>
              <a:rPr lang="cs-CZ" b="1" dirty="0">
                <a:solidFill>
                  <a:srgbClr val="C00000"/>
                </a:solidFill>
              </a:rPr>
              <a:t>SUMMARY: </a:t>
            </a:r>
            <a:r>
              <a:rPr lang="cs-CZ" b="1" dirty="0" err="1">
                <a:solidFill>
                  <a:srgbClr val="C00000"/>
                </a:solidFill>
              </a:rPr>
              <a:t>eGOV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is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about</a:t>
            </a:r>
            <a:r>
              <a:rPr lang="cs-CZ" b="1" dirty="0">
                <a:solidFill>
                  <a:srgbClr val="C00000"/>
                </a:solidFill>
              </a:rPr>
              <a:t>…</a:t>
            </a:r>
          </a:p>
          <a:p>
            <a:pPr marL="3429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D111F-B2F8-49FB-BA6B-CA7FCA13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11</a:t>
            </a:fld>
            <a:endParaRPr lang="fr-FR" alt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41255" y="1484784"/>
            <a:ext cx="3456384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cap="all" dirty="0"/>
              <a:t>E-</a:t>
            </a:r>
            <a:r>
              <a:rPr lang="cs-CZ" sz="3200" cap="all" dirty="0" err="1"/>
              <a:t>services</a:t>
            </a:r>
            <a:r>
              <a:rPr lang="cs-CZ" sz="3200" cap="all" dirty="0"/>
              <a:t> </a:t>
            </a:r>
          </a:p>
          <a:p>
            <a:pPr algn="ctr"/>
            <a:r>
              <a:rPr lang="cs-CZ" sz="3200" cap="all" dirty="0"/>
              <a:t>(G2C, G2B…)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41255" y="2625299"/>
            <a:ext cx="34563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INFORMATION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29904" y="3254562"/>
            <a:ext cx="34563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TRANSACTIONS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39359" y="3858147"/>
            <a:ext cx="34469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E-PARTICIPATION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83694" y="1474876"/>
            <a:ext cx="4292761" cy="27392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cs-CZ" cap="all" dirty="0"/>
          </a:p>
          <a:p>
            <a:pPr algn="ctr"/>
            <a:endParaRPr lang="cs-CZ" cap="all" dirty="0"/>
          </a:p>
          <a:p>
            <a:pPr algn="ctr"/>
            <a:endParaRPr lang="cs-CZ" cap="all" dirty="0"/>
          </a:p>
          <a:p>
            <a:pPr algn="ctr"/>
            <a:endParaRPr lang="cs-CZ" cap="all" dirty="0"/>
          </a:p>
          <a:p>
            <a:pPr algn="ctr"/>
            <a:r>
              <a:rPr lang="cs-CZ" sz="3200" cap="all" dirty="0"/>
              <a:t>E-ADMINISTRATION</a:t>
            </a:r>
          </a:p>
          <a:p>
            <a:pPr algn="ctr"/>
            <a:r>
              <a:rPr lang="cs-CZ" sz="3200" cap="all" dirty="0"/>
              <a:t>(G2G)</a:t>
            </a:r>
          </a:p>
          <a:p>
            <a:pPr algn="ctr"/>
            <a:endParaRPr lang="cs-CZ" cap="all" dirty="0"/>
          </a:p>
          <a:p>
            <a:pPr algn="ctr"/>
            <a:endParaRPr lang="cs-CZ" cap="all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771800" y="4509120"/>
            <a:ext cx="42927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/>
              <a:t>POLICIES, PROJECTS, ACTIVITIES, TECHNOLOGIES, ORGANIZATIONS, PEOPLE… (</a:t>
            </a:r>
            <a:r>
              <a:rPr lang="cs-CZ" sz="1700" dirty="0" err="1"/>
              <a:t>inc.</a:t>
            </a:r>
            <a:r>
              <a:rPr lang="cs-CZ" sz="1700" dirty="0"/>
              <a:t> Management, </a:t>
            </a:r>
            <a:r>
              <a:rPr lang="cs-CZ" sz="1700" dirty="0" err="1"/>
              <a:t>coordination</a:t>
            </a:r>
            <a:r>
              <a:rPr lang="cs-CZ" sz="1700" dirty="0"/>
              <a:t>, </a:t>
            </a:r>
            <a:r>
              <a:rPr lang="cs-CZ" sz="1700" dirty="0" err="1"/>
              <a:t>evaluation</a:t>
            </a:r>
            <a:r>
              <a:rPr lang="cs-CZ" sz="17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882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0FFAA-C7EA-4691-86FD-DE9DCE80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2. </a:t>
            </a:r>
            <a:r>
              <a:rPr lang="cs-CZ" b="1" dirty="0" smtClean="0"/>
              <a:t>Proč </a:t>
            </a:r>
            <a:r>
              <a:rPr lang="cs-CZ" b="1" dirty="0" err="1" smtClean="0"/>
              <a:t>eGOV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B45F6-36E0-426C-90AF-27E96ED9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2057400"/>
            <a:ext cx="7404653" cy="3027784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cs-CZ" sz="3600" dirty="0" smtClean="0"/>
              <a:t>Co myslíte?</a:t>
            </a:r>
            <a:endParaRPr lang="cs-CZ" sz="3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D111F-B2F8-49FB-BA6B-CA7FCA13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12</a:t>
            </a:fld>
            <a:endParaRPr lang="fr-FR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7FA7DB-4E16-48A2-85E8-7F1D6222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492896"/>
            <a:ext cx="4191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0FFAA-C7EA-4691-86FD-DE9DCE80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Proč </a:t>
            </a:r>
            <a:r>
              <a:rPr lang="cs-CZ" b="1" dirty="0" err="1"/>
              <a:t>eGOV</a:t>
            </a:r>
            <a:r>
              <a:rPr lang="cs-CZ" b="1" dirty="0"/>
              <a:t>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036C06C-1F14-408A-9941-36B6AD419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886" y="0"/>
            <a:ext cx="2320427" cy="173164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D111F-B2F8-49FB-BA6B-CA7FCA13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13</a:t>
            </a:fld>
            <a:endParaRPr lang="fr-FR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ED7D3D-821C-447A-A564-26D9555A5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" y="1731640"/>
            <a:ext cx="6544434" cy="486866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B332253-D033-47D4-A6E6-EEB046599375}"/>
              </a:ext>
            </a:extLst>
          </p:cNvPr>
          <p:cNvSpPr txBox="1"/>
          <p:nvPr/>
        </p:nvSpPr>
        <p:spPr>
          <a:xfrm>
            <a:off x="5809062" y="2481796"/>
            <a:ext cx="319702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NPM… GG … Sexy 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 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Good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Practice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Fashion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awards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benchmarking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AC7AD1A-47B6-447D-AFAF-EE6E98866FC8}"/>
              </a:ext>
            </a:extLst>
          </p:cNvPr>
          <p:cNvSpPr txBox="1"/>
          <p:nvPr/>
        </p:nvSpPr>
        <p:spPr>
          <a:xfrm>
            <a:off x="2843808" y="5761245"/>
            <a:ext cx="389799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support 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fraud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B496708-F10A-4EB2-BAFD-A1F3C73C921E}"/>
              </a:ext>
            </a:extLst>
          </p:cNvPr>
          <p:cNvSpPr txBox="1"/>
          <p:nvPr/>
        </p:nvSpPr>
        <p:spPr>
          <a:xfrm>
            <a:off x="5508104" y="4082398"/>
            <a:ext cx="363589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 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EU happy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AEB1383-EBD6-41F2-B372-CFEA1704F465}"/>
              </a:ext>
            </a:extLst>
          </p:cNvPr>
          <p:cNvSpPr txBox="1"/>
          <p:nvPr/>
        </p:nvSpPr>
        <p:spPr>
          <a:xfrm>
            <a:off x="0" y="6488668"/>
            <a:ext cx="913717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 A 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tool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centralization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integration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 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services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vs. E-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services</a:t>
            </a:r>
            <a:endParaRPr lang="cs-CZ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23F1038-F548-4D94-A567-493F6BAC9219}"/>
              </a:ext>
            </a:extLst>
          </p:cNvPr>
          <p:cNvSpPr txBox="1"/>
          <p:nvPr/>
        </p:nvSpPr>
        <p:spPr>
          <a:xfrm>
            <a:off x="5544616" y="3573016"/>
            <a:ext cx="363589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E-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Businesses</a:t>
            </a:r>
            <a:r>
              <a:rPr lang="cs-CZ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 / E-</a:t>
            </a:r>
            <a:r>
              <a:rPr lang="cs-CZ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commerce</a:t>
            </a:r>
            <a:endParaRPr lang="cs-CZ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0FFAA-C7EA-4691-86FD-DE9DCE80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3. </a:t>
            </a:r>
            <a:r>
              <a:rPr lang="cs-CZ" b="1" dirty="0" err="1"/>
              <a:t>eGOV</a:t>
            </a:r>
            <a:r>
              <a:rPr lang="cs-CZ" b="1" dirty="0"/>
              <a:t> </a:t>
            </a:r>
            <a:r>
              <a:rPr lang="cs-CZ" b="1" dirty="0" smtClean="0"/>
              <a:t>– Co se očekávalo?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B45F6-36E0-426C-90AF-27E96ED9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2492896"/>
            <a:ext cx="7404653" cy="259228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cs-CZ" sz="3200" dirty="0" smtClean="0"/>
              <a:t>Co vy </a:t>
            </a:r>
            <a:br>
              <a:rPr lang="cs-CZ" sz="3200" dirty="0" smtClean="0"/>
            </a:br>
            <a:r>
              <a:rPr lang="cs-CZ" sz="3200" dirty="0" smtClean="0"/>
              <a:t>očekáváte?</a:t>
            </a: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D111F-B2F8-49FB-BA6B-CA7FCA13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14</a:t>
            </a:fld>
            <a:endParaRPr lang="fr-FR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7FA7DB-4E16-48A2-85E8-7F1D6222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492896"/>
            <a:ext cx="4191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0FFAA-C7EA-4691-86FD-DE9DCE80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eGOV</a:t>
            </a:r>
            <a:r>
              <a:rPr lang="cs-CZ" b="1" dirty="0" smtClean="0"/>
              <a:t> – co se očekávalo?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B45F6-36E0-426C-90AF-27E96ED9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2420888"/>
            <a:ext cx="5874989" cy="4248472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ŘADA PERSPEKTIV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  <a:p>
            <a:r>
              <a:rPr lang="cs-CZ" dirty="0" smtClean="0"/>
              <a:t>Občané</a:t>
            </a:r>
            <a:endParaRPr lang="cs-CZ" dirty="0"/>
          </a:p>
          <a:p>
            <a:r>
              <a:rPr lang="cs-CZ" dirty="0" smtClean="0"/>
              <a:t>Podnikatelé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Vláda (národní, místní)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 smtClean="0"/>
              <a:t>„DONORS“ </a:t>
            </a:r>
            <a:r>
              <a:rPr lang="cs-CZ" dirty="0"/>
              <a:t>(EU…)</a:t>
            </a:r>
            <a:br>
              <a:rPr lang="cs-CZ" dirty="0"/>
            </a:br>
            <a:endParaRPr lang="cs-CZ" dirty="0"/>
          </a:p>
          <a:p>
            <a:pPr marL="34290" indent="0">
              <a:buNone/>
            </a:pPr>
            <a:r>
              <a:rPr lang="cs-CZ" b="1" dirty="0" smtClean="0"/>
              <a:t>VŽDY ZÁLEŽÍ NA KONKRÉTNÍM ČASE A KONTEXTU</a:t>
            </a: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D111F-B2F8-49FB-BA6B-CA7FCA13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15</a:t>
            </a:fld>
            <a:endParaRPr lang="fr-FR" alt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FD66D68-BAA1-4F6C-A3DB-9FD5D6AFA23E}"/>
              </a:ext>
            </a:extLst>
          </p:cNvPr>
          <p:cNvSpPr txBox="1"/>
          <p:nvPr/>
        </p:nvSpPr>
        <p:spPr>
          <a:xfrm>
            <a:off x="5039544" y="3429000"/>
            <a:ext cx="3420888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</a:rPr>
              <a:t>Is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the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eGOV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citizen-centred</a:t>
            </a:r>
            <a:r>
              <a:rPr lang="cs-CZ" sz="2400" dirty="0">
                <a:solidFill>
                  <a:srgbClr val="C00000"/>
                </a:solidFill>
              </a:rPr>
              <a:t>, </a:t>
            </a:r>
            <a:r>
              <a:rPr lang="cs-CZ" sz="2400" dirty="0" err="1">
                <a:solidFill>
                  <a:srgbClr val="C00000"/>
                </a:solidFill>
              </a:rPr>
              <a:t>busines-centred</a:t>
            </a:r>
            <a:r>
              <a:rPr lang="cs-CZ" sz="2400" dirty="0">
                <a:solidFill>
                  <a:srgbClr val="C00000"/>
                </a:solidFill>
              </a:rPr>
              <a:t>, </a:t>
            </a:r>
            <a:r>
              <a:rPr lang="cs-CZ" sz="2400" dirty="0" err="1">
                <a:solidFill>
                  <a:srgbClr val="C00000"/>
                </a:solidFill>
              </a:rPr>
              <a:t>supply-centred</a:t>
            </a:r>
            <a:r>
              <a:rPr lang="cs-CZ" sz="2400" dirty="0">
                <a:solidFill>
                  <a:srgbClr val="C00000"/>
                </a:solidFill>
              </a:rPr>
              <a:t>, EU-</a:t>
            </a:r>
            <a:r>
              <a:rPr lang="cs-CZ" sz="2400" dirty="0" err="1">
                <a:solidFill>
                  <a:srgbClr val="C00000"/>
                </a:solidFill>
              </a:rPr>
              <a:t>centred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br>
              <a:rPr lang="cs-CZ" sz="2400" dirty="0">
                <a:solidFill>
                  <a:srgbClr val="C00000"/>
                </a:solidFill>
              </a:rPr>
            </a:br>
            <a:r>
              <a:rPr lang="cs-CZ" sz="2400" dirty="0">
                <a:solidFill>
                  <a:srgbClr val="C00000"/>
                </a:solidFill>
              </a:rPr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22594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D493A-7ABB-4CCD-B914-D70A34C8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406640" cy="5151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OČEKÁVÁN Í OBČANŮ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743A4-5B56-4802-97BE-0FA519F2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196752"/>
            <a:ext cx="7650344" cy="4899248"/>
          </a:xfrm>
        </p:spPr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on </a:t>
            </a:r>
            <a:r>
              <a:rPr lang="cs-CZ" dirty="0" err="1"/>
              <a:t>citizens</a:t>
            </a:r>
            <a:r>
              <a:rPr lang="cs-CZ" dirty="0"/>
              <a:t>´ </a:t>
            </a:r>
            <a:r>
              <a:rPr lang="cs-CZ" dirty="0" err="1"/>
              <a:t>attitudes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eGOV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.</a:t>
            </a:r>
          </a:p>
          <a:p>
            <a:pPr marL="3429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4230E0-FB2E-47C6-A33E-41F2EC92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16</a:t>
            </a:fld>
            <a:endParaRPr lang="fr-FR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CB8073-CA33-4978-849E-A7B6D8EAF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85" y="1844825"/>
            <a:ext cx="7033126" cy="45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816" y="2636912"/>
            <a:ext cx="8524778" cy="331236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405263-069F-4628-8018-E8447D17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17</a:t>
            </a:fld>
            <a:endParaRPr lang="fr-FR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92" y="0"/>
            <a:ext cx="5397798" cy="24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83A0A4-EB31-4A47-8228-60D41A51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18</a:t>
            </a:fld>
            <a:endParaRPr lang="fr-FR" altLang="cs-CZ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0ABEBB94-DD2C-4BA2-AA38-1418D4B18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7772400" cy="42195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B60D89-6801-4440-B127-F6A71B9DC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245980"/>
            <a:ext cx="1085454" cy="23968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C72D0EE-C9C6-45AE-AB66-D2423DCC7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2" y="4245980"/>
            <a:ext cx="1314993" cy="250867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A943542-E94E-461B-9085-53BC34EE8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084" y="4245980"/>
            <a:ext cx="1282463" cy="250867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C82F212-593C-4E2E-A3A8-455174E96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505" y="4193280"/>
            <a:ext cx="1158986" cy="246156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E2E7328-E7FE-4FE5-8B52-762F51E9F1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1725" y="3766145"/>
            <a:ext cx="1109093" cy="29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4F360-CDCC-4329-8254-5D5E9072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eGOV</a:t>
            </a:r>
            <a:r>
              <a:rPr lang="cs-CZ" b="1" dirty="0"/>
              <a:t> POLICIES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2A152B-5930-4B48-A291-C4E4CA809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700808"/>
            <a:ext cx="7891213" cy="475252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cs-CZ" dirty="0" smtClean="0"/>
              <a:t>Formálně jsou očekávání v oblasti e-</a:t>
            </a:r>
            <a:r>
              <a:rPr lang="cs-CZ" dirty="0" err="1" smtClean="0"/>
              <a:t>gov</a:t>
            </a:r>
            <a:r>
              <a:rPr lang="cs-CZ" dirty="0" smtClean="0"/>
              <a:t> obvykle součástí vládních politik / strategií </a:t>
            </a:r>
            <a:r>
              <a:rPr lang="cs-CZ" dirty="0" err="1" smtClean="0"/>
              <a:t>eGOV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 smtClean="0"/>
              <a:t>Schválených na různých úrovních vlády s různou kvalitou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 smtClean="0"/>
              <a:t>Projevuje se existující míra centralizace a decentralizace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/>
              <a:t>… </a:t>
            </a:r>
            <a:r>
              <a:rPr lang="cs-CZ" dirty="0" smtClean="0"/>
              <a:t>a také historie, úspěchy a problémy … a určitě celá řada dalších věcí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marL="34290" indent="0">
              <a:buNone/>
            </a:pPr>
            <a:r>
              <a:rPr lang="cs-CZ" dirty="0" smtClean="0"/>
              <a:t>Můžete kouknout na videa):</a:t>
            </a:r>
            <a:endParaRPr lang="cs-CZ" dirty="0"/>
          </a:p>
          <a:p>
            <a:pPr marL="3429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www.youtube.com/watch?v=H8Lg3LqaSqU</a:t>
            </a:r>
            <a:endParaRPr lang="cs-CZ" dirty="0" smtClean="0"/>
          </a:p>
          <a:p>
            <a:pPr marL="34290" indent="0">
              <a:buNone/>
            </a:pPr>
            <a:r>
              <a:rPr lang="cs-CZ" dirty="0">
                <a:hlinkClick r:id="rId3"/>
              </a:rPr>
              <a:t>https://www.youtube.com/watch?v=ucjmWjJ25Ho</a:t>
            </a:r>
            <a:endParaRPr lang="cs-CZ" dirty="0" smtClean="0"/>
          </a:p>
          <a:p>
            <a:pPr marL="34290" indent="0">
              <a:buNone/>
            </a:pP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www.youtube.com/watch?v=GHgDNzjQNm4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8914EB-30C7-4162-A924-AFAC7A1B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19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2639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1F450FB5-6E1F-4A38-BEC0-BEB20C3FB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Obsah (obecně)</a:t>
            </a:r>
            <a:endParaRPr lang="cs-CZ" altLang="cs-CZ" b="1" dirty="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0F385F4-1342-4318-BF06-5601791E1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251" y="2420888"/>
            <a:ext cx="7404653" cy="3675112"/>
          </a:xfrm>
        </p:spPr>
        <p:txBody>
          <a:bodyPr/>
          <a:lstStyle/>
          <a:p>
            <a:pPr marL="0" indent="0" eaLnBrk="1" hangingPunct="1">
              <a:buSzTx/>
              <a:buNone/>
            </a:pPr>
            <a:r>
              <a:rPr lang="cs-CZ" altLang="cs-CZ" sz="2400" b="1" dirty="0" err="1"/>
              <a:t>eGOV</a:t>
            </a:r>
            <a:r>
              <a:rPr lang="cs-CZ" altLang="cs-CZ" sz="2400" b="1" dirty="0"/>
              <a:t> </a:t>
            </a:r>
          </a:p>
          <a:p>
            <a:pPr marL="0" indent="0" eaLnBrk="1" hangingPunct="1">
              <a:buSzTx/>
              <a:buNone/>
            </a:pPr>
            <a:r>
              <a:rPr lang="cs-CZ" altLang="cs-CZ" sz="5400" b="1" dirty="0"/>
              <a:t>		</a:t>
            </a:r>
            <a:r>
              <a:rPr lang="cs-CZ" altLang="cs-CZ" sz="5400" b="1" dirty="0">
                <a:solidFill>
                  <a:srgbClr val="FF00FF"/>
                </a:solidFill>
                <a:latin typeface="Bernard MT Condensed" panose="02050806060905020404" pitchFamily="18" charset="0"/>
                <a:hlinkClick r:id="rId2"/>
              </a:rPr>
              <a:t>H Y P E</a:t>
            </a:r>
            <a:r>
              <a:rPr lang="cs-CZ" altLang="cs-CZ" sz="5400" b="1" dirty="0">
                <a:solidFill>
                  <a:srgbClr val="FF00FF"/>
                </a:solidFill>
                <a:hlinkClick r:id="rId2"/>
              </a:rPr>
              <a:t> </a:t>
            </a:r>
            <a:r>
              <a:rPr lang="cs-CZ" altLang="cs-CZ" sz="5400" b="1" dirty="0"/>
              <a:t>  </a:t>
            </a:r>
            <a:r>
              <a:rPr lang="cs-CZ" altLang="cs-CZ" sz="2400" b="1" dirty="0"/>
              <a:t>vs   </a:t>
            </a:r>
            <a:r>
              <a:rPr lang="cs-CZ" altLang="cs-CZ" sz="5400" b="1" dirty="0">
                <a:latin typeface="Algerian" panose="04020705040A02060702" pitchFamily="82" charset="0"/>
              </a:rPr>
              <a:t>REALITY</a:t>
            </a:r>
          </a:p>
        </p:txBody>
      </p:sp>
      <p:sp>
        <p:nvSpPr>
          <p:cNvPr id="7170" name="Zástupný symbol pro číslo snímku 5">
            <a:extLst>
              <a:ext uri="{FF2B5EF4-FFF2-40B4-BE49-F238E27FC236}">
                <a16:creationId xmlns:a16="http://schemas.microsoft.com/office/drawing/2014/main" id="{E866E100-9072-40E0-A961-FA444CA7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893518-2C3E-4127-8639-FBD9DE14CF0E}" type="slidenum">
              <a:rPr lang="fr-FR" altLang="cs-CZ" sz="1000" smtClean="0"/>
              <a:pPr/>
              <a:t>2</a:t>
            </a:fld>
            <a:endParaRPr lang="fr-FR" altLang="cs-CZ" sz="10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C74B1E-7617-417F-A1C8-E3E9D54B1015}"/>
              </a:ext>
            </a:extLst>
          </p:cNvPr>
          <p:cNvSpPr txBox="1"/>
          <p:nvPr/>
        </p:nvSpPr>
        <p:spPr>
          <a:xfrm>
            <a:off x="971600" y="407707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E-Government</a:t>
            </a:r>
            <a:r>
              <a:rPr lang="cs-CZ" dirty="0"/>
              <a:t> has </a:t>
            </a:r>
            <a:r>
              <a:rPr lang="cs-CZ" dirty="0" err="1"/>
              <a:t>become</a:t>
            </a:r>
            <a:r>
              <a:rPr lang="cs-CZ" dirty="0"/>
              <a:t> a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phenomenon</a:t>
            </a:r>
            <a:r>
              <a:rPr lang="cs-CZ" dirty="0"/>
              <a:t>.“ </a:t>
            </a:r>
            <a:br>
              <a:rPr lang="cs-CZ" dirty="0"/>
            </a:br>
            <a:r>
              <a:rPr lang="cs-CZ" dirty="0"/>
              <a:t>			(</a:t>
            </a:r>
            <a:r>
              <a:rPr lang="cs-CZ" dirty="0" err="1"/>
              <a:t>Schuppan</a:t>
            </a:r>
            <a:r>
              <a:rPr lang="cs-CZ" dirty="0"/>
              <a:t>, 2009)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ED21BEC-BD32-497B-B929-53D37B073B6B}"/>
              </a:ext>
            </a:extLst>
          </p:cNvPr>
          <p:cNvSpPr txBox="1"/>
          <p:nvPr/>
        </p:nvSpPr>
        <p:spPr>
          <a:xfrm>
            <a:off x="5076055" y="4077072"/>
            <a:ext cx="330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eGOV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fail</a:t>
            </a:r>
            <a:r>
              <a:rPr lang="cs-CZ" dirty="0"/>
              <a:t>. 					(</a:t>
            </a:r>
            <a:r>
              <a:rPr lang="cs-CZ" dirty="0" err="1"/>
              <a:t>Heeks</a:t>
            </a:r>
            <a:r>
              <a:rPr lang="cs-CZ" dirty="0"/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1450373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544" y="2669018"/>
            <a:ext cx="2722456" cy="3933056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35F3E0-A457-4A79-AFEE-76197E9E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20</a:t>
            </a:fld>
            <a:endParaRPr lang="fr-FR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" y="0"/>
            <a:ext cx="4551454" cy="15567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448" y="62671"/>
            <a:ext cx="4838700" cy="838200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075" y="1679354"/>
            <a:ext cx="6212665" cy="197932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75" y="4009030"/>
            <a:ext cx="6192167" cy="2578062"/>
          </a:xfrm>
          <a:prstGeom prst="rect">
            <a:avLst/>
          </a:prstGeom>
        </p:spPr>
      </p:pic>
      <p:cxnSp>
        <p:nvCxnSpPr>
          <p:cNvPr id="13" name="Přímá spojnice se šipkou 12"/>
          <p:cNvCxnSpPr/>
          <p:nvPr/>
        </p:nvCxnSpPr>
        <p:spPr>
          <a:xfrm flipH="1">
            <a:off x="5420480" y="6525344"/>
            <a:ext cx="9016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8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-315417"/>
            <a:ext cx="10670387" cy="653924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500335-670C-46C5-9B57-F19FC758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21</a:t>
            </a:fld>
            <a:endParaRPr lang="fr-FR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" y="5085184"/>
            <a:ext cx="7771066" cy="177281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97148" y="0"/>
            <a:ext cx="2146852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b="1" dirty="0" err="1"/>
              <a:t>Underlying</a:t>
            </a:r>
            <a:r>
              <a:rPr lang="cs-CZ" b="1" dirty="0"/>
              <a:t> </a:t>
            </a:r>
            <a:r>
              <a:rPr lang="cs-CZ" b="1" dirty="0" err="1"/>
              <a:t>principles</a:t>
            </a:r>
            <a:r>
              <a:rPr lang="cs-CZ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Digital by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Once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Inclusiveness</a:t>
            </a:r>
            <a:r>
              <a:rPr lang="cs-CZ" dirty="0"/>
              <a:t> and </a:t>
            </a:r>
            <a:r>
              <a:rPr lang="cs-CZ" dirty="0" err="1"/>
              <a:t>accessibility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Openness</a:t>
            </a:r>
            <a:r>
              <a:rPr lang="cs-CZ" dirty="0"/>
              <a:t> and </a:t>
            </a:r>
            <a:r>
              <a:rPr lang="cs-CZ" dirty="0" err="1"/>
              <a:t>transparency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Cross-border</a:t>
            </a:r>
            <a:r>
              <a:rPr lang="cs-CZ" dirty="0"/>
              <a:t> by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Interoperability by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Trustworthiness</a:t>
            </a:r>
            <a:r>
              <a:rPr lang="cs-CZ" dirty="0"/>
              <a:t> &amp; </a:t>
            </a:r>
            <a:r>
              <a:rPr lang="cs-CZ" dirty="0" err="1"/>
              <a:t>Security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4F360-CDCC-4329-8254-5D5E9072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Politiky </a:t>
            </a:r>
            <a:r>
              <a:rPr lang="cs-CZ" b="1" dirty="0" err="1" smtClean="0"/>
              <a:t>eGOV</a:t>
            </a:r>
            <a:r>
              <a:rPr lang="cs-CZ" b="1" dirty="0" smtClean="0"/>
              <a:t> – </a:t>
            </a:r>
            <a:r>
              <a:rPr lang="cs-CZ" b="1" dirty="0" smtClean="0">
                <a:solidFill>
                  <a:srgbClr val="C00000"/>
                </a:solidFill>
              </a:rPr>
              <a:t>TRENDY</a:t>
            </a: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(již několik let)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2A152B-5930-4B48-A291-C4E4CA809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2204864"/>
            <a:ext cx="8035229" cy="4384090"/>
          </a:xfrm>
        </p:spPr>
        <p:txBody>
          <a:bodyPr numCol="2">
            <a:normAutofit/>
          </a:bodyPr>
          <a:lstStyle/>
          <a:p>
            <a:r>
              <a:rPr lang="cs-CZ" dirty="0" err="1"/>
              <a:t>Seamless</a:t>
            </a:r>
            <a:r>
              <a:rPr lang="cs-CZ" dirty="0"/>
              <a:t> e-</a:t>
            </a:r>
            <a:r>
              <a:rPr lang="cs-CZ" dirty="0" err="1"/>
              <a:t>gov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inc.</a:t>
            </a:r>
            <a:r>
              <a:rPr lang="cs-CZ" dirty="0"/>
              <a:t> </a:t>
            </a:r>
            <a:r>
              <a:rPr lang="cs-CZ" dirty="0" err="1"/>
              <a:t>Accessibility</a:t>
            </a:r>
            <a:r>
              <a:rPr lang="cs-CZ" dirty="0"/>
              <a:t>)</a:t>
            </a:r>
          </a:p>
          <a:p>
            <a:r>
              <a:rPr lang="cs-CZ" dirty="0"/>
              <a:t>(Re) establishment (</a:t>
            </a:r>
            <a:r>
              <a:rPr lang="cs-CZ" dirty="0" err="1"/>
              <a:t>merging</a:t>
            </a:r>
            <a:r>
              <a:rPr lang="cs-CZ" dirty="0"/>
              <a:t>, </a:t>
            </a:r>
            <a:r>
              <a:rPr lang="cs-CZ" dirty="0" err="1"/>
              <a:t>separation</a:t>
            </a:r>
            <a:r>
              <a:rPr lang="cs-CZ" dirty="0"/>
              <a:t>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/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portals</a:t>
            </a:r>
            <a:r>
              <a:rPr lang="cs-CZ" dirty="0"/>
              <a:t>  … </a:t>
            </a:r>
            <a:r>
              <a:rPr lang="cs-CZ" dirty="0" err="1"/>
              <a:t>one</a:t>
            </a:r>
            <a:r>
              <a:rPr lang="cs-CZ" dirty="0"/>
              <a:t>-stop </a:t>
            </a:r>
            <a:r>
              <a:rPr lang="cs-CZ" dirty="0" err="1" smtClean="0"/>
              <a:t>shops</a:t>
            </a:r>
            <a:r>
              <a:rPr lang="cs-CZ" dirty="0" smtClean="0"/>
              <a:t>, </a:t>
            </a:r>
            <a:r>
              <a:rPr lang="cs-CZ" dirty="0" err="1" smtClean="0">
                <a:hlinkClick r:id="rId2"/>
              </a:rPr>
              <a:t>life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events</a:t>
            </a:r>
            <a:endParaRPr lang="cs-CZ" dirty="0"/>
          </a:p>
          <a:p>
            <a:r>
              <a:rPr lang="cs-CZ" dirty="0"/>
              <a:t>m-</a:t>
            </a:r>
            <a:r>
              <a:rPr lang="cs-CZ" dirty="0" err="1"/>
              <a:t>government</a:t>
            </a:r>
            <a:endParaRPr lang="cs-CZ" dirty="0"/>
          </a:p>
          <a:p>
            <a:r>
              <a:rPr lang="cs-CZ" dirty="0" err="1"/>
              <a:t>eIDs</a:t>
            </a:r>
            <a:endParaRPr lang="cs-CZ" dirty="0"/>
          </a:p>
          <a:p>
            <a:r>
              <a:rPr lang="cs-CZ" dirty="0"/>
              <a:t>Data </a:t>
            </a:r>
            <a:r>
              <a:rPr lang="cs-CZ" dirty="0" err="1"/>
              <a:t>cleaning</a:t>
            </a:r>
            <a:r>
              <a:rPr lang="cs-CZ" dirty="0"/>
              <a:t>, </a:t>
            </a:r>
            <a:r>
              <a:rPr lang="cs-CZ" dirty="0" err="1"/>
              <a:t>integration</a:t>
            </a:r>
            <a:r>
              <a:rPr lang="cs-CZ" dirty="0"/>
              <a:t> and </a:t>
            </a:r>
            <a:r>
              <a:rPr lang="cs-CZ" dirty="0" err="1"/>
              <a:t>storing</a:t>
            </a:r>
            <a:endParaRPr lang="cs-CZ" dirty="0"/>
          </a:p>
          <a:p>
            <a:r>
              <a:rPr lang="cs-CZ" dirty="0"/>
              <a:t>Open data and ICT use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/>
              <a:t>E-</a:t>
            </a:r>
            <a:r>
              <a:rPr lang="cs-CZ" dirty="0" err="1"/>
              <a:t>participation</a:t>
            </a:r>
            <a:r>
              <a:rPr lang="cs-CZ" dirty="0"/>
              <a:t>, e-</a:t>
            </a:r>
            <a:r>
              <a:rPr lang="cs-CZ" dirty="0" err="1"/>
              <a:t>voting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(</a:t>
            </a:r>
            <a:r>
              <a:rPr lang="cs-CZ" dirty="0" err="1"/>
              <a:t>including</a:t>
            </a:r>
            <a:r>
              <a:rPr lang="cs-CZ" dirty="0"/>
              <a:t> SM)</a:t>
            </a:r>
          </a:p>
          <a:p>
            <a:r>
              <a:rPr lang="cs-CZ" dirty="0"/>
              <a:t>ICT support </a:t>
            </a:r>
            <a:r>
              <a:rPr lang="cs-CZ" dirty="0" err="1"/>
              <a:t>of</a:t>
            </a:r>
            <a:r>
              <a:rPr lang="cs-CZ" dirty="0"/>
              <a:t> PM, D-M and P-M</a:t>
            </a:r>
          </a:p>
          <a:p>
            <a:r>
              <a:rPr lang="cs-CZ" dirty="0" err="1"/>
              <a:t>Better</a:t>
            </a:r>
            <a:r>
              <a:rPr lang="cs-CZ" dirty="0"/>
              <a:t> e-</a:t>
            </a:r>
            <a:r>
              <a:rPr lang="cs-CZ" dirty="0" err="1"/>
              <a:t>gov</a:t>
            </a:r>
            <a:r>
              <a:rPr lang="cs-CZ" dirty="0"/>
              <a:t> </a:t>
            </a:r>
            <a:r>
              <a:rPr lang="cs-CZ" dirty="0" err="1"/>
              <a:t>policies</a:t>
            </a:r>
            <a:r>
              <a:rPr lang="cs-CZ" dirty="0"/>
              <a:t> (evidence-</a:t>
            </a:r>
            <a:r>
              <a:rPr lang="cs-CZ" dirty="0" err="1"/>
              <a:t>based</a:t>
            </a:r>
            <a:r>
              <a:rPr lang="cs-CZ" dirty="0"/>
              <a:t>/-</a:t>
            </a:r>
            <a:r>
              <a:rPr lang="cs-CZ" dirty="0" err="1"/>
              <a:t>driven</a:t>
            </a:r>
            <a:r>
              <a:rPr lang="cs-CZ" dirty="0"/>
              <a:t>, </a:t>
            </a:r>
            <a:r>
              <a:rPr lang="cs-CZ" dirty="0" err="1"/>
              <a:t>rational</a:t>
            </a:r>
            <a:r>
              <a:rPr lang="cs-CZ" dirty="0"/>
              <a:t>,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coordinated</a:t>
            </a:r>
            <a:r>
              <a:rPr lang="cs-CZ" dirty="0"/>
              <a:t> and </a:t>
            </a:r>
            <a:r>
              <a:rPr lang="cs-CZ" dirty="0" err="1"/>
              <a:t>managed</a:t>
            </a:r>
            <a:r>
              <a:rPr lang="cs-CZ" dirty="0"/>
              <a:t>)</a:t>
            </a:r>
          </a:p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channels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Digital </a:t>
            </a:r>
            <a:r>
              <a:rPr lang="cs-CZ" dirty="0"/>
              <a:t>by default (G2G, G2B…G2C</a:t>
            </a:r>
            <a:r>
              <a:rPr lang="cs-CZ" dirty="0" smtClean="0"/>
              <a:t>)… </a:t>
            </a:r>
            <a:r>
              <a:rPr lang="cs-CZ" dirty="0"/>
              <a:t>and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duties</a:t>
            </a:r>
            <a:endParaRPr lang="cs-CZ" dirty="0"/>
          </a:p>
          <a:p>
            <a:r>
              <a:rPr lang="cs-CZ" dirty="0" err="1"/>
              <a:t>Security</a:t>
            </a:r>
            <a:endParaRPr lang="cs-CZ" dirty="0"/>
          </a:p>
          <a:p>
            <a:r>
              <a:rPr lang="cs-CZ" dirty="0"/>
              <a:t>Interoperability… </a:t>
            </a:r>
          </a:p>
          <a:p>
            <a:r>
              <a:rPr lang="cs-CZ" dirty="0" err="1"/>
              <a:t>Education</a:t>
            </a:r>
            <a:r>
              <a:rPr lang="cs-CZ" dirty="0"/>
              <a:t> (</a:t>
            </a:r>
            <a:r>
              <a:rPr lang="cs-CZ" dirty="0" err="1"/>
              <a:t>citizens</a:t>
            </a:r>
            <a:r>
              <a:rPr lang="cs-CZ" dirty="0"/>
              <a:t> + PA)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8914EB-30C7-4162-A924-AFAC7A1B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22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3322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8CB5F9-826B-49E4-B518-8137F5A08BEF}" type="slidenum">
              <a:rPr lang="fr-FR" altLang="cs-CZ" sz="1000" smtClean="0"/>
              <a:pPr/>
              <a:t>23</a:t>
            </a:fld>
            <a:endParaRPr lang="fr-FR" altLang="cs-CZ" sz="10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12862" y="404664"/>
            <a:ext cx="8751625" cy="13563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cs-CZ" altLang="cs-CZ" sz="2800" b="1" dirty="0" smtClean="0"/>
              <a:t>ČR 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1999: </a:t>
            </a:r>
            <a:r>
              <a:rPr lang="fr-FR" altLang="cs-CZ" sz="2800" b="1" dirty="0" smtClean="0"/>
              <a:t>Státní informační politika </a:t>
            </a:r>
            <a:r>
              <a:rPr lang="cs-CZ" altLang="cs-CZ" sz="2800" b="1" dirty="0" smtClean="0"/>
              <a:t/>
            </a:r>
            <a:br>
              <a:rPr lang="cs-CZ" altLang="cs-CZ" sz="2800" b="1" dirty="0" smtClean="0"/>
            </a:br>
            <a:r>
              <a:rPr lang="cs-CZ" altLang="cs-CZ" sz="2800" b="1" dirty="0" smtClean="0"/>
              <a:t>    </a:t>
            </a:r>
            <a:r>
              <a:rPr lang="fr-FR" altLang="cs-CZ" sz="2800" b="1" dirty="0" smtClean="0"/>
              <a:t>- </a:t>
            </a:r>
            <a:r>
              <a:rPr lang="fr-FR" altLang="cs-CZ" sz="2800" b="1" u="sng" dirty="0" smtClean="0"/>
              <a:t>cesta</a:t>
            </a:r>
            <a:r>
              <a:rPr lang="cs-CZ" altLang="cs-CZ" sz="2800" b="1" u="sng" dirty="0" smtClean="0"/>
              <a:t> </a:t>
            </a:r>
            <a:r>
              <a:rPr lang="fr-FR" altLang="cs-CZ" sz="2800" b="1" u="sng" dirty="0" smtClean="0"/>
              <a:t>k </a:t>
            </a:r>
            <a:r>
              <a:rPr lang="fr-FR" altLang="cs-CZ" sz="2800" b="1" u="sng" dirty="0" smtClean="0">
                <a:solidFill>
                  <a:schemeClr val="accent1"/>
                </a:solidFill>
              </a:rPr>
              <a:t>informační společnosti</a:t>
            </a:r>
            <a:endParaRPr lang="fr-FR" altLang="cs-CZ" sz="2800" b="1" dirty="0" smtClean="0"/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844675"/>
            <a:ext cx="7661275" cy="4897438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P</a:t>
            </a:r>
            <a:r>
              <a:rPr lang="fr-FR" altLang="cs-CZ" sz="2400" b="1" dirty="0" smtClean="0"/>
              <a:t>RVNÍ KONCEPČNÍ DOKUMENT</a:t>
            </a:r>
            <a:r>
              <a:rPr lang="cs-CZ" altLang="cs-CZ" sz="2400" b="1" dirty="0" smtClean="0"/>
              <a:t>  IP</a:t>
            </a:r>
            <a:br>
              <a:rPr lang="cs-CZ" altLang="cs-CZ" sz="2400" b="1" dirty="0" smtClean="0"/>
            </a:br>
            <a:r>
              <a:rPr lang="cs-CZ" altLang="cs-CZ" sz="2400" b="1" dirty="0" smtClean="0"/>
              <a:t>	</a:t>
            </a:r>
            <a:r>
              <a:rPr lang="cs-CZ" altLang="cs-CZ" sz="1600" i="1" dirty="0" smtClean="0"/>
              <a:t>„součástí rozvoje informační společnosti je i vytváření informačních systémů veřejné správy, které ji nejen zefektivní a zjednoduší, ale především budou přínosem pro občany. Umožní např. vytvořit integrovanou síť kontaktních míst veřejné správy, kde si občan nebo organizace na jednom místě mohou vyřídit své záležitosti se státní správou“</a:t>
            </a:r>
            <a:endParaRPr lang="cs-CZ" altLang="cs-CZ" sz="1800" i="1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 smtClean="0">
                <a:solidFill>
                  <a:srgbClr val="990033"/>
                </a:solidFill>
              </a:rPr>
              <a:t>8 prioritních oblastní, které dosud rezonují</a:t>
            </a:r>
            <a:r>
              <a:rPr lang="cs-CZ" altLang="cs-CZ" sz="2400" b="1" dirty="0" smtClean="0"/>
              <a:t/>
            </a:r>
            <a:br>
              <a:rPr lang="cs-CZ" altLang="cs-CZ" sz="2400" b="1" dirty="0" smtClean="0"/>
            </a:br>
            <a:r>
              <a:rPr lang="cs-CZ" altLang="cs-CZ" sz="2400" b="1" dirty="0" smtClean="0"/>
              <a:t>	</a:t>
            </a:r>
            <a:r>
              <a:rPr lang="cs-CZ" altLang="cs-CZ" sz="1800" b="1" dirty="0" smtClean="0"/>
              <a:t>1) informační gramotnost</a:t>
            </a:r>
            <a:br>
              <a:rPr lang="cs-CZ" altLang="cs-CZ" sz="1800" b="1" dirty="0" smtClean="0"/>
            </a:br>
            <a:r>
              <a:rPr lang="cs-CZ" altLang="cs-CZ" sz="1800" b="1" dirty="0" smtClean="0"/>
              <a:t>	2) informatizovaná demokracie</a:t>
            </a:r>
            <a:br>
              <a:rPr lang="cs-CZ" altLang="cs-CZ" sz="1800" b="1" dirty="0" smtClean="0"/>
            </a:br>
            <a:r>
              <a:rPr lang="cs-CZ" altLang="cs-CZ" sz="1800" b="1" dirty="0" smtClean="0"/>
              <a:t>	3) rozvoj (integrovaných) informačních systémů VS </a:t>
            </a:r>
            <a:br>
              <a:rPr lang="cs-CZ" altLang="cs-CZ" sz="1800" b="1" dirty="0" smtClean="0"/>
            </a:br>
            <a:r>
              <a:rPr lang="cs-CZ" altLang="cs-CZ" sz="1800" b="1" dirty="0" smtClean="0"/>
              <a:t>		(veřejné informace podpořené sdílením dat) 	</a:t>
            </a:r>
            <a:br>
              <a:rPr lang="cs-CZ" altLang="cs-CZ" sz="1800" b="1" dirty="0" smtClean="0"/>
            </a:br>
            <a:r>
              <a:rPr lang="cs-CZ" altLang="cs-CZ" sz="1800" b="1" dirty="0" smtClean="0"/>
              <a:t>	4) komunikační infrastruktura </a:t>
            </a:r>
            <a:br>
              <a:rPr lang="cs-CZ" altLang="cs-CZ" sz="1800" b="1" dirty="0" smtClean="0"/>
            </a:br>
            <a:r>
              <a:rPr lang="cs-CZ" altLang="cs-CZ" sz="1800" b="1" dirty="0" smtClean="0"/>
              <a:t>	5) důvěryhodnost a bezpečnost </a:t>
            </a:r>
            <a:r>
              <a:rPr lang="cs-CZ" altLang="cs-CZ" sz="1800" b="1" dirty="0" err="1" smtClean="0"/>
              <a:t>ISů</a:t>
            </a:r>
            <a:r>
              <a:rPr lang="cs-CZ" altLang="cs-CZ" sz="1800" b="1" dirty="0" smtClean="0"/>
              <a:t> a ochrana osobních dat 	</a:t>
            </a:r>
            <a:br>
              <a:rPr lang="cs-CZ" altLang="cs-CZ" sz="1800" b="1" dirty="0" smtClean="0"/>
            </a:br>
            <a:r>
              <a:rPr lang="cs-CZ" altLang="cs-CZ" sz="1800" b="1" dirty="0" smtClean="0"/>
              <a:t>	6) elektronický obchod </a:t>
            </a:r>
            <a:br>
              <a:rPr lang="cs-CZ" altLang="cs-CZ" sz="1800" b="1" dirty="0" smtClean="0"/>
            </a:br>
            <a:r>
              <a:rPr lang="cs-CZ" altLang="cs-CZ" sz="1800" b="1" dirty="0" smtClean="0"/>
              <a:t>	7) transparentní ekonomické prostředí </a:t>
            </a:r>
            <a:br>
              <a:rPr lang="cs-CZ" altLang="cs-CZ" sz="1800" b="1" dirty="0" smtClean="0"/>
            </a:br>
            <a:r>
              <a:rPr lang="cs-CZ" altLang="cs-CZ" sz="1800" b="1" dirty="0" smtClean="0"/>
              <a:t>	8) informační společnost: stabilní a bezpečná</a:t>
            </a:r>
            <a:r>
              <a:rPr lang="cs-CZ" altLang="cs-CZ" sz="2400" b="1" dirty="0" smtClean="0"/>
              <a:t>	</a:t>
            </a:r>
            <a:endParaRPr lang="fr-FR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5626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1DD317-C3DE-4952-A9F9-903AA742ACCB}" type="slidenum">
              <a:rPr lang="fr-FR" altLang="cs-CZ" sz="1000" smtClean="0"/>
              <a:pPr/>
              <a:t>24</a:t>
            </a:fld>
            <a:endParaRPr lang="fr-FR" altLang="cs-CZ" sz="10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71438"/>
            <a:ext cx="7158037" cy="1412875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rgbClr val="990033"/>
                </a:solidFill>
              </a:rPr>
              <a:t>1999: KONCEPCE BUDOVÁNÍ ISVS</a:t>
            </a:r>
            <a:endParaRPr lang="fr-FR" altLang="cs-CZ" sz="3200" b="1" smtClean="0">
              <a:solidFill>
                <a:srgbClr val="990033"/>
              </a:solidFill>
            </a:endParaRP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5084762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navazovala na </a:t>
            </a:r>
            <a:r>
              <a:rPr lang="cs-CZ" altLang="cs-CZ" sz="2400" b="1" smtClean="0"/>
              <a:t>Koncepci reformy VS a SIP 1999</a:t>
            </a:r>
          </a:p>
          <a:p>
            <a:pPr eaLnBrk="1" hangingPunct="1"/>
            <a:r>
              <a:rPr lang="cs-CZ" altLang="cs-CZ" sz="2400" b="1" smtClean="0"/>
              <a:t>řešila i oblasti		</a:t>
            </a:r>
            <a:r>
              <a:rPr lang="cs-CZ" altLang="cs-CZ" sz="1800" smtClean="0"/>
              <a:t>(včetně termínů a úkolů)</a:t>
            </a:r>
            <a:r>
              <a:rPr lang="cs-CZ" altLang="cs-CZ" sz="2400" b="1" smtClean="0"/>
              <a:t/>
            </a:r>
            <a:br>
              <a:rPr lang="cs-CZ" altLang="cs-CZ" sz="2400" b="1" smtClean="0"/>
            </a:br>
            <a:r>
              <a:rPr lang="cs-CZ" altLang="cs-CZ" sz="2400" b="1" smtClean="0"/>
              <a:t>		</a:t>
            </a:r>
            <a:r>
              <a:rPr lang="cs-CZ" altLang="cs-CZ" sz="2200" smtClean="0"/>
              <a:t>- základních registrů (RO, RES, RN, RUI), 			  interoperability a právní závaznost informací 			v nich</a:t>
            </a:r>
            <a:br>
              <a:rPr lang="cs-CZ" altLang="cs-CZ" sz="2200" smtClean="0"/>
            </a:br>
            <a:r>
              <a:rPr lang="cs-CZ" altLang="cs-CZ" sz="2200" smtClean="0"/>
              <a:t>		- GIS</a:t>
            </a:r>
            <a:br>
              <a:rPr lang="cs-CZ" altLang="cs-CZ" sz="2200" smtClean="0"/>
            </a:br>
            <a:r>
              <a:rPr lang="cs-CZ" altLang="cs-CZ" sz="2200" smtClean="0"/>
              <a:t>		- standardizace ISVS, metasystém ISVS</a:t>
            </a:r>
            <a:br>
              <a:rPr lang="cs-CZ" altLang="cs-CZ" sz="2200" smtClean="0"/>
            </a:br>
            <a:r>
              <a:rPr lang="cs-CZ" altLang="cs-CZ" sz="2200" smtClean="0"/>
              <a:t>		- KIVS</a:t>
            </a:r>
            <a:br>
              <a:rPr lang="cs-CZ" altLang="cs-CZ" sz="2200" smtClean="0"/>
            </a:br>
            <a:r>
              <a:rPr lang="cs-CZ" altLang="cs-CZ" sz="2200" smtClean="0"/>
              <a:t>		- kontaktní místa VS</a:t>
            </a:r>
            <a:br>
              <a:rPr lang="cs-CZ" altLang="cs-CZ" sz="2200" smtClean="0"/>
            </a:br>
            <a:r>
              <a:rPr lang="cs-CZ" altLang="cs-CZ" sz="2200" smtClean="0"/>
              <a:t>		- systém vzdělávání pracovníků VS</a:t>
            </a:r>
            <a:br>
              <a:rPr lang="cs-CZ" altLang="cs-CZ" sz="2200" smtClean="0"/>
            </a:br>
            <a:r>
              <a:rPr lang="cs-CZ" altLang="cs-CZ" sz="2200" smtClean="0"/>
              <a:t>		- VIS</a:t>
            </a:r>
            <a:br>
              <a:rPr lang="cs-CZ" altLang="cs-CZ" sz="2200" smtClean="0"/>
            </a:br>
            <a:r>
              <a:rPr lang="cs-CZ" altLang="cs-CZ" sz="2200" smtClean="0"/>
              <a:t>		- PPP</a:t>
            </a:r>
          </a:p>
        </p:txBody>
      </p:sp>
    </p:spTree>
    <p:extLst>
      <p:ext uri="{BB962C8B-B14F-4D97-AF65-F5344CB8AC3E}">
        <p14:creationId xmlns:p14="http://schemas.microsoft.com/office/powerpoint/2010/main" val="33307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 noChangeArrowheads="1"/>
          </p:cNvSpPr>
          <p:nvPr>
            <p:ph type="title"/>
          </p:nvPr>
        </p:nvSpPr>
        <p:spPr>
          <a:xfrm>
            <a:off x="0" y="96838"/>
            <a:ext cx="8089900" cy="668337"/>
          </a:xfrm>
          <a:solidFill>
            <a:srgbClr val="FF99FF"/>
          </a:solidFill>
        </p:spPr>
        <p:txBody>
          <a:bodyPr/>
          <a:lstStyle/>
          <a:p>
            <a:r>
              <a:rPr lang="cs-CZ" altLang="cs-CZ" dirty="0" smtClean="0"/>
              <a:t>Aktuální politika e-</a:t>
            </a:r>
            <a:r>
              <a:rPr lang="cs-CZ" altLang="cs-CZ" dirty="0" err="1" smtClean="0"/>
              <a:t>gov</a:t>
            </a:r>
            <a:r>
              <a:rPr lang="cs-CZ" altLang="cs-CZ" dirty="0" smtClean="0"/>
              <a:t> v ČR</a:t>
            </a:r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5D3B8B-2332-4E65-A1BE-D5FD80237136}" type="slidenum">
              <a:rPr lang="fr-FR" altLang="cs-CZ" sz="1000" smtClean="0"/>
              <a:pPr/>
              <a:t>25</a:t>
            </a:fld>
            <a:endParaRPr lang="fr-FR" altLang="cs-CZ" sz="1000" smtClean="0"/>
          </a:p>
        </p:txBody>
      </p:sp>
      <p:pic>
        <p:nvPicPr>
          <p:cNvPr id="27652" name="Zástupný symbol pro obsah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3" y="765175"/>
            <a:ext cx="5803901" cy="3600450"/>
          </a:xfrm>
        </p:spPr>
      </p:pic>
      <p:pic>
        <p:nvPicPr>
          <p:cNvPr id="27653" name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4051300"/>
            <a:ext cx="6829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0FFAA-C7EA-4691-86FD-DE9DCE80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4. </a:t>
            </a:r>
            <a:r>
              <a:rPr lang="cs-CZ" b="1" dirty="0" err="1"/>
              <a:t>eGOV</a:t>
            </a:r>
            <a:r>
              <a:rPr lang="cs-CZ" b="1" dirty="0"/>
              <a:t> </a:t>
            </a:r>
            <a:r>
              <a:rPr lang="cs-CZ" b="1" dirty="0" smtClean="0"/>
              <a:t>– Co se dosud podařilo a proč?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B45F6-36E0-426C-90AF-27E96ED9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2276872"/>
            <a:ext cx="7404653" cy="439248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Co si můžete </a:t>
            </a:r>
            <a:br>
              <a:rPr lang="cs-CZ" sz="3200" dirty="0" smtClean="0"/>
            </a:br>
            <a:r>
              <a:rPr lang="cs-CZ" sz="3200" dirty="0" smtClean="0"/>
              <a:t>vyřídit online </a:t>
            </a:r>
            <a:br>
              <a:rPr lang="cs-CZ" sz="3200" dirty="0" smtClean="0"/>
            </a:br>
            <a:r>
              <a:rPr lang="cs-CZ" sz="3200" dirty="0" smtClean="0"/>
              <a:t>v ČR?</a:t>
            </a:r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 smtClean="0"/>
              <a:t>Jaké </a:t>
            </a:r>
            <a:r>
              <a:rPr lang="cs-CZ" sz="3200" dirty="0" err="1" smtClean="0"/>
              <a:t>služeby</a:t>
            </a:r>
            <a:r>
              <a:rPr lang="cs-CZ" sz="3200" dirty="0" smtClean="0"/>
              <a:t> e-</a:t>
            </a:r>
            <a:r>
              <a:rPr lang="cs-CZ" sz="3200" dirty="0" err="1" smtClean="0"/>
              <a:t>gov</a:t>
            </a:r>
            <a:r>
              <a:rPr lang="cs-CZ" sz="3200" dirty="0" smtClean="0"/>
              <a:t> jste využili a s jakými zkušenostmi? </a:t>
            </a: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D111F-B2F8-49FB-BA6B-CA7FCA13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26</a:t>
            </a:fld>
            <a:endParaRPr lang="fr-FR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7FA7DB-4E16-48A2-85E8-7F1D6222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492896"/>
            <a:ext cx="4191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2"/>
          <p:cNvSpPr>
            <a:spLocks noGrp="1" noChangeArrowheads="1"/>
          </p:cNvSpPr>
          <p:nvPr>
            <p:ph idx="1"/>
          </p:nvPr>
        </p:nvSpPr>
        <p:spPr>
          <a:solidFill>
            <a:srgbClr val="FF99FF"/>
          </a:solidFill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mtClean="0"/>
              <a:t>JAKÉ ZNÁTE ČESKÉ PROJEKTY </a:t>
            </a:r>
            <a:br>
              <a:rPr lang="cs-CZ" altLang="cs-CZ" smtClean="0"/>
            </a:br>
            <a:r>
              <a:rPr lang="cs-CZ" altLang="cs-CZ" smtClean="0"/>
              <a:t>E-GOV? …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mtClean="0"/>
              <a:t>ANEB I O TOM, JAK FUNGUJE MARKETING E-GOV SLUŽEB V ČR…</a:t>
            </a:r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2D31C3-53A8-4C87-ABB4-ACAC4F9477F8}" type="slidenum">
              <a:rPr lang="fr-FR" altLang="cs-CZ" sz="1000" smtClean="0"/>
              <a:pPr/>
              <a:t>27</a:t>
            </a:fld>
            <a:endParaRPr lang="fr-FR" altLang="cs-CZ" sz="1000" smtClean="0"/>
          </a:p>
        </p:txBody>
      </p:sp>
      <p:pic>
        <p:nvPicPr>
          <p:cNvPr id="30724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7938"/>
            <a:ext cx="35385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-7938"/>
            <a:ext cx="3562350" cy="200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455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0F6F7A-6885-4CBE-B5ED-CAA0A2A0DCBC}" type="slidenum">
              <a:rPr lang="fr-FR" altLang="cs-CZ" sz="1000" smtClean="0"/>
              <a:pPr/>
              <a:t>28</a:t>
            </a:fld>
            <a:endParaRPr lang="fr-FR" altLang="cs-CZ" sz="1000" smtClean="0"/>
          </a:p>
        </p:txBody>
      </p:sp>
      <p:pic>
        <p:nvPicPr>
          <p:cNvPr id="531458" name="Picture 2" descr="Uredni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373688"/>
            <a:ext cx="8699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cs-CZ" altLang="cs-CZ" sz="4800" b="1" smtClean="0">
                <a:solidFill>
                  <a:schemeClr val="bg1"/>
                </a:solidFill>
              </a:rPr>
              <a:t>CZECH POINT(s)</a:t>
            </a:r>
            <a:endParaRPr lang="cs-CZ" altLang="cs-CZ" sz="4800" b="1" smtClean="0">
              <a:solidFill>
                <a:srgbClr val="FFFFFF"/>
              </a:solidFill>
            </a:endParaRPr>
          </a:p>
        </p:txBody>
      </p:sp>
      <p:sp>
        <p:nvSpPr>
          <p:cNvPr id="531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772400" cy="2016125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cs-CZ" altLang="cs-CZ" sz="2000" b="1" smtClean="0">
                <a:solidFill>
                  <a:srgbClr val="663300"/>
                </a:solidFill>
              </a:rPr>
              <a:t>oceněný </a:t>
            </a:r>
            <a:r>
              <a:rPr lang="cs-CZ" altLang="cs-CZ" sz="2000" b="1" smtClean="0"/>
              <a:t>+ neustále se vyvíjející projekt ústřední vlády – kontaktní místa VS na bázi odprošťující se od neúspěšného e-podpisu a trvalého bydliště</a:t>
            </a:r>
            <a:endParaRPr lang="cs-CZ" altLang="cs-CZ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smtClean="0"/>
              <a:t>		</a:t>
            </a:r>
            <a:r>
              <a:rPr lang="cs-CZ" altLang="cs-CZ" sz="2000" b="1" smtClean="0">
                <a:solidFill>
                  <a:srgbClr val="FF00FF"/>
                </a:solidFill>
              </a:rPr>
              <a:t>	</a:t>
            </a:r>
            <a:r>
              <a:rPr lang="en-US" altLang="cs-CZ" sz="2000" b="1" i="1" smtClean="0">
                <a:solidFill>
                  <a:srgbClr val="FF00FF"/>
                </a:solidFill>
              </a:rPr>
              <a:t>“to make the data</a:t>
            </a:r>
            <a:r>
              <a:rPr lang="cs-CZ" altLang="cs-CZ" sz="2000" b="1" i="1" smtClean="0">
                <a:solidFill>
                  <a:srgbClr val="FF00FF"/>
                </a:solidFill>
              </a:rPr>
              <a:t>,</a:t>
            </a:r>
            <a:r>
              <a:rPr lang="en-US" altLang="cs-CZ" sz="2000" b="1" i="1" smtClean="0">
                <a:solidFill>
                  <a:srgbClr val="FF00FF"/>
                </a:solidFill>
              </a:rPr>
              <a:t> not the citizen</a:t>
            </a:r>
            <a:r>
              <a:rPr lang="cs-CZ" altLang="cs-CZ" sz="2000" b="1" i="1" smtClean="0">
                <a:solidFill>
                  <a:srgbClr val="FF00FF"/>
                </a:solidFill>
              </a:rPr>
              <a:t>, </a:t>
            </a:r>
            <a:br>
              <a:rPr lang="cs-CZ" altLang="cs-CZ" sz="2000" b="1" i="1" smtClean="0">
                <a:solidFill>
                  <a:srgbClr val="FF00FF"/>
                </a:solidFill>
              </a:rPr>
            </a:br>
            <a:r>
              <a:rPr lang="cs-CZ" altLang="cs-CZ" sz="2000" b="1" i="1" smtClean="0">
                <a:solidFill>
                  <a:srgbClr val="FF00FF"/>
                </a:solidFill>
              </a:rPr>
              <a:t>						    </a:t>
            </a:r>
            <a:r>
              <a:rPr lang="en-US" altLang="cs-CZ" sz="2000" b="1" i="1" smtClean="0">
                <a:solidFill>
                  <a:srgbClr val="FF00FF"/>
                </a:solidFill>
              </a:rPr>
              <a:t>run around”</a:t>
            </a:r>
            <a:r>
              <a:rPr lang="cs-CZ" altLang="cs-CZ" sz="2000" b="1" i="1" smtClean="0">
                <a:solidFill>
                  <a:srgbClr val="FF00FF"/>
                </a:solidFill>
              </a:rPr>
              <a:t/>
            </a:r>
            <a:br>
              <a:rPr lang="cs-CZ" altLang="cs-CZ" sz="2000" b="1" i="1" smtClean="0">
                <a:solidFill>
                  <a:srgbClr val="FF00FF"/>
                </a:solidFill>
              </a:rPr>
            </a:br>
            <a:endParaRPr lang="cs-CZ" altLang="cs-CZ" sz="2000" b="1" i="1" smtClean="0">
              <a:solidFill>
                <a:srgbClr val="FF00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i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i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i="1" smtClean="0"/>
          </a:p>
        </p:txBody>
      </p:sp>
      <p:pic>
        <p:nvPicPr>
          <p:cNvPr id="531461" name="Picture 5" descr="Panacek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9445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1462" name="Line 6"/>
          <p:cNvSpPr>
            <a:spLocks noChangeShapeType="1"/>
          </p:cNvSpPr>
          <p:nvPr/>
        </p:nvSpPr>
        <p:spPr bwMode="auto">
          <a:xfrm>
            <a:off x="611188" y="4941888"/>
            <a:ext cx="287337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31463" name="Picture 7" descr="Uredni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685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1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805488"/>
            <a:ext cx="122555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1465" name="Line 9"/>
          <p:cNvSpPr>
            <a:spLocks noChangeShapeType="1"/>
          </p:cNvSpPr>
          <p:nvPr/>
        </p:nvSpPr>
        <p:spPr bwMode="auto">
          <a:xfrm flipV="1">
            <a:off x="2339975" y="4581525"/>
            <a:ext cx="0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1466" name="Line 10"/>
          <p:cNvSpPr>
            <a:spLocks noChangeShapeType="1"/>
          </p:cNvSpPr>
          <p:nvPr/>
        </p:nvSpPr>
        <p:spPr bwMode="auto">
          <a:xfrm>
            <a:off x="2339975" y="4581525"/>
            <a:ext cx="12239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1467" name="Text Box 11"/>
          <p:cNvSpPr txBox="1">
            <a:spLocks noChangeArrowheads="1"/>
          </p:cNvSpPr>
          <p:nvPr/>
        </p:nvSpPr>
        <p:spPr bwMode="auto">
          <a:xfrm>
            <a:off x="3598863" y="3429000"/>
            <a:ext cx="5294312" cy="2987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/>
              <a:t> získání a ověření dat z veřejných a 	neveřejných informačních systémů</a:t>
            </a:r>
            <a:endParaRPr lang="en-US" altLang="cs-CZ" sz="2000"/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/>
              <a:t> potvrzení správnosti dokumentů</a:t>
            </a:r>
            <a:r>
              <a:rPr lang="en-US" altLang="cs-CZ" sz="2000"/>
              <a:t>	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/>
              <a:t> konverze papírových dokumentů </a:t>
            </a:r>
            <a:br>
              <a:rPr lang="cs-CZ" altLang="cs-CZ" sz="2000"/>
            </a:br>
            <a:r>
              <a:rPr lang="cs-CZ" altLang="cs-CZ" sz="2000"/>
              <a:t>	do elektronické formy a naopak</a:t>
            </a:r>
            <a:endParaRPr lang="en-US" altLang="cs-CZ" sz="2000"/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/>
              <a:t> získání informací o stavu záležitosti v administrativní proceduře a možnost iniciovat správní proceduru</a:t>
            </a:r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5487988" y="35448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altLang="cs-CZ" sz="1600"/>
          </a:p>
        </p:txBody>
      </p:sp>
      <p:sp>
        <p:nvSpPr>
          <p:cNvPr id="531469" name="Line 13"/>
          <p:cNvSpPr>
            <a:spLocks noChangeShapeType="1"/>
          </p:cNvSpPr>
          <p:nvPr/>
        </p:nvSpPr>
        <p:spPr bwMode="auto">
          <a:xfrm>
            <a:off x="3059113" y="3644900"/>
            <a:ext cx="503237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31470" name="Group 14"/>
          <p:cNvGrpSpPr>
            <a:grpSpLocks/>
          </p:cNvGrpSpPr>
          <p:nvPr/>
        </p:nvGrpSpPr>
        <p:grpSpPr bwMode="auto">
          <a:xfrm>
            <a:off x="1331913" y="3141663"/>
            <a:ext cx="2087562" cy="796925"/>
            <a:chOff x="839" y="1979"/>
            <a:chExt cx="1315" cy="502"/>
          </a:xfrm>
        </p:grpSpPr>
        <p:sp>
          <p:nvSpPr>
            <p:cNvPr id="31761" name="Text Box 15"/>
            <p:cNvSpPr txBox="1">
              <a:spLocks noChangeArrowheads="1"/>
            </p:cNvSpPr>
            <p:nvPr/>
          </p:nvSpPr>
          <p:spPr bwMode="auto">
            <a:xfrm>
              <a:off x="975" y="2115"/>
              <a:ext cx="998" cy="3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cs-CZ" sz="1600" b="1">
                  <a:solidFill>
                    <a:srgbClr val="FFFFFF"/>
                  </a:solidFill>
                </a:rPr>
                <a:t>CzechPOINT</a:t>
              </a:r>
              <a:r>
                <a:rPr lang="cs-CZ" altLang="cs-CZ" sz="1600" b="1">
                  <a:solidFill>
                    <a:srgbClr val="FFFFFF"/>
                  </a:solidFill>
                </a:rPr>
                <a:t/>
              </a:r>
              <a:br>
                <a:rPr lang="cs-CZ" altLang="cs-CZ" sz="1600" b="1">
                  <a:solidFill>
                    <a:srgbClr val="FFFFFF"/>
                  </a:solidFill>
                </a:rPr>
              </a:br>
              <a:r>
                <a:rPr lang="en-GB" altLang="cs-CZ" sz="1600" b="1">
                  <a:solidFill>
                    <a:srgbClr val="FFFFFF"/>
                  </a:solidFill>
                </a:rPr>
                <a:t>@home</a:t>
              </a:r>
              <a:r>
                <a:rPr lang="cs-CZ" altLang="cs-CZ" sz="16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31762" name="Freeform 16"/>
            <p:cNvSpPr>
              <a:spLocks/>
            </p:cNvSpPr>
            <p:nvPr/>
          </p:nvSpPr>
          <p:spPr bwMode="auto">
            <a:xfrm>
              <a:off x="839" y="1979"/>
              <a:ext cx="1315" cy="136"/>
            </a:xfrm>
            <a:custGeom>
              <a:avLst/>
              <a:gdLst>
                <a:gd name="T0" fmla="*/ 0 w 1134"/>
                <a:gd name="T1" fmla="*/ 136 h 136"/>
                <a:gd name="T2" fmla="*/ 3218 w 1134"/>
                <a:gd name="T3" fmla="*/ 0 h 136"/>
                <a:gd name="T4" fmla="*/ 6703 w 1134"/>
                <a:gd name="T5" fmla="*/ 136 h 136"/>
                <a:gd name="T6" fmla="*/ 0 w 1134"/>
                <a:gd name="T7" fmla="*/ 136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4" h="136">
                  <a:moveTo>
                    <a:pt x="0" y="136"/>
                  </a:moveTo>
                  <a:lnTo>
                    <a:pt x="544" y="0"/>
                  </a:lnTo>
                  <a:lnTo>
                    <a:pt x="1134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31473" name="Text Box 17">
            <a:hlinkClick r:id="rId6"/>
          </p:cNvPr>
          <p:cNvSpPr txBox="1">
            <a:spLocks noChangeArrowheads="1"/>
          </p:cNvSpPr>
          <p:nvPr/>
        </p:nvSpPr>
        <p:spPr bwMode="auto">
          <a:xfrm>
            <a:off x="6084888" y="6237288"/>
            <a:ext cx="2447925" cy="4572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/>
              <a:t>KDE NYNÍ?</a:t>
            </a:r>
          </a:p>
        </p:txBody>
      </p:sp>
    </p:spTree>
    <p:extLst>
      <p:ext uri="{BB962C8B-B14F-4D97-AF65-F5344CB8AC3E}">
        <p14:creationId xmlns:p14="http://schemas.microsoft.com/office/powerpoint/2010/main" val="191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1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1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1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1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1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1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3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3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3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1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1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7" grpId="0" animBg="1"/>
      <p:bldP spid="5314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F70634-56FE-4CDB-8918-56752A1EDC6E}" type="slidenum">
              <a:rPr lang="fr-FR" altLang="cs-CZ" sz="1000" smtClean="0"/>
              <a:pPr/>
              <a:t>29</a:t>
            </a:fld>
            <a:endParaRPr lang="fr-FR" altLang="cs-CZ" sz="1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57338"/>
          </a:xfrm>
          <a:solidFill>
            <a:srgbClr val="FFFFFF"/>
          </a:solidFill>
        </p:spPr>
        <p:txBody>
          <a:bodyPr lIns="0" tIns="0" rIns="0" bIns="0" anchor="t"/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		   </a:t>
            </a:r>
            <a:r>
              <a:rPr lang="cs-CZ" altLang="cs-CZ" b="1" smtClean="0"/>
              <a:t>DATOVÉ SCHRÁNKY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8785225" cy="5300662"/>
          </a:xfrm>
          <a:solidFill>
            <a:schemeClr val="bg1"/>
          </a:solidFill>
        </p:spPr>
        <p:txBody>
          <a:bodyPr lIns="0" tIns="0" rIns="0" bIns="0"/>
          <a:lstStyle/>
          <a:p>
            <a:pPr eaLnBrk="1" hangingPunct="1"/>
            <a:r>
              <a:rPr lang="cs-CZ" altLang="cs-CZ" sz="2200" smtClean="0"/>
              <a:t>oficiálně projekt spuštěn 01/(07)11/2009</a:t>
            </a:r>
          </a:p>
        </p:txBody>
      </p:sp>
      <p:pic>
        <p:nvPicPr>
          <p:cNvPr id="32774" name="Picture 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3162300"/>
            <a:ext cx="65055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Text Box 6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11188" y="3644900"/>
            <a:ext cx="1728787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/>
              <a:t>co ví MV?</a:t>
            </a:r>
          </a:p>
        </p:txBody>
      </p:sp>
    </p:spTree>
    <p:extLst>
      <p:ext uri="{BB962C8B-B14F-4D97-AF65-F5344CB8AC3E}">
        <p14:creationId xmlns:p14="http://schemas.microsoft.com/office/powerpoint/2010/main" val="27808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1F450FB5-6E1F-4A38-BEC0-BEB20C3FB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Obsah (konkrétněji)</a:t>
            </a:r>
            <a:endParaRPr lang="cs-CZ" altLang="cs-CZ" b="1" dirty="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0F385F4-1342-4318-BF06-5601791E1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SzTx/>
              <a:buNone/>
            </a:pPr>
            <a:r>
              <a:rPr lang="cs-CZ" altLang="cs-CZ" sz="2400" b="1" dirty="0" err="1"/>
              <a:t>eGOV</a:t>
            </a:r>
            <a:r>
              <a:rPr lang="cs-CZ" altLang="cs-CZ" sz="2400" b="1" dirty="0"/>
              <a:t> 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cs-CZ" altLang="cs-CZ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 je to?</a:t>
            </a:r>
            <a:endParaRPr lang="cs-CZ" altLang="cs-CZ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cs-CZ" altLang="cs-CZ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Proč?</a:t>
            </a:r>
            <a:endParaRPr lang="cs-CZ" altLang="cs-CZ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cs-CZ" altLang="cs-CZ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 se očekávalo?</a:t>
            </a:r>
            <a:endParaRPr lang="cs-CZ" altLang="cs-CZ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cs-CZ" altLang="cs-CZ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 se podařilo?</a:t>
            </a:r>
            <a:endParaRPr lang="cs-CZ" altLang="cs-CZ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cs-CZ" altLang="cs-CZ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 v ČR?</a:t>
            </a:r>
            <a:endParaRPr lang="cs-CZ" altLang="cs-CZ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170" name="Zástupný symbol pro číslo snímku 5">
            <a:extLst>
              <a:ext uri="{FF2B5EF4-FFF2-40B4-BE49-F238E27FC236}">
                <a16:creationId xmlns:a16="http://schemas.microsoft.com/office/drawing/2014/main" id="{E866E100-9072-40E0-A961-FA444CA7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893518-2C3E-4127-8639-FBD9DE14CF0E}" type="slidenum">
              <a:rPr lang="fr-FR" altLang="cs-CZ" sz="1000" smtClean="0"/>
              <a:pPr/>
              <a:t>3</a:t>
            </a:fld>
            <a:endParaRPr lang="fr-FR" altLang="cs-CZ" sz="1000"/>
          </a:p>
        </p:txBody>
      </p:sp>
    </p:spTree>
    <p:extLst>
      <p:ext uri="{BB962C8B-B14F-4D97-AF65-F5344CB8AC3E}">
        <p14:creationId xmlns:p14="http://schemas.microsoft.com/office/powerpoint/2010/main" val="3689812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E08368-A1EA-4177-95CC-1A73ED43507B}" type="slidenum">
              <a:rPr lang="fr-FR" altLang="cs-CZ" sz="1000" smtClean="0"/>
              <a:pPr/>
              <a:t>30</a:t>
            </a:fld>
            <a:endParaRPr lang="fr-FR" altLang="cs-CZ" sz="10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4813"/>
            <a:ext cx="8604250" cy="6746875"/>
          </a:xfrm>
          <a:noFill/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ZÁKLADNÍ REGISTRY</a:t>
            </a:r>
          </a:p>
        </p:txBody>
      </p:sp>
      <p:pic>
        <p:nvPicPr>
          <p:cNvPr id="33798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403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DE8D5-904E-4659-8717-706B9674191E}" type="slidenum">
              <a:rPr lang="fr-FR" altLang="cs-CZ" sz="1000" smtClean="0"/>
              <a:pPr/>
              <a:t>31</a:t>
            </a:fld>
            <a:endParaRPr lang="fr-FR" altLang="cs-CZ" sz="1000" smtClean="0"/>
          </a:p>
        </p:txBody>
      </p:sp>
      <p:pic>
        <p:nvPicPr>
          <p:cNvPr id="34819" name="Zástupný symbol pro obsah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38763" cy="3860800"/>
          </a:xfrm>
        </p:spPr>
      </p:pic>
      <p:pic>
        <p:nvPicPr>
          <p:cNvPr id="34820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835400"/>
            <a:ext cx="58674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571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5B20EC-002B-4B16-845D-7C0B2CE178C8}" type="slidenum">
              <a:rPr lang="fr-FR" altLang="cs-CZ" sz="1000" smtClean="0"/>
              <a:pPr/>
              <a:t>32</a:t>
            </a:fld>
            <a:endParaRPr lang="fr-FR" altLang="cs-CZ" sz="10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 smtClean="0"/>
              <a:t>Vybrané současné české 			nadresortní a resortní IS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2204864"/>
            <a:ext cx="6702425" cy="4322762"/>
          </a:xfrm>
        </p:spPr>
        <p:txBody>
          <a:bodyPr/>
          <a:lstStyle/>
          <a:p>
            <a:pPr eaLnBrk="1" hangingPunct="1"/>
            <a:r>
              <a:rPr lang="pl-PL" altLang="cs-CZ" sz="2400" b="1" dirty="0" smtClean="0">
                <a:hlinkClick r:id="rId2"/>
              </a:rPr>
              <a:t>NEN</a:t>
            </a:r>
            <a:r>
              <a:rPr lang="pl-PL" altLang="cs-CZ" sz="2400" b="1" dirty="0" smtClean="0"/>
              <a:t/>
            </a:r>
            <a:br>
              <a:rPr lang="pl-PL" altLang="cs-CZ" sz="2400" b="1" dirty="0" smtClean="0"/>
            </a:br>
            <a:endParaRPr lang="pl-PL" altLang="cs-CZ" sz="24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pl-PL" altLang="cs-CZ" sz="2400" b="1" dirty="0" smtClean="0">
                <a:solidFill>
                  <a:srgbClr val="800000"/>
                </a:solidFill>
              </a:rPr>
              <a:t>seznam </a:t>
            </a:r>
            <a:r>
              <a:rPr lang="pl-PL" altLang="cs-CZ" sz="2400" b="1" u="sng" dirty="0" smtClean="0">
                <a:solidFill>
                  <a:srgbClr val="800000"/>
                </a:solidFill>
              </a:rPr>
              <a:t>současných</a:t>
            </a:r>
            <a:r>
              <a:rPr lang="pl-PL" altLang="cs-CZ" sz="2400" b="1" dirty="0" smtClean="0">
                <a:solidFill>
                  <a:srgbClr val="800000"/>
                </a:solidFill>
              </a:rPr>
              <a:t> např. na </a:t>
            </a:r>
            <a:r>
              <a:rPr lang="pl-PL" altLang="cs-CZ" sz="2400" b="1" dirty="0" smtClean="0">
                <a:hlinkClick r:id="rId3"/>
              </a:rPr>
              <a:t>www.statnisprava.cz</a:t>
            </a:r>
            <a:r>
              <a:rPr lang="pl-PL" altLang="cs-CZ" sz="2400" dirty="0" smtClean="0"/>
              <a:t/>
            </a:r>
            <a:br>
              <a:rPr lang="pl-PL" altLang="cs-CZ" sz="2400" dirty="0" smtClean="0"/>
            </a:br>
            <a:r>
              <a:rPr lang="pl-PL" altLang="cs-CZ" sz="2400" dirty="0" smtClean="0"/>
              <a:t> </a:t>
            </a:r>
          </a:p>
          <a:p>
            <a:pPr eaLnBrk="1" hangingPunct="1"/>
            <a:r>
              <a:rPr lang="cs-CZ" altLang="cs-CZ" sz="2400" b="1" dirty="0" smtClean="0">
                <a:hlinkClick r:id="rId4"/>
              </a:rPr>
              <a:t>CERD</a:t>
            </a:r>
            <a:endParaRPr lang="cs-CZ" altLang="cs-CZ" sz="2400" b="1" dirty="0" smtClean="0"/>
          </a:p>
          <a:p>
            <a:pPr eaLnBrk="1" hangingPunct="1"/>
            <a:r>
              <a:rPr lang="cs-CZ" altLang="cs-CZ" sz="2400" b="1" dirty="0" smtClean="0"/>
              <a:t>MF</a:t>
            </a:r>
            <a:r>
              <a:rPr lang="cs-CZ" altLang="cs-CZ" sz="2400" dirty="0" smtClean="0"/>
              <a:t> - </a:t>
            </a:r>
            <a:r>
              <a:rPr lang="cs-CZ" altLang="cs-CZ" sz="2400" b="1" dirty="0" smtClean="0">
                <a:hlinkClick r:id="rId5"/>
              </a:rPr>
              <a:t>ARIS</a:t>
            </a:r>
            <a:r>
              <a:rPr lang="cs-CZ" altLang="cs-CZ" sz="2400" b="1" dirty="0" smtClean="0"/>
              <a:t>, </a:t>
            </a:r>
            <a:r>
              <a:rPr lang="cs-CZ" altLang="cs-CZ" sz="2400" b="1" dirty="0" smtClean="0">
                <a:hlinkClick r:id="rId6"/>
              </a:rPr>
              <a:t>daňový portál</a:t>
            </a:r>
            <a:r>
              <a:rPr lang="cs-CZ" altLang="cs-CZ" sz="2400" b="1" dirty="0" smtClean="0"/>
              <a:t> ... </a:t>
            </a:r>
            <a:r>
              <a:rPr lang="cs-CZ" altLang="cs-CZ" sz="2400" b="1" dirty="0" smtClean="0">
                <a:hlinkClick r:id="rId7"/>
              </a:rPr>
              <a:t>IISSP</a:t>
            </a:r>
            <a:r>
              <a:rPr lang="cs-CZ" altLang="cs-CZ" sz="2400" b="1" dirty="0" smtClean="0"/>
              <a:t>, </a:t>
            </a:r>
          </a:p>
          <a:p>
            <a:pPr eaLnBrk="1" hangingPunct="1"/>
            <a:r>
              <a:rPr lang="cs-CZ" altLang="cs-CZ" sz="2400" b="1" dirty="0" smtClean="0"/>
              <a:t>MPSV - </a:t>
            </a:r>
            <a:r>
              <a:rPr lang="cs-CZ" altLang="cs-CZ" sz="2400" b="1" dirty="0" smtClean="0">
                <a:hlinkClick r:id="rId8"/>
              </a:rPr>
              <a:t>integrovaný portál</a:t>
            </a:r>
            <a:endParaRPr lang="cs-CZ" altLang="cs-CZ" sz="2400" b="1" dirty="0" smtClean="0"/>
          </a:p>
          <a:p>
            <a:pPr eaLnBrk="1" hangingPunct="1"/>
            <a:endParaRPr lang="cs-CZ" altLang="cs-CZ" sz="2400" b="1" dirty="0" smtClean="0"/>
          </a:p>
          <a:p>
            <a:pPr eaLnBrk="1" hangingPunct="1"/>
            <a:r>
              <a:rPr lang="cs-CZ" altLang="cs-CZ" sz="2400" b="1" dirty="0" smtClean="0">
                <a:hlinkClick r:id="rId9"/>
              </a:rPr>
              <a:t>e-vláda / </a:t>
            </a:r>
            <a:r>
              <a:rPr lang="cs-CZ" altLang="cs-CZ" sz="2400" b="1" dirty="0" err="1" smtClean="0">
                <a:hlinkClick r:id="rId9"/>
              </a:rPr>
              <a:t>eKLEP</a:t>
            </a:r>
            <a:endParaRPr lang="cs-CZ" altLang="cs-CZ" sz="2400" b="1" dirty="0" smtClean="0"/>
          </a:p>
        </p:txBody>
      </p:sp>
      <p:pic>
        <p:nvPicPr>
          <p:cNvPr id="35845" name="Picture 4" descr="Klaudi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21732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4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588FB1-7CAC-4F54-8A93-47AE11E99F2F}" type="slidenum">
              <a:rPr lang="fr-FR" altLang="cs-CZ" sz="1000" smtClean="0"/>
              <a:pPr/>
              <a:t>33</a:t>
            </a:fld>
            <a:endParaRPr lang="fr-FR" altLang="cs-CZ" sz="10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/>
              <a:t>Praxe českých krajů a obcí</a:t>
            </a:r>
          </a:p>
        </p:txBody>
      </p:sp>
      <p:pic>
        <p:nvPicPr>
          <p:cNvPr id="36868" name="Picture 3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6408738" cy="41957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20574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495675"/>
            <a:ext cx="32099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1873C-AE86-486A-A7CB-BD84FC76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838"/>
            <a:ext cx="9144000" cy="7397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cs-CZ" dirty="0" err="1"/>
              <a:t>Fb</a:t>
            </a:r>
            <a:r>
              <a:rPr lang="cs-CZ" dirty="0"/>
              <a:t> a české kraje</a:t>
            </a:r>
          </a:p>
        </p:txBody>
      </p:sp>
      <p:pic>
        <p:nvPicPr>
          <p:cNvPr id="37891" name="Zástupný symbol pro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288" y="836613"/>
            <a:ext cx="4951413" cy="3313112"/>
          </a:xfrm>
        </p:spPr>
      </p:pic>
      <p:sp>
        <p:nvSpPr>
          <p:cNvPr id="3789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5537D4-159A-4888-883E-26D277D47873}" type="slidenum">
              <a:rPr lang="fr-FR" altLang="cs-CZ" sz="1000" smtClean="0"/>
              <a:pPr/>
              <a:t>34</a:t>
            </a:fld>
            <a:endParaRPr lang="fr-FR" altLang="cs-CZ" sz="1000" smtClean="0"/>
          </a:p>
        </p:txBody>
      </p:sp>
      <p:pic>
        <p:nvPicPr>
          <p:cNvPr id="37893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773238"/>
            <a:ext cx="58102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32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0FFAA-C7EA-4691-86FD-DE9DCE80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Co se podařilo? (mezinárodněji)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B45F6-36E0-426C-90AF-27E96ED9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700809"/>
            <a:ext cx="7891213" cy="4523020"/>
          </a:xfrm>
        </p:spPr>
        <p:txBody>
          <a:bodyPr>
            <a:normAutofit fontScale="77500" lnSpcReduction="20000"/>
          </a:bodyPr>
          <a:lstStyle/>
          <a:p>
            <a:pPr marL="34290" indent="0">
              <a:buNone/>
            </a:pPr>
            <a:r>
              <a:rPr lang="cs-CZ" sz="3400" dirty="0" smtClean="0"/>
              <a:t>VŽDY JE DŮLEŽITÝ KONTEXT A OBVYKLE JE DOBRÉ ROZLIŠIT NÁRODNÍ A LOKÁLNÍ ÚROVEŇ (ALE DISKUTOVAT JE DOHROMADY)</a:t>
            </a:r>
            <a:endParaRPr lang="cs-CZ" sz="3400" dirty="0"/>
          </a:p>
          <a:p>
            <a:pPr marL="34290" indent="0">
              <a:buNone/>
            </a:pPr>
            <a:endParaRPr lang="cs-CZ" sz="3200" dirty="0"/>
          </a:p>
          <a:p>
            <a:pPr marL="34290" indent="0">
              <a:buNone/>
            </a:pPr>
            <a:r>
              <a:rPr lang="cs-CZ" sz="3200" b="1" dirty="0" err="1">
                <a:solidFill>
                  <a:srgbClr val="FF0000"/>
                </a:solidFill>
              </a:rPr>
              <a:t>The</a:t>
            </a:r>
            <a:r>
              <a:rPr lang="cs-CZ" sz="3200" b="1" dirty="0">
                <a:solidFill>
                  <a:srgbClr val="FF0000"/>
                </a:solidFill>
              </a:rPr>
              <a:t> most </a:t>
            </a:r>
            <a:r>
              <a:rPr lang="cs-CZ" sz="3200" b="1" dirty="0" err="1">
                <a:solidFill>
                  <a:srgbClr val="FF0000"/>
                </a:solidFill>
              </a:rPr>
              <a:t>advanced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countries</a:t>
            </a:r>
            <a:r>
              <a:rPr lang="cs-CZ" sz="3200" b="1" dirty="0">
                <a:solidFill>
                  <a:srgbClr val="FF0000"/>
                </a:solidFill>
              </a:rPr>
              <a:t> (</a:t>
            </a:r>
            <a:r>
              <a:rPr lang="cs-CZ" sz="3200" b="1" dirty="0" err="1">
                <a:solidFill>
                  <a:srgbClr val="FF0000"/>
                </a:solidFill>
              </a:rPr>
              <a:t>showcases</a:t>
            </a:r>
            <a:r>
              <a:rPr lang="cs-CZ" sz="3200" b="1" dirty="0">
                <a:solidFill>
                  <a:srgbClr val="FF0000"/>
                </a:solidFill>
              </a:rPr>
              <a:t>):</a:t>
            </a:r>
          </a:p>
          <a:p>
            <a:r>
              <a:rPr lang="cs-CZ" sz="3200" dirty="0"/>
              <a:t> </a:t>
            </a:r>
            <a:r>
              <a:rPr lang="cs-CZ" sz="3200" dirty="0" err="1"/>
              <a:t>Estonia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(</a:t>
            </a:r>
            <a:r>
              <a:rPr lang="cs-CZ" sz="2400" dirty="0">
                <a:hlinkClick r:id="rId2"/>
              </a:rPr>
              <a:t>https://www.youtube.com/</a:t>
            </a:r>
            <a:r>
              <a:rPr lang="cs-CZ" sz="2400" dirty="0" err="1">
                <a:hlinkClick r:id="rId2"/>
              </a:rPr>
              <a:t>watch?v</a:t>
            </a:r>
            <a:r>
              <a:rPr lang="cs-CZ" sz="2400" dirty="0">
                <a:hlinkClick r:id="rId2"/>
              </a:rPr>
              <a:t>=</a:t>
            </a:r>
            <a:r>
              <a:rPr lang="cs-CZ" sz="2400" dirty="0" err="1">
                <a:hlinkClick r:id="rId2"/>
              </a:rPr>
              <a:t>kEOsGQVfiWs</a:t>
            </a:r>
            <a:r>
              <a:rPr lang="cs-CZ" sz="2400" dirty="0"/>
              <a:t>,</a:t>
            </a:r>
            <a:br>
              <a:rPr lang="cs-CZ" sz="2400" dirty="0"/>
            </a:br>
            <a:r>
              <a:rPr lang="cs-CZ" sz="2400" dirty="0">
                <a:hlinkClick r:id="rId3"/>
              </a:rPr>
              <a:t>https://www.youtube.com/watch?v=h8lNdb6n4U0</a:t>
            </a:r>
            <a:r>
              <a:rPr lang="cs-CZ" sz="2400" dirty="0"/>
              <a:t>  </a:t>
            </a:r>
            <a:r>
              <a:rPr lang="cs-CZ" sz="2400" dirty="0">
                <a:hlinkClick r:id="rId4"/>
              </a:rPr>
              <a:t>https://www.youtube.com/</a:t>
            </a:r>
            <a:r>
              <a:rPr lang="cs-CZ" sz="2400" dirty="0" err="1">
                <a:hlinkClick r:id="rId4"/>
              </a:rPr>
              <a:t>watch?v</a:t>
            </a:r>
            <a:r>
              <a:rPr lang="cs-CZ" sz="2400" dirty="0">
                <a:hlinkClick r:id="rId4"/>
              </a:rPr>
              <a:t>=kHiq5UfxePA</a:t>
            </a:r>
            <a:r>
              <a:rPr lang="cs-CZ" sz="2400" dirty="0"/>
              <a:t>, </a:t>
            </a:r>
            <a:r>
              <a:rPr lang="cs-CZ" sz="2400" dirty="0">
                <a:hlinkClick r:id="rId5"/>
              </a:rPr>
              <a:t>https://www.youtube.com/</a:t>
            </a:r>
            <a:r>
              <a:rPr lang="cs-CZ" sz="2400" dirty="0" err="1">
                <a:hlinkClick r:id="rId5"/>
              </a:rPr>
              <a:t>watch?v</a:t>
            </a:r>
            <a:r>
              <a:rPr lang="cs-CZ" sz="2400" dirty="0">
                <a:hlinkClick r:id="rId5"/>
              </a:rPr>
              <a:t>=NAxOUBMMQd4</a:t>
            </a:r>
            <a:r>
              <a:rPr lang="cs-CZ" sz="3200" dirty="0"/>
              <a:t>) </a:t>
            </a:r>
          </a:p>
          <a:p>
            <a:pPr marL="34290" indent="0">
              <a:buNone/>
            </a:pPr>
            <a:endParaRPr lang="cs-CZ" sz="3200" dirty="0"/>
          </a:p>
          <a:p>
            <a:pPr marL="34290" indent="0">
              <a:buNone/>
            </a:pPr>
            <a:r>
              <a:rPr lang="cs-CZ" sz="3200" b="1" dirty="0" err="1"/>
              <a:t>Or</a:t>
            </a:r>
            <a:r>
              <a:rPr lang="cs-CZ" sz="3200" b="1" dirty="0"/>
              <a:t> </a:t>
            </a:r>
            <a:r>
              <a:rPr lang="cs-CZ" sz="3200" b="1" dirty="0" err="1"/>
              <a:t>practices</a:t>
            </a:r>
            <a:r>
              <a:rPr lang="cs-CZ" sz="3200" b="1" dirty="0"/>
              <a:t> </a:t>
            </a:r>
            <a:r>
              <a:rPr lang="cs-CZ" sz="3200" dirty="0"/>
              <a:t>- </a:t>
            </a:r>
            <a:r>
              <a:rPr lang="cs-CZ" sz="3200" dirty="0">
                <a:hlinkClick r:id="rId6"/>
              </a:rPr>
              <a:t>https://www.youtube.com/watch?v=Km3OheNEqHo</a:t>
            </a:r>
            <a:r>
              <a:rPr lang="cs-CZ" sz="3200" dirty="0"/>
              <a:t> </a:t>
            </a:r>
            <a:br>
              <a:rPr lang="cs-CZ" sz="3200" dirty="0"/>
            </a:br>
            <a:endParaRPr lang="cs-CZ" sz="3200" dirty="0"/>
          </a:p>
          <a:p>
            <a:pPr marL="34290" indent="0">
              <a:buNone/>
            </a:pP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D111F-B2F8-49FB-BA6B-CA7FCA13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35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9778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982A5F-E996-454D-A832-3122B17D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412776"/>
            <a:ext cx="7404653" cy="4683224"/>
          </a:xfrm>
        </p:spPr>
        <p:txBody>
          <a:bodyPr/>
          <a:lstStyle/>
          <a:p>
            <a:pPr marL="34290" indent="0">
              <a:buNone/>
            </a:pPr>
            <a:r>
              <a:rPr lang="en-US" sz="2800" i="1" dirty="0" err="1"/>
              <a:t>Ifinedo</a:t>
            </a:r>
            <a:r>
              <a:rPr lang="cs-CZ" sz="2800" i="1" dirty="0"/>
              <a:t> and </a:t>
            </a:r>
            <a:r>
              <a:rPr lang="en-US" sz="2800" i="1" dirty="0"/>
              <a:t>Singh</a:t>
            </a:r>
            <a:r>
              <a:rPr lang="cs-CZ" sz="2800" i="1" dirty="0"/>
              <a:t> </a:t>
            </a:r>
            <a:r>
              <a:rPr lang="en-US" sz="2800" i="1" dirty="0"/>
              <a:t>(2011)</a:t>
            </a:r>
            <a:r>
              <a:rPr lang="cs-CZ" sz="2800" i="1" dirty="0"/>
              <a:t>: </a:t>
            </a:r>
            <a:r>
              <a:rPr lang="en-US" sz="2800" i="1" dirty="0"/>
              <a:t>Despite the popularity of E-gov around the world, empirical evidence from both academic research </a:t>
            </a:r>
            <a:r>
              <a:rPr lang="cs-CZ" sz="2800" i="1" dirty="0"/>
              <a:t>… </a:t>
            </a:r>
            <a:r>
              <a:rPr lang="en-US" sz="2800" i="1" dirty="0"/>
              <a:t>and international agencies’ reports </a:t>
            </a:r>
            <a:r>
              <a:rPr lang="cs-CZ" sz="2800" i="1" dirty="0"/>
              <a:t>…</a:t>
            </a:r>
            <a:r>
              <a:rPr lang="en-US" sz="2800" i="1" dirty="0"/>
              <a:t> indicated that transition economies and developing countries around the world lag behind advanced countries with respect to the deployment and use of E-gov facilities. </a:t>
            </a:r>
            <a:endParaRPr lang="cs-CZ" sz="2800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170454-8EDC-4FF4-98D4-D09949D1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36</a:t>
            </a:fld>
            <a:endParaRPr lang="fr-FR" alt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DC9EAC3-7BE4-44DF-9F93-152CF894DF89}"/>
              </a:ext>
            </a:extLst>
          </p:cNvPr>
          <p:cNvSpPr txBox="1">
            <a:spLocks/>
          </p:cNvSpPr>
          <p:nvPr/>
        </p:nvSpPr>
        <p:spPr>
          <a:xfrm>
            <a:off x="0" y="31603"/>
            <a:ext cx="9144000" cy="877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overall</a:t>
            </a:r>
            <a:r>
              <a:rPr lang="cs-CZ" dirty="0"/>
              <a:t> </a:t>
            </a:r>
            <a:r>
              <a:rPr lang="cs-CZ" dirty="0" err="1"/>
              <a:t>picture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that</a:t>
            </a:r>
            <a:r>
              <a:rPr lang="cs-CZ" dirty="0"/>
              <a:t> nice…</a:t>
            </a:r>
          </a:p>
        </p:txBody>
      </p:sp>
    </p:spTree>
    <p:extLst>
      <p:ext uri="{BB962C8B-B14F-4D97-AF65-F5344CB8AC3E}">
        <p14:creationId xmlns:p14="http://schemas.microsoft.com/office/powerpoint/2010/main" val="28820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37</a:t>
            </a:fld>
            <a:endParaRPr lang="fr-FR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20" y="116633"/>
            <a:ext cx="8927404" cy="6741368"/>
          </a:xfrm>
          <a:prstGeom prst="rect">
            <a:avLst/>
          </a:prstGeom>
        </p:spPr>
      </p:pic>
      <p:pic>
        <p:nvPicPr>
          <p:cNvPr id="5" name="Zástupný symbol pro obsah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58608" y="5748825"/>
            <a:ext cx="1547664" cy="4286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" y="6130706"/>
            <a:ext cx="813231" cy="73190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987824" y="404664"/>
            <a:ext cx="4770784" cy="95410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ALWAYS CHECK WHAT IS BEING BENCHMARKED…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801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436096" cy="2692162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2805991"/>
            <a:ext cx="8856342" cy="36004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38</a:t>
            </a:fld>
            <a:endParaRPr lang="fr-FR" alt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652120" y="0"/>
            <a:ext cx="3491880" cy="138499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NICE FIGURE, BUT WHAT IT DOES NOT SHOW?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089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50" y="692696"/>
            <a:ext cx="8995840" cy="506016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39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8294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0FFAA-C7EA-4691-86FD-DE9DCE80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 </a:t>
            </a:r>
            <a:r>
              <a:rPr lang="cs-CZ" b="1" dirty="0" err="1"/>
              <a:t>eGOV</a:t>
            </a:r>
            <a:r>
              <a:rPr lang="cs-CZ" b="1" dirty="0"/>
              <a:t> – </a:t>
            </a:r>
            <a:r>
              <a:rPr lang="cs-CZ" b="1" dirty="0" smtClean="0"/>
              <a:t>Co je to?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B45F6-36E0-426C-90AF-27E96ED92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r>
              <a:rPr lang="cs-CZ" sz="3600" dirty="0" smtClean="0"/>
              <a:t>Slyšeli jste </a:t>
            </a:r>
            <a:br>
              <a:rPr lang="cs-CZ" sz="3600" dirty="0" smtClean="0"/>
            </a:br>
            <a:r>
              <a:rPr lang="cs-CZ" sz="3600" dirty="0" smtClean="0"/>
              <a:t>o e-</a:t>
            </a:r>
            <a:r>
              <a:rPr lang="cs-CZ" sz="3600" dirty="0" err="1" smtClean="0"/>
              <a:t>gov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D111F-B2F8-49FB-BA6B-CA7FCA13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4</a:t>
            </a:fld>
            <a:endParaRPr lang="fr-FR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0993B9-8E14-4C5A-8EE5-573411B8A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276872"/>
            <a:ext cx="4196986" cy="241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69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cs-CZ" sz="15000" dirty="0" err="1" smtClean="0">
                <a:solidFill>
                  <a:srgbClr val="C00000"/>
                </a:solidFill>
                <a:latin typeface="Algerian" panose="04020705040A02060702" pitchFamily="82" charset="0"/>
              </a:rPr>
              <a:t>ProČ</a:t>
            </a:r>
            <a:r>
              <a:rPr lang="cs-CZ" sz="15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?</a:t>
            </a:r>
            <a:endParaRPr lang="cs-CZ" sz="15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40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5631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1196752"/>
            <a:ext cx="7404653" cy="489924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cs-CZ" sz="6000" dirty="0">
                <a:solidFill>
                  <a:srgbClr val="C00000"/>
                </a:solidFill>
                <a:latin typeface="Algerian" panose="04020705040A02060702" pitchFamily="82" charset="0"/>
              </a:rPr>
              <a:t>SIMPLY BECAUSE EGOV IS NOT ONLY ABOUT THE </a:t>
            </a:r>
            <a:br>
              <a:rPr lang="cs-CZ" sz="6000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cs-CZ" sz="6000" dirty="0">
                <a:solidFill>
                  <a:srgbClr val="C00000"/>
                </a:solidFill>
                <a:latin typeface="Algerian" panose="04020705040A02060702" pitchFamily="82" charset="0"/>
              </a:rPr>
              <a:t>E-THINGS.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41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5698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42</a:t>
            </a:fld>
            <a:endParaRPr lang="fr-FR" alt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7504" y="85184"/>
          <a:ext cx="9036496" cy="698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kument" r:id="rId3" imgW="5774853" imgH="4462547" progId="Word.Document.12">
                  <p:embed/>
                </p:oleObj>
              </mc:Choice>
              <mc:Fallback>
                <p:oleObj name="Dokument" r:id="rId3" imgW="5774853" imgH="4462547" progId="Word.Documen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85184"/>
                        <a:ext cx="9036496" cy="6982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9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Bariéry </a:t>
            </a:r>
            <a:r>
              <a:rPr lang="cs-CZ" dirty="0" err="1" smtClean="0">
                <a:solidFill>
                  <a:srgbClr val="C00000"/>
                </a:solidFill>
              </a:rPr>
              <a:t>eGOV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r>
              <a:rPr lang="cs-CZ" sz="3600" dirty="0" smtClean="0"/>
              <a:t>KDE ZAČÍT? </a:t>
            </a:r>
            <a:r>
              <a:rPr lang="cs-CZ" sz="3600" dirty="0">
                <a:sym typeface="Wingdings" panose="05000000000000000000" pitchFamily="2" charset="2"/>
              </a:rPr>
              <a:t></a:t>
            </a:r>
          </a:p>
          <a:p>
            <a:pPr marL="34290" indent="0">
              <a:buNone/>
            </a:pPr>
            <a:endParaRPr lang="cs-CZ" sz="2800" dirty="0"/>
          </a:p>
          <a:p>
            <a:r>
              <a:rPr lang="cs-CZ" sz="2800" dirty="0" smtClean="0"/>
              <a:t>Občan</a:t>
            </a:r>
            <a:br>
              <a:rPr lang="cs-CZ" sz="2800" dirty="0" smtClean="0"/>
            </a:br>
            <a:r>
              <a:rPr lang="cs-CZ" sz="2800" dirty="0" smtClean="0"/>
              <a:t>	</a:t>
            </a:r>
            <a:r>
              <a:rPr lang="cs-CZ" sz="2800" dirty="0" smtClean="0">
                <a:solidFill>
                  <a:srgbClr val="FF00FF"/>
                </a:solidFill>
              </a:rPr>
              <a:t>	(LET´S BLAME CITIZENS FIRST) </a:t>
            </a:r>
            <a:r>
              <a:rPr lang="cs-CZ" sz="2800" dirty="0" smtClean="0">
                <a:solidFill>
                  <a:srgbClr val="FF00FF"/>
                </a:solidFill>
                <a:sym typeface="Wingdings" panose="05000000000000000000" pitchFamily="2" charset="2"/>
              </a:rPr>
              <a:t>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  <a:p>
            <a:r>
              <a:rPr lang="cs-CZ" sz="2800" dirty="0" smtClean="0"/>
              <a:t>VS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43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90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44</a:t>
            </a:fld>
            <a:endParaRPr lang="fr-FR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60796" cy="6107197"/>
          </a:xfrm>
          <a:prstGeom prst="rect">
            <a:avLst/>
          </a:prstGeom>
        </p:spPr>
      </p:pic>
      <p:pic>
        <p:nvPicPr>
          <p:cNvPr id="6" name="Obrázek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464" y="24953"/>
            <a:ext cx="1994676" cy="11692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87624" y="6371601"/>
            <a:ext cx="793351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800" dirty="0"/>
              <a:t>DIGITAL </a:t>
            </a:r>
            <a:r>
              <a:rPr lang="cs-CZ" sz="2800" dirty="0" smtClean="0"/>
              <a:t>DIVIDE and MULTI-CHANEL ACCESS TO PS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795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2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s-CZ" altLang="cs-CZ" dirty="0"/>
              <a:t>… CITIZENS´ SIDE</a:t>
            </a:r>
            <a:br>
              <a:rPr lang="cs-CZ" altLang="cs-CZ" dirty="0"/>
            </a:br>
            <a:endParaRPr lang="cs-CZ" altLang="cs-CZ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85863"/>
            <a:ext cx="9144000" cy="4910137"/>
          </a:xfrm>
        </p:spPr>
      </p:pic>
      <p:sp>
        <p:nvSpPr>
          <p:cNvPr id="18436" name="Zástupný symbol pro číslo snímku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34408-7E39-403F-949E-193AD21D2278}" type="slidenum">
              <a:rPr lang="fr-FR" altLang="cs-CZ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fr-FR" altLang="cs-CZ">
              <a:latin typeface="Arial" panose="020B0604020202020204" pitchFamily="34" charset="0"/>
            </a:endParaRPr>
          </a:p>
        </p:txBody>
      </p:sp>
      <p:pic>
        <p:nvPicPr>
          <p:cNvPr id="18437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0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908720"/>
            <a:ext cx="8785225" cy="4718050"/>
          </a:xfrm>
        </p:spPr>
      </p:pic>
      <p:sp>
        <p:nvSpPr>
          <p:cNvPr id="19460" name="Zástupný symbol pro číslo snímku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C10802-4905-4433-9EE2-87A72B450AFC}" type="slidenum">
              <a:rPr lang="fr-FR" altLang="cs-CZ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fr-FR" altLang="cs-CZ">
              <a:latin typeface="Arial" panose="020B0604020202020204" pitchFamily="34" charset="0"/>
            </a:endParaRPr>
          </a:p>
        </p:txBody>
      </p:sp>
      <p:pic>
        <p:nvPicPr>
          <p:cNvPr id="19461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17" y="188640"/>
            <a:ext cx="6142583" cy="792088"/>
          </a:xfrm>
        </p:spPr>
        <p:txBody>
          <a:bodyPr/>
          <a:lstStyle/>
          <a:p>
            <a:r>
              <a:rPr lang="cs-CZ" dirty="0"/>
              <a:t>„TAM“/“DOI“ LITERATURE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47</a:t>
            </a:fld>
            <a:endParaRPr lang="fr-FR" alt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5CA2CF83-E81E-4C2F-8932-0AC4297FA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842217"/>
            <a:ext cx="7445082" cy="589915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092280" y="4797152"/>
            <a:ext cx="2146852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DEVELOPED FOR </a:t>
            </a:r>
            <a:br>
              <a:rPr lang="cs-CZ" dirty="0" smtClean="0"/>
            </a:br>
            <a:r>
              <a:rPr lang="cs-CZ" dirty="0" smtClean="0"/>
              <a:t>E-COMMERCE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2E26DD4-6FB2-4368-A18A-1982F2E9E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87" y="1340768"/>
            <a:ext cx="8894465" cy="5040560"/>
          </a:xfrm>
          <a:prstGeom prst="rect">
            <a:avLst/>
          </a:prstGeom>
        </p:spPr>
      </p:pic>
      <p:pic>
        <p:nvPicPr>
          <p:cNvPr id="6" name="Obrázek 5">
            <a:hlinkClick r:id="rId3"/>
            <a:extLst>
              <a:ext uri="{FF2B5EF4-FFF2-40B4-BE49-F238E27FC236}">
                <a16:creationId xmlns:a16="http://schemas.microsoft.com/office/drawing/2014/main" id="{B6BDB201-EA4C-4663-8B85-7A9E56E7C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-27384"/>
            <a:ext cx="4464496" cy="150224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16BA4A-C6FD-4EB8-BB1D-9A2AF916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48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1238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63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err="1"/>
              <a:t>eGOV</a:t>
            </a:r>
            <a:r>
              <a:rPr lang="cs-CZ" dirty="0"/>
              <a:t> </a:t>
            </a:r>
            <a:r>
              <a:rPr lang="cs-CZ" dirty="0" err="1" smtClean="0"/>
              <a:t>barriers</a:t>
            </a:r>
            <a:r>
              <a:rPr lang="cs-CZ" dirty="0" smtClean="0"/>
              <a:t> </a:t>
            </a:r>
            <a:r>
              <a:rPr lang="cs-CZ" dirty="0"/>
              <a:t>– GOV </a:t>
            </a:r>
            <a:r>
              <a:rPr lang="cs-CZ" dirty="0" err="1"/>
              <a:t>side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1556792"/>
            <a:ext cx="8424935" cy="4539208"/>
          </a:xfrm>
        </p:spPr>
        <p:txBody>
          <a:bodyPr/>
          <a:lstStyle/>
          <a:p>
            <a:pPr marL="34290" indent="0">
              <a:buNone/>
            </a:pPr>
            <a:r>
              <a:rPr lang="cs-CZ" sz="3600" b="1" i="1" dirty="0">
                <a:solidFill>
                  <a:srgbClr val="C00000"/>
                </a:solidFill>
              </a:rPr>
              <a:t>„</a:t>
            </a:r>
            <a:r>
              <a:rPr lang="cs-CZ" sz="3600" b="1" i="1" dirty="0" err="1">
                <a:solidFill>
                  <a:srgbClr val="C00000"/>
                </a:solidFill>
              </a:rPr>
              <a:t>eGOV</a:t>
            </a:r>
            <a:r>
              <a:rPr lang="cs-CZ" sz="3600" b="1" i="1" dirty="0">
                <a:solidFill>
                  <a:srgbClr val="C00000"/>
                </a:solidFill>
              </a:rPr>
              <a:t> </a:t>
            </a:r>
            <a:r>
              <a:rPr lang="cs-CZ" sz="3600" b="1" i="1" dirty="0" err="1">
                <a:solidFill>
                  <a:srgbClr val="C00000"/>
                </a:solidFill>
              </a:rPr>
              <a:t>is</a:t>
            </a:r>
            <a:r>
              <a:rPr lang="cs-CZ" sz="3600" b="1" i="1" dirty="0">
                <a:solidFill>
                  <a:srgbClr val="C00000"/>
                </a:solidFill>
              </a:rPr>
              <a:t> more </a:t>
            </a:r>
            <a:r>
              <a:rPr lang="cs-CZ" sz="3600" b="1" i="1" dirty="0" err="1">
                <a:solidFill>
                  <a:srgbClr val="C00000"/>
                </a:solidFill>
              </a:rPr>
              <a:t>about</a:t>
            </a:r>
            <a:r>
              <a:rPr lang="cs-CZ" sz="3600" b="1" i="1" dirty="0">
                <a:solidFill>
                  <a:srgbClr val="C00000"/>
                </a:solidFill>
              </a:rPr>
              <a:t> GOV </a:t>
            </a:r>
            <a:r>
              <a:rPr lang="cs-CZ" sz="3600" b="1" i="1" dirty="0" err="1">
                <a:solidFill>
                  <a:srgbClr val="C00000"/>
                </a:solidFill>
              </a:rPr>
              <a:t>than</a:t>
            </a:r>
            <a:r>
              <a:rPr lang="cs-CZ" sz="3600" b="1" i="1" dirty="0">
                <a:solidFill>
                  <a:srgbClr val="C00000"/>
                </a:solidFill>
              </a:rPr>
              <a:t> </a:t>
            </a:r>
            <a:r>
              <a:rPr lang="cs-CZ" sz="3600" b="1" i="1" dirty="0" err="1">
                <a:solidFill>
                  <a:srgbClr val="C00000"/>
                </a:solidFill>
              </a:rPr>
              <a:t>about</a:t>
            </a:r>
            <a:r>
              <a:rPr lang="cs-CZ" sz="3600" b="1" i="1" dirty="0">
                <a:solidFill>
                  <a:srgbClr val="C00000"/>
                </a:solidFill>
              </a:rPr>
              <a:t> e- „</a:t>
            </a:r>
            <a:r>
              <a:rPr lang="cs-CZ" sz="2800" b="1" i="1" dirty="0">
                <a:solidFill>
                  <a:srgbClr val="C00000"/>
                </a:solidFill>
              </a:rPr>
              <a:t/>
            </a:r>
            <a:br>
              <a:rPr lang="cs-CZ" sz="2800" b="1" i="1" dirty="0">
                <a:solidFill>
                  <a:srgbClr val="C00000"/>
                </a:solidFill>
              </a:rPr>
            </a:br>
            <a:r>
              <a:rPr lang="cs-CZ" sz="2800" dirty="0"/>
              <a:t>							(OECD, 2003…)</a:t>
            </a:r>
            <a:br>
              <a:rPr lang="cs-CZ" sz="2800" dirty="0"/>
            </a:br>
            <a:endParaRPr lang="cs-CZ" sz="2800" dirty="0"/>
          </a:p>
          <a:p>
            <a:pPr marL="34290" indent="0">
              <a:buNone/>
            </a:pPr>
            <a:r>
              <a:rPr lang="cs-CZ" sz="2800" dirty="0" smtClean="0"/>
              <a:t>Je VS specifická?</a:t>
            </a:r>
            <a:endParaRPr lang="cs-CZ" sz="2800" dirty="0"/>
          </a:p>
          <a:p>
            <a:pPr marL="34290" indent="0">
              <a:buNone/>
            </a:pPr>
            <a:r>
              <a:rPr lang="cs-CZ" sz="2800" dirty="0" smtClean="0"/>
              <a:t>A jak se to může projevit ve vývoji </a:t>
            </a:r>
            <a:r>
              <a:rPr lang="cs-CZ" sz="2800" dirty="0" err="1" smtClean="0"/>
              <a:t>eGOV</a:t>
            </a:r>
            <a:r>
              <a:rPr lang="cs-CZ" sz="2800" dirty="0" smtClean="0"/>
              <a:t>?</a:t>
            </a:r>
            <a:endParaRPr lang="cs-CZ" sz="2800" dirty="0"/>
          </a:p>
          <a:p>
            <a:pPr marL="3429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49</a:t>
            </a:fld>
            <a:endParaRPr lang="fr-FR" alt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75FB1C-D73A-441D-AE67-343B7D5CC93E}"/>
              </a:ext>
            </a:extLst>
          </p:cNvPr>
          <p:cNvSpPr txBox="1"/>
          <p:nvPr/>
        </p:nvSpPr>
        <p:spPr>
          <a:xfrm>
            <a:off x="935596" y="4725144"/>
            <a:ext cx="7272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FF0000"/>
                </a:solidFill>
              </a:rPr>
              <a:t>Goal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ambiguity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dirty="0" err="1">
                <a:solidFill>
                  <a:srgbClr val="FF0000"/>
                </a:solidFill>
              </a:rPr>
              <a:t>romantics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dirty="0" err="1">
                <a:solidFill>
                  <a:srgbClr val="FF0000"/>
                </a:solidFill>
              </a:rPr>
              <a:t>average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target</a:t>
            </a:r>
            <a:r>
              <a:rPr lang="cs-CZ" sz="2400" dirty="0">
                <a:solidFill>
                  <a:srgbClr val="FF0000"/>
                </a:solidFill>
              </a:rPr>
              <a:t> syndrom, risk </a:t>
            </a:r>
            <a:r>
              <a:rPr lang="cs-CZ" sz="2400" dirty="0" err="1">
                <a:solidFill>
                  <a:srgbClr val="FF0000"/>
                </a:solidFill>
              </a:rPr>
              <a:t>aversion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dirty="0" err="1">
                <a:solidFill>
                  <a:srgbClr val="FF0000"/>
                </a:solidFill>
              </a:rPr>
              <a:t>fragile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coalitions</a:t>
            </a:r>
            <a:r>
              <a:rPr lang="cs-CZ" sz="2400" dirty="0">
                <a:solidFill>
                  <a:srgbClr val="FF0000"/>
                </a:solidFill>
              </a:rPr>
              <a:t>, anti-</a:t>
            </a:r>
            <a:r>
              <a:rPr lang="cs-CZ" sz="2400" dirty="0" err="1">
                <a:solidFill>
                  <a:srgbClr val="FF0000"/>
                </a:solidFill>
              </a:rPr>
              <a:t>innovative</a:t>
            </a:r>
            <a:r>
              <a:rPr lang="cs-CZ" sz="2400" dirty="0">
                <a:solidFill>
                  <a:srgbClr val="FF0000"/>
                </a:solidFill>
              </a:rPr>
              <a:t> DNA, 80/20 rule, </a:t>
            </a:r>
            <a:r>
              <a:rPr lang="cs-CZ" sz="2400" dirty="0" err="1">
                <a:solidFill>
                  <a:srgbClr val="FF0000"/>
                </a:solidFill>
              </a:rPr>
              <a:t>path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dependency</a:t>
            </a:r>
            <a:r>
              <a:rPr lang="cs-CZ" sz="2400" dirty="0">
                <a:solidFill>
                  <a:srgbClr val="FF0000"/>
                </a:solidFill>
              </a:rPr>
              <a:t>, not </a:t>
            </a:r>
            <a:r>
              <a:rPr lang="cs-CZ" sz="2400" dirty="0" err="1">
                <a:solidFill>
                  <a:srgbClr val="FF0000"/>
                </a:solidFill>
              </a:rPr>
              <a:t>efficient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dirty="0" err="1">
                <a:solidFill>
                  <a:srgbClr val="FF0000"/>
                </a:solidFill>
              </a:rPr>
              <a:t>rather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bureaucratic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dirty="0" err="1">
                <a:solidFill>
                  <a:srgbClr val="FF0000"/>
                </a:solidFill>
              </a:rPr>
              <a:t>corruption</a:t>
            </a:r>
            <a:r>
              <a:rPr lang="cs-CZ" sz="2400" dirty="0">
                <a:solidFill>
                  <a:srgbClr val="FF000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640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0FFAA-C7EA-4691-86FD-DE9DCE80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 </a:t>
            </a:r>
            <a:r>
              <a:rPr lang="cs-CZ" b="1" dirty="0" err="1"/>
              <a:t>eGOV</a:t>
            </a:r>
            <a:r>
              <a:rPr lang="cs-CZ" b="1" dirty="0"/>
              <a:t> – </a:t>
            </a:r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B45F6-36E0-426C-90AF-27E96ED9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844824"/>
            <a:ext cx="7891213" cy="4824536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cs-CZ" sz="2400" dirty="0" smtClean="0"/>
              <a:t>Neexistuje všeobecně uznávaná definice a terminologie v literatuře se může lišit.</a:t>
            </a:r>
            <a:endParaRPr lang="cs-CZ" sz="2400" dirty="0"/>
          </a:p>
          <a:p>
            <a:pPr marL="34290" indent="0">
              <a:buNone/>
            </a:pPr>
            <a:endParaRPr lang="cs-CZ" sz="2400" dirty="0"/>
          </a:p>
          <a:p>
            <a:pPr marL="34290" indent="0">
              <a:buNone/>
            </a:pPr>
            <a:r>
              <a:rPr lang="cs-CZ" sz="2400" dirty="0" smtClean="0"/>
              <a:t>Existují ale podobné komponenty definic. 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 marL="34290" indent="0">
              <a:buNone/>
            </a:pPr>
            <a:r>
              <a:rPr lang="cs-CZ" sz="2400" dirty="0" smtClean="0"/>
              <a:t>Obecně jde o využití nových technologií pro zlepšení (transformaci?) vztahů (procesů) G2C/G2B a G2G.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 marL="34290" indent="0">
              <a:buNone/>
            </a:pPr>
            <a:r>
              <a:rPr lang="cs-CZ" sz="2400" dirty="0" smtClean="0"/>
              <a:t>Vždy je e-</a:t>
            </a:r>
            <a:r>
              <a:rPr lang="cs-CZ" sz="2400" dirty="0" err="1" smtClean="0"/>
              <a:t>gov</a:t>
            </a:r>
            <a:r>
              <a:rPr lang="cs-CZ" sz="2400" dirty="0" smtClean="0"/>
              <a:t> celkem komplexní a rozsáhlou oblastí (veřejných/public-</a:t>
            </a:r>
            <a:r>
              <a:rPr lang="cs-CZ" sz="2400" dirty="0" err="1" smtClean="0"/>
              <a:t>private</a:t>
            </a:r>
            <a:r>
              <a:rPr lang="cs-CZ" sz="2400" dirty="0"/>
              <a:t>) </a:t>
            </a:r>
            <a:r>
              <a:rPr lang="cs-CZ" sz="2400" dirty="0" smtClean="0"/>
              <a:t>projektů a aktivit.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D111F-B2F8-49FB-BA6B-CA7FCA13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5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32534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63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… </a:t>
            </a:r>
            <a:r>
              <a:rPr lang="cs-CZ" dirty="0" err="1"/>
              <a:t>eGOV</a:t>
            </a:r>
            <a:r>
              <a:rPr lang="cs-CZ" dirty="0"/>
              <a:t> </a:t>
            </a:r>
            <a:r>
              <a:rPr lang="cs-CZ" dirty="0" err="1"/>
              <a:t>barriers</a:t>
            </a:r>
            <a:r>
              <a:rPr lang="cs-CZ" dirty="0"/>
              <a:t> – GOV </a:t>
            </a:r>
            <a:r>
              <a:rPr lang="cs-CZ" dirty="0" err="1"/>
              <a:t>side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1556792"/>
            <a:ext cx="7272807" cy="4539208"/>
          </a:xfrm>
        </p:spPr>
        <p:txBody>
          <a:bodyPr/>
          <a:lstStyle/>
          <a:p>
            <a:r>
              <a:rPr lang="cs-CZ" dirty="0"/>
              <a:t>A VAST LITERATURE ON „</a:t>
            </a:r>
            <a:r>
              <a:rPr lang="cs-CZ" b="1" dirty="0" err="1">
                <a:solidFill>
                  <a:srgbClr val="C00000"/>
                </a:solidFill>
              </a:rPr>
              <a:t>implementation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success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factors</a:t>
            </a:r>
            <a:r>
              <a:rPr lang="cs-CZ" dirty="0"/>
              <a:t>“ 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 smtClean="0"/>
              <a:t>(</a:t>
            </a:r>
            <a:r>
              <a:rPr lang="cs-CZ" dirty="0"/>
              <a:t>WHY IT / </a:t>
            </a:r>
            <a:r>
              <a:rPr lang="cs-CZ" dirty="0" err="1"/>
              <a:t>eGOV</a:t>
            </a:r>
            <a:r>
              <a:rPr lang="cs-CZ" dirty="0"/>
              <a:t> PROJECTS </a:t>
            </a:r>
            <a:r>
              <a:rPr lang="cs-CZ" dirty="0" smtClean="0"/>
              <a:t>FAIL </a:t>
            </a:r>
            <a:r>
              <a:rPr lang="en-US" dirty="0" smtClean="0"/>
              <a:t>+</a:t>
            </a:r>
            <a:r>
              <a:rPr lang="cs-CZ" dirty="0" smtClean="0"/>
              <a:t> ICT </a:t>
            </a:r>
            <a:r>
              <a:rPr lang="cs-CZ" dirty="0" err="1" smtClean="0"/>
              <a:t>productivity</a:t>
            </a:r>
            <a:r>
              <a:rPr lang="cs-CZ" dirty="0" smtClean="0"/>
              <a:t> paradox)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public-</a:t>
            </a:r>
            <a:r>
              <a:rPr lang="cs-CZ" dirty="0" err="1"/>
              <a:t>sector</a:t>
            </a:r>
            <a:r>
              <a:rPr lang="cs-CZ" dirty="0"/>
              <a:t> IT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neither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nor </a:t>
            </a:r>
            <a:r>
              <a:rPr lang="cs-CZ" dirty="0" err="1"/>
              <a:t>rare</a:t>
            </a:r>
            <a:r>
              <a:rPr lang="cs-CZ" dirty="0"/>
              <a:t>“. (Garson, 2006) (</a:t>
            </a:r>
            <a:r>
              <a:rPr lang="cs-CZ" dirty="0" err="1"/>
              <a:t>similarly</a:t>
            </a:r>
            <a:r>
              <a:rPr lang="cs-CZ" dirty="0"/>
              <a:t> </a:t>
            </a:r>
            <a:r>
              <a:rPr lang="cs-CZ" dirty="0" err="1"/>
              <a:t>Heeks</a:t>
            </a:r>
            <a:r>
              <a:rPr lang="cs-CZ" dirty="0"/>
              <a:t>, 2003…)</a:t>
            </a:r>
          </a:p>
          <a:p>
            <a:pPr marL="3429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50</a:t>
            </a:fld>
            <a:endParaRPr lang="fr-FR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640" y="1124744"/>
            <a:ext cx="1464879" cy="2088232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323528" y="3018676"/>
          <a:ext cx="6096000" cy="1615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992136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1901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INAPROPRIATE METHODS (CUTTING-EDGE TECHNOLOGIES?)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744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COMMITMENT</a:t>
                      </a:r>
                      <a:r>
                        <a:rPr lang="cs-CZ" b="1" baseline="0" dirty="0"/>
                        <a:t> FAILURE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SHORT TIME HORIZON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362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PLANNING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TURBULENT ENVIRONMENTS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9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VISION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FAILURE TO SUPPORT END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718578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/>
          </p:nvPr>
        </p:nvGraphicFramePr>
        <p:xfrm>
          <a:off x="1990392" y="4739329"/>
          <a:ext cx="6326024" cy="21186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81506">
                  <a:extLst>
                    <a:ext uri="{9D8B030D-6E8A-4147-A177-3AD203B41FA5}">
                      <a16:colId xmlns:a16="http://schemas.microsoft.com/office/drawing/2014/main" val="493093397"/>
                    </a:ext>
                  </a:extLst>
                </a:gridCol>
                <a:gridCol w="1581506">
                  <a:extLst>
                    <a:ext uri="{9D8B030D-6E8A-4147-A177-3AD203B41FA5}">
                      <a16:colId xmlns:a16="http://schemas.microsoft.com/office/drawing/2014/main" val="850539884"/>
                    </a:ext>
                  </a:extLst>
                </a:gridCol>
                <a:gridCol w="1581506">
                  <a:extLst>
                    <a:ext uri="{9D8B030D-6E8A-4147-A177-3AD203B41FA5}">
                      <a16:colId xmlns:a16="http://schemas.microsoft.com/office/drawing/2014/main" val="1995404244"/>
                    </a:ext>
                  </a:extLst>
                </a:gridCol>
                <a:gridCol w="1581506">
                  <a:extLst>
                    <a:ext uri="{9D8B030D-6E8A-4147-A177-3AD203B41FA5}">
                      <a16:colId xmlns:a16="http://schemas.microsoft.com/office/drawing/2014/main" val="1117279358"/>
                    </a:ext>
                  </a:extLst>
                </a:gridCol>
              </a:tblGrid>
              <a:tr h="78189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Management</a:t>
                      </a:r>
                      <a:r>
                        <a:rPr lang="cs-CZ" b="1" baseline="0" dirty="0"/>
                        <a:t> Support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Support </a:t>
                      </a:r>
                      <a:r>
                        <a:rPr lang="cs-CZ" b="1" dirty="0" err="1"/>
                        <a:t>for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Organizational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Culture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Adequate</a:t>
                      </a:r>
                      <a:r>
                        <a:rPr lang="cs-CZ" b="1" baseline="0" dirty="0"/>
                        <a:t> </a:t>
                      </a:r>
                      <a:r>
                        <a:rPr lang="cs-CZ" b="1" baseline="0" dirty="0" err="1"/>
                        <a:t>Budgeting</a:t>
                      </a:r>
                      <a:r>
                        <a:rPr lang="cs-CZ" b="1" baseline="0" dirty="0"/>
                        <a:t> and </a:t>
                      </a:r>
                      <a:r>
                        <a:rPr lang="cs-CZ" b="1" baseline="0" dirty="0" err="1"/>
                        <a:t>Time</a:t>
                      </a:r>
                      <a:r>
                        <a:rPr lang="cs-CZ" b="1" baseline="0" dirty="0"/>
                        <a:t> </a:t>
                      </a:r>
                      <a:r>
                        <a:rPr lang="cs-CZ" b="1" baseline="0" dirty="0" err="1"/>
                        <a:t>Horizon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Project Management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47389"/>
                  </a:ext>
                </a:extLst>
              </a:tr>
              <a:tr h="55489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Stakeholder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Motivation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Participatory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Implementation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Phased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Implementation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Other</a:t>
                      </a:r>
                      <a:r>
                        <a:rPr lang="cs-CZ" b="1" dirty="0"/>
                        <a:t> (</a:t>
                      </a:r>
                      <a:r>
                        <a:rPr lang="cs-CZ" b="1" dirty="0" err="1"/>
                        <a:t>good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communication</a:t>
                      </a:r>
                      <a:r>
                        <a:rPr lang="cs-CZ" b="1" dirty="0"/>
                        <a:t>, </a:t>
                      </a:r>
                      <a:r>
                        <a:rPr lang="cs-CZ" b="1" dirty="0" err="1"/>
                        <a:t>measuring</a:t>
                      </a:r>
                      <a:r>
                        <a:rPr lang="cs-CZ" b="1" dirty="0"/>
                        <a:t> performance, IT sklils,</a:t>
                      </a:r>
                      <a:r>
                        <a:rPr lang="cs-CZ" b="1" baseline="0" dirty="0"/>
                        <a:t> 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500761"/>
                  </a:ext>
                </a:extLst>
              </a:tr>
              <a:tr h="78189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Goal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Clarity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User </a:t>
                      </a:r>
                      <a:r>
                        <a:rPr lang="cs-CZ" b="1" dirty="0" err="1"/>
                        <a:t>Friendliness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Process</a:t>
                      </a:r>
                      <a:r>
                        <a:rPr lang="cs-CZ" b="1" dirty="0"/>
                        <a:t> and Software </a:t>
                      </a:r>
                      <a:r>
                        <a:rPr lang="cs-CZ" b="1" dirty="0" err="1"/>
                        <a:t>Reengineering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05505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694248" y="4776119"/>
            <a:ext cx="129614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INTERNAL SUCCESS FACTORS</a:t>
            </a:r>
          </a:p>
        </p:txBody>
      </p:sp>
    </p:spTree>
    <p:extLst>
      <p:ext uri="{BB962C8B-B14F-4D97-AF65-F5344CB8AC3E}">
        <p14:creationId xmlns:p14="http://schemas.microsoft.com/office/powerpoint/2010/main" val="247153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67FC3D2-D10A-461C-8E24-E8E5E1A7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" y="0"/>
            <a:ext cx="4137019" cy="134076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BB08D3-684F-460E-8CE6-A2286286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51</a:t>
            </a:fld>
            <a:endParaRPr lang="fr-FR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270540A-589D-47EB-BB32-15753D873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1" y="1340768"/>
            <a:ext cx="8560775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264" y="19662"/>
            <a:ext cx="7406640" cy="1356360"/>
          </a:xfrm>
        </p:spPr>
        <p:txBody>
          <a:bodyPr/>
          <a:lstStyle/>
          <a:p>
            <a:r>
              <a:rPr lang="cs-CZ" dirty="0" err="1" smtClean="0"/>
              <a:t>eGOV</a:t>
            </a:r>
            <a:r>
              <a:rPr lang="cs-CZ" dirty="0" smtClean="0"/>
              <a:t> COSTS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404664"/>
            <a:ext cx="4121952" cy="5691336"/>
          </a:xfrm>
        </p:spPr>
        <p:txBody>
          <a:bodyPr/>
          <a:lstStyle/>
          <a:p>
            <a:r>
              <a:rPr lang="cs-CZ" dirty="0" err="1" smtClean="0"/>
              <a:t>Try</a:t>
            </a:r>
            <a:r>
              <a:rPr lang="cs-CZ" dirty="0" smtClean="0"/>
              <a:t> to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r>
              <a:rPr lang="cs-CZ" dirty="0" smtClean="0"/>
              <a:t> and </a:t>
            </a:r>
            <a:r>
              <a:rPr lang="cs-CZ" dirty="0" err="1" smtClean="0"/>
              <a:t>google</a:t>
            </a:r>
            <a:r>
              <a:rPr lang="cs-CZ" dirty="0" smtClean="0"/>
              <a:t> „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spending</a:t>
            </a:r>
            <a:r>
              <a:rPr lang="cs-CZ" dirty="0" smtClean="0"/>
              <a:t> on ICT“, „ICT </a:t>
            </a:r>
            <a:r>
              <a:rPr lang="cs-CZ" dirty="0" err="1" smtClean="0"/>
              <a:t>gov</a:t>
            </a:r>
            <a:r>
              <a:rPr lang="cs-CZ" dirty="0" smtClean="0"/>
              <a:t> </a:t>
            </a:r>
            <a:r>
              <a:rPr lang="cs-CZ" dirty="0" err="1" smtClean="0"/>
              <a:t>expenditures</a:t>
            </a:r>
            <a:r>
              <a:rPr lang="cs-CZ" dirty="0" smtClean="0"/>
              <a:t>“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marL="3429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52</a:t>
            </a:fld>
            <a:endParaRPr lang="fr-FR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75" y="1439936"/>
            <a:ext cx="8405684" cy="522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3C9D8-ADB5-4CBD-A4A5-506756EB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3" y="96838"/>
            <a:ext cx="8126413" cy="160655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cs-CZ" sz="3000" b="1" dirty="0"/>
              <a:t>Aktuální problémy a výzvy v ČR</a:t>
            </a:r>
            <a:br>
              <a:rPr lang="cs-CZ" sz="3000" b="1" dirty="0"/>
            </a:br>
            <a:endParaRPr lang="cs-CZ" sz="3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6024E5-E390-40DE-9B14-0F40FCD71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89125"/>
            <a:ext cx="7943850" cy="4022725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b="1" dirty="0"/>
              <a:t>Kontext</a:t>
            </a:r>
            <a:r>
              <a:rPr lang="cs-CZ" sz="2000" dirty="0"/>
              <a:t>: ca 7400 registrovaných IS, celkové N: 110 mld. Kč, </a:t>
            </a:r>
            <a:br>
              <a:rPr lang="cs-CZ" sz="2000" dirty="0"/>
            </a:br>
            <a:r>
              <a:rPr lang="cs-CZ" sz="2000" dirty="0"/>
              <a:t>	roční N na provoz 25,3 mld. Kč</a:t>
            </a:r>
            <a:br>
              <a:rPr lang="cs-CZ" sz="2000" dirty="0"/>
            </a:br>
            <a:endParaRPr lang="cs-CZ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b="1" dirty="0"/>
              <a:t>Nedostatky v následujících oblastech</a:t>
            </a:r>
            <a:r>
              <a:rPr lang="cs-CZ" sz="2000" dirty="0"/>
              <a:t>:</a:t>
            </a:r>
          </a:p>
          <a:p>
            <a:pPr marL="0" indent="-360000"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Strategický rámec a vize politiky e-</a:t>
            </a:r>
            <a:r>
              <a:rPr lang="cs-CZ" sz="2000" dirty="0" err="1"/>
              <a:t>governmentu</a:t>
            </a:r>
            <a:r>
              <a:rPr lang="cs-CZ" sz="2000" dirty="0"/>
              <a:t> – </a:t>
            </a:r>
            <a:r>
              <a:rPr lang="cs-CZ" sz="2000" dirty="0">
                <a:hlinkClick r:id="rId2"/>
              </a:rPr>
              <a:t>změní se?</a:t>
            </a:r>
            <a:endParaRPr lang="cs-CZ" sz="2000" dirty="0"/>
          </a:p>
          <a:p>
            <a:pPr marL="0" indent="-360000"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Stabilita mechanismů pro řízení a koordinaci e-</a:t>
            </a:r>
            <a:r>
              <a:rPr lang="cs-CZ" sz="2000" dirty="0" err="1"/>
              <a:t>governmentu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/>
              <a:t>					na ústřední úrovni</a:t>
            </a:r>
            <a:br>
              <a:rPr lang="cs-CZ" sz="2000" dirty="0"/>
            </a:br>
            <a:r>
              <a:rPr lang="cs-CZ" sz="2000" dirty="0"/>
              <a:t>	- </a:t>
            </a:r>
            <a:r>
              <a:rPr lang="cs-CZ" sz="2000" dirty="0">
                <a:hlinkClick r:id="rId3"/>
              </a:rPr>
              <a:t>změní se</a:t>
            </a:r>
            <a:r>
              <a:rPr lang="cs-CZ" sz="2000" dirty="0" smtClean="0">
                <a:hlinkClick r:id="rId3"/>
              </a:rPr>
              <a:t>?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4"/>
              </a:rPr>
              <a:t>změní se?, </a:t>
            </a:r>
            <a:endParaRPr lang="cs-CZ" sz="2000" dirty="0" smtClean="0"/>
          </a:p>
          <a:p>
            <a:pPr marL="0" indent="-360000"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Zapojení </a:t>
            </a:r>
            <a:r>
              <a:rPr lang="cs-CZ" sz="2000" dirty="0" err="1"/>
              <a:t>stakeholders</a:t>
            </a:r>
            <a:r>
              <a:rPr lang="cs-CZ" sz="2000" dirty="0"/>
              <a:t> do přípravy národních projektů</a:t>
            </a:r>
          </a:p>
          <a:p>
            <a:pPr marL="0" indent="-360000"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Zadávání veřejných zakázek na projekty </a:t>
            </a:r>
            <a:r>
              <a:rPr lang="cs-CZ" sz="2000" dirty="0" smtClean="0"/>
              <a:t>e-</a:t>
            </a:r>
            <a:r>
              <a:rPr lang="cs-CZ" sz="2000" dirty="0" err="1" smtClean="0"/>
              <a:t>governmentu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					(</a:t>
            </a:r>
            <a:r>
              <a:rPr lang="cs-CZ" sz="2000" dirty="0" smtClean="0">
                <a:hlinkClick r:id="rId5" action="ppaction://hlinkfile"/>
              </a:rPr>
              <a:t>soutěž?, </a:t>
            </a:r>
            <a:r>
              <a:rPr lang="cs-CZ" sz="2000" dirty="0" err="1" smtClean="0">
                <a:hlinkClick r:id="rId6"/>
              </a:rPr>
              <a:t>vendor</a:t>
            </a:r>
            <a:r>
              <a:rPr lang="cs-CZ" sz="2000" dirty="0" smtClean="0">
                <a:hlinkClick r:id="rId6"/>
              </a:rPr>
              <a:t> </a:t>
            </a:r>
            <a:r>
              <a:rPr lang="cs-CZ" sz="2000" dirty="0" err="1" smtClean="0">
                <a:hlinkClick r:id="rId6"/>
              </a:rPr>
              <a:t>lock</a:t>
            </a:r>
            <a:r>
              <a:rPr lang="cs-CZ" sz="2000" dirty="0" smtClean="0">
                <a:hlinkClick r:id="rId6"/>
              </a:rPr>
              <a:t>-in</a:t>
            </a:r>
            <a:r>
              <a:rPr lang="cs-CZ" sz="2000" dirty="0" smtClean="0"/>
              <a:t>)</a:t>
            </a:r>
            <a:endParaRPr lang="cs-CZ" sz="2000" dirty="0"/>
          </a:p>
          <a:p>
            <a:pPr marL="0" indent="-360000"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Vyhodnocování politiky a klíčových projektů</a:t>
            </a:r>
          </a:p>
          <a:p>
            <a:pPr marL="0" indent="-360000"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… </a:t>
            </a:r>
          </a:p>
          <a:p>
            <a:pPr marL="0" indent="-360000"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Národní </a:t>
            </a:r>
            <a:r>
              <a:rPr lang="cs-CZ" sz="2000" dirty="0" err="1"/>
              <a:t>egov</a:t>
            </a:r>
            <a:r>
              <a:rPr lang="cs-CZ" sz="2000" dirty="0"/>
              <a:t> služby pro místní samosprávy?</a:t>
            </a:r>
          </a:p>
        </p:txBody>
      </p:sp>
      <p:pic>
        <p:nvPicPr>
          <p:cNvPr id="38916" name="Obrázek 3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-12700"/>
            <a:ext cx="9334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Obrázek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0"/>
            <a:ext cx="17319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Obrázek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771525"/>
            <a:ext cx="2701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Obrázek 8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801813"/>
            <a:ext cx="1654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3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84" y="1119957"/>
            <a:ext cx="1392158" cy="8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791219"/>
            <a:ext cx="1563730" cy="4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75" y="116632"/>
            <a:ext cx="9118226" cy="59793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cs-CZ" sz="2400" dirty="0" err="1"/>
              <a:t>Various</a:t>
            </a:r>
            <a:r>
              <a:rPr lang="cs-CZ" sz="2400" dirty="0"/>
              <a:t> </a:t>
            </a:r>
            <a:r>
              <a:rPr lang="cs-CZ" sz="2400" dirty="0" err="1"/>
              <a:t>tools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overcoming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barriers</a:t>
            </a:r>
            <a:r>
              <a:rPr lang="cs-CZ" sz="2400" dirty="0"/>
              <a:t> </a:t>
            </a:r>
            <a:r>
              <a:rPr lang="cs-CZ" sz="2400" dirty="0" err="1"/>
              <a:t>prepared</a:t>
            </a:r>
            <a:r>
              <a:rPr lang="cs-CZ" sz="2400" dirty="0"/>
              <a:t> (are </a:t>
            </a:r>
            <a:r>
              <a:rPr lang="cs-CZ" sz="2400" dirty="0" err="1"/>
              <a:t>they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?):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54</a:t>
            </a:fld>
            <a:endParaRPr lang="fr-FR" altLang="cs-CZ"/>
          </a:p>
        </p:txBody>
      </p:sp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BDFE5F7B-9A86-451B-8E34-BBBFCAA33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5" y="762000"/>
            <a:ext cx="90081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812A3-C358-42C8-A163-A7BA98C1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7590E4-9DC8-4219-9BBD-BBCE77E3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55</a:t>
            </a:fld>
            <a:endParaRPr lang="fr-FR" altLang="cs-CZ"/>
          </a:p>
        </p:txBody>
      </p:sp>
      <p:pic>
        <p:nvPicPr>
          <p:cNvPr id="8" name="Zástupný obsah 7">
            <a:hlinkClick r:id="rId2"/>
            <a:extLst>
              <a:ext uri="{FF2B5EF4-FFF2-40B4-BE49-F238E27FC236}">
                <a16:creationId xmlns:a16="http://schemas.microsoft.com/office/drawing/2014/main" id="{9F4EC310-7B32-4E6F-AB78-B90C9ECD6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9107"/>
            <a:ext cx="8208912" cy="68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03ADC-449B-4618-B0DA-EE8477DA1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012C8B-15A7-45DA-AE5A-AA143141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6</a:t>
            </a:fld>
            <a:endParaRPr lang="fr-FR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130551B-FA5B-45D4-80F0-C6EE3C72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6581775" cy="3562350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C146FE-4CC0-475E-8A7D-82C2E5385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61629"/>
            <a:ext cx="8545314" cy="65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B45F6-36E0-426C-90AF-27E96ED9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88640"/>
            <a:ext cx="8082392" cy="5907360"/>
          </a:xfrm>
        </p:spPr>
        <p:txBody>
          <a:bodyPr/>
          <a:lstStyle/>
          <a:p>
            <a:pPr marL="34290" indent="0">
              <a:buNone/>
            </a:pPr>
            <a:r>
              <a:rPr lang="cs-CZ" dirty="0" smtClean="0"/>
              <a:t>Příklady definic</a:t>
            </a:r>
            <a:endParaRPr lang="cs-CZ" dirty="0"/>
          </a:p>
          <a:p>
            <a:pPr marL="3429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D111F-B2F8-49FB-BA6B-CA7FCA13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7</a:t>
            </a:fld>
            <a:endParaRPr lang="fr-FR" altLang="cs-CZ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B84B68DB-8EC5-491C-A443-0E0B59B46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" y="4999255"/>
            <a:ext cx="9386316" cy="159767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9502931-DD36-4862-BCFB-EAFD084CF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208" y="404664"/>
            <a:ext cx="6279263" cy="43945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EDE9C86-490B-4FB9-AABB-36AA2F24B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5" y="1124744"/>
            <a:ext cx="2993148" cy="201707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88C7BF1-FF79-4E92-96C7-E0435F2D8733}"/>
              </a:ext>
            </a:extLst>
          </p:cNvPr>
          <p:cNvSpPr txBox="1"/>
          <p:nvPr/>
        </p:nvSpPr>
        <p:spPr>
          <a:xfrm>
            <a:off x="611560" y="2974902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101614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B45F6-36E0-426C-90AF-27E96ED9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42" y="188639"/>
            <a:ext cx="8082392" cy="5907360"/>
          </a:xfrm>
        </p:spPr>
        <p:txBody>
          <a:bodyPr/>
          <a:lstStyle/>
          <a:p>
            <a:pPr marL="34290" indent="0">
              <a:buNone/>
            </a:pPr>
            <a:r>
              <a:rPr lang="cs-CZ" b="1" dirty="0" err="1"/>
              <a:t>Examples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definitions</a:t>
            </a:r>
            <a:r>
              <a:rPr lang="cs-CZ" b="1" dirty="0"/>
              <a:t>: </a:t>
            </a:r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eGOV</a:t>
            </a:r>
            <a:r>
              <a:rPr lang="cs-CZ" b="1" dirty="0"/>
              <a:t> </a:t>
            </a:r>
            <a:r>
              <a:rPr lang="cs-CZ" b="1" dirty="0" err="1"/>
              <a:t>about</a:t>
            </a:r>
            <a:r>
              <a:rPr lang="cs-CZ" b="1" dirty="0"/>
              <a:t>?</a:t>
            </a:r>
          </a:p>
          <a:p>
            <a:pPr marL="3429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D111F-B2F8-49FB-BA6B-CA7FCA13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8</a:t>
            </a:fld>
            <a:endParaRPr lang="fr-FR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67BB64-6E94-4A9E-8F97-5488CAED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81432"/>
            <a:ext cx="1918775" cy="4912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E00F4C0-02A3-4939-ABF2-AAAD6DA64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656" y="980877"/>
            <a:ext cx="4376508" cy="791939"/>
          </a:xfrm>
          <a:prstGeom prst="rect">
            <a:avLst/>
          </a:prstGeom>
        </p:spPr>
      </p:pic>
      <p:pic>
        <p:nvPicPr>
          <p:cNvPr id="9" name="Obrázek 8">
            <a:hlinkClick r:id="rId4"/>
            <a:extLst>
              <a:ext uri="{FF2B5EF4-FFF2-40B4-BE49-F238E27FC236}">
                <a16:creationId xmlns:a16="http://schemas.microsoft.com/office/drawing/2014/main" id="{2AFDEFBC-C3D6-411F-82C8-3D9BFE499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95" y="2189063"/>
            <a:ext cx="8035963" cy="41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9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04339-8107-4C14-95BB-12125C8B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B9318C9-5D3A-4D8F-A1E4-E9F8F05B6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729869" cy="685800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3FBE23-AA7B-40DE-9732-99096151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02528-03D8-4D87-8BB0-290F0C1729E9}" type="slidenum">
              <a:rPr lang="fr-FR" altLang="cs-CZ" smtClean="0"/>
              <a:pPr>
                <a:defRPr/>
              </a:pPr>
              <a:t>9</a:t>
            </a:fld>
            <a:endParaRPr lang="fr-FR" alt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2D87CF-15C3-4E8E-9612-15AEEDF1137C}"/>
              </a:ext>
            </a:extLst>
          </p:cNvPr>
          <p:cNvSpPr txBox="1"/>
          <p:nvPr/>
        </p:nvSpPr>
        <p:spPr>
          <a:xfrm>
            <a:off x="3419872" y="188640"/>
            <a:ext cx="15841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Hu, Pan and </a:t>
            </a:r>
            <a:r>
              <a:rPr lang="cs-CZ" dirty="0" err="1"/>
              <a:t>Wang</a:t>
            </a:r>
            <a:r>
              <a:rPr lang="cs-CZ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99851132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4565</TotalTime>
  <Words>776</Words>
  <Application>Microsoft Office PowerPoint</Application>
  <PresentationFormat>Předvádění na obrazovce (4:3)</PresentationFormat>
  <Paragraphs>251</Paragraphs>
  <Slides>55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4" baseType="lpstr">
      <vt:lpstr>Algerian</vt:lpstr>
      <vt:lpstr>Arial</vt:lpstr>
      <vt:lpstr>Bernard MT Condensed</vt:lpstr>
      <vt:lpstr>Calibri</vt:lpstr>
      <vt:lpstr>Corbel</vt:lpstr>
      <vt:lpstr>Courier New</vt:lpstr>
      <vt:lpstr>Wingdings</vt:lpstr>
      <vt:lpstr>Základ</vt:lpstr>
      <vt:lpstr>Dokument</vt:lpstr>
      <vt:lpstr>eGov</vt:lpstr>
      <vt:lpstr>Obsah (obecně)</vt:lpstr>
      <vt:lpstr>Obsah (konkrétněji)</vt:lpstr>
      <vt:lpstr>1. eGOV – Co je to?</vt:lpstr>
      <vt:lpstr>1. eGOV – What is it?</vt:lpstr>
      <vt:lpstr>Prezentace aplikace PowerPoint</vt:lpstr>
      <vt:lpstr>Prezentace aplikace PowerPoint</vt:lpstr>
      <vt:lpstr>Prezentace aplikace PowerPoint</vt:lpstr>
      <vt:lpstr>Prezentace aplikace PowerPoint</vt:lpstr>
      <vt:lpstr>Někdy se odlišuje termín   E-GOVERNANCE / E-DEMOCRACY /   E-PARTICIPATION</vt:lpstr>
      <vt:lpstr>Prezentace aplikace PowerPoint</vt:lpstr>
      <vt:lpstr>2. Proč eGOV?</vt:lpstr>
      <vt:lpstr>Proč eGOV?</vt:lpstr>
      <vt:lpstr>3. eGOV – Co se očekávalo?</vt:lpstr>
      <vt:lpstr>eGOV – co se očekávalo?</vt:lpstr>
      <vt:lpstr>OČEKÁVÁN Í OBČANŮ</vt:lpstr>
      <vt:lpstr>Prezentace aplikace PowerPoint</vt:lpstr>
      <vt:lpstr>Prezentace aplikace PowerPoint</vt:lpstr>
      <vt:lpstr>eGOV POLICIES</vt:lpstr>
      <vt:lpstr>Prezentace aplikace PowerPoint</vt:lpstr>
      <vt:lpstr>Prezentace aplikace PowerPoint</vt:lpstr>
      <vt:lpstr>Politiky eGOV – TRENDY  (již několik let)</vt:lpstr>
      <vt:lpstr>ČR  1999: Státní informační politika      - cesta k informační společnosti</vt:lpstr>
      <vt:lpstr>1999: KONCEPCE BUDOVÁNÍ ISVS</vt:lpstr>
      <vt:lpstr>Aktuální politika e-gov v ČR</vt:lpstr>
      <vt:lpstr>4. eGOV – Co se dosud podařilo a proč?</vt:lpstr>
      <vt:lpstr>Prezentace aplikace PowerPoint</vt:lpstr>
      <vt:lpstr>CZECH POINT(s)</vt:lpstr>
      <vt:lpstr>      DATOVÉ SCHRÁNKY</vt:lpstr>
      <vt:lpstr>Prezentace aplikace PowerPoint</vt:lpstr>
      <vt:lpstr>Prezentace aplikace PowerPoint</vt:lpstr>
      <vt:lpstr>Vybrané současné české    nadresortní a resortní IS</vt:lpstr>
      <vt:lpstr>Praxe českých krajů a obcí</vt:lpstr>
      <vt:lpstr>Fb a české kraje</vt:lpstr>
      <vt:lpstr>Co se podařilo? (mezinárodněji)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Bariéry eGOV</vt:lpstr>
      <vt:lpstr>Prezentace aplikace PowerPoint</vt:lpstr>
      <vt:lpstr>… CITIZENS´ SIDE </vt:lpstr>
      <vt:lpstr>Prezentace aplikace PowerPoint</vt:lpstr>
      <vt:lpstr>„TAM“/“DOI“ LITERATURE</vt:lpstr>
      <vt:lpstr>Prezentace aplikace PowerPoint</vt:lpstr>
      <vt:lpstr>eGOV barriers – GOV side</vt:lpstr>
      <vt:lpstr>… eGOV barriers – GOV side</vt:lpstr>
      <vt:lpstr>Prezentace aplikace PowerPoint</vt:lpstr>
      <vt:lpstr>eGOV COSTS</vt:lpstr>
      <vt:lpstr>Aktuální problémy a výzvy v ČR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77120</dc:creator>
  <cp:lastModifiedBy>Spacek David</cp:lastModifiedBy>
  <cp:revision>700</cp:revision>
  <cp:lastPrinted>2018-10-22T05:41:21Z</cp:lastPrinted>
  <dcterms:created xsi:type="dcterms:W3CDTF">2005-10-14T06:40:31Z</dcterms:created>
  <dcterms:modified xsi:type="dcterms:W3CDTF">2019-11-11T06:19:42Z</dcterms:modified>
</cp:coreProperties>
</file>