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319" r:id="rId4"/>
    <p:sldId id="257" r:id="rId5"/>
    <p:sldId id="258" r:id="rId6"/>
    <p:sldId id="259" r:id="rId7"/>
    <p:sldId id="260" r:id="rId8"/>
    <p:sldId id="261" r:id="rId9"/>
    <p:sldId id="262" r:id="rId10"/>
    <p:sldId id="263" r:id="rId11"/>
    <p:sldId id="264" r:id="rId12"/>
    <p:sldId id="265" r:id="rId13"/>
    <p:sldId id="297" r:id="rId14"/>
    <p:sldId id="267" r:id="rId15"/>
    <p:sldId id="268" r:id="rId16"/>
    <p:sldId id="269" r:id="rId17"/>
    <p:sldId id="299" r:id="rId18"/>
    <p:sldId id="301" r:id="rId19"/>
    <p:sldId id="270" r:id="rId20"/>
    <p:sldId id="271" r:id="rId21"/>
    <p:sldId id="272" r:id="rId22"/>
    <p:sldId id="273" r:id="rId23"/>
    <p:sldId id="274" r:id="rId24"/>
    <p:sldId id="302" r:id="rId25"/>
    <p:sldId id="275" r:id="rId26"/>
    <p:sldId id="303" r:id="rId27"/>
    <p:sldId id="276" r:id="rId28"/>
    <p:sldId id="277" r:id="rId29"/>
    <p:sldId id="278" r:id="rId30"/>
    <p:sldId id="304" r:id="rId31"/>
    <p:sldId id="281" r:id="rId32"/>
    <p:sldId id="279" r:id="rId33"/>
    <p:sldId id="280" r:id="rId34"/>
    <p:sldId id="282" r:id="rId35"/>
    <p:sldId id="283" r:id="rId36"/>
    <p:sldId id="284" r:id="rId37"/>
    <p:sldId id="285" r:id="rId38"/>
    <p:sldId id="307" r:id="rId39"/>
    <p:sldId id="308" r:id="rId40"/>
    <p:sldId id="309" r:id="rId41"/>
    <p:sldId id="310" r:id="rId42"/>
    <p:sldId id="286" r:id="rId43"/>
    <p:sldId id="287" r:id="rId44"/>
    <p:sldId id="288" r:id="rId45"/>
    <p:sldId id="289" r:id="rId46"/>
    <p:sldId id="311" r:id="rId47"/>
    <p:sldId id="305" r:id="rId48"/>
    <p:sldId id="290" r:id="rId49"/>
    <p:sldId id="312" r:id="rId50"/>
    <p:sldId id="313" r:id="rId51"/>
    <p:sldId id="314" r:id="rId52"/>
    <p:sldId id="316" r:id="rId53"/>
    <p:sldId id="318" r:id="rId54"/>
    <p:sldId id="317" r:id="rId55"/>
    <p:sldId id="291" r:id="rId56"/>
    <p:sldId id="315" r:id="rId57"/>
    <p:sldId id="292" r:id="rId58"/>
    <p:sldId id="293" r:id="rId59"/>
    <p:sldId id="320" r:id="rId60"/>
    <p:sldId id="321" r:id="rId61"/>
    <p:sldId id="294" r:id="rId62"/>
    <p:sldId id="306" r:id="rId6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72D907BB-F8C2-4A8C-B5BA-11D09FF3CCD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317239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2D907BB-F8C2-4A8C-B5BA-11D09FF3CCD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407379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2D907BB-F8C2-4A8C-B5BA-11D09FF3CCD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56954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2D907BB-F8C2-4A8C-B5BA-11D09FF3CCD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98870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2D907BB-F8C2-4A8C-B5BA-11D09FF3CCD2}" type="datetimeFigureOut">
              <a:rPr lang="cs-CZ" smtClean="0"/>
              <a:t>24.02.2022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16331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2D907BB-F8C2-4A8C-B5BA-11D09FF3CCD2}" type="datetimeFigureOut">
              <a:rPr lang="cs-CZ" smtClean="0"/>
              <a:t>24.02.2022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280668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2D907BB-F8C2-4A8C-B5BA-11D09FF3CCD2}" type="datetimeFigureOut">
              <a:rPr lang="cs-CZ" smtClean="0"/>
              <a:t>24.02.2022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173024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2D907BB-F8C2-4A8C-B5BA-11D09FF3CCD2}" type="datetimeFigureOut">
              <a:rPr lang="cs-CZ" smtClean="0"/>
              <a:t>24.02.2022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5679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2D907BB-F8C2-4A8C-B5BA-11D09FF3CCD2}" type="datetimeFigureOut">
              <a:rPr lang="cs-CZ" smtClean="0"/>
              <a:t>24.02.2022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397031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2D907BB-F8C2-4A8C-B5BA-11D09FF3CCD2}" type="datetimeFigureOut">
              <a:rPr lang="cs-CZ" smtClean="0"/>
              <a:t>24.02.2022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144035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2D907BB-F8C2-4A8C-B5BA-11D09FF3CCD2}" type="datetimeFigureOut">
              <a:rPr lang="cs-CZ" smtClean="0"/>
              <a:t>24.02.2022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A84178-F508-4516-808A-F7B1E53E60AE}" type="slidenum">
              <a:rPr lang="cs-CZ" smtClean="0"/>
              <a:t>‹#›</a:t>
            </a:fld>
            <a:endParaRPr lang="cs-CZ"/>
          </a:p>
        </p:txBody>
      </p:sp>
    </p:spTree>
    <p:extLst>
      <p:ext uri="{BB962C8B-B14F-4D97-AF65-F5344CB8AC3E}">
        <p14:creationId xmlns:p14="http://schemas.microsoft.com/office/powerpoint/2010/main" val="291387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907BB-F8C2-4A8C-B5BA-11D09FF3CCD2}" type="datetimeFigureOut">
              <a:rPr lang="cs-CZ" smtClean="0"/>
              <a:t>24.02.2022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84178-F508-4516-808A-F7B1E53E60AE}" type="slidenum">
              <a:rPr lang="cs-CZ" smtClean="0"/>
              <a:t>‹#›</a:t>
            </a:fld>
            <a:endParaRPr lang="cs-CZ"/>
          </a:p>
        </p:txBody>
      </p:sp>
    </p:spTree>
    <p:extLst>
      <p:ext uri="{BB962C8B-B14F-4D97-AF65-F5344CB8AC3E}">
        <p14:creationId xmlns:p14="http://schemas.microsoft.com/office/powerpoint/2010/main" val="362403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nb.c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ortal.gov.cz/app/zakony/download?idBiblio=40846&amp;nr=96~2F1993~20Sb.&amp;ft=pdf" TargetMode="External"/><Relationship Id="rId2" Type="http://schemas.openxmlformats.org/officeDocument/2006/relationships/hyperlink" Target="https://portal.gov.cz/app/zakony/download?idBiblio=86883&amp;nr=257~2F2016~20Sb.&amp;ft=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Bankovnictví -</a:t>
            </a:r>
            <a:br>
              <a:rPr lang="cs-CZ" dirty="0"/>
            </a:br>
            <a:r>
              <a:rPr lang="cs-CZ" sz="4800" b="1" dirty="0"/>
              <a:t>Retailové Bankovnictví –</a:t>
            </a:r>
            <a:br>
              <a:rPr lang="cs-CZ" sz="4800" b="1" dirty="0"/>
            </a:br>
            <a:r>
              <a:rPr lang="cs-CZ" sz="4800" b="1" dirty="0"/>
              <a:t>vklady a výběry</a:t>
            </a:r>
          </a:p>
        </p:txBody>
      </p:sp>
      <p:sp>
        <p:nvSpPr>
          <p:cNvPr id="3" name="Podnadpis 2"/>
          <p:cNvSpPr>
            <a:spLocks noGrp="1"/>
          </p:cNvSpPr>
          <p:nvPr>
            <p:ph type="subTitle" idx="1"/>
          </p:nvPr>
        </p:nvSpPr>
        <p:spPr/>
        <p:txBody>
          <a:bodyPr/>
          <a:lstStyle/>
          <a:p>
            <a:r>
              <a:rPr lang="cs-CZ" dirty="0"/>
              <a:t>ESF MU Brno</a:t>
            </a:r>
          </a:p>
          <a:p>
            <a:r>
              <a:rPr lang="cs-CZ" dirty="0"/>
              <a:t>Ing. Jarmil Vlach</a:t>
            </a:r>
          </a:p>
        </p:txBody>
      </p:sp>
    </p:spTree>
    <p:extLst>
      <p:ext uri="{BB962C8B-B14F-4D97-AF65-F5344CB8AC3E}">
        <p14:creationId xmlns:p14="http://schemas.microsoft.com/office/powerpoint/2010/main" val="756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Platební styk</a:t>
            </a:r>
          </a:p>
        </p:txBody>
      </p:sp>
      <p:sp>
        <p:nvSpPr>
          <p:cNvPr id="3" name="Zástupný symbol pro obsah 2"/>
          <p:cNvSpPr>
            <a:spLocks noGrp="1"/>
          </p:cNvSpPr>
          <p:nvPr>
            <p:ph idx="1"/>
          </p:nvPr>
        </p:nvSpPr>
        <p:spPr/>
        <p:txBody>
          <a:bodyPr/>
          <a:lstStyle/>
          <a:p>
            <a:pPr marL="72000" indent="0">
              <a:buNone/>
            </a:pPr>
            <a:r>
              <a:rPr lang="cs-CZ" sz="1800" b="1" dirty="0" err="1"/>
              <a:t>Korespondentský</a:t>
            </a:r>
            <a:r>
              <a:rPr lang="cs-CZ" sz="1800" b="1" dirty="0"/>
              <a:t> systém zúčtování</a:t>
            </a:r>
          </a:p>
          <a:p>
            <a:pPr>
              <a:buFont typeface="Wingdings" panose="05000000000000000000" pitchFamily="2" charset="2"/>
              <a:buChar char="§"/>
            </a:pPr>
            <a:r>
              <a:rPr lang="cs-CZ" sz="1800" dirty="0"/>
              <a:t>Systém, kdy jedna banka otevírá druhé bance účet jako svému klientovi.</a:t>
            </a:r>
          </a:p>
          <a:p>
            <a:pPr>
              <a:buFont typeface="Wingdings" panose="05000000000000000000" pitchFamily="2" charset="2"/>
              <a:buChar char="§"/>
            </a:pPr>
            <a:r>
              <a:rPr lang="cs-CZ" sz="1800" dirty="0"/>
              <a:t>Platba je provedena převodem z jednoho účtu na druhý. Pokud banky tyto vztahy nemají, musí platba proběhnout přes takovou banku, která má s oběma bankami otevřený účet.</a:t>
            </a:r>
          </a:p>
          <a:p>
            <a:pPr>
              <a:buFont typeface="Wingdings" panose="05000000000000000000" pitchFamily="2" charset="2"/>
              <a:buChar char="§"/>
            </a:pPr>
            <a:r>
              <a:rPr lang="cs-CZ" sz="1800" b="1" dirty="0"/>
              <a:t>Nostro účet </a:t>
            </a:r>
            <a:r>
              <a:rPr lang="cs-CZ" sz="1800" dirty="0"/>
              <a:t>– účet, který nám vede jiná banka</a:t>
            </a:r>
          </a:p>
          <a:p>
            <a:pPr>
              <a:buFont typeface="Wingdings" panose="05000000000000000000" pitchFamily="2" charset="2"/>
              <a:buChar char="§"/>
            </a:pPr>
            <a:r>
              <a:rPr lang="cs-CZ" sz="1800" b="1" dirty="0"/>
              <a:t>Loro účet </a:t>
            </a:r>
            <a:r>
              <a:rPr lang="cs-CZ" sz="1800" dirty="0"/>
              <a:t>– účet, který my vedeme jiné bance</a:t>
            </a:r>
          </a:p>
          <a:p>
            <a:pPr marL="72000" indent="0">
              <a:buNone/>
            </a:pPr>
            <a:endParaRPr lang="cs-CZ" sz="1800" dirty="0"/>
          </a:p>
          <a:p>
            <a:pPr marL="72000" indent="0">
              <a:buNone/>
            </a:pPr>
            <a:r>
              <a:rPr lang="cs-CZ" sz="1800" b="1" dirty="0"/>
              <a:t>Výlohy spojené s realizací platby</a:t>
            </a:r>
          </a:p>
          <a:p>
            <a:pPr lvl="1">
              <a:lnSpc>
                <a:spcPct val="150000"/>
              </a:lnSpc>
              <a:buFont typeface="Wingdings" panose="05000000000000000000" pitchFamily="2" charset="2"/>
              <a:buChar char="§"/>
            </a:pPr>
            <a:r>
              <a:rPr lang="cs-CZ" sz="1800" dirty="0"/>
              <a:t>OUR (NETTO) – všechny bankovní poplatky k tíži příkazce</a:t>
            </a:r>
          </a:p>
          <a:p>
            <a:pPr lvl="1">
              <a:lnSpc>
                <a:spcPct val="150000"/>
              </a:lnSpc>
              <a:buFont typeface="Wingdings" panose="05000000000000000000" pitchFamily="2" charset="2"/>
              <a:buChar char="§"/>
            </a:pPr>
            <a:r>
              <a:rPr lang="cs-CZ" sz="1800" dirty="0"/>
              <a:t>BEN – všechny bankovní poplatky k tíži příjemce</a:t>
            </a:r>
          </a:p>
          <a:p>
            <a:pPr lvl="1">
              <a:lnSpc>
                <a:spcPct val="150000"/>
              </a:lnSpc>
              <a:buFont typeface="Wingdings" panose="05000000000000000000" pitchFamily="2" charset="2"/>
              <a:buChar char="§"/>
            </a:pPr>
            <a:r>
              <a:rPr lang="cs-CZ" sz="1800" dirty="0"/>
              <a:t>SHARE – plátce i příjemce hradí každý svoje bankovní poplatky</a:t>
            </a:r>
          </a:p>
        </p:txBody>
      </p:sp>
    </p:spTree>
    <p:extLst>
      <p:ext uri="{BB962C8B-B14F-4D97-AF65-F5344CB8AC3E}">
        <p14:creationId xmlns:p14="http://schemas.microsoft.com/office/powerpoint/2010/main" val="278970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54601"/>
          </a:xfrm>
        </p:spPr>
        <p:txBody>
          <a:bodyPr/>
          <a:lstStyle/>
          <a:p>
            <a:r>
              <a:rPr lang="cs-CZ" b="1" dirty="0"/>
              <a:t>Platební styk</a:t>
            </a:r>
          </a:p>
        </p:txBody>
      </p:sp>
      <p:sp>
        <p:nvSpPr>
          <p:cNvPr id="3" name="Zástupný symbol pro obsah 2"/>
          <p:cNvSpPr>
            <a:spLocks noGrp="1"/>
          </p:cNvSpPr>
          <p:nvPr>
            <p:ph idx="1"/>
          </p:nvPr>
        </p:nvSpPr>
        <p:spPr/>
        <p:txBody>
          <a:bodyPr>
            <a:normAutofit fontScale="92500" lnSpcReduction="20000"/>
          </a:bodyPr>
          <a:lstStyle/>
          <a:p>
            <a:pPr marL="72000" indent="0" algn="just">
              <a:buNone/>
            </a:pPr>
            <a:r>
              <a:rPr lang="cs-CZ" sz="3200" b="1" dirty="0"/>
              <a:t>Co jsou to SEPA platby?</a:t>
            </a:r>
          </a:p>
          <a:p>
            <a:pPr algn="just">
              <a:buFont typeface="Wingdings" panose="05000000000000000000" pitchFamily="2" charset="2"/>
              <a:buChar char="§"/>
            </a:pPr>
            <a:r>
              <a:rPr lang="cs-CZ" dirty="0"/>
              <a:t>SEPA je zkratkou Jednotné evropské platební oblasti z anglického </a:t>
            </a:r>
            <a:r>
              <a:rPr lang="cs-CZ" b="1" dirty="0"/>
              <a:t>Single Euro </a:t>
            </a:r>
            <a:r>
              <a:rPr lang="cs-CZ" b="1" dirty="0" err="1"/>
              <a:t>Payment</a:t>
            </a:r>
            <a:r>
              <a:rPr lang="cs-CZ" b="1" dirty="0"/>
              <a:t> Area</a:t>
            </a:r>
            <a:r>
              <a:rPr lang="cs-CZ" dirty="0"/>
              <a:t>. </a:t>
            </a:r>
          </a:p>
          <a:p>
            <a:pPr algn="just">
              <a:buFont typeface="Wingdings" panose="05000000000000000000" pitchFamily="2" charset="2"/>
              <a:buChar char="§"/>
            </a:pPr>
            <a:r>
              <a:rPr lang="cs-CZ" dirty="0"/>
              <a:t>Rychlý a levný převod peněžních prostředků do zahraničí - v rámci SEPA prostoru, který byl ujednán na podnět Evropské unie. V roce 2020 je členem SEPA 28 států Evropské unie, dále 4 státy Evropské asociace volného obchodu (Island, </a:t>
            </a:r>
            <a:r>
              <a:rPr lang="cs-CZ" dirty="0" err="1"/>
              <a:t>Lichnštejnsko</a:t>
            </a:r>
            <a:r>
              <a:rPr lang="cs-CZ" dirty="0"/>
              <a:t>, Norsko, Švýcarsko) a dále malá státy (Andora, </a:t>
            </a:r>
            <a:r>
              <a:rPr lang="cs-CZ" dirty="0" err="1"/>
              <a:t>Monaco</a:t>
            </a:r>
            <a:r>
              <a:rPr lang="cs-CZ" dirty="0"/>
              <a:t>, San Marino, Vatikán).</a:t>
            </a:r>
          </a:p>
          <a:p>
            <a:pPr algn="just">
              <a:buFont typeface="Wingdings" panose="05000000000000000000" pitchFamily="2" charset="2"/>
              <a:buChar char="§"/>
            </a:pPr>
            <a:r>
              <a:rPr lang="cs-CZ" dirty="0"/>
              <a:t>Od konce roku 2019 vznikla českým bankám povinnost účtovat za SEPA platbu stejný poplatek jako za tuzemskou platbu. </a:t>
            </a:r>
          </a:p>
          <a:p>
            <a:pPr algn="just">
              <a:buFont typeface="Wingdings" panose="05000000000000000000" pitchFamily="2" charset="2"/>
              <a:buChar char="§"/>
            </a:pPr>
            <a:r>
              <a:rPr lang="cs-CZ" dirty="0"/>
              <a:t>SEPA platby začaly fungovat v roce 2008 a poplatky bank za ně se pohybovaly na úrovni do 20% z hodnoty poplatku klasické zahraniční platby.</a:t>
            </a:r>
          </a:p>
          <a:p>
            <a:endParaRPr lang="cs-CZ" dirty="0"/>
          </a:p>
        </p:txBody>
      </p:sp>
    </p:spTree>
    <p:extLst>
      <p:ext uri="{BB962C8B-B14F-4D97-AF65-F5344CB8AC3E}">
        <p14:creationId xmlns:p14="http://schemas.microsoft.com/office/powerpoint/2010/main" val="144751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30538"/>
          </a:xfrm>
        </p:spPr>
        <p:txBody>
          <a:bodyPr>
            <a:normAutofit/>
          </a:bodyPr>
          <a:lstStyle/>
          <a:p>
            <a:r>
              <a:rPr lang="cs-CZ" sz="4000" b="1" dirty="0"/>
              <a:t>Platební styk</a:t>
            </a:r>
          </a:p>
        </p:txBody>
      </p:sp>
      <p:sp>
        <p:nvSpPr>
          <p:cNvPr id="3" name="Zástupný symbol pro obsah 2"/>
          <p:cNvSpPr>
            <a:spLocks noGrp="1"/>
          </p:cNvSpPr>
          <p:nvPr>
            <p:ph idx="1"/>
          </p:nvPr>
        </p:nvSpPr>
        <p:spPr>
          <a:xfrm>
            <a:off x="838200" y="1636295"/>
            <a:ext cx="10515600" cy="4540668"/>
          </a:xfrm>
        </p:spPr>
        <p:txBody>
          <a:bodyPr/>
          <a:lstStyle/>
          <a:p>
            <a:pPr>
              <a:buFont typeface="Wingdings" panose="05000000000000000000" pitchFamily="2" charset="2"/>
              <a:buChar char="§"/>
            </a:pPr>
            <a:r>
              <a:rPr lang="cs-CZ" sz="2000" b="1" dirty="0"/>
              <a:t>Náležitosti SEPA platby:</a:t>
            </a:r>
          </a:p>
          <a:p>
            <a:pPr>
              <a:buFont typeface="Wingdings" panose="05000000000000000000" pitchFamily="2" charset="2"/>
              <a:buChar char="§"/>
            </a:pPr>
            <a:r>
              <a:rPr lang="cs-CZ" sz="2000" dirty="0"/>
              <a:t>číslo účtu příjemce ve formátu IBAN: maximálně 34místný kód (2 znaky pro kód země, 2 znaky jako kontrolní kód, maximálně 30 znaků – kód banky a číslo účtu v rámci banky)</a:t>
            </a:r>
          </a:p>
          <a:p>
            <a:pPr lvl="1">
              <a:lnSpc>
                <a:spcPct val="150000"/>
              </a:lnSpc>
              <a:buFont typeface="Wingdings" panose="05000000000000000000" pitchFamily="2" charset="2"/>
              <a:buChar char="§"/>
            </a:pPr>
            <a:r>
              <a:rPr lang="cs-CZ" sz="1800" b="1" dirty="0"/>
              <a:t>např. IBAN</a:t>
            </a:r>
            <a:r>
              <a:rPr lang="cs-CZ" sz="1800" dirty="0"/>
              <a:t> pro Českou republiku:</a:t>
            </a:r>
            <a:br>
              <a:rPr lang="cs-CZ" sz="1800" dirty="0"/>
            </a:br>
            <a:r>
              <a:rPr lang="cs-CZ" sz="1800" dirty="0"/>
              <a:t>číslo účtu při platbě v rámci ČR: 19-2000145399/0800</a:t>
            </a:r>
            <a:br>
              <a:rPr lang="cs-CZ" sz="1800" dirty="0"/>
            </a:br>
            <a:r>
              <a:rPr lang="cs-CZ" sz="1800" dirty="0"/>
              <a:t>IBAN: CZ6508000000192000145399, případně psáno CZ65 0800 0000 1920 0014 5399</a:t>
            </a:r>
          </a:p>
          <a:p>
            <a:pPr lvl="1">
              <a:lnSpc>
                <a:spcPct val="150000"/>
              </a:lnSpc>
              <a:buFont typeface="Wingdings" panose="05000000000000000000" pitchFamily="2" charset="2"/>
              <a:buChar char="§"/>
            </a:pPr>
            <a:r>
              <a:rPr lang="cs-CZ" sz="1800" dirty="0"/>
              <a:t>kód banky příjemce </a:t>
            </a:r>
            <a:r>
              <a:rPr lang="cs-CZ" sz="1800" b="1" dirty="0"/>
              <a:t>BIC/SWIFT</a:t>
            </a:r>
            <a:r>
              <a:rPr lang="cs-CZ" sz="1800" dirty="0"/>
              <a:t>: 8místný nebo 11místný kód banky např. BIC </a:t>
            </a:r>
            <a:r>
              <a:rPr lang="cs-CZ" sz="1800" dirty="0">
                <a:hlinkClick r:id="rId2" tooltip="Odkaz na externí web"/>
              </a:rPr>
              <a:t>České národní banky</a:t>
            </a:r>
            <a:r>
              <a:rPr lang="cs-CZ" sz="1800" dirty="0"/>
              <a:t>: CNBACZPPXXX</a:t>
            </a:r>
          </a:p>
          <a:p>
            <a:pPr lvl="1">
              <a:lnSpc>
                <a:spcPct val="150000"/>
              </a:lnSpc>
              <a:buFont typeface="Wingdings" panose="05000000000000000000" pitchFamily="2" charset="2"/>
              <a:buChar char="§"/>
            </a:pPr>
            <a:r>
              <a:rPr lang="cs-CZ" sz="1800" dirty="0"/>
              <a:t>další doplňující údaje (např. reference platby, identifikační kód plátce nebo identifikační kód příjemce)</a:t>
            </a:r>
          </a:p>
          <a:p>
            <a:endParaRPr lang="cs-CZ" dirty="0"/>
          </a:p>
        </p:txBody>
      </p:sp>
    </p:spTree>
    <p:extLst>
      <p:ext uri="{BB962C8B-B14F-4D97-AF65-F5344CB8AC3E}">
        <p14:creationId xmlns:p14="http://schemas.microsoft.com/office/powerpoint/2010/main" val="351364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Platební styk</a:t>
            </a:r>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sz="2000" b="1" dirty="0"/>
              <a:t>SWIFT </a:t>
            </a:r>
            <a:r>
              <a:rPr lang="en-US" sz="2000" dirty="0"/>
              <a:t>(Society for Worldwide Interbank Financial Telecommunication – </a:t>
            </a:r>
            <a:r>
              <a:rPr lang="en-US" sz="2000" dirty="0" err="1"/>
              <a:t>Společnost</a:t>
            </a:r>
            <a:r>
              <a:rPr lang="en-US" sz="2000" dirty="0"/>
              <a:t> pro </a:t>
            </a:r>
            <a:r>
              <a:rPr lang="en-US" sz="2000" dirty="0" err="1"/>
              <a:t>celosvětovou</a:t>
            </a:r>
            <a:r>
              <a:rPr lang="en-US" sz="2000" dirty="0"/>
              <a:t> </a:t>
            </a:r>
            <a:r>
              <a:rPr lang="en-US" sz="2000" dirty="0" err="1"/>
              <a:t>mezibankovní</a:t>
            </a:r>
            <a:r>
              <a:rPr lang="en-US" sz="2000" dirty="0"/>
              <a:t> </a:t>
            </a:r>
            <a:r>
              <a:rPr lang="en-US" sz="2000" dirty="0" err="1"/>
              <a:t>finanční</a:t>
            </a:r>
            <a:r>
              <a:rPr lang="en-US" sz="2000" dirty="0"/>
              <a:t> </a:t>
            </a:r>
            <a:r>
              <a:rPr lang="en-US" sz="2000" dirty="0" err="1"/>
              <a:t>telekomunikaci</a:t>
            </a:r>
            <a:r>
              <a:rPr lang="en-US" sz="2000" dirty="0"/>
              <a:t>)</a:t>
            </a:r>
            <a:endParaRPr lang="cs-CZ" sz="2000" dirty="0"/>
          </a:p>
          <a:p>
            <a:pPr>
              <a:buFont typeface="Wingdings" panose="05000000000000000000" pitchFamily="2" charset="2"/>
              <a:buChar char="§"/>
            </a:pPr>
            <a:r>
              <a:rPr lang="cs-CZ" sz="2000" dirty="0"/>
              <a:t>SWIFT nebo také BIC kód je „adresa“ poskytovatele platebních služeb v mezinárodním platebním styku. Tzn. jednoznačná identifikace odesílatele platby.</a:t>
            </a:r>
          </a:p>
          <a:p>
            <a:pPr>
              <a:buFont typeface="Wingdings" panose="05000000000000000000" pitchFamily="2" charset="2"/>
              <a:buChar char="§"/>
            </a:pPr>
            <a:r>
              <a:rPr lang="cs-CZ" sz="2000" b="1" dirty="0"/>
              <a:t>Struktura</a:t>
            </a:r>
          </a:p>
          <a:p>
            <a:pPr lvl="1">
              <a:lnSpc>
                <a:spcPct val="150000"/>
              </a:lnSpc>
              <a:buFont typeface="Wingdings" panose="05000000000000000000" pitchFamily="2" charset="2"/>
              <a:buChar char="§"/>
            </a:pPr>
            <a:r>
              <a:rPr lang="cs-CZ" sz="1600" dirty="0"/>
              <a:t>Kód banky – čtyři abecední znaky</a:t>
            </a:r>
          </a:p>
          <a:p>
            <a:pPr lvl="1">
              <a:lnSpc>
                <a:spcPct val="150000"/>
              </a:lnSpc>
              <a:buFont typeface="Wingdings" panose="05000000000000000000" pitchFamily="2" charset="2"/>
              <a:buChar char="§"/>
            </a:pPr>
            <a:r>
              <a:rPr lang="cs-CZ" sz="1600" dirty="0"/>
              <a:t>Kód země – dvoumístný abecední kód ISO</a:t>
            </a:r>
          </a:p>
          <a:p>
            <a:pPr lvl="1">
              <a:lnSpc>
                <a:spcPct val="150000"/>
              </a:lnSpc>
              <a:buFont typeface="Wingdings" panose="05000000000000000000" pitchFamily="2" charset="2"/>
              <a:buChar char="§"/>
            </a:pPr>
            <a:r>
              <a:rPr lang="cs-CZ" sz="1600" dirty="0"/>
              <a:t>Kód bližšího místa – dvoumístný alfanumerický znak k identifikace regionu nebo města, kde banka sídlí</a:t>
            </a:r>
          </a:p>
          <a:p>
            <a:pPr lvl="1">
              <a:lnSpc>
                <a:spcPct val="150000"/>
              </a:lnSpc>
              <a:buFont typeface="Wingdings" panose="05000000000000000000" pitchFamily="2" charset="2"/>
              <a:buChar char="§"/>
            </a:pPr>
            <a:r>
              <a:rPr lang="cs-CZ" sz="1600" dirty="0"/>
              <a:t>Kód pobočky – třímístný kód  (volitelná součást adresy)</a:t>
            </a:r>
          </a:p>
          <a:p>
            <a:pPr lvl="1">
              <a:lnSpc>
                <a:spcPct val="150000"/>
              </a:lnSpc>
              <a:buFont typeface="Wingdings" panose="05000000000000000000" pitchFamily="2" charset="2"/>
              <a:buChar char="§"/>
            </a:pPr>
            <a:endParaRPr lang="cs-CZ" sz="1600" dirty="0"/>
          </a:p>
          <a:p>
            <a:pPr lvl="1">
              <a:lnSpc>
                <a:spcPct val="150000"/>
              </a:lnSpc>
              <a:buFont typeface="Wingdings" panose="05000000000000000000" pitchFamily="2" charset="2"/>
              <a:buChar char="§"/>
            </a:pPr>
            <a:r>
              <a:rPr lang="cs-CZ" sz="1600" dirty="0"/>
              <a:t>Například KOMB CZ PP  (Komerční banka v Praze)</a:t>
            </a:r>
          </a:p>
          <a:p>
            <a:endParaRPr lang="cs-CZ" dirty="0"/>
          </a:p>
        </p:txBody>
      </p:sp>
    </p:spTree>
    <p:extLst>
      <p:ext uri="{BB962C8B-B14F-4D97-AF65-F5344CB8AC3E}">
        <p14:creationId xmlns:p14="http://schemas.microsoft.com/office/powerpoint/2010/main" val="267496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34286"/>
          </a:xfrm>
        </p:spPr>
        <p:txBody>
          <a:bodyPr>
            <a:normAutofit/>
          </a:bodyPr>
          <a:lstStyle/>
          <a:p>
            <a:r>
              <a:rPr lang="cs-CZ" sz="4000" b="1" dirty="0"/>
              <a:t>Š E K Y</a:t>
            </a:r>
          </a:p>
        </p:txBody>
      </p:sp>
      <p:sp>
        <p:nvSpPr>
          <p:cNvPr id="3" name="Zástupný symbol pro obsah 2"/>
          <p:cNvSpPr>
            <a:spLocks noGrp="1"/>
          </p:cNvSpPr>
          <p:nvPr>
            <p:ph idx="1"/>
          </p:nvPr>
        </p:nvSpPr>
        <p:spPr>
          <a:xfrm>
            <a:off x="838200" y="1299412"/>
            <a:ext cx="10515600" cy="4877551"/>
          </a:xfrm>
        </p:spPr>
        <p:txBody>
          <a:bodyPr/>
          <a:lstStyle/>
          <a:p>
            <a:pPr>
              <a:buFont typeface="Wingdings" panose="05000000000000000000" pitchFamily="2" charset="2"/>
              <a:buChar char="§"/>
            </a:pPr>
            <a:endParaRPr lang="cs-CZ" sz="2000" dirty="0"/>
          </a:p>
          <a:p>
            <a:pPr>
              <a:buFont typeface="Wingdings" panose="05000000000000000000" pitchFamily="2" charset="2"/>
              <a:buChar char="§"/>
            </a:pPr>
            <a:r>
              <a:rPr lang="cs-CZ" sz="2000" dirty="0"/>
              <a:t>Jeden z nástrojů platebního styku</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Krátkodobý cenný papír podle zákona směnečného a šekového a musí splňovat určité náležitosti.</a:t>
            </a:r>
          </a:p>
          <a:p>
            <a:pPr>
              <a:buFont typeface="Wingdings" panose="05000000000000000000" pitchFamily="2" charset="2"/>
              <a:buChar char="§"/>
            </a:pPr>
            <a:r>
              <a:rPr lang="cs-CZ" sz="2000" dirty="0"/>
              <a:t>Šekem výstavce šeku (majitel účtu) přikazuje šekovníkovi (tj. peněžnímu ústavu, u kterého má vedený účet) vyplatit šekovou částku osobně na šeku uvedené nebo osobě uvedené na řadu šeku nebo doručiteli šeku.</a:t>
            </a:r>
          </a:p>
          <a:p>
            <a:pPr>
              <a:buFont typeface="Wingdings" panose="05000000000000000000" pitchFamily="2" charset="2"/>
              <a:buChar char="§"/>
            </a:pPr>
            <a:r>
              <a:rPr lang="cs-CZ" sz="2000" b="1" dirty="0"/>
              <a:t>Druhy šeků</a:t>
            </a:r>
          </a:p>
          <a:p>
            <a:pPr lvl="1">
              <a:buFont typeface="Wingdings" panose="05000000000000000000" pitchFamily="2" charset="2"/>
              <a:buChar char="§"/>
            </a:pPr>
            <a:r>
              <a:rPr lang="cs-CZ" dirty="0"/>
              <a:t>Soukromé</a:t>
            </a:r>
          </a:p>
          <a:p>
            <a:pPr lvl="1">
              <a:buFont typeface="Wingdings" panose="05000000000000000000" pitchFamily="2" charset="2"/>
              <a:buChar char="§"/>
            </a:pPr>
            <a:r>
              <a:rPr lang="cs-CZ" dirty="0"/>
              <a:t>Bankovní</a:t>
            </a:r>
          </a:p>
          <a:p>
            <a:pPr lvl="1">
              <a:buFont typeface="Wingdings" panose="05000000000000000000" pitchFamily="2" charset="2"/>
              <a:buChar char="§"/>
            </a:pPr>
            <a:r>
              <a:rPr lang="cs-CZ" dirty="0"/>
              <a:t>Cestovní</a:t>
            </a:r>
          </a:p>
        </p:txBody>
      </p:sp>
    </p:spTree>
    <p:extLst>
      <p:ext uri="{BB962C8B-B14F-4D97-AF65-F5344CB8AC3E}">
        <p14:creationId xmlns:p14="http://schemas.microsoft.com/office/powerpoint/2010/main" val="47093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174917"/>
          </a:xfrm>
        </p:spPr>
        <p:txBody>
          <a:bodyPr/>
          <a:lstStyle/>
          <a:p>
            <a:r>
              <a:rPr lang="cs-CZ" b="1" dirty="0"/>
              <a:t>ŠEKY</a:t>
            </a:r>
          </a:p>
        </p:txBody>
      </p:sp>
      <p:sp>
        <p:nvSpPr>
          <p:cNvPr id="3" name="Zástupný symbol pro obsah 2"/>
          <p:cNvSpPr>
            <a:spLocks noGrp="1"/>
          </p:cNvSpPr>
          <p:nvPr>
            <p:ph idx="1"/>
          </p:nvPr>
        </p:nvSpPr>
        <p:spPr/>
        <p:txBody>
          <a:bodyPr/>
          <a:lstStyle/>
          <a:p>
            <a:pPr marL="72000" indent="0">
              <a:buNone/>
            </a:pPr>
            <a:r>
              <a:rPr lang="cs-CZ" b="1" dirty="0"/>
              <a:t>Soukromé šeky</a:t>
            </a:r>
          </a:p>
          <a:p>
            <a:pPr>
              <a:buFont typeface="Wingdings" panose="05000000000000000000" pitchFamily="2" charset="2"/>
              <a:buChar char="§"/>
            </a:pPr>
            <a:r>
              <a:rPr lang="cs-CZ" dirty="0"/>
              <a:t>Vystavuje fyzická nebo právnická osoba (klient), která má v bance vedený účet a k němu vystavenou tzv. šekovou knížku.</a:t>
            </a:r>
          </a:p>
          <a:p>
            <a:pPr>
              <a:buFont typeface="Wingdings" panose="05000000000000000000" pitchFamily="2" charset="2"/>
              <a:buChar char="§"/>
            </a:pPr>
            <a:r>
              <a:rPr lang="cs-CZ" dirty="0"/>
              <a:t>Tyto šeky nejsou kryté!</a:t>
            </a:r>
          </a:p>
          <a:p>
            <a:pPr marL="72000" indent="0">
              <a:buNone/>
            </a:pPr>
            <a:r>
              <a:rPr lang="cs-CZ" b="1" dirty="0"/>
              <a:t>Bankovní šeky</a:t>
            </a:r>
          </a:p>
          <a:p>
            <a:pPr>
              <a:buFont typeface="Wingdings" panose="05000000000000000000" pitchFamily="2" charset="2"/>
              <a:buChar char="§"/>
            </a:pPr>
            <a:r>
              <a:rPr lang="cs-CZ" dirty="0"/>
              <a:t>Vystavuje banka pro jinou banku, která má povinnost vyplatit šek majiteli hotovosti nebo zúčtováním na účet.</a:t>
            </a:r>
          </a:p>
          <a:p>
            <a:pPr>
              <a:buFont typeface="Wingdings" panose="05000000000000000000" pitchFamily="2" charset="2"/>
              <a:buChar char="§"/>
            </a:pPr>
            <a:r>
              <a:rPr lang="cs-CZ" dirty="0"/>
              <a:t>Bankovní šeky vystavují banky na žádosti klienta a jsou kryty zablokováním peněz na běžném účtu klienta.</a:t>
            </a:r>
          </a:p>
          <a:p>
            <a:endParaRPr lang="cs-CZ" dirty="0"/>
          </a:p>
        </p:txBody>
      </p:sp>
    </p:spTree>
    <p:extLst>
      <p:ext uri="{BB962C8B-B14F-4D97-AF65-F5344CB8AC3E}">
        <p14:creationId xmlns:p14="http://schemas.microsoft.com/office/powerpoint/2010/main" val="62491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ŠEKY</a:t>
            </a:r>
          </a:p>
        </p:txBody>
      </p:sp>
      <p:sp>
        <p:nvSpPr>
          <p:cNvPr id="3" name="Zástupný symbol pro obsah 2"/>
          <p:cNvSpPr>
            <a:spLocks noGrp="1"/>
          </p:cNvSpPr>
          <p:nvPr>
            <p:ph idx="1"/>
          </p:nvPr>
        </p:nvSpPr>
        <p:spPr>
          <a:xfrm>
            <a:off x="838200" y="2123825"/>
            <a:ext cx="10515600" cy="4486275"/>
          </a:xfrm>
        </p:spPr>
        <p:txBody>
          <a:bodyPr>
            <a:normAutofit fontScale="92500" lnSpcReduction="20000"/>
          </a:bodyPr>
          <a:lstStyle/>
          <a:p>
            <a:pPr marL="72000" indent="0">
              <a:buNone/>
            </a:pPr>
            <a:r>
              <a:rPr lang="cs-CZ" sz="3200" b="1" dirty="0"/>
              <a:t>Cestovní šeky</a:t>
            </a:r>
            <a:endParaRPr lang="cs-CZ" sz="3200" dirty="0"/>
          </a:p>
          <a:p>
            <a:pPr>
              <a:buFont typeface="Wingdings" panose="05000000000000000000" pitchFamily="2" charset="2"/>
              <a:buChar char="§"/>
            </a:pPr>
            <a:r>
              <a:rPr lang="cs-CZ" dirty="0"/>
              <a:t>Uměle vytvořené šeky pro potřeby cestovního ruchu, nejedná se proto o „pravé“ šeky, na které se vztahuje šekové právo.</a:t>
            </a:r>
          </a:p>
          <a:p>
            <a:pPr>
              <a:buFont typeface="Wingdings" panose="05000000000000000000" pitchFamily="2" charset="2"/>
              <a:buChar char="§"/>
            </a:pPr>
            <a:r>
              <a:rPr lang="cs-CZ" dirty="0"/>
              <a:t>První cestovní šeky vydala společnost </a:t>
            </a:r>
            <a:r>
              <a:rPr lang="cs-CZ" dirty="0" err="1"/>
              <a:t>American</a:t>
            </a:r>
            <a:r>
              <a:rPr lang="cs-CZ" dirty="0"/>
              <a:t> Express již v roce 1891.</a:t>
            </a:r>
          </a:p>
          <a:p>
            <a:pPr>
              <a:buFont typeface="Wingdings" panose="05000000000000000000" pitchFamily="2" charset="2"/>
              <a:buChar char="§"/>
            </a:pPr>
            <a:r>
              <a:rPr lang="cs-CZ" dirty="0"/>
              <a:t>Jsou vydávány nejčastěji velkými světovými bankami a finančními institucemi, vystavují se v nejfrekventovanějších světových měnách v zaokrouhlených měnových hodnotách.</a:t>
            </a:r>
          </a:p>
          <a:p>
            <a:pPr>
              <a:buFont typeface="Wingdings" panose="05000000000000000000" pitchFamily="2" charset="2"/>
              <a:buChar char="§"/>
            </a:pPr>
            <a:r>
              <a:rPr lang="cs-CZ" dirty="0"/>
              <a:t>Nejznámější cestovní šeky </a:t>
            </a:r>
            <a:r>
              <a:rPr lang="cs-CZ" dirty="0" err="1"/>
              <a:t>American</a:t>
            </a:r>
            <a:r>
              <a:rPr lang="cs-CZ" dirty="0"/>
              <a:t> Express </a:t>
            </a:r>
            <a:r>
              <a:rPr lang="cs-CZ" dirty="0" err="1"/>
              <a:t>Checque</a:t>
            </a:r>
            <a:r>
              <a:rPr lang="cs-CZ" dirty="0"/>
              <a:t>, Thomas </a:t>
            </a:r>
            <a:r>
              <a:rPr lang="cs-CZ" dirty="0" err="1"/>
              <a:t>Cook</a:t>
            </a:r>
            <a:r>
              <a:rPr lang="cs-CZ" dirty="0"/>
              <a:t> </a:t>
            </a:r>
            <a:r>
              <a:rPr lang="cs-CZ" dirty="0" err="1"/>
              <a:t>MasterCard</a:t>
            </a:r>
            <a:r>
              <a:rPr lang="cs-CZ" dirty="0"/>
              <a:t> </a:t>
            </a:r>
            <a:r>
              <a:rPr lang="cs-CZ" dirty="0" err="1"/>
              <a:t>Travellers</a:t>
            </a:r>
            <a:r>
              <a:rPr lang="cs-CZ" dirty="0"/>
              <a:t> </a:t>
            </a:r>
            <a:r>
              <a:rPr lang="cs-CZ" dirty="0" err="1"/>
              <a:t>Cheques</a:t>
            </a:r>
            <a:r>
              <a:rPr lang="cs-CZ" dirty="0"/>
              <a:t> a </a:t>
            </a:r>
            <a:r>
              <a:rPr lang="cs-CZ" dirty="0" err="1"/>
              <a:t>Interpayment</a:t>
            </a:r>
            <a:r>
              <a:rPr lang="cs-CZ" dirty="0"/>
              <a:t> Visa </a:t>
            </a:r>
            <a:r>
              <a:rPr lang="cs-CZ" dirty="0" err="1"/>
              <a:t>Travelers</a:t>
            </a:r>
            <a:r>
              <a:rPr lang="cs-CZ" dirty="0"/>
              <a:t> </a:t>
            </a:r>
            <a:r>
              <a:rPr lang="cs-CZ" dirty="0" err="1"/>
              <a:t>Cheques</a:t>
            </a:r>
            <a:r>
              <a:rPr lang="cs-CZ" dirty="0"/>
              <a:t>.</a:t>
            </a:r>
          </a:p>
          <a:p>
            <a:pPr>
              <a:buFont typeface="Wingdings" panose="05000000000000000000" pitchFamily="2" charset="2"/>
              <a:buChar char="§"/>
            </a:pPr>
            <a:r>
              <a:rPr lang="cs-CZ" dirty="0"/>
              <a:t>Výhodou je neomezená platnost, proplacení kdekoli na světě, nevýhodou jsou provize za jejich vystavení, častá srážka při placení šekem, možnost použití pouze majitelem šeku.</a:t>
            </a:r>
          </a:p>
          <a:p>
            <a:endParaRPr lang="cs-CZ" dirty="0"/>
          </a:p>
        </p:txBody>
      </p:sp>
    </p:spTree>
    <p:extLst>
      <p:ext uri="{BB962C8B-B14F-4D97-AF65-F5344CB8AC3E}">
        <p14:creationId xmlns:p14="http://schemas.microsoft.com/office/powerpoint/2010/main" val="343684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Šeky</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2000" b="1" dirty="0"/>
              <a:t>Cestovní šeky</a:t>
            </a:r>
          </a:p>
        </p:txBody>
      </p:sp>
      <p:pic>
        <p:nvPicPr>
          <p:cNvPr id="6" name="Obrázek 5">
            <a:extLst>
              <a:ext uri="{FF2B5EF4-FFF2-40B4-BE49-F238E27FC236}">
                <a16:creationId xmlns:a16="http://schemas.microsoft.com/office/drawing/2014/main" id="{F4F556C0-7E60-422B-9ADB-FCB84AAF6341}"/>
              </a:ext>
            </a:extLst>
          </p:cNvPr>
          <p:cNvPicPr>
            <a:picLocks noChangeAspect="1"/>
          </p:cNvPicPr>
          <p:nvPr/>
        </p:nvPicPr>
        <p:blipFill rotWithShape="1">
          <a:blip r:embed="rId2"/>
          <a:srcRect l="11272" t="30165" r="42594" b="29294"/>
          <a:stretch/>
        </p:blipFill>
        <p:spPr>
          <a:xfrm>
            <a:off x="1113247" y="2732683"/>
            <a:ext cx="4153028" cy="2052918"/>
          </a:xfrm>
          <a:prstGeom prst="rect">
            <a:avLst/>
          </a:prstGeom>
        </p:spPr>
      </p:pic>
      <p:pic>
        <p:nvPicPr>
          <p:cNvPr id="8" name="Obrázek 7">
            <a:extLst>
              <a:ext uri="{FF2B5EF4-FFF2-40B4-BE49-F238E27FC236}">
                <a16:creationId xmlns:a16="http://schemas.microsoft.com/office/drawing/2014/main" id="{4FE06290-BD63-406D-BF5A-DBAF5A0B6B8B}"/>
              </a:ext>
            </a:extLst>
          </p:cNvPr>
          <p:cNvPicPr>
            <a:picLocks noChangeAspect="1"/>
          </p:cNvPicPr>
          <p:nvPr/>
        </p:nvPicPr>
        <p:blipFill rotWithShape="1">
          <a:blip r:embed="rId3"/>
          <a:srcRect l="9191" t="10499" r="8750" b="5512"/>
          <a:stretch/>
        </p:blipFill>
        <p:spPr>
          <a:xfrm>
            <a:off x="6400800" y="2339788"/>
            <a:ext cx="4930587" cy="2838709"/>
          </a:xfrm>
          <a:prstGeom prst="rect">
            <a:avLst/>
          </a:prstGeom>
        </p:spPr>
      </p:pic>
    </p:spTree>
    <p:extLst>
      <p:ext uri="{BB962C8B-B14F-4D97-AF65-F5344CB8AC3E}">
        <p14:creationId xmlns:p14="http://schemas.microsoft.com/office/powerpoint/2010/main" val="277315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sz="4000" b="1" dirty="0"/>
              <a:t>Standard mobility</a:t>
            </a: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Mnoho bank přistoupilo ke Standardu mobility klientů, který stanovuje postup při změně banky. </a:t>
            </a:r>
          </a:p>
          <a:p>
            <a:pPr algn="just">
              <a:buFont typeface="Wingdings" panose="05000000000000000000" pitchFamily="2" charset="2"/>
              <a:buChar char="§"/>
            </a:pPr>
            <a:r>
              <a:rPr lang="cs-CZ" sz="2000" dirty="0"/>
              <a:t>Žádost o změnu banky je nutné podat osobně na pobočce nové banky. </a:t>
            </a:r>
          </a:p>
          <a:p>
            <a:pPr algn="just">
              <a:buFont typeface="Wingdings" panose="05000000000000000000" pitchFamily="2" charset="2"/>
              <a:buChar char="§"/>
            </a:pPr>
            <a:r>
              <a:rPr lang="cs-CZ" sz="2000" dirty="0"/>
              <a:t>Ta následně vyřídí převody trvalých příkazů a inkas a dalších plateb. </a:t>
            </a:r>
          </a:p>
          <a:p>
            <a:pPr algn="just">
              <a:buFont typeface="Wingdings" panose="05000000000000000000" pitchFamily="2" charset="2"/>
              <a:buChar char="§"/>
            </a:pPr>
            <a:r>
              <a:rPr lang="cs-CZ" sz="2000" dirty="0"/>
              <a:t>Změna banky trvá minimálně 12 bankovních/pracovních dní, a dochází při ní ke změně čísla účtu. </a:t>
            </a:r>
          </a:p>
          <a:p>
            <a:pPr algn="just">
              <a:buFont typeface="Wingdings" panose="05000000000000000000" pitchFamily="2" charset="2"/>
              <a:buChar char="§"/>
            </a:pPr>
            <a:r>
              <a:rPr lang="cs-CZ" sz="2000" dirty="0"/>
              <a:t>Na základě zákona musí spotřebiteli převedení účtu k jiné bance umožnit každá banka.  </a:t>
            </a:r>
            <a:endParaRPr lang="cs-CZ" sz="2000" dirty="0">
              <a:effectLst/>
            </a:endParaRPr>
          </a:p>
        </p:txBody>
      </p:sp>
    </p:spTree>
    <p:extLst>
      <p:ext uri="{BB962C8B-B14F-4D97-AF65-F5344CB8AC3E}">
        <p14:creationId xmlns:p14="http://schemas.microsoft.com/office/powerpoint/2010/main" val="343336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54601"/>
          </a:xfrm>
        </p:spPr>
        <p:txBody>
          <a:bodyPr>
            <a:normAutofit/>
          </a:bodyPr>
          <a:lstStyle/>
          <a:p>
            <a:r>
              <a:rPr lang="cs-CZ" sz="4000" b="1" dirty="0"/>
              <a:t>Druhy vkladů</a:t>
            </a:r>
          </a:p>
        </p:txBody>
      </p:sp>
      <p:sp>
        <p:nvSpPr>
          <p:cNvPr id="3" name="Zástupný symbol pro obsah 2"/>
          <p:cNvSpPr>
            <a:spLocks noGrp="1"/>
          </p:cNvSpPr>
          <p:nvPr>
            <p:ph idx="1"/>
          </p:nvPr>
        </p:nvSpPr>
        <p:spPr>
          <a:xfrm>
            <a:off x="838200" y="1419726"/>
            <a:ext cx="10515600" cy="4757237"/>
          </a:xfrm>
        </p:spPr>
        <p:txBody>
          <a:bodyPr>
            <a:normAutofit/>
          </a:bodyPr>
          <a:lstStyle/>
          <a:p>
            <a:pPr>
              <a:buFont typeface="Wingdings" panose="05000000000000000000" pitchFamily="2" charset="2"/>
              <a:buChar char="§"/>
            </a:pPr>
            <a:r>
              <a:rPr lang="cs-CZ" sz="2000" dirty="0"/>
              <a:t>Vklady lze dělit zejména podle toho, zda je možno s penězi kdykoli disponovat či nikoli. </a:t>
            </a:r>
          </a:p>
          <a:p>
            <a:pPr>
              <a:buFont typeface="Wingdings" panose="05000000000000000000" pitchFamily="2" charset="2"/>
              <a:buChar char="§"/>
            </a:pPr>
            <a:r>
              <a:rPr lang="cs-CZ" sz="2000" b="1" dirty="0"/>
              <a:t>Základními typy bankovních vkladových produktů jsou:</a:t>
            </a:r>
          </a:p>
          <a:p>
            <a:pPr lvl="1">
              <a:lnSpc>
                <a:spcPct val="150000"/>
              </a:lnSpc>
              <a:buFont typeface="Wingdings" panose="05000000000000000000" pitchFamily="2" charset="2"/>
              <a:buChar char="§"/>
            </a:pPr>
            <a:r>
              <a:rPr lang="cs-CZ" b="1" dirty="0"/>
              <a:t>běžný účet, </a:t>
            </a:r>
          </a:p>
          <a:p>
            <a:pPr lvl="1">
              <a:lnSpc>
                <a:spcPct val="150000"/>
              </a:lnSpc>
              <a:buFont typeface="Wingdings" panose="05000000000000000000" pitchFamily="2" charset="2"/>
              <a:buChar char="§"/>
            </a:pPr>
            <a:r>
              <a:rPr lang="cs-CZ" b="1" dirty="0"/>
              <a:t>spořicí účet, </a:t>
            </a:r>
          </a:p>
          <a:p>
            <a:pPr lvl="1">
              <a:lnSpc>
                <a:spcPct val="150000"/>
              </a:lnSpc>
              <a:buFont typeface="Wingdings" panose="05000000000000000000" pitchFamily="2" charset="2"/>
              <a:buChar char="§"/>
            </a:pPr>
            <a:r>
              <a:rPr lang="cs-CZ" b="1" dirty="0"/>
              <a:t>termínovaný vklad s výpovědní lhůtou,</a:t>
            </a:r>
          </a:p>
          <a:p>
            <a:pPr lvl="1">
              <a:lnSpc>
                <a:spcPct val="150000"/>
              </a:lnSpc>
              <a:buFont typeface="Wingdings" panose="05000000000000000000" pitchFamily="2" charset="2"/>
              <a:buChar char="§"/>
            </a:pPr>
            <a:r>
              <a:rPr lang="cs-CZ" b="1" dirty="0"/>
              <a:t>termínovaný vklad bez výpovědní lhůty, </a:t>
            </a:r>
          </a:p>
          <a:p>
            <a:pPr lvl="1">
              <a:lnSpc>
                <a:spcPct val="150000"/>
              </a:lnSpc>
              <a:buFont typeface="Wingdings" panose="05000000000000000000" pitchFamily="2" charset="2"/>
              <a:buChar char="§"/>
            </a:pPr>
            <a:r>
              <a:rPr lang="cs-CZ" b="1" dirty="0"/>
              <a:t>revolvingový termínovaný vklad</a:t>
            </a:r>
            <a:r>
              <a:rPr lang="cs-CZ" dirty="0"/>
              <a:t>. </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Zvláštním typem vkladového produktu kombinovaného s možností úvěru je stavební spoření</a:t>
            </a:r>
            <a:endParaRPr lang="cs-CZ" dirty="0"/>
          </a:p>
        </p:txBody>
      </p:sp>
    </p:spTree>
    <p:extLst>
      <p:ext uri="{BB962C8B-B14F-4D97-AF65-F5344CB8AC3E}">
        <p14:creationId xmlns:p14="http://schemas.microsoft.com/office/powerpoint/2010/main" val="60468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223043"/>
          </a:xfrm>
        </p:spPr>
        <p:txBody>
          <a:bodyPr>
            <a:normAutofit/>
          </a:bodyPr>
          <a:lstStyle/>
          <a:p>
            <a:r>
              <a:rPr lang="cs-CZ" sz="4000" b="1" dirty="0"/>
              <a:t>Retailové bankovnictví a jeho vývoj</a:t>
            </a:r>
          </a:p>
        </p:txBody>
      </p:sp>
      <p:sp>
        <p:nvSpPr>
          <p:cNvPr id="3" name="Zástupný symbol pro obsah 2"/>
          <p:cNvSpPr>
            <a:spLocks noGrp="1"/>
          </p:cNvSpPr>
          <p:nvPr>
            <p:ph idx="1"/>
          </p:nvPr>
        </p:nvSpPr>
        <p:spPr>
          <a:xfrm>
            <a:off x="838200" y="1419726"/>
            <a:ext cx="10515600" cy="4757237"/>
          </a:xfrm>
        </p:spPr>
        <p:txBody>
          <a:bodyPr>
            <a:normAutofit fontScale="92500" lnSpcReduction="20000"/>
          </a:bodyPr>
          <a:lstStyle/>
          <a:p>
            <a:pPr algn="just">
              <a:buFont typeface="Wingdings" panose="05000000000000000000" pitchFamily="2" charset="2"/>
              <a:buChar char="§"/>
            </a:pPr>
            <a:r>
              <a:rPr lang="cs-CZ" dirty="0"/>
              <a:t>V průběhu 90. let kladen důraz na klasické retailové bankovnictví ve formě nabídky běžných účtů, termínovaných vkladů, vysoký podíl kamenných poboček, osobní návštěvy klienta a papírové formuláře.</a:t>
            </a:r>
          </a:p>
          <a:p>
            <a:pPr algn="just">
              <a:buFont typeface="Wingdings" panose="05000000000000000000" pitchFamily="2" charset="2"/>
              <a:buChar char="§"/>
            </a:pPr>
            <a:r>
              <a:rPr lang="cs-CZ" dirty="0"/>
              <a:t>S vývojem informačních technologií přesun k jednoduššímu ovládání běžného účtu – platební karty, rozšiřující se síť bankomatů, telefonní bankovnictví, rozšíření nabídky produktů o různé formy pojištění, spoření – stavební spoření, investice do fondů.</a:t>
            </a:r>
          </a:p>
          <a:p>
            <a:pPr algn="just">
              <a:buFont typeface="Wingdings" panose="05000000000000000000" pitchFamily="2" charset="2"/>
              <a:buChar char="§"/>
            </a:pPr>
            <a:r>
              <a:rPr lang="cs-CZ" dirty="0"/>
              <a:t>S nástupem internetu – internetové bankovnictví, různé mobilní aplikace.</a:t>
            </a:r>
          </a:p>
          <a:p>
            <a:pPr algn="just">
              <a:buFont typeface="Wingdings" panose="05000000000000000000" pitchFamily="2" charset="2"/>
              <a:buChar char="§"/>
            </a:pPr>
            <a:r>
              <a:rPr lang="cs-CZ" dirty="0"/>
              <a:t>V prvním desetiletí nového století nárůst objemu financování – především hypoték.</a:t>
            </a:r>
          </a:p>
          <a:p>
            <a:pPr algn="just">
              <a:buFont typeface="Wingdings" panose="05000000000000000000" pitchFamily="2" charset="2"/>
              <a:buChar char="§"/>
            </a:pPr>
            <a:r>
              <a:rPr lang="cs-CZ" dirty="0"/>
              <a:t>Po finanční krizi přesun z investičních produktů ke spořícím, především spořící účty.</a:t>
            </a:r>
          </a:p>
          <a:p>
            <a:pPr algn="just">
              <a:buFont typeface="Wingdings" panose="05000000000000000000" pitchFamily="2" charset="2"/>
              <a:buChar char="§"/>
            </a:pPr>
            <a:r>
              <a:rPr lang="cs-CZ"/>
              <a:t>Běžný účet se stává pro banky základním zdrojem pro případné úvěrování.</a:t>
            </a:r>
          </a:p>
          <a:p>
            <a:endParaRPr lang="cs-CZ" dirty="0"/>
          </a:p>
        </p:txBody>
      </p:sp>
    </p:spTree>
    <p:extLst>
      <p:ext uri="{BB962C8B-B14F-4D97-AF65-F5344CB8AC3E}">
        <p14:creationId xmlns:p14="http://schemas.microsoft.com/office/powerpoint/2010/main" val="118584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82412"/>
          </a:xfrm>
        </p:spPr>
        <p:txBody>
          <a:bodyPr/>
          <a:lstStyle/>
          <a:p>
            <a:r>
              <a:rPr lang="cs-CZ" b="1" dirty="0"/>
              <a:t>Stavební spoření</a:t>
            </a:r>
          </a:p>
        </p:txBody>
      </p:sp>
      <p:sp>
        <p:nvSpPr>
          <p:cNvPr id="3" name="Zástupný symbol pro obsah 2"/>
          <p:cNvSpPr>
            <a:spLocks noGrp="1"/>
          </p:cNvSpPr>
          <p:nvPr>
            <p:ph idx="1"/>
          </p:nvPr>
        </p:nvSpPr>
        <p:spPr>
          <a:xfrm>
            <a:off x="838200" y="1564105"/>
            <a:ext cx="10515600" cy="4612858"/>
          </a:xfrm>
        </p:spPr>
        <p:txBody>
          <a:bodyPr/>
          <a:lstStyle/>
          <a:p>
            <a:pPr>
              <a:buFont typeface="Wingdings" panose="05000000000000000000" pitchFamily="2" charset="2"/>
              <a:buChar char="§"/>
            </a:pPr>
            <a:r>
              <a:rPr lang="cs-CZ" b="1" dirty="0"/>
              <a:t>Zvláštním typem vkladového produktu kombinovaného s možností úvěru je stavební spoření. </a:t>
            </a:r>
          </a:p>
          <a:p>
            <a:pPr>
              <a:buFont typeface="Wingdings" panose="05000000000000000000" pitchFamily="2" charset="2"/>
              <a:buChar char="§"/>
            </a:pPr>
            <a:endParaRPr lang="cs-CZ" dirty="0"/>
          </a:p>
          <a:p>
            <a:pPr>
              <a:buFont typeface="Wingdings" panose="05000000000000000000" pitchFamily="2" charset="2"/>
              <a:buChar char="§"/>
            </a:pPr>
            <a:r>
              <a:rPr lang="cs-CZ" dirty="0"/>
              <a:t>Stavební spoření je produktem složeným ze spoření se státním příspěvkem s možností čerpání úvěru za předem danou úrokovou sazbu (po splnění předem daných podmínek). Stavební spoření poskytují stavební spořitelny, což jsou banky specializované na stavební spoření, které je upraveno v zákoně o stavebním spoření č. 96/1993 Sb.</a:t>
            </a:r>
          </a:p>
          <a:p>
            <a:pPr algn="just"/>
            <a:endParaRPr lang="cs-CZ" dirty="0">
              <a:effectLst/>
            </a:endParaRPr>
          </a:p>
          <a:p>
            <a:endParaRPr lang="cs-CZ" dirty="0"/>
          </a:p>
        </p:txBody>
      </p:sp>
    </p:spTree>
    <p:extLst>
      <p:ext uri="{BB962C8B-B14F-4D97-AF65-F5344CB8AC3E}">
        <p14:creationId xmlns:p14="http://schemas.microsoft.com/office/powerpoint/2010/main" val="480781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02728"/>
          </a:xfrm>
        </p:spPr>
        <p:txBody>
          <a:bodyPr/>
          <a:lstStyle/>
          <a:p>
            <a:r>
              <a:rPr lang="cs-CZ" b="1" dirty="0"/>
              <a:t>Stavební spoření</a:t>
            </a:r>
          </a:p>
        </p:txBody>
      </p:sp>
      <p:sp>
        <p:nvSpPr>
          <p:cNvPr id="3" name="Zástupný symbol pro obsah 2"/>
          <p:cNvSpPr>
            <a:spLocks noGrp="1"/>
          </p:cNvSpPr>
          <p:nvPr>
            <p:ph idx="1"/>
          </p:nvPr>
        </p:nvSpPr>
        <p:spPr/>
        <p:txBody>
          <a:bodyPr>
            <a:normAutofit fontScale="92500" lnSpcReduction="20000"/>
          </a:bodyPr>
          <a:lstStyle/>
          <a:p>
            <a:pPr marL="72000" indent="0">
              <a:buNone/>
            </a:pPr>
            <a:r>
              <a:rPr lang="cs-CZ" sz="2400" b="1" dirty="0"/>
              <a:t>Fáze stavebního spoření</a:t>
            </a:r>
          </a:p>
          <a:p>
            <a:pPr algn="just">
              <a:buFont typeface="Wingdings" panose="05000000000000000000" pitchFamily="2" charset="2"/>
              <a:buChar char="§"/>
            </a:pPr>
            <a:r>
              <a:rPr lang="cs-CZ" dirty="0"/>
              <a:t>První je </a:t>
            </a:r>
            <a:r>
              <a:rPr lang="cs-CZ" b="1" dirty="0"/>
              <a:t>fáze spořicí</a:t>
            </a:r>
            <a:r>
              <a:rPr lang="cs-CZ" dirty="0"/>
              <a:t>, během níž účastník stavebního spoření (osoba, která se stavební spořitelnou podepsala smlouvu) ukládá na účet u stavební spořitelny peníze. Ty je možno ukládat podle možností jak pravidelně (měsíčně, půlročně, ročně), tak nepravidelně.</a:t>
            </a:r>
          </a:p>
          <a:p>
            <a:pPr algn="just">
              <a:buFont typeface="Wingdings" panose="05000000000000000000" pitchFamily="2" charset="2"/>
              <a:buChar char="§"/>
            </a:pPr>
            <a:endParaRPr lang="cs-CZ" dirty="0"/>
          </a:p>
          <a:p>
            <a:pPr algn="just">
              <a:buFont typeface="Wingdings" panose="05000000000000000000" pitchFamily="2" charset="2"/>
              <a:buChar char="§"/>
            </a:pPr>
            <a:r>
              <a:rPr lang="cs-CZ" dirty="0"/>
              <a:t>Druhou je </a:t>
            </a:r>
            <a:r>
              <a:rPr lang="cs-CZ" b="1" dirty="0"/>
              <a:t>fáze úvěru</a:t>
            </a:r>
            <a:r>
              <a:rPr lang="cs-CZ" dirty="0"/>
              <a:t>, po naspoření min. 35 – 40% z cílové částky, trvání vkladu min. 2 roky a splnění určité hodnoty tzv. </a:t>
            </a:r>
            <a:r>
              <a:rPr lang="cs-CZ" dirty="0" err="1"/>
              <a:t>ohodnocovacího</a:t>
            </a:r>
            <a:r>
              <a:rPr lang="cs-CZ" dirty="0"/>
              <a:t> čísla (které se počítá z výše uspořené částky a připsaných záloh státních podpor, z výše získaných úroků od začátku stavebního spoření, z varianty či tarifu spoření a výše cílové částky) vzniká nárok na poskytnutí úvěru do výše tzv.</a:t>
            </a:r>
            <a:r>
              <a:rPr lang="cs-CZ" b="1" dirty="0"/>
              <a:t> cílové částky</a:t>
            </a:r>
            <a:r>
              <a:rPr lang="cs-CZ" dirty="0"/>
              <a:t>. Zákon o stavebním spoření omezuje úročení úvěru tak, že úrok smí být maximálně o 3 procentní body vyšší, než je úročení vkladů. Při úročení vkladů ve výši 2 % smí být tedy úrok z úvěru nejvýše 5 %.</a:t>
            </a:r>
          </a:p>
          <a:p>
            <a:endParaRPr lang="cs-CZ" dirty="0"/>
          </a:p>
        </p:txBody>
      </p:sp>
    </p:spTree>
    <p:extLst>
      <p:ext uri="{BB962C8B-B14F-4D97-AF65-F5344CB8AC3E}">
        <p14:creationId xmlns:p14="http://schemas.microsoft.com/office/powerpoint/2010/main" val="120817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Co to je cílová částka?</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dirty="0"/>
              <a:t>Cílová částka je částka, kterou si účastník zvolí při podpisu smlouvy o stavebním spoření a jde o limit peněz, které účastník může ze smlouvy o stavebním spoření získat. Ten nemůže být překročen, rovná se součtu vkladů, státní podpory, úvěru ze stavebního spoření a úroků z vkladů a státní podpory, po odečtení daně z příjmů z těchto úroků.</a:t>
            </a:r>
          </a:p>
          <a:p>
            <a:pPr algn="just">
              <a:buFont typeface="Wingdings" panose="05000000000000000000" pitchFamily="2" charset="2"/>
              <a:buChar char="§"/>
            </a:pPr>
            <a:r>
              <a:rPr lang="cs-CZ" dirty="0"/>
              <a:t>Během fáze spoření (během tzv. vázací lhůty 6 let) se nesmí naspořit více, než je cílová částka. Jde o hranici, za jejíž překročení (tzv. </a:t>
            </a:r>
            <a:r>
              <a:rPr lang="cs-CZ" dirty="0" err="1"/>
              <a:t>přespoření</a:t>
            </a:r>
            <a:r>
              <a:rPr lang="cs-CZ" dirty="0"/>
              <a:t>) je účastník potrestán např. ztrátou úrokového bonusu a ztrátou státní podpory. </a:t>
            </a:r>
          </a:p>
        </p:txBody>
      </p:sp>
    </p:spTree>
    <p:extLst>
      <p:ext uri="{BB962C8B-B14F-4D97-AF65-F5344CB8AC3E}">
        <p14:creationId xmlns:p14="http://schemas.microsoft.com/office/powerpoint/2010/main" val="927792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Co to je cílová částka?</a:t>
            </a:r>
          </a:p>
        </p:txBody>
      </p:sp>
      <p:sp>
        <p:nvSpPr>
          <p:cNvPr id="3" name="Zástupný symbol pro obsah 2"/>
          <p:cNvSpPr>
            <a:spLocks noGrp="1"/>
          </p:cNvSpPr>
          <p:nvPr>
            <p:ph idx="1"/>
          </p:nvPr>
        </p:nvSpPr>
        <p:spPr/>
        <p:txBody>
          <a:bodyPr/>
          <a:lstStyle/>
          <a:p>
            <a:r>
              <a:rPr lang="cs-CZ" dirty="0"/>
              <a:t>Z cílové částky je počítán poplatek za uzavření smlouvy a provize případnému zprostředkovateli, obvykle zaplatíte 1% z cílové částky. Zprostředkovatelé proto mají tendenci přesvědčovat zájemce o uzavření co nejvyšší cílové částky, což bývá v řadě případů nevýhodné, zvláště tam, kde lidé neplánují vzít si úvěr. Je tedy nutné zvážit vždy již při uzavírání smlouvy, JAK VYSOKOU CÍLOVOU ČÁSTKU bude účastník potřebovat. Lze ji kdykoli navýšit (s doplatkem rozdílu v poplatku za uzavření).</a:t>
            </a:r>
          </a:p>
          <a:p>
            <a:endParaRPr lang="cs-CZ" dirty="0"/>
          </a:p>
        </p:txBody>
      </p:sp>
    </p:spTree>
    <p:extLst>
      <p:ext uri="{BB962C8B-B14F-4D97-AF65-F5344CB8AC3E}">
        <p14:creationId xmlns:p14="http://schemas.microsoft.com/office/powerpoint/2010/main" val="136782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normAutofit fontScale="90000"/>
          </a:bodyPr>
          <a:lstStyle/>
          <a:p>
            <a:r>
              <a:rPr lang="cs-CZ" dirty="0"/>
              <a:t>Cílová částka</a:t>
            </a:r>
            <a:br>
              <a:rPr lang="cs-CZ" dirty="0"/>
            </a:br>
            <a:br>
              <a:rPr lang="cs-CZ" dirty="0"/>
            </a:br>
            <a:endParaRPr lang="cs-CZ" dirty="0"/>
          </a:p>
        </p:txBody>
      </p:sp>
      <p:sp>
        <p:nvSpPr>
          <p:cNvPr id="5" name="Zástupný symbol pro obsah 4"/>
          <p:cNvSpPr>
            <a:spLocks noGrp="1"/>
          </p:cNvSpPr>
          <p:nvPr>
            <p:ph idx="1"/>
          </p:nvPr>
        </p:nvSpPr>
        <p:spPr/>
        <p:txBody>
          <a:bodyPr/>
          <a:lstStyle/>
          <a:p>
            <a:pPr marL="72000" indent="0" algn="just">
              <a:buNone/>
            </a:pPr>
            <a:r>
              <a:rPr lang="cs-CZ" sz="2000" dirty="0"/>
              <a:t>Propočet potřeby výše cílové částky při spoření 6 let s tím, že neuvažujeme využít úvěr ze stavebního spoření:</a:t>
            </a:r>
          </a:p>
          <a:p>
            <a:pPr algn="just"/>
            <a:endParaRPr lang="cs-CZ" sz="1600" dirty="0"/>
          </a:p>
        </p:txBody>
      </p:sp>
      <p:graphicFrame>
        <p:nvGraphicFramePr>
          <p:cNvPr id="7" name="Tabulka 6">
            <a:extLst>
              <a:ext uri="{FF2B5EF4-FFF2-40B4-BE49-F238E27FC236}">
                <a16:creationId xmlns:a16="http://schemas.microsoft.com/office/drawing/2014/main" id="{C670A486-A1AC-43C6-968E-56ED0A193523}"/>
              </a:ext>
            </a:extLst>
          </p:cNvPr>
          <p:cNvGraphicFramePr>
            <a:graphicFrameLocks noGrp="1"/>
          </p:cNvGraphicFramePr>
          <p:nvPr/>
        </p:nvGraphicFramePr>
        <p:xfrm>
          <a:off x="1110337" y="2860197"/>
          <a:ext cx="9947274" cy="2971803"/>
        </p:xfrm>
        <a:graphic>
          <a:graphicData uri="http://schemas.openxmlformats.org/drawingml/2006/table">
            <a:tbl>
              <a:tblPr>
                <a:tableStyleId>{5C22544A-7EE6-4342-B048-85BDC9FD1C3A}</a:tableStyleId>
              </a:tblPr>
              <a:tblGrid>
                <a:gridCol w="2778924">
                  <a:extLst>
                    <a:ext uri="{9D8B030D-6E8A-4147-A177-3AD203B41FA5}">
                      <a16:colId xmlns:a16="http://schemas.microsoft.com/office/drawing/2014/main" val="3683858723"/>
                    </a:ext>
                  </a:extLst>
                </a:gridCol>
                <a:gridCol w="1812754">
                  <a:extLst>
                    <a:ext uri="{9D8B030D-6E8A-4147-A177-3AD203B41FA5}">
                      <a16:colId xmlns:a16="http://schemas.microsoft.com/office/drawing/2014/main" val="2407129067"/>
                    </a:ext>
                  </a:extLst>
                </a:gridCol>
                <a:gridCol w="1712045">
                  <a:extLst>
                    <a:ext uri="{9D8B030D-6E8A-4147-A177-3AD203B41FA5}">
                      <a16:colId xmlns:a16="http://schemas.microsoft.com/office/drawing/2014/main" val="1451865710"/>
                    </a:ext>
                  </a:extLst>
                </a:gridCol>
                <a:gridCol w="1654096">
                  <a:extLst>
                    <a:ext uri="{9D8B030D-6E8A-4147-A177-3AD203B41FA5}">
                      <a16:colId xmlns:a16="http://schemas.microsoft.com/office/drawing/2014/main" val="2553985643"/>
                    </a:ext>
                  </a:extLst>
                </a:gridCol>
                <a:gridCol w="1989455">
                  <a:extLst>
                    <a:ext uri="{9D8B030D-6E8A-4147-A177-3AD203B41FA5}">
                      <a16:colId xmlns:a16="http://schemas.microsoft.com/office/drawing/2014/main" val="335120669"/>
                    </a:ext>
                  </a:extLst>
                </a:gridCol>
              </a:tblGrid>
              <a:tr h="418308">
                <a:tc>
                  <a:txBody>
                    <a:bodyPr/>
                    <a:lstStyle/>
                    <a:p>
                      <a:pPr>
                        <a:lnSpc>
                          <a:spcPct val="107000"/>
                        </a:lnSpc>
                        <a:spcAft>
                          <a:spcPts val="800"/>
                        </a:spcAft>
                      </a:pPr>
                      <a:r>
                        <a:rPr lang="cs-CZ" sz="1400" b="1">
                          <a:effectLst/>
                        </a:rPr>
                        <a:t>pohyb na účtu</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a:effectLst/>
                        </a:rPr>
                        <a:t>částka</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a:effectLst/>
                        </a:rPr>
                        <a:t>četnost</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a:effectLst/>
                        </a:rPr>
                        <a:t>celkem za rok</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dirty="0">
                          <a:effectLst/>
                        </a:rPr>
                        <a:t>celkem za 6 let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32567555"/>
                  </a:ext>
                </a:extLst>
              </a:tr>
              <a:tr h="355606">
                <a:tc>
                  <a:txBody>
                    <a:bodyPr/>
                    <a:lstStyle/>
                    <a:p>
                      <a:pPr>
                        <a:lnSpc>
                          <a:spcPct val="107000"/>
                        </a:lnSpc>
                        <a:spcAft>
                          <a:spcPts val="800"/>
                        </a:spcAft>
                      </a:pPr>
                      <a:r>
                        <a:rPr lang="cs-CZ" sz="1400" b="1">
                          <a:effectLst/>
                        </a:rPr>
                        <a:t>vklad</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1.667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měsíčně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20.000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120.000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59501710"/>
                  </a:ext>
                </a:extLst>
              </a:tr>
              <a:tr h="441596">
                <a:tc>
                  <a:txBody>
                    <a:bodyPr/>
                    <a:lstStyle/>
                    <a:p>
                      <a:pPr>
                        <a:lnSpc>
                          <a:spcPct val="107000"/>
                        </a:lnSpc>
                        <a:spcAft>
                          <a:spcPts val="800"/>
                        </a:spcAft>
                      </a:pPr>
                      <a:r>
                        <a:rPr lang="cs-CZ" sz="1400" b="1" dirty="0">
                          <a:effectLst/>
                        </a:rPr>
                        <a:t>státní podpora</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2.000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2.000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12.000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90331921"/>
                  </a:ext>
                </a:extLst>
              </a:tr>
              <a:tr h="485583">
                <a:tc>
                  <a:txBody>
                    <a:bodyPr/>
                    <a:lstStyle/>
                    <a:p>
                      <a:pPr>
                        <a:lnSpc>
                          <a:spcPct val="107000"/>
                        </a:lnSpc>
                        <a:spcAft>
                          <a:spcPts val="800"/>
                        </a:spcAft>
                      </a:pPr>
                      <a:r>
                        <a:rPr lang="cs-CZ" sz="1400" b="1">
                          <a:effectLst/>
                        </a:rPr>
                        <a:t>úroky</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350 – 1.800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350 – 1.800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6.500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49483239"/>
                  </a:ext>
                </a:extLst>
              </a:tr>
              <a:tr h="355606">
                <a:tc>
                  <a:txBody>
                    <a:bodyPr/>
                    <a:lstStyle/>
                    <a:p>
                      <a:pPr>
                        <a:lnSpc>
                          <a:spcPct val="107000"/>
                        </a:lnSpc>
                        <a:spcAft>
                          <a:spcPts val="800"/>
                        </a:spcAft>
                      </a:pPr>
                      <a:r>
                        <a:rPr lang="cs-CZ" sz="1400" b="1">
                          <a:effectLst/>
                        </a:rPr>
                        <a:t>poplatek za vedení účtu</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-300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-300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- 1.500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74366248"/>
                  </a:ext>
                </a:extLst>
              </a:tr>
              <a:tr h="441596">
                <a:tc>
                  <a:txBody>
                    <a:bodyPr/>
                    <a:lstStyle/>
                    <a:p>
                      <a:pPr>
                        <a:lnSpc>
                          <a:spcPct val="107000"/>
                        </a:lnSpc>
                        <a:spcAft>
                          <a:spcPts val="800"/>
                        </a:spcAft>
                      </a:pPr>
                      <a:r>
                        <a:rPr lang="cs-CZ" sz="1400" b="1">
                          <a:effectLst/>
                        </a:rPr>
                        <a:t>poplatek za roční výpis</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-25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-25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-150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377657519"/>
                  </a:ext>
                </a:extLst>
              </a:tr>
              <a:tr h="473508">
                <a:tc>
                  <a:txBody>
                    <a:bodyPr/>
                    <a:lstStyle/>
                    <a:p>
                      <a:pPr>
                        <a:lnSpc>
                          <a:spcPct val="107000"/>
                        </a:lnSpc>
                        <a:spcAft>
                          <a:spcPts val="800"/>
                        </a:spcAft>
                      </a:pPr>
                      <a:r>
                        <a:rPr lang="pl-PL" sz="1400" b="1" dirty="0">
                          <a:effectLst/>
                        </a:rPr>
                        <a:t>CELKEM za 6 let zhruba</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dirty="0">
                          <a:effectLst/>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b="1">
                          <a:effectLst/>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b="1">
                          <a:effectLst/>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b="1" dirty="0">
                          <a:effectLst/>
                        </a:rPr>
                        <a:t>137.000 Kč</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793371427"/>
                  </a:ext>
                </a:extLst>
              </a:tr>
            </a:tbl>
          </a:graphicData>
        </a:graphic>
      </p:graphicFrame>
    </p:spTree>
    <p:extLst>
      <p:ext uri="{BB962C8B-B14F-4D97-AF65-F5344CB8AC3E}">
        <p14:creationId xmlns:p14="http://schemas.microsoft.com/office/powerpoint/2010/main" val="204994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58349"/>
          </a:xfrm>
        </p:spPr>
        <p:txBody>
          <a:bodyPr/>
          <a:lstStyle/>
          <a:p>
            <a:r>
              <a:rPr lang="cs-CZ" b="1" dirty="0"/>
              <a:t>Státní podpora stavebního spoření</a:t>
            </a:r>
          </a:p>
        </p:txBody>
      </p:sp>
      <p:sp>
        <p:nvSpPr>
          <p:cNvPr id="3" name="Zástupný symbol pro obsah 2"/>
          <p:cNvSpPr>
            <a:spLocks noGrp="1"/>
          </p:cNvSpPr>
          <p:nvPr>
            <p:ph idx="1"/>
          </p:nvPr>
        </p:nvSpPr>
        <p:spPr>
          <a:xfrm>
            <a:off x="838200" y="1323474"/>
            <a:ext cx="10515600" cy="4853489"/>
          </a:xfrm>
        </p:spPr>
        <p:txBody>
          <a:bodyPr/>
          <a:lstStyle/>
          <a:p>
            <a:pPr algn="just">
              <a:buFont typeface="Wingdings" panose="05000000000000000000" pitchFamily="2" charset="2"/>
              <a:buChar char="§"/>
            </a:pPr>
            <a:r>
              <a:rPr lang="cs-CZ" dirty="0"/>
              <a:t>Státní podpora stavebního spoření činí 10 % z ročně naspořené částky, která je však započítávána pouze do výše 20.000 Kč. Maximální výše státní podpory je tedy 2.000 Kč ročně. Pokud naspoříte ročně více, je Vám přebytek z naspořených 20.000 Kč převeden pro účely výpočtu státní podpory do dalšího roku.</a:t>
            </a:r>
          </a:p>
          <a:p>
            <a:pPr algn="just">
              <a:buFont typeface="Wingdings" panose="05000000000000000000" pitchFamily="2" charset="2"/>
              <a:buChar char="§"/>
            </a:pPr>
            <a:endParaRPr lang="cs-CZ" dirty="0"/>
          </a:p>
          <a:p>
            <a:pPr algn="just">
              <a:buFont typeface="Wingdings" panose="05000000000000000000" pitchFamily="2" charset="2"/>
              <a:buChar char="§"/>
            </a:pPr>
            <a:r>
              <a:rPr lang="cs-CZ" dirty="0"/>
              <a:t>Záloha na státní podporu se připisuje na účet v dalším kalendářním roce. Na konci spoření se vyhodnotí splnění podmínek pro přiznání státní podpory a státní podpora buď zůstane, nebo je nutné ji vrátit. Podmínkou je buď 6 let od uzavření smlouvy spořit a peníze nevybírat, nebo si vzít úvěr, a ten použít na bytové potřeby. </a:t>
            </a:r>
            <a:endParaRPr lang="cs-CZ" dirty="0">
              <a:effectLst/>
            </a:endParaRPr>
          </a:p>
          <a:p>
            <a:pPr marL="72000" indent="0" algn="just">
              <a:buNone/>
            </a:pPr>
            <a:endParaRPr lang="cs-CZ" dirty="0"/>
          </a:p>
          <a:p>
            <a:pPr algn="just"/>
            <a:endParaRPr lang="cs-CZ" sz="2000" dirty="0"/>
          </a:p>
          <a:p>
            <a:pPr>
              <a:lnSpc>
                <a:spcPct val="107000"/>
              </a:lnSpc>
              <a:spcAft>
                <a:spcPts val="800"/>
              </a:spcAft>
            </a:pP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15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normAutofit fontScale="90000"/>
          </a:bodyPr>
          <a:lstStyle/>
          <a:p>
            <a:br>
              <a:rPr lang="cs-CZ" dirty="0"/>
            </a:br>
            <a:br>
              <a:rPr lang="cs-CZ" dirty="0"/>
            </a:br>
            <a:r>
              <a:rPr lang="cs-CZ" b="1" dirty="0"/>
              <a:t>Státní podpora stavebního spoření</a:t>
            </a:r>
            <a:br>
              <a:rPr lang="cs-CZ" b="1" dirty="0"/>
            </a:br>
            <a:br>
              <a:rPr lang="cs-CZ" b="1" dirty="0"/>
            </a:br>
            <a:endParaRPr lang="cs-CZ" b="1"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Státní podpora stavebního spoření činí 10 % z ročně naspořené částky, která je však započítávána pouze do výše 20.000 Kč. Maximální výše státní podpory je tedy 2.000 Kč ročně. Pokud naspoříte ročně více, je Vám přebytek z naspořených 20.000 Kč převeden pro účely výpočtu státní podpory do dalšího roku.</a:t>
            </a:r>
          </a:p>
          <a:p>
            <a:pPr algn="just">
              <a:buFont typeface="Wingdings" panose="05000000000000000000" pitchFamily="2" charset="2"/>
              <a:buChar char="§"/>
            </a:pPr>
            <a:endParaRPr lang="cs-CZ" sz="2000" dirty="0"/>
          </a:p>
          <a:p>
            <a:pPr algn="just">
              <a:buFont typeface="Wingdings" panose="05000000000000000000" pitchFamily="2" charset="2"/>
              <a:buChar char="§"/>
            </a:pPr>
            <a:r>
              <a:rPr lang="cs-CZ" sz="2000" dirty="0"/>
              <a:t>Záloha na státní podporu se připisuje na účet v dalším kalendářním roce. Na konci spoření se vyhodnotí splnění podmínek pro přiznání státní podpory a státní podpora buď zůstane, nebo je nutné ji vrátit. Podmínkou je buď 6 let od uzavření smlouvy spořit a peníze nevybírat, nebo si vzít úvěr, a ten použít na bytové potřeby. </a:t>
            </a:r>
            <a:endParaRPr lang="cs-CZ" sz="2000" dirty="0">
              <a:effectLst/>
            </a:endParaRPr>
          </a:p>
        </p:txBody>
      </p:sp>
    </p:spTree>
    <p:extLst>
      <p:ext uri="{BB962C8B-B14F-4D97-AF65-F5344CB8AC3E}">
        <p14:creationId xmlns:p14="http://schemas.microsoft.com/office/powerpoint/2010/main" val="511484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Překlenovací úvěr</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dirty="0"/>
              <a:t>Úskalím překlenovacího úvěru je, že překlenovací úvěr není splácen v pravidelných splátkách (ty jsou započítány na spoření). </a:t>
            </a:r>
          </a:p>
          <a:p>
            <a:pPr algn="just">
              <a:buFont typeface="Wingdings" panose="05000000000000000000" pitchFamily="2" charset="2"/>
              <a:buChar char="§"/>
            </a:pPr>
            <a:r>
              <a:rPr lang="cs-CZ" dirty="0"/>
              <a:t>To znamená, že ve fázi překlenovacího úvěru platíte do doby, než naspoříte částku určenou ve smlouvě, pouze úrok z CELÉ částky překlenovacího úvěru, nedochází tedy ke snižování jistiny (částky úvěru). </a:t>
            </a:r>
          </a:p>
          <a:p>
            <a:pPr algn="just">
              <a:buFont typeface="Wingdings" panose="05000000000000000000" pitchFamily="2" charset="2"/>
              <a:buChar char="§"/>
            </a:pPr>
            <a:r>
              <a:rPr lang="cs-CZ" dirty="0"/>
              <a:t>Překlenovací úvěr totiž bývá splacen naráz z poskytnutého řádného úvěru ze stavebního spoření.</a:t>
            </a:r>
          </a:p>
          <a:p>
            <a:endParaRPr lang="cs-CZ" dirty="0"/>
          </a:p>
        </p:txBody>
      </p:sp>
    </p:spTree>
    <p:extLst>
      <p:ext uri="{BB962C8B-B14F-4D97-AF65-F5344CB8AC3E}">
        <p14:creationId xmlns:p14="http://schemas.microsoft.com/office/powerpoint/2010/main" val="109744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10222"/>
          </a:xfrm>
        </p:spPr>
        <p:txBody>
          <a:bodyPr>
            <a:normAutofit/>
          </a:bodyPr>
          <a:lstStyle/>
          <a:p>
            <a:r>
              <a:rPr lang="cs-CZ" sz="4000" b="1" dirty="0"/>
              <a:t>Ú V Ě R</a:t>
            </a:r>
          </a:p>
        </p:txBody>
      </p:sp>
      <p:sp>
        <p:nvSpPr>
          <p:cNvPr id="3" name="Zástupný symbol pro obsah 2"/>
          <p:cNvSpPr>
            <a:spLocks noGrp="1"/>
          </p:cNvSpPr>
          <p:nvPr>
            <p:ph idx="1"/>
          </p:nvPr>
        </p:nvSpPr>
        <p:spPr>
          <a:xfrm>
            <a:off x="838200" y="1275348"/>
            <a:ext cx="10515600" cy="4901615"/>
          </a:xfrm>
        </p:spPr>
        <p:txBody>
          <a:bodyPr/>
          <a:lstStyle/>
          <a:p>
            <a:pPr algn="just">
              <a:buFont typeface="Wingdings" panose="05000000000000000000" pitchFamily="2" charset="2"/>
              <a:buChar char="§"/>
            </a:pPr>
            <a:r>
              <a:rPr lang="cs-CZ" dirty="0"/>
              <a:t>Úvěrující (věřitel) se zavazuje, že úvěrovanému (</a:t>
            </a:r>
            <a:r>
              <a:rPr lang="cs-CZ" dirty="0" err="1"/>
              <a:t>dlužiteli</a:t>
            </a:r>
            <a:r>
              <a:rPr lang="cs-CZ" dirty="0"/>
              <a:t>) poskytne na jeho požádání a v jeho prospěch peněžité prostředky v určité částce. Naopak úvěrovaný se zavazuje, že tyto prostředky vrátí v předem stanovené lhůtě a zaplatí za ně úrok.</a:t>
            </a:r>
          </a:p>
          <a:p>
            <a:pPr algn="just">
              <a:buFont typeface="Wingdings" panose="05000000000000000000" pitchFamily="2" charset="2"/>
              <a:buChar char="§"/>
            </a:pPr>
            <a:endParaRPr lang="cs-CZ" dirty="0"/>
          </a:p>
          <a:p>
            <a:pPr marL="72000" indent="0" algn="just">
              <a:buNone/>
            </a:pPr>
            <a:r>
              <a:rPr lang="cs-CZ" b="1" dirty="0"/>
              <a:t>Co to je úrok?</a:t>
            </a:r>
          </a:p>
          <a:p>
            <a:pPr algn="just">
              <a:buFont typeface="Wingdings" panose="05000000000000000000" pitchFamily="2" charset="2"/>
              <a:buChar char="§"/>
            </a:pPr>
            <a:r>
              <a:rPr lang="cs-CZ" dirty="0"/>
              <a:t>Úrok představuje odměnu za poskytnutí úvěru. Je vyjádřen v procentech na určité období - zpravidla jednoho roku (</a:t>
            </a:r>
            <a:r>
              <a:rPr lang="cs-CZ" dirty="0" err="1"/>
              <a:t>p.a</a:t>
            </a:r>
            <a:r>
              <a:rPr lang="cs-CZ" dirty="0"/>
              <a:t>. - per </a:t>
            </a:r>
            <a:r>
              <a:rPr lang="cs-CZ" dirty="0" err="1"/>
              <a:t>annum</a:t>
            </a:r>
            <a:r>
              <a:rPr lang="cs-CZ" dirty="0"/>
              <a:t>) z celkové částky úvěru.</a:t>
            </a:r>
          </a:p>
          <a:p>
            <a:endParaRPr lang="cs-CZ" dirty="0"/>
          </a:p>
        </p:txBody>
      </p:sp>
    </p:spTree>
    <p:extLst>
      <p:ext uri="{BB962C8B-B14F-4D97-AF65-F5344CB8AC3E}">
        <p14:creationId xmlns:p14="http://schemas.microsoft.com/office/powerpoint/2010/main" val="371813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ÚVĚR</a:t>
            </a:r>
          </a:p>
        </p:txBody>
      </p:sp>
      <p:sp>
        <p:nvSpPr>
          <p:cNvPr id="3" name="Zástupný symbol pro obsah 2"/>
          <p:cNvSpPr>
            <a:spLocks noGrp="1"/>
          </p:cNvSpPr>
          <p:nvPr>
            <p:ph idx="1"/>
          </p:nvPr>
        </p:nvSpPr>
        <p:spPr/>
        <p:txBody>
          <a:bodyPr>
            <a:normAutofit lnSpcReduction="10000"/>
          </a:bodyPr>
          <a:lstStyle/>
          <a:p>
            <a:pPr marL="72000" indent="0" algn="just">
              <a:buNone/>
            </a:pPr>
            <a:r>
              <a:rPr lang="cs-CZ" b="1" dirty="0"/>
              <a:t>Co je to anuita?</a:t>
            </a:r>
          </a:p>
          <a:p>
            <a:pPr algn="just">
              <a:buFont typeface="Wingdings" panose="05000000000000000000" pitchFamily="2" charset="2"/>
              <a:buChar char="§"/>
            </a:pPr>
            <a:r>
              <a:rPr lang="cs-CZ" dirty="0"/>
              <a:t>představuje stálou platbu hrazenou v pravidelných časových intervalech po dané období. Při hodnocení těchto plateb se uplatňuje koncept časové hodnoty peněz.</a:t>
            </a:r>
          </a:p>
          <a:p>
            <a:pPr algn="just">
              <a:buFont typeface="Wingdings" panose="05000000000000000000" pitchFamily="2" charset="2"/>
              <a:buChar char="§"/>
            </a:pPr>
            <a:endParaRPr lang="cs-CZ" b="1" dirty="0"/>
          </a:p>
          <a:p>
            <a:pPr marL="72000" indent="0" algn="just">
              <a:buNone/>
            </a:pPr>
            <a:r>
              <a:rPr lang="cs-CZ" b="1" dirty="0"/>
              <a:t>Co znamená RPSN?</a:t>
            </a:r>
          </a:p>
          <a:p>
            <a:pPr algn="just">
              <a:buFont typeface="Wingdings" panose="05000000000000000000" pitchFamily="2" charset="2"/>
              <a:buChar char="§"/>
            </a:pPr>
            <a:r>
              <a:rPr lang="cs-CZ" dirty="0"/>
              <a:t>Na rozdíl od úroku zahrnuje RPSN všechny náklady úvěru včetně všech dodatečných plateb a je vyjádřena jako roční procento z celkové výše úvěru. Je to tedy nejjednodušší pomůcka pro porovnání výhodnosti úvěru. Čím nižší RPSN, tím je úvěr „levnější”.</a:t>
            </a:r>
          </a:p>
        </p:txBody>
      </p:sp>
    </p:spTree>
    <p:extLst>
      <p:ext uri="{BB962C8B-B14F-4D97-AF65-F5344CB8AC3E}">
        <p14:creationId xmlns:p14="http://schemas.microsoft.com/office/powerpoint/2010/main" val="117449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Retailové bankovnictví a jeho vývoj</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Hlavním atraktivním retailovým produktem bank – hypotéky, spotřebitelské úvěry a kreditní karty.</a:t>
            </a:r>
          </a:p>
          <a:p>
            <a:pPr algn="just">
              <a:buFont typeface="Wingdings" panose="05000000000000000000" pitchFamily="2" charset="2"/>
              <a:buChar char="§"/>
            </a:pPr>
            <a:r>
              <a:rPr lang="cs-CZ" sz="1800" dirty="0"/>
              <a:t>Klienti bank kladou důraz na loajalitu, dobré jméno banky, transparentnost přístupu a schopnost nabídnout produkty na míru, kvalitu a inovace.</a:t>
            </a:r>
          </a:p>
          <a:p>
            <a:pPr algn="just">
              <a:buFont typeface="Wingdings" panose="05000000000000000000" pitchFamily="2" charset="2"/>
              <a:buChar char="§"/>
            </a:pPr>
            <a:r>
              <a:rPr lang="cs-CZ" sz="1800" dirty="0"/>
              <a:t>Nadále se očekává velké využití produktů jako hypotéky či penzijní připojištění z důvodu demografických změn a nízkých úrokových sazeb. Naopak stavební spoření a úvěry ze stavebního spoření budou spíše kvůli omezující se státní </a:t>
            </a:r>
            <a:r>
              <a:rPr lang="cs-CZ" sz="1800"/>
              <a:t>podpoře stagnovat</a:t>
            </a:r>
            <a:r>
              <a:rPr lang="cs-CZ" sz="1800" dirty="0"/>
              <a:t>.</a:t>
            </a:r>
            <a:endParaRPr lang="cs-CZ" sz="1800"/>
          </a:p>
        </p:txBody>
      </p:sp>
    </p:spTree>
    <p:extLst>
      <p:ext uri="{BB962C8B-B14F-4D97-AF65-F5344CB8AC3E}">
        <p14:creationId xmlns:p14="http://schemas.microsoft.com/office/powerpoint/2010/main" val="3885108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1782503"/>
            <a:ext cx="11215862" cy="3621789"/>
          </a:xfrm>
          <a:prstGeom prst="rect">
            <a:avLst/>
          </a:prstGeom>
        </p:spPr>
      </p:pic>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RPSN</a:t>
            </a:r>
          </a:p>
        </p:txBody>
      </p:sp>
      <p:sp>
        <p:nvSpPr>
          <p:cNvPr id="5" name="Zástupný symbol pro obsah 4"/>
          <p:cNvSpPr>
            <a:spLocks noGrp="1"/>
          </p:cNvSpPr>
          <p:nvPr>
            <p:ph idx="1"/>
          </p:nvPr>
        </p:nvSpPr>
        <p:spPr/>
        <p:txBody>
          <a:bodyPr/>
          <a:lstStyle/>
          <a:p>
            <a:pPr marL="72000" indent="0">
              <a:buNone/>
            </a:pPr>
            <a:endParaRPr lang="cs-CZ" sz="1800" dirty="0"/>
          </a:p>
          <a:p>
            <a:r>
              <a:rPr lang="cs-CZ" sz="1800" dirty="0"/>
              <a:t> </a:t>
            </a:r>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r>
              <a:rPr lang="cs-CZ" sz="1600" dirty="0"/>
              <a:t>Kalkulátor RPSN je k dispozici např. na webových stránkách finančního arbitra</a:t>
            </a:r>
          </a:p>
          <a:p>
            <a:pPr marL="72000" indent="0">
              <a:buNone/>
            </a:pPr>
            <a:r>
              <a:rPr lang="cs-CZ" sz="1600" dirty="0"/>
              <a:t>http://www.finarbitr.cz/cs/informace-pro-verejnost/kalkulator-rpsn.html</a:t>
            </a:r>
          </a:p>
        </p:txBody>
      </p:sp>
    </p:spTree>
    <p:extLst>
      <p:ext uri="{BB962C8B-B14F-4D97-AF65-F5344CB8AC3E}">
        <p14:creationId xmlns:p14="http://schemas.microsoft.com/office/powerpoint/2010/main" val="2547174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82412"/>
          </a:xfrm>
        </p:spPr>
        <p:txBody>
          <a:bodyPr>
            <a:normAutofit/>
          </a:bodyPr>
          <a:lstStyle/>
          <a:p>
            <a:r>
              <a:rPr lang="cs-CZ" sz="4000" b="1" dirty="0"/>
              <a:t>Dělení úvěrů</a:t>
            </a:r>
          </a:p>
        </p:txBody>
      </p:sp>
      <p:sp>
        <p:nvSpPr>
          <p:cNvPr id="3" name="Zástupný symbol pro obsah 2"/>
          <p:cNvSpPr>
            <a:spLocks noGrp="1"/>
          </p:cNvSpPr>
          <p:nvPr>
            <p:ph idx="1"/>
          </p:nvPr>
        </p:nvSpPr>
        <p:spPr>
          <a:xfrm>
            <a:off x="838200" y="1564105"/>
            <a:ext cx="10515600" cy="4612858"/>
          </a:xfrm>
        </p:spPr>
        <p:txBody>
          <a:bodyPr/>
          <a:lstStyle/>
          <a:p>
            <a:pPr marL="72000" indent="0">
              <a:buNone/>
            </a:pPr>
            <a:r>
              <a:rPr lang="cs-CZ" b="1" dirty="0"/>
              <a:t>Podle délky trvání:</a:t>
            </a:r>
          </a:p>
          <a:p>
            <a:r>
              <a:rPr lang="cs-CZ" dirty="0"/>
              <a:t>krátkodobé (splatné do 1 roku)</a:t>
            </a:r>
          </a:p>
          <a:p>
            <a:r>
              <a:rPr lang="cs-CZ" dirty="0"/>
              <a:t>střednědobé (1 - 5 let)</a:t>
            </a:r>
          </a:p>
          <a:p>
            <a:r>
              <a:rPr lang="cs-CZ" dirty="0"/>
              <a:t>dlouhodobé (nad 5 let)</a:t>
            </a:r>
          </a:p>
          <a:p>
            <a:pPr marL="72000" indent="0">
              <a:buNone/>
            </a:pPr>
            <a:endParaRPr lang="cs-CZ" b="1" dirty="0"/>
          </a:p>
          <a:p>
            <a:pPr marL="72000" indent="0">
              <a:buNone/>
            </a:pPr>
            <a:r>
              <a:rPr lang="cs-CZ" b="1" dirty="0"/>
              <a:t>Podle osoby věřitele:</a:t>
            </a:r>
          </a:p>
          <a:p>
            <a:r>
              <a:rPr lang="cs-CZ" dirty="0"/>
              <a:t>bankovní úvěry (věřitelem je banka nebo družstevní záložna)</a:t>
            </a:r>
          </a:p>
          <a:p>
            <a:r>
              <a:rPr lang="cs-CZ" dirty="0"/>
              <a:t>nebankovní úvěry</a:t>
            </a:r>
          </a:p>
          <a:p>
            <a:pPr marL="72000" indent="0">
              <a:buNone/>
            </a:pPr>
            <a:endParaRPr lang="cs-CZ" sz="3200" dirty="0"/>
          </a:p>
        </p:txBody>
      </p:sp>
    </p:spTree>
    <p:extLst>
      <p:ext uri="{BB962C8B-B14F-4D97-AF65-F5344CB8AC3E}">
        <p14:creationId xmlns:p14="http://schemas.microsoft.com/office/powerpoint/2010/main" val="3014826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58349"/>
          </a:xfrm>
        </p:spPr>
        <p:txBody>
          <a:bodyPr>
            <a:normAutofit/>
          </a:bodyPr>
          <a:lstStyle/>
          <a:p>
            <a:r>
              <a:rPr lang="cs-CZ" sz="4000" b="1" dirty="0"/>
              <a:t>Dělení úvěrů</a:t>
            </a:r>
          </a:p>
        </p:txBody>
      </p:sp>
      <p:sp>
        <p:nvSpPr>
          <p:cNvPr id="3" name="Zástupný symbol pro obsah 2"/>
          <p:cNvSpPr>
            <a:spLocks noGrp="1"/>
          </p:cNvSpPr>
          <p:nvPr>
            <p:ph idx="1"/>
          </p:nvPr>
        </p:nvSpPr>
        <p:spPr>
          <a:xfrm>
            <a:off x="838200" y="1323474"/>
            <a:ext cx="10515600" cy="4853489"/>
          </a:xfrm>
        </p:spPr>
        <p:txBody>
          <a:bodyPr/>
          <a:lstStyle/>
          <a:p>
            <a:pPr marL="72000" indent="0">
              <a:buNone/>
            </a:pPr>
            <a:r>
              <a:rPr lang="cs-CZ" b="1" dirty="0"/>
              <a:t>Podle osoby dlužníka:</a:t>
            </a:r>
          </a:p>
          <a:p>
            <a:pPr>
              <a:buFont typeface="Wingdings" panose="05000000000000000000" pitchFamily="2" charset="2"/>
              <a:buChar char="§"/>
            </a:pPr>
            <a:r>
              <a:rPr lang="cs-CZ" dirty="0"/>
              <a:t>spotřebitelské úvěry</a:t>
            </a:r>
          </a:p>
          <a:p>
            <a:pPr>
              <a:buFont typeface="Wingdings" panose="05000000000000000000" pitchFamily="2" charset="2"/>
              <a:buChar char="§"/>
            </a:pPr>
            <a:r>
              <a:rPr lang="cs-CZ" dirty="0"/>
              <a:t>úvěry poskytované osobám, které nejsou spotřebiteli</a:t>
            </a:r>
          </a:p>
          <a:p>
            <a:endParaRPr lang="cs-CZ" dirty="0"/>
          </a:p>
          <a:p>
            <a:pPr marL="72000" indent="0">
              <a:buNone/>
            </a:pPr>
            <a:r>
              <a:rPr lang="cs-CZ" b="1" dirty="0"/>
              <a:t>Podle zajištění:</a:t>
            </a:r>
          </a:p>
          <a:p>
            <a:pPr>
              <a:buFont typeface="Wingdings" panose="05000000000000000000" pitchFamily="2" charset="2"/>
              <a:buChar char="§"/>
            </a:pPr>
            <a:r>
              <a:rPr lang="cs-CZ" dirty="0"/>
              <a:t>úvěry nezajištěné</a:t>
            </a:r>
          </a:p>
          <a:p>
            <a:pPr>
              <a:buFont typeface="Wingdings" panose="05000000000000000000" pitchFamily="2" charset="2"/>
              <a:buChar char="§"/>
            </a:pPr>
            <a:r>
              <a:rPr lang="cs-CZ" dirty="0"/>
              <a:t>úvěry zajištěné – např. ručením (závazkem jiného člověka, že dluh zaplatí, pokud jej nezaplatí dlužník), zástavním právem k nemovitosti (tzv. hypotékou) či k jiné věci, zajišťovacím převodem práva či dohodou o srážkách ze mzdy či jiných příjmů. </a:t>
            </a:r>
          </a:p>
          <a:p>
            <a:endParaRPr lang="cs-CZ" dirty="0"/>
          </a:p>
        </p:txBody>
      </p:sp>
    </p:spTree>
    <p:extLst>
      <p:ext uri="{BB962C8B-B14F-4D97-AF65-F5344CB8AC3E}">
        <p14:creationId xmlns:p14="http://schemas.microsoft.com/office/powerpoint/2010/main" val="1629836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Dělení úvěrů</a:t>
            </a:r>
          </a:p>
        </p:txBody>
      </p:sp>
      <p:sp>
        <p:nvSpPr>
          <p:cNvPr id="3" name="Zástupný symbol pro obsah 2"/>
          <p:cNvSpPr>
            <a:spLocks noGrp="1"/>
          </p:cNvSpPr>
          <p:nvPr>
            <p:ph idx="1"/>
          </p:nvPr>
        </p:nvSpPr>
        <p:spPr/>
        <p:txBody>
          <a:bodyPr/>
          <a:lstStyle/>
          <a:p>
            <a:pPr marL="72000" indent="0">
              <a:buNone/>
            </a:pPr>
            <a:r>
              <a:rPr lang="cs-CZ" b="1" dirty="0"/>
              <a:t>Podle účelu použití úvěru:</a:t>
            </a:r>
          </a:p>
          <a:p>
            <a:pPr>
              <a:buFont typeface="Wingdings" panose="05000000000000000000" pitchFamily="2" charset="2"/>
              <a:buChar char="§"/>
            </a:pPr>
            <a:r>
              <a:rPr lang="cs-CZ" dirty="0"/>
              <a:t>na spotřebu (určené pro koupi spotřebního zboží, např. auta, televize, lednice, na dovolenou), tzv. spotřebitelské úvěry regulované zákonem,</a:t>
            </a:r>
          </a:p>
          <a:p>
            <a:pPr>
              <a:buFont typeface="Wingdings" panose="05000000000000000000" pitchFamily="2" charset="2"/>
              <a:buChar char="§"/>
            </a:pPr>
            <a:r>
              <a:rPr lang="cs-CZ" dirty="0"/>
              <a:t>na bydlení,</a:t>
            </a:r>
          </a:p>
          <a:p>
            <a:pPr>
              <a:buFont typeface="Wingdings" panose="05000000000000000000" pitchFamily="2" charset="2"/>
              <a:buChar char="§"/>
            </a:pPr>
            <a:r>
              <a:rPr lang="cs-CZ" dirty="0"/>
              <a:t>ostatní.</a:t>
            </a:r>
            <a:endParaRPr lang="cs-CZ" dirty="0">
              <a:effectLst/>
            </a:endParaRPr>
          </a:p>
          <a:p>
            <a:endParaRPr lang="cs-CZ" dirty="0"/>
          </a:p>
        </p:txBody>
      </p:sp>
    </p:spTree>
    <p:extLst>
      <p:ext uri="{BB962C8B-B14F-4D97-AF65-F5344CB8AC3E}">
        <p14:creationId xmlns:p14="http://schemas.microsoft.com/office/powerpoint/2010/main" val="898825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98980"/>
          </a:xfrm>
        </p:spPr>
        <p:txBody>
          <a:bodyPr>
            <a:normAutofit/>
          </a:bodyPr>
          <a:lstStyle/>
          <a:p>
            <a:r>
              <a:rPr lang="cs-CZ" sz="4000" b="1" dirty="0"/>
              <a:t>Vyhodnocení bonity klienta FOO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dirty="0"/>
              <a:t>Vyhodnocení právních poměrů klienta a jeho důvěryhodnost</a:t>
            </a:r>
          </a:p>
          <a:p>
            <a:pPr algn="just">
              <a:buFont typeface="Wingdings" panose="05000000000000000000" pitchFamily="2" charset="2"/>
              <a:buChar char="§"/>
            </a:pPr>
            <a:r>
              <a:rPr lang="cs-CZ" dirty="0"/>
              <a:t>Analýza příjmů a výdajů (nájemné, pojištění, penzijní připojištění, leasing, kreditní karty, splátky dříve poskytnutých úvěrů apod.)</a:t>
            </a:r>
          </a:p>
          <a:p>
            <a:pPr algn="just">
              <a:buFont typeface="Wingdings" panose="05000000000000000000" pitchFamily="2" charset="2"/>
              <a:buChar char="§"/>
            </a:pPr>
            <a:r>
              <a:rPr lang="cs-CZ" dirty="0"/>
              <a:t>Životní minimum – počet osob žijících ve společné domácnosti</a:t>
            </a:r>
          </a:p>
          <a:p>
            <a:endParaRPr lang="cs-CZ" dirty="0"/>
          </a:p>
        </p:txBody>
      </p:sp>
    </p:spTree>
    <p:extLst>
      <p:ext uri="{BB962C8B-B14F-4D97-AF65-F5344CB8AC3E}">
        <p14:creationId xmlns:p14="http://schemas.microsoft.com/office/powerpoint/2010/main" val="1575242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54601"/>
          </a:xfrm>
        </p:spPr>
        <p:txBody>
          <a:bodyPr>
            <a:normAutofit/>
          </a:bodyPr>
          <a:lstStyle/>
          <a:p>
            <a:r>
              <a:rPr lang="cs-CZ" sz="4000" b="1" dirty="0"/>
              <a:t>Vyhodnocení bonity</a:t>
            </a:r>
          </a:p>
        </p:txBody>
      </p:sp>
      <p:sp>
        <p:nvSpPr>
          <p:cNvPr id="3" name="Zástupný symbol pro obsah 2"/>
          <p:cNvSpPr>
            <a:spLocks noGrp="1"/>
          </p:cNvSpPr>
          <p:nvPr>
            <p:ph idx="1"/>
          </p:nvPr>
        </p:nvSpPr>
        <p:spPr>
          <a:xfrm>
            <a:off x="838200" y="1419726"/>
            <a:ext cx="10515600" cy="4757237"/>
          </a:xfrm>
        </p:spPr>
        <p:txBody>
          <a:bodyPr/>
          <a:lstStyle/>
          <a:p>
            <a:r>
              <a:rPr lang="cs-CZ" sz="2000" b="1" dirty="0"/>
              <a:t>LTV </a:t>
            </a:r>
            <a:r>
              <a:rPr lang="cs-CZ" sz="2000" b="1" dirty="0" err="1"/>
              <a:t>Loan</a:t>
            </a:r>
            <a:r>
              <a:rPr lang="cs-CZ" sz="2000" b="1" dirty="0"/>
              <a:t> to </a:t>
            </a:r>
            <a:r>
              <a:rPr lang="cs-CZ" sz="2000" b="1" dirty="0" err="1"/>
              <a:t>Value</a:t>
            </a:r>
            <a:endParaRPr lang="cs-CZ" sz="2000" b="1" dirty="0"/>
          </a:p>
          <a:p>
            <a:pPr lvl="1">
              <a:lnSpc>
                <a:spcPct val="150000"/>
              </a:lnSpc>
            </a:pPr>
            <a:r>
              <a:rPr lang="cs-CZ" sz="1600" b="1" dirty="0"/>
              <a:t>poměr mezi hodnotou zastavené nemovitosti a výší úvěru</a:t>
            </a:r>
            <a:r>
              <a:rPr lang="cs-CZ" sz="1600" dirty="0"/>
              <a:t> (tzv. LTV – </a:t>
            </a:r>
            <a:r>
              <a:rPr lang="cs-CZ" sz="1600" dirty="0" err="1"/>
              <a:t>loan</a:t>
            </a:r>
            <a:r>
              <a:rPr lang="cs-CZ" sz="1600" dirty="0"/>
              <a:t> to </a:t>
            </a:r>
            <a:r>
              <a:rPr lang="cs-CZ" sz="1600" dirty="0" err="1"/>
              <a:t>value</a:t>
            </a:r>
            <a:r>
              <a:rPr lang="cs-CZ" sz="1600" dirty="0"/>
              <a:t>): na základě doporučení České národní banky mají banky poskytovat úvěry do výše 90 % LTV, </a:t>
            </a:r>
          </a:p>
          <a:p>
            <a:r>
              <a:rPr lang="cs-CZ" sz="2000" b="1" dirty="0"/>
              <a:t>DTI (</a:t>
            </a:r>
            <a:r>
              <a:rPr lang="cs-CZ" sz="2000" b="1" dirty="0" err="1"/>
              <a:t>Debt</a:t>
            </a:r>
            <a:r>
              <a:rPr lang="cs-CZ" sz="2000" b="1" dirty="0"/>
              <a:t> to </a:t>
            </a:r>
            <a:r>
              <a:rPr lang="cs-CZ" sz="2000" b="1" dirty="0" err="1"/>
              <a:t>Income</a:t>
            </a:r>
            <a:r>
              <a:rPr lang="cs-CZ" sz="2000" b="1" dirty="0"/>
              <a:t>)</a:t>
            </a:r>
          </a:p>
          <a:p>
            <a:pPr lvl="1">
              <a:lnSpc>
                <a:spcPct val="150000"/>
              </a:lnSpc>
            </a:pPr>
            <a:r>
              <a:rPr lang="cs-CZ" sz="1600" dirty="0"/>
              <a:t>regulace ČNB z roku 2018 zavedla pravidla, podle kterých </a:t>
            </a:r>
            <a:r>
              <a:rPr lang="cs-CZ" sz="1600" b="1" dirty="0"/>
              <a:t>objem všech úvěrů žadatele nesmí převýšit devítinásobek čistého ročního příjmu a zároveň </a:t>
            </a:r>
          </a:p>
          <a:p>
            <a:r>
              <a:rPr lang="cs-CZ" sz="2000" b="1" dirty="0"/>
              <a:t>DSTI (</a:t>
            </a:r>
            <a:r>
              <a:rPr lang="cs-CZ" sz="2000" b="1" dirty="0" err="1"/>
              <a:t>Debt</a:t>
            </a:r>
            <a:r>
              <a:rPr lang="cs-CZ" sz="2000" b="1" dirty="0"/>
              <a:t> </a:t>
            </a:r>
            <a:r>
              <a:rPr lang="cs-CZ" sz="2000" b="1" dirty="0" err="1"/>
              <a:t>Service</a:t>
            </a:r>
            <a:r>
              <a:rPr lang="cs-CZ" sz="2000" b="1" dirty="0"/>
              <a:t> to </a:t>
            </a:r>
            <a:r>
              <a:rPr lang="cs-CZ" sz="2000" b="1" dirty="0" err="1"/>
              <a:t>Income</a:t>
            </a:r>
            <a:r>
              <a:rPr lang="cs-CZ" sz="2000" b="1" dirty="0"/>
              <a:t>)</a:t>
            </a:r>
          </a:p>
          <a:p>
            <a:pPr lvl="1"/>
            <a:r>
              <a:rPr lang="cs-CZ" sz="1600" b="1" dirty="0"/>
              <a:t>měsíční splátka nesmí přesáhnout 45 % jeho měsíčního příjmu. </a:t>
            </a:r>
          </a:p>
          <a:p>
            <a:pPr marL="324000" lvl="1" indent="0">
              <a:buNone/>
            </a:pPr>
            <a:endParaRPr lang="cs-CZ" sz="1600" b="1" dirty="0"/>
          </a:p>
          <a:p>
            <a:r>
              <a:rPr lang="cs-CZ" sz="2000" b="1" dirty="0"/>
              <a:t>Ukazatele DTI a DSTI jsou však od jara 2020 pouze doporučené!</a:t>
            </a:r>
          </a:p>
        </p:txBody>
      </p:sp>
    </p:spTree>
    <p:extLst>
      <p:ext uri="{BB962C8B-B14F-4D97-AF65-F5344CB8AC3E}">
        <p14:creationId xmlns:p14="http://schemas.microsoft.com/office/powerpoint/2010/main" val="193689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54601"/>
          </a:xfrm>
        </p:spPr>
        <p:txBody>
          <a:bodyPr>
            <a:normAutofit/>
          </a:bodyPr>
          <a:lstStyle/>
          <a:p>
            <a:r>
              <a:rPr lang="cs-CZ" sz="4000" b="1" dirty="0"/>
              <a:t>Registry dlužníků</a:t>
            </a:r>
          </a:p>
        </p:txBody>
      </p:sp>
      <p:sp>
        <p:nvSpPr>
          <p:cNvPr id="3" name="Zástupný symbol pro obsah 2"/>
          <p:cNvSpPr>
            <a:spLocks noGrp="1"/>
          </p:cNvSpPr>
          <p:nvPr>
            <p:ph idx="1"/>
          </p:nvPr>
        </p:nvSpPr>
        <p:spPr>
          <a:xfrm>
            <a:off x="838200" y="1419726"/>
            <a:ext cx="10515600" cy="4757237"/>
          </a:xfrm>
        </p:spPr>
        <p:txBody>
          <a:bodyPr>
            <a:normAutofit lnSpcReduction="10000"/>
          </a:bodyPr>
          <a:lstStyle/>
          <a:p>
            <a:pPr>
              <a:buFont typeface="Wingdings" panose="05000000000000000000" pitchFamily="2" charset="2"/>
              <a:buChar char="§"/>
            </a:pPr>
            <a:r>
              <a:rPr lang="cs-CZ" dirty="0"/>
              <a:t>Registr dlužníků je elektronická databáze, která shromažďuje osobní údaje o dlužnících, jejich dluzích a platební morálce. V České republice existují 4 oficiální registry dlužníků.</a:t>
            </a:r>
          </a:p>
          <a:p>
            <a:pPr>
              <a:buFont typeface="Wingdings" panose="05000000000000000000" pitchFamily="2" charset="2"/>
              <a:buChar char="§"/>
            </a:pPr>
            <a:r>
              <a:rPr lang="cs-CZ" b="1" dirty="0"/>
              <a:t>Centrální registr úvěrů (CRÚ)</a:t>
            </a:r>
          </a:p>
          <a:p>
            <a:pPr>
              <a:buFont typeface="Wingdings" panose="05000000000000000000" pitchFamily="2" charset="2"/>
              <a:buChar char="§"/>
            </a:pPr>
            <a:r>
              <a:rPr lang="cs-CZ" b="1" dirty="0"/>
              <a:t>Bankovní registr klientských informací </a:t>
            </a:r>
            <a:r>
              <a:rPr lang="cs-CZ" dirty="0"/>
              <a:t>(BRKI - členy registru jsou pouze banky), </a:t>
            </a:r>
          </a:p>
          <a:p>
            <a:pPr>
              <a:buFont typeface="Wingdings" panose="05000000000000000000" pitchFamily="2" charset="2"/>
              <a:buChar char="§"/>
            </a:pPr>
            <a:r>
              <a:rPr lang="cs-CZ" b="1" dirty="0"/>
              <a:t>Nebankovní registr klientských informací </a:t>
            </a:r>
            <a:r>
              <a:rPr lang="cs-CZ" dirty="0"/>
              <a:t>(NRKI - členy jsou kromě bank i nebankovní úvěrové společnosti a leasingové společnosti) a </a:t>
            </a:r>
          </a:p>
          <a:p>
            <a:pPr>
              <a:buFont typeface="Wingdings" panose="05000000000000000000" pitchFamily="2" charset="2"/>
              <a:buChar char="§"/>
            </a:pPr>
            <a:r>
              <a:rPr lang="cs-CZ" b="1" dirty="0"/>
              <a:t>Sdružení SOLUS</a:t>
            </a:r>
            <a:r>
              <a:rPr lang="cs-CZ" dirty="0"/>
              <a:t>, jehož členy jsou kromě bank a seriózních nebankovních věřitelů i telekomunikační operátoři a distributoři energií. </a:t>
            </a:r>
          </a:p>
          <a:p>
            <a:endParaRPr lang="cs-CZ" dirty="0"/>
          </a:p>
        </p:txBody>
      </p:sp>
    </p:spTree>
    <p:extLst>
      <p:ext uri="{BB962C8B-B14F-4D97-AF65-F5344CB8AC3E}">
        <p14:creationId xmlns:p14="http://schemas.microsoft.com/office/powerpoint/2010/main" val="1019194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30538"/>
          </a:xfrm>
        </p:spPr>
        <p:txBody>
          <a:bodyPr>
            <a:normAutofit/>
          </a:bodyPr>
          <a:lstStyle/>
          <a:p>
            <a:r>
              <a:rPr lang="cs-CZ" sz="4000" b="1" dirty="0"/>
              <a:t>Kreditní karta</a:t>
            </a:r>
          </a:p>
        </p:txBody>
      </p:sp>
      <p:sp>
        <p:nvSpPr>
          <p:cNvPr id="3" name="Zástupný symbol pro obsah 2"/>
          <p:cNvSpPr>
            <a:spLocks noGrp="1"/>
          </p:cNvSpPr>
          <p:nvPr>
            <p:ph idx="1"/>
          </p:nvPr>
        </p:nvSpPr>
        <p:spPr>
          <a:xfrm>
            <a:off x="838200" y="1395664"/>
            <a:ext cx="10515600" cy="4781299"/>
          </a:xfrm>
        </p:spPr>
        <p:txBody>
          <a:bodyPr/>
          <a:lstStyle/>
          <a:p>
            <a:pPr algn="just">
              <a:buFont typeface="Wingdings" panose="05000000000000000000" pitchFamily="2" charset="2"/>
              <a:buChar char="§"/>
            </a:pPr>
            <a:r>
              <a:rPr lang="cs-CZ" dirty="0"/>
              <a:t>Platební karta spojená s revolvingovým úvěrem, tedy úvěrem, který držitel karty může postupně splácet a zároveň dále čerpat.</a:t>
            </a:r>
          </a:p>
          <a:p>
            <a:pPr algn="just">
              <a:buFont typeface="Wingdings" panose="05000000000000000000" pitchFamily="2" charset="2"/>
              <a:buChar char="§"/>
            </a:pPr>
            <a:r>
              <a:rPr lang="cs-CZ" dirty="0"/>
              <a:t>Skvělý nástroj pro finančně gramotné lidi, kteří vědí, jak karta funguje a znají několik základních pravidel pro zacházení s ní.</a:t>
            </a:r>
          </a:p>
          <a:p>
            <a:pPr algn="just">
              <a:buFont typeface="Wingdings" panose="05000000000000000000" pitchFamily="2" charset="2"/>
              <a:buChar char="§"/>
            </a:pPr>
            <a:r>
              <a:rPr lang="cs-CZ" dirty="0"/>
              <a:t>Na rozdíl od klasické půjčky má ale kreditní karta tzv. </a:t>
            </a:r>
            <a:r>
              <a:rPr lang="cs-CZ" b="1" dirty="0"/>
              <a:t>bezúročné období 45 – 55 dní</a:t>
            </a:r>
            <a:r>
              <a:rPr lang="cs-CZ" dirty="0"/>
              <a:t>. Znamená to, že když do nějaké doby bance peníze vrátíte, </a:t>
            </a:r>
            <a:r>
              <a:rPr lang="cs-CZ" b="1" dirty="0"/>
              <a:t>neplatíte vůbec žádný úrok</a:t>
            </a:r>
            <a:r>
              <a:rPr lang="cs-CZ" dirty="0"/>
              <a:t>, peníze jste měli půjčené zadarmo.</a:t>
            </a:r>
          </a:p>
          <a:p>
            <a:endParaRPr lang="cs-CZ" dirty="0"/>
          </a:p>
        </p:txBody>
      </p:sp>
    </p:spTree>
    <p:extLst>
      <p:ext uri="{BB962C8B-B14F-4D97-AF65-F5344CB8AC3E}">
        <p14:creationId xmlns:p14="http://schemas.microsoft.com/office/powerpoint/2010/main" val="4180545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algn="just">
              <a:buFont typeface="Wingdings" panose="05000000000000000000" pitchFamily="2" charset="2"/>
              <a:buChar char="§"/>
            </a:pPr>
            <a:r>
              <a:rPr lang="cs-CZ" sz="2000" b="1" dirty="0"/>
              <a:t>Peer-to-peer </a:t>
            </a:r>
            <a:r>
              <a:rPr lang="cs-CZ" sz="2000" b="1" dirty="0" err="1"/>
              <a:t>lending</a:t>
            </a:r>
            <a:r>
              <a:rPr lang="cs-CZ" sz="2000" dirty="0"/>
              <a:t> (známý též jako </a:t>
            </a:r>
            <a:r>
              <a:rPr lang="cs-CZ" sz="2000" b="1" dirty="0" err="1"/>
              <a:t>social</a:t>
            </a:r>
            <a:r>
              <a:rPr lang="cs-CZ" sz="2000" b="1" dirty="0"/>
              <a:t> </a:t>
            </a:r>
            <a:r>
              <a:rPr lang="cs-CZ" sz="2000" b="1" dirty="0" err="1"/>
              <a:t>lending</a:t>
            </a:r>
            <a:r>
              <a:rPr lang="cs-CZ" sz="2000" dirty="0"/>
              <a:t> či </a:t>
            </a:r>
            <a:r>
              <a:rPr lang="cs-CZ" sz="2000" b="1" dirty="0"/>
              <a:t>sociální půjčky</a:t>
            </a:r>
            <a:r>
              <a:rPr lang="cs-CZ" sz="2000" dirty="0"/>
              <a:t>, někdy také přímé úvěrování, zkratkou </a:t>
            </a:r>
            <a:r>
              <a:rPr lang="cs-CZ" sz="2000" b="1" dirty="0"/>
              <a:t>P2P </a:t>
            </a:r>
            <a:r>
              <a:rPr lang="cs-CZ" sz="2000" b="1" dirty="0" err="1"/>
              <a:t>lending</a:t>
            </a:r>
            <a:r>
              <a:rPr lang="cs-CZ" sz="2000" dirty="0"/>
              <a:t>, </a:t>
            </a:r>
            <a:r>
              <a:rPr lang="cs-CZ" sz="2000" b="1" dirty="0"/>
              <a:t>P2P půjčky</a:t>
            </a:r>
            <a:r>
              <a:rPr lang="cs-CZ" sz="2000" dirty="0"/>
              <a:t> a </a:t>
            </a:r>
            <a:r>
              <a:rPr lang="cs-CZ" sz="2000" b="1" dirty="0"/>
              <a:t>p2p půjčky</a:t>
            </a:r>
            <a:r>
              <a:rPr lang="cs-CZ" sz="2000" dirty="0"/>
              <a:t>) je půjčování lidem přímo od lidí za pomocí zprostředkovatele a online platformy. Uživatelé této online platformy přímo mezi sebou (peer to peer) uzavírají obchody. </a:t>
            </a:r>
          </a:p>
          <a:p>
            <a:pPr algn="just">
              <a:buFont typeface="Wingdings" panose="05000000000000000000" pitchFamily="2" charset="2"/>
              <a:buChar char="§"/>
            </a:pPr>
            <a:r>
              <a:rPr lang="cs-CZ" sz="2000" dirty="0"/>
              <a:t>Platformy v podobě online aukčních systémů, které slouží k prodeji zboží nebo služeb, jsou dnes již celkem běžným a všeobecně využívaným nástrojem. Patří k fenoménu sdílené ekonomiky</a:t>
            </a:r>
          </a:p>
        </p:txBody>
      </p:sp>
    </p:spTree>
    <p:extLst>
      <p:ext uri="{BB962C8B-B14F-4D97-AF65-F5344CB8AC3E}">
        <p14:creationId xmlns:p14="http://schemas.microsoft.com/office/powerpoint/2010/main" val="2532960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PP </a:t>
            </a:r>
            <a:r>
              <a:rPr lang="cs-CZ" sz="2000" b="1" dirty="0" err="1"/>
              <a:t>lending</a:t>
            </a:r>
            <a:r>
              <a:rPr lang="cs-CZ" sz="2000" b="1" dirty="0"/>
              <a:t> platformy v České republice</a:t>
            </a:r>
          </a:p>
          <a:p>
            <a:pPr>
              <a:buFont typeface="Wingdings" panose="05000000000000000000" pitchFamily="2" charset="2"/>
              <a:buChar char="§"/>
            </a:pPr>
            <a:r>
              <a:rPr lang="cs-CZ" sz="2000" dirty="0"/>
              <a:t>Podmínkou fungování P2P platforem v České republice je licence platformy u České národní banky ve smyslu zákona č. 370/2017 Sb., o platebním styku. </a:t>
            </a:r>
          </a:p>
          <a:p>
            <a:pPr>
              <a:buFont typeface="Wingdings" panose="05000000000000000000" pitchFamily="2" charset="2"/>
              <a:buChar char="§"/>
            </a:pPr>
            <a:r>
              <a:rPr lang="cs-CZ" sz="2000" dirty="0"/>
              <a:t>P2P platforma musí být licencovaná jako platební instituce nebo jako poskytovatel platebních služeb malého rozsahu.</a:t>
            </a:r>
          </a:p>
          <a:p>
            <a:pPr>
              <a:buFont typeface="Wingdings" panose="05000000000000000000" pitchFamily="2" charset="2"/>
              <a:buChar char="§"/>
            </a:pPr>
            <a:r>
              <a:rPr lang="cs-CZ" sz="2000" dirty="0"/>
              <a:t>Např. Bankerat.cz, Banking-Online.cz, Ferratump2p.cz, FinBee.cz, Zonky.cz, Žlutý meloun</a:t>
            </a:r>
          </a:p>
          <a:p>
            <a:pPr>
              <a:buFont typeface="Wingdings" panose="05000000000000000000" pitchFamily="2" charset="2"/>
              <a:buChar char="§"/>
            </a:pPr>
            <a:endParaRPr lang="cs-CZ" sz="2000" dirty="0"/>
          </a:p>
          <a:p>
            <a:pPr>
              <a:buFont typeface="Wingdings" panose="05000000000000000000" pitchFamily="2" charset="2"/>
              <a:buChar char="§"/>
            </a:pPr>
            <a:r>
              <a:rPr lang="cs-CZ" sz="2000" b="1" dirty="0"/>
              <a:t>Víte která P2P platforma je již bankou?</a:t>
            </a:r>
          </a:p>
          <a:p>
            <a:endParaRPr lang="cs-CZ" sz="1600" dirty="0"/>
          </a:p>
          <a:p>
            <a:endParaRPr lang="cs-CZ" sz="1600" dirty="0"/>
          </a:p>
        </p:txBody>
      </p:sp>
    </p:spTree>
    <p:extLst>
      <p:ext uri="{BB962C8B-B14F-4D97-AF65-F5344CB8AC3E}">
        <p14:creationId xmlns:p14="http://schemas.microsoft.com/office/powerpoint/2010/main" val="194297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Vklady, úvěry, platební styk, šeky.</a:t>
            </a:r>
          </a:p>
        </p:txBody>
      </p:sp>
      <p:sp>
        <p:nvSpPr>
          <p:cNvPr id="3" name="Zástupný symbol pro obsah 2"/>
          <p:cNvSpPr>
            <a:spLocks noGrp="1"/>
          </p:cNvSpPr>
          <p:nvPr>
            <p:ph idx="1"/>
          </p:nvPr>
        </p:nvSpPr>
        <p:spPr/>
        <p:txBody>
          <a:bodyPr>
            <a:normAutofit lnSpcReduction="10000"/>
          </a:bodyPr>
          <a:lstStyle/>
          <a:p>
            <a:pPr>
              <a:buFont typeface="Wingdings" panose="05000000000000000000" pitchFamily="2" charset="2"/>
              <a:buChar char="§"/>
            </a:pPr>
            <a:r>
              <a:rPr lang="cs-CZ" dirty="0"/>
              <a:t>Vklady</a:t>
            </a:r>
          </a:p>
          <a:p>
            <a:pPr>
              <a:buFont typeface="Wingdings" panose="05000000000000000000" pitchFamily="2" charset="2"/>
              <a:buChar char="§"/>
            </a:pPr>
            <a:r>
              <a:rPr lang="cs-CZ" dirty="0"/>
              <a:t>Bezhotovostní platební styk</a:t>
            </a:r>
          </a:p>
          <a:p>
            <a:pPr>
              <a:buFont typeface="Wingdings" panose="05000000000000000000" pitchFamily="2" charset="2"/>
              <a:buChar char="§"/>
            </a:pPr>
            <a:r>
              <a:rPr lang="cs-CZ" dirty="0"/>
              <a:t>Šeky</a:t>
            </a:r>
          </a:p>
          <a:p>
            <a:pPr>
              <a:buFont typeface="Wingdings" panose="05000000000000000000" pitchFamily="2" charset="2"/>
              <a:buChar char="§"/>
            </a:pPr>
            <a:r>
              <a:rPr lang="cs-CZ" dirty="0"/>
              <a:t>Druhy vkladů, stavební spoření</a:t>
            </a:r>
          </a:p>
          <a:p>
            <a:pPr>
              <a:buFont typeface="Wingdings" panose="05000000000000000000" pitchFamily="2" charset="2"/>
              <a:buChar char="§"/>
            </a:pPr>
            <a:r>
              <a:rPr lang="cs-CZ" dirty="0"/>
              <a:t>Úvěr a jeho členění</a:t>
            </a:r>
          </a:p>
          <a:p>
            <a:pPr>
              <a:buFont typeface="Wingdings" panose="05000000000000000000" pitchFamily="2" charset="2"/>
              <a:buChar char="§"/>
            </a:pPr>
            <a:r>
              <a:rPr lang="cs-CZ" dirty="0"/>
              <a:t>Kreditní karta, P2P financování</a:t>
            </a:r>
          </a:p>
          <a:p>
            <a:pPr>
              <a:buFont typeface="Wingdings" panose="05000000000000000000" pitchFamily="2" charset="2"/>
              <a:buChar char="§"/>
            </a:pPr>
            <a:r>
              <a:rPr lang="cs-CZ" dirty="0"/>
              <a:t>Půjčka, leasing, odložená platba</a:t>
            </a:r>
          </a:p>
          <a:p>
            <a:pPr>
              <a:buFont typeface="Wingdings" panose="05000000000000000000" pitchFamily="2" charset="2"/>
              <a:buChar char="§"/>
            </a:pPr>
            <a:r>
              <a:rPr lang="cs-CZ" dirty="0"/>
              <a:t>Spotřebitelský úvěr včetně zákonné úpravy</a:t>
            </a:r>
          </a:p>
          <a:p>
            <a:pPr>
              <a:buFont typeface="Wingdings" panose="05000000000000000000" pitchFamily="2" charset="2"/>
              <a:buChar char="§"/>
            </a:pPr>
            <a:r>
              <a:rPr lang="cs-CZ" dirty="0"/>
              <a:t>Úvěr ze stavebního spoření</a:t>
            </a:r>
          </a:p>
          <a:p>
            <a:endParaRPr lang="cs-CZ" dirty="0"/>
          </a:p>
        </p:txBody>
      </p:sp>
    </p:spTree>
    <p:extLst>
      <p:ext uri="{BB962C8B-B14F-4D97-AF65-F5344CB8AC3E}">
        <p14:creationId xmlns:p14="http://schemas.microsoft.com/office/powerpoint/2010/main" val="178801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Žádost o P2P půjčku</a:t>
            </a:r>
          </a:p>
          <a:p>
            <a:pPr>
              <a:buFont typeface="Wingdings" panose="05000000000000000000" pitchFamily="2" charset="2"/>
              <a:buChar char="§"/>
            </a:pPr>
            <a:r>
              <a:rPr lang="cs-CZ" sz="2000" dirty="0"/>
              <a:t>Nejčastěji formou internetové aukce na vybrané platformě.</a:t>
            </a:r>
          </a:p>
          <a:p>
            <a:pPr>
              <a:buFont typeface="Wingdings" panose="05000000000000000000" pitchFamily="2" charset="2"/>
              <a:buChar char="§"/>
            </a:pPr>
            <a:r>
              <a:rPr lang="pl-PL" sz="2000" dirty="0"/>
              <a:t>Žadatel o úvěr zadá poptávku a investor na to zareaguje nabídkou.</a:t>
            </a:r>
          </a:p>
          <a:p>
            <a:pPr>
              <a:buFont typeface="Wingdings" panose="05000000000000000000" pitchFamily="2" charset="2"/>
              <a:buChar char="§"/>
            </a:pPr>
            <a:r>
              <a:rPr lang="cs-CZ" sz="2000" dirty="0"/>
              <a:t>Žadatel je často omezen maximální požadovanou částku a investor úrokem.</a:t>
            </a:r>
          </a:p>
          <a:p>
            <a:pPr marL="72000" indent="0">
              <a:buNone/>
            </a:pPr>
            <a:endParaRPr lang="cs-CZ" sz="2000" dirty="0"/>
          </a:p>
          <a:p>
            <a:pPr marL="72000" indent="0">
              <a:buNone/>
            </a:pPr>
            <a:r>
              <a:rPr lang="cs-CZ" sz="2000" b="1" dirty="0"/>
              <a:t>Úrok se určuje třemi způsoby: </a:t>
            </a:r>
          </a:p>
          <a:p>
            <a:pPr>
              <a:buFont typeface="Wingdings" panose="05000000000000000000" pitchFamily="2" charset="2"/>
              <a:buChar char="§"/>
            </a:pPr>
            <a:r>
              <a:rPr lang="cs-CZ" sz="2000" dirty="0"/>
              <a:t>Úrok stanoví platforma na základě ratingu, který žadateli o půjčku přiřadí.</a:t>
            </a:r>
          </a:p>
          <a:p>
            <a:pPr>
              <a:buFont typeface="Wingdings" panose="05000000000000000000" pitchFamily="2" charset="2"/>
              <a:buChar char="§"/>
            </a:pPr>
            <a:r>
              <a:rPr lang="cs-CZ" sz="2000" dirty="0"/>
              <a:t>Žadatel zadá maximální úrok, který chce a může akceptovat, investor může nabídnout úrok stejný nebo nižší.</a:t>
            </a:r>
          </a:p>
          <a:p>
            <a:pPr>
              <a:buFont typeface="Wingdings" panose="05000000000000000000" pitchFamily="2" charset="2"/>
              <a:buChar char="§"/>
            </a:pPr>
            <a:r>
              <a:rPr lang="cs-CZ" sz="2000" dirty="0"/>
              <a:t>Platforma nebo žadatel stanoví pouze doporučený úrok, konečná nabídka je na investorovi.</a:t>
            </a:r>
          </a:p>
          <a:p>
            <a:endParaRPr lang="cs-CZ" sz="1600" dirty="0"/>
          </a:p>
        </p:txBody>
      </p:sp>
    </p:spTree>
    <p:extLst>
      <p:ext uri="{BB962C8B-B14F-4D97-AF65-F5344CB8AC3E}">
        <p14:creationId xmlns:p14="http://schemas.microsoft.com/office/powerpoint/2010/main" val="177380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Výše úroků P2P půjček</a:t>
            </a:r>
          </a:p>
          <a:p>
            <a:pPr>
              <a:buFont typeface="Wingdings" panose="05000000000000000000" pitchFamily="2" charset="2"/>
              <a:buChar char="§"/>
            </a:pPr>
            <a:r>
              <a:rPr lang="cs-CZ" sz="2000" dirty="0"/>
              <a:t>Nezávisí pouze na nabídce konkrétních investorů, ale i na samotné platformě.</a:t>
            </a:r>
          </a:p>
          <a:p>
            <a:pPr>
              <a:buFont typeface="Wingdings" panose="05000000000000000000" pitchFamily="2" charset="2"/>
              <a:buChar char="§"/>
            </a:pPr>
            <a:r>
              <a:rPr lang="cs-CZ" sz="2000" dirty="0" err="1"/>
              <a:t>Bankerat</a:t>
            </a:r>
            <a:r>
              <a:rPr lang="cs-CZ" sz="2000" dirty="0"/>
              <a:t> 35 - 45 %</a:t>
            </a:r>
          </a:p>
          <a:p>
            <a:pPr>
              <a:buFont typeface="Wingdings" panose="05000000000000000000" pitchFamily="2" charset="2"/>
              <a:buChar char="§"/>
            </a:pPr>
            <a:r>
              <a:rPr lang="cs-CZ" sz="2000" dirty="0" err="1"/>
              <a:t>Banking</a:t>
            </a:r>
            <a:r>
              <a:rPr lang="cs-CZ" sz="2000" dirty="0"/>
              <a:t> Online 3 – 15 %</a:t>
            </a:r>
          </a:p>
          <a:p>
            <a:pPr>
              <a:buFont typeface="Wingdings" panose="05000000000000000000" pitchFamily="2" charset="2"/>
              <a:buChar char="§"/>
            </a:pPr>
            <a:r>
              <a:rPr lang="cs-CZ" sz="2000" dirty="0" err="1"/>
              <a:t>Zonky</a:t>
            </a:r>
            <a:r>
              <a:rPr lang="cs-CZ" sz="2000" dirty="0"/>
              <a:t> 3,99 – 19,99%</a:t>
            </a:r>
          </a:p>
          <a:p>
            <a:endParaRPr lang="cs-CZ" sz="2000" dirty="0"/>
          </a:p>
          <a:p>
            <a:pPr marL="72000" indent="0">
              <a:buNone/>
            </a:pPr>
            <a:r>
              <a:rPr lang="cs-CZ" sz="2000" b="1" dirty="0"/>
              <a:t>Nevýhody P2P půjček</a:t>
            </a:r>
          </a:p>
          <a:p>
            <a:pPr>
              <a:buFont typeface="Wingdings" panose="05000000000000000000" pitchFamily="2" charset="2"/>
              <a:buChar char="§"/>
            </a:pPr>
            <a:r>
              <a:rPr lang="cs-CZ" sz="2000" dirty="0"/>
              <a:t>U žadatele o půjčku jsou fakticky minimální.</a:t>
            </a:r>
          </a:p>
          <a:p>
            <a:pPr>
              <a:buFont typeface="Wingdings" panose="05000000000000000000" pitchFamily="2" charset="2"/>
              <a:buChar char="§"/>
            </a:pPr>
            <a:r>
              <a:rPr lang="cs-CZ" sz="2000" dirty="0"/>
              <a:t>V případě věřitele možnost nesplacení dlužné částky.</a:t>
            </a:r>
          </a:p>
          <a:p>
            <a:pPr>
              <a:buFont typeface="Wingdings" panose="05000000000000000000" pitchFamily="2" charset="2"/>
              <a:buChar char="§"/>
            </a:pPr>
            <a:r>
              <a:rPr lang="cs-CZ" sz="2000" dirty="0"/>
              <a:t>Omezená likvidita investice – P2P platformy nemusejí pojišťovat své pohledávky!</a:t>
            </a:r>
          </a:p>
        </p:txBody>
      </p:sp>
    </p:spTree>
    <p:extLst>
      <p:ext uri="{BB962C8B-B14F-4D97-AF65-F5344CB8AC3E}">
        <p14:creationId xmlns:p14="http://schemas.microsoft.com/office/powerpoint/2010/main" val="3782283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10222"/>
          </a:xfrm>
        </p:spPr>
        <p:txBody>
          <a:bodyPr>
            <a:normAutofit/>
          </a:bodyPr>
          <a:lstStyle/>
          <a:p>
            <a:r>
              <a:rPr lang="cs-CZ" sz="4000" b="1" dirty="0"/>
              <a:t>Úvěr, půjčka odložená platby, leasing</a:t>
            </a:r>
          </a:p>
        </p:txBody>
      </p:sp>
      <p:sp>
        <p:nvSpPr>
          <p:cNvPr id="3" name="Zástupný symbol pro obsah 2"/>
          <p:cNvSpPr>
            <a:spLocks noGrp="1"/>
          </p:cNvSpPr>
          <p:nvPr>
            <p:ph idx="1"/>
          </p:nvPr>
        </p:nvSpPr>
        <p:spPr>
          <a:xfrm>
            <a:off x="838200" y="1467853"/>
            <a:ext cx="10515600" cy="4709110"/>
          </a:xfrm>
        </p:spPr>
        <p:txBody>
          <a:bodyPr/>
          <a:lstStyle/>
          <a:p>
            <a:pPr>
              <a:buFont typeface="Wingdings" panose="05000000000000000000" pitchFamily="2" charset="2"/>
              <a:buChar char="§"/>
            </a:pPr>
            <a:r>
              <a:rPr lang="cs-CZ" b="1" dirty="0"/>
              <a:t>Z právního pohledu je důležitý rozdíl mezi úvěrem a půjčkou.</a:t>
            </a:r>
          </a:p>
          <a:p>
            <a:pPr>
              <a:buFont typeface="Wingdings" panose="05000000000000000000" pitchFamily="2" charset="2"/>
              <a:buChar char="§"/>
            </a:pPr>
            <a:r>
              <a:rPr lang="cs-CZ" dirty="0"/>
              <a:t>V případě </a:t>
            </a:r>
            <a:r>
              <a:rPr lang="cs-CZ" b="1" dirty="0"/>
              <a:t>půjčky </a:t>
            </a:r>
            <a:r>
              <a:rPr lang="cs-CZ" dirty="0"/>
              <a:t>smlouva vzniká nikoli uzavřením písemné dohody, ale poskytnutím peněz z ruky do ruky nebo převodem na účet.</a:t>
            </a:r>
          </a:p>
          <a:p>
            <a:pPr>
              <a:buFont typeface="Wingdings" panose="05000000000000000000" pitchFamily="2" charset="2"/>
              <a:buChar char="§"/>
            </a:pPr>
            <a:r>
              <a:rPr lang="cs-CZ" b="1" dirty="0"/>
              <a:t>Úvěr </a:t>
            </a:r>
            <a:r>
              <a:rPr lang="cs-CZ" dirty="0"/>
              <a:t>je příslib poskytnout peníze a smlouva vzniká jejím uzavřením (podpisem). Smlouvou o úvěru vzniká dlužníkovi právo peníze čerpat a věřiteli povinnost peníze poskytnout.</a:t>
            </a:r>
          </a:p>
          <a:p>
            <a:pPr>
              <a:buFont typeface="Wingdings" panose="05000000000000000000" pitchFamily="2" charset="2"/>
              <a:buChar char="§"/>
            </a:pPr>
            <a:r>
              <a:rPr lang="cs-CZ" dirty="0"/>
              <a:t>Úvěrem je i kreditní karta a kontokorent (povolené přečerpání účtu). </a:t>
            </a:r>
          </a:p>
          <a:p>
            <a:pPr>
              <a:buFont typeface="Wingdings" panose="05000000000000000000" pitchFamily="2" charset="2"/>
              <a:buChar char="§"/>
            </a:pPr>
            <a:r>
              <a:rPr lang="cs-CZ" b="1" dirty="0"/>
              <a:t>Odloženou platbou </a:t>
            </a:r>
            <a:r>
              <a:rPr lang="cs-CZ" dirty="0"/>
              <a:t>je forma nákupu věci, při které namísto kupujícího zaplatí nákup někdo jiný, komu následně kupující kupní cenu splácí, tedy</a:t>
            </a:r>
            <a:r>
              <a:rPr lang="cs-CZ" b="1" dirty="0"/>
              <a:t> nákup na splátky</a:t>
            </a:r>
            <a:r>
              <a:rPr lang="cs-CZ" dirty="0"/>
              <a:t>. </a:t>
            </a:r>
          </a:p>
          <a:p>
            <a:endParaRPr lang="cs-CZ" dirty="0"/>
          </a:p>
        </p:txBody>
      </p:sp>
    </p:spTree>
    <p:extLst>
      <p:ext uri="{BB962C8B-B14F-4D97-AF65-F5344CB8AC3E}">
        <p14:creationId xmlns:p14="http://schemas.microsoft.com/office/powerpoint/2010/main" val="1652146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Úvěr, půjčka - Leasing</a:t>
            </a:r>
          </a:p>
        </p:txBody>
      </p:sp>
      <p:sp>
        <p:nvSpPr>
          <p:cNvPr id="3" name="Zástupný symbol pro obsah 2"/>
          <p:cNvSpPr>
            <a:spLocks noGrp="1"/>
          </p:cNvSpPr>
          <p:nvPr>
            <p:ph idx="1"/>
          </p:nvPr>
        </p:nvSpPr>
        <p:spPr/>
        <p:txBody>
          <a:bodyPr/>
          <a:lstStyle/>
          <a:p>
            <a:pPr marL="72000" indent="0">
              <a:buNone/>
            </a:pPr>
            <a:r>
              <a:rPr lang="cs-CZ" b="1" dirty="0"/>
              <a:t>Leasing </a:t>
            </a:r>
          </a:p>
          <a:p>
            <a:pPr algn="just">
              <a:buFont typeface="Wingdings" panose="05000000000000000000" pitchFamily="2" charset="2"/>
              <a:buChar char="§"/>
            </a:pPr>
            <a:r>
              <a:rPr lang="cs-CZ" dirty="0"/>
              <a:t>je forma užívání věci (nejčastěji automobilu), kdy věc koupí místo uživatele někdo jiný (leasingová společnost), který věc uživateli za peníze pronajme. </a:t>
            </a:r>
          </a:p>
          <a:p>
            <a:pPr algn="just">
              <a:buFont typeface="Wingdings" panose="05000000000000000000" pitchFamily="2" charset="2"/>
              <a:buChar char="§"/>
            </a:pPr>
            <a:r>
              <a:rPr lang="cs-CZ" dirty="0"/>
              <a:t>V případě </a:t>
            </a:r>
            <a:r>
              <a:rPr lang="cs-CZ" b="1" dirty="0"/>
              <a:t>finančního leasingu</a:t>
            </a:r>
            <a:r>
              <a:rPr lang="cs-CZ" dirty="0"/>
              <a:t> se uživatel o věc stará jako o vlastní a po určité době pronájmu si ji smí odkoupit. </a:t>
            </a:r>
          </a:p>
          <a:p>
            <a:pPr algn="just">
              <a:buFont typeface="Wingdings" panose="05000000000000000000" pitchFamily="2" charset="2"/>
              <a:buChar char="§"/>
            </a:pPr>
            <a:r>
              <a:rPr lang="cs-CZ" dirty="0"/>
              <a:t>V případě </a:t>
            </a:r>
            <a:r>
              <a:rPr lang="cs-CZ" b="1" dirty="0"/>
              <a:t>operativního leasingu</a:t>
            </a:r>
            <a:r>
              <a:rPr lang="cs-CZ" dirty="0"/>
              <a:t> uživatel věc pouze používá, zatímco veškerý servis zajišťuje leasingová společnost. Uživatel pouze platí dohodnuté částky, v nichž je obsažen jak nájem věci, tak veškerý servis s ní související. </a:t>
            </a:r>
          </a:p>
          <a:p>
            <a:endParaRPr lang="cs-CZ" dirty="0"/>
          </a:p>
        </p:txBody>
      </p:sp>
    </p:spTree>
    <p:extLst>
      <p:ext uri="{BB962C8B-B14F-4D97-AF65-F5344CB8AC3E}">
        <p14:creationId xmlns:p14="http://schemas.microsoft.com/office/powerpoint/2010/main" val="944097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34286"/>
          </a:xfrm>
        </p:spPr>
        <p:txBody>
          <a:bodyPr>
            <a:normAutofit/>
          </a:bodyPr>
          <a:lstStyle/>
          <a:p>
            <a:r>
              <a:rPr lang="cs-CZ" sz="4000" b="1" dirty="0"/>
              <a:t>Hypoteční úvěr</a:t>
            </a:r>
          </a:p>
        </p:txBody>
      </p:sp>
      <p:sp>
        <p:nvSpPr>
          <p:cNvPr id="3" name="Zástupný symbol pro obsah 2"/>
          <p:cNvSpPr>
            <a:spLocks noGrp="1"/>
          </p:cNvSpPr>
          <p:nvPr>
            <p:ph idx="1"/>
          </p:nvPr>
        </p:nvSpPr>
        <p:spPr/>
        <p:txBody>
          <a:bodyPr/>
          <a:lstStyle/>
          <a:p>
            <a:pPr marL="72000" indent="0">
              <a:buNone/>
            </a:pPr>
            <a:r>
              <a:rPr lang="cs-CZ" sz="3200" dirty="0"/>
              <a:t>Úvěr zajištěný nemovitostí</a:t>
            </a:r>
          </a:p>
          <a:p>
            <a:pPr marL="72000" indent="0">
              <a:buNone/>
            </a:pPr>
            <a:endParaRPr lang="cs-CZ" sz="3200" dirty="0"/>
          </a:p>
          <a:p>
            <a:pPr marL="72000" indent="0">
              <a:buNone/>
            </a:pPr>
            <a:r>
              <a:rPr lang="cs-CZ" sz="3200" dirty="0"/>
              <a:t>Hypoteční úvěry se mohou lišit např. podle:</a:t>
            </a:r>
          </a:p>
          <a:p>
            <a:pPr>
              <a:buFont typeface="Wingdings" panose="05000000000000000000" pitchFamily="2" charset="2"/>
              <a:buChar char="§"/>
            </a:pPr>
            <a:r>
              <a:rPr lang="cs-CZ" dirty="0"/>
              <a:t>doby fixace úrokové sazby: sazba je obvykle fixována na 1, 3, 5, v současné době i 10 let, </a:t>
            </a:r>
          </a:p>
          <a:p>
            <a:pPr>
              <a:buFont typeface="Wingdings" panose="05000000000000000000" pitchFamily="2" charset="2"/>
              <a:buChar char="§"/>
            </a:pPr>
            <a:r>
              <a:rPr lang="cs-CZ" dirty="0"/>
              <a:t>nebo může být tzv. </a:t>
            </a:r>
            <a:r>
              <a:rPr lang="cs-CZ" b="1" dirty="0"/>
              <a:t>variabilní</a:t>
            </a:r>
            <a:r>
              <a:rPr lang="cs-CZ" dirty="0"/>
              <a:t>. To znamená, že se úroková sazba odvíjí od předem stanoveného ukazatele (např. od mezibankovní výpůjční sazby PRIBOR), k němuž si banka naúčtuje přirážku (marži), která tvoří její zisk, </a:t>
            </a:r>
          </a:p>
          <a:p>
            <a:endParaRPr lang="cs-CZ" dirty="0"/>
          </a:p>
        </p:txBody>
      </p:sp>
    </p:spTree>
    <p:extLst>
      <p:ext uri="{BB962C8B-B14F-4D97-AF65-F5344CB8AC3E}">
        <p14:creationId xmlns:p14="http://schemas.microsoft.com/office/powerpoint/2010/main" val="365546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Spotřebitelský úvěr</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dirty="0"/>
              <a:t>Spotřebitelským úvěrem je podle zákona odložená platba, peněžitá zápůjčka, úvěr nebo obdobná finanční služba poskytovaná nebo zprostředkovaná podnikatelem spotřebiteli. </a:t>
            </a:r>
          </a:p>
          <a:p>
            <a:pPr algn="just">
              <a:buFont typeface="Wingdings" panose="05000000000000000000" pitchFamily="2" charset="2"/>
              <a:buChar char="§"/>
            </a:pPr>
            <a:r>
              <a:rPr lang="cs-CZ" dirty="0"/>
              <a:t>Spotřebitelem může být i člověk, který pracuje na živnostenský list, pokud si úvěr bere pro svou osobní potřebu a nikoli pro účely podnikání. </a:t>
            </a:r>
          </a:p>
          <a:p>
            <a:pPr algn="just">
              <a:buFont typeface="Wingdings" panose="05000000000000000000" pitchFamily="2" charset="2"/>
              <a:buChar char="§"/>
            </a:pPr>
            <a:r>
              <a:rPr lang="cs-CZ" dirty="0"/>
              <a:t>Spotřebitelským úvěrem je např. finanční leasing (automobil nakoupí leasingová společnost, která jej pronajme uživateli; uživatel se o auto stará jako o vlastní a po určité době pronájmu si ho smí odkoupit). </a:t>
            </a:r>
          </a:p>
        </p:txBody>
      </p:sp>
    </p:spTree>
    <p:extLst>
      <p:ext uri="{BB962C8B-B14F-4D97-AF65-F5344CB8AC3E}">
        <p14:creationId xmlns:p14="http://schemas.microsoft.com/office/powerpoint/2010/main" val="2956759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dirty="0"/>
              <a:t>Spotřebitelský úvěr</a:t>
            </a:r>
          </a:p>
        </p:txBody>
      </p:sp>
      <p:sp>
        <p:nvSpPr>
          <p:cNvPr id="5" name="Zástupný symbol pro obsah 4"/>
          <p:cNvSpPr>
            <a:spLocks noGrp="1"/>
          </p:cNvSpPr>
          <p:nvPr>
            <p:ph idx="1"/>
          </p:nvPr>
        </p:nvSpPr>
        <p:spPr/>
        <p:txBody>
          <a:bodyPr/>
          <a:lstStyle/>
          <a:p>
            <a:r>
              <a:rPr lang="cs-CZ" altLang="cs-CZ" sz="1800" dirty="0">
                <a:latin typeface="Arial" panose="020B0604020202020204" pitchFamily="34" charset="0"/>
                <a:hlinkClick r:id="rId2" tooltip="Odkaz na externí web"/>
              </a:rPr>
              <a:t>zákon č. 257/2016 Sb., o spotřebitelském úvěru</a:t>
            </a:r>
            <a:r>
              <a:rPr lang="cs-CZ" altLang="cs-CZ" sz="1800" dirty="0">
                <a:latin typeface="Arial" panose="020B0604020202020204" pitchFamily="34" charset="0"/>
              </a:rPr>
              <a:t> – obsahuje podrobnou právní úpravu spotřebitelského úvěru včetně úvěrů hypotečních, nahradil zákon č. 145/2010 Sb.</a:t>
            </a:r>
          </a:p>
          <a:p>
            <a:r>
              <a:rPr lang="cs-CZ" altLang="cs-CZ" sz="1800" dirty="0">
                <a:latin typeface="Arial" panose="020B0604020202020204" pitchFamily="34" charset="0"/>
                <a:hlinkClick r:id="rId3" tooltip="Odkaz na externí web"/>
              </a:rPr>
              <a:t>zákon č. 96/1993 Sb., o stavebním spoření</a:t>
            </a:r>
            <a:r>
              <a:rPr lang="cs-CZ" altLang="cs-CZ" sz="1800" dirty="0">
                <a:latin typeface="Arial" panose="020B0604020202020204" pitchFamily="34" charset="0"/>
              </a:rPr>
              <a:t> – obsahuje právní úpravu stavebního spoření včetně poskytování úvěrů ze stavebního spoření</a:t>
            </a:r>
          </a:p>
          <a:p>
            <a:endParaRPr lang="cs-CZ" sz="1800" dirty="0"/>
          </a:p>
        </p:txBody>
      </p:sp>
    </p:spTree>
    <p:extLst>
      <p:ext uri="{BB962C8B-B14F-4D97-AF65-F5344CB8AC3E}">
        <p14:creationId xmlns:p14="http://schemas.microsoft.com/office/powerpoint/2010/main" val="2410231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normAutofit/>
          </a:bodyPr>
          <a:lstStyle/>
          <a:p>
            <a:r>
              <a:rPr lang="cs-CZ" sz="4000" b="1" dirty="0"/>
              <a:t>Rozlišování spotřebitelských úvěrů</a:t>
            </a:r>
          </a:p>
        </p:txBody>
      </p:sp>
      <p:sp>
        <p:nvSpPr>
          <p:cNvPr id="5" name="Zástupný symbol pro obsah 4"/>
          <p:cNvSpPr>
            <a:spLocks noGrp="1"/>
          </p:cNvSpPr>
          <p:nvPr>
            <p:ph idx="1"/>
          </p:nvPr>
        </p:nvSpPr>
        <p:spPr/>
        <p:txBody>
          <a:bodyPr/>
          <a:lstStyle/>
          <a:p>
            <a:pPr marL="72000" indent="0">
              <a:buNone/>
            </a:pPr>
            <a:r>
              <a:rPr lang="cs-CZ" sz="1800" dirty="0"/>
              <a:t>Spotřebitelské úvěry:</a:t>
            </a:r>
          </a:p>
          <a:p>
            <a:pPr algn="just"/>
            <a:r>
              <a:rPr lang="cs-CZ" sz="1800" b="1" dirty="0"/>
              <a:t>na bydlení</a:t>
            </a:r>
            <a:r>
              <a:rPr lang="cs-CZ" sz="1800" dirty="0"/>
              <a:t>, ty jsou zajištěné zástavním právem k nemovitosti nebo určené k její koupi, výstavbě, vyplacení jiného úvěru zajištěného touto nemovitostí, nebo úvěry poskytnuté stavebními spořitelnami, a</a:t>
            </a:r>
          </a:p>
          <a:p>
            <a:pPr algn="just"/>
            <a:r>
              <a:rPr lang="cs-CZ" sz="1800" b="1" dirty="0"/>
              <a:t>jiné než na bydlení </a:t>
            </a:r>
            <a:r>
              <a:rPr lang="cs-CZ" sz="1800" dirty="0"/>
              <a:t>(všechny ostatní, které byly podle dřívějšího zákona spotřebitelským úvěrem).</a:t>
            </a:r>
          </a:p>
          <a:p>
            <a:pPr marL="72000" indent="0">
              <a:buNone/>
            </a:pPr>
            <a:endParaRPr lang="cs-CZ" sz="1800" b="1" dirty="0"/>
          </a:p>
          <a:p>
            <a:pPr marL="72000" indent="0">
              <a:buNone/>
            </a:pPr>
            <a:r>
              <a:rPr lang="cs-CZ" sz="1800" b="1" dirty="0"/>
              <a:t>Na co se zákon nevztahuje</a:t>
            </a:r>
          </a:p>
          <a:p>
            <a:pPr algn="just"/>
            <a:r>
              <a:rPr lang="cs-CZ" sz="1800" dirty="0"/>
              <a:t>Z působnosti zákona jsou některé úvěrové služby vyňaty, např. operativní leasing (uživatel věc používá, veškerý servis však zajišťuje leasingová společnost), zastavárenské služby, částečně též bezúročné půjčky, půjčky a úvěry poskytované obcemi z tzv. fondů rozvoje bydlení, a ty, které jsou spojeny s obchodováním s investičními nástroji. </a:t>
            </a:r>
          </a:p>
          <a:p>
            <a:endParaRPr lang="cs-CZ" sz="1800" dirty="0"/>
          </a:p>
        </p:txBody>
      </p:sp>
    </p:spTree>
    <p:extLst>
      <p:ext uri="{BB962C8B-B14F-4D97-AF65-F5344CB8AC3E}">
        <p14:creationId xmlns:p14="http://schemas.microsoft.com/office/powerpoint/2010/main" val="3415564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Zákon o použití směnky nebo šeku</a:t>
            </a:r>
          </a:p>
        </p:txBody>
      </p:sp>
      <p:sp>
        <p:nvSpPr>
          <p:cNvPr id="3" name="Zástupný symbol pro obsah 2"/>
          <p:cNvSpPr>
            <a:spLocks noGrp="1"/>
          </p:cNvSpPr>
          <p:nvPr>
            <p:ph idx="1"/>
          </p:nvPr>
        </p:nvSpPr>
        <p:spPr>
          <a:xfrm>
            <a:off x="838200" y="1515979"/>
            <a:ext cx="10515600" cy="4660984"/>
          </a:xfrm>
        </p:spPr>
        <p:txBody>
          <a:bodyPr>
            <a:normAutofit lnSpcReduction="10000"/>
          </a:bodyPr>
          <a:lstStyle/>
          <a:p>
            <a:pPr algn="just">
              <a:buFont typeface="Wingdings" panose="05000000000000000000" pitchFamily="2" charset="2"/>
              <a:buChar char="§"/>
            </a:pPr>
            <a:r>
              <a:rPr lang="cs-CZ" dirty="0"/>
              <a:t>Směnka i šek mají zvláštní právní úpravu sjednocenou po celém světě, jejíž pochopení je pro spotřebitele náročné, a proto byly často zneužívány ve vztazích ze spotřebitelského úvěru. </a:t>
            </a:r>
          </a:p>
          <a:p>
            <a:pPr algn="just">
              <a:buFont typeface="Wingdings" panose="05000000000000000000" pitchFamily="2" charset="2"/>
              <a:buChar char="§"/>
            </a:pPr>
            <a:r>
              <a:rPr lang="cs-CZ" dirty="0"/>
              <a:t>Největší riziko vyplývající z použití směnky spočívá v tom, že směnka má samostatný život, není závislá na původní smlouvě o úvěru, takže se může stát, že spotřebitel splatí celý úvěr, a poté jej někdo vymáhá po spotřebiteli znovu na základě směnky, kterou podepsal. </a:t>
            </a:r>
          </a:p>
          <a:p>
            <a:pPr algn="just">
              <a:buFont typeface="Wingdings" panose="05000000000000000000" pitchFamily="2" charset="2"/>
              <a:buChar char="§"/>
            </a:pPr>
            <a:r>
              <a:rPr lang="cs-CZ" dirty="0"/>
              <a:t>Směnka je od původní smlouvy o úvěru oddělenou povinností zaplatit určitou peněžní částku a může být prodávána. Osobu, která po spotřebiteli směnku vymáhá, nemusí zajímat, zda spotřebitel úvěr splatil či nikoli a nemusí spotřebitele vůbec znát. Může být třeba i desátým majitelem směnky v řadě po věřiteli, který ji prodal. </a:t>
            </a:r>
          </a:p>
          <a:p>
            <a:endParaRPr lang="cs-CZ" dirty="0"/>
          </a:p>
        </p:txBody>
      </p:sp>
    </p:spTree>
    <p:extLst>
      <p:ext uri="{BB962C8B-B14F-4D97-AF65-F5344CB8AC3E}">
        <p14:creationId xmlns:p14="http://schemas.microsoft.com/office/powerpoint/2010/main" val="3283087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a:t>Informační povinnosti vůči spotřebiteli</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b="1" dirty="0"/>
              <a:t>Podnikatel (poskytovatel nebo zprostředkovatel) musí spotřebitele před uzavřením smlouvy o úvěru řádně informovat, proto zákon obsahuje soupis informací, které musí být spotřebiteli sděleny. </a:t>
            </a:r>
          </a:p>
          <a:p>
            <a:pPr algn="just">
              <a:buFont typeface="Wingdings" panose="05000000000000000000" pitchFamily="2" charset="2"/>
              <a:buChar char="§"/>
            </a:pPr>
            <a:r>
              <a:rPr lang="cs-CZ" sz="1800" dirty="0"/>
              <a:t>Nejdůležitější z nich jsou informace o tom, kolik jej bude úvěr stát, tj. </a:t>
            </a:r>
            <a:r>
              <a:rPr lang="cs-CZ" sz="1800" b="1" dirty="0"/>
              <a:t>informace o úrocích, poplatcích, daních, provizích a dalších případných platbách, včetně plateb za možné doplňkové služby </a:t>
            </a:r>
            <a:r>
              <a:rPr lang="cs-CZ" sz="1800" dirty="0"/>
              <a:t>(např. pojištění schopnosti splácet úvěr, pojištění nemovitosti sloužící jako zajištění hypotečního úvěru), nebo též havarijní pojištění auta, pokud je jeho sjednání podmínkou financování nákupu automobilu). </a:t>
            </a:r>
          </a:p>
          <a:p>
            <a:pPr algn="just">
              <a:buFont typeface="Wingdings" panose="05000000000000000000" pitchFamily="2" charset="2"/>
              <a:buChar char="§"/>
            </a:pPr>
            <a:r>
              <a:rPr lang="cs-CZ" sz="1800" b="1" dirty="0"/>
              <a:t>Cena zaplacená za úvěr je shrnuta v roční procentní sazbě nákladů (RPSN)</a:t>
            </a:r>
            <a:r>
              <a:rPr lang="cs-CZ" sz="1800" dirty="0"/>
              <a:t>, která vyjadřuje celkové náklady úvěru vyjádřené jako procento z objemu půjčených peněz placené každý rok. Pro porovnání ceny úvěru by měl člověk sledovat údaj RPSN a nikoli samotnou úrokovou sazbu, která bývá často výrazně nižší. </a:t>
            </a:r>
          </a:p>
          <a:p>
            <a:endParaRPr lang="cs-CZ" sz="1800" dirty="0"/>
          </a:p>
        </p:txBody>
      </p:sp>
    </p:spTree>
    <p:extLst>
      <p:ext uri="{BB962C8B-B14F-4D97-AF65-F5344CB8AC3E}">
        <p14:creationId xmlns:p14="http://schemas.microsoft.com/office/powerpoint/2010/main" val="120973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VKLADY</a:t>
            </a:r>
          </a:p>
        </p:txBody>
      </p:sp>
      <p:sp>
        <p:nvSpPr>
          <p:cNvPr id="3" name="Zástupný symbol pro obsah 2"/>
          <p:cNvSpPr>
            <a:spLocks noGrp="1"/>
          </p:cNvSpPr>
          <p:nvPr>
            <p:ph idx="1"/>
          </p:nvPr>
        </p:nvSpPr>
        <p:spPr/>
        <p:txBody>
          <a:bodyPr>
            <a:normAutofit fontScale="92500" lnSpcReduction="20000"/>
          </a:bodyPr>
          <a:lstStyle/>
          <a:p>
            <a:pPr marL="72000" indent="0">
              <a:buNone/>
            </a:pPr>
            <a:r>
              <a:rPr lang="cs-CZ" sz="3200" b="1" dirty="0"/>
              <a:t>Co je to vklad?</a:t>
            </a:r>
          </a:p>
          <a:p>
            <a:pPr>
              <a:buFont typeface="Wingdings" panose="05000000000000000000" pitchFamily="2" charset="2"/>
              <a:buChar char="§"/>
            </a:pPr>
            <a:r>
              <a:rPr lang="cs-CZ" dirty="0"/>
              <a:t>§ 1 odst. 2 zákona č. 21/1992Sb., o bankách v platném znění: „vkladem se rozumí svěřené peněžní prostředky, které představují závazek vůči vkladateli na jejich výplatu“.</a:t>
            </a:r>
          </a:p>
          <a:p>
            <a:endParaRPr lang="cs-CZ" dirty="0"/>
          </a:p>
          <a:p>
            <a:pPr marL="72000" indent="0">
              <a:buNone/>
            </a:pPr>
            <a:r>
              <a:rPr lang="cs-CZ" b="1" dirty="0"/>
              <a:t>Kdo může přijímat vklady?</a:t>
            </a:r>
          </a:p>
          <a:p>
            <a:pPr>
              <a:buFont typeface="Wingdings" panose="05000000000000000000" pitchFamily="2" charset="2"/>
              <a:buChar char="§"/>
            </a:pPr>
            <a:r>
              <a:rPr lang="cs-CZ" b="1" dirty="0"/>
              <a:t>Banka</a:t>
            </a:r>
            <a:r>
              <a:rPr lang="cs-CZ" dirty="0"/>
              <a:t> – akciová společnost se sídlem v České republice, která</a:t>
            </a:r>
          </a:p>
          <a:p>
            <a:pPr marL="72000" indent="0">
              <a:buNone/>
            </a:pPr>
            <a:r>
              <a:rPr lang="cs-CZ" dirty="0"/>
              <a:t>	a) přijímá vklady od veřejnosti, a </a:t>
            </a:r>
          </a:p>
          <a:p>
            <a:pPr marL="72000" indent="0">
              <a:buNone/>
            </a:pPr>
            <a:r>
              <a:rPr lang="cs-CZ" dirty="0"/>
              <a:t>	b) poskytuje úvěry,</a:t>
            </a:r>
          </a:p>
          <a:p>
            <a:pPr marL="72000" indent="0">
              <a:buNone/>
            </a:pPr>
            <a:r>
              <a:rPr lang="cs-CZ" dirty="0"/>
              <a:t>	a která k výkonu těchto činností má bankovní licenci (§ 1 odst. 1 zákona o bankách) </a:t>
            </a:r>
          </a:p>
          <a:p>
            <a:endParaRPr lang="cs-CZ" dirty="0"/>
          </a:p>
        </p:txBody>
      </p:sp>
    </p:spTree>
    <p:extLst>
      <p:ext uri="{BB962C8B-B14F-4D97-AF65-F5344CB8AC3E}">
        <p14:creationId xmlns:p14="http://schemas.microsoft.com/office/powerpoint/2010/main" val="749598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cs-CZ" dirty="0"/>
              <a:t>Posouzení schopnosti spotřebitele splatit úvěr (úvěruschopnost)</a:t>
            </a:r>
          </a:p>
        </p:txBody>
      </p:sp>
      <p:sp>
        <p:nvSpPr>
          <p:cNvPr id="5" name="Zástupný symbol pro obsah 4"/>
          <p:cNvSpPr>
            <a:spLocks noGrp="1"/>
          </p:cNvSpPr>
          <p:nvPr>
            <p:ph idx="1"/>
          </p:nvPr>
        </p:nvSpPr>
        <p:spPr/>
        <p:txBody>
          <a:bodyPr/>
          <a:lstStyle/>
          <a:p>
            <a:pPr marL="72000" indent="0">
              <a:buNone/>
            </a:pPr>
            <a:endParaRPr lang="cs-CZ" sz="1800" dirty="0"/>
          </a:p>
          <a:p>
            <a:pPr algn="just">
              <a:buFont typeface="Wingdings" panose="05000000000000000000" pitchFamily="2" charset="2"/>
              <a:buChar char="§"/>
            </a:pPr>
            <a:r>
              <a:rPr lang="cs-CZ" sz="1600" b="1" dirty="0"/>
              <a:t>Před uzavřením smlouvy o úvěru je poskytovatel povinen posoudit, zda je spotřebitel schopen úvěr splácet. </a:t>
            </a:r>
          </a:p>
          <a:p>
            <a:pPr algn="just">
              <a:buFont typeface="Wingdings" panose="05000000000000000000" pitchFamily="2" charset="2"/>
              <a:buChar char="§"/>
            </a:pPr>
            <a:r>
              <a:rPr lang="cs-CZ" sz="1600" b="1" dirty="0"/>
              <a:t>Poskytovatel nesmí spotřebiteli poskytnout úvěr, pokud je výsledek tohoto posouzení negativní. </a:t>
            </a:r>
          </a:p>
          <a:p>
            <a:pPr algn="just">
              <a:buFont typeface="Wingdings" panose="05000000000000000000" pitchFamily="2" charset="2"/>
              <a:buChar char="§"/>
            </a:pPr>
            <a:r>
              <a:rPr lang="cs-CZ" sz="1600" dirty="0"/>
              <a:t>Navzdory tomuto ustanovení zákona některé společnosti ve svých reklamních materiálech ubezpečují spotřebitele, že mu bude poskytnut úvěr, i když je uveden v některém z registrů nebo je nezaměstnaný.</a:t>
            </a:r>
          </a:p>
          <a:p>
            <a:pPr algn="just">
              <a:buFont typeface="Wingdings" panose="05000000000000000000" pitchFamily="2" charset="2"/>
              <a:buChar char="§"/>
            </a:pPr>
            <a:r>
              <a:rPr lang="cs-CZ" sz="1600" dirty="0"/>
              <a:t>Pro vás by měla být tato prohlášení varováním, že jste se setkali se společností, které je již od počátku zřejmé, že velmi pravděpodobně nebudete moci úvěr splácet, což je cílem těchto nekalých praktik. Potom totiž dochází k rychlému navyšování dlužné částky např. o pokuty a zasílané upomínky.</a:t>
            </a:r>
          </a:p>
          <a:p>
            <a:pPr algn="just">
              <a:buFont typeface="Wingdings" panose="05000000000000000000" pitchFamily="2" charset="2"/>
              <a:buChar char="§"/>
            </a:pPr>
            <a:r>
              <a:rPr lang="cs-CZ" sz="1600" b="1" dirty="0"/>
              <a:t>Máte možnost uplatnit na základě zákona u soudu neplatnost smlouvy</a:t>
            </a:r>
            <a:r>
              <a:rPr lang="cs-CZ" sz="1600" dirty="0"/>
              <a:t>, ve které byl spotřebitelský úvěr bez prověření schopnosti spotřebitele splácet sjednán. Současně se poskytovatel svým jednáním (neprověřením) dopustí na základě tohoto zákona správního deliktu, který je sankcionován pokutou.  </a:t>
            </a:r>
          </a:p>
          <a:p>
            <a:endParaRPr lang="cs-CZ" sz="1600" dirty="0"/>
          </a:p>
        </p:txBody>
      </p:sp>
    </p:spTree>
    <p:extLst>
      <p:ext uri="{BB962C8B-B14F-4D97-AF65-F5344CB8AC3E}">
        <p14:creationId xmlns:p14="http://schemas.microsoft.com/office/powerpoint/2010/main" val="3133950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cs-CZ" dirty="0"/>
              <a:t>Zákaz použití směnky nebo šeku </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b="1" dirty="0"/>
              <a:t>V souvislosti s úvěrem nesmí být po spotřebiteli požadován podpis směnky nebo šeku. </a:t>
            </a:r>
          </a:p>
          <a:p>
            <a:pPr algn="just">
              <a:buFont typeface="Wingdings" panose="05000000000000000000" pitchFamily="2" charset="2"/>
              <a:buChar char="§"/>
            </a:pPr>
            <a:r>
              <a:rPr lang="cs-CZ" sz="1800" dirty="0"/>
              <a:t>Směnka i šek mají zvláštní právní úpravu sjednocenou po celém světě, jejíž pochopení je pro spotřebitele náročné, a proto byly často zneužívány ve vztazích ze spotřebitelského úvěru. </a:t>
            </a:r>
          </a:p>
          <a:p>
            <a:pPr algn="just">
              <a:buFont typeface="Wingdings" panose="05000000000000000000" pitchFamily="2" charset="2"/>
              <a:buChar char="§"/>
            </a:pPr>
            <a:r>
              <a:rPr lang="cs-CZ" sz="1800" dirty="0"/>
              <a:t>Největší riziko vyplývající z použití směnky spočívá v tom, že směnka má samostatný život, není závislá na původní smlouvě o úvěru, takže se může stát, že spotřebitel splatí celý úvěr, a poté jej někdo vymáhá po spotřebiteli znovu na základě směnky, kterou podepsal. </a:t>
            </a:r>
          </a:p>
          <a:p>
            <a:pPr algn="just">
              <a:buFont typeface="Wingdings" panose="05000000000000000000" pitchFamily="2" charset="2"/>
              <a:buChar char="§"/>
            </a:pPr>
            <a:r>
              <a:rPr lang="cs-CZ" sz="1800" dirty="0"/>
              <a:t>Směnka je od původní smlouvy o úvěru oddělenou povinností zaplatit určitou peněžní částku a může být prodávána. Osobu, která po spotřebiteli směnku vymáhá, nemusí zajímat, zda spotřebitel úvěr splatil či nikoli a nemusí spotřebitele vůbec znát. Může být třeba i desátým majitelem směnky v řadě po věřiteli, který ji prodal. </a:t>
            </a:r>
          </a:p>
        </p:txBody>
      </p:sp>
    </p:spTree>
    <p:extLst>
      <p:ext uri="{BB962C8B-B14F-4D97-AF65-F5344CB8AC3E}">
        <p14:creationId xmlns:p14="http://schemas.microsoft.com/office/powerpoint/2010/main" val="3867187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Zajištění úvěru a jeho přiměřenost</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Po spotřebiteli </a:t>
            </a:r>
            <a:r>
              <a:rPr lang="cs-CZ" sz="1800" b="1" dirty="0"/>
              <a:t>nesmí být požadováno zajištění úvěru (např. nemovitost), které má k okamžiku poskytnutí úvěru výrazně vyšší hodnotu než poskytnutý úvěr</a:t>
            </a:r>
            <a:r>
              <a:rPr lang="cs-CZ" sz="1800" dirty="0"/>
              <a:t>, pokud takový úvěr neslouží k nákupu (výstavbě) věci, která jej zajišťuje.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Toto ustanovení chrání spotřebitele před jednáním věřitelů, kteří poskytují úvěr nikoli s úmyslem dostat jej splacený s úroky, ale s úmyslem získat nemovitost vlastněnou spotřebitelem. Většinou v takových případech ani neposuzují schopnost spotřebitele splatit úvěr. Spotřebitel obdrží úvěr na 200.000 Kč oproti zajištění nemovitostí v hodnotě desetkrát vyšší, a při prvním porušení smlouvy o ni přijde.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Pro zajištění nemovitosti lze použít pouze zástavní právo, které je nejvíce regulovaným způsobem zajištění. Není možno využít např. zajišťovací převod práva (při němž se nemovitost stává vlastnictvím věřitele, který ji na základě smlouvy převede zpět spotřebiteli po splacení úvěru).</a:t>
            </a:r>
            <a:endParaRPr lang="cs-CZ" sz="1800" dirty="0">
              <a:effectLst/>
            </a:endParaRPr>
          </a:p>
        </p:txBody>
      </p:sp>
    </p:spTree>
    <p:extLst>
      <p:ext uri="{BB962C8B-B14F-4D97-AF65-F5344CB8AC3E}">
        <p14:creationId xmlns:p14="http://schemas.microsoft.com/office/powerpoint/2010/main" val="3925946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cs-CZ" dirty="0"/>
              <a:t>Právo odstoupit od smlouvy a lhůta na rozmyšlenou</a:t>
            </a:r>
          </a:p>
        </p:txBody>
      </p:sp>
      <p:sp>
        <p:nvSpPr>
          <p:cNvPr id="5" name="Zástupný symbol pro obsah 4"/>
          <p:cNvSpPr>
            <a:spLocks noGrp="1"/>
          </p:cNvSpPr>
          <p:nvPr>
            <p:ph idx="1"/>
          </p:nvPr>
        </p:nvSpPr>
        <p:spPr>
          <a:xfrm>
            <a:off x="720000" y="1946441"/>
            <a:ext cx="10753200" cy="4139998"/>
          </a:xfrm>
        </p:spPr>
        <p:txBody>
          <a:bodyPr/>
          <a:lstStyle/>
          <a:p>
            <a:pPr algn="just">
              <a:buFont typeface="Wingdings" panose="05000000000000000000" pitchFamily="2" charset="2"/>
              <a:buChar char="§"/>
            </a:pPr>
            <a:r>
              <a:rPr lang="cs-CZ" sz="1800" b="1" dirty="0"/>
              <a:t>Smlouva </a:t>
            </a:r>
            <a:r>
              <a:rPr lang="cs-CZ" sz="1800" dirty="0"/>
              <a:t>o úvěru i smlouva o jeho zprostředkování musí být uzavřeny </a:t>
            </a:r>
            <a:r>
              <a:rPr lang="cs-CZ" sz="1800" b="1" dirty="0"/>
              <a:t>písemně</a:t>
            </a:r>
            <a:r>
              <a:rPr lang="cs-CZ" sz="1800" dirty="0"/>
              <a:t>. Spotřebitel má právo si uzavření smlouvy rozmyslet ve lhůtě 14 dnů, během nichž má smlouvu či její návrh k dispozici, a to ve dvou různých variantách.</a:t>
            </a:r>
          </a:p>
          <a:p>
            <a:pPr algn="just">
              <a:buFont typeface="Wingdings" panose="05000000000000000000" pitchFamily="2" charset="2"/>
              <a:buChar char="§"/>
            </a:pPr>
            <a:r>
              <a:rPr lang="cs-CZ" sz="1800" dirty="0"/>
              <a:t>V případě uzavření smlouvy o spotřebitelském úvěru </a:t>
            </a:r>
            <a:r>
              <a:rPr lang="cs-CZ" sz="1800" b="1" dirty="0"/>
              <a:t>na bydlení</a:t>
            </a:r>
            <a:r>
              <a:rPr lang="cs-CZ" sz="1800" dirty="0"/>
              <a:t> má spotřebitel lhůtu 14 dnů</a:t>
            </a:r>
            <a:r>
              <a:rPr lang="cs-CZ" sz="1800" b="1" dirty="0"/>
              <a:t> před</a:t>
            </a:r>
            <a:r>
              <a:rPr lang="cs-CZ" sz="1800" dirty="0"/>
              <a:t> uzavřením smlouvy. Spotřebitel má k dispozici kompletní návrh smlouvy a poskytovatel nesmí v průběhu této lhůty měnit smluvní podmínky. </a:t>
            </a:r>
          </a:p>
          <a:p>
            <a:pPr algn="just">
              <a:buFont typeface="Wingdings" panose="05000000000000000000" pitchFamily="2" charset="2"/>
              <a:buChar char="§"/>
            </a:pPr>
            <a:r>
              <a:rPr lang="cs-CZ" sz="1800" dirty="0"/>
              <a:t>Od smlouvy o spotřebitelském </a:t>
            </a:r>
            <a:r>
              <a:rPr lang="cs-CZ" sz="1800" b="1" dirty="0"/>
              <a:t>úvěru jiném než na bydlení</a:t>
            </a:r>
            <a:r>
              <a:rPr lang="cs-CZ" sz="1800" dirty="0"/>
              <a:t> a od smlouvy </a:t>
            </a:r>
            <a:r>
              <a:rPr lang="cs-CZ" sz="1800" b="1" dirty="0"/>
              <a:t>o zprostředkování</a:t>
            </a:r>
            <a:r>
              <a:rPr lang="cs-CZ" sz="1800" dirty="0"/>
              <a:t> je možné odstoupit ve lhůtě 14 dnů </a:t>
            </a:r>
            <a:r>
              <a:rPr lang="cs-CZ" sz="1800" b="1" dirty="0"/>
              <a:t>od</a:t>
            </a:r>
            <a:r>
              <a:rPr lang="cs-CZ" sz="1800" dirty="0"/>
              <a:t> uzavření smlouvy bez uvedení důvodu. Dopis o odstoupení od smlouvy musí být poskytovateli nebo zprostředkovateli zaslán nejpozději poslední den této lhůty. Poskytovatel nebo zprostředkovatel nemůže požadovat, aby byl podpis úředně ověřen.</a:t>
            </a:r>
            <a:endParaRPr lang="cs-CZ" sz="1800" dirty="0">
              <a:effectLst/>
            </a:endParaRPr>
          </a:p>
        </p:txBody>
      </p:sp>
    </p:spTree>
    <p:extLst>
      <p:ext uri="{BB962C8B-B14F-4D97-AF65-F5344CB8AC3E}">
        <p14:creationId xmlns:p14="http://schemas.microsoft.com/office/powerpoint/2010/main" val="4261588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sz="3200" dirty="0"/>
              <a:t>Zákaz vázat poskytnutí nebo zprostředkování úvěru na sjednání doplňkových služeb</a:t>
            </a:r>
          </a:p>
        </p:txBody>
      </p:sp>
      <p:sp>
        <p:nvSpPr>
          <p:cNvPr id="5" name="Zástupný symbol pro obsah 4"/>
          <p:cNvSpPr>
            <a:spLocks noGrp="1"/>
          </p:cNvSpPr>
          <p:nvPr>
            <p:ph idx="1"/>
          </p:nvPr>
        </p:nvSpPr>
        <p:spPr/>
        <p:txBody>
          <a:bodyPr/>
          <a:lstStyle/>
          <a:p>
            <a:endParaRPr lang="cs-CZ" sz="1600" dirty="0"/>
          </a:p>
          <a:p>
            <a:pPr>
              <a:buFont typeface="Wingdings" panose="05000000000000000000" pitchFamily="2" charset="2"/>
              <a:buChar char="§"/>
            </a:pPr>
            <a:r>
              <a:rPr lang="cs-CZ" sz="1800" dirty="0"/>
              <a:t>Zákon zakazuje, aby bylo sjednání úvěru nebo jeho zprostředkování podmíněno sjednáním doplňkových služeb, např. životního pojištění.</a:t>
            </a:r>
          </a:p>
          <a:p>
            <a:pPr>
              <a:buFont typeface="Wingdings" panose="05000000000000000000" pitchFamily="2" charset="2"/>
              <a:buChar char="§"/>
            </a:pPr>
            <a:r>
              <a:rPr lang="cs-CZ" sz="1800" dirty="0"/>
              <a:t>U </a:t>
            </a:r>
            <a:r>
              <a:rPr lang="cs-CZ" sz="1800" b="1" dirty="0"/>
              <a:t>zprostředkování</a:t>
            </a:r>
            <a:r>
              <a:rPr lang="cs-CZ" sz="1800" dirty="0"/>
              <a:t> úvěru je tento zákaz absolutní.</a:t>
            </a:r>
          </a:p>
          <a:p>
            <a:pPr algn="just">
              <a:buFont typeface="Wingdings" panose="05000000000000000000" pitchFamily="2" charset="2"/>
              <a:buChar char="§"/>
            </a:pPr>
            <a:r>
              <a:rPr lang="cs-CZ" sz="1800" dirty="0"/>
              <a:t>V případě </a:t>
            </a:r>
            <a:r>
              <a:rPr lang="cs-CZ" sz="1800" b="1" dirty="0"/>
              <a:t>sjednání</a:t>
            </a:r>
            <a:r>
              <a:rPr lang="cs-CZ" sz="1800" dirty="0"/>
              <a:t> úvěru existují výjimky ve prospěch bezplatného platebního nebo spořicího účtu, stavebního spoření a pojištění. V případě pojištění můžete zvolit pojišťovnu a pojištění dle vlastního výběru; poskytovatel má pouze právo stanovit, jaké parametry musí pojištění splňovat (např. výši pojistné částky, spoluúčast, přípustné výluky). To neplatí pro pojištění financovaného vozidla, u něhož poskytovatel může vyžadovat uzavření jím vybraného pojistného produktu. Tato výjimka je určena k tomu, aby byla maximálně zajištěna hodnota financovaného vozu, který většinou slouží k zajištění úvěru. </a:t>
            </a:r>
            <a:endParaRPr lang="cs-CZ" sz="1800" dirty="0">
              <a:effectLst/>
            </a:endParaRPr>
          </a:p>
        </p:txBody>
      </p:sp>
    </p:spTree>
    <p:extLst>
      <p:ext uri="{BB962C8B-B14F-4D97-AF65-F5344CB8AC3E}">
        <p14:creationId xmlns:p14="http://schemas.microsoft.com/office/powerpoint/2010/main" val="972487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50854"/>
          </a:xfrm>
        </p:spPr>
        <p:txBody>
          <a:bodyPr>
            <a:normAutofit/>
          </a:bodyPr>
          <a:lstStyle/>
          <a:p>
            <a:r>
              <a:rPr lang="cs-CZ" sz="4000" b="1" dirty="0"/>
              <a:t>Právo odstoupit od smlouvy</a:t>
            </a:r>
          </a:p>
        </p:txBody>
      </p:sp>
      <p:sp>
        <p:nvSpPr>
          <p:cNvPr id="3" name="Zástupný symbol pro obsah 2"/>
          <p:cNvSpPr>
            <a:spLocks noGrp="1"/>
          </p:cNvSpPr>
          <p:nvPr>
            <p:ph idx="1"/>
          </p:nvPr>
        </p:nvSpPr>
        <p:spPr>
          <a:xfrm>
            <a:off x="838200" y="1515980"/>
            <a:ext cx="10515600" cy="4660983"/>
          </a:xfrm>
        </p:spPr>
        <p:txBody>
          <a:bodyPr/>
          <a:lstStyle/>
          <a:p>
            <a:r>
              <a:rPr lang="cs-CZ" b="1" dirty="0"/>
              <a:t>Smlouva </a:t>
            </a:r>
            <a:r>
              <a:rPr lang="cs-CZ" dirty="0"/>
              <a:t>o úvěru i smlouva o jeho zprostředkování musí být uzavřeny </a:t>
            </a:r>
            <a:r>
              <a:rPr lang="cs-CZ" b="1" dirty="0"/>
              <a:t>písemně</a:t>
            </a:r>
            <a:r>
              <a:rPr lang="cs-CZ" dirty="0"/>
              <a:t>. Spotřebitel má právo si uzavření smlouvy rozmyslet ve lhůtě 14 dnů, během nichž má smlouvu či její návrh k dispozici, a to ve dvou různých variantách.</a:t>
            </a:r>
          </a:p>
          <a:p>
            <a:r>
              <a:rPr lang="cs-CZ" dirty="0"/>
              <a:t>Od smlouvy o spotřebitelském </a:t>
            </a:r>
            <a:r>
              <a:rPr lang="cs-CZ" b="1" dirty="0"/>
              <a:t>úvěru jiném než na bydlení</a:t>
            </a:r>
            <a:r>
              <a:rPr lang="cs-CZ" dirty="0"/>
              <a:t> a od smlouvy </a:t>
            </a:r>
            <a:r>
              <a:rPr lang="cs-CZ" b="1" dirty="0"/>
              <a:t>o zprostředkování</a:t>
            </a:r>
            <a:r>
              <a:rPr lang="cs-CZ" dirty="0"/>
              <a:t> je možné odstoupit ve lhůtě 14 dnů </a:t>
            </a:r>
            <a:r>
              <a:rPr lang="cs-CZ" b="1" dirty="0"/>
              <a:t>od</a:t>
            </a:r>
            <a:r>
              <a:rPr lang="cs-CZ" dirty="0"/>
              <a:t> uzavření smlouvy bez uvedení důvodu. Dopis o odstoupení od smlouvy musí být poskytovateli nebo zprostředkovateli zaslán nejpozději poslední den této lhůty. Poskytovatel nebo zprostředkovatel nemůže požadovat, aby byl podpis úředně ověřen.</a:t>
            </a:r>
          </a:p>
        </p:txBody>
      </p:sp>
    </p:spTree>
    <p:extLst>
      <p:ext uri="{BB962C8B-B14F-4D97-AF65-F5344CB8AC3E}">
        <p14:creationId xmlns:p14="http://schemas.microsoft.com/office/powerpoint/2010/main" val="3734042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p:txBody>
          <a:bodyPr/>
          <a:lstStyle/>
          <a:p>
            <a:r>
              <a:rPr lang="cs-CZ" dirty="0"/>
              <a:t>Zajištění úvěru a jeho přiměřenost</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Po spotřebiteli </a:t>
            </a:r>
            <a:r>
              <a:rPr lang="cs-CZ" sz="1800" b="1" dirty="0"/>
              <a:t>nesmí být požadováno zajištění úvěru (např. nemovitost), které má k okamžiku poskytnutí úvěru výrazně vyšší hodnotu než poskytnutý úvěr</a:t>
            </a:r>
            <a:r>
              <a:rPr lang="cs-CZ" sz="1800" dirty="0"/>
              <a:t>, pokud takový úvěr neslouží k nákupu (výstavbě) věci, která jej zajišťuje.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Toto ustanovení chrání spotřebitele před jednáním věřitelů, kteří poskytují úvěr nikoli s úmyslem dostat jej splacený s úroky, ale s úmyslem získat nemovitost vlastněnou spotřebitelem. Většinou v takových případech ani neposuzují schopnost spotřebitele splatit úvěr. Spotřebitel obdrží úvěr na 200.000 Kč oproti zajištění nemovitostí v hodnotě desetkrát vyšší, a při prvním porušení smlouvy o ni přijde.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Pro zajištění nemovitosti lze použít pouze zástavní právo, které je nejvíce regulovaným způsobem zajištění. Není možno využít např. zajišťovací převod práva (při němž se nemovitost stává vlastnictvím věřitele, který ji na základě smlouvy převede zpět spotřebiteli po splacení úvěru).</a:t>
            </a:r>
            <a:endParaRPr lang="cs-CZ" sz="1800" dirty="0">
              <a:effectLst/>
            </a:endParaRPr>
          </a:p>
        </p:txBody>
      </p:sp>
    </p:spTree>
    <p:extLst>
      <p:ext uri="{BB962C8B-B14F-4D97-AF65-F5344CB8AC3E}">
        <p14:creationId xmlns:p14="http://schemas.microsoft.com/office/powerpoint/2010/main" val="3277492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82412"/>
          </a:xfrm>
        </p:spPr>
        <p:txBody>
          <a:bodyPr>
            <a:normAutofit/>
          </a:bodyPr>
          <a:lstStyle/>
          <a:p>
            <a:r>
              <a:rPr lang="cs-CZ" sz="4000" b="1" dirty="0"/>
              <a:t>Právo předčasně splatit úvěr</a:t>
            </a:r>
          </a:p>
        </p:txBody>
      </p:sp>
      <p:sp>
        <p:nvSpPr>
          <p:cNvPr id="3" name="Zástupný symbol pro obsah 2"/>
          <p:cNvSpPr>
            <a:spLocks noGrp="1"/>
          </p:cNvSpPr>
          <p:nvPr>
            <p:ph idx="1"/>
          </p:nvPr>
        </p:nvSpPr>
        <p:spPr>
          <a:xfrm>
            <a:off x="838200" y="1347538"/>
            <a:ext cx="10515600" cy="4829425"/>
          </a:xfrm>
        </p:spPr>
        <p:txBody>
          <a:bodyPr>
            <a:normAutofit fontScale="92500"/>
          </a:bodyPr>
          <a:lstStyle/>
          <a:p>
            <a:r>
              <a:rPr lang="cs-CZ" b="1" dirty="0"/>
              <a:t>Spotřebitel může úvěr kdykoli zcela nebo částečně předčasně splatit. </a:t>
            </a:r>
            <a:r>
              <a:rPr lang="cs-CZ" dirty="0"/>
              <a:t>V takovém případě věřitel musí snížit adekvátně úroky a poplatky placené spotřebitelem o částku, kterou by musel zaplatit, pokud by úvěr předčasně nesplatil. Zároveň má věřitel právo na náhradu nákladů spojených s předčasným splacením, max. 1% z předčasně splacené částky.</a:t>
            </a:r>
          </a:p>
          <a:p>
            <a:r>
              <a:rPr lang="cs-CZ" dirty="0"/>
              <a:t>V případě </a:t>
            </a:r>
            <a:r>
              <a:rPr lang="cs-CZ" b="1" dirty="0"/>
              <a:t>úvěrů na bydlení</a:t>
            </a:r>
            <a:r>
              <a:rPr lang="cs-CZ" dirty="0"/>
              <a:t> není náhrada nákladů omezena jedním procentem (s výjimkou případů, kdy dochází k předčasnému splacení v důsledku prodeje nemovitosti), avšak jsou stanoveny situace, při nichž je předčasné splacení úplně zdarma, např. v případě předčasného splacení v důsledku dlouhodobé nemoci nebo invalidity. Také je možno každoročně splatit zdarma v období jednoho měsíce před výročím fixace úrokové sazby (resp. výročím uzavření smlouvy o úvěru) 25 % celkové výše úvěru</a:t>
            </a:r>
            <a:r>
              <a:rPr lang="cs-CZ" sz="2400" dirty="0"/>
              <a:t>. </a:t>
            </a:r>
            <a:endParaRPr lang="cs-CZ" sz="2400" dirty="0">
              <a:effectLst/>
            </a:endParaRPr>
          </a:p>
          <a:p>
            <a:endParaRPr lang="cs-CZ" dirty="0"/>
          </a:p>
          <a:p>
            <a:endParaRPr lang="cs-CZ" dirty="0"/>
          </a:p>
        </p:txBody>
      </p:sp>
    </p:spTree>
    <p:extLst>
      <p:ext uri="{BB962C8B-B14F-4D97-AF65-F5344CB8AC3E}">
        <p14:creationId xmlns:p14="http://schemas.microsoft.com/office/powerpoint/2010/main" val="2576225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126791"/>
          </a:xfrm>
        </p:spPr>
        <p:txBody>
          <a:bodyPr>
            <a:normAutofit/>
          </a:bodyPr>
          <a:lstStyle/>
          <a:p>
            <a:r>
              <a:rPr lang="cs-CZ" sz="4000" b="1" dirty="0"/>
              <a:t>Omezení sankce a vymáhání dluhu</a:t>
            </a:r>
          </a:p>
        </p:txBody>
      </p:sp>
      <p:sp>
        <p:nvSpPr>
          <p:cNvPr id="3" name="Zástupný symbol pro obsah 2"/>
          <p:cNvSpPr>
            <a:spLocks noGrp="1"/>
          </p:cNvSpPr>
          <p:nvPr>
            <p:ph idx="1"/>
          </p:nvPr>
        </p:nvSpPr>
        <p:spPr>
          <a:xfrm>
            <a:off x="838200" y="1491916"/>
            <a:ext cx="10515600" cy="4685047"/>
          </a:xfrm>
        </p:spPr>
        <p:txBody>
          <a:bodyPr>
            <a:normAutofit fontScale="92500" lnSpcReduction="10000"/>
          </a:bodyPr>
          <a:lstStyle/>
          <a:p>
            <a:pPr>
              <a:buFont typeface="Wingdings" panose="05000000000000000000" pitchFamily="2" charset="2"/>
              <a:buChar char="§"/>
            </a:pPr>
            <a:r>
              <a:rPr lang="cs-CZ" dirty="0"/>
              <a:t>Zákon výrazně omezuje sankce, které je možno uplatnit při prodlení u splácení dluhu ze spotřebitelského úvěru. Omezení platí i pro smlouvy uzavřené před 1.12.2016, pokud k prodlení došlo po tomto datu. </a:t>
            </a:r>
          </a:p>
          <a:p>
            <a:pPr>
              <a:buFont typeface="Wingdings" panose="05000000000000000000" pitchFamily="2" charset="2"/>
              <a:buChar char="§"/>
            </a:pPr>
            <a:r>
              <a:rPr lang="cs-CZ" b="1" dirty="0"/>
              <a:t>Podle nové právní úpravy je možné sjednat </a:t>
            </a:r>
            <a:r>
              <a:rPr lang="cs-CZ" dirty="0"/>
              <a:t>(výslovně ve smlouvě o spotřebitelském úvěru, protože co tam není uvedeno, není vymahatelné):</a:t>
            </a:r>
          </a:p>
          <a:p>
            <a:pPr>
              <a:buFont typeface="Wingdings" panose="05000000000000000000" pitchFamily="2" charset="2"/>
              <a:buChar char="§"/>
            </a:pPr>
            <a:r>
              <a:rPr lang="cs-CZ" b="1" dirty="0"/>
              <a:t>úroky z prodlení ve výši stanovené nařízením vlády (nyní 8,05 % p. a.)</a:t>
            </a:r>
            <a:r>
              <a:rPr lang="cs-CZ" dirty="0"/>
              <a:t>,</a:t>
            </a:r>
          </a:p>
          <a:p>
            <a:pPr>
              <a:buFont typeface="Wingdings" panose="05000000000000000000" pitchFamily="2" charset="2"/>
              <a:buChar char="§"/>
            </a:pPr>
            <a:r>
              <a:rPr lang="cs-CZ" b="1" dirty="0"/>
              <a:t>smluvní pokutu ve výši 0,1 % denně z dlužné částky, která však nesmí přesáhnout polovinu poskytnutého úvěru, maximálně však 200.000 Kč</a:t>
            </a:r>
            <a:r>
              <a:rPr lang="cs-CZ" dirty="0"/>
              <a:t>, a dále</a:t>
            </a:r>
          </a:p>
          <a:p>
            <a:pPr>
              <a:buFont typeface="Wingdings" panose="05000000000000000000" pitchFamily="2" charset="2"/>
              <a:buChar char="§"/>
            </a:pPr>
            <a:r>
              <a:rPr lang="cs-CZ" b="1" dirty="0"/>
              <a:t>náhradu účelně vynaložených nákladů na vymáhání dluhu </a:t>
            </a:r>
            <a:r>
              <a:rPr lang="cs-CZ" dirty="0"/>
              <a:t>(např. zastoupení advokátem, soudní poplatky, poplatky inkasní agentuře apod.).</a:t>
            </a:r>
          </a:p>
          <a:p>
            <a:pPr>
              <a:buFont typeface="Wingdings" panose="05000000000000000000" pitchFamily="2" charset="2"/>
              <a:buChar char="§"/>
            </a:pPr>
            <a:r>
              <a:rPr lang="cs-CZ" b="1" dirty="0"/>
              <a:t>Účelnost takto vynaložených nákladů je povinen věřitel prokázat.</a:t>
            </a:r>
            <a:endParaRPr lang="cs-CZ" sz="2400" b="1" dirty="0">
              <a:effectLst/>
            </a:endParaRPr>
          </a:p>
          <a:p>
            <a:endParaRPr lang="cs-CZ" dirty="0"/>
          </a:p>
        </p:txBody>
      </p:sp>
    </p:spTree>
    <p:extLst>
      <p:ext uri="{BB962C8B-B14F-4D97-AF65-F5344CB8AC3E}">
        <p14:creationId xmlns:p14="http://schemas.microsoft.com/office/powerpoint/2010/main" val="3106218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p:txBody>
          <a:bodyPr/>
          <a:lstStyle/>
          <a:p>
            <a:r>
              <a:rPr lang="cs-CZ" dirty="0"/>
              <a:t>Úvěr ze stavebního spoření</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b="1" dirty="0"/>
              <a:t>fáze úvěru</a:t>
            </a:r>
            <a:r>
              <a:rPr lang="cs-CZ" sz="1800" dirty="0"/>
              <a:t> u stavebního spoření je založena na splnění určité hodnoty tzv. </a:t>
            </a:r>
            <a:r>
              <a:rPr lang="cs-CZ" sz="1800" dirty="0" err="1"/>
              <a:t>ohodnocovacího</a:t>
            </a:r>
            <a:r>
              <a:rPr lang="cs-CZ" sz="1800" dirty="0"/>
              <a:t> čísla (které se počítá z výše uspořené částky a připsaných záloh státních podpor, z výše získaných úroků od začátku stavebního spoření, z varianty či tarifu spoření a výše cílové částky) nárok na poskytnutí úvěru do výše tzv.</a:t>
            </a:r>
            <a:r>
              <a:rPr lang="cs-CZ" sz="1800" b="1" dirty="0"/>
              <a:t> cílové částky</a:t>
            </a:r>
            <a:r>
              <a:rPr lang="cs-CZ" sz="1800" dirty="0"/>
              <a:t>. Zákon o stavebním spoření omezuje úročení úvěru tak, že úrok smí být maximálně o 3 procentní body vyšší, než je úročení vkladů. Při úročení vkladů ve výši 2 % smí být tedy úrok z úvěru nejvýše 5 %.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Pokud účastník stavebního spoření potřebuje úvěr dříve, než naspořil smluvně stanovenou částku, může požádat o </a:t>
            </a:r>
            <a:r>
              <a:rPr lang="cs-CZ" sz="1800" b="1" dirty="0"/>
              <a:t>tzv. překlenovací úvěr,</a:t>
            </a:r>
            <a:r>
              <a:rPr lang="cs-CZ" sz="1800" dirty="0"/>
              <a:t> a to na dobu, než naspoří smluvenou částku a bude mít nárok na řádný úvěr ze stavebního spoření. </a:t>
            </a:r>
          </a:p>
        </p:txBody>
      </p:sp>
    </p:spTree>
    <p:extLst>
      <p:ext uri="{BB962C8B-B14F-4D97-AF65-F5344CB8AC3E}">
        <p14:creationId xmlns:p14="http://schemas.microsoft.com/office/powerpoint/2010/main" val="232410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Vklady</a:t>
            </a:r>
          </a:p>
        </p:txBody>
      </p:sp>
      <p:sp>
        <p:nvSpPr>
          <p:cNvPr id="3" name="Zástupný symbol pro obsah 2"/>
          <p:cNvSpPr>
            <a:spLocks noGrp="1"/>
          </p:cNvSpPr>
          <p:nvPr>
            <p:ph idx="1"/>
          </p:nvPr>
        </p:nvSpPr>
        <p:spPr>
          <a:xfrm>
            <a:off x="838200" y="1309254"/>
            <a:ext cx="10515600" cy="5299363"/>
          </a:xfrm>
        </p:spPr>
        <p:txBody>
          <a:bodyPr>
            <a:normAutofit lnSpcReduction="10000"/>
          </a:bodyPr>
          <a:lstStyle/>
          <a:p>
            <a:pPr>
              <a:buFont typeface="Wingdings" panose="05000000000000000000" pitchFamily="2" charset="2"/>
              <a:buChar char="§"/>
            </a:pPr>
            <a:r>
              <a:rPr lang="cs-CZ" sz="1800" b="1" dirty="0"/>
              <a:t>Kdo je banka?</a:t>
            </a:r>
          </a:p>
          <a:p>
            <a:pPr lvl="1">
              <a:lnSpc>
                <a:spcPct val="150000"/>
              </a:lnSpc>
              <a:buFont typeface="Wingdings" panose="05000000000000000000" pitchFamily="2" charset="2"/>
              <a:buChar char="§"/>
            </a:pPr>
            <a:r>
              <a:rPr lang="cs-CZ" sz="1800" dirty="0"/>
              <a:t>Družstevní záložna</a:t>
            </a:r>
          </a:p>
          <a:p>
            <a:pPr lvl="1">
              <a:lnSpc>
                <a:spcPct val="150000"/>
              </a:lnSpc>
              <a:buFont typeface="Wingdings" panose="05000000000000000000" pitchFamily="2" charset="2"/>
              <a:buChar char="§"/>
            </a:pPr>
            <a:r>
              <a:rPr lang="cs-CZ" sz="1800" dirty="0"/>
              <a:t>Stavební spořitelna</a:t>
            </a:r>
          </a:p>
          <a:p>
            <a:pPr>
              <a:buFont typeface="Wingdings" panose="05000000000000000000" pitchFamily="2" charset="2"/>
              <a:buChar char="§"/>
            </a:pPr>
            <a:r>
              <a:rPr lang="cs-CZ" sz="1800" b="1" dirty="0"/>
              <a:t>Jednotný evropský pas (jednotná evropská licence)</a:t>
            </a:r>
          </a:p>
          <a:p>
            <a:pPr>
              <a:buFont typeface="Wingdings" panose="05000000000000000000" pitchFamily="2" charset="2"/>
              <a:buChar char="§"/>
            </a:pPr>
            <a:r>
              <a:rPr lang="cs-CZ" sz="1800" b="1" dirty="0"/>
              <a:t>Pojištění vkladů</a:t>
            </a:r>
          </a:p>
          <a:p>
            <a:pPr lvl="1" algn="just">
              <a:lnSpc>
                <a:spcPct val="150000"/>
              </a:lnSpc>
              <a:buFont typeface="Wingdings" panose="05000000000000000000" pitchFamily="2" charset="2"/>
              <a:buChar char="§"/>
            </a:pPr>
            <a:r>
              <a:rPr lang="cs-CZ" dirty="0"/>
              <a:t>V případě úpadku finanční instituce vám může být vyplacena náhrada z Garančního systému finančního trhu prostřednictvím Fondu pojištění vkladů. Ten poskytuje náhrady za pohledávky z vkladů u bank, stavebních spořitelen a družstevních záložen se sídlem v ČR ve výši 100 % vkladu, maximálně však 100 000 eur (v odůvodněných případech se celkový limit výplaty může zvýšit až na 200 000 eur).</a:t>
            </a:r>
          </a:p>
          <a:p>
            <a:endParaRPr lang="cs-CZ" dirty="0"/>
          </a:p>
        </p:txBody>
      </p:sp>
    </p:spTree>
    <p:extLst>
      <p:ext uri="{BB962C8B-B14F-4D97-AF65-F5344CB8AC3E}">
        <p14:creationId xmlns:p14="http://schemas.microsoft.com/office/powerpoint/2010/main" val="3770523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p:txBody>
          <a:bodyPr/>
          <a:lstStyle/>
          <a:p>
            <a:r>
              <a:rPr lang="cs-CZ" dirty="0"/>
              <a:t>Úvěr ze stavebního spoření</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Úskalím překlenovacího úvěru je, že překlenovací úvěr není splácen v pravidelných splátkách (ty jsou započítány na spoření). To znamená, že ve fázi překlenovacího úvěru platíte do doby, než naspoříte částku určenou ve smlouvě, pouze úrok z CELÉ částky překlenovacího úvěru, nedochází tedy ke snižování jistiny (částky úvěru).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Překlenovací úvěr totiž bývá splacen naráz z poskytnutého řádného úvěru ze stavebního spoření.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b="1" dirty="0">
                <a:solidFill>
                  <a:srgbClr val="FF0000"/>
                </a:solidFill>
              </a:rPr>
              <a:t>ALE</a:t>
            </a:r>
            <a:r>
              <a:rPr lang="cs-CZ" sz="1800" dirty="0"/>
              <a:t> výhodou překlenovacího úvěru je, že částka, která je použita na umoření dluhu v případě hypotéky, vkládáte na stavební spoření, kde je úročena a získáváte kromě úroku státní podporu!!!</a:t>
            </a:r>
          </a:p>
        </p:txBody>
      </p:sp>
    </p:spTree>
    <p:extLst>
      <p:ext uri="{BB962C8B-B14F-4D97-AF65-F5344CB8AC3E}">
        <p14:creationId xmlns:p14="http://schemas.microsoft.com/office/powerpoint/2010/main" val="429235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Rozdíl mezi úvěrem ze stavebního spoření a úvěrem hypotečním</a:t>
            </a:r>
          </a:p>
        </p:txBody>
      </p:sp>
      <p:sp>
        <p:nvSpPr>
          <p:cNvPr id="3" name="Zástupný symbol pro obsah 2"/>
          <p:cNvSpPr>
            <a:spLocks noGrp="1"/>
          </p:cNvSpPr>
          <p:nvPr>
            <p:ph idx="1"/>
          </p:nvPr>
        </p:nvSpPr>
        <p:spPr/>
        <p:txBody>
          <a:bodyPr>
            <a:normAutofit fontScale="92500" lnSpcReduction="20000"/>
          </a:bodyPr>
          <a:lstStyle/>
          <a:p>
            <a:pPr algn="just">
              <a:buFont typeface="Wingdings" panose="05000000000000000000" pitchFamily="2" charset="2"/>
              <a:buChar char="§"/>
            </a:pPr>
            <a:r>
              <a:rPr lang="cs-CZ" dirty="0"/>
              <a:t>Hypoteční úvěr je úvěr zajištěný zástavním právem k nemovitosti, tzv. hypotékou. </a:t>
            </a:r>
          </a:p>
          <a:p>
            <a:pPr algn="just">
              <a:buFont typeface="Wingdings" panose="05000000000000000000" pitchFamily="2" charset="2"/>
              <a:buChar char="§"/>
            </a:pPr>
            <a:endParaRPr lang="cs-CZ" dirty="0"/>
          </a:p>
          <a:p>
            <a:pPr algn="just">
              <a:buFont typeface="Wingdings" panose="05000000000000000000" pitchFamily="2" charset="2"/>
              <a:buChar char="§"/>
            </a:pPr>
            <a:r>
              <a:rPr lang="cs-CZ" dirty="0"/>
              <a:t>Oproti tomu při splnění dohodnutých podmínek a do určité výše úvěru (obvykle do 500.000 Kč) nemusí být úvěr ze stavebního spoření zajištěn zástavním právem k nemovitosti. </a:t>
            </a:r>
          </a:p>
          <a:p>
            <a:pPr algn="just">
              <a:buFont typeface="Wingdings" panose="05000000000000000000" pitchFamily="2" charset="2"/>
              <a:buChar char="§"/>
            </a:pPr>
            <a:endParaRPr lang="cs-CZ" dirty="0"/>
          </a:p>
          <a:p>
            <a:pPr algn="just">
              <a:buFont typeface="Wingdings" panose="05000000000000000000" pitchFamily="2" charset="2"/>
              <a:buChar char="§"/>
            </a:pPr>
            <a:r>
              <a:rPr lang="cs-CZ" dirty="0"/>
              <a:t>U úvěru ze stavebního spoření je navíc úroková sazba známa (fixována) na celou dobu trvání úvěru. </a:t>
            </a:r>
          </a:p>
          <a:p>
            <a:pPr algn="just">
              <a:buFont typeface="Wingdings" panose="05000000000000000000" pitchFamily="2" charset="2"/>
              <a:buChar char="§"/>
            </a:pPr>
            <a:endParaRPr lang="cs-CZ" dirty="0"/>
          </a:p>
          <a:p>
            <a:pPr algn="just">
              <a:buFont typeface="Wingdings" panose="05000000000000000000" pitchFamily="2" charset="2"/>
              <a:buChar char="§"/>
            </a:pPr>
            <a:r>
              <a:rPr lang="cs-CZ" dirty="0"/>
              <a:t>U hypoték se úroková sazba fixuje běžně na 3 – 5 let, nikoli na celou dobu trvání úvěru.</a:t>
            </a:r>
          </a:p>
          <a:p>
            <a:endParaRPr lang="cs-CZ" dirty="0"/>
          </a:p>
        </p:txBody>
      </p:sp>
    </p:spTree>
    <p:extLst>
      <p:ext uri="{BB962C8B-B14F-4D97-AF65-F5344CB8AC3E}">
        <p14:creationId xmlns:p14="http://schemas.microsoft.com/office/powerpoint/2010/main" val="3000156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p:cNvSpPr>
            <a:spLocks noGrp="1"/>
          </p:cNvSpPr>
          <p:nvPr>
            <p:ph type="title"/>
          </p:nvPr>
        </p:nvSpPr>
        <p:spPr/>
        <p:txBody>
          <a:bodyPr/>
          <a:lstStyle/>
          <a:p>
            <a:r>
              <a:rPr lang="cs-CZ" sz="3200" b="1" dirty="0"/>
              <a:t>Zákaz vázat poskytnutí nebo zprostředkování úvěru na sjednání doplňkových služeb</a:t>
            </a:r>
          </a:p>
        </p:txBody>
      </p:sp>
      <p:sp>
        <p:nvSpPr>
          <p:cNvPr id="5" name="Zástupný symbol pro obsah 4"/>
          <p:cNvSpPr>
            <a:spLocks noGrp="1"/>
          </p:cNvSpPr>
          <p:nvPr>
            <p:ph idx="1"/>
          </p:nvPr>
        </p:nvSpPr>
        <p:spPr/>
        <p:txBody>
          <a:bodyPr/>
          <a:lstStyle/>
          <a:p>
            <a:endParaRPr lang="cs-CZ" sz="1600" dirty="0"/>
          </a:p>
          <a:p>
            <a:pPr>
              <a:buFont typeface="Wingdings" panose="05000000000000000000" pitchFamily="2" charset="2"/>
              <a:buChar char="§"/>
            </a:pPr>
            <a:r>
              <a:rPr lang="cs-CZ" sz="1800" dirty="0"/>
              <a:t>Zákon zakazuje, aby bylo sjednání úvěru nebo jeho zprostředkování podmíněno sjednáním doplňkových služeb, např. životního pojištění.</a:t>
            </a:r>
          </a:p>
          <a:p>
            <a:pPr>
              <a:buFont typeface="Wingdings" panose="05000000000000000000" pitchFamily="2" charset="2"/>
              <a:buChar char="§"/>
            </a:pPr>
            <a:r>
              <a:rPr lang="cs-CZ" sz="1800" dirty="0"/>
              <a:t>U </a:t>
            </a:r>
            <a:r>
              <a:rPr lang="cs-CZ" sz="1800" b="1" dirty="0"/>
              <a:t>zprostředkování</a:t>
            </a:r>
            <a:r>
              <a:rPr lang="cs-CZ" sz="1800" dirty="0"/>
              <a:t> úvěru je tento zákaz absolutní.</a:t>
            </a:r>
          </a:p>
          <a:p>
            <a:pPr algn="just">
              <a:buFont typeface="Wingdings" panose="05000000000000000000" pitchFamily="2" charset="2"/>
              <a:buChar char="§"/>
            </a:pPr>
            <a:r>
              <a:rPr lang="cs-CZ" sz="1800" dirty="0"/>
              <a:t>V případě </a:t>
            </a:r>
            <a:r>
              <a:rPr lang="cs-CZ" sz="1800" b="1" dirty="0"/>
              <a:t>sjednání</a:t>
            </a:r>
            <a:r>
              <a:rPr lang="cs-CZ" sz="1800" dirty="0"/>
              <a:t> úvěru existují výjimky ve prospěch bezplatného platebního nebo spořicího účtu, stavebního spoření a pojištění. V případě pojištění můžete zvolit pojišťovnu a pojištění dle vlastního výběru; poskytovatel má pouze právo stanovit, jaké parametry musí pojištění splňovat (např. výši pojistné částky, spoluúčast, přípustné výluky). To neplatí pro pojištění financovaného vozidla, u něhož poskytovatel může vyžadovat uzavření jím vybraného pojistného produktu. Tato výjimka je určena k tomu, aby byla maximálně zajištěna hodnota financovaného vozu, který většinou slouží k zajištění úvěru. </a:t>
            </a:r>
            <a:endParaRPr lang="cs-CZ" sz="1800" dirty="0">
              <a:effectLst/>
            </a:endParaRPr>
          </a:p>
        </p:txBody>
      </p:sp>
    </p:spTree>
    <p:extLst>
      <p:ext uri="{BB962C8B-B14F-4D97-AF65-F5344CB8AC3E}">
        <p14:creationId xmlns:p14="http://schemas.microsoft.com/office/powerpoint/2010/main" val="89837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Platební styk</a:t>
            </a:r>
          </a:p>
        </p:txBody>
      </p:sp>
      <p:sp>
        <p:nvSpPr>
          <p:cNvPr id="3" name="Zástupný symbol pro obsah 2"/>
          <p:cNvSpPr>
            <a:spLocks noGrp="1"/>
          </p:cNvSpPr>
          <p:nvPr>
            <p:ph idx="1"/>
          </p:nvPr>
        </p:nvSpPr>
        <p:spPr/>
        <p:txBody>
          <a:bodyPr>
            <a:normAutofit fontScale="92500"/>
          </a:bodyPr>
          <a:lstStyle/>
          <a:p>
            <a:pPr algn="just">
              <a:buFont typeface="Wingdings" panose="05000000000000000000" pitchFamily="2" charset="2"/>
              <a:buChar char="§"/>
            </a:pPr>
            <a:r>
              <a:rPr lang="cs-CZ" dirty="0"/>
              <a:t>Platební styk znamená převod peněz mezi plátcem (tedy tím, kdo platí za zboží a služby, něco kupuje) a příjemcem (tedy tím, kdo prodává zboží a služby a peníze dostává), dělíme ho na hotovostní a bezhotovostní.</a:t>
            </a:r>
          </a:p>
          <a:p>
            <a:pPr algn="just">
              <a:buFont typeface="Wingdings" panose="05000000000000000000" pitchFamily="2" charset="2"/>
              <a:buChar char="§"/>
            </a:pPr>
            <a:endParaRPr lang="cs-CZ" b="1" dirty="0"/>
          </a:p>
          <a:p>
            <a:pPr algn="just">
              <a:buFont typeface="Wingdings" panose="05000000000000000000" pitchFamily="2" charset="2"/>
              <a:buChar char="§"/>
            </a:pPr>
            <a:r>
              <a:rPr lang="cs-CZ" b="1" dirty="0"/>
              <a:t>Hotovostní platební styk</a:t>
            </a:r>
            <a:r>
              <a:rPr lang="cs-CZ" dirty="0"/>
              <a:t> znamená fyzické předání peněz (hotovostních) z ruky do ruky.</a:t>
            </a:r>
          </a:p>
          <a:p>
            <a:pPr algn="just">
              <a:buFont typeface="Wingdings" panose="05000000000000000000" pitchFamily="2" charset="2"/>
              <a:buChar char="§"/>
            </a:pPr>
            <a:endParaRPr lang="cs-CZ" b="1" dirty="0"/>
          </a:p>
          <a:p>
            <a:pPr algn="just">
              <a:buFont typeface="Wingdings" panose="05000000000000000000" pitchFamily="2" charset="2"/>
              <a:buChar char="§"/>
            </a:pPr>
            <a:r>
              <a:rPr lang="cs-CZ" b="1" dirty="0"/>
              <a:t>Bezhotovostní platební styk</a:t>
            </a:r>
            <a:r>
              <a:rPr lang="cs-CZ" dirty="0"/>
              <a:t> je o něco složitější a provádí se pomocí zápisů na bankovních účtech (tedy nároku příjemce na příslušný obnos peněz). </a:t>
            </a:r>
          </a:p>
          <a:p>
            <a:endParaRPr lang="cs-CZ" dirty="0"/>
          </a:p>
        </p:txBody>
      </p:sp>
    </p:spTree>
    <p:extLst>
      <p:ext uri="{BB962C8B-B14F-4D97-AF65-F5344CB8AC3E}">
        <p14:creationId xmlns:p14="http://schemas.microsoft.com/office/powerpoint/2010/main" val="124455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Platební styk</a:t>
            </a:r>
          </a:p>
        </p:txBody>
      </p:sp>
      <p:sp>
        <p:nvSpPr>
          <p:cNvPr id="3" name="Zástupný symbol pro obsah 2"/>
          <p:cNvSpPr>
            <a:spLocks noGrp="1"/>
          </p:cNvSpPr>
          <p:nvPr>
            <p:ph idx="1"/>
          </p:nvPr>
        </p:nvSpPr>
        <p:spPr/>
        <p:txBody>
          <a:bodyPr>
            <a:normAutofit fontScale="85000" lnSpcReduction="20000"/>
          </a:bodyPr>
          <a:lstStyle/>
          <a:p>
            <a:pPr marL="72000" indent="0">
              <a:buNone/>
            </a:pPr>
            <a:r>
              <a:rPr lang="cs-CZ" sz="3200" b="1" dirty="0"/>
              <a:t>Tuzemský platební styk</a:t>
            </a:r>
          </a:p>
          <a:p>
            <a:pPr marL="72000" indent="0">
              <a:buNone/>
            </a:pPr>
            <a:r>
              <a:rPr lang="cs-CZ" sz="3200" b="1" dirty="0"/>
              <a:t>Vnitrobankovní zúčtování</a:t>
            </a:r>
          </a:p>
          <a:p>
            <a:pPr>
              <a:buFont typeface="Wingdings" panose="05000000000000000000" pitchFamily="2" charset="2"/>
              <a:buChar char="§"/>
            </a:pPr>
            <a:r>
              <a:rPr lang="cs-CZ" dirty="0"/>
              <a:t>Pokud jsou účty plátce i příjemce platby vedeny u stejné banky, provede převod peněz (zúčtování na účtech) tato banka ve svém vlastním systému. </a:t>
            </a:r>
          </a:p>
          <a:p>
            <a:pPr marL="72000" indent="0">
              <a:buNone/>
            </a:pPr>
            <a:r>
              <a:rPr lang="cs-CZ" sz="3200" b="1" dirty="0"/>
              <a:t>Mezibankovní zúčtování v ČR</a:t>
            </a:r>
          </a:p>
          <a:p>
            <a:pPr>
              <a:buFont typeface="Wingdings" panose="05000000000000000000" pitchFamily="2" charset="2"/>
              <a:buChar char="§"/>
            </a:pPr>
            <a:r>
              <a:rPr lang="cs-CZ" dirty="0"/>
              <a:t>V případě, že plátce a příjemce platby mají své účty u různých bank, musí banka plátce použít pro převod peněz systém mezibankovního platebního styku CERTIS.</a:t>
            </a:r>
          </a:p>
          <a:p>
            <a:pPr>
              <a:buFont typeface="Wingdings" panose="05000000000000000000" pitchFamily="2" charset="2"/>
              <a:buChar char="§"/>
            </a:pPr>
            <a:r>
              <a:rPr lang="cs-CZ" dirty="0"/>
              <a:t>Jediným systémem mezibankovního platebního styku v České republice, který zpracovává mezibankovní platby v českých korunách, je systém CERTIS (</a:t>
            </a:r>
            <a:r>
              <a:rPr lang="cs-CZ" b="1" dirty="0"/>
              <a:t>C</a:t>
            </a:r>
            <a:r>
              <a:rPr lang="cs-CZ" dirty="0"/>
              <a:t>zech </a:t>
            </a:r>
            <a:r>
              <a:rPr lang="cs-CZ" b="1" dirty="0"/>
              <a:t>E</a:t>
            </a:r>
            <a:r>
              <a:rPr lang="cs-CZ" dirty="0"/>
              <a:t>xpress </a:t>
            </a:r>
            <a:r>
              <a:rPr lang="cs-CZ" b="1" dirty="0"/>
              <a:t>R</a:t>
            </a:r>
            <a:r>
              <a:rPr lang="cs-CZ" dirty="0"/>
              <a:t>eal </a:t>
            </a:r>
            <a:r>
              <a:rPr lang="cs-CZ" b="1" dirty="0" err="1"/>
              <a:t>T</a:t>
            </a:r>
            <a:r>
              <a:rPr lang="cs-CZ" dirty="0" err="1"/>
              <a:t>ime</a:t>
            </a:r>
            <a:r>
              <a:rPr lang="cs-CZ" dirty="0"/>
              <a:t> </a:t>
            </a:r>
            <a:r>
              <a:rPr lang="cs-CZ" b="1" dirty="0"/>
              <a:t>I</a:t>
            </a:r>
            <a:r>
              <a:rPr lang="cs-CZ" dirty="0"/>
              <a:t>nterbank Gross </a:t>
            </a:r>
            <a:r>
              <a:rPr lang="cs-CZ" b="1" dirty="0"/>
              <a:t>S</a:t>
            </a:r>
            <a:r>
              <a:rPr lang="cs-CZ" dirty="0"/>
              <a:t>ettlement </a:t>
            </a:r>
            <a:r>
              <a:rPr lang="cs-CZ" dirty="0" err="1"/>
              <a:t>system</a:t>
            </a:r>
            <a:r>
              <a:rPr lang="cs-CZ" dirty="0"/>
              <a:t>). </a:t>
            </a:r>
          </a:p>
          <a:p>
            <a:pPr>
              <a:buFont typeface="Wingdings" panose="05000000000000000000" pitchFamily="2" charset="2"/>
              <a:buChar char="§"/>
            </a:pPr>
            <a:r>
              <a:rPr lang="cs-CZ" dirty="0"/>
              <a:t>Jsou v něm zpracovány všechny tuzemské bankovní převody v českých korunách mezi centrálami jednotlivých bank a clearingovým centrem ČNB.</a:t>
            </a:r>
          </a:p>
          <a:p>
            <a:endParaRPr lang="cs-CZ" dirty="0"/>
          </a:p>
        </p:txBody>
      </p:sp>
    </p:spTree>
    <p:extLst>
      <p:ext uri="{BB962C8B-B14F-4D97-AF65-F5344CB8AC3E}">
        <p14:creationId xmlns:p14="http://schemas.microsoft.com/office/powerpoint/2010/main" val="265995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Platební styk</a:t>
            </a:r>
          </a:p>
        </p:txBody>
      </p:sp>
      <p:sp>
        <p:nvSpPr>
          <p:cNvPr id="3" name="Zástupný symbol pro obsah 2"/>
          <p:cNvSpPr>
            <a:spLocks noGrp="1"/>
          </p:cNvSpPr>
          <p:nvPr>
            <p:ph idx="1"/>
          </p:nvPr>
        </p:nvSpPr>
        <p:spPr/>
        <p:txBody>
          <a:bodyPr/>
          <a:lstStyle/>
          <a:p>
            <a:pPr marL="72000" indent="0">
              <a:buNone/>
            </a:pPr>
            <a:r>
              <a:rPr lang="cs-CZ" b="1" dirty="0"/>
              <a:t>Přeshraniční platební styk </a:t>
            </a:r>
          </a:p>
          <a:p>
            <a:pPr>
              <a:buFont typeface="Wingdings" panose="05000000000000000000" pitchFamily="2" charset="2"/>
              <a:buChar char="§"/>
            </a:pPr>
            <a:r>
              <a:rPr lang="cs-CZ" dirty="0"/>
              <a:t>Platební styk uskutečňovaný přes hranice jednoho nebo více států v rámci EU, nebo platby v cizí měně, uskutečněné na území ČR. Důležité je zde, zda je platba prováděna v eurech či jiné cizí měně. Je-li použitou cizí měnou euro, existuje možnost využít tzv. SEPA platby.</a:t>
            </a:r>
          </a:p>
          <a:p>
            <a:pPr>
              <a:buFont typeface="Wingdings" panose="05000000000000000000" pitchFamily="2" charset="2"/>
              <a:buChar char="§"/>
            </a:pPr>
            <a:endParaRPr lang="cs-CZ" dirty="0"/>
          </a:p>
          <a:p>
            <a:pPr marL="72000" indent="0">
              <a:buNone/>
            </a:pPr>
            <a:r>
              <a:rPr lang="cs-CZ" b="1" dirty="0"/>
              <a:t>Zahraniční platební styk</a:t>
            </a:r>
          </a:p>
          <a:p>
            <a:pPr>
              <a:buFont typeface="Wingdings" panose="05000000000000000000" pitchFamily="2" charset="2"/>
              <a:buChar char="§"/>
            </a:pPr>
            <a:r>
              <a:rPr lang="cs-CZ" dirty="0"/>
              <a:t>Platební styk přes hranice dvou zemí mimo EU.</a:t>
            </a:r>
          </a:p>
          <a:p>
            <a:endParaRPr lang="cs-CZ" dirty="0"/>
          </a:p>
        </p:txBody>
      </p:sp>
    </p:spTree>
    <p:extLst>
      <p:ext uri="{BB962C8B-B14F-4D97-AF65-F5344CB8AC3E}">
        <p14:creationId xmlns:p14="http://schemas.microsoft.com/office/powerpoint/2010/main" val="170448492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5973</Words>
  <Application>Microsoft Office PowerPoint</Application>
  <PresentationFormat>Širokoúhlá obrazovka</PresentationFormat>
  <Paragraphs>428</Paragraphs>
  <Slides>62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62</vt:i4>
      </vt:variant>
    </vt:vector>
  </HeadingPairs>
  <TitlesOfParts>
    <vt:vector size="67" baseType="lpstr">
      <vt:lpstr>Arial</vt:lpstr>
      <vt:lpstr>Calibri</vt:lpstr>
      <vt:lpstr>Calibri Light</vt:lpstr>
      <vt:lpstr>Wingdings</vt:lpstr>
      <vt:lpstr>Motiv Office</vt:lpstr>
      <vt:lpstr>Bankovnictví - Retailové Bankovnictví – vklady a výběry</vt:lpstr>
      <vt:lpstr>Retailové bankovnictví a jeho vývoj</vt:lpstr>
      <vt:lpstr>Retailové bankovnictví a jeho vývoj</vt:lpstr>
      <vt:lpstr>Vklady, úvěry, platební styk, šeky.</vt:lpstr>
      <vt:lpstr>VKLADY</vt:lpstr>
      <vt:lpstr>Vklady</vt:lpstr>
      <vt:lpstr>Platební styk</vt:lpstr>
      <vt:lpstr>Platební styk</vt:lpstr>
      <vt:lpstr>Platební styk</vt:lpstr>
      <vt:lpstr>Platební styk</vt:lpstr>
      <vt:lpstr>Platební styk</vt:lpstr>
      <vt:lpstr>Platební styk</vt:lpstr>
      <vt:lpstr>Platební styk</vt:lpstr>
      <vt:lpstr>Š E K Y</vt:lpstr>
      <vt:lpstr>ŠEKY</vt:lpstr>
      <vt:lpstr>ŠEKY</vt:lpstr>
      <vt:lpstr>Šeky </vt:lpstr>
      <vt:lpstr>Standard mobility </vt:lpstr>
      <vt:lpstr>Druhy vkladů</vt:lpstr>
      <vt:lpstr>Stavební spoření</vt:lpstr>
      <vt:lpstr>Stavební spoření</vt:lpstr>
      <vt:lpstr>Co to je cílová částka?</vt:lpstr>
      <vt:lpstr>Co to je cílová částka?</vt:lpstr>
      <vt:lpstr>Cílová částka  </vt:lpstr>
      <vt:lpstr>Státní podpora stavebního spoření</vt:lpstr>
      <vt:lpstr>  Státní podpora stavebního spoření  </vt:lpstr>
      <vt:lpstr>Překlenovací úvěr</vt:lpstr>
      <vt:lpstr>Ú V Ě R</vt:lpstr>
      <vt:lpstr>ÚVĚR</vt:lpstr>
      <vt:lpstr>RPSN</vt:lpstr>
      <vt:lpstr>Dělení úvěrů</vt:lpstr>
      <vt:lpstr>Dělení úvěrů</vt:lpstr>
      <vt:lpstr>Dělení úvěrů</vt:lpstr>
      <vt:lpstr>Vyhodnocení bonity klienta FOO</vt:lpstr>
      <vt:lpstr>Vyhodnocení bonity</vt:lpstr>
      <vt:lpstr>Registry dlužníků</vt:lpstr>
      <vt:lpstr>Kreditní karta</vt:lpstr>
      <vt:lpstr>Peer to peer financování</vt:lpstr>
      <vt:lpstr>Peer to peer financování</vt:lpstr>
      <vt:lpstr>Peer to peer financování</vt:lpstr>
      <vt:lpstr>Peer to peer financování</vt:lpstr>
      <vt:lpstr>Úvěr, půjčka odložená platby, leasing</vt:lpstr>
      <vt:lpstr>Úvěr, půjčka - Leasing</vt:lpstr>
      <vt:lpstr>Hypoteční úvěr</vt:lpstr>
      <vt:lpstr>Spotřebitelský úvěr</vt:lpstr>
      <vt:lpstr>Spotřebitelský úvěr</vt:lpstr>
      <vt:lpstr>Rozlišování spotřebitelských úvěrů</vt:lpstr>
      <vt:lpstr>Zákon o použití směnky nebo šeku</vt:lpstr>
      <vt:lpstr>Informační povinnosti vůči spotřebiteli</vt:lpstr>
      <vt:lpstr>Posouzení schopnosti spotřebitele splatit úvěr (úvěruschopnost)</vt:lpstr>
      <vt:lpstr>Zákaz použití směnky nebo šeku </vt:lpstr>
      <vt:lpstr>Zajištění úvěru a jeho přiměřenost</vt:lpstr>
      <vt:lpstr>Právo odstoupit od smlouvy a lhůta na rozmyšlenou</vt:lpstr>
      <vt:lpstr>Zákaz vázat poskytnutí nebo zprostředkování úvěru na sjednání doplňkových služeb</vt:lpstr>
      <vt:lpstr>Právo odstoupit od smlouvy</vt:lpstr>
      <vt:lpstr>Zajištění úvěru a jeho přiměřenost</vt:lpstr>
      <vt:lpstr>Právo předčasně splatit úvěr</vt:lpstr>
      <vt:lpstr>Omezení sankce a vymáhání dluhu</vt:lpstr>
      <vt:lpstr>Úvěr ze stavebního spoření</vt:lpstr>
      <vt:lpstr>Úvěr ze stavebního spoření</vt:lpstr>
      <vt:lpstr>Rozdíl mezi úvěrem ze stavebního spoření a úvěrem hypotečním</vt:lpstr>
      <vt:lpstr>Zákaz vázat poskytnutí nebo zprostředkování úvěru na sjednání doplňkových služeb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Bankovnictví</dc:title>
  <dc:creator>Účet Microsoft</dc:creator>
  <cp:lastModifiedBy>Martina Sponerová</cp:lastModifiedBy>
  <cp:revision>16</cp:revision>
  <dcterms:created xsi:type="dcterms:W3CDTF">2022-01-26T10:49:29Z</dcterms:created>
  <dcterms:modified xsi:type="dcterms:W3CDTF">2022-02-24T09:43:15Z</dcterms:modified>
</cp:coreProperties>
</file>