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69" r:id="rId4"/>
    <p:sldId id="270" r:id="rId5"/>
    <p:sldId id="272" r:id="rId6"/>
    <p:sldId id="276" r:id="rId7"/>
    <p:sldId id="273" r:id="rId8"/>
    <p:sldId id="271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303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7" r:id="rId35"/>
    <p:sldId id="301" r:id="rId36"/>
    <p:sldId id="304" r:id="rId37"/>
    <p:sldId id="290" r:id="rId38"/>
    <p:sldId id="291" r:id="rId39"/>
    <p:sldId id="305" r:id="rId40"/>
    <p:sldId id="293" r:id="rId41"/>
    <p:sldId id="306" r:id="rId42"/>
    <p:sldId id="294" r:id="rId43"/>
    <p:sldId id="307" r:id="rId44"/>
    <p:sldId id="295" r:id="rId45"/>
    <p:sldId id="296" r:id="rId46"/>
    <p:sldId id="297" r:id="rId47"/>
    <p:sldId id="308" r:id="rId48"/>
    <p:sldId id="298" r:id="rId49"/>
    <p:sldId id="299" r:id="rId50"/>
    <p:sldId id="300" r:id="rId51"/>
    <p:sldId id="309" r:id="rId52"/>
    <p:sldId id="310" r:id="rId53"/>
    <p:sldId id="311" r:id="rId54"/>
    <p:sldId id="312" r:id="rId55"/>
    <p:sldId id="313" r:id="rId5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90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0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61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437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3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1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6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6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70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8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24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46CB-2F7C-4926-9B59-52CF127651FE}" type="datetimeFigureOut">
              <a:rPr lang="cs-CZ" smtClean="0"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2EAD-DC13-45BD-B1B6-2B2A4F107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77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msterdamsk%C3%A1_banka" TargetMode="External"/><Relationship Id="rId2" Type="http://schemas.openxmlformats.org/officeDocument/2006/relationships/hyperlink" Target="https://cs.wikipedia.org/wiki/Amsterd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D%C4%9Bjiny_bankovnictv%C3%AD#cite_note-3" TargetMode="External"/><Relationship Id="rId4" Type="http://schemas.openxmlformats.org/officeDocument/2006/relationships/hyperlink" Target="https://cs.wikipedia.org/wiki/D%C4%9Bjiny_bankovnictv%C3%AD#cite_note-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menova-politika/mp-nastroje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en%C3%ADze" TargetMode="External"/><Relationship Id="rId2" Type="http://schemas.openxmlformats.org/officeDocument/2006/relationships/hyperlink" Target="https://cs.wikipedia.org/wiki/Vkl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Chammurapiho_z%C3%A1kon%C3%ADk" TargetMode="External"/><Relationship Id="rId4" Type="http://schemas.openxmlformats.org/officeDocument/2006/relationships/hyperlink" Target="https://cs.wikipedia.org/wiki/Babyl%C3%B3n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3%9Av%C4%9Br" TargetMode="External"/><Relationship Id="rId2" Type="http://schemas.openxmlformats.org/officeDocument/2006/relationships/hyperlink" Target="https://cs.wikipedia.org/wiki/Antick%C3%A9_%C5%98ec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/index.php?title=Poloostrov_Mal%C3%A1_Asie&amp;action=edit&amp;redlink=1" TargetMode="External"/><Relationship Id="rId5" Type="http://schemas.openxmlformats.org/officeDocument/2006/relationships/hyperlink" Target="https://cs.wikipedia.org/w/index.php?title=Pythius&amp;action=edit&amp;redlink=1" TargetMode="External"/><Relationship Id="rId4" Type="http://schemas.openxmlformats.org/officeDocument/2006/relationships/hyperlink" Target="https://cs.wikipedia.org/wiki/D%C4%9Bjiny_bankovnictv%C3%AD#cite_note-1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Pr%C5%AFmyslov%C3%A1_revoluce" TargetMode="External"/><Relationship Id="rId3" Type="http://schemas.openxmlformats.org/officeDocument/2006/relationships/hyperlink" Target="https://cs.wikipedia.org/wiki/Bankovnictv%C3%AD" TargetMode="External"/><Relationship Id="rId7" Type="http://schemas.openxmlformats.org/officeDocument/2006/relationships/hyperlink" Target="https://cs.wikipedia.org/wiki/Muslim" TargetMode="External"/><Relationship Id="rId2" Type="http://schemas.openxmlformats.org/officeDocument/2006/relationships/hyperlink" Target="https://cs.wikipedia.org/wiki/Antick%C3%A9_%C5%98ec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%C3%9Arok" TargetMode="External"/><Relationship Id="rId5" Type="http://schemas.openxmlformats.org/officeDocument/2006/relationships/hyperlink" Target="https://cs.wikipedia.org/wiki/K%C5%99es%C5%A5anstv%C3%AD" TargetMode="External"/><Relationship Id="rId4" Type="http://schemas.openxmlformats.org/officeDocument/2006/relationships/hyperlink" Target="https://cs.wikipedia.org/wiki/%C5%BDid%C3%A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332_p%C5%99._n._l." TargetMode="External"/><Relationship Id="rId2" Type="http://schemas.openxmlformats.org/officeDocument/2006/relationships/hyperlink" Target="https://cs.wikipedia.org/wiki/Zla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Alexandrie" TargetMode="External"/><Relationship Id="rId4" Type="http://schemas.openxmlformats.org/officeDocument/2006/relationships/hyperlink" Target="https://cs.wikipedia.org/wiki/30_p%C5%99._n._l.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Finanční a bankovní systém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Jarmil Vlach</a:t>
            </a:r>
          </a:p>
        </p:txBody>
      </p:sp>
    </p:spTree>
    <p:extLst>
      <p:ext uri="{BB962C8B-B14F-4D97-AF65-F5344CB8AC3E}">
        <p14:creationId xmlns:p14="http://schemas.microsoft.com/office/powerpoint/2010/main" val="4234926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Roku 1609 byla v </a:t>
            </a:r>
            <a:r>
              <a:rPr lang="cs-CZ" u="sng" dirty="0">
                <a:hlinkClick r:id="rId2" tooltip="Amsterdam"/>
              </a:rPr>
              <a:t>Amsterdamu</a:t>
            </a:r>
            <a:r>
              <a:rPr lang="cs-CZ" dirty="0"/>
              <a:t> založena první novodobá banka – </a:t>
            </a:r>
            <a:r>
              <a:rPr lang="cs-CZ" u="sng" dirty="0">
                <a:hlinkClick r:id="rId3" tooltip="Amsterdamská banka"/>
              </a:rPr>
              <a:t>Amsterdamská banka</a:t>
            </a:r>
            <a:r>
              <a:rPr lang="cs-CZ" dirty="0"/>
              <a:t>. Jejím úkolem bylo měnit a z trhu stahovat nekvalitní mince. Kromě vkladů prováděla směnečné transakce, až později dávala úvěry. Její klienti mohli využívat bezhotovostních plateb.</a:t>
            </a:r>
            <a:r>
              <a:rPr lang="cs-CZ" u="sng" baseline="30000" dirty="0">
                <a:hlinkClick r:id="rId4"/>
              </a:rPr>
              <a:t>[2]</a:t>
            </a:r>
            <a:r>
              <a:rPr lang="cs-CZ" u="sng" baseline="30000" dirty="0">
                <a:hlinkClick r:id="rId5"/>
              </a:rPr>
              <a:t>[3]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Finanční trh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střetává se zde nabídka s poptávkou</a:t>
            </a:r>
          </a:p>
          <a:p>
            <a:r>
              <a:rPr lang="cs-CZ" dirty="0"/>
              <a:t>dominuje tržní konkurence</a:t>
            </a:r>
          </a:p>
          <a:p>
            <a:r>
              <a:rPr lang="cs-CZ" dirty="0"/>
              <a:t>umožňuje alokaci finančních prostředků od přebytkových subjektů k deficitním</a:t>
            </a:r>
          </a:p>
          <a:p>
            <a:r>
              <a:rPr lang="cs-CZ" dirty="0"/>
              <a:t>realizují finanční zprostředkovatelé: bankovní instituce a nebankovní finanční zprostředkovatelé ( pojišťovny, penzijní či podílové fondy, soukromé osoby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28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na finančních trzích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Restrukturalizace i konsolidace bank</a:t>
            </a:r>
          </a:p>
          <a:p>
            <a:r>
              <a:rPr lang="cs-CZ" dirty="0"/>
              <a:t> </a:t>
            </a:r>
            <a:r>
              <a:rPr lang="cs-CZ" dirty="0" err="1"/>
              <a:t>Sekuritizace</a:t>
            </a:r>
            <a:r>
              <a:rPr lang="cs-CZ" dirty="0"/>
              <a:t> – </a:t>
            </a:r>
            <a:r>
              <a:rPr lang="cs-CZ" sz="2000" dirty="0"/>
              <a:t>sdružování strukturovaných aktiv ( úvěry, pohledávky, cenné papíry ) do balíku, který je postoupen třetí osobě. Na tento balík podkladových aktiv jsou emitovány cenné papíry, které jsou kryté peněžními příjmy z aktiv portfolia.</a:t>
            </a:r>
          </a:p>
          <a:p>
            <a:r>
              <a:rPr lang="cs-CZ" dirty="0"/>
              <a:t>Finanční inovace </a:t>
            </a:r>
          </a:p>
          <a:p>
            <a:r>
              <a:rPr lang="cs-CZ" dirty="0"/>
              <a:t>Internacionalizace a integrace finančních trhů </a:t>
            </a:r>
          </a:p>
          <a:p>
            <a:r>
              <a:rPr lang="cs-CZ" dirty="0"/>
              <a:t>Institucionalizace</a:t>
            </a:r>
          </a:p>
          <a:p>
            <a:r>
              <a:rPr lang="cs-CZ" dirty="0"/>
              <a:t>Reforma burzovních systémů </a:t>
            </a:r>
          </a:p>
        </p:txBody>
      </p:sp>
    </p:spTree>
    <p:extLst>
      <p:ext uri="{BB962C8B-B14F-4D97-AF65-F5344CB8AC3E}">
        <p14:creationId xmlns:p14="http://schemas.microsoft.com/office/powerpoint/2010/main" val="123917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Bankovní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Soustava tvořená všemi bankovními institucemi na území daného státu, jejich vztahy se všemi okolními subjekty  (např. domácnostmi)</a:t>
            </a:r>
          </a:p>
          <a:p>
            <a:r>
              <a:rPr lang="cs-CZ" dirty="0"/>
              <a:t>Banka jako významný finanční zprostředkovatel je součástí finančního trhu a podílí se na jeho celkovém fungování</a:t>
            </a:r>
          </a:p>
          <a:p>
            <a:r>
              <a:rPr lang="cs-CZ" dirty="0"/>
              <a:t>Funkčnost bankovního systému – ovlivňuje ekonomický systém dané země, právní prostředí, daňové a regulační prostředí, rozvinutost finančního trhu, měnová stabilita, zapojení do mezinárodních organizací, regulace bankovních aktivit  </a:t>
            </a:r>
          </a:p>
        </p:txBody>
      </p:sp>
    </p:spTree>
    <p:extLst>
      <p:ext uri="{BB962C8B-B14F-4D97-AF65-F5344CB8AC3E}">
        <p14:creationId xmlns:p14="http://schemas.microsoft.com/office/powerpoint/2010/main" val="3555013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7461"/>
          </a:xfrm>
        </p:spPr>
        <p:txBody>
          <a:bodyPr>
            <a:normAutofit/>
          </a:bodyPr>
          <a:lstStyle/>
          <a:p>
            <a:r>
              <a:rPr lang="cs-CZ" sz="4000" b="1" dirty="0"/>
              <a:t>Různé podoby bankovního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Jednostupňový versus dvoustupňový</a:t>
            </a:r>
          </a:p>
          <a:p>
            <a:r>
              <a:rPr lang="cs-CZ" dirty="0"/>
              <a:t>Univerzální model a model odděleného bankovnictví</a:t>
            </a:r>
          </a:p>
          <a:p>
            <a:r>
              <a:rPr lang="cs-CZ" dirty="0"/>
              <a:t>Vysoká otevřenost vůči zahraničním bankám  a malá otevřenost</a:t>
            </a:r>
          </a:p>
          <a:p>
            <a:r>
              <a:rPr lang="cs-CZ" dirty="0"/>
              <a:t>Pobočkový systém </a:t>
            </a:r>
            <a:r>
              <a:rPr lang="cs-CZ" dirty="0" err="1"/>
              <a:t>vs</a:t>
            </a:r>
            <a:r>
              <a:rPr lang="cs-CZ" dirty="0"/>
              <a:t> unitární </a:t>
            </a:r>
            <a:r>
              <a:rPr lang="cs-CZ" dirty="0" err="1"/>
              <a:t>vs</a:t>
            </a:r>
            <a:r>
              <a:rPr lang="cs-CZ" dirty="0"/>
              <a:t> propojený bankovní systém</a:t>
            </a:r>
          </a:p>
        </p:txBody>
      </p:sp>
    </p:spTree>
    <p:extLst>
      <p:ext uri="{BB962C8B-B14F-4D97-AF65-F5344CB8AC3E}">
        <p14:creationId xmlns:p14="http://schemas.microsoft.com/office/powerpoint/2010/main" val="420958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Bankovní soustava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Dvoustupňová : Centrální banka a ostatní banky ( obchodní, hypoteční, spořitelny…)</a:t>
            </a:r>
          </a:p>
          <a:p>
            <a:r>
              <a:rPr lang="cs-CZ" dirty="0"/>
              <a:t>Univerzální model</a:t>
            </a:r>
          </a:p>
          <a:p>
            <a:r>
              <a:rPr lang="cs-CZ" dirty="0"/>
              <a:t>Pobočkový model</a:t>
            </a:r>
          </a:p>
          <a:p>
            <a:r>
              <a:rPr lang="cs-CZ" dirty="0"/>
              <a:t>Otevřený model</a:t>
            </a:r>
          </a:p>
          <a:p>
            <a:r>
              <a:rPr lang="cs-CZ" dirty="0"/>
              <a:t>V ČR 49 bank ( k 1.1.2021) , z toho 10 bank s rozhodující českou účastí ( 2 státní účast), 14 s rozhodující zahraniční účastí a 25 poboček zahraničních bank.</a:t>
            </a:r>
          </a:p>
        </p:txBody>
      </p:sp>
    </p:spTree>
    <p:extLst>
      <p:ext uri="{BB962C8B-B14F-4D97-AF65-F5344CB8AC3E}">
        <p14:creationId xmlns:p14="http://schemas.microsoft.com/office/powerpoint/2010/main" val="101986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680736-66A8-4E90-B413-C4A04BACF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Zajímavost	</a:t>
            </a:r>
            <a:endParaRPr lang="en-U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altLang="cs-CZ" sz="1800" dirty="0"/>
              <a:t>11 „českých“ bank:</a:t>
            </a:r>
          </a:p>
          <a:p>
            <a:pPr lvl="1" algn="just"/>
            <a:r>
              <a:rPr lang="cs-CZ" altLang="cs-CZ" sz="1800" b="1" dirty="0"/>
              <a:t>Pouze 4 z nich ryze české </a:t>
            </a:r>
          </a:p>
          <a:p>
            <a:pPr lvl="1" algn="just"/>
            <a:r>
              <a:rPr lang="cs-CZ" altLang="cs-CZ" sz="1400" b="1" dirty="0"/>
              <a:t>ČEB, ČMZRB </a:t>
            </a:r>
            <a:r>
              <a:rPr lang="cs-CZ" altLang="cs-CZ" sz="1400" dirty="0"/>
              <a:t>– vlastněné z majoritní většiny státem</a:t>
            </a:r>
          </a:p>
          <a:p>
            <a:pPr lvl="1" algn="just"/>
            <a:r>
              <a:rPr lang="cs-CZ" altLang="cs-CZ" sz="1400" b="1" dirty="0"/>
              <a:t>Fio banka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Fio holding (100 %)</a:t>
            </a:r>
          </a:p>
          <a:p>
            <a:pPr lvl="1" algn="just"/>
            <a:r>
              <a:rPr lang="cs-CZ" altLang="cs-CZ" sz="1400" b="1" dirty="0"/>
              <a:t>Banka </a:t>
            </a:r>
            <a:r>
              <a:rPr lang="cs-CZ" altLang="cs-CZ" sz="1400" b="1" dirty="0" err="1"/>
              <a:t>Creditas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Pavel Hubáček (81,82 %)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800" dirty="0"/>
              <a:t>Další se sice tváří jako české, ale nejsou, víte proč?</a:t>
            </a:r>
          </a:p>
          <a:p>
            <a:pPr lvl="1" algn="just"/>
            <a:r>
              <a:rPr lang="cs-CZ" altLang="cs-CZ" sz="1400" dirty="0"/>
              <a:t>Je u nich uváděn jako rozhodující vlastník český subjekt, tzn., že podíl domácího vlastníka</a:t>
            </a:r>
            <a:br>
              <a:rPr lang="cs-CZ" altLang="cs-CZ" sz="1400" dirty="0"/>
            </a:br>
            <a:r>
              <a:rPr lang="cs-CZ" altLang="cs-CZ" sz="1400" dirty="0"/>
              <a:t>na základním kapitálu je vyšší než 50%, </a:t>
            </a:r>
            <a:r>
              <a:rPr lang="cs-CZ" altLang="cs-CZ" sz="1400" b="1" dirty="0"/>
              <a:t>jenže</a:t>
            </a:r>
            <a:r>
              <a:rPr lang="cs-CZ" altLang="cs-CZ" sz="1400" dirty="0"/>
              <a:t>:</a:t>
            </a:r>
          </a:p>
          <a:p>
            <a:pPr lvl="1" algn="just"/>
            <a:r>
              <a:rPr lang="cs-CZ" altLang="cs-CZ" sz="1400" b="1" u="sng" dirty="0"/>
              <a:t>J&amp;T Banka</a:t>
            </a:r>
            <a:r>
              <a:rPr lang="cs-CZ" altLang="cs-CZ" sz="1400" dirty="0"/>
              <a:t> – jediným akcionářem J&amp;T FINANCE GROUP SE, která skutečně je  zapsaná v českém obchodním rejstříku, jenže dále spadá do </a:t>
            </a:r>
            <a:r>
              <a:rPr lang="cs-CZ" altLang="cs-CZ" sz="1400" b="1" dirty="0"/>
              <a:t>slovenské</a:t>
            </a:r>
            <a:r>
              <a:rPr lang="cs-CZ" altLang="cs-CZ" sz="1400" dirty="0"/>
              <a:t> skupiny J&amp;T podnikatele Tkáče</a:t>
            </a:r>
          </a:p>
          <a:p>
            <a:pPr lvl="1" algn="just"/>
            <a:r>
              <a:rPr lang="cs-CZ" altLang="cs-CZ" sz="1400" b="1" u="sng" dirty="0"/>
              <a:t>Hypoteční banka </a:t>
            </a:r>
            <a:r>
              <a:rPr lang="cs-CZ" altLang="cs-CZ" sz="1400" dirty="0"/>
              <a:t>– 100% ČSOB, kterou však vlastní </a:t>
            </a:r>
            <a:r>
              <a:rPr lang="cs-CZ" altLang="cs-CZ" sz="1400" b="1" dirty="0"/>
              <a:t>KBC Bank</a:t>
            </a:r>
          </a:p>
          <a:p>
            <a:pPr lvl="1" algn="just"/>
            <a:r>
              <a:rPr lang="cs-CZ" altLang="cs-CZ" sz="1400" b="1" u="sng" dirty="0"/>
              <a:t>Stavební spořitelna České spořitelny </a:t>
            </a:r>
            <a:r>
              <a:rPr lang="cs-CZ" altLang="cs-CZ" sz="1400" dirty="0"/>
              <a:t>– z 95% vlastněna Českou spořitelnou, která je součástí </a:t>
            </a:r>
            <a:r>
              <a:rPr lang="cs-CZ" altLang="cs-CZ" sz="1400" b="1" dirty="0"/>
              <a:t>rakouské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Erste</a:t>
            </a:r>
            <a:r>
              <a:rPr lang="cs-CZ" altLang="cs-CZ" sz="1400" dirty="0"/>
              <a:t> Group</a:t>
            </a:r>
          </a:p>
          <a:p>
            <a:pPr lvl="1" algn="just"/>
            <a:r>
              <a:rPr lang="cs-CZ" altLang="cs-CZ" sz="1400" b="1" u="sng" dirty="0"/>
              <a:t>Modrá pyramida stavební spořitelna</a:t>
            </a:r>
            <a:r>
              <a:rPr lang="cs-CZ" altLang="cs-CZ" sz="1400" b="1" dirty="0"/>
              <a:t> </a:t>
            </a:r>
            <a:r>
              <a:rPr lang="cs-CZ" altLang="cs-CZ" sz="1400" dirty="0"/>
              <a:t>– jediným vlastníkem KB, v té ale nadpoloviční většinu ovládá </a:t>
            </a:r>
            <a:r>
              <a:rPr lang="cs-CZ" altLang="cs-CZ" sz="1400" b="1" dirty="0"/>
              <a:t>francouzská</a:t>
            </a:r>
            <a:r>
              <a:rPr lang="cs-CZ" altLang="cs-CZ" sz="1400" dirty="0"/>
              <a:t> skupina </a:t>
            </a:r>
            <a:r>
              <a:rPr lang="cs-CZ" altLang="cs-CZ" sz="1400" dirty="0" err="1"/>
              <a:t>Société</a:t>
            </a:r>
            <a:r>
              <a:rPr lang="cs-CZ" altLang="cs-CZ" sz="1400" dirty="0"/>
              <a:t> </a:t>
            </a:r>
            <a:r>
              <a:rPr lang="cs-CZ" altLang="cs-CZ" sz="1400" dirty="0" err="1"/>
              <a:t>Générale</a:t>
            </a:r>
            <a:endParaRPr lang="cs-CZ" altLang="cs-CZ" sz="1400" dirty="0"/>
          </a:p>
          <a:p>
            <a:pPr lvl="1" algn="just"/>
            <a:r>
              <a:rPr lang="cs-CZ" altLang="cs-CZ" sz="1400" b="1" u="sng" dirty="0"/>
              <a:t>ČSOB stavební spořitelna </a:t>
            </a:r>
            <a:r>
              <a:rPr lang="cs-CZ" altLang="cs-CZ" sz="1400" dirty="0"/>
              <a:t>– 55% vlastní ČSOB, stoprocentní </a:t>
            </a:r>
            <a:r>
              <a:rPr lang="cs-CZ" altLang="cs-CZ" sz="1400" dirty="0" err="1"/>
              <a:t>dceřinná</a:t>
            </a:r>
            <a:r>
              <a:rPr lang="cs-CZ" altLang="cs-CZ" sz="1400" dirty="0"/>
              <a:t> společnost </a:t>
            </a:r>
            <a:r>
              <a:rPr lang="cs-CZ" altLang="cs-CZ" sz="1400" b="1" dirty="0"/>
              <a:t>belgické</a:t>
            </a:r>
            <a:r>
              <a:rPr lang="cs-CZ" altLang="cs-CZ" sz="1400" dirty="0"/>
              <a:t> KBC Bank</a:t>
            </a:r>
          </a:p>
          <a:p>
            <a:pPr lvl="1" algn="just"/>
            <a:r>
              <a:rPr lang="cs-CZ" altLang="cs-CZ" sz="1400" b="1" u="sng" dirty="0" err="1"/>
              <a:t>Raiffeisen</a:t>
            </a:r>
            <a:r>
              <a:rPr lang="cs-CZ" altLang="cs-CZ" sz="1400" b="1" u="sng" dirty="0"/>
              <a:t> stavební spořitelna </a:t>
            </a:r>
            <a:r>
              <a:rPr lang="cs-CZ" altLang="cs-CZ" sz="1400" dirty="0"/>
              <a:t>– 100% </a:t>
            </a:r>
            <a:r>
              <a:rPr lang="cs-CZ" altLang="cs-CZ" sz="1400" dirty="0" err="1"/>
              <a:t>Raiffeisen</a:t>
            </a:r>
            <a:r>
              <a:rPr lang="cs-CZ" altLang="cs-CZ" sz="1400" dirty="0"/>
              <a:t> bank, a.s. – 90% </a:t>
            </a:r>
            <a:r>
              <a:rPr lang="cs-CZ" altLang="cs-CZ" sz="1400" b="1" dirty="0"/>
              <a:t>rakouský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Raiffeisen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Bausparkassen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Holding</a:t>
            </a:r>
          </a:p>
          <a:p>
            <a:pPr lvl="1" algn="just"/>
            <a:r>
              <a:rPr lang="cs-CZ" altLang="cs-CZ" sz="1400" b="1" u="sng" dirty="0"/>
              <a:t>MONETA Stavební spořitelna </a:t>
            </a:r>
            <a:r>
              <a:rPr lang="cs-CZ" altLang="cs-CZ" sz="1400" dirty="0"/>
              <a:t>(bývalá Wüstenrot – stavební spořitelna) – 100% Moneta Money Bank – drobní akcionáři různého původu</a:t>
            </a:r>
          </a:p>
        </p:txBody>
      </p:sp>
    </p:spTree>
    <p:extLst>
      <p:ext uri="{BB962C8B-B14F-4D97-AF65-F5344CB8AC3E}">
        <p14:creationId xmlns:p14="http://schemas.microsoft.com/office/powerpoint/2010/main" val="223720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5481"/>
          </a:xfrm>
        </p:spPr>
        <p:txBody>
          <a:bodyPr/>
          <a:lstStyle/>
          <a:p>
            <a:r>
              <a:rPr lang="cs-CZ" dirty="0"/>
              <a:t>Model národohospodářského koloběhu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Vzájemná propojenost poptávky a nabídky čtyř veličin :</a:t>
            </a:r>
          </a:p>
          <a:p>
            <a:r>
              <a:rPr lang="cs-CZ" dirty="0"/>
              <a:t> 1. Trh zboží a služeb</a:t>
            </a:r>
          </a:p>
          <a:p>
            <a:r>
              <a:rPr lang="cs-CZ" dirty="0"/>
              <a:t> 2. Domácnosti</a:t>
            </a:r>
          </a:p>
          <a:p>
            <a:r>
              <a:rPr lang="cs-CZ" dirty="0"/>
              <a:t> 3. Trh výrobních faktorů ( trh práce, přírodnin, podnikavost, finanční trhy</a:t>
            </a:r>
          </a:p>
          <a:p>
            <a:r>
              <a:rPr lang="cs-CZ" dirty="0"/>
              <a:t> 4. Firmy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709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FISKÁLNÍ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Fiskální politika je součást hospodářské politiky státu = struktura veřejných výdajů a daní. Znamená aktivní zasahování státu do hospodářství</a:t>
            </a:r>
          </a:p>
          <a:p>
            <a:r>
              <a:rPr lang="cs-CZ" dirty="0"/>
              <a:t>Monetární politika – stabilita měny</a:t>
            </a:r>
          </a:p>
        </p:txBody>
      </p:sp>
    </p:spTree>
    <p:extLst>
      <p:ext uri="{BB962C8B-B14F-4D97-AF65-F5344CB8AC3E}">
        <p14:creationId xmlns:p14="http://schemas.microsoft.com/office/powerpoint/2010/main" val="1253394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FISKÁLNÍ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latiny – </a:t>
            </a:r>
            <a:r>
              <a:rPr lang="cs-CZ" dirty="0" err="1"/>
              <a:t>Fiscus</a:t>
            </a:r>
            <a:r>
              <a:rPr lang="cs-CZ" dirty="0"/>
              <a:t> = košík, později státní pokladna.</a:t>
            </a:r>
          </a:p>
          <a:p>
            <a:pPr lvl="1"/>
            <a:r>
              <a:rPr lang="cs-CZ" dirty="0"/>
              <a:t>Spojení s daněmi a daňovou politikou.</a:t>
            </a:r>
          </a:p>
          <a:p>
            <a:pPr lvl="1"/>
            <a:r>
              <a:rPr lang="cs-CZ" dirty="0"/>
              <a:t>Dříve potřeby panovníka, jeho armády.</a:t>
            </a:r>
          </a:p>
          <a:p>
            <a:pPr lvl="1"/>
            <a:r>
              <a:rPr lang="cs-CZ" dirty="0"/>
              <a:t>Od 18.století  stoupá funkce státu</a:t>
            </a:r>
          </a:p>
        </p:txBody>
      </p:sp>
    </p:spTree>
    <p:extLst>
      <p:ext uri="{BB962C8B-B14F-4D97-AF65-F5344CB8AC3E}">
        <p14:creationId xmlns:p14="http://schemas.microsoft.com/office/powerpoint/2010/main" val="79654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2BDBAB-94C3-42AD-8916-B33241B4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235"/>
            <a:ext cx="10438330" cy="4796765"/>
          </a:xfrm>
        </p:spPr>
        <p:txBody>
          <a:bodyPr/>
          <a:lstStyle/>
          <a:p>
            <a:r>
              <a:rPr lang="cs-CZ" altLang="cs-CZ" sz="2000" dirty="0"/>
              <a:t>Co je to bankovní systém</a:t>
            </a:r>
          </a:p>
          <a:p>
            <a:r>
              <a:rPr lang="cs-CZ" altLang="cs-CZ" sz="2000" dirty="0"/>
              <a:t>Různé podoby bankovního systému</a:t>
            </a:r>
          </a:p>
          <a:p>
            <a:r>
              <a:rPr lang="cs-CZ" altLang="cs-CZ" sz="2000" dirty="0"/>
              <a:t>Co je to centrální banka</a:t>
            </a:r>
          </a:p>
          <a:p>
            <a:pPr lvl="1"/>
            <a:r>
              <a:rPr lang="cs-CZ" altLang="cs-CZ" dirty="0"/>
              <a:t>ČNB</a:t>
            </a:r>
          </a:p>
          <a:p>
            <a:pPr lvl="1"/>
            <a:r>
              <a:rPr lang="cs-CZ" altLang="cs-CZ" dirty="0"/>
              <a:t>Její vlastnosti, funkce</a:t>
            </a:r>
          </a:p>
          <a:p>
            <a:pPr lvl="1"/>
            <a:r>
              <a:rPr lang="cs-CZ" altLang="cs-CZ" dirty="0"/>
              <a:t>Nástroje centrální banky</a:t>
            </a:r>
          </a:p>
          <a:p>
            <a:r>
              <a:rPr lang="cs-CZ" altLang="cs-CZ" sz="2000" dirty="0"/>
              <a:t>Regulace a dohled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94E4F3-B3FD-4A2D-9F01-53A0B6B15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F1F90-E05C-4D87-953A-CA742377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/>
              <a:t>Co se dozvíte, resp. co budete umět vysvětlit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2783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752"/>
          </a:xfrm>
        </p:spPr>
        <p:txBody>
          <a:bodyPr>
            <a:normAutofit/>
          </a:bodyPr>
          <a:lstStyle/>
          <a:p>
            <a:r>
              <a:rPr lang="cs-CZ" sz="3200" b="1" dirty="0"/>
              <a:t>Hospodářská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Stanovuje základní cíle a k jejich dosažení používá nástroje fiskální a monetární politiky.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072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860"/>
          </a:xfrm>
        </p:spPr>
        <p:txBody>
          <a:bodyPr/>
          <a:lstStyle/>
          <a:p>
            <a:r>
              <a:rPr lang="cs-CZ" b="1" dirty="0"/>
              <a:t>Monetární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4"/>
          </a:xfrm>
        </p:spPr>
        <p:txBody>
          <a:bodyPr>
            <a:normAutofit/>
          </a:bodyPr>
          <a:lstStyle/>
          <a:p>
            <a:r>
              <a:rPr lang="cs-CZ" dirty="0"/>
              <a:t>Centrální banky vykonávají Monetární ( měnovou ) politiku ovládáním peněžní zásoby :</a:t>
            </a:r>
          </a:p>
          <a:p>
            <a:pPr lvl="1"/>
            <a:r>
              <a:rPr lang="cs-CZ" dirty="0"/>
              <a:t>Nástroje jsou </a:t>
            </a:r>
          </a:p>
          <a:p>
            <a:pPr lvl="2"/>
            <a:r>
              <a:rPr lang="cs-CZ" sz="2400" dirty="0"/>
              <a:t> - úrokové sazby</a:t>
            </a:r>
          </a:p>
          <a:p>
            <a:pPr lvl="2"/>
            <a:r>
              <a:rPr lang="cs-CZ" sz="2400" dirty="0"/>
              <a:t>- inflace</a:t>
            </a:r>
          </a:p>
          <a:p>
            <a:pPr lvl="2"/>
            <a:r>
              <a:rPr lang="cs-CZ" sz="2400" dirty="0"/>
              <a:t>- státní dluhopisy</a:t>
            </a:r>
          </a:p>
          <a:p>
            <a:pPr lvl="2"/>
            <a:r>
              <a:rPr lang="cs-CZ" sz="2400" dirty="0"/>
              <a:t>- soukromé dluhopisy , akcie , cenné papíry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163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7024"/>
          </a:xfrm>
        </p:spPr>
        <p:txBody>
          <a:bodyPr>
            <a:noAutofit/>
          </a:bodyPr>
          <a:lstStyle/>
          <a:p>
            <a:r>
              <a:rPr lang="cs-CZ" sz="3600" b="1" dirty="0"/>
              <a:t>MONETÁRNÍ -MĚNOVÁ  POLITIKA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301752"/>
          </a:xfrm>
        </p:spPr>
        <p:txBody>
          <a:bodyPr>
            <a:normAutofit fontScale="92500"/>
          </a:bodyPr>
          <a:lstStyle/>
          <a:p>
            <a:r>
              <a:rPr lang="cs-CZ" dirty="0"/>
              <a:t>Hlavní subjekt: centrální banka (ČNB) </a:t>
            </a:r>
          </a:p>
          <a:p>
            <a:r>
              <a:rPr lang="cs-CZ" dirty="0"/>
              <a:t>Postavení ČNB: </a:t>
            </a:r>
          </a:p>
          <a:p>
            <a:r>
              <a:rPr lang="cs-CZ" dirty="0"/>
              <a:t>1. měnová autorita, emisní banka (nezávislé postavení na vládě) </a:t>
            </a:r>
          </a:p>
          <a:p>
            <a:r>
              <a:rPr lang="cs-CZ" dirty="0"/>
              <a:t>2. dohled nad celým finančním trhem jako správní úřad </a:t>
            </a:r>
          </a:p>
          <a:p>
            <a:r>
              <a:rPr lang="cs-CZ" dirty="0"/>
              <a:t>3. „bankovní“ a zprostředkovatelské služby </a:t>
            </a:r>
          </a:p>
          <a:p>
            <a:r>
              <a:rPr lang="cs-CZ" dirty="0"/>
              <a:t>4. zúčtovací centrum </a:t>
            </a:r>
          </a:p>
          <a:p>
            <a:r>
              <a:rPr lang="cs-CZ" dirty="0"/>
              <a:t>postavení upraveno v Ústavě, zákoně o ČNB, zákoně o bankách a dalších </a:t>
            </a:r>
          </a:p>
          <a:p>
            <a:r>
              <a:rPr lang="cs-CZ" b="1" dirty="0"/>
              <a:t>CÍLE PENĚŽNÍ POLITIKY</a:t>
            </a:r>
          </a:p>
          <a:p>
            <a:r>
              <a:rPr lang="pl-PL" dirty="0"/>
              <a:t>= reálné ukazatele vývoje ekonomiky jako celku </a:t>
            </a:r>
          </a:p>
          <a:p>
            <a:r>
              <a:rPr lang="cs-CZ" b="1" dirty="0"/>
              <a:t>CENOVÁ STABILITA </a:t>
            </a:r>
            <a:r>
              <a:rPr lang="cs-CZ" dirty="0"/>
              <a:t>(s nízkou mírou cenového růstu, tj. inflace v národním hospodářství)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799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5355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MĚNOVÁ POLITIKA: </a:t>
            </a:r>
          </a:p>
          <a:p>
            <a:r>
              <a:rPr lang="cs-CZ" dirty="0"/>
              <a:t>1. </a:t>
            </a:r>
            <a:r>
              <a:rPr lang="cs-CZ" b="1" i="1" dirty="0"/>
              <a:t>expanzivní </a:t>
            </a:r>
            <a:r>
              <a:rPr lang="cs-CZ" dirty="0"/>
              <a:t>= politika centrální banky, která zvyšuje peněžní nabídku (</a:t>
            </a:r>
            <a:r>
              <a:rPr lang="cs-CZ" dirty="0" err="1"/>
              <a:t>resp.snižuje</a:t>
            </a:r>
            <a:r>
              <a:rPr lang="cs-CZ" dirty="0"/>
              <a:t> úrokovou míru) </a:t>
            </a:r>
          </a:p>
          <a:p>
            <a:endParaRPr lang="cs-CZ" dirty="0"/>
          </a:p>
          <a:p>
            <a:r>
              <a:rPr lang="cs-CZ" dirty="0"/>
              <a:t>může působit na: </a:t>
            </a:r>
          </a:p>
          <a:p>
            <a:r>
              <a:rPr lang="en-US" dirty="0" err="1"/>
              <a:t>povzbuzení</a:t>
            </a:r>
            <a:r>
              <a:rPr lang="en-US" dirty="0"/>
              <a:t> </a:t>
            </a:r>
            <a:r>
              <a:rPr lang="en-US" dirty="0" err="1"/>
              <a:t>spotřeby</a:t>
            </a:r>
            <a:r>
              <a:rPr lang="en-US" dirty="0"/>
              <a:t> a </a:t>
            </a:r>
            <a:r>
              <a:rPr lang="en-US" dirty="0" err="1"/>
              <a:t>investic</a:t>
            </a:r>
            <a:r>
              <a:rPr lang="en-US" dirty="0"/>
              <a:t> a HDP </a:t>
            </a:r>
          </a:p>
          <a:p>
            <a:r>
              <a:rPr lang="cs-CZ" dirty="0"/>
              <a:t>snížení nezaměstnanosti </a:t>
            </a:r>
          </a:p>
          <a:p>
            <a:r>
              <a:rPr lang="cs-CZ" dirty="0"/>
              <a:t>posílení hospodářského růstu </a:t>
            </a:r>
          </a:p>
          <a:p>
            <a:r>
              <a:rPr lang="cs-CZ" dirty="0"/>
              <a:t>2. </a:t>
            </a:r>
            <a:r>
              <a:rPr lang="cs-CZ" b="1" i="1" dirty="0"/>
              <a:t>restriktivní </a:t>
            </a:r>
            <a:r>
              <a:rPr lang="cs-CZ" dirty="0"/>
              <a:t>= politika centrální banky, která snižuje peněžní nabídku (</a:t>
            </a:r>
            <a:r>
              <a:rPr lang="cs-CZ" dirty="0" err="1"/>
              <a:t>resp.zvyšuje</a:t>
            </a:r>
            <a:r>
              <a:rPr lang="cs-CZ" dirty="0"/>
              <a:t> úrokovou míru) </a:t>
            </a:r>
          </a:p>
          <a:p>
            <a:endParaRPr lang="cs-CZ" dirty="0"/>
          </a:p>
          <a:p>
            <a:r>
              <a:rPr lang="cs-CZ" dirty="0"/>
              <a:t>Napomáhá - omezit míru inflace</a:t>
            </a:r>
          </a:p>
        </p:txBody>
      </p:sp>
    </p:spTree>
    <p:extLst>
      <p:ext uri="{BB962C8B-B14F-4D97-AF65-F5344CB8AC3E}">
        <p14:creationId xmlns:p14="http://schemas.microsoft.com/office/powerpoint/2010/main" val="3493129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Samostatnost a nezávislost ČNB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Personální nezávislost (bankovní radu jmenuje prezident a odvolat člena je možné pouze na základě zákonných podmínek)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Institucionální nezávislost (bankovní rada nesmí při rozhodování přijímat žádné pokyny od kohokoliv)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Funkční nezávislost (autonomie při realizování inflačních cílů a nástrojů)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Finanční nezávislost (zákaz financování veřejného sektoru)</a:t>
            </a:r>
          </a:p>
          <a:p>
            <a:pPr lvl="1">
              <a:lnSpc>
                <a:spcPts val="3100"/>
              </a:lnSpc>
              <a:spcAft>
                <a:spcPts val="600"/>
              </a:spcAft>
            </a:pPr>
            <a:r>
              <a:rPr lang="cs-CZ" altLang="cs-CZ" dirty="0"/>
              <a:t>Transparentnost (veřejné informace, které jsou pravidelně zveřejňovány)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950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Řídící orgán ČNB: bankovní rada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Členové bankovní rady: </a:t>
            </a:r>
          </a:p>
          <a:p>
            <a:pPr lvl="2" algn="just">
              <a:lnSpc>
                <a:spcPct val="150000"/>
              </a:lnSpc>
            </a:pPr>
            <a:r>
              <a:rPr lang="cs-CZ" altLang="cs-CZ" dirty="0"/>
              <a:t>guvernér (Jiří Rusnok), </a:t>
            </a:r>
          </a:p>
          <a:p>
            <a:pPr lvl="2" algn="just">
              <a:lnSpc>
                <a:spcPct val="150000"/>
              </a:lnSpc>
            </a:pPr>
            <a:r>
              <a:rPr lang="cs-CZ" altLang="cs-CZ" dirty="0"/>
              <a:t>dva </a:t>
            </a:r>
            <a:r>
              <a:rPr lang="cs-CZ" altLang="cs-CZ" dirty="0" err="1"/>
              <a:t>víceguvernéři</a:t>
            </a:r>
            <a:r>
              <a:rPr lang="cs-CZ" altLang="cs-CZ" dirty="0"/>
              <a:t> (Marek Mora a Tomáš </a:t>
            </a:r>
            <a:r>
              <a:rPr lang="cs-CZ" altLang="cs-CZ" dirty="0" err="1"/>
              <a:t>Nidetzký</a:t>
            </a:r>
            <a:r>
              <a:rPr lang="cs-CZ" altLang="cs-CZ" dirty="0"/>
              <a:t>) </a:t>
            </a:r>
          </a:p>
          <a:p>
            <a:pPr lvl="2" algn="just">
              <a:lnSpc>
                <a:spcPct val="150000"/>
              </a:lnSpc>
            </a:pPr>
            <a:r>
              <a:rPr lang="cs-CZ" altLang="cs-CZ" dirty="0"/>
              <a:t>a další čtyři členové (Vojtěch Benda, Oldřich Dědek, Tomáš Holub, Aleš Michl)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Všichni jmenování prezidentem ČR na šestileté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058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Cíle ČNB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Primární cíl: </a:t>
            </a:r>
            <a:r>
              <a:rPr lang="cs-CZ" altLang="cs-CZ" b="1" dirty="0"/>
              <a:t>péče o cenovou stabilitu</a:t>
            </a:r>
          </a:p>
          <a:p>
            <a:pPr lvl="1" algn="just">
              <a:lnSpc>
                <a:spcPct val="150000"/>
              </a:lnSpc>
            </a:pPr>
            <a:r>
              <a:rPr lang="cs-CZ" altLang="cs-CZ" dirty="0"/>
              <a:t>Sekundární cíl: </a:t>
            </a:r>
          </a:p>
          <a:p>
            <a:pPr lvl="2" algn="just">
              <a:lnSpc>
                <a:spcPct val="150000"/>
              </a:lnSpc>
            </a:pPr>
            <a:r>
              <a:rPr lang="cs-CZ" altLang="cs-CZ" dirty="0"/>
              <a:t>podporovat obecnou hospodářskou politiku vlády vedoucí k udržitelnému hospodářskému růstu (růst HDP, nízká nezaměstnanost,…)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662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cs-CZ" altLang="cs-CZ" sz="1800" dirty="0"/>
              <a:t>Emituje hotovostní peníze (bankovky a mince)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Určuje a provádí měnovou politiku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Zajišťuje regulaci a dohled nad finančním trhem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analýzy vývoje finančního systému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Poskytuje bankovní služby státu a veřejnému sektoru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Zpracovává a vytváří statistické informace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Provádí operace spojené s emisemi státních dluhopisů a investicemi na finančních trzích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Povoluje činnost nově vznikajícím bankám na našem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382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Česká Národní 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None/>
              <a:defRPr/>
            </a:pPr>
            <a:r>
              <a:rPr lang="cs-CZ" sz="2000" b="1" u="sng" dirty="0"/>
              <a:t>Makroekonomické funkce</a:t>
            </a:r>
          </a:p>
          <a:p>
            <a:pPr>
              <a:defRPr/>
            </a:pPr>
            <a:r>
              <a:rPr lang="cs-CZ" sz="1700" b="1" dirty="0"/>
              <a:t>Provádění měnové politiky</a:t>
            </a:r>
          </a:p>
          <a:p>
            <a:pPr lvl="1">
              <a:defRPr/>
            </a:pPr>
            <a:r>
              <a:rPr lang="cs-CZ" sz="1700" dirty="0"/>
              <a:t>Expanzivní vs. restriktivní – implikace pro reálnou ekonomiku ??</a:t>
            </a:r>
          </a:p>
          <a:p>
            <a:pPr lvl="1">
              <a:defRPr/>
            </a:pPr>
            <a:r>
              <a:rPr lang="cs-CZ" sz="1700" dirty="0"/>
              <a:t>Nástroje: přímé vs. nepřímé (více později)</a:t>
            </a:r>
          </a:p>
          <a:p>
            <a:pPr>
              <a:defRPr/>
            </a:pPr>
            <a:r>
              <a:rPr lang="cs-CZ" sz="1700" b="1" dirty="0"/>
              <a:t>Emise hotovostních peněz</a:t>
            </a:r>
          </a:p>
          <a:p>
            <a:pPr lvl="1">
              <a:defRPr/>
            </a:pPr>
            <a:r>
              <a:rPr lang="cs-CZ" sz="1700" dirty="0"/>
              <a:t>Emisní monopol – ČNB má výhradní právo na vydávání bankovek a mincí</a:t>
            </a:r>
          </a:p>
          <a:p>
            <a:pPr lvl="1">
              <a:defRPr/>
            </a:pPr>
            <a:r>
              <a:rPr lang="cs-CZ" sz="1700" dirty="0"/>
              <a:t>ČNB stanovuje nominální hodnotu, rozměry hmotnost, materiál a vzhled</a:t>
            </a:r>
          </a:p>
          <a:p>
            <a:pPr lvl="1">
              <a:defRPr/>
            </a:pPr>
            <a:r>
              <a:rPr lang="cs-CZ" sz="1700" dirty="0"/>
              <a:t>Dozoruje ochranu, bezpečnost ale i ničení vyřazených peněz</a:t>
            </a:r>
          </a:p>
          <a:p>
            <a:pPr lvl="1">
              <a:defRPr/>
            </a:pPr>
            <a:r>
              <a:rPr lang="cs-CZ" sz="1700" dirty="0"/>
              <a:t>Vývoj nových ochranných prvků</a:t>
            </a:r>
          </a:p>
          <a:p>
            <a:pPr>
              <a:defRPr/>
            </a:pPr>
            <a:r>
              <a:rPr lang="cs-CZ" sz="1700" b="1" dirty="0"/>
              <a:t>Devizová politika</a:t>
            </a:r>
          </a:p>
          <a:p>
            <a:pPr lvl="1">
              <a:defRPr/>
            </a:pPr>
            <a:r>
              <a:rPr lang="cs-CZ" sz="1700" dirty="0"/>
              <a:t>ČNB spravuje devizové rezervy státu</a:t>
            </a:r>
          </a:p>
          <a:p>
            <a:pPr lvl="2">
              <a:defRPr/>
            </a:pPr>
            <a:r>
              <a:rPr lang="cs-CZ" sz="1700" dirty="0"/>
              <a:t>Udržuje hodnoty devizových rezerv</a:t>
            </a:r>
          </a:p>
          <a:p>
            <a:pPr lvl="2">
              <a:defRPr/>
            </a:pPr>
            <a:r>
              <a:rPr lang="cs-CZ" sz="1700" dirty="0"/>
              <a:t>Ovlivňuje úroveň a pohyb měnového kurzu domácí měny</a:t>
            </a:r>
          </a:p>
          <a:p>
            <a:pPr lvl="1">
              <a:defRPr/>
            </a:pPr>
            <a:r>
              <a:rPr lang="cs-CZ" sz="1700" dirty="0"/>
              <a:t>ČNB obchoduje se zlatem a dalšími devizovými prostředky</a:t>
            </a:r>
          </a:p>
          <a:p>
            <a:pPr lvl="1">
              <a:defRPr/>
            </a:pPr>
            <a:r>
              <a:rPr lang="cs-CZ" sz="1700" dirty="0"/>
              <a:t>Povoluje výkon směnárenské činnosti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888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Mikroekonomické funkce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b="1" dirty="0"/>
              <a:t>Banka bank </a:t>
            </a:r>
            <a:r>
              <a:rPr lang="cs-CZ" sz="1700" dirty="0"/>
              <a:t>– ČNB vystupuje vůči ostatním bankám jako jejich bankéř</a:t>
            </a:r>
          </a:p>
          <a:p>
            <a:pPr lvl="1" algn="just">
              <a:defRPr/>
            </a:pPr>
            <a:r>
              <a:rPr lang="cs-CZ" sz="1700" dirty="0"/>
              <a:t>Přijímá vklady od bank a poskytuje jim úvěry (více později v rámci nástrojů CB)</a:t>
            </a:r>
          </a:p>
          <a:p>
            <a:pPr lvl="1" algn="just">
              <a:defRPr/>
            </a:pPr>
            <a:r>
              <a:rPr lang="cs-CZ" sz="1700" dirty="0"/>
              <a:t>Vede bankám účty a provádí zúčtování mezi nimi (clearingové centrum)</a:t>
            </a:r>
          </a:p>
          <a:p>
            <a:pPr lvl="1" algn="just">
              <a:defRPr/>
            </a:pPr>
            <a:r>
              <a:rPr lang="cs-CZ" sz="1700" dirty="0"/>
              <a:t>Povinnost bank ukládat u CB PMR (regulace množství disponibilních vkladů) – více viz </a:t>
            </a:r>
            <a:r>
              <a:rPr lang="cs-CZ" sz="1700" dirty="0" err="1"/>
              <a:t>Mankiw</a:t>
            </a:r>
            <a:r>
              <a:rPr lang="cs-CZ" sz="1700" dirty="0"/>
              <a:t>: multiplikátor depozit</a:t>
            </a:r>
          </a:p>
          <a:p>
            <a:pPr lvl="1" algn="just">
              <a:defRPr/>
            </a:pPr>
            <a:r>
              <a:rPr lang="cs-CZ" sz="1700" dirty="0"/>
              <a:t>Úvěry od ČNB jsou formou bezhotovostních peněz – proč je KB poptávají ??</a:t>
            </a:r>
          </a:p>
          <a:p>
            <a:pPr lvl="2" algn="just">
              <a:defRPr/>
            </a:pPr>
            <a:r>
              <a:rPr lang="cs-CZ" sz="1700" dirty="0"/>
              <a:t>Úroková sazba je relativně nízká</a:t>
            </a:r>
          </a:p>
          <a:p>
            <a:pPr lvl="2" algn="just">
              <a:defRPr/>
            </a:pPr>
            <a:r>
              <a:rPr lang="cs-CZ" sz="1700" dirty="0"/>
              <a:t>Úvěr od ČNB je levnější než úvěr z mezibankovního trhu (sazba PRIBOR)</a:t>
            </a:r>
          </a:p>
          <a:p>
            <a:pPr algn="just">
              <a:defRPr/>
            </a:pPr>
            <a:r>
              <a:rPr lang="cs-CZ" sz="1700" b="1" dirty="0"/>
              <a:t>Banka státu (vlády)</a:t>
            </a:r>
          </a:p>
          <a:p>
            <a:pPr lvl="1" algn="just">
              <a:defRPr/>
            </a:pPr>
            <a:r>
              <a:rPr lang="cs-CZ" sz="1700" dirty="0"/>
              <a:t>ČNB vede účty státního rozpočtu</a:t>
            </a:r>
          </a:p>
          <a:p>
            <a:pPr lvl="1" algn="just">
              <a:defRPr/>
            </a:pPr>
            <a:r>
              <a:rPr lang="cs-CZ" sz="1700" dirty="0"/>
              <a:t>Spravuje státní dluh (poskytuje a splácí úvěry státu, platí úroky, emituje pokladniční poukázky </a:t>
            </a:r>
            <a:br>
              <a:rPr lang="cs-CZ" sz="1700" dirty="0"/>
            </a:br>
            <a:r>
              <a:rPr lang="cs-CZ" sz="1700" dirty="0"/>
              <a:t>a dluhopisy)</a:t>
            </a:r>
          </a:p>
          <a:p>
            <a:pPr lvl="1" algn="just">
              <a:defRPr/>
            </a:pPr>
            <a:r>
              <a:rPr lang="cs-CZ" sz="1700" dirty="0"/>
              <a:t>Poskytuje úvěry státnímu rozpočtu (pozn. porovnat s monetizací dluhu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89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Bankovnictví má historii trvající tisíce let. Ta od svého vzniku korelovala s dějinami peněz a potřebou směny výrobků a služeb, postupně získala svou nynější formu, legislativu, která jej upravuje.</a:t>
            </a:r>
          </a:p>
          <a:p>
            <a:r>
              <a:rPr lang="cs-CZ" dirty="0"/>
              <a:t> A v posledních několika stoletích plejádu bankovních produktů, které mohou jednotlivci i korporace využívat.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926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Funce</a:t>
            </a:r>
            <a:r>
              <a:rPr lang="cs-CZ" sz="4000" b="1" dirty="0"/>
              <a:t> ČNB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/>
              <a:t>Regulace a dohled nad bankovním sektorem</a:t>
            </a:r>
          </a:p>
          <a:p>
            <a:pPr lvl="1">
              <a:defRPr/>
            </a:pPr>
            <a:r>
              <a:rPr lang="cs-CZ" dirty="0"/>
              <a:t>Dohled na činností bank a nad bezpečným fungováním bankovního systému</a:t>
            </a:r>
          </a:p>
          <a:p>
            <a:pPr lvl="1">
              <a:defRPr/>
            </a:pPr>
            <a:r>
              <a:rPr lang="cs-CZ" dirty="0"/>
              <a:t>Uděluje bankám povolení k podnikání</a:t>
            </a:r>
          </a:p>
          <a:p>
            <a:pPr lvl="1">
              <a:defRPr/>
            </a:pPr>
            <a:r>
              <a:rPr lang="cs-CZ" dirty="0"/>
              <a:t>Kontroluje dodržování předpisů, při dlouhodobém nedodržování může bankám pozastavit činnost či zrušit oprávnění</a:t>
            </a:r>
            <a:endParaRPr lang="cs-CZ" altLang="cs-CZ" dirty="0"/>
          </a:p>
          <a:p>
            <a:pPr algn="just"/>
            <a:r>
              <a:rPr lang="cs-CZ" altLang="cs-CZ" sz="2000" b="1" dirty="0"/>
              <a:t>Reprezentace státu v měnové oblasti</a:t>
            </a:r>
          </a:p>
          <a:p>
            <a:pPr lvl="1" algn="just"/>
            <a:r>
              <a:rPr lang="cs-CZ" altLang="cs-CZ" dirty="0"/>
              <a:t>Reprezentace státu v otázkách měnové politiky (IMF, WB,…)</a:t>
            </a:r>
          </a:p>
          <a:p>
            <a:pPr lvl="1" algn="just"/>
            <a:r>
              <a:rPr lang="cs-CZ" altLang="cs-CZ" dirty="0"/>
              <a:t>Informuje veřejnost o měnovém vývoji, o hlavních problémech </a:t>
            </a:r>
            <a:br>
              <a:rPr lang="cs-CZ" altLang="cs-CZ" dirty="0"/>
            </a:br>
            <a:r>
              <a:rPr lang="cs-CZ" altLang="cs-CZ" dirty="0"/>
              <a:t>a způsobech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1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Nástroje ČNB v oblasti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</a:pPr>
            <a:r>
              <a:rPr lang="cs-CZ" altLang="cs-CZ" b="1" dirty="0"/>
              <a:t>PMR</a:t>
            </a:r>
            <a:r>
              <a:rPr lang="cs-CZ" altLang="cs-CZ" dirty="0"/>
              <a:t> – každá banka musí držet určité procento z vkladů jako rezervu </a:t>
            </a:r>
            <a:br>
              <a:rPr lang="cs-CZ" altLang="cs-CZ" dirty="0"/>
            </a:br>
            <a:r>
              <a:rPr lang="cs-CZ" altLang="cs-CZ" dirty="0"/>
              <a:t>na účtech CB (v ČR 2%) s cílem ovlivnit peněžní multiplikátory</a:t>
            </a:r>
          </a:p>
          <a:p>
            <a:pPr marL="1200150" lvl="2" indent="-285750">
              <a:lnSpc>
                <a:spcPct val="150000"/>
              </a:lnSpc>
            </a:pPr>
            <a:r>
              <a:rPr lang="cs-CZ" altLang="cs-CZ" dirty="0"/>
              <a:t>Povinné pro domácí i  zahraniční banky a jejich pobočky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Diskontní nástroje</a:t>
            </a:r>
          </a:p>
          <a:p>
            <a:pPr marL="1200150" lvl="2" indent="-285750">
              <a:lnSpc>
                <a:spcPct val="100000"/>
              </a:lnSpc>
            </a:pPr>
            <a:r>
              <a:rPr lang="cs-CZ" altLang="cs-CZ" dirty="0"/>
              <a:t>Diskontní sazba</a:t>
            </a:r>
          </a:p>
          <a:p>
            <a:pPr marL="1200150" lvl="2" indent="-285750">
              <a:lnSpc>
                <a:spcPct val="100000"/>
              </a:lnSpc>
            </a:pPr>
            <a:r>
              <a:rPr lang="cs-CZ" altLang="cs-CZ" dirty="0"/>
              <a:t>2T </a:t>
            </a:r>
            <a:r>
              <a:rPr lang="cs-CZ" altLang="cs-CZ" dirty="0" err="1"/>
              <a:t>repo</a:t>
            </a:r>
            <a:r>
              <a:rPr lang="cs-CZ" altLang="cs-CZ" dirty="0"/>
              <a:t> sazba</a:t>
            </a:r>
          </a:p>
          <a:p>
            <a:pPr marL="1200150" lvl="2" indent="-285750">
              <a:lnSpc>
                <a:spcPct val="100000"/>
              </a:lnSpc>
            </a:pPr>
            <a:r>
              <a:rPr lang="cs-CZ" altLang="cs-CZ" dirty="0"/>
              <a:t>Lombardní sazba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</a:pPr>
            <a:r>
              <a:rPr lang="cs-CZ" altLang="cs-CZ" dirty="0"/>
              <a:t>Nákup  a prodej vládních CP (klasicky dluhopisy) od soukromých subjektů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Devizové intervence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Dohody, výzvy, doporučení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313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Nástroje ČNB v oblasti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lnSpc>
                <a:spcPct val="150000"/>
              </a:lnSpc>
            </a:pPr>
            <a:r>
              <a:rPr lang="cs-CZ" altLang="cs-CZ" sz="6400" b="1" dirty="0"/>
              <a:t>Operace na volném trhu</a:t>
            </a:r>
          </a:p>
          <a:p>
            <a:pPr marL="1200150" lvl="2" indent="-285750">
              <a:lnSpc>
                <a:spcPct val="150000"/>
              </a:lnSpc>
            </a:pPr>
            <a:r>
              <a:rPr lang="cs-CZ" altLang="cs-CZ" sz="6400" dirty="0"/>
              <a:t>Nákup  a prodej vládních CP (klasicky dluhopisy) od soukromých subjektů</a:t>
            </a:r>
          </a:p>
          <a:p>
            <a:pPr marL="1200150" lvl="2" indent="-285750">
              <a:lnSpc>
                <a:spcPct val="150000"/>
              </a:lnSpc>
            </a:pPr>
            <a:r>
              <a:rPr lang="cs-CZ" altLang="cs-CZ" sz="6400" dirty="0"/>
              <a:t>Nákup CP centrální bankou zvyšuje rezervy banky a měnovou bázi</a:t>
            </a:r>
          </a:p>
          <a:p>
            <a:pPr marL="1200150" lvl="2" indent="-285750">
              <a:lnSpc>
                <a:spcPct val="150000"/>
              </a:lnSpc>
            </a:pPr>
            <a:r>
              <a:rPr lang="cs-CZ" altLang="cs-CZ" sz="6400" dirty="0"/>
              <a:t>Prodej CP centrální bankou snižuje rezervy banky a měnovou bázi</a:t>
            </a:r>
          </a:p>
          <a:p>
            <a:pPr fontAlgn="t"/>
            <a:r>
              <a:rPr lang="cs-CZ" sz="6400" b="1" dirty="0"/>
              <a:t>M1</a:t>
            </a:r>
            <a:endParaRPr lang="cs-CZ" sz="6400" dirty="0"/>
          </a:p>
          <a:p>
            <a:pPr fontAlgn="t"/>
            <a:r>
              <a:rPr lang="cs-CZ" sz="6400" dirty="0"/>
              <a:t>Úzké peníze</a:t>
            </a:r>
          </a:p>
          <a:p>
            <a:pPr fontAlgn="t"/>
            <a:r>
              <a:rPr lang="cs-CZ" sz="6400" dirty="0"/>
              <a:t>= oběživo + vklady na běžných účtech v bankách</a:t>
            </a:r>
          </a:p>
          <a:p>
            <a:pPr fontAlgn="t"/>
            <a:r>
              <a:rPr lang="cs-CZ" sz="6400" b="1" dirty="0"/>
              <a:t>M2</a:t>
            </a:r>
            <a:endParaRPr lang="cs-CZ" sz="6400" dirty="0"/>
          </a:p>
          <a:p>
            <a:pPr fontAlgn="t"/>
            <a:r>
              <a:rPr lang="cs-CZ" sz="6400" dirty="0"/>
              <a:t>Střední peníze</a:t>
            </a:r>
          </a:p>
          <a:p>
            <a:pPr fontAlgn="t"/>
            <a:r>
              <a:rPr lang="cs-CZ" sz="6400" dirty="0"/>
              <a:t>= M1 + termínované vklady v bankách + ostatní vklady v bankách</a:t>
            </a:r>
          </a:p>
          <a:p>
            <a:pPr fontAlgn="t"/>
            <a:r>
              <a:rPr lang="cs-CZ" sz="6400" b="1" dirty="0"/>
              <a:t>M3</a:t>
            </a:r>
            <a:endParaRPr lang="cs-CZ" sz="6400" dirty="0"/>
          </a:p>
          <a:p>
            <a:pPr fontAlgn="t"/>
            <a:r>
              <a:rPr lang="cs-CZ" sz="6400" dirty="0"/>
              <a:t>Široké peníze</a:t>
            </a:r>
          </a:p>
          <a:p>
            <a:pPr fontAlgn="t"/>
            <a:r>
              <a:rPr lang="cs-CZ" sz="6400" dirty="0"/>
              <a:t>= M2 + krátkodobé cenné papíry nebankovních subjektů v domácí měně</a:t>
            </a:r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endParaRPr lang="cs-CZ" altLang="cs-CZ" b="1" dirty="0"/>
          </a:p>
          <a:p>
            <a:pPr lvl="1">
              <a:lnSpc>
                <a:spcPct val="150000"/>
              </a:lnSpc>
            </a:pPr>
            <a:r>
              <a:rPr lang="cs-CZ" altLang="cs-CZ" b="1" dirty="0"/>
              <a:t>Devizové intervence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605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Diskontní sazba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Depozitní </a:t>
            </a:r>
            <a:r>
              <a:rPr lang="cs-CZ" dirty="0" err="1"/>
              <a:t>facilita</a:t>
            </a:r>
            <a:r>
              <a:rPr lang="cs-CZ" dirty="0"/>
              <a:t> poskytuje bankám možnost uložit přes noc u ČNB bez zajištění svou přebytečnou likviditu.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Diskontní sazba proto zpravidla představuje dolní mez pro pohyb krátkodobých úrokových sazeb na peněžním trhu.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116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Diskontní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000" dirty="0"/>
              <a:t>CB zpravidla vyhlašují tři oficiální sazby.</a:t>
            </a:r>
          </a:p>
          <a:p>
            <a:r>
              <a:rPr lang="cs-CZ" sz="2000" b="1" dirty="0"/>
              <a:t>ČR – základní sazby ČNB</a:t>
            </a:r>
          </a:p>
          <a:p>
            <a:pPr lvl="1"/>
            <a:r>
              <a:rPr lang="cs-CZ" dirty="0"/>
              <a:t>diskontní sazba 3,50 % </a:t>
            </a:r>
            <a:r>
              <a:rPr lang="cs-CZ" dirty="0" err="1"/>
              <a:t>p.a</a:t>
            </a:r>
            <a:r>
              <a:rPr lang="cs-CZ" dirty="0"/>
              <a:t>. (od 4.2.2022)</a:t>
            </a:r>
          </a:p>
          <a:p>
            <a:pPr lvl="1"/>
            <a:r>
              <a:rPr lang="cs-CZ" dirty="0"/>
              <a:t>2T </a:t>
            </a:r>
            <a:r>
              <a:rPr lang="cs-CZ" dirty="0" err="1"/>
              <a:t>Repo</a:t>
            </a:r>
            <a:r>
              <a:rPr lang="cs-CZ" dirty="0"/>
              <a:t> sazba 4,50 % </a:t>
            </a:r>
            <a:r>
              <a:rPr lang="cs-CZ" dirty="0" err="1"/>
              <a:t>p.a</a:t>
            </a:r>
            <a:r>
              <a:rPr lang="cs-CZ" dirty="0"/>
              <a:t>. (od 4.2.2022)</a:t>
            </a:r>
          </a:p>
          <a:p>
            <a:pPr lvl="1"/>
            <a:r>
              <a:rPr lang="cs-CZ" dirty="0"/>
              <a:t>lombardní sazba 5,50 % </a:t>
            </a:r>
            <a:r>
              <a:rPr lang="cs-CZ" dirty="0" err="1"/>
              <a:t>p.a</a:t>
            </a:r>
            <a:r>
              <a:rPr lang="cs-CZ" dirty="0"/>
              <a:t>. (od 4.2.2022)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r>
              <a:rPr lang="cs-CZ" dirty="0">
                <a:hlinkClick r:id="rId2"/>
              </a:rPr>
              <a:t>https://www.cnb.cz/cs/menova-politika/mp-nastroje/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213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Finanční krize v ČR v roce 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2T REPOSAZBA -  pro příklad</a:t>
            </a:r>
          </a:p>
          <a:p>
            <a:endParaRPr lang="cs-CZ" dirty="0"/>
          </a:p>
          <a:p>
            <a:r>
              <a:rPr lang="cs-CZ" dirty="0"/>
              <a:t>4.6.1997  -  39 %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r>
              <a:rPr lang="cs-CZ" dirty="0"/>
              <a:t>11.6.1997 - 29%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r>
              <a:rPr lang="cs-CZ" dirty="0"/>
              <a:t>18.6.1997 -  25% </a:t>
            </a:r>
            <a:r>
              <a:rPr lang="cs-CZ" dirty="0" err="1"/>
              <a:t>p.a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6491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4FA5F-D3FC-4AE2-9274-77592B2B7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54090C4-9403-488A-8D36-B960BCD80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61" y="692150"/>
            <a:ext cx="9932078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027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Repo</a:t>
            </a:r>
            <a:r>
              <a:rPr lang="cs-CZ" dirty="0"/>
              <a:t> sazba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Hlavní měnový nástroj</a:t>
            </a:r>
            <a:r>
              <a:rPr lang="cs-CZ" i="1" dirty="0"/>
              <a:t> </a:t>
            </a:r>
            <a:r>
              <a:rPr lang="cs-CZ" dirty="0"/>
              <a:t>má podobu </a:t>
            </a:r>
            <a:r>
              <a:rPr lang="cs-CZ" dirty="0" err="1"/>
              <a:t>repo</a:t>
            </a:r>
            <a:r>
              <a:rPr lang="cs-CZ" dirty="0"/>
              <a:t> operací prováděných formou tendrů. Při </a:t>
            </a:r>
            <a:r>
              <a:rPr lang="cs-CZ" dirty="0" err="1"/>
              <a:t>repo</a:t>
            </a:r>
            <a:r>
              <a:rPr lang="cs-CZ" dirty="0"/>
              <a:t> operacích ČNB přijímá od bank přebytečnou likviditu a bankám předává jako kolaterál dohodnuté cenné papíry. Obě strany se zároveň zavazují, že po uplynutí doby splatnosti proběhne reverzní transakce, v níž ČNB jako dlužník vrátí věřitelské bance zapůjčenou jistinu zvýšenou o dohodnutý úrok a věřitelská banka vrátí ČNB poskytnutý kolaterál. Základní doba trvání těchto operací je stanovena na 14 dní, proto je z hlediska měnové politiky chápána jako klíčová dvoutýdenní </a:t>
            </a:r>
            <a:r>
              <a:rPr lang="cs-CZ" dirty="0" err="1"/>
              <a:t>repo</a:t>
            </a:r>
            <a:r>
              <a:rPr lang="cs-CZ" dirty="0"/>
              <a:t> sazba (2T </a:t>
            </a:r>
            <a:r>
              <a:rPr lang="cs-CZ" dirty="0" err="1"/>
              <a:t>repo</a:t>
            </a:r>
            <a:r>
              <a:rPr lang="cs-CZ" dirty="0"/>
              <a:t> sazba). </a:t>
            </a:r>
            <a:r>
              <a:rPr lang="cs-CZ" altLang="cs-CZ" dirty="0"/>
              <a:t>Slouží k odčerpání přebytečné likvidity na finančním trhu!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108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Repo</a:t>
            </a:r>
            <a:r>
              <a:rPr lang="cs-CZ" dirty="0"/>
              <a:t> sazba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systémovému přebytku likvidity v bankovním sektoru slouží </a:t>
            </a:r>
            <a:r>
              <a:rPr lang="cs-CZ" dirty="0" err="1"/>
              <a:t>repo</a:t>
            </a:r>
            <a:r>
              <a:rPr lang="cs-CZ" dirty="0"/>
              <a:t> tendry především k odčerpávání likvidity.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3129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67A264-FAC3-499F-A19A-7DE26351E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39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53199D-3CAA-4642-B889-E3463CC6E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576" y="530101"/>
            <a:ext cx="9298112" cy="579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Starověk</a:t>
            </a:r>
            <a:endParaRPr lang="cs-CZ" dirty="0"/>
          </a:p>
          <a:p>
            <a:r>
              <a:rPr lang="cs-CZ" dirty="0"/>
              <a:t>Nejstarší instituce vykazující funkce banky byly pravděpodobně chrámy různých starověkých kultur, které sahají až do 3. tisíciletí před n. l. </a:t>
            </a:r>
            <a:r>
              <a:rPr lang="cs-CZ" u="sng" dirty="0">
                <a:hlinkClick r:id="rId2" tooltip="Vklad"/>
              </a:rPr>
              <a:t>Vklady</a:t>
            </a:r>
            <a:r>
              <a:rPr lang="cs-CZ" dirty="0"/>
              <a:t> tvořilo obilí, domácí zvířata a později drahé kovy ve formě mincí. Je možné, že proces půjčky časově předcházel vzniku </a:t>
            </a:r>
            <a:r>
              <a:rPr lang="cs-CZ" u="sng" dirty="0">
                <a:hlinkClick r:id="rId3" tooltip="Peníze"/>
              </a:rPr>
              <a:t>peněz</a:t>
            </a:r>
            <a:r>
              <a:rPr lang="cs-CZ" dirty="0"/>
              <a:t>. </a:t>
            </a:r>
          </a:p>
          <a:p>
            <a:r>
              <a:rPr lang="cs-CZ" b="1" dirty="0"/>
              <a:t>Babylon</a:t>
            </a:r>
            <a:endParaRPr lang="cs-CZ" dirty="0"/>
          </a:p>
          <a:p>
            <a:r>
              <a:rPr lang="cs-CZ" dirty="0"/>
              <a:t>Nejstarší nalezené záznamy půjček pocházejí z 18. století př. n. l. z </a:t>
            </a:r>
            <a:r>
              <a:rPr lang="cs-CZ" u="sng" dirty="0">
                <a:hlinkClick r:id="rId4" tooltip="Babylón"/>
              </a:rPr>
              <a:t>Babylónské</a:t>
            </a:r>
            <a:r>
              <a:rPr lang="cs-CZ" dirty="0"/>
              <a:t> říše. Dávali je duchovní tamním obchodníkům. V době </a:t>
            </a:r>
            <a:r>
              <a:rPr lang="cs-CZ" u="sng" dirty="0" err="1">
                <a:hlinkClick r:id="rId5" tooltip="Chammurapiho zákoník"/>
              </a:rPr>
              <a:t>Chammurapiho</a:t>
            </a:r>
            <a:r>
              <a:rPr lang="cs-CZ" u="sng" dirty="0">
                <a:hlinkClick r:id="rId5" tooltip="Chammurapiho zákoník"/>
              </a:rPr>
              <a:t> zákoníku</a:t>
            </a:r>
            <a:r>
              <a:rPr lang="cs-CZ" dirty="0"/>
              <a:t> bylo bankovnictví dostatečně rozvinuto na to, aby našlo místo v tehdejších zákonech, které proces půjček upravovaly.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927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Lombardní sazba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cs-CZ" b="1" dirty="0"/>
              <a:t>zápůjční </a:t>
            </a:r>
            <a:r>
              <a:rPr lang="cs-CZ" b="1" dirty="0" err="1"/>
              <a:t>facilita</a:t>
            </a:r>
            <a:r>
              <a:rPr lang="cs-CZ" b="1" dirty="0"/>
              <a:t> </a:t>
            </a:r>
            <a:r>
              <a:rPr lang="cs-CZ" dirty="0"/>
              <a:t>poskytuje bankám, které mají s ČNB uzavřenou rámcovou </a:t>
            </a:r>
            <a:r>
              <a:rPr lang="cs-CZ" dirty="0" err="1"/>
              <a:t>repo</a:t>
            </a:r>
            <a:r>
              <a:rPr lang="cs-CZ" dirty="0"/>
              <a:t> smlouvu, možnost vypůjčit si přes noc od ČNB formou </a:t>
            </a:r>
            <a:r>
              <a:rPr lang="cs-CZ" dirty="0" err="1"/>
              <a:t>repo</a:t>
            </a:r>
            <a:r>
              <a:rPr lang="cs-CZ" dirty="0"/>
              <a:t> operace likviditu. </a:t>
            </a:r>
          </a:p>
          <a:p>
            <a:pPr algn="just"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Minimální objem lombardního úvěru 10 mil. Kč</a:t>
            </a:r>
          </a:p>
          <a:p>
            <a:pPr algn="just">
              <a:lnSpc>
                <a:spcPct val="100000"/>
              </a:lnSpc>
            </a:pPr>
            <a:endParaRPr lang="cs-CZ" altLang="cs-CZ" sz="3200" dirty="0"/>
          </a:p>
          <a:p>
            <a:pPr algn="just">
              <a:lnSpc>
                <a:spcPct val="100000"/>
              </a:lnSpc>
            </a:pPr>
            <a:r>
              <a:rPr lang="cs-CZ" dirty="0"/>
              <a:t>Vzhledem k trvalému přebytku likvidity je tato </a:t>
            </a:r>
            <a:r>
              <a:rPr lang="cs-CZ" dirty="0" err="1"/>
              <a:t>facilita</a:t>
            </a:r>
            <a:r>
              <a:rPr lang="cs-CZ" dirty="0"/>
              <a:t> bankami využívána minimálně. 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Lombardní sazba představuje horní mez pro pohyb krátkodobých úrokových sazeb na peněžním trhu. 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/>
              <a:t>ČNB je kdykoliv oprávněna z mimořádných měnově politických důvodů dočasně omezit nebo zcela pozastavit poskytování lombardních úvěrů.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20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109B95-901D-498D-95A2-BDDB7BCC03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41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C4D9457-D9F1-4998-95C8-08C830581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604" y="692150"/>
            <a:ext cx="9747992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38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Mezibankovní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PRIBOR – Prague Interbank </a:t>
            </a:r>
            <a:r>
              <a:rPr lang="cs-CZ" dirty="0" err="1"/>
              <a:t>Ofered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cs-CZ" dirty="0"/>
          </a:p>
          <a:p>
            <a:r>
              <a:rPr lang="cs-CZ" dirty="0"/>
              <a:t>PRIBOR se používá často jako referenční sazba, tj. úrokové sazby u některých úvěrů komerčních bank jsou buď úplně, a nebo z části na sazbu PRIBOR vázané a odvíjí se od ní </a:t>
            </a:r>
          </a:p>
          <a:p>
            <a:endParaRPr lang="cs-CZ" dirty="0"/>
          </a:p>
          <a:p>
            <a:r>
              <a:rPr lang="cs-CZ" dirty="0"/>
              <a:t>EURIBOR</a:t>
            </a:r>
          </a:p>
          <a:p>
            <a:r>
              <a:rPr lang="cs-CZ" dirty="0"/>
              <a:t>LIBOR</a:t>
            </a:r>
          </a:p>
        </p:txBody>
      </p:sp>
    </p:spTree>
    <p:extLst>
      <p:ext uri="{BB962C8B-B14F-4D97-AF65-F5344CB8AC3E}">
        <p14:creationId xmlns:p14="http://schemas.microsoft.com/office/powerpoint/2010/main" val="3138792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ACDC5-4969-46F4-B7B9-0FE69DDE4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43</a:t>
            </a:fld>
            <a:endParaRPr lang="cs-CZ" altLang="cs-CZ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48F471E-AA01-4B86-8E20-8AFD1F2FB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456" y="692150"/>
            <a:ext cx="9980288" cy="513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083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Netradiční nástroje měnové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2000" indent="0">
              <a:buNone/>
            </a:pPr>
            <a:r>
              <a:rPr lang="cs-CZ" b="1" dirty="0"/>
              <a:t>Kvantitativní uvolňování</a:t>
            </a:r>
          </a:p>
          <a:p>
            <a:pPr algn="just"/>
            <a:r>
              <a:rPr lang="cs-CZ" dirty="0"/>
              <a:t>nástrojem měnové politiky centrálních bank k oživení ekonomiky.</a:t>
            </a:r>
            <a:endParaRPr lang="cs-CZ" b="1" dirty="0"/>
          </a:p>
          <a:p>
            <a:pPr algn="just"/>
            <a:r>
              <a:rPr lang="cs-CZ" dirty="0"/>
              <a:t>masivní nákup finančních aktiv centrální bankou od obchodních bank nebo jiných institucí s cílem navýšení množství peněž v oběhu (navýšení měnové báze). Odlišná politika od standardních nástrojů, nákupu státních dluhopisů s cílem snížení úrokových sazeb a úrokových nástrojů (expanzní politika). Důvodem využití je skutečnost selhání tradičních měnových nástrojů, úrokové sazby jsou velmi nízké nebo nulové. Kvantitativní uvolňování může vyvolat riziko akcelerace inflace a možnosti neúčinnosti tohoto nástroje a zpožďování kroků centrální banky v čase působení.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9895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Záporné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Vyvolává tlak na banky k uvolňování peněz do ekonomiky</a:t>
            </a:r>
          </a:p>
          <a:p>
            <a:r>
              <a:rPr lang="cs-CZ" dirty="0"/>
              <a:t>Může být v rozporu při nedostatku bonitních klientů</a:t>
            </a:r>
          </a:p>
          <a:p>
            <a:r>
              <a:rPr lang="cs-CZ" dirty="0"/>
              <a:t>Vládní dluhopisy  se záporným výnosem ( např. v Německu ) omezují riziko investorů z ještě větších ztrát z jiných instrumentů i možnost reálného zhodnocení investice pro investory vlivem deflace.</a:t>
            </a:r>
          </a:p>
        </p:txBody>
      </p:sp>
    </p:spTree>
    <p:extLst>
      <p:ext uri="{BB962C8B-B14F-4D97-AF65-F5344CB8AC3E}">
        <p14:creationId xmlns:p14="http://schemas.microsoft.com/office/powerpoint/2010/main" val="4216813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Regulace  a dohled v bankovním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Koncipování a prosazovaní pravidel činnosti bankovních institucí, sledování jejich dodržování a stanovení sankcí při jejich neplnění.</a:t>
            </a:r>
          </a:p>
          <a:p>
            <a:r>
              <a:rPr lang="cs-CZ" sz="2000" dirty="0"/>
              <a:t>Oblasti</a:t>
            </a:r>
          </a:p>
          <a:p>
            <a:pPr lvl="1"/>
            <a:r>
              <a:rPr lang="cs-CZ" dirty="0"/>
              <a:t>Podmínky vstupu do bankovnictví</a:t>
            </a:r>
          </a:p>
          <a:p>
            <a:pPr lvl="1"/>
            <a:r>
              <a:rPr lang="cs-CZ" dirty="0"/>
              <a:t>Plnění základních povinností bank (přiměřenost kapitálu, likvidita, úvěrová angažovanost, poskytování informací a transparentnost, ochrana před nelegálními praktikami),</a:t>
            </a:r>
          </a:p>
          <a:p>
            <a:pPr lvl="1"/>
            <a:r>
              <a:rPr lang="cs-CZ" dirty="0"/>
              <a:t>Povinné pojištění vkladů bank</a:t>
            </a:r>
          </a:p>
          <a:p>
            <a:pPr lvl="1"/>
            <a:r>
              <a:rPr lang="cs-CZ" dirty="0"/>
              <a:t>Banka poslední instance (kdy může CB pomoci bance v případě problémů s financem</a:t>
            </a:r>
          </a:p>
        </p:txBody>
      </p:sp>
    </p:spTree>
    <p:extLst>
      <p:ext uri="{BB962C8B-B14F-4D97-AF65-F5344CB8AC3E}">
        <p14:creationId xmlns:p14="http://schemas.microsoft.com/office/powerpoint/2010/main" val="33990587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pro regulaci bank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Využívání především cizích zdrojů</a:t>
            </a:r>
          </a:p>
          <a:p>
            <a:r>
              <a:rPr lang="cs-CZ" sz="2000" dirty="0"/>
              <a:t>Úpadky bank mají mnohem horší důsledky pro ekonomiku než úpadky průmyslových podniků</a:t>
            </a:r>
          </a:p>
          <a:p>
            <a:r>
              <a:rPr lang="cs-CZ" sz="2000" dirty="0"/>
              <a:t>Informační asymetrie</a:t>
            </a:r>
          </a:p>
          <a:p>
            <a:pPr lvl="1"/>
            <a:r>
              <a:rPr lang="cs-CZ" sz="1600" dirty="0"/>
              <a:t>Negativní výběr</a:t>
            </a:r>
          </a:p>
          <a:p>
            <a:pPr lvl="1"/>
            <a:r>
              <a:rPr lang="cs-CZ" sz="1600" dirty="0"/>
              <a:t>Morální hazard</a:t>
            </a:r>
          </a:p>
          <a:p>
            <a:pPr lvl="1"/>
            <a:r>
              <a:rPr lang="cs-CZ" sz="1600" dirty="0"/>
              <a:t>Povinnost bank zveřejňovat základní údaje o činnosti</a:t>
            </a:r>
          </a:p>
          <a:p>
            <a:r>
              <a:rPr lang="cs-CZ" sz="2000" dirty="0"/>
              <a:t>Vysoká zadluženost banky</a:t>
            </a:r>
          </a:p>
          <a:p>
            <a:r>
              <a:rPr lang="cs-CZ" sz="2000" dirty="0"/>
              <a:t>Systémové riziko</a:t>
            </a:r>
          </a:p>
          <a:p>
            <a:pPr lvl="1"/>
            <a:r>
              <a:rPr lang="cs-CZ" sz="1600" dirty="0"/>
              <a:t>Pravděpodobnost kolapsu finančního systému bankovního i nebankovního</a:t>
            </a:r>
          </a:p>
        </p:txBody>
      </p:sp>
    </p:spTree>
    <p:extLst>
      <p:ext uri="{BB962C8B-B14F-4D97-AF65-F5344CB8AC3E}">
        <p14:creationId xmlns:p14="http://schemas.microsoft.com/office/powerpoint/2010/main" val="23849336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Podmínky schválení činnosti obchodní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Bankovní licence</a:t>
            </a:r>
          </a:p>
          <a:p>
            <a:r>
              <a:rPr lang="cs-CZ" dirty="0"/>
              <a:t>Minimální výše základního kapitálu</a:t>
            </a:r>
          </a:p>
          <a:p>
            <a:r>
              <a:rPr lang="cs-CZ" dirty="0"/>
              <a:t>Stanovení možných právní forem vlastnictví a minimální počet zakladatelů</a:t>
            </a:r>
          </a:p>
          <a:p>
            <a:r>
              <a:rPr lang="cs-CZ" dirty="0"/>
              <a:t>Kvalifikační a morální způsobilost osob ve vedení banky</a:t>
            </a:r>
          </a:p>
          <a:p>
            <a:r>
              <a:rPr lang="cs-CZ" dirty="0"/>
              <a:t>Kvalitní a podrobně zpracovaný program činnosti na nejbližší období (např. tři roky)</a:t>
            </a:r>
          </a:p>
          <a:p>
            <a:r>
              <a:rPr lang="cs-CZ" dirty="0"/>
              <a:t>Adekvátní zabezpečení činnosti banky (prostory, technické a technologické vybavení, bezpečnostní opatření)</a:t>
            </a:r>
          </a:p>
          <a:p>
            <a:r>
              <a:rPr lang="cs-CZ" dirty="0"/>
              <a:t>Adekvátní kontrolní a účetní systém v bance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845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Základní pravidla činnosti bank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Přiměřenost kapitálu (BASEL)</a:t>
            </a:r>
          </a:p>
          <a:p>
            <a:r>
              <a:rPr lang="cs-CZ" sz="2000" dirty="0"/>
              <a:t>Přiměřenost likvidity</a:t>
            </a:r>
          </a:p>
          <a:p>
            <a:r>
              <a:rPr lang="cs-CZ" sz="2000" dirty="0"/>
              <a:t>Pravidla angažovanosti</a:t>
            </a:r>
          </a:p>
          <a:p>
            <a:pPr lvl="1"/>
            <a:r>
              <a:rPr lang="cs-CZ" sz="1600" dirty="0"/>
              <a:t>Diverzifikace bankovních aktiv v obchodním a investičním portfoliu banky</a:t>
            </a:r>
          </a:p>
          <a:p>
            <a:pPr lvl="1"/>
            <a:r>
              <a:rPr lang="cs-CZ" sz="1600" dirty="0"/>
              <a:t>Limity pohledávek vůči jednomu klientovi, ESSK</a:t>
            </a:r>
          </a:p>
          <a:p>
            <a:r>
              <a:rPr lang="cs-CZ" sz="2000" dirty="0"/>
              <a:t>Poskytování informací</a:t>
            </a:r>
          </a:p>
          <a:p>
            <a:r>
              <a:rPr lang="cs-CZ" sz="2000" dirty="0"/>
              <a:t>Pravidla ochrany před nelegálním praktikami</a:t>
            </a:r>
          </a:p>
          <a:p>
            <a:pPr lvl="1"/>
            <a:r>
              <a:rPr lang="cs-CZ" sz="1600" dirty="0" err="1"/>
              <a:t>Insider</a:t>
            </a:r>
            <a:r>
              <a:rPr lang="cs-CZ" sz="1600" dirty="0"/>
              <a:t> </a:t>
            </a:r>
            <a:r>
              <a:rPr lang="cs-CZ" sz="1600" dirty="0" err="1"/>
              <a:t>trading</a:t>
            </a:r>
            <a:endParaRPr lang="cs-CZ" sz="1600" dirty="0"/>
          </a:p>
          <a:p>
            <a:pPr lvl="1"/>
            <a:r>
              <a:rPr lang="cs-CZ" sz="1600" dirty="0"/>
              <a:t>Praní špinavých peněz</a:t>
            </a:r>
          </a:p>
          <a:p>
            <a:r>
              <a:rPr lang="cs-CZ" sz="2000" dirty="0"/>
              <a:t>Povinné minimální rezervy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42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u="sng" dirty="0">
                <a:hlinkClick r:id="rId2" tooltip="Antické Řecko"/>
              </a:rPr>
              <a:t>antickém Řecku</a:t>
            </a:r>
            <a:r>
              <a:rPr lang="cs-CZ" dirty="0"/>
              <a:t> doznalo bankovnictví dalšího posunu. Půjčky částečně přešly z duchovních v tamních chrámech též na soukromé nebo městem placené osoby a vedle půjčky spatřily světlo světa takové „bankovní produkty“ jako </a:t>
            </a:r>
            <a:r>
              <a:rPr lang="cs-CZ" u="sng" dirty="0">
                <a:hlinkClick r:id="rId3" tooltip="Úvěr"/>
              </a:rPr>
              <a:t>úvěr</a:t>
            </a:r>
            <a:r>
              <a:rPr lang="cs-CZ" dirty="0"/>
              <a:t>, peněžní vklady, směna cizích peněz a posouzení pravosti přinesených mincí.</a:t>
            </a:r>
            <a:r>
              <a:rPr lang="cs-CZ" u="sng" baseline="30000" dirty="0">
                <a:hlinkClick r:id="rId4"/>
              </a:rPr>
              <a:t>[1]</a:t>
            </a:r>
            <a:r>
              <a:rPr lang="cs-CZ" dirty="0"/>
              <a:t> První starověký bankéř, o kterém máme záznamy, je </a:t>
            </a:r>
            <a:r>
              <a:rPr lang="cs-CZ" u="sng" dirty="0" err="1">
                <a:hlinkClick r:id="rId5" tooltip="Pythius (stránka neexistuje)"/>
              </a:rPr>
              <a:t>Pythius</a:t>
            </a:r>
            <a:r>
              <a:rPr lang="cs-CZ" dirty="0"/>
              <a:t>, jenž se půjčování věnoval v 5. století př. n. l. na </a:t>
            </a:r>
            <a:r>
              <a:rPr lang="cs-CZ" u="sng" dirty="0">
                <a:hlinkClick r:id="rId6" tooltip="Poloostrov Malá Asie (stránka neexistuje)"/>
              </a:rPr>
              <a:t>poloostrově Malá Asie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999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Povinné pojištění vkladů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Fond pojištění vkladů </a:t>
            </a:r>
            <a:r>
              <a:rPr lang="cs-CZ" dirty="0"/>
              <a:t>zřízen zákonem v roce 1994 (zákon č. 156/1994 Sb.) za účelem zajištění stability finančního trhu.</a:t>
            </a:r>
          </a:p>
          <a:p>
            <a:endParaRPr lang="cs-CZ" dirty="0"/>
          </a:p>
          <a:p>
            <a:r>
              <a:rPr lang="cs-CZ" dirty="0"/>
              <a:t>Od 1. 1. 2016 tuto odpovědnost přebírá </a:t>
            </a:r>
            <a:r>
              <a:rPr lang="cs-CZ" b="1" dirty="0"/>
              <a:t>Garanční systém </a:t>
            </a:r>
            <a:r>
              <a:rPr lang="cs-CZ" dirty="0"/>
              <a:t>a Fond pojištění vkladů se stává majetkově oddělenou účetní jednotkou Garančního systému.</a:t>
            </a:r>
          </a:p>
          <a:p>
            <a:endParaRPr lang="cs-CZ" dirty="0"/>
          </a:p>
          <a:p>
            <a:r>
              <a:rPr lang="cs-CZ" dirty="0"/>
              <a:t>Výše náhrady se vypočítá z celkového objemu pojištěných pohledávek z vkladů jednotlivého vkladatele u dotčené banky nebo družstevní záložny a poskytuje se ve výši 100 % tohoto objemu, maximálně však do výše ekvivalentu 100 000 EUR pro jednoho vkladatele u jedné banky nebo družstevní záložny.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4385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Zákon o bankách zakotvuje od 1. 1. 2016 možnost výplaty zvýšené náhrady za pojištěné pohledávky z vkladů fyzických osob ve výši až 200 000 EUR pro jednu oprávněnou osobu u jedné banky nebo družstevní záložny, pokud jde např. o vklady plynoucí z dědictví, vypořádání společného jmění manželů při rozvodu manželství, prodeje nemovitosti určené k bydlení, odstupného, odbytného nebo odchodného vyplaceného při skončení pracovního nebo služebního poměru, jednorázového vyrovnání z penzijního připojištění se státním příspěvkem nebo doplňkového penzijního spoření nebo pojistného plnění pro případ úrazu, nemoci, invalidity nebo smrti. K takovému vkladu musí dojít během tří měsíců před rozhodným dnem.</a:t>
            </a:r>
          </a:p>
        </p:txBody>
      </p:sp>
    </p:spTree>
    <p:extLst>
      <p:ext uri="{BB962C8B-B14F-4D97-AF65-F5344CB8AC3E}">
        <p14:creationId xmlns:p14="http://schemas.microsoft.com/office/powerpoint/2010/main" val="14910173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Co když je vklad vedený v pobočce zahraniční banky?</a:t>
            </a:r>
          </a:p>
          <a:p>
            <a:r>
              <a:rPr lang="cs-CZ" sz="1800" dirty="0"/>
              <a:t>Tyto vklady jsou také pojištěny, ale u systému pojištění vkladů v zemi, ve které má sídlo mateřská banka. I zde však platí limit 100 000 eur. </a:t>
            </a:r>
          </a:p>
          <a:p>
            <a:endParaRPr lang="cs-CZ" sz="1800" dirty="0"/>
          </a:p>
          <a:p>
            <a:r>
              <a:rPr lang="cs-CZ" sz="1800" dirty="0"/>
              <a:t>Povinnost účastnit se na českém systému pojištění vkladů mají i pobočky bank se sídlem mimo členské státy EU. </a:t>
            </a:r>
          </a:p>
          <a:p>
            <a:endParaRPr lang="cs-CZ" sz="1800" dirty="0"/>
          </a:p>
          <a:p>
            <a:r>
              <a:rPr lang="cs-CZ" sz="1800" dirty="0"/>
              <a:t>Vklady poboček zahraničních bank ze členských států EU působících v ČR jsou pojištěny v systému domovské země mateřské banky. 	</a:t>
            </a:r>
          </a:p>
        </p:txBody>
      </p:sp>
    </p:spTree>
    <p:extLst>
      <p:ext uri="{BB962C8B-B14F-4D97-AF65-F5344CB8AC3E}">
        <p14:creationId xmlns:p14="http://schemas.microsoft.com/office/powerpoint/2010/main" val="15273538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Průběh náhrady</a:t>
            </a:r>
          </a:p>
          <a:p>
            <a:r>
              <a:rPr lang="cs-CZ" sz="1800" dirty="0"/>
              <a:t>rozhodný den = den, kdy Česká národní banka doručí Fondu pojištění vkladů Garančního systému finančního trhu oznámení o neschopnosti určité banky splácet své závazky,</a:t>
            </a:r>
          </a:p>
          <a:p>
            <a:r>
              <a:rPr lang="cs-CZ" sz="1800" dirty="0"/>
              <a:t>do 3 pracovních dnů od rozhodného dne předá zástupce této banky Fondu pojištění vkladů informace potřebné pro účely náhrady,</a:t>
            </a:r>
          </a:p>
          <a:p>
            <a:r>
              <a:rPr lang="cs-CZ" sz="1800" dirty="0"/>
              <a:t>do 6 pracovních dnů od rozhodného dne Fond Garančního systému finančního trhu stanoví den zahájení, místo a způsob vyplácení náhrad,</a:t>
            </a:r>
          </a:p>
          <a:p>
            <a:r>
              <a:rPr lang="cs-CZ" sz="1800" dirty="0"/>
              <a:t>do 7 pracovních dnů od rozhodného dne musí být Fond schopen začít vyplácet náhradu.</a:t>
            </a:r>
          </a:p>
        </p:txBody>
      </p:sp>
    </p:spTree>
    <p:extLst>
      <p:ext uri="{BB962C8B-B14F-4D97-AF65-F5344CB8AC3E}">
        <p14:creationId xmlns:p14="http://schemas.microsoft.com/office/powerpoint/2010/main" val="33681876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CB jako věřitel poslední instance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Podpora bezpečnosti, důvěryhodnosti a efektivnosti bankovního systému</a:t>
            </a:r>
          </a:p>
          <a:p>
            <a:r>
              <a:rPr lang="cs-CZ" sz="2000" dirty="0"/>
              <a:t>Možnost (ale ne nutnost) pomoci ohroženým bankám</a:t>
            </a:r>
          </a:p>
          <a:p>
            <a:r>
              <a:rPr lang="cs-CZ" sz="2000" dirty="0"/>
              <a:t>Systémové riziko</a:t>
            </a:r>
          </a:p>
          <a:p>
            <a:r>
              <a:rPr lang="cs-CZ" sz="2000" dirty="0"/>
              <a:t>„</a:t>
            </a:r>
            <a:r>
              <a:rPr lang="cs-CZ" sz="2000" dirty="0" err="1"/>
              <a:t>too</a:t>
            </a:r>
            <a:r>
              <a:rPr lang="cs-CZ" sz="2000" dirty="0"/>
              <a:t>-big-to-</a:t>
            </a:r>
            <a:r>
              <a:rPr lang="cs-CZ" sz="2000" dirty="0" err="1"/>
              <a:t>fail</a:t>
            </a:r>
            <a:r>
              <a:rPr lang="cs-CZ" sz="2000" dirty="0"/>
              <a:t>“</a:t>
            </a:r>
          </a:p>
          <a:p>
            <a:r>
              <a:rPr lang="cs-CZ" sz="2000" dirty="0"/>
              <a:t>Úvěrová pomoc</a:t>
            </a:r>
          </a:p>
          <a:p>
            <a:pPr lvl="1"/>
            <a:r>
              <a:rPr lang="cs-CZ" sz="1600" dirty="0"/>
              <a:t>Lombardní úvěr</a:t>
            </a:r>
          </a:p>
          <a:p>
            <a:pPr lvl="1"/>
            <a:r>
              <a:rPr lang="cs-CZ" sz="1600" dirty="0"/>
              <a:t>Dlouhodobý úvěr na doplnění likvidity</a:t>
            </a:r>
          </a:p>
          <a:p>
            <a:r>
              <a:rPr lang="cs-CZ" sz="2000" dirty="0"/>
              <a:t>Neúvěrová pomoc</a:t>
            </a:r>
          </a:p>
          <a:p>
            <a:pPr lvl="1"/>
            <a:r>
              <a:rPr lang="cs-CZ" sz="1600" dirty="0"/>
              <a:t>Nákup CP od ohrožené banky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77363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2C6DF-9200-4B8E-B870-31BF74950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8BBB73-8569-4875-A701-6107547E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Regulace a dohled v ČR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F004A-0E75-4BD1-9DC8-BF2CDA67E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Od roku 2006 vykonává dohled nad finančním trhem ČNB podle zákona č. 6/1993 Sb., o České národní bance, ve znění pozdějších předpisů.</a:t>
            </a:r>
          </a:p>
          <a:p>
            <a:r>
              <a:rPr lang="cs-CZ" sz="2000" dirty="0"/>
              <a:t>Provádí tedy dohled nad:</a:t>
            </a:r>
          </a:p>
          <a:p>
            <a:pPr lvl="1"/>
            <a:r>
              <a:rPr lang="cs-CZ" dirty="0"/>
              <a:t>Bankovním sektorem</a:t>
            </a:r>
          </a:p>
          <a:p>
            <a:pPr lvl="1"/>
            <a:r>
              <a:rPr lang="cs-CZ" dirty="0"/>
              <a:t>Družstevními záložnami, </a:t>
            </a:r>
          </a:p>
          <a:p>
            <a:pPr lvl="1"/>
            <a:r>
              <a:rPr lang="cs-CZ" dirty="0"/>
              <a:t>Kapitálovým trhem</a:t>
            </a:r>
          </a:p>
          <a:p>
            <a:pPr lvl="1"/>
            <a:r>
              <a:rPr lang="cs-CZ" dirty="0"/>
              <a:t>Pojišťovnictvím</a:t>
            </a:r>
          </a:p>
          <a:p>
            <a:pPr lvl="1"/>
            <a:r>
              <a:rPr lang="cs-CZ" dirty="0"/>
              <a:t>Penzijními společnostmi a fondy penzijních společností,</a:t>
            </a:r>
          </a:p>
          <a:p>
            <a:pPr lvl="1"/>
            <a:r>
              <a:rPr lang="cs-CZ" dirty="0"/>
              <a:t>Směnárnami</a:t>
            </a:r>
          </a:p>
          <a:p>
            <a:pPr lvl="1"/>
            <a:r>
              <a:rPr lang="cs-CZ" dirty="0"/>
              <a:t>A institucemi v oblasti platebního styku.</a:t>
            </a:r>
          </a:p>
          <a:p>
            <a:r>
              <a:rPr lang="cs-CZ" sz="2000" dirty="0"/>
              <a:t>Každoročně uveřejňuje „Zprávu o výkonu dohledu nad finančním trhem“ a „Zprávu o finanční stabilitě“</a:t>
            </a:r>
          </a:p>
        </p:txBody>
      </p:sp>
    </p:spTree>
    <p:extLst>
      <p:ext uri="{BB962C8B-B14F-4D97-AF65-F5344CB8AC3E}">
        <p14:creationId xmlns:p14="http://schemas.microsoft.com/office/powerpoint/2010/main" val="412272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</a:t>
            </a:r>
            <a:r>
              <a:rPr lang="cs-CZ" u="sng" dirty="0">
                <a:hlinkClick r:id="rId2" tooltip="Antické Řecko"/>
              </a:rPr>
              <a:t>antickém Řecku</a:t>
            </a:r>
            <a:r>
              <a:rPr lang="cs-CZ" dirty="0"/>
              <a:t> se bankovní operace počaly přesunovat mimo náboženské objekty. Velký rozmach pro </a:t>
            </a:r>
            <a:r>
              <a:rPr lang="cs-CZ" u="sng" dirty="0">
                <a:hlinkClick r:id="rId3" tooltip="Bankovnictví"/>
              </a:rPr>
              <a:t>bankovnictví</a:t>
            </a:r>
            <a:r>
              <a:rPr lang="cs-CZ" dirty="0"/>
              <a:t> přišel v období starověkého Říma. Z této doby pochází slovo banka, které má původ v italském slově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banco</a:t>
            </a:r>
            <a:r>
              <a:rPr lang="cs-CZ" dirty="0"/>
              <a:t>. Význam toho slova je lavice nebo stůl, na nichž byly prováděny finanční transakce. </a:t>
            </a:r>
          </a:p>
          <a:p>
            <a:r>
              <a:rPr lang="cs-CZ" dirty="0"/>
              <a:t>Ve středověké Evropě je počátek výrazného úspěchu </a:t>
            </a:r>
            <a:r>
              <a:rPr lang="cs-CZ" u="sng" dirty="0">
                <a:hlinkClick r:id="rId4" tooltip="Židé"/>
              </a:rPr>
              <a:t>židovských bankéřů</a:t>
            </a:r>
            <a:r>
              <a:rPr lang="cs-CZ" dirty="0"/>
              <a:t>. </a:t>
            </a:r>
            <a:r>
              <a:rPr lang="cs-CZ" u="sng" dirty="0">
                <a:hlinkClick r:id="rId5" tooltip="Křesťanství"/>
              </a:rPr>
              <a:t>Křesťanství</a:t>
            </a:r>
            <a:r>
              <a:rPr lang="cs-CZ" dirty="0"/>
              <a:t> totiž zakazovalo půjčovat peníze na </a:t>
            </a:r>
            <a:r>
              <a:rPr lang="cs-CZ" u="sng" dirty="0">
                <a:hlinkClick r:id="rId6" tooltip="Úrok"/>
              </a:rPr>
              <a:t>úrok</a:t>
            </a:r>
            <a:r>
              <a:rPr lang="cs-CZ" dirty="0"/>
              <a:t>. U </a:t>
            </a:r>
            <a:r>
              <a:rPr lang="cs-CZ" u="sng" dirty="0">
                <a:hlinkClick r:id="rId7" tooltip="Muslim"/>
              </a:rPr>
              <a:t>muslimů</a:t>
            </a:r>
            <a:r>
              <a:rPr lang="cs-CZ" dirty="0"/>
              <a:t> platí dodnes zákaz půjčené peníze zatěžovat úrokem a proto islámské banky fungují na jiných principech. </a:t>
            </a:r>
            <a:r>
              <a:rPr lang="cs-CZ" u="sng" dirty="0">
                <a:hlinkClick r:id="rId8" tooltip="Průmyslová revoluce"/>
              </a:rPr>
              <a:t>Průmyslová revoluce</a:t>
            </a:r>
            <a:r>
              <a:rPr lang="cs-CZ" dirty="0"/>
              <a:t> přinesla potřebu většího množství finančních služeb a ústavů. V tomto období nastal rozmach bankovnictví, který celý obor nasměroval k vývoji do jeho dnešní podoby.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33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8200" y="4194990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Římská říše - od roku 326 př. n. l. platil zákon, podle nějž se občan, který nedokázal splácet dluhy svému věřiteli, stal jeho otrokem.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6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Egypt</a:t>
            </a:r>
            <a:endParaRPr lang="cs-CZ" dirty="0"/>
          </a:p>
          <a:p>
            <a:r>
              <a:rPr lang="cs-CZ" dirty="0"/>
              <a:t>V Egyptě kromě </a:t>
            </a:r>
            <a:r>
              <a:rPr lang="cs-CZ" u="sng" dirty="0">
                <a:hlinkClick r:id="rId2" tooltip="Zlato"/>
              </a:rPr>
              <a:t>zlata</a:t>
            </a:r>
            <a:r>
              <a:rPr lang="cs-CZ" dirty="0"/>
              <a:t> a jiných drahých kovů ve formě peněz používalo obilí a sýpky plnily funkci bank. Když byl později Egypt pod nadvládou Řeků (</a:t>
            </a:r>
            <a:r>
              <a:rPr lang="cs-CZ" u="sng" dirty="0">
                <a:hlinkClick r:id="rId3" tooltip="332 př. n. l."/>
              </a:rPr>
              <a:t>332</a:t>
            </a:r>
            <a:r>
              <a:rPr lang="cs-CZ" dirty="0"/>
              <a:t>–</a:t>
            </a:r>
            <a:r>
              <a:rPr lang="cs-CZ" u="sng" dirty="0">
                <a:hlinkClick r:id="rId4" tooltip="30 př. n. l."/>
              </a:rPr>
              <a:t>30 př. n. l.</a:t>
            </a:r>
            <a:r>
              <a:rPr lang="cs-CZ" dirty="0"/>
              <a:t>) tyto sýpky transformoval do sítě státních „obilných bank“ se sídlem v </a:t>
            </a:r>
            <a:r>
              <a:rPr lang="cs-CZ" u="sng" dirty="0">
                <a:hlinkClick r:id="rId5" tooltip="Alexandrie"/>
              </a:rPr>
              <a:t>Alexandrii</a:t>
            </a:r>
            <a:r>
              <a:rPr lang="cs-CZ" dirty="0"/>
              <a:t>. Protože obilí bylo uznávaná komodita po celém Egyptě (a nejen v něm), a pro </a:t>
            </a:r>
            <a:r>
              <a:rPr lang="cs-CZ" dirty="0" err="1"/>
              <a:t>depozitory</a:t>
            </a:r>
            <a:r>
              <a:rPr lang="cs-CZ" dirty="0"/>
              <a:t> bylo jedno, do jaké sýpky svůj „obilný vklad“ vloží a z jaké si jej (oni nebo ti, kteří tento obilný kredit od nich koupili) později vyzvednou, rozvíjel tento systém kreditní bankovnictví ještě víc.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45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8. – 9. stol. se začíná rozvíjet obchodování směrem hlouběji do vnitrozemí evropského kontinentu. Od začátku 12. stol. dochází k postupnému sdružování obchodníků z jedné rodiny – jde o vznik tzv. obchodních společností schopných financovat rozsáhlejší projekty. V polovici 13. století začínají nejvýznamnější italské městské státy razit mince.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94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3357</Words>
  <Application>Microsoft Office PowerPoint</Application>
  <PresentationFormat>Širokoúhlá obrazovka</PresentationFormat>
  <Paragraphs>349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Wingdings</vt:lpstr>
      <vt:lpstr>Motiv Office</vt:lpstr>
      <vt:lpstr>Finanční a bankovní systém</vt:lpstr>
      <vt:lpstr>Co se dozvíte, resp. co budete umět vysvětlit</vt:lpstr>
      <vt:lpstr>Bankovnictví</vt:lpstr>
      <vt:lpstr>Bankovnictví</vt:lpstr>
      <vt:lpstr>Bankovnictví</vt:lpstr>
      <vt:lpstr>Bankovnictví</vt:lpstr>
      <vt:lpstr>Bankovnictví</vt:lpstr>
      <vt:lpstr>Bankovnictví</vt:lpstr>
      <vt:lpstr>Středověk</vt:lpstr>
      <vt:lpstr>Novověk</vt:lpstr>
      <vt:lpstr>Finanční trh </vt:lpstr>
      <vt:lpstr>Trendy na finančních trzích</vt:lpstr>
      <vt:lpstr>Bankovní systém</vt:lpstr>
      <vt:lpstr>Různé podoby bankovního systému</vt:lpstr>
      <vt:lpstr>Bankovní soustava v ČR</vt:lpstr>
      <vt:lpstr>Zajímavost </vt:lpstr>
      <vt:lpstr>Model národohospodářského koloběhu</vt:lpstr>
      <vt:lpstr>FISKÁLNÍ VZTAHY</vt:lpstr>
      <vt:lpstr>Proč FISKÁLNÍ</vt:lpstr>
      <vt:lpstr>Hospodářská politika</vt:lpstr>
      <vt:lpstr>Monetární politika</vt:lpstr>
      <vt:lpstr>MONETÁRNÍ -MĚNOVÁ  POLITIKA </vt:lpstr>
      <vt:lpstr>Prezentace aplikace PowerPoint</vt:lpstr>
      <vt:lpstr>Samostatnost a nezávislost ČNB</vt:lpstr>
      <vt:lpstr>ČNB</vt:lpstr>
      <vt:lpstr>ČNB</vt:lpstr>
      <vt:lpstr>ČNB</vt:lpstr>
      <vt:lpstr>Česká Národní Banka</vt:lpstr>
      <vt:lpstr>Mikroekonomické funkce ČNB</vt:lpstr>
      <vt:lpstr>Funce ČNB</vt:lpstr>
      <vt:lpstr>Nástroje ČNB v oblasti měnové politiky</vt:lpstr>
      <vt:lpstr>Nástroje ČNB v oblasti měnové politiky</vt:lpstr>
      <vt:lpstr>Diskontní sazba</vt:lpstr>
      <vt:lpstr>Diskontní nástroje</vt:lpstr>
      <vt:lpstr>Finanční krize v ČR v roce 1997</vt:lpstr>
      <vt:lpstr>Prezentace aplikace PowerPoint</vt:lpstr>
      <vt:lpstr>Repo sazba</vt:lpstr>
      <vt:lpstr>Repo sazba  </vt:lpstr>
      <vt:lpstr>Prezentace aplikace PowerPoint</vt:lpstr>
      <vt:lpstr>Lombardní sazba</vt:lpstr>
      <vt:lpstr>Prezentace aplikace PowerPoint</vt:lpstr>
      <vt:lpstr>Mezibankovní úrokové sazby</vt:lpstr>
      <vt:lpstr>Prezentace aplikace PowerPoint</vt:lpstr>
      <vt:lpstr>Netradiční nástroje měnové politiky</vt:lpstr>
      <vt:lpstr>Záporné úrokové sazby</vt:lpstr>
      <vt:lpstr>Regulace  a dohled v bankovním sektoru</vt:lpstr>
      <vt:lpstr>Důvody pro regulaci bank</vt:lpstr>
      <vt:lpstr>Podmínky schválení činnosti obchodní banky</vt:lpstr>
      <vt:lpstr>Základní pravidla činnosti bank</vt:lpstr>
      <vt:lpstr>Povinné pojištění vkladů</vt:lpstr>
      <vt:lpstr>Povinné pojištění vkladů</vt:lpstr>
      <vt:lpstr>Povinné pojištění vkladů</vt:lpstr>
      <vt:lpstr>Povinné pojištění vkladů</vt:lpstr>
      <vt:lpstr>4. CB jako věřitel poslední instance</vt:lpstr>
      <vt:lpstr>Regulace a dohled v ČR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a bankovní systém</dc:title>
  <dc:creator>Účet Microsoft</dc:creator>
  <cp:lastModifiedBy>Martina Sponerová</cp:lastModifiedBy>
  <cp:revision>27</cp:revision>
  <dcterms:created xsi:type="dcterms:W3CDTF">2022-01-20T10:22:05Z</dcterms:created>
  <dcterms:modified xsi:type="dcterms:W3CDTF">2022-02-24T09:42:02Z</dcterms:modified>
</cp:coreProperties>
</file>