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286" r:id="rId2"/>
    <p:sldId id="324" r:id="rId3"/>
    <p:sldId id="325" r:id="rId4"/>
    <p:sldId id="400" r:id="rId5"/>
    <p:sldId id="326" r:id="rId6"/>
    <p:sldId id="327" r:id="rId7"/>
    <p:sldId id="393" r:id="rId8"/>
    <p:sldId id="332" r:id="rId9"/>
    <p:sldId id="334" r:id="rId10"/>
    <p:sldId id="395" r:id="rId11"/>
    <p:sldId id="299" r:id="rId12"/>
    <p:sldId id="330" r:id="rId13"/>
    <p:sldId id="322" r:id="rId14"/>
    <p:sldId id="336" r:id="rId15"/>
    <p:sldId id="338" r:id="rId16"/>
    <p:sldId id="339" r:id="rId17"/>
    <p:sldId id="396" r:id="rId18"/>
    <p:sldId id="344" r:id="rId19"/>
    <p:sldId id="346" r:id="rId20"/>
    <p:sldId id="348" r:id="rId21"/>
    <p:sldId id="349" r:id="rId22"/>
    <p:sldId id="350" r:id="rId23"/>
    <p:sldId id="352" r:id="rId24"/>
    <p:sldId id="353" r:id="rId25"/>
    <p:sldId id="401" r:id="rId26"/>
    <p:sldId id="354" r:id="rId27"/>
    <p:sldId id="355" r:id="rId28"/>
    <p:sldId id="358" r:id="rId29"/>
    <p:sldId id="360" r:id="rId30"/>
    <p:sldId id="361" r:id="rId31"/>
    <p:sldId id="363" r:id="rId32"/>
    <p:sldId id="362" r:id="rId33"/>
    <p:sldId id="365" r:id="rId34"/>
    <p:sldId id="367" r:id="rId35"/>
    <p:sldId id="398" r:id="rId36"/>
    <p:sldId id="364" r:id="rId37"/>
    <p:sldId id="366" r:id="rId38"/>
    <p:sldId id="369" r:id="rId39"/>
    <p:sldId id="368" r:id="rId40"/>
    <p:sldId id="370" r:id="rId41"/>
    <p:sldId id="371" r:id="rId42"/>
    <p:sldId id="373" r:id="rId43"/>
    <p:sldId id="402" r:id="rId44"/>
    <p:sldId id="372" r:id="rId45"/>
    <p:sldId id="323" r:id="rId46"/>
    <p:sldId id="377" r:id="rId47"/>
    <p:sldId id="374" r:id="rId48"/>
    <p:sldId id="376" r:id="rId49"/>
    <p:sldId id="378" r:id="rId50"/>
    <p:sldId id="379" r:id="rId51"/>
    <p:sldId id="382" r:id="rId52"/>
    <p:sldId id="384" r:id="rId53"/>
    <p:sldId id="386" r:id="rId54"/>
    <p:sldId id="388" r:id="rId55"/>
    <p:sldId id="390" r:id="rId56"/>
    <p:sldId id="403" r:id="rId57"/>
    <p:sldId id="392" r:id="rId58"/>
    <p:sldId id="404" r:id="rId5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434" autoAdjust="0"/>
  </p:normalViewPr>
  <p:slideViewPr>
    <p:cSldViewPr snapToGrid="0">
      <p:cViewPr varScale="1">
        <p:scale>
          <a:sx n="59" d="100"/>
          <a:sy n="59" d="100"/>
        </p:scale>
        <p:origin x="89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ponerov&#225;\Downloads\rizika_pro_financni_stabilitu_a_jejich_indikatory_prosinec_20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xMode val="edge"/>
          <c:yMode val="edge"/>
          <c:x val="1.7482517482517484E-2"/>
          <c:y val="2.1934680249357592E-2"/>
          <c:w val="0.94755244755244761"/>
          <c:h val="0.89932189022366116"/>
        </c:manualLayout>
      </c:layout>
      <c:barChart>
        <c:barDir val="col"/>
        <c:grouping val="stacked"/>
        <c:varyColors val="0"/>
        <c:ser>
          <c:idx val="3"/>
          <c:order val="3"/>
          <c:tx>
            <c:strRef>
              <c:f>'Graf III.5'!$N$4</c:f>
              <c:strCache>
                <c:ptCount val="1"/>
                <c:pt idx="0">
                  <c:v>Stupeň 1</c:v>
                </c:pt>
              </c:strCache>
            </c:strRef>
          </c:tx>
          <c:spPr>
            <a:solidFill>
              <a:srgbClr val="9ACD32"/>
            </a:solidFill>
            <a:ln w="25400">
              <a:noFill/>
            </a:ln>
          </c:spPr>
          <c:invertIfNegative val="0"/>
          <c:dPt>
            <c:idx val="0"/>
            <c:invertIfNegative val="0"/>
            <c:bubble3D val="0"/>
            <c:extLst xmlns:DataManagerRef="urn:DataManager">
              <c:ext xmlns:c16="http://schemas.microsoft.com/office/drawing/2014/chart" uri="{C3380CC4-5D6E-409C-BE32-E72D297353CC}">
                <c16:uniqueId val="{00000000-C2D4-4416-8C15-2B5D400FACE1}"/>
              </c:ext>
            </c:extLst>
          </c:dPt>
          <c:dPt>
            <c:idx val="1"/>
            <c:invertIfNegative val="0"/>
            <c:bubble3D val="0"/>
            <c:extLst xmlns:DataManagerRef="urn:DataManager">
              <c:ext xmlns:c16="http://schemas.microsoft.com/office/drawing/2014/chart" uri="{C3380CC4-5D6E-409C-BE32-E72D297353CC}">
                <c16:uniqueId val="{00000001-C2D4-4416-8C15-2B5D400FACE1}"/>
              </c:ext>
            </c:extLst>
          </c:dPt>
          <c:dPt>
            <c:idx val="7"/>
            <c:invertIfNegative val="0"/>
            <c:bubble3D val="0"/>
            <c:extLst xmlns:DataManagerRef="urn:DataManager">
              <c:ext xmlns:c16="http://schemas.microsoft.com/office/drawing/2014/chart" uri="{C3380CC4-5D6E-409C-BE32-E72D297353CC}">
                <c16:uniqueId val="{00000002-C2D4-4416-8C15-2B5D400FACE1}"/>
              </c:ext>
            </c:extLst>
          </c:dPt>
          <c:dPt>
            <c:idx val="13"/>
            <c:invertIfNegative val="0"/>
            <c:bubble3D val="0"/>
            <c:spPr>
              <a:solidFill>
                <a:srgbClr val="9ACD32"/>
              </a:solidFill>
              <a:ln w="25400">
                <a:noFill/>
              </a:ln>
              <a:effectLst>
                <a:glow rad="127000">
                  <a:schemeClr val="accent1">
                    <a:alpha val="0"/>
                  </a:schemeClr>
                </a:glow>
              </a:effectLst>
            </c:spPr>
            <c:extLst xmlns:DataManagerRef="urn:DataManager">
              <c:ext xmlns:c16="http://schemas.microsoft.com/office/drawing/2014/chart" uri="{C3380CC4-5D6E-409C-BE32-E72D297353CC}">
                <c16:uniqueId val="{00000004-C2D4-4416-8C15-2B5D400FACE1}"/>
              </c:ext>
            </c:extLst>
          </c:dPt>
          <c:cat>
            <c:multiLvlStrRef>
              <c:f>'Graf III.5'!$L$5:$M$22</c:f>
              <c:multiLvlStrCache>
                <c:ptCount val="18"/>
                <c:lvl>
                  <c:pt idx="1">
                    <c:v>2017</c:v>
                  </c:pt>
                  <c:pt idx="2">
                    <c:v>01/2018</c:v>
                  </c:pt>
                  <c:pt idx="3">
                    <c:v>12/2019</c:v>
                  </c:pt>
                  <c:pt idx="4">
                    <c:v>12/2020</c:v>
                  </c:pt>
                  <c:pt idx="5">
                    <c:v>08/2021</c:v>
                  </c:pt>
                  <c:pt idx="7">
                    <c:v>2017</c:v>
                  </c:pt>
                  <c:pt idx="8">
                    <c:v>01/2018</c:v>
                  </c:pt>
                  <c:pt idx="9">
                    <c:v>12/2019</c:v>
                  </c:pt>
                  <c:pt idx="10">
                    <c:v>12/2020</c:v>
                  </c:pt>
                  <c:pt idx="11">
                    <c:v>08/2021</c:v>
                  </c:pt>
                  <c:pt idx="13">
                    <c:v>2017</c:v>
                  </c:pt>
                  <c:pt idx="14">
                    <c:v>01/2018</c:v>
                  </c:pt>
                  <c:pt idx="15">
                    <c:v>12/2019</c:v>
                  </c:pt>
                  <c:pt idx="16">
                    <c:v>12/2020</c:v>
                  </c:pt>
                  <c:pt idx="17">
                    <c:v>08/2021</c:v>
                  </c:pt>
                </c:lvl>
                <c:lvl>
                  <c:pt idx="0">
                    <c:v>Klientské</c:v>
                  </c:pt>
                  <c:pt idx="6">
                    <c:v>Podniky</c:v>
                  </c:pt>
                  <c:pt idx="12">
                    <c:v>Domácnosti</c:v>
                  </c:pt>
                </c:lvl>
              </c:multiLvlStrCache>
            </c:multiLvlStrRef>
          </c:cat>
          <c:val>
            <c:numRef>
              <c:f>'Graf III.5'!$N$5:$N$22</c:f>
              <c:numCache>
                <c:formatCode>0.00</c:formatCode>
                <c:ptCount val="18"/>
                <c:pt idx="1">
                  <c:v>95.12</c:v>
                </c:pt>
                <c:pt idx="2">
                  <c:v>91.501871663750933</c:v>
                </c:pt>
                <c:pt idx="3">
                  <c:v>91.473463357563531</c:v>
                </c:pt>
                <c:pt idx="4">
                  <c:v>87.368134235554919</c:v>
                </c:pt>
                <c:pt idx="5">
                  <c:v>88.619881521870013</c:v>
                </c:pt>
                <c:pt idx="7">
                  <c:v>92.59</c:v>
                </c:pt>
                <c:pt idx="8">
                  <c:v>88.320423243730616</c:v>
                </c:pt>
                <c:pt idx="9">
                  <c:v>88.886920784256247</c:v>
                </c:pt>
                <c:pt idx="10">
                  <c:v>80.29098093043649</c:v>
                </c:pt>
                <c:pt idx="11">
                  <c:v>81.180071226350165</c:v>
                </c:pt>
                <c:pt idx="13">
                  <c:v>96.3</c:v>
                </c:pt>
                <c:pt idx="14">
                  <c:v>92.650521301062994</c:v>
                </c:pt>
                <c:pt idx="15">
                  <c:v>92.474894589016699</c:v>
                </c:pt>
                <c:pt idx="16">
                  <c:v>90.976786323538832</c:v>
                </c:pt>
                <c:pt idx="17">
                  <c:v>92.023431935043405</c:v>
                </c:pt>
              </c:numCache>
            </c:numRef>
          </c:val>
          <c:extLst xmlns:DataManagerRef="urn:DataManager">
            <c:ext xmlns:c16="http://schemas.microsoft.com/office/drawing/2014/chart" uri="{C3380CC4-5D6E-409C-BE32-E72D297353CC}">
              <c16:uniqueId val="{00000005-C2D4-4416-8C15-2B5D400FACE1}"/>
            </c:ext>
          </c:extLst>
        </c:ser>
        <c:ser>
          <c:idx val="4"/>
          <c:order val="4"/>
          <c:tx>
            <c:strRef>
              <c:f>'Graf III.5'!$O$4</c:f>
              <c:strCache>
                <c:ptCount val="1"/>
                <c:pt idx="0">
                  <c:v>Stupeň 2</c:v>
                </c:pt>
              </c:strCache>
            </c:strRef>
          </c:tx>
          <c:spPr>
            <a:solidFill>
              <a:srgbClr val="FFC000"/>
            </a:solidFill>
            <a:ln w="25400">
              <a:noFill/>
            </a:ln>
          </c:spPr>
          <c:invertIfNegative val="0"/>
          <c:dPt>
            <c:idx val="0"/>
            <c:invertIfNegative val="0"/>
            <c:bubble3D val="0"/>
            <c:extLst xmlns:DataManagerRef="urn:DataManager">
              <c:ext xmlns:c16="http://schemas.microsoft.com/office/drawing/2014/chart" uri="{C3380CC4-5D6E-409C-BE32-E72D297353CC}">
                <c16:uniqueId val="{00000006-C2D4-4416-8C15-2B5D400FACE1}"/>
              </c:ext>
            </c:extLst>
          </c:dPt>
          <c:dPt>
            <c:idx val="1"/>
            <c:invertIfNegative val="0"/>
            <c:bubble3D val="0"/>
            <c:extLst xmlns:DataManagerRef="urn:DataManager">
              <c:ext xmlns:c16="http://schemas.microsoft.com/office/drawing/2014/chart" uri="{C3380CC4-5D6E-409C-BE32-E72D297353CC}">
                <c16:uniqueId val="{00000007-C2D4-4416-8C15-2B5D400FACE1}"/>
              </c:ext>
            </c:extLst>
          </c:dPt>
          <c:dPt>
            <c:idx val="2"/>
            <c:invertIfNegative val="0"/>
            <c:bubble3D val="0"/>
            <c:extLst xmlns:DataManagerRef="urn:DataManager">
              <c:ext xmlns:c16="http://schemas.microsoft.com/office/drawing/2014/chart" uri="{C3380CC4-5D6E-409C-BE32-E72D297353CC}">
                <c16:uniqueId val="{00000008-C2D4-4416-8C15-2B5D400FACE1}"/>
              </c:ext>
            </c:extLst>
          </c:dPt>
          <c:dPt>
            <c:idx val="3"/>
            <c:invertIfNegative val="0"/>
            <c:bubble3D val="0"/>
            <c:extLst xmlns:DataManagerRef="urn:DataManager">
              <c:ext xmlns:c16="http://schemas.microsoft.com/office/drawing/2014/chart" uri="{C3380CC4-5D6E-409C-BE32-E72D297353CC}">
                <c16:uniqueId val="{00000009-C2D4-4416-8C15-2B5D400FACE1}"/>
              </c:ext>
            </c:extLst>
          </c:dPt>
          <c:dPt>
            <c:idx val="4"/>
            <c:invertIfNegative val="0"/>
            <c:bubble3D val="0"/>
            <c:extLst xmlns:DataManagerRef="urn:DataManager">
              <c:ext xmlns:c16="http://schemas.microsoft.com/office/drawing/2014/chart" uri="{C3380CC4-5D6E-409C-BE32-E72D297353CC}">
                <c16:uniqueId val="{0000000A-C2D4-4416-8C15-2B5D400FACE1}"/>
              </c:ext>
            </c:extLst>
          </c:dPt>
          <c:dPt>
            <c:idx val="7"/>
            <c:invertIfNegative val="0"/>
            <c:bubble3D val="0"/>
            <c:extLst xmlns:DataManagerRef="urn:DataManager">
              <c:ext xmlns:c16="http://schemas.microsoft.com/office/drawing/2014/chart" uri="{C3380CC4-5D6E-409C-BE32-E72D297353CC}">
                <c16:uniqueId val="{0000000B-C2D4-4416-8C15-2B5D400FACE1}"/>
              </c:ext>
            </c:extLst>
          </c:dPt>
          <c:dPt>
            <c:idx val="13"/>
            <c:invertIfNegative val="0"/>
            <c:bubble3D val="0"/>
            <c:extLst xmlns:DataManagerRef="urn:DataManager">
              <c:ext xmlns:c16="http://schemas.microsoft.com/office/drawing/2014/chart" uri="{C3380CC4-5D6E-409C-BE32-E72D297353CC}">
                <c16:uniqueId val="{0000000C-C2D4-4416-8C15-2B5D400FACE1}"/>
              </c:ext>
            </c:extLst>
          </c:dPt>
          <c:cat>
            <c:multiLvlStrRef>
              <c:f>'Graf III.5'!$L$5:$M$22</c:f>
              <c:multiLvlStrCache>
                <c:ptCount val="18"/>
                <c:lvl>
                  <c:pt idx="1">
                    <c:v>2017</c:v>
                  </c:pt>
                  <c:pt idx="2">
                    <c:v>01/2018</c:v>
                  </c:pt>
                  <c:pt idx="3">
                    <c:v>12/2019</c:v>
                  </c:pt>
                  <c:pt idx="4">
                    <c:v>12/2020</c:v>
                  </c:pt>
                  <c:pt idx="5">
                    <c:v>08/2021</c:v>
                  </c:pt>
                  <c:pt idx="7">
                    <c:v>2017</c:v>
                  </c:pt>
                  <c:pt idx="8">
                    <c:v>01/2018</c:v>
                  </c:pt>
                  <c:pt idx="9">
                    <c:v>12/2019</c:v>
                  </c:pt>
                  <c:pt idx="10">
                    <c:v>12/2020</c:v>
                  </c:pt>
                  <c:pt idx="11">
                    <c:v>08/2021</c:v>
                  </c:pt>
                  <c:pt idx="13">
                    <c:v>2017</c:v>
                  </c:pt>
                  <c:pt idx="14">
                    <c:v>01/2018</c:v>
                  </c:pt>
                  <c:pt idx="15">
                    <c:v>12/2019</c:v>
                  </c:pt>
                  <c:pt idx="16">
                    <c:v>12/2020</c:v>
                  </c:pt>
                  <c:pt idx="17">
                    <c:v>08/2021</c:v>
                  </c:pt>
                </c:lvl>
                <c:lvl>
                  <c:pt idx="0">
                    <c:v>Klientské</c:v>
                  </c:pt>
                  <c:pt idx="6">
                    <c:v>Podniky</c:v>
                  </c:pt>
                  <c:pt idx="12">
                    <c:v>Domácnosti</c:v>
                  </c:pt>
                </c:lvl>
              </c:multiLvlStrCache>
            </c:multiLvlStrRef>
          </c:cat>
          <c:val>
            <c:numRef>
              <c:f>'Graf III.5'!$O$5:$O$22</c:f>
              <c:numCache>
                <c:formatCode>0.00</c:formatCode>
                <c:ptCount val="18"/>
                <c:pt idx="1">
                  <c:v>1.68</c:v>
                </c:pt>
                <c:pt idx="2">
                  <c:v>5.384183549453347</c:v>
                </c:pt>
                <c:pt idx="3">
                  <c:v>6.3304441351962355</c:v>
                </c:pt>
                <c:pt idx="4">
                  <c:v>9.9776849284417608</c:v>
                </c:pt>
                <c:pt idx="5">
                  <c:v>8.9717053466886529</c:v>
                </c:pt>
                <c:pt idx="7">
                  <c:v>2.64</c:v>
                </c:pt>
                <c:pt idx="8">
                  <c:v>7.210649396173169</c:v>
                </c:pt>
                <c:pt idx="9">
                  <c:v>7.8666703059290795</c:v>
                </c:pt>
                <c:pt idx="10">
                  <c:v>15.473153355343932</c:v>
                </c:pt>
                <c:pt idx="11">
                  <c:v>14.817973022910753</c:v>
                </c:pt>
                <c:pt idx="13">
                  <c:v>1.1200000000000001</c:v>
                </c:pt>
                <c:pt idx="14">
                  <c:v>4.751575664791611</c:v>
                </c:pt>
                <c:pt idx="15">
                  <c:v>5.8225775693653636</c:v>
                </c:pt>
                <c:pt idx="16">
                  <c:v>7.2181075311020608</c:v>
                </c:pt>
                <c:pt idx="17">
                  <c:v>6.2246584240171421</c:v>
                </c:pt>
              </c:numCache>
            </c:numRef>
          </c:val>
          <c:extLst xmlns:DataManagerRef="urn:DataManager">
            <c:ext xmlns:c16="http://schemas.microsoft.com/office/drawing/2014/chart" uri="{C3380CC4-5D6E-409C-BE32-E72D297353CC}">
              <c16:uniqueId val="{0000000D-C2D4-4416-8C15-2B5D400FACE1}"/>
            </c:ext>
          </c:extLst>
        </c:ser>
        <c:ser>
          <c:idx val="5"/>
          <c:order val="5"/>
          <c:tx>
            <c:strRef>
              <c:f>'Graf III.5'!$P$4</c:f>
              <c:strCache>
                <c:ptCount val="1"/>
                <c:pt idx="0">
                  <c:v>Stupeň 3</c:v>
                </c:pt>
              </c:strCache>
            </c:strRef>
          </c:tx>
          <c:spPr>
            <a:solidFill>
              <a:srgbClr val="D52B1E"/>
            </a:solidFill>
            <a:ln w="25400">
              <a:noFill/>
            </a:ln>
          </c:spPr>
          <c:invertIfNegative val="0"/>
          <c:dPt>
            <c:idx val="0"/>
            <c:invertIfNegative val="0"/>
            <c:bubble3D val="0"/>
            <c:extLst xmlns:DataManagerRef="urn:DataManager">
              <c:ext xmlns:c16="http://schemas.microsoft.com/office/drawing/2014/chart" uri="{C3380CC4-5D6E-409C-BE32-E72D297353CC}">
                <c16:uniqueId val="{0000000E-C2D4-4416-8C15-2B5D400FACE1}"/>
              </c:ext>
            </c:extLst>
          </c:dPt>
          <c:dPt>
            <c:idx val="1"/>
            <c:invertIfNegative val="0"/>
            <c:bubble3D val="0"/>
            <c:extLst xmlns:DataManagerRef="urn:DataManager">
              <c:ext xmlns:c16="http://schemas.microsoft.com/office/drawing/2014/chart" uri="{C3380CC4-5D6E-409C-BE32-E72D297353CC}">
                <c16:uniqueId val="{0000000F-C2D4-4416-8C15-2B5D400FACE1}"/>
              </c:ext>
            </c:extLst>
          </c:dPt>
          <c:dPt>
            <c:idx val="7"/>
            <c:invertIfNegative val="0"/>
            <c:bubble3D val="0"/>
            <c:extLst xmlns:DataManagerRef="urn:DataManager">
              <c:ext xmlns:c16="http://schemas.microsoft.com/office/drawing/2014/chart" uri="{C3380CC4-5D6E-409C-BE32-E72D297353CC}">
                <c16:uniqueId val="{00000010-C2D4-4416-8C15-2B5D400FACE1}"/>
              </c:ext>
            </c:extLst>
          </c:dPt>
          <c:dPt>
            <c:idx val="13"/>
            <c:invertIfNegative val="0"/>
            <c:bubble3D val="0"/>
            <c:extLst xmlns:DataManagerRef="urn:DataManager">
              <c:ext xmlns:c16="http://schemas.microsoft.com/office/drawing/2014/chart" uri="{C3380CC4-5D6E-409C-BE32-E72D297353CC}">
                <c16:uniqueId val="{00000011-C2D4-4416-8C15-2B5D400FACE1}"/>
              </c:ext>
            </c:extLst>
          </c:dPt>
          <c:cat>
            <c:multiLvlStrRef>
              <c:f>'Graf III.5'!$L$5:$M$22</c:f>
              <c:multiLvlStrCache>
                <c:ptCount val="18"/>
                <c:lvl>
                  <c:pt idx="1">
                    <c:v>2017</c:v>
                  </c:pt>
                  <c:pt idx="2">
                    <c:v>01/2018</c:v>
                  </c:pt>
                  <c:pt idx="3">
                    <c:v>12/2019</c:v>
                  </c:pt>
                  <c:pt idx="4">
                    <c:v>12/2020</c:v>
                  </c:pt>
                  <c:pt idx="5">
                    <c:v>08/2021</c:v>
                  </c:pt>
                  <c:pt idx="7">
                    <c:v>2017</c:v>
                  </c:pt>
                  <c:pt idx="8">
                    <c:v>01/2018</c:v>
                  </c:pt>
                  <c:pt idx="9">
                    <c:v>12/2019</c:v>
                  </c:pt>
                  <c:pt idx="10">
                    <c:v>12/2020</c:v>
                  </c:pt>
                  <c:pt idx="11">
                    <c:v>08/2021</c:v>
                  </c:pt>
                  <c:pt idx="13">
                    <c:v>2017</c:v>
                  </c:pt>
                  <c:pt idx="14">
                    <c:v>01/2018</c:v>
                  </c:pt>
                  <c:pt idx="15">
                    <c:v>12/2019</c:v>
                  </c:pt>
                  <c:pt idx="16">
                    <c:v>12/2020</c:v>
                  </c:pt>
                  <c:pt idx="17">
                    <c:v>08/2021</c:v>
                  </c:pt>
                </c:lvl>
                <c:lvl>
                  <c:pt idx="0">
                    <c:v>Klientské</c:v>
                  </c:pt>
                  <c:pt idx="6">
                    <c:v>Podniky</c:v>
                  </c:pt>
                  <c:pt idx="12">
                    <c:v>Domácnosti</c:v>
                  </c:pt>
                </c:lvl>
              </c:multiLvlStrCache>
            </c:multiLvlStrRef>
          </c:cat>
          <c:val>
            <c:numRef>
              <c:f>'Graf III.5'!$P$5:$P$22</c:f>
              <c:numCache>
                <c:formatCode>0.00</c:formatCode>
                <c:ptCount val="18"/>
                <c:pt idx="1">
                  <c:v>3.2</c:v>
                </c:pt>
                <c:pt idx="2">
                  <c:v>3.113944786795718</c:v>
                </c:pt>
                <c:pt idx="3">
                  <c:v>2.1960925072402326</c:v>
                </c:pt>
                <c:pt idx="4">
                  <c:v>2.6541808360033285</c:v>
                </c:pt>
                <c:pt idx="5">
                  <c:v>2.4084131314413355</c:v>
                </c:pt>
                <c:pt idx="7">
                  <c:v>4.78</c:v>
                </c:pt>
                <c:pt idx="8">
                  <c:v>4.4689273600962167</c:v>
                </c:pt>
                <c:pt idx="9">
                  <c:v>3.2464089098146793</c:v>
                </c:pt>
                <c:pt idx="10">
                  <c:v>4.235865714219579</c:v>
                </c:pt>
                <c:pt idx="11">
                  <c:v>4.0019557507390733</c:v>
                </c:pt>
                <c:pt idx="13">
                  <c:v>2.57</c:v>
                </c:pt>
                <c:pt idx="14">
                  <c:v>2.5979030341453924</c:v>
                </c:pt>
                <c:pt idx="15">
                  <c:v>1.7025278416179366</c:v>
                </c:pt>
                <c:pt idx="16">
                  <c:v>1.8051061453591182</c:v>
                </c:pt>
                <c:pt idx="17">
                  <c:v>1.7519096409394539</c:v>
                </c:pt>
              </c:numCache>
            </c:numRef>
          </c:val>
          <c:extLst xmlns:DataManagerRef="urn:DataManager">
            <c:ext xmlns:c16="http://schemas.microsoft.com/office/drawing/2014/chart" uri="{C3380CC4-5D6E-409C-BE32-E72D297353CC}">
              <c16:uniqueId val="{00000012-C2D4-4416-8C15-2B5D400FACE1}"/>
            </c:ext>
          </c:extLst>
        </c:ser>
        <c:ser>
          <c:idx val="0"/>
          <c:order val="0"/>
          <c:tx>
            <c:strRef>
              <c:f>'Graf III.5'!$N$4</c:f>
              <c:strCache>
                <c:ptCount val="1"/>
                <c:pt idx="0">
                  <c:v>Stupeň 1</c:v>
                </c:pt>
              </c:strCache>
            </c:strRef>
          </c:tx>
          <c:spPr>
            <a:solidFill>
              <a:srgbClr val="2426A9"/>
            </a:solidFill>
            <a:ln w="25400">
              <a:noFill/>
            </a:ln>
          </c:spPr>
          <c:invertIfNegative val="0"/>
          <c:dPt>
            <c:idx val="0"/>
            <c:invertIfNegative val="0"/>
            <c:bubble3D val="0"/>
            <c:extLst xmlns:DataManagerRef="urn:DataManager">
              <c:ext xmlns:c16="http://schemas.microsoft.com/office/drawing/2014/chart" uri="{C3380CC4-5D6E-409C-BE32-E72D297353CC}">
                <c16:uniqueId val="{00000013-C2D4-4416-8C15-2B5D400FACE1}"/>
              </c:ext>
            </c:extLst>
          </c:dPt>
          <c:dPt>
            <c:idx val="1"/>
            <c:invertIfNegative val="0"/>
            <c:bubble3D val="0"/>
            <c:extLst xmlns:DataManagerRef="urn:DataManager">
              <c:ext xmlns:c16="http://schemas.microsoft.com/office/drawing/2014/chart" uri="{C3380CC4-5D6E-409C-BE32-E72D297353CC}">
                <c16:uniqueId val="{00000014-C2D4-4416-8C15-2B5D400FACE1}"/>
              </c:ext>
            </c:extLst>
          </c:dPt>
          <c:cat>
            <c:multiLvlStrRef>
              <c:f>'Graf III.5'!$L$5:$M$22</c:f>
              <c:multiLvlStrCache>
                <c:ptCount val="18"/>
                <c:lvl>
                  <c:pt idx="1">
                    <c:v>2017</c:v>
                  </c:pt>
                  <c:pt idx="2">
                    <c:v>01/2018</c:v>
                  </c:pt>
                  <c:pt idx="3">
                    <c:v>12/2019</c:v>
                  </c:pt>
                  <c:pt idx="4">
                    <c:v>12/2020</c:v>
                  </c:pt>
                  <c:pt idx="5">
                    <c:v>08/2021</c:v>
                  </c:pt>
                  <c:pt idx="7">
                    <c:v>2017</c:v>
                  </c:pt>
                  <c:pt idx="8">
                    <c:v>01/2018</c:v>
                  </c:pt>
                  <c:pt idx="9">
                    <c:v>12/2019</c:v>
                  </c:pt>
                  <c:pt idx="10">
                    <c:v>12/2020</c:v>
                  </c:pt>
                  <c:pt idx="11">
                    <c:v>08/2021</c:v>
                  </c:pt>
                  <c:pt idx="13">
                    <c:v>2017</c:v>
                  </c:pt>
                  <c:pt idx="14">
                    <c:v>01/2018</c:v>
                  </c:pt>
                  <c:pt idx="15">
                    <c:v>12/2019</c:v>
                  </c:pt>
                  <c:pt idx="16">
                    <c:v>12/2020</c:v>
                  </c:pt>
                  <c:pt idx="17">
                    <c:v>08/2021</c:v>
                  </c:pt>
                </c:lvl>
                <c:lvl>
                  <c:pt idx="0">
                    <c:v>Klientské</c:v>
                  </c:pt>
                  <c:pt idx="6">
                    <c:v>Podniky</c:v>
                  </c:pt>
                  <c:pt idx="12">
                    <c:v>Domácnosti</c:v>
                  </c:pt>
                </c:lvl>
              </c:multiLvlStrCache>
            </c:multiLvlStrRef>
          </c:cat>
          <c:val>
            <c:numRef>
              <c:f>'Graf III.5'!$N$5:$N$22</c:f>
              <c:numCache>
                <c:formatCode>0.00</c:formatCode>
                <c:ptCount val="18"/>
                <c:pt idx="1">
                  <c:v>95.12</c:v>
                </c:pt>
                <c:pt idx="2">
                  <c:v>91.501871663750933</c:v>
                </c:pt>
                <c:pt idx="3">
                  <c:v>91.473463357563531</c:v>
                </c:pt>
                <c:pt idx="4">
                  <c:v>87.368134235554919</c:v>
                </c:pt>
                <c:pt idx="5">
                  <c:v>88.619881521870013</c:v>
                </c:pt>
                <c:pt idx="7">
                  <c:v>92.59</c:v>
                </c:pt>
                <c:pt idx="8">
                  <c:v>88.320423243730616</c:v>
                </c:pt>
                <c:pt idx="9">
                  <c:v>88.886920784256247</c:v>
                </c:pt>
                <c:pt idx="10">
                  <c:v>80.29098093043649</c:v>
                </c:pt>
                <c:pt idx="11">
                  <c:v>81.180071226350165</c:v>
                </c:pt>
                <c:pt idx="13">
                  <c:v>96.3</c:v>
                </c:pt>
                <c:pt idx="14">
                  <c:v>92.650521301062994</c:v>
                </c:pt>
                <c:pt idx="15">
                  <c:v>92.474894589016699</c:v>
                </c:pt>
                <c:pt idx="16">
                  <c:v>90.976786323538832</c:v>
                </c:pt>
                <c:pt idx="17">
                  <c:v>92.023431935043405</c:v>
                </c:pt>
              </c:numCache>
            </c:numRef>
          </c:val>
          <c:extLst xmlns:DataManagerRef="urn:DataManager">
            <c:ext xmlns:c16="http://schemas.microsoft.com/office/drawing/2014/chart" uri="{C3380CC4-5D6E-409C-BE32-E72D297353CC}">
              <c16:uniqueId val="{00000015-C2D4-4416-8C15-2B5D400FACE1}"/>
            </c:ext>
          </c:extLst>
        </c:ser>
        <c:ser>
          <c:idx val="1"/>
          <c:order val="1"/>
          <c:tx>
            <c:strRef>
              <c:f>'Graf III.5'!$O$4</c:f>
              <c:strCache>
                <c:ptCount val="1"/>
                <c:pt idx="0">
                  <c:v>Stupeň 2</c:v>
                </c:pt>
              </c:strCache>
            </c:strRef>
          </c:tx>
          <c:spPr>
            <a:solidFill>
              <a:srgbClr val="D52B1E"/>
            </a:solidFill>
            <a:ln w="25400">
              <a:noFill/>
            </a:ln>
          </c:spPr>
          <c:invertIfNegative val="0"/>
          <c:dPt>
            <c:idx val="0"/>
            <c:invertIfNegative val="0"/>
            <c:bubble3D val="0"/>
            <c:extLst xmlns:DataManagerRef="urn:DataManager">
              <c:ext xmlns:c16="http://schemas.microsoft.com/office/drawing/2014/chart" uri="{C3380CC4-5D6E-409C-BE32-E72D297353CC}">
                <c16:uniqueId val="{00000016-C2D4-4416-8C15-2B5D400FACE1}"/>
              </c:ext>
            </c:extLst>
          </c:dPt>
          <c:dPt>
            <c:idx val="1"/>
            <c:invertIfNegative val="0"/>
            <c:bubble3D val="0"/>
            <c:extLst xmlns:DataManagerRef="urn:DataManager">
              <c:ext xmlns:c16="http://schemas.microsoft.com/office/drawing/2014/chart" uri="{C3380CC4-5D6E-409C-BE32-E72D297353CC}">
                <c16:uniqueId val="{00000017-C2D4-4416-8C15-2B5D400FACE1}"/>
              </c:ext>
            </c:extLst>
          </c:dPt>
          <c:dPt>
            <c:idx val="2"/>
            <c:invertIfNegative val="0"/>
            <c:bubble3D val="0"/>
            <c:extLst xmlns:DataManagerRef="urn:DataManager">
              <c:ext xmlns:c16="http://schemas.microsoft.com/office/drawing/2014/chart" uri="{C3380CC4-5D6E-409C-BE32-E72D297353CC}">
                <c16:uniqueId val="{00000018-C2D4-4416-8C15-2B5D400FACE1}"/>
              </c:ext>
            </c:extLst>
          </c:dPt>
          <c:dPt>
            <c:idx val="3"/>
            <c:invertIfNegative val="0"/>
            <c:bubble3D val="0"/>
            <c:extLst xmlns:DataManagerRef="urn:DataManager">
              <c:ext xmlns:c16="http://schemas.microsoft.com/office/drawing/2014/chart" uri="{C3380CC4-5D6E-409C-BE32-E72D297353CC}">
                <c16:uniqueId val="{00000019-C2D4-4416-8C15-2B5D400FACE1}"/>
              </c:ext>
            </c:extLst>
          </c:dPt>
          <c:dPt>
            <c:idx val="4"/>
            <c:invertIfNegative val="0"/>
            <c:bubble3D val="0"/>
            <c:extLst xmlns:DataManagerRef="urn:DataManager">
              <c:ext xmlns:c16="http://schemas.microsoft.com/office/drawing/2014/chart" uri="{C3380CC4-5D6E-409C-BE32-E72D297353CC}">
                <c16:uniqueId val="{0000001A-C2D4-4416-8C15-2B5D400FACE1}"/>
              </c:ext>
            </c:extLst>
          </c:dPt>
          <c:cat>
            <c:multiLvlStrRef>
              <c:f>'Graf III.5'!$L$5:$M$22</c:f>
              <c:multiLvlStrCache>
                <c:ptCount val="18"/>
                <c:lvl>
                  <c:pt idx="1">
                    <c:v>2017</c:v>
                  </c:pt>
                  <c:pt idx="2">
                    <c:v>01/2018</c:v>
                  </c:pt>
                  <c:pt idx="3">
                    <c:v>12/2019</c:v>
                  </c:pt>
                  <c:pt idx="4">
                    <c:v>12/2020</c:v>
                  </c:pt>
                  <c:pt idx="5">
                    <c:v>08/2021</c:v>
                  </c:pt>
                  <c:pt idx="7">
                    <c:v>2017</c:v>
                  </c:pt>
                  <c:pt idx="8">
                    <c:v>01/2018</c:v>
                  </c:pt>
                  <c:pt idx="9">
                    <c:v>12/2019</c:v>
                  </c:pt>
                  <c:pt idx="10">
                    <c:v>12/2020</c:v>
                  </c:pt>
                  <c:pt idx="11">
                    <c:v>08/2021</c:v>
                  </c:pt>
                  <c:pt idx="13">
                    <c:v>2017</c:v>
                  </c:pt>
                  <c:pt idx="14">
                    <c:v>01/2018</c:v>
                  </c:pt>
                  <c:pt idx="15">
                    <c:v>12/2019</c:v>
                  </c:pt>
                  <c:pt idx="16">
                    <c:v>12/2020</c:v>
                  </c:pt>
                  <c:pt idx="17">
                    <c:v>08/2021</c:v>
                  </c:pt>
                </c:lvl>
                <c:lvl>
                  <c:pt idx="0">
                    <c:v>Klientské</c:v>
                  </c:pt>
                  <c:pt idx="6">
                    <c:v>Podniky</c:v>
                  </c:pt>
                  <c:pt idx="12">
                    <c:v>Domácnosti</c:v>
                  </c:pt>
                </c:lvl>
              </c:multiLvlStrCache>
            </c:multiLvlStrRef>
          </c:cat>
          <c:val>
            <c:numRef>
              <c:f>'Graf III.5'!$O$5:$O$22</c:f>
              <c:numCache>
                <c:formatCode>0.00</c:formatCode>
                <c:ptCount val="18"/>
                <c:pt idx="1">
                  <c:v>1.68</c:v>
                </c:pt>
                <c:pt idx="2">
                  <c:v>5.384183549453347</c:v>
                </c:pt>
                <c:pt idx="3">
                  <c:v>6.3304441351962355</c:v>
                </c:pt>
                <c:pt idx="4">
                  <c:v>9.9776849284417608</c:v>
                </c:pt>
                <c:pt idx="5">
                  <c:v>8.9717053466886529</c:v>
                </c:pt>
                <c:pt idx="7">
                  <c:v>2.64</c:v>
                </c:pt>
                <c:pt idx="8">
                  <c:v>7.210649396173169</c:v>
                </c:pt>
                <c:pt idx="9">
                  <c:v>7.8666703059290795</c:v>
                </c:pt>
                <c:pt idx="10">
                  <c:v>15.473153355343932</c:v>
                </c:pt>
                <c:pt idx="11">
                  <c:v>14.817973022910753</c:v>
                </c:pt>
                <c:pt idx="13">
                  <c:v>1.1200000000000001</c:v>
                </c:pt>
                <c:pt idx="14">
                  <c:v>4.751575664791611</c:v>
                </c:pt>
                <c:pt idx="15">
                  <c:v>5.8225775693653636</c:v>
                </c:pt>
                <c:pt idx="16">
                  <c:v>7.2181075311020608</c:v>
                </c:pt>
                <c:pt idx="17">
                  <c:v>6.2246584240171421</c:v>
                </c:pt>
              </c:numCache>
            </c:numRef>
          </c:val>
          <c:extLst xmlns:DataManagerRef="urn:DataManager">
            <c:ext xmlns:c16="http://schemas.microsoft.com/office/drawing/2014/chart" uri="{C3380CC4-5D6E-409C-BE32-E72D297353CC}">
              <c16:uniqueId val="{0000001B-C2D4-4416-8C15-2B5D400FACE1}"/>
            </c:ext>
          </c:extLst>
        </c:ser>
        <c:ser>
          <c:idx val="2"/>
          <c:order val="2"/>
          <c:tx>
            <c:strRef>
              <c:f>'Graf III.5'!$P$4</c:f>
              <c:strCache>
                <c:ptCount val="1"/>
                <c:pt idx="0">
                  <c:v>Stupeň 3</c:v>
                </c:pt>
              </c:strCache>
            </c:strRef>
          </c:tx>
          <c:spPr>
            <a:solidFill>
              <a:srgbClr val="FFBB00"/>
            </a:solidFill>
            <a:ln w="25400">
              <a:noFill/>
            </a:ln>
          </c:spPr>
          <c:invertIfNegative val="0"/>
          <c:dPt>
            <c:idx val="0"/>
            <c:invertIfNegative val="0"/>
            <c:bubble3D val="0"/>
            <c:extLst xmlns:DataManagerRef="urn:DataManager">
              <c:ext xmlns:c16="http://schemas.microsoft.com/office/drawing/2014/chart" uri="{C3380CC4-5D6E-409C-BE32-E72D297353CC}">
                <c16:uniqueId val="{0000001C-C2D4-4416-8C15-2B5D400FACE1}"/>
              </c:ext>
            </c:extLst>
          </c:dPt>
          <c:dPt>
            <c:idx val="1"/>
            <c:invertIfNegative val="0"/>
            <c:bubble3D val="0"/>
            <c:extLst xmlns:DataManagerRef="urn:DataManager">
              <c:ext xmlns:c16="http://schemas.microsoft.com/office/drawing/2014/chart" uri="{C3380CC4-5D6E-409C-BE32-E72D297353CC}">
                <c16:uniqueId val="{0000001D-C2D4-4416-8C15-2B5D400FACE1}"/>
              </c:ext>
            </c:extLst>
          </c:dPt>
          <c:cat>
            <c:multiLvlStrRef>
              <c:f>'Graf III.5'!$L$5:$M$22</c:f>
              <c:multiLvlStrCache>
                <c:ptCount val="18"/>
                <c:lvl>
                  <c:pt idx="1">
                    <c:v>2017</c:v>
                  </c:pt>
                  <c:pt idx="2">
                    <c:v>01/2018</c:v>
                  </c:pt>
                  <c:pt idx="3">
                    <c:v>12/2019</c:v>
                  </c:pt>
                  <c:pt idx="4">
                    <c:v>12/2020</c:v>
                  </c:pt>
                  <c:pt idx="5">
                    <c:v>08/2021</c:v>
                  </c:pt>
                  <c:pt idx="7">
                    <c:v>2017</c:v>
                  </c:pt>
                  <c:pt idx="8">
                    <c:v>01/2018</c:v>
                  </c:pt>
                  <c:pt idx="9">
                    <c:v>12/2019</c:v>
                  </c:pt>
                  <c:pt idx="10">
                    <c:v>12/2020</c:v>
                  </c:pt>
                  <c:pt idx="11">
                    <c:v>08/2021</c:v>
                  </c:pt>
                  <c:pt idx="13">
                    <c:v>2017</c:v>
                  </c:pt>
                  <c:pt idx="14">
                    <c:v>01/2018</c:v>
                  </c:pt>
                  <c:pt idx="15">
                    <c:v>12/2019</c:v>
                  </c:pt>
                  <c:pt idx="16">
                    <c:v>12/2020</c:v>
                  </c:pt>
                  <c:pt idx="17">
                    <c:v>08/2021</c:v>
                  </c:pt>
                </c:lvl>
                <c:lvl>
                  <c:pt idx="0">
                    <c:v>Klientské</c:v>
                  </c:pt>
                  <c:pt idx="6">
                    <c:v>Podniky</c:v>
                  </c:pt>
                  <c:pt idx="12">
                    <c:v>Domácnosti</c:v>
                  </c:pt>
                </c:lvl>
              </c:multiLvlStrCache>
            </c:multiLvlStrRef>
          </c:cat>
          <c:val>
            <c:numRef>
              <c:f>'Graf III.5'!$P$5:$P$22</c:f>
              <c:numCache>
                <c:formatCode>0.00</c:formatCode>
                <c:ptCount val="18"/>
                <c:pt idx="1">
                  <c:v>3.2</c:v>
                </c:pt>
                <c:pt idx="2">
                  <c:v>3.113944786795718</c:v>
                </c:pt>
                <c:pt idx="3">
                  <c:v>2.1960925072402326</c:v>
                </c:pt>
                <c:pt idx="4">
                  <c:v>2.6541808360033285</c:v>
                </c:pt>
                <c:pt idx="5">
                  <c:v>2.4084131314413355</c:v>
                </c:pt>
                <c:pt idx="7">
                  <c:v>4.78</c:v>
                </c:pt>
                <c:pt idx="8">
                  <c:v>4.4689273600962167</c:v>
                </c:pt>
                <c:pt idx="9">
                  <c:v>3.2464089098146793</c:v>
                </c:pt>
                <c:pt idx="10">
                  <c:v>4.235865714219579</c:v>
                </c:pt>
                <c:pt idx="11">
                  <c:v>4.0019557507390733</c:v>
                </c:pt>
                <c:pt idx="13">
                  <c:v>2.57</c:v>
                </c:pt>
                <c:pt idx="14">
                  <c:v>2.5979030341453924</c:v>
                </c:pt>
                <c:pt idx="15">
                  <c:v>1.7025278416179366</c:v>
                </c:pt>
                <c:pt idx="16">
                  <c:v>1.8051061453591182</c:v>
                </c:pt>
                <c:pt idx="17">
                  <c:v>1.7519096409394539</c:v>
                </c:pt>
              </c:numCache>
            </c:numRef>
          </c:val>
          <c:extLst xmlns:DataManagerRef="urn:DataManager">
            <c:ext xmlns:c16="http://schemas.microsoft.com/office/drawing/2014/chart" uri="{C3380CC4-5D6E-409C-BE32-E72D297353CC}">
              <c16:uniqueId val="{0000001E-C2D4-4416-8C15-2B5D400FACE1}"/>
            </c:ext>
          </c:extLst>
        </c:ser>
        <c:dLbls>
          <c:showLegendKey val="0"/>
          <c:showVal val="0"/>
          <c:showCatName val="0"/>
          <c:showSerName val="0"/>
          <c:showPercent val="0"/>
          <c:showBubbleSize val="0"/>
        </c:dLbls>
        <c:gapWidth val="83"/>
        <c:overlap val="100"/>
        <c:axId val="412610752"/>
        <c:axId val="412600952"/>
      </c:barChart>
      <c:catAx>
        <c:axId val="412610752"/>
        <c:scaling>
          <c:orientation val="minMax"/>
        </c:scaling>
        <c:delete val="0"/>
        <c:axPos val="b"/>
        <c:numFmt formatCode="General" sourceLinked="0"/>
        <c:majorTickMark val="none"/>
        <c:minorTickMark val="none"/>
        <c:tickLblPos val="low"/>
        <c:spPr>
          <a:ln w="6350">
            <a:solidFill>
              <a:srgbClr val="000000"/>
            </a:solidFill>
            <a:prstDash val="solid"/>
          </a:ln>
        </c:spPr>
        <c:txPr>
          <a:bodyPr rot="-5400000" vert="horz"/>
          <a:lstStyle/>
          <a:p>
            <a:pPr>
              <a:defRPr/>
            </a:pPr>
            <a:endParaRPr lang="cs-CZ"/>
          </a:p>
        </c:txPr>
        <c:crossAx val="412600952"/>
        <c:crosses val="autoZero"/>
        <c:auto val="1"/>
        <c:lblAlgn val="ctr"/>
        <c:lblOffset val="100"/>
        <c:noMultiLvlLbl val="0"/>
      </c:catAx>
      <c:valAx>
        <c:axId val="412600952"/>
        <c:scaling>
          <c:orientation val="minMax"/>
          <c:max val="100"/>
          <c:min val="50"/>
        </c:scaling>
        <c:delete val="0"/>
        <c:axPos val="l"/>
        <c:numFmt formatCode="General" sourceLinked="0"/>
        <c:majorTickMark val="out"/>
        <c:minorTickMark val="none"/>
        <c:tickLblPos val="nextTo"/>
        <c:spPr>
          <a:solidFill>
            <a:schemeClr val="bg1"/>
          </a:solidFill>
          <a:ln w="6350">
            <a:solidFill>
              <a:srgbClr val="000000"/>
            </a:solidFill>
          </a:ln>
        </c:spPr>
        <c:txPr>
          <a:bodyPr rot="0" vert="horz"/>
          <a:lstStyle/>
          <a:p>
            <a:pPr>
              <a:defRPr/>
            </a:pPr>
            <a:endParaRPr lang="cs-CZ"/>
          </a:p>
        </c:txPr>
        <c:crossAx val="412610752"/>
        <c:crosses val="autoZero"/>
        <c:crossBetween val="between"/>
        <c:majorUnit val="10"/>
        <c:minorUnit val="4.1664000000000007E-2"/>
      </c:valAx>
      <c:spPr>
        <a:noFill/>
        <a:ln w="25400">
          <a:noFill/>
        </a:ln>
      </c:spPr>
    </c:plotArea>
    <c:legend>
      <c:legendPos val="b"/>
      <c:legendEntry>
        <c:idx val="3"/>
        <c:delete val="1"/>
      </c:legendEntry>
      <c:legendEntry>
        <c:idx val="4"/>
        <c:delete val="1"/>
      </c:legendEntry>
      <c:legendEntry>
        <c:idx val="5"/>
        <c:delete val="1"/>
      </c:legendEntry>
      <c:layout>
        <c:manualLayout>
          <c:xMode val="edge"/>
          <c:yMode val="edge"/>
          <c:x val="6.6433566433566432E-2"/>
          <c:y val="0.9300304425727618"/>
          <c:w val="0.68665443964863426"/>
          <c:h val="6.9969557427238177E-2"/>
        </c:manualLayout>
      </c:layout>
      <c:overlay val="0"/>
      <c:spPr>
        <a:ln w="25400">
          <a:noFill/>
        </a:ln>
      </c:spPr>
    </c:legend>
    <c:plotVisOnly val="1"/>
    <c:dispBlanksAs val="gap"/>
    <c:showDLblsOverMax val="0"/>
  </c:chart>
  <c:spPr>
    <a:ln w="25400">
      <a:noFill/>
    </a:ln>
  </c:spPr>
  <c:txPr>
    <a:bodyPr/>
    <a:lstStyle/>
    <a:p>
      <a:pPr>
        <a:defRPr sz="900">
          <a:solidFill>
            <a:sysClr val="windowText" lastClr="000000"/>
          </a:solidFill>
          <a:latin typeface="Arial" panose="020B0604020202020204" pitchFamily="34" charset="0"/>
          <a:cs typeface="Arial" panose="020B0604020202020204" pitchFamily="34" charset="0"/>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88161278835121"/>
          <c:y val="6.8951741461765151E-2"/>
          <c:w val="0.84115327292631137"/>
          <c:h val="0.60815516158639682"/>
        </c:manualLayout>
      </c:layout>
      <c:barChart>
        <c:barDir val="col"/>
        <c:grouping val="clustered"/>
        <c:varyColors val="0"/>
        <c:ser>
          <c:idx val="21"/>
          <c:order val="0"/>
          <c:tx>
            <c:strRef>
              <c:f>'[fs_2020-2021_kap_3 (1).xlsx]Graf III.11'!$N$4</c:f>
              <c:strCache>
                <c:ptCount val="1"/>
                <c:pt idx="0">
                  <c:v>NSFR (březen 2020)</c:v>
                </c:pt>
              </c:strCache>
            </c:strRef>
          </c:tx>
          <c:spPr>
            <a:solidFill>
              <a:srgbClr val="2426A9"/>
            </a:solidFill>
            <a:ln w="25400">
              <a:noFill/>
            </a:ln>
          </c:spPr>
          <c:invertIfNegative val="0"/>
          <c:val>
            <c:numRef>
              <c:f>'[fs_2020-2021_kap_3 (1).xlsx]Graf III.11'!$N$5:$N$9</c:f>
              <c:numCache>
                <c:formatCode>0</c:formatCode>
                <c:ptCount val="5"/>
                <c:pt idx="0">
                  <c:v>137.66</c:v>
                </c:pt>
                <c:pt idx="1">
                  <c:v>131.49</c:v>
                </c:pt>
                <c:pt idx="2">
                  <c:v>127.9</c:v>
                </c:pt>
                <c:pt idx="3">
                  <c:v>222.36</c:v>
                </c:pt>
                <c:pt idx="4">
                  <c:v>141.37</c:v>
                </c:pt>
              </c:numCache>
            </c:numRef>
          </c:val>
          <c:extLst>
            <c:ext xmlns:c16="http://schemas.microsoft.com/office/drawing/2014/chart" uri="{C3380CC4-5D6E-409C-BE32-E72D297353CC}">
              <c16:uniqueId val="{00000000-3F12-4797-B893-FE27458426B4}"/>
            </c:ext>
          </c:extLst>
        </c:ser>
        <c:ser>
          <c:idx val="0"/>
          <c:order val="1"/>
          <c:tx>
            <c:strRef>
              <c:f>'[fs_2020-2021_kap_3 (1).xlsx]Graf III.11'!$L$4</c:f>
              <c:strCache>
                <c:ptCount val="1"/>
                <c:pt idx="0">
                  <c:v>NSFR (prosinec 2020)</c:v>
                </c:pt>
              </c:strCache>
            </c:strRef>
          </c:tx>
          <c:spPr>
            <a:solidFill>
              <a:srgbClr val="D52B1E"/>
            </a:solidFill>
            <a:ln w="25400">
              <a:noFill/>
            </a:ln>
          </c:spPr>
          <c:invertIfNegative val="0"/>
          <c:cat>
            <c:strRef>
              <c:f>'[fs_2020-2021_kap_3 (1).xlsx]Graf III.11'!$K$5:$K$9</c:f>
              <c:strCache>
                <c:ptCount val="5"/>
                <c:pt idx="0">
                  <c:v>Celkem</c:v>
                </c:pt>
                <c:pt idx="1">
                  <c:v>Velké banky</c:v>
                </c:pt>
                <c:pt idx="2">
                  <c:v>Střední banky</c:v>
                </c:pt>
                <c:pt idx="3">
                  <c:v>Malé banky</c:v>
                </c:pt>
                <c:pt idx="4">
                  <c:v>Stavební spořitelny</c:v>
                </c:pt>
              </c:strCache>
            </c:strRef>
          </c:cat>
          <c:val>
            <c:numRef>
              <c:f>'[fs_2020-2021_kap_3 (1).xlsx]Graf III.11'!$L$5:$L$9</c:f>
              <c:numCache>
                <c:formatCode>0</c:formatCode>
                <c:ptCount val="5"/>
                <c:pt idx="0">
                  <c:v>147.76</c:v>
                </c:pt>
                <c:pt idx="1">
                  <c:v>144.6</c:v>
                </c:pt>
                <c:pt idx="2">
                  <c:v>134.56</c:v>
                </c:pt>
                <c:pt idx="3">
                  <c:v>226.51</c:v>
                </c:pt>
                <c:pt idx="4">
                  <c:v>134.79</c:v>
                </c:pt>
              </c:numCache>
            </c:numRef>
          </c:val>
          <c:extLst xmlns:DataManagerRef="urn:DataManager">
            <c:ext xmlns:c16="http://schemas.microsoft.com/office/drawing/2014/chart" uri="{C3380CC4-5D6E-409C-BE32-E72D297353CC}">
              <c16:uniqueId val="{00000001-3F12-4797-B893-FE27458426B4}"/>
            </c:ext>
          </c:extLst>
        </c:ser>
        <c:ser>
          <c:idx val="22"/>
          <c:order val="2"/>
          <c:tx>
            <c:strRef>
              <c:f>'[fs_2020-2021_kap_3 (1).xlsx]Graf III.11'!$O$4</c:f>
              <c:strCache>
                <c:ptCount val="1"/>
                <c:pt idx="0">
                  <c:v>LCR (březen 2020)</c:v>
                </c:pt>
              </c:strCache>
            </c:strRef>
          </c:tx>
          <c:spPr>
            <a:solidFill>
              <a:srgbClr val="9ACD32"/>
            </a:solidFill>
            <a:ln w="25400">
              <a:noFill/>
            </a:ln>
          </c:spPr>
          <c:invertIfNegative val="0"/>
          <c:val>
            <c:numRef>
              <c:f>'[fs_2020-2021_kap_3 (1).xlsx]Graf III.11'!$O$5:$O$9</c:f>
              <c:numCache>
                <c:formatCode>0</c:formatCode>
                <c:ptCount val="5"/>
                <c:pt idx="0">
                  <c:v>172.09</c:v>
                </c:pt>
                <c:pt idx="1">
                  <c:v>161.07</c:v>
                </c:pt>
                <c:pt idx="2">
                  <c:v>187.18</c:v>
                </c:pt>
                <c:pt idx="3">
                  <c:v>349.94</c:v>
                </c:pt>
                <c:pt idx="4">
                  <c:v>933.54</c:v>
                </c:pt>
              </c:numCache>
            </c:numRef>
          </c:val>
          <c:extLst>
            <c:ext xmlns:c16="http://schemas.microsoft.com/office/drawing/2014/chart" uri="{C3380CC4-5D6E-409C-BE32-E72D297353CC}">
              <c16:uniqueId val="{00000002-3F12-4797-B893-FE27458426B4}"/>
            </c:ext>
          </c:extLst>
        </c:ser>
        <c:ser>
          <c:idx val="1"/>
          <c:order val="3"/>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3-3F12-4797-B893-FE27458426B4}"/>
            </c:ext>
          </c:extLst>
        </c:ser>
        <c:ser>
          <c:idx val="2"/>
          <c:order val="4"/>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4-3F12-4797-B893-FE27458426B4}"/>
            </c:ext>
          </c:extLst>
        </c:ser>
        <c:ser>
          <c:idx val="20"/>
          <c:order val="5"/>
          <c:tx>
            <c:strRef>
              <c:f>'[fs_2020-2021_kap_3 (1).xlsx]Graf III.11'!$M$4</c:f>
              <c:strCache>
                <c:ptCount val="1"/>
                <c:pt idx="0">
                  <c:v>LCR (prosinec 2020)</c:v>
                </c:pt>
              </c:strCache>
            </c:strRef>
          </c:tx>
          <c:spPr>
            <a:solidFill>
              <a:srgbClr val="FFBB00"/>
            </a:solidFill>
            <a:ln w="25400">
              <a:noFill/>
            </a:ln>
          </c:spPr>
          <c:invertIfNegative val="0"/>
          <c:cat>
            <c:strRef>
              <c:f>'[fs_2020-2021_kap_3 (1).xlsx]Graf III.11'!$K$5:$K$9</c:f>
              <c:strCache>
                <c:ptCount val="5"/>
                <c:pt idx="0">
                  <c:v>Celkem</c:v>
                </c:pt>
                <c:pt idx="1">
                  <c:v>Velké banky</c:v>
                </c:pt>
                <c:pt idx="2">
                  <c:v>Střední banky</c:v>
                </c:pt>
                <c:pt idx="3">
                  <c:v>Malé banky</c:v>
                </c:pt>
                <c:pt idx="4">
                  <c:v>Stavební spořitelny</c:v>
                </c:pt>
              </c:strCache>
            </c:strRef>
          </c:cat>
          <c:val>
            <c:numRef>
              <c:f>'[fs_2020-2021_kap_3 (1).xlsx]Graf III.11'!$M$5:$M$9</c:f>
              <c:numCache>
                <c:formatCode>0</c:formatCode>
                <c:ptCount val="5"/>
                <c:pt idx="0">
                  <c:v>195.57</c:v>
                </c:pt>
                <c:pt idx="1">
                  <c:v>173.98</c:v>
                </c:pt>
                <c:pt idx="2">
                  <c:v>192.77</c:v>
                </c:pt>
                <c:pt idx="3">
                  <c:v>413.38</c:v>
                </c:pt>
                <c:pt idx="4">
                  <c:v>1012.82</c:v>
                </c:pt>
              </c:numCache>
            </c:numRef>
          </c:val>
          <c:extLst xmlns:DataManagerRef="urn:DataManager">
            <c:ext xmlns:c16="http://schemas.microsoft.com/office/drawing/2014/chart" uri="{C3380CC4-5D6E-409C-BE32-E72D297353CC}">
              <c16:uniqueId val="{00000005-3F12-4797-B893-FE27458426B4}"/>
            </c:ext>
          </c:extLst>
        </c:ser>
        <c:ser>
          <c:idx val="3"/>
          <c:order val="6"/>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6-3F12-4797-B893-FE27458426B4}"/>
            </c:ext>
          </c:extLst>
        </c:ser>
        <c:ser>
          <c:idx val="4"/>
          <c:order val="7"/>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7-3F12-4797-B893-FE27458426B4}"/>
            </c:ext>
          </c:extLst>
        </c:ser>
        <c:ser>
          <c:idx val="5"/>
          <c:order val="8"/>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8-3F12-4797-B893-FE27458426B4}"/>
            </c:ext>
          </c:extLst>
        </c:ser>
        <c:ser>
          <c:idx val="6"/>
          <c:order val="9"/>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9-3F12-4797-B893-FE27458426B4}"/>
            </c:ext>
          </c:extLst>
        </c:ser>
        <c:ser>
          <c:idx val="7"/>
          <c:order val="10"/>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A-3F12-4797-B893-FE27458426B4}"/>
            </c:ext>
          </c:extLst>
        </c:ser>
        <c:ser>
          <c:idx val="8"/>
          <c:order val="11"/>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B-3F12-4797-B893-FE27458426B4}"/>
            </c:ext>
          </c:extLst>
        </c:ser>
        <c:ser>
          <c:idx val="9"/>
          <c:order val="12"/>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C-3F12-4797-B893-FE27458426B4}"/>
            </c:ext>
          </c:extLst>
        </c:ser>
        <c:ser>
          <c:idx val="10"/>
          <c:order val="13"/>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D-3F12-4797-B893-FE27458426B4}"/>
            </c:ext>
          </c:extLst>
        </c:ser>
        <c:ser>
          <c:idx val="11"/>
          <c:order val="14"/>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E-3F12-4797-B893-FE27458426B4}"/>
            </c:ext>
          </c:extLst>
        </c:ser>
        <c:ser>
          <c:idx val="12"/>
          <c:order val="15"/>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0F-3F12-4797-B893-FE27458426B4}"/>
            </c:ext>
          </c:extLst>
        </c:ser>
        <c:ser>
          <c:idx val="13"/>
          <c:order val="16"/>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0-3F12-4797-B893-FE27458426B4}"/>
            </c:ext>
          </c:extLst>
        </c:ser>
        <c:ser>
          <c:idx val="14"/>
          <c:order val="17"/>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1-3F12-4797-B893-FE27458426B4}"/>
            </c:ext>
          </c:extLst>
        </c:ser>
        <c:ser>
          <c:idx val="15"/>
          <c:order val="18"/>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2-3F12-4797-B893-FE27458426B4}"/>
            </c:ext>
          </c:extLst>
        </c:ser>
        <c:ser>
          <c:idx val="16"/>
          <c:order val="19"/>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3-3F12-4797-B893-FE27458426B4}"/>
            </c:ext>
          </c:extLst>
        </c:ser>
        <c:ser>
          <c:idx val="17"/>
          <c:order val="20"/>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4-3F12-4797-B893-FE27458426B4}"/>
            </c:ext>
          </c:extLst>
        </c:ser>
        <c:ser>
          <c:idx val="18"/>
          <c:order val="21"/>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5-3F12-4797-B893-FE27458426B4}"/>
            </c:ext>
          </c:extLst>
        </c:ser>
        <c:ser>
          <c:idx val="19"/>
          <c:order val="22"/>
          <c:tx>
            <c:v>#ODKAZ!</c:v>
          </c:tx>
          <c:invertIfNegative val="0"/>
          <c:cat>
            <c:strLit>
              <c:ptCount val="5"/>
              <c:pt idx="0">
                <c:v>Celkem</c:v>
              </c:pt>
              <c:pt idx="1">
                <c:v>Velké banky</c:v>
              </c:pt>
              <c:pt idx="2">
                <c:v>Střední banky</c:v>
              </c:pt>
              <c:pt idx="3">
                <c:v>Malé banky</c:v>
              </c:pt>
              <c:pt idx="4">
                <c:v>Stavební spořitelny</c:v>
              </c:pt>
            </c:strLit>
          </c:cat>
          <c:val>
            <c:numRef>
              <c:f>{}</c:f>
            </c:numRef>
          </c:val>
          <c:extLst xmlns:DataManagerRef="urn:DataManager">
            <c:ext xmlns:c16="http://schemas.microsoft.com/office/drawing/2014/chart" uri="{C3380CC4-5D6E-409C-BE32-E72D297353CC}">
              <c16:uniqueId val="{00000016-3F12-4797-B893-FE27458426B4}"/>
            </c:ext>
          </c:extLst>
        </c:ser>
        <c:dLbls>
          <c:showLegendKey val="0"/>
          <c:showVal val="0"/>
          <c:showCatName val="0"/>
          <c:showSerName val="0"/>
          <c:showPercent val="0"/>
          <c:showBubbleSize val="0"/>
        </c:dLbls>
        <c:gapWidth val="150"/>
        <c:axId val="399481296"/>
        <c:axId val="399482472"/>
      </c:barChart>
      <c:catAx>
        <c:axId val="399481296"/>
        <c:scaling>
          <c:orientation val="minMax"/>
        </c:scaling>
        <c:delete val="0"/>
        <c:axPos val="b"/>
        <c:numFmt formatCode="General" sourceLinked="0"/>
        <c:majorTickMark val="none"/>
        <c:minorTickMark val="none"/>
        <c:tickLblPos val="low"/>
        <c:spPr>
          <a:ln w="6350">
            <a:solidFill>
              <a:srgbClr val="000000"/>
            </a:solidFill>
            <a:prstDash val="solid"/>
          </a:ln>
        </c:spPr>
        <c:txPr>
          <a:bodyPr rot="0" vert="horz"/>
          <a:lstStyle/>
          <a:p>
            <a:pPr>
              <a:defRPr sz="900">
                <a:latin typeface="Arial"/>
                <a:ea typeface="Arial"/>
                <a:cs typeface="Arial"/>
              </a:defRPr>
            </a:pPr>
            <a:endParaRPr lang="cs-CZ"/>
          </a:p>
        </c:txPr>
        <c:crossAx val="399482472"/>
        <c:crosses val="autoZero"/>
        <c:auto val="1"/>
        <c:lblAlgn val="ctr"/>
        <c:lblOffset val="100"/>
        <c:noMultiLvlLbl val="0"/>
      </c:catAx>
      <c:valAx>
        <c:axId val="399482472"/>
        <c:scaling>
          <c:orientation val="minMax"/>
          <c:max val="1000"/>
        </c:scaling>
        <c:delete val="0"/>
        <c:axPos val="l"/>
        <c:numFmt formatCode="#,##0" sourceLinked="0"/>
        <c:majorTickMark val="out"/>
        <c:minorTickMark val="none"/>
        <c:tickLblPos val="nextTo"/>
        <c:spPr>
          <a:ln w="6350">
            <a:solidFill>
              <a:srgbClr val="000000"/>
            </a:solidFill>
          </a:ln>
        </c:spPr>
        <c:txPr>
          <a:bodyPr rot="0" vert="horz"/>
          <a:lstStyle/>
          <a:p>
            <a:pPr>
              <a:defRPr sz="900">
                <a:latin typeface="Arial"/>
                <a:ea typeface="Arial"/>
                <a:cs typeface="Arial"/>
              </a:defRPr>
            </a:pPr>
            <a:endParaRPr lang="cs-CZ"/>
          </a:p>
        </c:txPr>
        <c:crossAx val="399481296"/>
        <c:crosses val="autoZero"/>
        <c:crossBetween val="between"/>
        <c:majorUnit val="200"/>
      </c:valAx>
      <c:spPr>
        <a:noFill/>
        <a:ln w="25400">
          <a:noFill/>
        </a:ln>
      </c:spPr>
    </c:plotArea>
    <c:legend>
      <c:legendPos val="b"/>
      <c:layout>
        <c:manualLayout>
          <c:xMode val="edge"/>
          <c:yMode val="edge"/>
          <c:x val="6.6433566433566432E-2"/>
          <c:y val="0.8428169408607229"/>
          <c:w val="0.70682176091624915"/>
          <c:h val="0.15718305913927713"/>
        </c:manualLayout>
      </c:layout>
      <c:overlay val="0"/>
      <c:spPr>
        <a:ln w="25400">
          <a:noFill/>
        </a:ln>
      </c:spPr>
      <c:txPr>
        <a:bodyPr/>
        <a:lstStyle/>
        <a:p>
          <a:pPr>
            <a:defRPr sz="900">
              <a:latin typeface="Arial"/>
              <a:ea typeface="Arial"/>
              <a:cs typeface="Arial"/>
            </a:defRPr>
          </a:pPr>
          <a:endParaRPr lang="cs-CZ"/>
        </a:p>
      </c:txPr>
    </c:legend>
    <c:plotVisOnly val="1"/>
    <c:dispBlanksAs val="gap"/>
    <c:showDLblsOverMax val="0"/>
  </c:chart>
  <c:spPr>
    <a:ln w="25400">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7482517482517484E-2"/>
          <c:y val="1.8228342862785647E-2"/>
          <c:w val="0.94755244755244761"/>
          <c:h val="0.74736205737421146"/>
        </c:manualLayout>
      </c:layout>
      <c:barChart>
        <c:barDir val="col"/>
        <c:grouping val="stacked"/>
        <c:varyColors val="0"/>
        <c:ser>
          <c:idx val="1"/>
          <c:order val="0"/>
          <c:tx>
            <c:strRef>
              <c:f>'[fs_2020-2021_kap_3 (1).xlsx]Graf III.12'!$K$6</c:f>
              <c:strCache>
                <c:ptCount val="1"/>
                <c:pt idx="0">
                  <c:v>Pohl. za klienty a neobch. CP</c:v>
                </c:pt>
              </c:strCache>
            </c:strRef>
          </c:tx>
          <c:spPr>
            <a:solidFill>
              <a:srgbClr val="2426A9"/>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III.12'!$L$6:$O$6</c:f>
              <c:numCache>
                <c:formatCode>0.00</c:formatCode>
                <c:ptCount val="4"/>
                <c:pt idx="0">
                  <c:v>45.65</c:v>
                </c:pt>
                <c:pt idx="1">
                  <c:v>45.21</c:v>
                </c:pt>
                <c:pt idx="2">
                  <c:v>0</c:v>
                </c:pt>
                <c:pt idx="3">
                  <c:v>0</c:v>
                </c:pt>
              </c:numCache>
            </c:numRef>
          </c:val>
          <c:extLst xmlns:DataManagerRef="urn:DataManager">
            <c:ext xmlns:c16="http://schemas.microsoft.com/office/drawing/2014/chart" uri="{C3380CC4-5D6E-409C-BE32-E72D297353CC}">
              <c16:uniqueId val="{00000000-9685-47D5-A601-8D3379FF7F54}"/>
            </c:ext>
          </c:extLst>
        </c:ser>
        <c:ser>
          <c:idx val="0"/>
          <c:order val="1"/>
          <c:tx>
            <c:strRef>
              <c:f>'[fs_2020-2021_kap_3 (1).xlsx]Graf III.12'!$K$5</c:f>
              <c:strCache>
                <c:ptCount val="1"/>
                <c:pt idx="0">
                  <c:v>Klienti rezidenti</c:v>
                </c:pt>
              </c:strCache>
            </c:strRef>
          </c:tx>
          <c:spPr>
            <a:solidFill>
              <a:srgbClr val="D52B1E"/>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III.12'!$L$5:$O$5</c:f>
              <c:numCache>
                <c:formatCode>0.00</c:formatCode>
                <c:ptCount val="4"/>
                <c:pt idx="0">
                  <c:v>0</c:v>
                </c:pt>
                <c:pt idx="1">
                  <c:v>0</c:v>
                </c:pt>
                <c:pt idx="2">
                  <c:v>58.72</c:v>
                </c:pt>
                <c:pt idx="3">
                  <c:v>60.95</c:v>
                </c:pt>
              </c:numCache>
            </c:numRef>
          </c:val>
          <c:extLst xmlns:DataManagerRef="urn:DataManager">
            <c:ext xmlns:c16="http://schemas.microsoft.com/office/drawing/2014/chart" uri="{C3380CC4-5D6E-409C-BE32-E72D297353CC}">
              <c16:uniqueId val="{00000001-9685-47D5-A601-8D3379FF7F54}"/>
            </c:ext>
          </c:extLst>
        </c:ser>
        <c:ser>
          <c:idx val="3"/>
          <c:order val="2"/>
          <c:tx>
            <c:strRef>
              <c:f>'[fs_2020-2021_kap_3 (1).xlsx]Graf III.12'!$K$8</c:f>
              <c:strCache>
                <c:ptCount val="1"/>
                <c:pt idx="0">
                  <c:v>Pohledávky za ÚI</c:v>
                </c:pt>
              </c:strCache>
            </c:strRef>
          </c:tx>
          <c:spPr>
            <a:solidFill>
              <a:srgbClr val="FFBB00"/>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III.12'!$L$8:$O$8</c:f>
              <c:numCache>
                <c:formatCode>0.00</c:formatCode>
                <c:ptCount val="4"/>
                <c:pt idx="0">
                  <c:v>3.59</c:v>
                </c:pt>
                <c:pt idx="1">
                  <c:v>3.37</c:v>
                </c:pt>
                <c:pt idx="2">
                  <c:v>0</c:v>
                </c:pt>
                <c:pt idx="3">
                  <c:v>0</c:v>
                </c:pt>
              </c:numCache>
            </c:numRef>
          </c:val>
          <c:extLst xmlns:DataManagerRef="urn:DataManager">
            <c:ext xmlns:c16="http://schemas.microsoft.com/office/drawing/2014/chart" uri="{C3380CC4-5D6E-409C-BE32-E72D297353CC}">
              <c16:uniqueId val="{00000002-9685-47D5-A601-8D3379FF7F54}"/>
            </c:ext>
          </c:extLst>
        </c:ser>
        <c:ser>
          <c:idx val="2"/>
          <c:order val="3"/>
          <c:tx>
            <c:strRef>
              <c:f>'[fs_2020-2021_kap_3 (1).xlsx]Graf III.12'!$K$7</c:f>
              <c:strCache>
                <c:ptCount val="1"/>
                <c:pt idx="0">
                  <c:v>ÚI rezidenti</c:v>
                </c:pt>
              </c:strCache>
            </c:strRef>
          </c:tx>
          <c:spPr>
            <a:solidFill>
              <a:srgbClr val="9ACD32"/>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III.12'!$L$7:$O$7</c:f>
              <c:numCache>
                <c:formatCode>0.00</c:formatCode>
                <c:ptCount val="4"/>
                <c:pt idx="0">
                  <c:v>0</c:v>
                </c:pt>
                <c:pt idx="1">
                  <c:v>0</c:v>
                </c:pt>
                <c:pt idx="2">
                  <c:v>0.57999999999999996</c:v>
                </c:pt>
                <c:pt idx="3">
                  <c:v>0.66</c:v>
                </c:pt>
              </c:numCache>
            </c:numRef>
          </c:val>
          <c:extLst xmlns:DataManagerRef="urn:DataManager">
            <c:ext xmlns:c16="http://schemas.microsoft.com/office/drawing/2014/chart" uri="{C3380CC4-5D6E-409C-BE32-E72D297353CC}">
              <c16:uniqueId val="{00000003-9685-47D5-A601-8D3379FF7F54}"/>
            </c:ext>
          </c:extLst>
        </c:ser>
        <c:ser>
          <c:idx val="5"/>
          <c:order val="4"/>
          <c:tx>
            <c:strRef>
              <c:f>'[fs_2020-2021_kap_3 (1).xlsx]Graf III.12'!$K$10</c:f>
              <c:strCache>
                <c:ptCount val="1"/>
                <c:pt idx="0">
                  <c:v>Obchodovatelné CP</c:v>
                </c:pt>
              </c:strCache>
            </c:strRef>
          </c:tx>
          <c:spPr>
            <a:solidFill>
              <a:srgbClr val="00CED1"/>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III.12'!$L$10:$O$10</c:f>
              <c:numCache>
                <c:formatCode>0.00</c:formatCode>
                <c:ptCount val="4"/>
                <c:pt idx="0">
                  <c:v>13.78</c:v>
                </c:pt>
                <c:pt idx="1">
                  <c:v>17.03</c:v>
                </c:pt>
                <c:pt idx="2">
                  <c:v>0</c:v>
                </c:pt>
                <c:pt idx="3">
                  <c:v>0</c:v>
                </c:pt>
              </c:numCache>
            </c:numRef>
          </c:val>
          <c:extLst xmlns:DataManagerRef="urn:DataManager">
            <c:ext xmlns:c16="http://schemas.microsoft.com/office/drawing/2014/chart" uri="{C3380CC4-5D6E-409C-BE32-E72D297353CC}">
              <c16:uniqueId val="{00000004-9685-47D5-A601-8D3379FF7F54}"/>
            </c:ext>
          </c:extLst>
        </c:ser>
        <c:ser>
          <c:idx val="4"/>
          <c:order val="5"/>
          <c:tx>
            <c:strRef>
              <c:f>'[fs_2020-2021_kap_3 (1).xlsx]Graf III.12'!$K$9</c:f>
              <c:strCache>
                <c:ptCount val="1"/>
                <c:pt idx="0">
                  <c:v>Klienti nerezidenti</c:v>
                </c:pt>
              </c:strCache>
            </c:strRef>
          </c:tx>
          <c:spPr>
            <a:solidFill>
              <a:srgbClr val="6C6F70"/>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III.12'!$L$9:$O$9</c:f>
              <c:numCache>
                <c:formatCode>0.00</c:formatCode>
                <c:ptCount val="4"/>
                <c:pt idx="0">
                  <c:v>0</c:v>
                </c:pt>
                <c:pt idx="1">
                  <c:v>0</c:v>
                </c:pt>
                <c:pt idx="2">
                  <c:v>3.45</c:v>
                </c:pt>
                <c:pt idx="3">
                  <c:v>3.43</c:v>
                </c:pt>
              </c:numCache>
            </c:numRef>
          </c:val>
          <c:extLst xmlns:DataManagerRef="urn:DataManager">
            <c:ext xmlns:c16="http://schemas.microsoft.com/office/drawing/2014/chart" uri="{C3380CC4-5D6E-409C-BE32-E72D297353CC}">
              <c16:uniqueId val="{00000005-9685-47D5-A601-8D3379FF7F54}"/>
            </c:ext>
          </c:extLst>
        </c:ser>
        <c:ser>
          <c:idx val="7"/>
          <c:order val="6"/>
          <c:tx>
            <c:strRef>
              <c:f>'[fs_2020-2021_kap_3 (1).xlsx]Graf III.12'!$K$12</c:f>
              <c:strCache>
                <c:ptCount val="1"/>
                <c:pt idx="0">
                  <c:v>Pokladna a pohl. za ČNB</c:v>
                </c:pt>
              </c:strCache>
            </c:strRef>
          </c:tx>
          <c:spPr>
            <a:solidFill>
              <a:srgbClr val="8A2BE2"/>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III.12'!$L$12:$O$12</c:f>
              <c:numCache>
                <c:formatCode>0.00</c:formatCode>
                <c:ptCount val="4"/>
                <c:pt idx="0">
                  <c:v>32.229999999999997</c:v>
                </c:pt>
                <c:pt idx="1">
                  <c:v>29.17</c:v>
                </c:pt>
                <c:pt idx="2">
                  <c:v>0</c:v>
                </c:pt>
                <c:pt idx="3">
                  <c:v>0</c:v>
                </c:pt>
              </c:numCache>
            </c:numRef>
          </c:val>
          <c:extLst xmlns:DataManagerRef="urn:DataManager">
            <c:ext xmlns:c16="http://schemas.microsoft.com/office/drawing/2014/chart" uri="{C3380CC4-5D6E-409C-BE32-E72D297353CC}">
              <c16:uniqueId val="{00000006-9685-47D5-A601-8D3379FF7F54}"/>
            </c:ext>
          </c:extLst>
        </c:ser>
        <c:ser>
          <c:idx val="6"/>
          <c:order val="7"/>
          <c:tx>
            <c:strRef>
              <c:f>'[fs_2020-2021_kap_3 (1).xlsx]Graf III.12'!$K$11</c:f>
              <c:strCache>
                <c:ptCount val="1"/>
                <c:pt idx="0">
                  <c:v>ÚI nerezidenti</c:v>
                </c:pt>
              </c:strCache>
            </c:strRef>
          </c:tx>
          <c:spPr>
            <a:solidFill>
              <a:srgbClr val="9DABE2"/>
            </a:solidFill>
            <a:ln w="25400">
              <a:noFill/>
            </a:ln>
          </c:spPr>
          <c:invertIfNegative val="0"/>
          <c:cat>
            <c:strRef>
              <c:f>'[fs_2020-2021_kap_3 (1).xlsx]Graf III.12'!$L$4:$O$4</c:f>
              <c:strCache>
                <c:ptCount val="4"/>
                <c:pt idx="0">
                  <c:v>Aktiva 12/19</c:v>
                </c:pt>
                <c:pt idx="1">
                  <c:v>Aktiva 12/20</c:v>
                </c:pt>
                <c:pt idx="2">
                  <c:v>Závazky 12/19</c:v>
                </c:pt>
                <c:pt idx="3">
                  <c:v>Závazky 12/20</c:v>
                </c:pt>
              </c:strCache>
            </c:strRef>
          </c:cat>
          <c:val>
            <c:numRef>
              <c:f>'[fs_2020-2021_kap_3 (1).xlsx]Graf III.12'!$L$11:$O$11</c:f>
              <c:numCache>
                <c:formatCode>0.00</c:formatCode>
                <c:ptCount val="4"/>
                <c:pt idx="0">
                  <c:v>0</c:v>
                </c:pt>
                <c:pt idx="1">
                  <c:v>0</c:v>
                </c:pt>
                <c:pt idx="2">
                  <c:v>12.52</c:v>
                </c:pt>
                <c:pt idx="3">
                  <c:v>8.24</c:v>
                </c:pt>
              </c:numCache>
            </c:numRef>
          </c:val>
          <c:extLst xmlns:DataManagerRef="urn:DataManager">
            <c:ext xmlns:c16="http://schemas.microsoft.com/office/drawing/2014/chart" uri="{C3380CC4-5D6E-409C-BE32-E72D297353CC}">
              <c16:uniqueId val="{00000007-9685-47D5-A601-8D3379FF7F54}"/>
            </c:ext>
          </c:extLst>
        </c:ser>
        <c:dLbls>
          <c:showLegendKey val="0"/>
          <c:showVal val="0"/>
          <c:showCatName val="0"/>
          <c:showSerName val="0"/>
          <c:showPercent val="0"/>
          <c:showBubbleSize val="0"/>
        </c:dLbls>
        <c:gapWidth val="150"/>
        <c:overlap val="100"/>
        <c:axId val="399489136"/>
        <c:axId val="399484824"/>
      </c:barChart>
      <c:catAx>
        <c:axId val="399489136"/>
        <c:scaling>
          <c:orientation val="minMax"/>
        </c:scaling>
        <c:delete val="0"/>
        <c:axPos val="b"/>
        <c:numFmt formatCode="General" sourceLinked="0"/>
        <c:majorTickMark val="none"/>
        <c:minorTickMark val="none"/>
        <c:tickLblPos val="low"/>
        <c:spPr>
          <a:ln w="6350">
            <a:solidFill>
              <a:srgbClr val="000000"/>
            </a:solidFill>
            <a:prstDash val="solid"/>
          </a:ln>
        </c:spPr>
        <c:txPr>
          <a:bodyPr rot="0" vert="horz"/>
          <a:lstStyle/>
          <a:p>
            <a:pPr>
              <a:defRPr sz="900">
                <a:latin typeface="Arial"/>
                <a:ea typeface="Arial"/>
                <a:cs typeface="Arial"/>
              </a:defRPr>
            </a:pPr>
            <a:endParaRPr lang="cs-CZ"/>
          </a:p>
        </c:txPr>
        <c:crossAx val="399484824"/>
        <c:crosses val="autoZero"/>
        <c:auto val="1"/>
        <c:lblAlgn val="ctr"/>
        <c:lblOffset val="100"/>
        <c:noMultiLvlLbl val="0"/>
      </c:catAx>
      <c:valAx>
        <c:axId val="399484824"/>
        <c:scaling>
          <c:orientation val="minMax"/>
          <c:max val="100"/>
        </c:scaling>
        <c:delete val="0"/>
        <c:axPos val="l"/>
        <c:numFmt formatCode="0" sourceLinked="0"/>
        <c:majorTickMark val="out"/>
        <c:minorTickMark val="none"/>
        <c:tickLblPos val="nextTo"/>
        <c:spPr>
          <a:ln w="6350">
            <a:solidFill>
              <a:srgbClr val="000000"/>
            </a:solidFill>
          </a:ln>
        </c:spPr>
        <c:txPr>
          <a:bodyPr rot="0" vert="horz"/>
          <a:lstStyle/>
          <a:p>
            <a:pPr>
              <a:defRPr sz="900">
                <a:latin typeface="Arial"/>
                <a:ea typeface="Arial"/>
                <a:cs typeface="Arial"/>
              </a:defRPr>
            </a:pPr>
            <a:endParaRPr lang="cs-CZ"/>
          </a:p>
        </c:txPr>
        <c:crossAx val="399489136"/>
        <c:crosses val="autoZero"/>
        <c:crossBetween val="between"/>
        <c:majorUnit val="20"/>
      </c:valAx>
      <c:spPr>
        <a:noFill/>
        <a:ln w="25400">
          <a:noFill/>
        </a:ln>
      </c:spPr>
    </c:plotArea>
    <c:legend>
      <c:legendPos val="b"/>
      <c:layout>
        <c:manualLayout>
          <c:xMode val="edge"/>
          <c:yMode val="edge"/>
          <c:x val="9.4405594405594401E-2"/>
          <c:y val="0.77288173738211141"/>
          <c:w val="0.90559440559440563"/>
          <c:h val="0.22711826261788859"/>
        </c:manualLayout>
      </c:layout>
      <c:overlay val="0"/>
      <c:spPr>
        <a:ln w="25400">
          <a:noFill/>
        </a:ln>
      </c:spPr>
      <c:txPr>
        <a:bodyPr/>
        <a:lstStyle/>
        <a:p>
          <a:pPr>
            <a:defRPr sz="900">
              <a:latin typeface="Arial"/>
              <a:ea typeface="Arial"/>
              <a:cs typeface="Arial"/>
            </a:defRPr>
          </a:pPr>
          <a:endParaRPr lang="cs-CZ"/>
        </a:p>
      </c:txPr>
    </c:legend>
    <c:plotVisOnly val="1"/>
    <c:dispBlanksAs val="gap"/>
    <c:showDLblsOverMax val="0"/>
  </c:chart>
  <c:spPr>
    <a:ln w="25400">
      <a:noFill/>
    </a:ln>
  </c:spPr>
  <c:txPr>
    <a:bodyPr/>
    <a:lstStyle/>
    <a:p>
      <a:pPr>
        <a:defRPr sz="900">
          <a:latin typeface="Arial" panose="020B0604020202020204" pitchFamily="34" charset="0"/>
          <a:cs typeface="Arial" panose="020B0604020202020204" pitchFamily="34" charset="0"/>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1.7482517482517484E-2"/>
          <c:y val="1.5520879493691801E-2"/>
          <c:w val="0.9825174825174825"/>
          <c:h val="0.63635605924136385"/>
        </c:manualLayout>
      </c:layout>
      <c:areaChart>
        <c:grouping val="stacked"/>
        <c:varyColors val="0"/>
        <c:ser>
          <c:idx val="0"/>
          <c:order val="0"/>
          <c:tx>
            <c:strRef>
              <c:f>'[fs_2020-2021_kap_3 (1).xlsx]Graf III.2'!$K$4</c:f>
              <c:strCache>
                <c:ptCount val="1"/>
                <c:pt idx="0">
                  <c:v>Požadavky Pilíře 1</c:v>
                </c:pt>
              </c:strCache>
            </c:strRef>
          </c:tx>
          <c:spPr>
            <a:solidFill>
              <a:srgbClr val="2426A9"/>
            </a:solidFill>
            <a:ln w="25400">
              <a:noFill/>
            </a:ln>
          </c:spPr>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III.2'!$K$5:$K$33</c:f>
              <c:numCache>
                <c:formatCode>0.00</c:formatCode>
                <c:ptCount val="29"/>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numCache>
            </c:numRef>
          </c:val>
          <c:extLst xmlns:DataManagerRef="urn:DataManager">
            <c:ext xmlns:c16="http://schemas.microsoft.com/office/drawing/2014/chart" uri="{C3380CC4-5D6E-409C-BE32-E72D297353CC}">
              <c16:uniqueId val="{00000000-91C1-400A-8319-12028FB53570}"/>
            </c:ext>
          </c:extLst>
        </c:ser>
        <c:ser>
          <c:idx val="1"/>
          <c:order val="1"/>
          <c:tx>
            <c:strRef>
              <c:f>'[fs_2020-2021_kap_3 (1).xlsx]Graf III.2'!$L$4</c:f>
              <c:strCache>
                <c:ptCount val="1"/>
                <c:pt idx="0">
                  <c:v>Dodatečné kapitálové požadavky dle Pilíře 2</c:v>
                </c:pt>
              </c:strCache>
            </c:strRef>
          </c:tx>
          <c:spPr>
            <a:solidFill>
              <a:srgbClr val="D52B1E"/>
            </a:solidFill>
            <a:ln w="25400">
              <a:noFill/>
            </a:ln>
          </c:spPr>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III.2'!$L$5:$L$33</c:f>
              <c:numCache>
                <c:formatCode>0.00</c:formatCode>
                <c:ptCount val="29"/>
                <c:pt idx="0">
                  <c:v>1.59</c:v>
                </c:pt>
                <c:pt idx="1">
                  <c:v>1.99</c:v>
                </c:pt>
                <c:pt idx="2">
                  <c:v>1.98</c:v>
                </c:pt>
                <c:pt idx="3">
                  <c:v>1.98</c:v>
                </c:pt>
                <c:pt idx="4">
                  <c:v>1.99</c:v>
                </c:pt>
                <c:pt idx="5">
                  <c:v>2.0499999999999998</c:v>
                </c:pt>
                <c:pt idx="6">
                  <c:v>2.06</c:v>
                </c:pt>
                <c:pt idx="7">
                  <c:v>2.06</c:v>
                </c:pt>
                <c:pt idx="8">
                  <c:v>2.06</c:v>
                </c:pt>
                <c:pt idx="9">
                  <c:v>1.93</c:v>
                </c:pt>
                <c:pt idx="10">
                  <c:v>1.92</c:v>
                </c:pt>
                <c:pt idx="11">
                  <c:v>1.93</c:v>
                </c:pt>
                <c:pt idx="12">
                  <c:v>1.94</c:v>
                </c:pt>
                <c:pt idx="13">
                  <c:v>1.93</c:v>
                </c:pt>
                <c:pt idx="14">
                  <c:v>1.93</c:v>
                </c:pt>
                <c:pt idx="15">
                  <c:v>1.93</c:v>
                </c:pt>
                <c:pt idx="16">
                  <c:v>1.94</c:v>
                </c:pt>
                <c:pt idx="17">
                  <c:v>2.06</c:v>
                </c:pt>
                <c:pt idx="18">
                  <c:v>2.0699999999999998</c:v>
                </c:pt>
                <c:pt idx="19">
                  <c:v>2.08</c:v>
                </c:pt>
                <c:pt idx="20">
                  <c:v>2.0699999999999998</c:v>
                </c:pt>
                <c:pt idx="21">
                  <c:v>2.14</c:v>
                </c:pt>
                <c:pt idx="22">
                  <c:v>2.14</c:v>
                </c:pt>
                <c:pt idx="23">
                  <c:v>2.14</c:v>
                </c:pt>
                <c:pt idx="24">
                  <c:v>2.15</c:v>
                </c:pt>
                <c:pt idx="25">
                  <c:v>2.15</c:v>
                </c:pt>
                <c:pt idx="26">
                  <c:v>2.15</c:v>
                </c:pt>
                <c:pt idx="27">
                  <c:v>2.15</c:v>
                </c:pt>
                <c:pt idx="28">
                  <c:v>2.16</c:v>
                </c:pt>
              </c:numCache>
            </c:numRef>
          </c:val>
          <c:extLst xmlns:DataManagerRef="urn:DataManager">
            <c:ext xmlns:c16="http://schemas.microsoft.com/office/drawing/2014/chart" uri="{C3380CC4-5D6E-409C-BE32-E72D297353CC}">
              <c16:uniqueId val="{00000001-91C1-400A-8319-12028FB53570}"/>
            </c:ext>
          </c:extLst>
        </c:ser>
        <c:ser>
          <c:idx val="2"/>
          <c:order val="2"/>
          <c:tx>
            <c:strRef>
              <c:f>'[fs_2020-2021_kap_3 (1).xlsx]Graf III.2'!$M$4</c:f>
              <c:strCache>
                <c:ptCount val="1"/>
                <c:pt idx="0">
                  <c:v>Rezerva pro krytí systémového rizika (KSR)</c:v>
                </c:pt>
              </c:strCache>
            </c:strRef>
          </c:tx>
          <c:spPr>
            <a:solidFill>
              <a:srgbClr val="FFBB00"/>
            </a:solidFill>
            <a:ln w="25400">
              <a:noFill/>
            </a:ln>
          </c:spPr>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III.2'!$M$5:$M$33</c:f>
              <c:numCache>
                <c:formatCode>0.00</c:formatCode>
                <c:ptCount val="29"/>
                <c:pt idx="0">
                  <c:v>1.6</c:v>
                </c:pt>
                <c:pt idx="1">
                  <c:v>1.6</c:v>
                </c:pt>
                <c:pt idx="2">
                  <c:v>1.62</c:v>
                </c:pt>
                <c:pt idx="3">
                  <c:v>1.63</c:v>
                </c:pt>
                <c:pt idx="4">
                  <c:v>1.63</c:v>
                </c:pt>
                <c:pt idx="5">
                  <c:v>1.93</c:v>
                </c:pt>
                <c:pt idx="6">
                  <c:v>1.93</c:v>
                </c:pt>
                <c:pt idx="7">
                  <c:v>1.92</c:v>
                </c:pt>
                <c:pt idx="8">
                  <c:v>1.92</c:v>
                </c:pt>
                <c:pt idx="9">
                  <c:v>1.92</c:v>
                </c:pt>
                <c:pt idx="10">
                  <c:v>1.92</c:v>
                </c:pt>
                <c:pt idx="11">
                  <c:v>1.9</c:v>
                </c:pt>
                <c:pt idx="12">
                  <c:v>1.87</c:v>
                </c:pt>
                <c:pt idx="13">
                  <c:v>1.88</c:v>
                </c:pt>
                <c:pt idx="14">
                  <c:v>1.88</c:v>
                </c:pt>
                <c:pt idx="15">
                  <c:v>1.88</c:v>
                </c:pt>
                <c:pt idx="16">
                  <c:v>1.86</c:v>
                </c:pt>
                <c:pt idx="17">
                  <c:v>1.87</c:v>
                </c:pt>
                <c:pt idx="18">
                  <c:v>1.86</c:v>
                </c:pt>
                <c:pt idx="19">
                  <c:v>1.85</c:v>
                </c:pt>
                <c:pt idx="20">
                  <c:v>1.85</c:v>
                </c:pt>
                <c:pt idx="21">
                  <c:v>1.9</c:v>
                </c:pt>
                <c:pt idx="22">
                  <c:v>1.9</c:v>
                </c:pt>
                <c:pt idx="23">
                  <c:v>1.9</c:v>
                </c:pt>
                <c:pt idx="24">
                  <c:v>1.9</c:v>
                </c:pt>
                <c:pt idx="25">
                  <c:v>1.9</c:v>
                </c:pt>
                <c:pt idx="26">
                  <c:v>1.9</c:v>
                </c:pt>
                <c:pt idx="27">
                  <c:v>1.9</c:v>
                </c:pt>
                <c:pt idx="28">
                  <c:v>1.9</c:v>
                </c:pt>
              </c:numCache>
            </c:numRef>
          </c:val>
          <c:extLst xmlns:DataManagerRef="urn:DataManager">
            <c:ext xmlns:c16="http://schemas.microsoft.com/office/drawing/2014/chart" uri="{C3380CC4-5D6E-409C-BE32-E72D297353CC}">
              <c16:uniqueId val="{00000002-91C1-400A-8319-12028FB53570}"/>
            </c:ext>
          </c:extLst>
        </c:ser>
        <c:ser>
          <c:idx val="3"/>
          <c:order val="3"/>
          <c:tx>
            <c:strRef>
              <c:f>'[fs_2020-2021_kap_3 (1).xlsx]Graf III.2'!$N$4</c:f>
              <c:strCache>
                <c:ptCount val="1"/>
                <c:pt idx="0">
                  <c:v>Bezpečnostní kapitálová rezerva (CCoB)</c:v>
                </c:pt>
              </c:strCache>
            </c:strRef>
          </c:tx>
          <c:spPr>
            <a:solidFill>
              <a:srgbClr val="9ACD32"/>
            </a:solidFill>
            <a:ln w="25400">
              <a:noFill/>
            </a:ln>
          </c:spPr>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III.2'!$N$5:$N$33</c:f>
              <c:numCache>
                <c:formatCode>0.00</c:formatCode>
                <c:ptCount val="29"/>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numCache>
            </c:numRef>
          </c:val>
          <c:extLst xmlns:DataManagerRef="urn:DataManager">
            <c:ext xmlns:c16="http://schemas.microsoft.com/office/drawing/2014/chart" uri="{C3380CC4-5D6E-409C-BE32-E72D297353CC}">
              <c16:uniqueId val="{00000003-91C1-400A-8319-12028FB53570}"/>
            </c:ext>
          </c:extLst>
        </c:ser>
        <c:ser>
          <c:idx val="4"/>
          <c:order val="4"/>
          <c:tx>
            <c:strRef>
              <c:f>'[fs_2020-2021_kap_3 (1).xlsx]Graf III.2'!$O$4</c:f>
              <c:strCache>
                <c:ptCount val="1"/>
                <c:pt idx="0">
                  <c:v>Proticyklická kapitálová rezerva (CCyB)</c:v>
                </c:pt>
              </c:strCache>
            </c:strRef>
          </c:tx>
          <c:spPr>
            <a:solidFill>
              <a:srgbClr val="00CED1"/>
            </a:solidFill>
            <a:ln w="25400">
              <a:noFill/>
            </a:ln>
          </c:spPr>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III.2'!$O$5:$O$33</c:f>
              <c:numCache>
                <c:formatCode>0.00</c:formatCode>
                <c:ptCount val="29"/>
                <c:pt idx="0">
                  <c:v>0</c:v>
                </c:pt>
                <c:pt idx="1">
                  <c:v>0</c:v>
                </c:pt>
                <c:pt idx="2">
                  <c:v>0</c:v>
                </c:pt>
                <c:pt idx="3">
                  <c:v>0</c:v>
                </c:pt>
                <c:pt idx="4">
                  <c:v>0</c:v>
                </c:pt>
                <c:pt idx="5">
                  <c:v>0.5</c:v>
                </c:pt>
                <c:pt idx="6">
                  <c:v>0.5</c:v>
                </c:pt>
                <c:pt idx="7">
                  <c:v>0.5</c:v>
                </c:pt>
                <c:pt idx="8">
                  <c:v>0.5</c:v>
                </c:pt>
                <c:pt idx="9">
                  <c:v>0.5</c:v>
                </c:pt>
                <c:pt idx="10">
                  <c:v>1</c:v>
                </c:pt>
                <c:pt idx="11">
                  <c:v>1</c:v>
                </c:pt>
                <c:pt idx="12">
                  <c:v>1</c:v>
                </c:pt>
                <c:pt idx="13">
                  <c:v>1.25</c:v>
                </c:pt>
                <c:pt idx="14">
                  <c:v>1.25</c:v>
                </c:pt>
                <c:pt idx="15">
                  <c:v>1.5</c:v>
                </c:pt>
                <c:pt idx="16">
                  <c:v>1.5</c:v>
                </c:pt>
                <c:pt idx="17">
                  <c:v>1.75</c:v>
                </c:pt>
                <c:pt idx="18">
                  <c:v>1</c:v>
                </c:pt>
                <c:pt idx="19">
                  <c:v>0.5</c:v>
                </c:pt>
                <c:pt idx="20">
                  <c:v>0.5</c:v>
                </c:pt>
                <c:pt idx="21">
                  <c:v>0.5</c:v>
                </c:pt>
                <c:pt idx="22">
                  <c:v>0.5</c:v>
                </c:pt>
                <c:pt idx="23">
                  <c:v>0.5</c:v>
                </c:pt>
                <c:pt idx="24">
                  <c:v>0.5</c:v>
                </c:pt>
                <c:pt idx="25">
                  <c:v>0.5</c:v>
                </c:pt>
                <c:pt idx="26">
                  <c:v>0.5</c:v>
                </c:pt>
                <c:pt idx="27">
                  <c:v>1</c:v>
                </c:pt>
                <c:pt idx="28">
                  <c:v>1</c:v>
                </c:pt>
              </c:numCache>
            </c:numRef>
          </c:val>
          <c:extLst xmlns:DataManagerRef="urn:DataManager">
            <c:ext xmlns:c16="http://schemas.microsoft.com/office/drawing/2014/chart" uri="{C3380CC4-5D6E-409C-BE32-E72D297353CC}">
              <c16:uniqueId val="{00000004-91C1-400A-8319-12028FB53570}"/>
            </c:ext>
          </c:extLst>
        </c:ser>
        <c:ser>
          <c:idx val="5"/>
          <c:order val="5"/>
          <c:tx>
            <c:strRef>
              <c:f>'[fs_2020-2021_kap_3 (1).xlsx]Graf III.2'!$P$4</c:f>
              <c:strCache>
                <c:ptCount val="1"/>
                <c:pt idx="0">
                  <c:v>Přebytek kapitálu nad regulatorními požadavky</c:v>
                </c:pt>
              </c:strCache>
            </c:strRef>
          </c:tx>
          <c:spPr>
            <a:solidFill>
              <a:srgbClr val="6C6F70"/>
            </a:solidFill>
            <a:ln w="25400">
              <a:noFill/>
            </a:ln>
          </c:spPr>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III.2'!$P$5:$P$33</c:f>
              <c:numCache>
                <c:formatCode>0.00</c:formatCode>
                <c:ptCount val="29"/>
                <c:pt idx="0">
                  <c:v>4.63</c:v>
                </c:pt>
                <c:pt idx="1">
                  <c:v>3.98</c:v>
                </c:pt>
                <c:pt idx="2">
                  <c:v>3.51</c:v>
                </c:pt>
                <c:pt idx="3">
                  <c:v>3.39</c:v>
                </c:pt>
                <c:pt idx="4">
                  <c:v>4.1399999999999997</c:v>
                </c:pt>
                <c:pt idx="5">
                  <c:v>2.92</c:v>
                </c:pt>
                <c:pt idx="6">
                  <c:v>3.58</c:v>
                </c:pt>
                <c:pt idx="7">
                  <c:v>3.26</c:v>
                </c:pt>
                <c:pt idx="8">
                  <c:v>4.05</c:v>
                </c:pt>
                <c:pt idx="9">
                  <c:v>3.58</c:v>
                </c:pt>
                <c:pt idx="10">
                  <c:v>3.21</c:v>
                </c:pt>
                <c:pt idx="11">
                  <c:v>3.18</c:v>
                </c:pt>
                <c:pt idx="12">
                  <c:v>4.08</c:v>
                </c:pt>
                <c:pt idx="13">
                  <c:v>3.8</c:v>
                </c:pt>
                <c:pt idx="14">
                  <c:v>4.45</c:v>
                </c:pt>
                <c:pt idx="15">
                  <c:v>4.22</c:v>
                </c:pt>
                <c:pt idx="16">
                  <c:v>5.27</c:v>
                </c:pt>
                <c:pt idx="17">
                  <c:v>5.12</c:v>
                </c:pt>
                <c:pt idx="18">
                  <c:v>7.55</c:v>
                </c:pt>
                <c:pt idx="19">
                  <c:v>8.16</c:v>
                </c:pt>
                <c:pt idx="20">
                  <c:v>9.2200000000000006</c:v>
                </c:pt>
                <c:pt idx="21">
                  <c:v>8.77</c:v>
                </c:pt>
                <c:pt idx="22">
                  <c:v>8.44</c:v>
                </c:pt>
                <c:pt idx="23">
                  <c:v>8.1300000000000008</c:v>
                </c:pt>
                <c:pt idx="24">
                  <c:v>7.82</c:v>
                </c:pt>
                <c:pt idx="25">
                  <c:v>7.63</c:v>
                </c:pt>
                <c:pt idx="26">
                  <c:v>7.45</c:v>
                </c:pt>
                <c:pt idx="27">
                  <c:v>6.77</c:v>
                </c:pt>
                <c:pt idx="28">
                  <c:v>6.6</c:v>
                </c:pt>
              </c:numCache>
            </c:numRef>
          </c:val>
          <c:extLst xmlns:DataManagerRef="urn:DataManager">
            <c:ext xmlns:c16="http://schemas.microsoft.com/office/drawing/2014/chart" uri="{C3380CC4-5D6E-409C-BE32-E72D297353CC}">
              <c16:uniqueId val="{00000005-91C1-400A-8319-12028FB53570}"/>
            </c:ext>
          </c:extLst>
        </c:ser>
        <c:dLbls>
          <c:showLegendKey val="0"/>
          <c:showVal val="0"/>
          <c:showCatName val="0"/>
          <c:showSerName val="0"/>
          <c:showPercent val="0"/>
          <c:showBubbleSize val="0"/>
        </c:dLbls>
        <c:axId val="398478944"/>
        <c:axId val="398484432"/>
      </c:areaChart>
      <c:barChart>
        <c:barDir val="col"/>
        <c:grouping val="clustered"/>
        <c:varyColors val="0"/>
        <c:ser>
          <c:idx val="6"/>
          <c:order val="6"/>
          <c:tx>
            <c:strRef>
              <c:f>'[fs_2020-2021_kap_3 (1).xlsx]Graf III.2'!$Q$4</c:f>
              <c:strCache>
                <c:ptCount val="1"/>
              </c:strCache>
            </c:strRef>
          </c:tx>
          <c:spPr>
            <a:ln w="25400">
              <a:noFill/>
            </a:ln>
          </c:spPr>
          <c:invertIfNegative val="0"/>
          <c:dPt>
            <c:idx val="20"/>
            <c:invertIfNegative val="0"/>
            <c:bubble3D val="0"/>
            <c:spPr>
              <a:solidFill>
                <a:schemeClr val="tx1"/>
              </a:solidFill>
              <a:ln w="25400">
                <a:noFill/>
              </a:ln>
            </c:spPr>
            <c:extLst>
              <c:ext xmlns:c16="http://schemas.microsoft.com/office/drawing/2014/chart" uri="{C3380CC4-5D6E-409C-BE32-E72D297353CC}">
                <c16:uniqueId val="{00000007-91C1-400A-8319-12028FB53570}"/>
              </c:ext>
            </c:extLst>
          </c:dPt>
          <c:cat>
            <c:numRef>
              <c:f>'[fs_2020-2021_kap_3 (1).xlsx]Graf III.2'!$J$5:$J$33</c:f>
              <c:numCache>
                <c:formatCode>m/d/yyyy</c:formatCode>
                <c:ptCount val="29"/>
                <c:pt idx="0">
                  <c:v>42369</c:v>
                </c:pt>
                <c:pt idx="1">
                  <c:v>42460</c:v>
                </c:pt>
                <c:pt idx="2">
                  <c:v>42551</c:v>
                </c:pt>
                <c:pt idx="3">
                  <c:v>42643</c:v>
                </c:pt>
                <c:pt idx="4">
                  <c:v>42735</c:v>
                </c:pt>
                <c:pt idx="5">
                  <c:v>42825</c:v>
                </c:pt>
                <c:pt idx="6">
                  <c:v>42916</c:v>
                </c:pt>
                <c:pt idx="7">
                  <c:v>43008</c:v>
                </c:pt>
                <c:pt idx="8">
                  <c:v>43100</c:v>
                </c:pt>
                <c:pt idx="9">
                  <c:v>43190</c:v>
                </c:pt>
                <c:pt idx="10">
                  <c:v>43281</c:v>
                </c:pt>
                <c:pt idx="11">
                  <c:v>43373</c:v>
                </c:pt>
                <c:pt idx="12">
                  <c:v>43465</c:v>
                </c:pt>
                <c:pt idx="13">
                  <c:v>43555</c:v>
                </c:pt>
                <c:pt idx="14">
                  <c:v>43646</c:v>
                </c:pt>
                <c:pt idx="15">
                  <c:v>43738</c:v>
                </c:pt>
                <c:pt idx="16">
                  <c:v>43830</c:v>
                </c:pt>
                <c:pt idx="17">
                  <c:v>43921</c:v>
                </c:pt>
                <c:pt idx="18">
                  <c:v>44012</c:v>
                </c:pt>
                <c:pt idx="19">
                  <c:v>44104</c:v>
                </c:pt>
                <c:pt idx="20">
                  <c:v>44196</c:v>
                </c:pt>
                <c:pt idx="21">
                  <c:v>44286</c:v>
                </c:pt>
                <c:pt idx="22">
                  <c:v>44377</c:v>
                </c:pt>
                <c:pt idx="23">
                  <c:v>44469</c:v>
                </c:pt>
                <c:pt idx="24">
                  <c:v>44561</c:v>
                </c:pt>
                <c:pt idx="25">
                  <c:v>44651</c:v>
                </c:pt>
                <c:pt idx="26">
                  <c:v>44742</c:v>
                </c:pt>
                <c:pt idx="27">
                  <c:v>44834</c:v>
                </c:pt>
                <c:pt idx="28">
                  <c:v>44926</c:v>
                </c:pt>
              </c:numCache>
            </c:numRef>
          </c:cat>
          <c:val>
            <c:numRef>
              <c:f>'[fs_2020-2021_kap_3 (1).xlsx]Graf III.2'!$Q$5:$Q$33</c:f>
              <c:numCache>
                <c:formatCode>General</c:formatCode>
                <c:ptCount val="29"/>
                <c:pt idx="20" formatCode="0.0">
                  <c:v>28</c:v>
                </c:pt>
              </c:numCache>
            </c:numRef>
          </c:val>
          <c:extLst>
            <c:ext xmlns:c16="http://schemas.microsoft.com/office/drawing/2014/chart" uri="{C3380CC4-5D6E-409C-BE32-E72D297353CC}">
              <c16:uniqueId val="{00000008-91C1-400A-8319-12028FB53570}"/>
            </c:ext>
          </c:extLst>
        </c:ser>
        <c:dLbls>
          <c:showLegendKey val="0"/>
          <c:showVal val="0"/>
          <c:showCatName val="0"/>
          <c:showSerName val="0"/>
          <c:showPercent val="0"/>
          <c:showBubbleSize val="0"/>
        </c:dLbls>
        <c:gapWidth val="150"/>
        <c:axId val="398478944"/>
        <c:axId val="398484432"/>
      </c:barChart>
      <c:dateAx>
        <c:axId val="398478944"/>
        <c:scaling>
          <c:orientation val="minMax"/>
          <c:max val="44926"/>
          <c:min val="42369"/>
        </c:scaling>
        <c:delete val="0"/>
        <c:axPos val="b"/>
        <c:numFmt formatCode="mm\/yy" sourceLinked="0"/>
        <c:majorTickMark val="none"/>
        <c:minorTickMark val="none"/>
        <c:tickLblPos val="low"/>
        <c:spPr>
          <a:ln w="6350">
            <a:solidFill>
              <a:sysClr val="windowText" lastClr="000000"/>
            </a:solidFill>
            <a:prstDash val="solid"/>
          </a:ln>
        </c:spPr>
        <c:txPr>
          <a:bodyPr rot="0" vert="horz"/>
          <a:lstStyle/>
          <a:p>
            <a:pPr>
              <a:defRPr/>
            </a:pPr>
            <a:endParaRPr lang="cs-CZ"/>
          </a:p>
        </c:txPr>
        <c:crossAx val="398484432"/>
        <c:crosses val="autoZero"/>
        <c:auto val="0"/>
        <c:lblOffset val="100"/>
        <c:baseTimeUnit val="months"/>
        <c:majorUnit val="12"/>
        <c:majorTimeUnit val="months"/>
      </c:dateAx>
      <c:valAx>
        <c:axId val="398484432"/>
        <c:scaling>
          <c:orientation val="minMax"/>
          <c:max val="28"/>
          <c:min val="0"/>
        </c:scaling>
        <c:delete val="0"/>
        <c:axPos val="l"/>
        <c:numFmt formatCode="0" sourceLinked="0"/>
        <c:majorTickMark val="out"/>
        <c:minorTickMark val="none"/>
        <c:tickLblPos val="nextTo"/>
        <c:spPr>
          <a:ln w="6350">
            <a:solidFill>
              <a:sysClr val="windowText" lastClr="000000"/>
            </a:solidFill>
          </a:ln>
        </c:spPr>
        <c:txPr>
          <a:bodyPr rot="0" vert="horz"/>
          <a:lstStyle/>
          <a:p>
            <a:pPr>
              <a:defRPr/>
            </a:pPr>
            <a:endParaRPr lang="cs-CZ"/>
          </a:p>
        </c:txPr>
        <c:crossAx val="398478944"/>
        <c:crosses val="autoZero"/>
        <c:crossBetween val="midCat"/>
        <c:majorUnit val="4"/>
      </c:valAx>
      <c:spPr>
        <a:noFill/>
        <a:ln w="25400">
          <a:noFill/>
        </a:ln>
      </c:spPr>
    </c:plotArea>
    <c:legend>
      <c:legendPos val="b"/>
      <c:legendEntry>
        <c:idx val="6"/>
        <c:delete val="1"/>
      </c:legendEntry>
      <c:layout>
        <c:manualLayout>
          <c:xMode val="edge"/>
          <c:yMode val="edge"/>
          <c:x val="0"/>
          <c:y val="0.6580852905325324"/>
          <c:w val="0.98998623423820276"/>
          <c:h val="0.3419147927338303"/>
        </c:manualLayout>
      </c:layout>
      <c:overlay val="0"/>
      <c:spPr>
        <a:ln w="25400">
          <a:noFill/>
        </a:ln>
      </c:spPr>
    </c:legend>
    <c:plotVisOnly val="1"/>
    <c:dispBlanksAs val="gap"/>
    <c:showDLblsOverMax val="0"/>
  </c:chart>
  <c:spPr>
    <a:ln w="25400">
      <a:noFill/>
    </a:ln>
  </c:spPr>
  <c:txPr>
    <a:bodyPr/>
    <a:lstStyle/>
    <a:p>
      <a:pPr>
        <a:defRPr sz="900">
          <a:latin typeface="Arial" panose="020B0604020202020204" pitchFamily="34" charset="0"/>
          <a:cs typeface="Arial" panose="020B0604020202020204" pitchFamily="34" charset="0"/>
        </a:defRPr>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0.00191</cdr:y>
    </cdr:from>
    <cdr:to>
      <cdr:x>0</cdr:x>
      <cdr:y>0.00191</cdr:y>
    </cdr:to>
    <cdr:grpSp>
      <cdr:nvGrpSpPr>
        <cdr:cNvPr id="15" name="Skupina 14">
          <a:extLst xmlns:a="http://schemas.openxmlformats.org/drawingml/2006/main">
            <a:ext uri="{FF2B5EF4-FFF2-40B4-BE49-F238E27FC236}">
              <a16:creationId xmlns:a16="http://schemas.microsoft.com/office/drawing/2014/main" id="{B8775222-3B82-4709-8110-4431514B45E8}"/>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cdr:x>
      <cdr:y>0.00191</cdr:y>
    </cdr:from>
    <cdr:to>
      <cdr:x>0</cdr:x>
      <cdr:y>0.00191</cdr:y>
    </cdr:to>
    <cdr:grpSp>
      <cdr:nvGrpSpPr>
        <cdr:cNvPr id="3" name="Skupina 14">
          <a:extLst xmlns:a="http://schemas.openxmlformats.org/drawingml/2006/main">
            <a:ext uri="{FF2B5EF4-FFF2-40B4-BE49-F238E27FC236}">
              <a16:creationId xmlns:a16="http://schemas.microsoft.com/office/drawing/2014/main" id="{885EE7B0-D9D3-460F-B64B-E58DBEBFB687}"/>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0.88141</cdr:x>
      <cdr:y>0.02272</cdr:y>
    </cdr:from>
    <cdr:to>
      <cdr:x>0.99696</cdr:x>
      <cdr:y>0.34933</cdr:y>
    </cdr:to>
    <cdr:grpSp>
      <cdr:nvGrpSpPr>
        <cdr:cNvPr id="18" name="Skupina 17">
          <a:extLst xmlns:a="http://schemas.openxmlformats.org/drawingml/2006/main">
            <a:ext uri="{FF2B5EF4-FFF2-40B4-BE49-F238E27FC236}">
              <a16:creationId xmlns:a16="http://schemas.microsoft.com/office/drawing/2014/main" id="{890ECE5C-576F-4670-AC71-9099B5B9BBE2}"/>
            </a:ext>
          </a:extLst>
        </cdr:cNvPr>
        <cdr:cNvGrpSpPr/>
      </cdr:nvGrpSpPr>
      <cdr:grpSpPr>
        <a:xfrm xmlns:a="http://schemas.openxmlformats.org/drawingml/2006/main">
          <a:off x="4238088" y="83228"/>
          <a:ext cx="555600" cy="1196440"/>
          <a:chOff x="0" y="-8"/>
          <a:chExt cx="380431" cy="1325232"/>
        </a:xfrm>
      </cdr:grpSpPr>
      <cdr:grpSp>
        <cdr:nvGrpSpPr>
          <cdr:cNvPr id="20" name="Skupina 19">
            <a:extLst xmlns:a="http://schemas.openxmlformats.org/drawingml/2006/main">
              <a:ext uri="{FF2B5EF4-FFF2-40B4-BE49-F238E27FC236}">
                <a16:creationId xmlns:a16="http://schemas.microsoft.com/office/drawing/2014/main" id="{5F1C5A22-0EA4-496C-B05C-2B16F9F1A658}"/>
              </a:ext>
            </a:extLst>
          </cdr:cNvPr>
          <cdr:cNvGrpSpPr/>
        </cdr:nvGrpSpPr>
        <cdr:grpSpPr>
          <a:xfrm xmlns:a="http://schemas.openxmlformats.org/drawingml/2006/main">
            <a:off x="64028" y="1043978"/>
            <a:ext cx="316403" cy="281246"/>
            <a:chOff x="68657" y="1110819"/>
            <a:chExt cx="339288" cy="299254"/>
          </a:xfrm>
        </cdr:grpSpPr>
        <cdr:sp macro="" textlink="">
          <cdr:nvSpPr>
            <cdr:cNvPr id="42" name="TextovéPole 4"/>
            <cdr:cNvSpPr txBox="1"/>
          </cdr:nvSpPr>
          <cdr:spPr>
            <a:xfrm xmlns:a="http://schemas.openxmlformats.org/drawingml/2006/main">
              <a:off x="68657" y="1110819"/>
              <a:ext cx="339288" cy="299254"/>
            </a:xfrm>
            <a:prstGeom xmlns:a="http://schemas.openxmlformats.org/drawingml/2006/main" prst="rect">
              <a:avLst/>
            </a:prstGeom>
            <a:solidFill xmlns:a="http://schemas.openxmlformats.org/drawingml/2006/main">
              <a:schemeClr val="bg1">
                <a:alpha val="0"/>
              </a:schemeClr>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900" b="0" baseline="0">
                <a:latin typeface="Arial" panose="020B0604020202020204" pitchFamily="34" charset="0"/>
              </a:endParaRPr>
            </a:p>
          </cdr:txBody>
        </cdr:sp>
      </cdr:grpSp>
      <cdr:grpSp>
        <cdr:nvGrpSpPr>
          <cdr:cNvPr id="24" name="Skupina 23">
            <a:extLst xmlns:a="http://schemas.openxmlformats.org/drawingml/2006/main">
              <a:ext uri="{FF2B5EF4-FFF2-40B4-BE49-F238E27FC236}">
                <a16:creationId xmlns:a16="http://schemas.microsoft.com/office/drawing/2014/main" id="{967BDD03-DAAB-4FB8-A39E-F4A5920EF2CC}"/>
              </a:ext>
            </a:extLst>
          </cdr:cNvPr>
          <cdr:cNvGrpSpPr/>
        </cdr:nvGrpSpPr>
        <cdr:grpSpPr>
          <a:xfrm xmlns:a="http://schemas.openxmlformats.org/drawingml/2006/main">
            <a:off x="0" y="-8"/>
            <a:ext cx="0" cy="0"/>
            <a:chOff x="0" y="0"/>
            <a:chExt cx="0" cy="0"/>
          </a:xfrm>
        </cdr:grpSpPr>
      </cdr:grpSp>
    </cdr:grpSp>
  </cdr:relSizeAnchor>
  <cdr:relSizeAnchor xmlns:cdr="http://schemas.openxmlformats.org/drawingml/2006/chartDrawing">
    <cdr:from>
      <cdr:x>0</cdr:x>
      <cdr:y>0.00191</cdr:y>
    </cdr:from>
    <cdr:to>
      <cdr:x>0</cdr:x>
      <cdr:y>0.00191</cdr:y>
    </cdr:to>
    <cdr:grpSp>
      <cdr:nvGrpSpPr>
        <cdr:cNvPr id="2" name="Skupina 14">
          <a:extLst xmlns:a="http://schemas.openxmlformats.org/drawingml/2006/main">
            <a:ext uri="{FF2B5EF4-FFF2-40B4-BE49-F238E27FC236}">
              <a16:creationId xmlns:a16="http://schemas.microsoft.com/office/drawing/2014/main" id="{B3B5A9EC-BBE6-434D-82C5-2B4CC18C44B9}"/>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cdr:x>
      <cdr:y>0.00191</cdr:y>
    </cdr:from>
    <cdr:to>
      <cdr:x>0</cdr:x>
      <cdr:y>0.00191</cdr:y>
    </cdr:to>
    <cdr:grpSp>
      <cdr:nvGrpSpPr>
        <cdr:cNvPr id="4" name="Skupina 14">
          <a:extLst xmlns:a="http://schemas.openxmlformats.org/drawingml/2006/main">
            <a:ext uri="{FF2B5EF4-FFF2-40B4-BE49-F238E27FC236}">
              <a16:creationId xmlns:a16="http://schemas.microsoft.com/office/drawing/2014/main" id="{3F00C9C3-E67C-451B-9115-65D6D34D1BF5}"/>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0.88141</cdr:x>
      <cdr:y>0.02272</cdr:y>
    </cdr:from>
    <cdr:to>
      <cdr:x>0.99696</cdr:x>
      <cdr:y>0.34933</cdr:y>
    </cdr:to>
    <cdr:grpSp>
      <cdr:nvGrpSpPr>
        <cdr:cNvPr id="5" name="Skupina 17">
          <a:extLst xmlns:a="http://schemas.openxmlformats.org/drawingml/2006/main">
            <a:ext uri="{FF2B5EF4-FFF2-40B4-BE49-F238E27FC236}">
              <a16:creationId xmlns:a16="http://schemas.microsoft.com/office/drawing/2014/main" id="{3E571F00-740E-4B2F-BC22-3DF7D05AC610}"/>
            </a:ext>
          </a:extLst>
        </cdr:cNvPr>
        <cdr:cNvGrpSpPr/>
      </cdr:nvGrpSpPr>
      <cdr:grpSpPr>
        <a:xfrm xmlns:a="http://schemas.openxmlformats.org/drawingml/2006/main">
          <a:off x="4238088" y="83228"/>
          <a:ext cx="555600" cy="1196440"/>
          <a:chOff x="0" y="-8"/>
          <a:chExt cx="380431" cy="1325232"/>
        </a:xfrm>
      </cdr:grpSpPr>
      <cdr:grpSp>
        <cdr:nvGrpSpPr>
          <cdr:cNvPr id="6" name="Skupina 19">
            <a:extLst xmlns:a="http://schemas.openxmlformats.org/drawingml/2006/main">
              <a:ext uri="{FF2B5EF4-FFF2-40B4-BE49-F238E27FC236}">
                <a16:creationId xmlns:a16="http://schemas.microsoft.com/office/drawing/2014/main" id="{E8F2A439-43EA-4033-A50B-BFD697BD6614}"/>
              </a:ext>
            </a:extLst>
          </cdr:cNvPr>
          <cdr:cNvGrpSpPr/>
        </cdr:nvGrpSpPr>
        <cdr:grpSpPr>
          <a:xfrm xmlns:a="http://schemas.openxmlformats.org/drawingml/2006/main">
            <a:off x="64028" y="1043978"/>
            <a:ext cx="316403" cy="281246"/>
            <a:chOff x="68657" y="1110819"/>
            <a:chExt cx="339288" cy="299254"/>
          </a:xfrm>
        </cdr:grpSpPr>
        <cdr:sp macro="" textlink="">
          <cdr:nvSpPr>
            <cdr:cNvPr id="7" name="TextovéPole 4"/>
            <cdr:cNvSpPr txBox="1"/>
          </cdr:nvSpPr>
          <cdr:spPr>
            <a:xfrm xmlns:a="http://schemas.openxmlformats.org/drawingml/2006/main">
              <a:off x="68657" y="1110819"/>
              <a:ext cx="339288" cy="299254"/>
            </a:xfrm>
            <a:prstGeom xmlns:a="http://schemas.openxmlformats.org/drawingml/2006/main" prst="rect">
              <a:avLst/>
            </a:prstGeom>
            <a:solidFill xmlns:a="http://schemas.openxmlformats.org/drawingml/2006/main">
              <a:schemeClr val="bg1">
                <a:alpha val="0"/>
              </a:schemeClr>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900" b="0" baseline="0">
                <a:latin typeface="Arial" panose="020B0604020202020204" pitchFamily="34" charset="0"/>
              </a:endParaRPr>
            </a:p>
          </cdr:txBody>
        </cdr:sp>
      </cdr:grpSp>
      <cdr:grpSp>
        <cdr:nvGrpSpPr>
          <cdr:cNvPr id="8" name="Skupina 23">
            <a:extLst xmlns:a="http://schemas.openxmlformats.org/drawingml/2006/main">
              <a:ext uri="{FF2B5EF4-FFF2-40B4-BE49-F238E27FC236}">
                <a16:creationId xmlns:a16="http://schemas.microsoft.com/office/drawing/2014/main" id="{1B65C396-3CAB-4353-8F5C-4C4A3E9C9AB0}"/>
              </a:ext>
            </a:extLst>
          </cdr:cNvPr>
          <cdr:cNvGrpSpPr/>
        </cdr:nvGrpSpPr>
        <cdr:grpSpPr>
          <a:xfrm xmlns:a="http://schemas.openxmlformats.org/drawingml/2006/main">
            <a:off x="0" y="-8"/>
            <a:ext cx="0" cy="0"/>
            <a:chOff x="0" y="0"/>
            <a:chExt cx="0" cy="0"/>
          </a:xfrm>
        </cdr:grpSpPr>
      </cdr:grpSp>
    </cdr:grpSp>
  </cdr:relSizeAnchor>
  <cdr:relSizeAnchor xmlns:cdr="http://schemas.openxmlformats.org/drawingml/2006/chartDrawing">
    <cdr:from>
      <cdr:x>0</cdr:x>
      <cdr:y>0.00191</cdr:y>
    </cdr:from>
    <cdr:to>
      <cdr:x>0</cdr:x>
      <cdr:y>0.00191</cdr:y>
    </cdr:to>
    <cdr:grpSp>
      <cdr:nvGrpSpPr>
        <cdr:cNvPr id="9" name="Skupina 14">
          <a:extLst xmlns:a="http://schemas.openxmlformats.org/drawingml/2006/main">
            <a:ext uri="{FF2B5EF4-FFF2-40B4-BE49-F238E27FC236}">
              <a16:creationId xmlns:a16="http://schemas.microsoft.com/office/drawing/2014/main" id="{6D4AEB51-3474-480A-9293-436BB1791A37}"/>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cdr:x>
      <cdr:y>0.00191</cdr:y>
    </cdr:from>
    <cdr:to>
      <cdr:x>0</cdr:x>
      <cdr:y>0.00191</cdr:y>
    </cdr:to>
    <cdr:grpSp>
      <cdr:nvGrpSpPr>
        <cdr:cNvPr id="10" name="Skupina 14">
          <a:extLst xmlns:a="http://schemas.openxmlformats.org/drawingml/2006/main">
            <a:ext uri="{FF2B5EF4-FFF2-40B4-BE49-F238E27FC236}">
              <a16:creationId xmlns:a16="http://schemas.microsoft.com/office/drawing/2014/main" id="{A4386F52-5E57-43F0-92D9-D190CC13A20A}"/>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0.88141</cdr:x>
      <cdr:y>0.02272</cdr:y>
    </cdr:from>
    <cdr:to>
      <cdr:x>0.99696</cdr:x>
      <cdr:y>0.34933</cdr:y>
    </cdr:to>
    <cdr:grpSp>
      <cdr:nvGrpSpPr>
        <cdr:cNvPr id="11" name="Skupina 17">
          <a:extLst xmlns:a="http://schemas.openxmlformats.org/drawingml/2006/main">
            <a:ext uri="{FF2B5EF4-FFF2-40B4-BE49-F238E27FC236}">
              <a16:creationId xmlns:a16="http://schemas.microsoft.com/office/drawing/2014/main" id="{8B08167A-5997-4FFC-8F9E-91FD976D9361}"/>
            </a:ext>
          </a:extLst>
        </cdr:cNvPr>
        <cdr:cNvGrpSpPr/>
      </cdr:nvGrpSpPr>
      <cdr:grpSpPr>
        <a:xfrm xmlns:a="http://schemas.openxmlformats.org/drawingml/2006/main">
          <a:off x="4238088" y="83228"/>
          <a:ext cx="555600" cy="1196440"/>
          <a:chOff x="0" y="-8"/>
          <a:chExt cx="380431" cy="1325232"/>
        </a:xfrm>
      </cdr:grpSpPr>
      <cdr:grpSp>
        <cdr:nvGrpSpPr>
          <cdr:cNvPr id="12" name="Skupina 19">
            <a:extLst xmlns:a="http://schemas.openxmlformats.org/drawingml/2006/main">
              <a:ext uri="{FF2B5EF4-FFF2-40B4-BE49-F238E27FC236}">
                <a16:creationId xmlns:a16="http://schemas.microsoft.com/office/drawing/2014/main" id="{6DB37C2A-DB0E-4CEE-80E7-8936C0F59712}"/>
              </a:ext>
            </a:extLst>
          </cdr:cNvPr>
          <cdr:cNvGrpSpPr/>
        </cdr:nvGrpSpPr>
        <cdr:grpSpPr>
          <a:xfrm xmlns:a="http://schemas.openxmlformats.org/drawingml/2006/main">
            <a:off x="64028" y="1043978"/>
            <a:ext cx="316403" cy="281246"/>
            <a:chOff x="68657" y="1110819"/>
            <a:chExt cx="339288" cy="299254"/>
          </a:xfrm>
        </cdr:grpSpPr>
        <cdr:sp macro="" textlink="">
          <cdr:nvSpPr>
            <cdr:cNvPr id="13" name="TextovéPole 4"/>
            <cdr:cNvSpPr txBox="1"/>
          </cdr:nvSpPr>
          <cdr:spPr>
            <a:xfrm xmlns:a="http://schemas.openxmlformats.org/drawingml/2006/main">
              <a:off x="68657" y="1110819"/>
              <a:ext cx="339288" cy="299254"/>
            </a:xfrm>
            <a:prstGeom xmlns:a="http://schemas.openxmlformats.org/drawingml/2006/main" prst="rect">
              <a:avLst/>
            </a:prstGeom>
            <a:solidFill xmlns:a="http://schemas.openxmlformats.org/drawingml/2006/main">
              <a:schemeClr val="bg1">
                <a:alpha val="0"/>
              </a:schemeClr>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900" b="0" baseline="0">
                <a:latin typeface="Arial" panose="020B0604020202020204" pitchFamily="34" charset="0"/>
              </a:endParaRPr>
            </a:p>
          </cdr:txBody>
        </cdr:sp>
      </cdr:grpSp>
      <cdr:grpSp>
        <cdr:nvGrpSpPr>
          <cdr:cNvPr id="14" name="Skupina 23">
            <a:extLst xmlns:a="http://schemas.openxmlformats.org/drawingml/2006/main">
              <a:ext uri="{FF2B5EF4-FFF2-40B4-BE49-F238E27FC236}">
                <a16:creationId xmlns:a16="http://schemas.microsoft.com/office/drawing/2014/main" id="{6F58A1AB-6CB8-4B1D-B8E3-36D6E63E3A70}"/>
              </a:ext>
            </a:extLst>
          </cdr:cNvPr>
          <cdr:cNvGrpSpPr/>
        </cdr:nvGrpSpPr>
        <cdr:grpSpPr>
          <a:xfrm xmlns:a="http://schemas.openxmlformats.org/drawingml/2006/main">
            <a:off x="0" y="-8"/>
            <a:ext cx="0" cy="0"/>
            <a:chOff x="0" y="0"/>
            <a:chExt cx="0" cy="0"/>
          </a:xfrm>
        </cdr:grpSpPr>
      </cdr:grpSp>
    </cdr:grpSp>
  </cdr:relSizeAnchor>
  <cdr:relSizeAnchor xmlns:cdr="http://schemas.openxmlformats.org/drawingml/2006/chartDrawing">
    <cdr:from>
      <cdr:x>0</cdr:x>
      <cdr:y>0.00191</cdr:y>
    </cdr:from>
    <cdr:to>
      <cdr:x>0</cdr:x>
      <cdr:y>0.00191</cdr:y>
    </cdr:to>
    <cdr:grpSp>
      <cdr:nvGrpSpPr>
        <cdr:cNvPr id="16" name="Skupina 14">
          <a:extLst xmlns:a="http://schemas.openxmlformats.org/drawingml/2006/main">
            <a:ext uri="{FF2B5EF4-FFF2-40B4-BE49-F238E27FC236}">
              <a16:creationId xmlns:a16="http://schemas.microsoft.com/office/drawing/2014/main" id="{5DB415C2-602A-441D-824A-C9C786C28FD7}"/>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cdr:x>
      <cdr:y>0.00191</cdr:y>
    </cdr:from>
    <cdr:to>
      <cdr:x>0</cdr:x>
      <cdr:y>0.00191</cdr:y>
    </cdr:to>
    <cdr:grpSp>
      <cdr:nvGrpSpPr>
        <cdr:cNvPr id="17" name="Skupina 14">
          <a:extLst xmlns:a="http://schemas.openxmlformats.org/drawingml/2006/main">
            <a:ext uri="{FF2B5EF4-FFF2-40B4-BE49-F238E27FC236}">
              <a16:creationId xmlns:a16="http://schemas.microsoft.com/office/drawing/2014/main" id="{DA9F384B-E180-4556-9951-54CF3D5B0C23}"/>
            </a:ext>
          </a:extLst>
        </cdr:cNvPr>
        <cdr:cNvGrpSpPr/>
      </cdr:nvGrpSpPr>
      <cdr:grpSpPr>
        <a:xfrm xmlns:a="http://schemas.openxmlformats.org/drawingml/2006/main">
          <a:off x="0" y="6997"/>
          <a:ext cx="0" cy="0"/>
          <a:chOff x="0" y="6997"/>
          <a:chExt cx="0" cy="0"/>
        </a:xfrm>
      </cdr:grpSpPr>
    </cdr:grpSp>
  </cdr:relSizeAnchor>
  <cdr:relSizeAnchor xmlns:cdr="http://schemas.openxmlformats.org/drawingml/2006/chartDrawing">
    <cdr:from>
      <cdr:x>0.88141</cdr:x>
      <cdr:y>0.02272</cdr:y>
    </cdr:from>
    <cdr:to>
      <cdr:x>0.99696</cdr:x>
      <cdr:y>0.34933</cdr:y>
    </cdr:to>
    <cdr:grpSp>
      <cdr:nvGrpSpPr>
        <cdr:cNvPr id="19" name="Skupina 17">
          <a:extLst xmlns:a="http://schemas.openxmlformats.org/drawingml/2006/main">
            <a:ext uri="{FF2B5EF4-FFF2-40B4-BE49-F238E27FC236}">
              <a16:creationId xmlns:a16="http://schemas.microsoft.com/office/drawing/2014/main" id="{32ADA2E7-1868-4402-8CE1-E9A81B6DC13A}"/>
            </a:ext>
          </a:extLst>
        </cdr:cNvPr>
        <cdr:cNvGrpSpPr/>
      </cdr:nvGrpSpPr>
      <cdr:grpSpPr>
        <a:xfrm xmlns:a="http://schemas.openxmlformats.org/drawingml/2006/main">
          <a:off x="4238088" y="83228"/>
          <a:ext cx="555600" cy="1196440"/>
          <a:chOff x="0" y="-8"/>
          <a:chExt cx="380431" cy="1325232"/>
        </a:xfrm>
      </cdr:grpSpPr>
      <cdr:grpSp>
        <cdr:nvGrpSpPr>
          <cdr:cNvPr id="21" name="Skupina 19">
            <a:extLst xmlns:a="http://schemas.openxmlformats.org/drawingml/2006/main">
              <a:ext uri="{FF2B5EF4-FFF2-40B4-BE49-F238E27FC236}">
                <a16:creationId xmlns:a16="http://schemas.microsoft.com/office/drawing/2014/main" id="{265FA73D-4377-4CED-BB6F-13E0D3C69B56}"/>
              </a:ext>
            </a:extLst>
          </cdr:cNvPr>
          <cdr:cNvGrpSpPr/>
        </cdr:nvGrpSpPr>
        <cdr:grpSpPr>
          <a:xfrm xmlns:a="http://schemas.openxmlformats.org/drawingml/2006/main">
            <a:off x="64028" y="1043978"/>
            <a:ext cx="316403" cy="281246"/>
            <a:chOff x="68657" y="1110819"/>
            <a:chExt cx="339288" cy="299254"/>
          </a:xfrm>
        </cdr:grpSpPr>
        <cdr:sp macro="" textlink="">
          <cdr:nvSpPr>
            <cdr:cNvPr id="22" name="TextovéPole 4"/>
            <cdr:cNvSpPr txBox="1"/>
          </cdr:nvSpPr>
          <cdr:spPr>
            <a:xfrm xmlns:a="http://schemas.openxmlformats.org/drawingml/2006/main">
              <a:off x="68657" y="1110819"/>
              <a:ext cx="339288" cy="299254"/>
            </a:xfrm>
            <a:prstGeom xmlns:a="http://schemas.openxmlformats.org/drawingml/2006/main" prst="rect">
              <a:avLst/>
            </a:prstGeom>
            <a:solidFill xmlns:a="http://schemas.openxmlformats.org/drawingml/2006/main">
              <a:schemeClr val="bg1">
                <a:alpha val="0"/>
              </a:schemeClr>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900" b="0" baseline="0">
                <a:latin typeface="Arial" panose="020B0604020202020204" pitchFamily="34" charset="0"/>
              </a:endParaRPr>
            </a:p>
          </cdr:txBody>
        </cdr:sp>
      </cdr:grpSp>
      <cdr:grpSp>
        <cdr:nvGrpSpPr>
          <cdr:cNvPr id="23" name="Skupina 23">
            <a:extLst xmlns:a="http://schemas.openxmlformats.org/drawingml/2006/main">
              <a:ext uri="{FF2B5EF4-FFF2-40B4-BE49-F238E27FC236}">
                <a16:creationId xmlns:a16="http://schemas.microsoft.com/office/drawing/2014/main" id="{CA00ECE3-05A3-474F-9487-A954DA237499}"/>
              </a:ext>
            </a:extLst>
          </cdr:cNvPr>
          <cdr:cNvGrpSpPr/>
        </cdr:nvGrpSpPr>
        <cdr:grpSpPr>
          <a:xfrm xmlns:a="http://schemas.openxmlformats.org/drawingml/2006/main">
            <a:off x="0" y="-8"/>
            <a:ext cx="0" cy="0"/>
            <a:chOff x="0" y="0"/>
            <a:chExt cx="0" cy="0"/>
          </a:xfrm>
        </cdr:grpSpPr>
      </cdr:grpSp>
    </cdr:grpSp>
  </cdr:relSizeAnchor>
</c:userShapes>
</file>

<file path=ppt/drawings/drawing2.xml><?xml version="1.0" encoding="utf-8"?>
<c:userShapes xmlns:c="http://schemas.openxmlformats.org/drawingml/2006/chart">
  <cdr:relSizeAnchor xmlns:cdr="http://schemas.openxmlformats.org/drawingml/2006/chartDrawing">
    <cdr:from>
      <cdr:x>0.12858</cdr:x>
      <cdr:y>0.62721</cdr:y>
    </cdr:from>
    <cdr:to>
      <cdr:x>0.96471</cdr:x>
      <cdr:y>0.62734</cdr:y>
    </cdr:to>
    <cdr:cxnSp macro="">
      <cdr:nvCxnSpPr>
        <cdr:cNvPr id="3" name="Přímá spojnice 2">
          <a:extLst xmlns:a="http://schemas.openxmlformats.org/drawingml/2006/main">
            <a:ext uri="{FF2B5EF4-FFF2-40B4-BE49-F238E27FC236}">
              <a16:creationId xmlns:a16="http://schemas.microsoft.com/office/drawing/2014/main" id="{DDA76156-2AD1-47AC-A4B5-15DCC072299C}"/>
            </a:ext>
          </a:extLst>
        </cdr:cNvPr>
        <cdr:cNvCxnSpPr/>
      </cdr:nvCxnSpPr>
      <cdr:spPr>
        <a:xfrm xmlns:a="http://schemas.openxmlformats.org/drawingml/2006/main" flipV="1">
          <a:off x="466688" y="1531111"/>
          <a:ext cx="3034755" cy="32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D6ACE-91C0-4235-B9E3-35B070E14C59}" type="datetimeFigureOut">
              <a:rPr lang="cs-CZ" smtClean="0"/>
              <a:t>24.02.2022</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936AC-9DDC-4983-9538-974E6A025983}" type="slidenum">
              <a:rPr lang="cs-CZ" smtClean="0"/>
              <a:t>‹#›</a:t>
            </a:fld>
            <a:endParaRPr lang="cs-CZ" dirty="0"/>
          </a:p>
        </p:txBody>
      </p:sp>
    </p:spTree>
    <p:extLst>
      <p:ext uri="{BB962C8B-B14F-4D97-AF65-F5344CB8AC3E}">
        <p14:creationId xmlns:p14="http://schemas.microsoft.com/office/powerpoint/2010/main" val="347591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77936AC-9DDC-4983-9538-974E6A025983}" type="slidenum">
              <a:rPr lang="cs-CZ" smtClean="0"/>
              <a:t>52</a:t>
            </a:fld>
            <a:endParaRPr lang="cs-CZ" dirty="0"/>
          </a:p>
        </p:txBody>
      </p:sp>
    </p:spTree>
    <p:extLst>
      <p:ext uri="{BB962C8B-B14F-4D97-AF65-F5344CB8AC3E}">
        <p14:creationId xmlns:p14="http://schemas.microsoft.com/office/powerpoint/2010/main" val="225428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43011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29428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27617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70480100"/>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6769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66049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92277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16576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88434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91899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234624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25BD9BA-89C8-4846-A647-CAA5FB03746C}" type="datetimeFigureOut">
              <a:rPr lang="cs-CZ" smtClean="0"/>
              <a:pPr/>
              <a:t>24.02.2022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59224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BD9BA-89C8-4846-A647-CAA5FB03746C}" type="datetimeFigureOut">
              <a:rPr lang="cs-CZ" smtClean="0"/>
              <a:pPr/>
              <a:t>24.02.2022</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6207E-68F4-4DF8-8612-DDD2A407CA36}" type="slidenum">
              <a:rPr lang="cs-CZ" smtClean="0"/>
              <a:pPr/>
              <a:t>‹#›</a:t>
            </a:fld>
            <a:endParaRPr lang="cs-CZ" dirty="0"/>
          </a:p>
        </p:txBody>
      </p:sp>
    </p:spTree>
    <p:extLst>
      <p:ext uri="{BB962C8B-B14F-4D97-AF65-F5344CB8AC3E}">
        <p14:creationId xmlns:p14="http://schemas.microsoft.com/office/powerpoint/2010/main" val="368702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nb.cz/cs/o_cn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cnb.cz/" TargetMode="Externa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Hospodaření a ziskovos</a:t>
            </a:r>
            <a:r>
              <a:rPr lang="cs-CZ" dirty="0"/>
              <a:t>t bank</a:t>
            </a:r>
          </a:p>
        </p:txBody>
      </p:sp>
      <p:sp>
        <p:nvSpPr>
          <p:cNvPr id="3" name="Podnadpis 2"/>
          <p:cNvSpPr>
            <a:spLocks noGrp="1"/>
          </p:cNvSpPr>
          <p:nvPr>
            <p:ph type="subTitle" idx="1"/>
          </p:nvPr>
        </p:nvSpPr>
        <p:spPr/>
        <p:txBody>
          <a:bodyPr/>
          <a:lstStyle/>
          <a:p>
            <a:r>
              <a:rPr lang="cs-CZ" dirty="0"/>
              <a:t>ESF MU</a:t>
            </a:r>
          </a:p>
          <a:p>
            <a:r>
              <a:rPr lang="cs-CZ" dirty="0"/>
              <a:t>Ing. Jarmil Vlach</a:t>
            </a:r>
          </a:p>
        </p:txBody>
      </p:sp>
    </p:spTree>
    <p:extLst>
      <p:ext uri="{BB962C8B-B14F-4D97-AF65-F5344CB8AC3E}">
        <p14:creationId xmlns:p14="http://schemas.microsoft.com/office/powerpoint/2010/main" val="189590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dirty="0"/>
              <a:t>Výkaz zisku a ztráty</a:t>
            </a:r>
          </a:p>
        </p:txBody>
      </p:sp>
      <p:pic>
        <p:nvPicPr>
          <p:cNvPr id="6" name="Zástupný symbol pro obsah 5">
            <a:extLst>
              <a:ext uri="{FF2B5EF4-FFF2-40B4-BE49-F238E27FC236}">
                <a16:creationId xmlns:a16="http://schemas.microsoft.com/office/drawing/2014/main" id="{EA31C54B-ACB8-450D-8D7B-F4BD28BEFE75}"/>
              </a:ext>
            </a:extLst>
          </p:cNvPr>
          <p:cNvPicPr>
            <a:picLocks noChangeAspect="1"/>
          </p:cNvPicPr>
          <p:nvPr/>
        </p:nvPicPr>
        <p:blipFill rotWithShape="1">
          <a:blip r:embed="rId2"/>
          <a:srcRect l="29424" t="31464" r="11947" b="27656"/>
          <a:stretch/>
        </p:blipFill>
        <p:spPr>
          <a:xfrm>
            <a:off x="1246151" y="1381760"/>
            <a:ext cx="9139698" cy="5098240"/>
          </a:xfrm>
          <a:prstGeom prst="rect">
            <a:avLst/>
          </a:prstGeom>
        </p:spPr>
      </p:pic>
    </p:spTree>
    <p:extLst>
      <p:ext uri="{BB962C8B-B14F-4D97-AF65-F5344CB8AC3E}">
        <p14:creationId xmlns:p14="http://schemas.microsoft.com/office/powerpoint/2010/main" val="55715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Bilance banky</a:t>
            </a:r>
            <a:br>
              <a:rPr lang="cs-CZ" b="1" dirty="0"/>
            </a:br>
            <a:endParaRPr lang="cs-CZ" dirty="0"/>
          </a:p>
        </p:txBody>
      </p:sp>
      <p:sp>
        <p:nvSpPr>
          <p:cNvPr id="3" name="Zástupný symbol pro obsah 2"/>
          <p:cNvSpPr>
            <a:spLocks noGrp="1"/>
          </p:cNvSpPr>
          <p:nvPr>
            <p:ph idx="1"/>
          </p:nvPr>
        </p:nvSpPr>
        <p:spPr/>
        <p:txBody>
          <a:bodyPr/>
          <a:lstStyle/>
          <a:p>
            <a:r>
              <a:rPr lang="cs-CZ" dirty="0">
                <a:hlinkClick r:id="rId2"/>
              </a:rPr>
              <a:t>Zisk</a:t>
            </a:r>
            <a:r>
              <a:rPr lang="cs-CZ" dirty="0"/>
              <a:t> představuje výsledek podnikatelské činnosti. Je jedním z klíčových výkonnostních parametrů jakékoliv firmy. Pokud chceme pochopit skladbu zisku, musíme analyzovat položky jednotlivých účetních výkazů, zejména rozvahy a výkazu zisků a ztrát. Tyto výkazy podávají základní informace o kvalitě činnosti banky.</a:t>
            </a:r>
          </a:p>
          <a:p>
            <a:endParaRPr lang="cs-CZ" dirty="0"/>
          </a:p>
        </p:txBody>
      </p:sp>
    </p:spTree>
    <p:extLst>
      <p:ext uri="{BB962C8B-B14F-4D97-AF65-F5344CB8AC3E}">
        <p14:creationId xmlns:p14="http://schemas.microsoft.com/office/powerpoint/2010/main" val="87873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b="1" dirty="0"/>
              <a:t>Výkaz zisku a ztráty</a:t>
            </a:r>
          </a:p>
        </p:txBody>
      </p:sp>
      <p:sp>
        <p:nvSpPr>
          <p:cNvPr id="5" name="Zástupný obsah 4">
            <a:extLst>
              <a:ext uri="{FF2B5EF4-FFF2-40B4-BE49-F238E27FC236}">
                <a16:creationId xmlns:a16="http://schemas.microsoft.com/office/drawing/2014/main" id="{557028C9-2BC1-4380-82F0-E7F2FB5C2D3A}"/>
              </a:ext>
            </a:extLst>
          </p:cNvPr>
          <p:cNvSpPr>
            <a:spLocks noGrp="1"/>
          </p:cNvSpPr>
          <p:nvPr>
            <p:ph idx="1"/>
          </p:nvPr>
        </p:nvSpPr>
        <p:spPr/>
        <p:txBody>
          <a:bodyPr/>
          <a:lstStyle/>
          <a:p>
            <a:pPr lvl="1">
              <a:lnSpc>
                <a:spcPct val="150000"/>
              </a:lnSpc>
              <a:buFont typeface="Wingdings" panose="05000000000000000000" pitchFamily="2" charset="2"/>
              <a:buChar char="§"/>
            </a:pPr>
            <a:r>
              <a:rPr lang="cs-CZ" dirty="0"/>
              <a:t>VZZ řazen podle činností typických pro finanční instituce</a:t>
            </a:r>
          </a:p>
          <a:p>
            <a:pPr lvl="1">
              <a:lnSpc>
                <a:spcPct val="150000"/>
              </a:lnSpc>
              <a:buFont typeface="Wingdings" panose="05000000000000000000" pitchFamily="2" charset="2"/>
              <a:buChar char="§"/>
            </a:pPr>
            <a:r>
              <a:rPr lang="cs-CZ" dirty="0"/>
              <a:t>Nejdříve hospodářský výsledek z finančních operací</a:t>
            </a:r>
          </a:p>
          <a:p>
            <a:pPr lvl="1">
              <a:lnSpc>
                <a:spcPct val="150000"/>
              </a:lnSpc>
              <a:buFont typeface="Wingdings" panose="05000000000000000000" pitchFamily="2" charset="2"/>
              <a:buChar char="§"/>
            </a:pPr>
            <a:r>
              <a:rPr lang="cs-CZ" dirty="0"/>
              <a:t>Následně hospodářský výsledek z provozní činnosti</a:t>
            </a:r>
          </a:p>
          <a:p>
            <a:pPr lvl="1">
              <a:lnSpc>
                <a:spcPct val="150000"/>
              </a:lnSpc>
              <a:buFont typeface="Wingdings" panose="05000000000000000000" pitchFamily="2" charset="2"/>
              <a:buChar char="§"/>
            </a:pPr>
            <a:r>
              <a:rPr lang="cs-CZ" dirty="0"/>
              <a:t>Významné zastoupení položek jinak netypických pro komerční společnosti</a:t>
            </a:r>
          </a:p>
          <a:p>
            <a:pPr lvl="1">
              <a:buFont typeface="Wingdings" panose="05000000000000000000" pitchFamily="2" charset="2"/>
              <a:buChar char="§"/>
            </a:pPr>
            <a:endParaRPr lang="cs-CZ" dirty="0"/>
          </a:p>
          <a:p>
            <a:pPr lvl="2">
              <a:buFont typeface="Wingdings" panose="05000000000000000000" pitchFamily="2" charset="2"/>
              <a:buChar char="§"/>
            </a:pPr>
            <a:endParaRPr lang="cs-CZ" dirty="0"/>
          </a:p>
        </p:txBody>
      </p:sp>
      <p:graphicFrame>
        <p:nvGraphicFramePr>
          <p:cNvPr id="2" name="Tabulka 1">
            <a:extLst>
              <a:ext uri="{FF2B5EF4-FFF2-40B4-BE49-F238E27FC236}">
                <a16:creationId xmlns:a16="http://schemas.microsoft.com/office/drawing/2014/main" id="{7E307752-8103-4642-9D96-00479B389119}"/>
              </a:ext>
            </a:extLst>
          </p:cNvPr>
          <p:cNvGraphicFramePr>
            <a:graphicFrameLocks noGrp="1"/>
          </p:cNvGraphicFramePr>
          <p:nvPr>
            <p:extLst>
              <p:ext uri="{D42A27DB-BD31-4B8C-83A1-F6EECF244321}">
                <p14:modId xmlns:p14="http://schemas.microsoft.com/office/powerpoint/2010/main" val="1815136857"/>
              </p:ext>
            </p:extLst>
          </p:nvPr>
        </p:nvGraphicFramePr>
        <p:xfrm>
          <a:off x="3190240" y="4226559"/>
          <a:ext cx="5811520" cy="2511431"/>
        </p:xfrm>
        <a:graphic>
          <a:graphicData uri="http://schemas.openxmlformats.org/drawingml/2006/table">
            <a:tbl>
              <a:tblPr firstRow="1" firstCol="1" bandRow="1"/>
              <a:tblGrid>
                <a:gridCol w="3048000">
                  <a:extLst>
                    <a:ext uri="{9D8B030D-6E8A-4147-A177-3AD203B41FA5}">
                      <a16:colId xmlns:a16="http://schemas.microsoft.com/office/drawing/2014/main" val="3996420179"/>
                    </a:ext>
                  </a:extLst>
                </a:gridCol>
                <a:gridCol w="1334930">
                  <a:extLst>
                    <a:ext uri="{9D8B030D-6E8A-4147-A177-3AD203B41FA5}">
                      <a16:colId xmlns:a16="http://schemas.microsoft.com/office/drawing/2014/main" val="4255423378"/>
                    </a:ext>
                  </a:extLst>
                </a:gridCol>
                <a:gridCol w="1428590">
                  <a:extLst>
                    <a:ext uri="{9D8B030D-6E8A-4147-A177-3AD203B41FA5}">
                      <a16:colId xmlns:a16="http://schemas.microsoft.com/office/drawing/2014/main" val="3694752710"/>
                    </a:ext>
                  </a:extLst>
                </a:gridCol>
              </a:tblGrid>
              <a:tr h="158655">
                <a:tc>
                  <a:txBody>
                    <a:bodyPr/>
                    <a:lstStyle/>
                    <a:p>
                      <a:endParaRPr lang="cs-CZ"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31.12.2019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31.12.2018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431052"/>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Úrokové výnosy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195 927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179 171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694973"/>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Úrokové náklady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80 179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49 417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335272"/>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Výnosy z dividend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12 310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9 164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116927"/>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Výnosy z poplatků a provizí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44 262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46 054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305111"/>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Náklady na poplatky a provize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11 211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12 407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236287"/>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Kurzové rozdíly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8 276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6 922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74923"/>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Ostatní provozní výnosy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4 687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4 881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312114"/>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Ostatní provozní náklady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2 005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1 945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269934"/>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Správní náklady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77 717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76 745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845208"/>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Odpisy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900840"/>
                  </a:ext>
                </a:extLst>
              </a:tr>
              <a:tr h="158655">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Tvorba rezerv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12 367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8 133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242572"/>
                  </a:ext>
                </a:extLst>
              </a:tr>
              <a:tr h="349587">
                <a:tc>
                  <a:txBody>
                    <a:bodyPr/>
                    <a:lstStyle/>
                    <a:p>
                      <a:pPr>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Podíl na zisku nebo ztrátě dceřinných, společných nebo přidružených společností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2 046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250224"/>
                  </a:ext>
                </a:extLst>
              </a:tr>
            </a:tbl>
          </a:graphicData>
        </a:graphic>
      </p:graphicFrame>
      <p:sp>
        <p:nvSpPr>
          <p:cNvPr id="6" name="Zástupný symbol pro zápatí 1">
            <a:extLst>
              <a:ext uri="{FF2B5EF4-FFF2-40B4-BE49-F238E27FC236}">
                <a16:creationId xmlns:a16="http://schemas.microsoft.com/office/drawing/2014/main" id="{CB07C1D4-0BBD-4F53-A094-717602C90AB0}"/>
              </a:ext>
            </a:extLst>
          </p:cNvPr>
          <p:cNvSpPr>
            <a:spLocks noGrp="1"/>
          </p:cNvSpPr>
          <p:nvPr>
            <p:ph type="ftr" sz="quarter" idx="10"/>
          </p:nvPr>
        </p:nvSpPr>
        <p:spPr>
          <a:xfrm>
            <a:off x="720000" y="6228000"/>
            <a:ext cx="7920000" cy="252000"/>
          </a:xfrm>
        </p:spPr>
        <p:txBody>
          <a:bodyPr/>
          <a:lstStyle/>
          <a:p>
            <a:r>
              <a:rPr lang="cs-CZ" dirty="0"/>
              <a:t>www.cnb.cz</a:t>
            </a:r>
          </a:p>
        </p:txBody>
      </p:sp>
    </p:spTree>
    <p:extLst>
      <p:ext uri="{BB962C8B-B14F-4D97-AF65-F5344CB8AC3E}">
        <p14:creationId xmlns:p14="http://schemas.microsoft.com/office/powerpoint/2010/main" val="196826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ziskovosti</a:t>
            </a:r>
          </a:p>
        </p:txBody>
      </p:sp>
      <p:sp>
        <p:nvSpPr>
          <p:cNvPr id="3" name="Zástupný symbol pro obsah 2"/>
          <p:cNvSpPr>
            <a:spLocks noGrp="1"/>
          </p:cNvSpPr>
          <p:nvPr>
            <p:ph idx="1"/>
          </p:nvPr>
        </p:nvSpPr>
        <p:spPr/>
        <p:txBody>
          <a:bodyPr/>
          <a:lstStyle/>
          <a:p>
            <a:r>
              <a:rPr lang="cs-CZ" b="1" dirty="0"/>
              <a:t>COST INCOME RATIO: </a:t>
            </a:r>
          </a:p>
          <a:p>
            <a:r>
              <a:rPr lang="cs-CZ" b="1" dirty="0"/>
              <a:t>         Poměr nákladů k výnosům</a:t>
            </a:r>
          </a:p>
          <a:p>
            <a:endParaRPr lang="cs-CZ" b="1" dirty="0"/>
          </a:p>
          <a:p>
            <a:r>
              <a:rPr lang="cs-CZ" b="1" dirty="0"/>
              <a:t>NET INTEREST MARGIN</a:t>
            </a:r>
          </a:p>
          <a:p>
            <a:r>
              <a:rPr lang="cs-CZ" b="1" dirty="0"/>
              <a:t>         Čistá úroková marže</a:t>
            </a:r>
          </a:p>
          <a:p>
            <a:endParaRPr lang="cs-CZ" dirty="0"/>
          </a:p>
        </p:txBody>
      </p:sp>
    </p:spTree>
    <p:extLst>
      <p:ext uri="{BB962C8B-B14F-4D97-AF65-F5344CB8AC3E}">
        <p14:creationId xmlns:p14="http://schemas.microsoft.com/office/powerpoint/2010/main" val="320320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b="1" dirty="0"/>
              <a:t>Hodnocení výkonnosti, rentability či efektivnosti banky</a:t>
            </a:r>
          </a:p>
        </p:txBody>
      </p:sp>
      <p:sp>
        <p:nvSpPr>
          <p:cNvPr id="5" name="Zástupný obsah 4">
            <a:extLst>
              <a:ext uri="{FF2B5EF4-FFF2-40B4-BE49-F238E27FC236}">
                <a16:creationId xmlns:a16="http://schemas.microsoft.com/office/drawing/2014/main" id="{557028C9-2BC1-4380-82F0-E7F2FB5C2D3A}"/>
              </a:ext>
            </a:extLst>
          </p:cNvPr>
          <p:cNvSpPr>
            <a:spLocks noGrp="1"/>
          </p:cNvSpPr>
          <p:nvPr>
            <p:ph idx="1"/>
          </p:nvPr>
        </p:nvSpPr>
        <p:spPr/>
        <p:txBody>
          <a:bodyPr/>
          <a:lstStyle/>
          <a:p>
            <a:pPr marL="324000" lvl="1" indent="0">
              <a:buNone/>
            </a:pPr>
            <a:endParaRPr lang="cs-CZ" dirty="0"/>
          </a:p>
          <a:p>
            <a:pPr>
              <a:buFont typeface="Wingdings" panose="05000000000000000000" pitchFamily="2" charset="2"/>
              <a:buChar char="§"/>
            </a:pPr>
            <a:r>
              <a:rPr lang="cs-CZ" dirty="0"/>
              <a:t> </a:t>
            </a:r>
            <a:r>
              <a:rPr lang="cs-CZ" sz="2400" dirty="0"/>
              <a:t>základní činností řízení banky je </a:t>
            </a:r>
            <a:r>
              <a:rPr lang="cs-CZ" sz="2400" b="1" dirty="0"/>
              <a:t>řízení aktiv a pasiv (</a:t>
            </a:r>
            <a:r>
              <a:rPr lang="cs-CZ" sz="2400" b="1" dirty="0" err="1"/>
              <a:t>Assets</a:t>
            </a:r>
            <a:r>
              <a:rPr lang="cs-CZ" sz="2400" b="1" dirty="0"/>
              <a:t> and </a:t>
            </a:r>
            <a:r>
              <a:rPr lang="cs-CZ" sz="2400" b="1" dirty="0" err="1"/>
              <a:t>Liabilities</a:t>
            </a:r>
            <a:r>
              <a:rPr lang="cs-CZ" sz="2400" b="1" dirty="0"/>
              <a:t> Management, ALM)</a:t>
            </a:r>
          </a:p>
          <a:p>
            <a:pPr>
              <a:buFont typeface="Wingdings" panose="05000000000000000000" pitchFamily="2" charset="2"/>
              <a:buChar char="§"/>
            </a:pPr>
            <a:r>
              <a:rPr lang="cs-CZ" sz="2400" b="1" dirty="0"/>
              <a:t>CÍL:</a:t>
            </a:r>
          </a:p>
          <a:p>
            <a:pPr>
              <a:buFont typeface="Wingdings" panose="05000000000000000000" pitchFamily="2" charset="2"/>
              <a:buChar char="§"/>
            </a:pPr>
            <a:r>
              <a:rPr lang="cs-CZ" sz="2400" dirty="0"/>
              <a:t>Zajistit likviditu, rentabilitu a solventnost banky</a:t>
            </a:r>
          </a:p>
          <a:p>
            <a:pPr>
              <a:buFont typeface="Wingdings" panose="05000000000000000000" pitchFamily="2" charset="2"/>
              <a:buChar char="§"/>
            </a:pPr>
            <a:r>
              <a:rPr lang="cs-CZ" sz="2400" dirty="0"/>
              <a:t>Řízení vztahů vlastního a cizího kapitálu tj. kapitálové struktury</a:t>
            </a:r>
          </a:p>
          <a:p>
            <a:pPr>
              <a:buFont typeface="Wingdings" panose="05000000000000000000" pitchFamily="2" charset="2"/>
              <a:buChar char="§"/>
            </a:pPr>
            <a:r>
              <a:rPr lang="cs-CZ" sz="2400" dirty="0"/>
              <a:t>Řízení aktiv z hlediska jejich likvidnosti, výnosnosti a rizikovosti</a:t>
            </a:r>
          </a:p>
          <a:p>
            <a:pPr>
              <a:buFont typeface="Wingdings" panose="05000000000000000000" pitchFamily="2" charset="2"/>
              <a:buChar char="§"/>
            </a:pPr>
            <a:r>
              <a:rPr lang="cs-CZ" sz="2400" dirty="0"/>
              <a:t>Řízení vztahů aktiv a pasiv a podrozvahových operací</a:t>
            </a:r>
          </a:p>
        </p:txBody>
      </p:sp>
    </p:spTree>
    <p:extLst>
      <p:ext uri="{BB962C8B-B14F-4D97-AF65-F5344CB8AC3E}">
        <p14:creationId xmlns:p14="http://schemas.microsoft.com/office/powerpoint/2010/main" val="389483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b="1" dirty="0"/>
              <a:t>Hodnocení výkonnosti, rentability či efektivnosti banky</a:t>
            </a:r>
          </a:p>
        </p:txBody>
      </p:sp>
      <p:sp>
        <p:nvSpPr>
          <p:cNvPr id="5" name="Zástupný obsah 4">
            <a:extLst>
              <a:ext uri="{FF2B5EF4-FFF2-40B4-BE49-F238E27FC236}">
                <a16:creationId xmlns:a16="http://schemas.microsoft.com/office/drawing/2014/main" id="{557028C9-2BC1-4380-82F0-E7F2FB5C2D3A}"/>
              </a:ext>
            </a:extLst>
          </p:cNvPr>
          <p:cNvSpPr>
            <a:spLocks noGrp="1"/>
          </p:cNvSpPr>
          <p:nvPr>
            <p:ph idx="1"/>
          </p:nvPr>
        </p:nvSpPr>
        <p:spPr/>
        <p:txBody>
          <a:bodyPr/>
          <a:lstStyle/>
          <a:p>
            <a:pPr marL="324000" lvl="1" indent="0">
              <a:buNone/>
            </a:pPr>
            <a:endParaRPr lang="cs-CZ" dirty="0"/>
          </a:p>
          <a:p>
            <a:pPr>
              <a:buFont typeface="Wingdings" panose="05000000000000000000" pitchFamily="2" charset="2"/>
              <a:buChar char="§"/>
            </a:pPr>
            <a:r>
              <a:rPr lang="cs-CZ" dirty="0"/>
              <a:t> </a:t>
            </a:r>
            <a:r>
              <a:rPr lang="cs-CZ" sz="2400" b="1" dirty="0"/>
              <a:t>Kvantitativní analýza </a:t>
            </a:r>
            <a:r>
              <a:rPr lang="cs-CZ" sz="2400" dirty="0"/>
              <a:t>– používá finanční výkazy tj. analýza struktury výkazů, výpočet finančních poměrových ukazatelů, srovnání v rámci sektoru</a:t>
            </a:r>
          </a:p>
          <a:p>
            <a:pPr>
              <a:buFont typeface="Wingdings" panose="05000000000000000000" pitchFamily="2" charset="2"/>
              <a:buChar char="§"/>
            </a:pPr>
            <a:r>
              <a:rPr lang="cs-CZ" sz="2400" dirty="0"/>
              <a:t> </a:t>
            </a:r>
            <a:r>
              <a:rPr lang="cs-CZ" sz="2400" b="1" dirty="0"/>
              <a:t>Kvalitativní analýza </a:t>
            </a:r>
            <a:r>
              <a:rPr lang="cs-CZ" sz="2400" dirty="0"/>
              <a:t>– hodnocení managementu, strategie, vize, komparativních výhod a vnitřního kontrolního mechanismu</a:t>
            </a:r>
          </a:p>
        </p:txBody>
      </p:sp>
    </p:spTree>
    <p:extLst>
      <p:ext uri="{BB962C8B-B14F-4D97-AF65-F5344CB8AC3E}">
        <p14:creationId xmlns:p14="http://schemas.microsoft.com/office/powerpoint/2010/main" val="258907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Finanční ukazatele</a:t>
            </a:r>
          </a:p>
        </p:txBody>
      </p:sp>
      <p:sp>
        <p:nvSpPr>
          <p:cNvPr id="3" name="Zástupný symbol pro obsah 2"/>
          <p:cNvSpPr>
            <a:spLocks noGrp="1"/>
          </p:cNvSpPr>
          <p:nvPr>
            <p:ph idx="1"/>
          </p:nvPr>
        </p:nvSpPr>
        <p:spPr/>
        <p:txBody>
          <a:bodyPr/>
          <a:lstStyle/>
          <a:p>
            <a:pPr>
              <a:spcAft>
                <a:spcPts val="600"/>
              </a:spcAft>
              <a:buFont typeface="Wingdings" panose="05000000000000000000" pitchFamily="2" charset="2"/>
              <a:buChar char="§"/>
            </a:pPr>
            <a:r>
              <a:rPr lang="cs-CZ" altLang="cs-CZ" dirty="0"/>
              <a:t>Základem hodnocení finanční situace každého podniku a také banky jsou poměrové finanční ukazatele.</a:t>
            </a:r>
          </a:p>
          <a:p>
            <a:pPr marL="72000" indent="0">
              <a:spcAft>
                <a:spcPts val="600"/>
              </a:spcAft>
              <a:buNone/>
            </a:pPr>
            <a:r>
              <a:rPr lang="cs-CZ" altLang="cs-CZ" dirty="0"/>
              <a:t>Mezi nejpoužívanější patří</a:t>
            </a:r>
          </a:p>
          <a:p>
            <a:pPr>
              <a:spcAft>
                <a:spcPts val="600"/>
              </a:spcAft>
              <a:buFont typeface="Wingdings" panose="05000000000000000000" pitchFamily="2" charset="2"/>
              <a:buChar char="§"/>
            </a:pPr>
            <a:r>
              <a:rPr lang="cs-CZ" altLang="cs-CZ" b="1" dirty="0"/>
              <a:t>Ukazatel kapitálové přiměřenosti</a:t>
            </a:r>
          </a:p>
          <a:p>
            <a:pPr>
              <a:spcAft>
                <a:spcPts val="600"/>
              </a:spcAft>
              <a:buFont typeface="Wingdings" panose="05000000000000000000" pitchFamily="2" charset="2"/>
              <a:buChar char="§"/>
            </a:pPr>
            <a:r>
              <a:rPr lang="cs-CZ" altLang="cs-CZ" b="1" dirty="0"/>
              <a:t>Rizikovost </a:t>
            </a:r>
            <a:r>
              <a:rPr lang="cs-CZ" altLang="cs-CZ" dirty="0"/>
              <a:t>(např. podíl ohrožených úvěrů na celkovém úvěrovém portfoliu, podíl kapitálu </a:t>
            </a:r>
            <a:r>
              <a:rPr lang="cs-CZ" altLang="cs-CZ" dirty="0" err="1"/>
              <a:t>Tier</a:t>
            </a:r>
            <a:r>
              <a:rPr lang="cs-CZ" altLang="cs-CZ" dirty="0"/>
              <a:t> 1 na celkových aktivech)</a:t>
            </a:r>
          </a:p>
          <a:p>
            <a:pPr>
              <a:spcAft>
                <a:spcPts val="600"/>
              </a:spcAft>
              <a:buFont typeface="Wingdings" panose="05000000000000000000" pitchFamily="2" charset="2"/>
              <a:buChar char="§"/>
            </a:pPr>
            <a:r>
              <a:rPr lang="cs-CZ" altLang="cs-CZ" b="1" dirty="0"/>
              <a:t>Ziskovost</a:t>
            </a:r>
          </a:p>
          <a:p>
            <a:endParaRPr lang="cs-CZ" dirty="0"/>
          </a:p>
        </p:txBody>
      </p:sp>
    </p:spTree>
    <p:extLst>
      <p:ext uri="{BB962C8B-B14F-4D97-AF65-F5344CB8AC3E}">
        <p14:creationId xmlns:p14="http://schemas.microsoft.com/office/powerpoint/2010/main" val="19301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Ukazatele ziskovosti</a:t>
            </a:r>
          </a:p>
        </p:txBody>
      </p:sp>
      <p:sp>
        <p:nvSpPr>
          <p:cNvPr id="3" name="Zástupný symbol pro obsah 2"/>
          <p:cNvSpPr>
            <a:spLocks noGrp="1"/>
          </p:cNvSpPr>
          <p:nvPr>
            <p:ph idx="1"/>
          </p:nvPr>
        </p:nvSpPr>
        <p:spPr/>
        <p:txBody>
          <a:bodyPr>
            <a:normAutofit fontScale="85000" lnSpcReduction="20000"/>
          </a:bodyPr>
          <a:lstStyle/>
          <a:p>
            <a:pPr marL="342900" indent="-342900">
              <a:buFont typeface="Wingdings" panose="05000000000000000000" pitchFamily="2" charset="2"/>
              <a:buChar char="§"/>
            </a:pPr>
            <a:r>
              <a:rPr lang="cs-CZ" b="1" dirty="0"/>
              <a:t>ROAA nebo ROA (ziskovost průměrných aktiv)</a:t>
            </a:r>
          </a:p>
          <a:p>
            <a:pPr marL="0" indent="0">
              <a:buNone/>
            </a:pPr>
            <a:r>
              <a:rPr lang="cs-CZ" dirty="0"/>
              <a:t>ROAA = čistý zisk/průměrná aktiva * 100</a:t>
            </a:r>
          </a:p>
          <a:p>
            <a:pPr marL="342900" indent="-342900">
              <a:buFont typeface="Wingdings" panose="05000000000000000000" pitchFamily="2" charset="2"/>
              <a:buChar char="§"/>
            </a:pPr>
            <a:endParaRPr lang="cs-CZ" b="1" dirty="0"/>
          </a:p>
          <a:p>
            <a:pPr marL="342900" indent="-342900">
              <a:buFont typeface="Wingdings" panose="05000000000000000000" pitchFamily="2" charset="2"/>
              <a:buChar char="§"/>
            </a:pPr>
            <a:r>
              <a:rPr lang="cs-CZ" b="1" dirty="0"/>
              <a:t>ROAE nebo ROE (ziskovost průměrného vlastního jmění)</a:t>
            </a:r>
          </a:p>
          <a:p>
            <a:pPr marL="0" indent="0">
              <a:buNone/>
            </a:pPr>
            <a:r>
              <a:rPr lang="cs-CZ" dirty="0"/>
              <a:t>ROAE = čistý zisk/průměrný vlastní kapitál * 100</a:t>
            </a:r>
          </a:p>
          <a:p>
            <a:pPr marL="342900" indent="-342900">
              <a:buFont typeface="Wingdings" panose="05000000000000000000" pitchFamily="2" charset="2"/>
              <a:buChar char="§"/>
            </a:pPr>
            <a:endParaRPr lang="cs-CZ" altLang="cs-CZ" b="1" dirty="0"/>
          </a:p>
          <a:p>
            <a:pPr marL="342900" indent="-342900">
              <a:buFont typeface="Wingdings" panose="05000000000000000000" pitchFamily="2" charset="2"/>
              <a:buChar char="§"/>
            </a:pPr>
            <a:r>
              <a:rPr lang="cs-CZ" altLang="cs-CZ" b="1" dirty="0"/>
              <a:t>Zisk před zdaněním (EBT) na průměrný </a:t>
            </a:r>
            <a:r>
              <a:rPr lang="cs-CZ" altLang="cs-CZ" b="1" dirty="0" err="1"/>
              <a:t>Tier</a:t>
            </a:r>
            <a:r>
              <a:rPr lang="cs-CZ" altLang="cs-CZ" b="1" dirty="0"/>
              <a:t> 1</a:t>
            </a:r>
          </a:p>
          <a:p>
            <a:pPr marL="0" indent="0">
              <a:buNone/>
            </a:pPr>
            <a:r>
              <a:rPr lang="cs-CZ" altLang="cs-CZ" dirty="0" err="1"/>
              <a:t>PoT</a:t>
            </a:r>
            <a:r>
              <a:rPr lang="cs-CZ" altLang="cs-CZ" dirty="0"/>
              <a:t> = EBT</a:t>
            </a:r>
            <a:r>
              <a:rPr lang="cs-CZ" dirty="0"/>
              <a:t>/průměrný </a:t>
            </a:r>
            <a:r>
              <a:rPr lang="cs-CZ" dirty="0" err="1"/>
              <a:t>Tier</a:t>
            </a:r>
            <a:r>
              <a:rPr lang="cs-CZ" dirty="0"/>
              <a:t> 1 * 100</a:t>
            </a:r>
            <a:endParaRPr lang="cs-CZ" altLang="cs-CZ" dirty="0"/>
          </a:p>
          <a:p>
            <a:pPr marL="342900" indent="-342900">
              <a:buFont typeface="Wingdings" panose="05000000000000000000" pitchFamily="2" charset="2"/>
              <a:buChar char="§"/>
            </a:pPr>
            <a:endParaRPr lang="cs-CZ" altLang="cs-CZ" b="1" dirty="0"/>
          </a:p>
          <a:p>
            <a:pPr marL="342900" indent="-342900">
              <a:buFont typeface="Wingdings" panose="05000000000000000000" pitchFamily="2" charset="2"/>
              <a:buChar char="§"/>
            </a:pPr>
            <a:r>
              <a:rPr lang="cs-CZ" altLang="cs-CZ" b="1" dirty="0"/>
              <a:t>Čistá úroková marže</a:t>
            </a:r>
          </a:p>
          <a:p>
            <a:pPr marL="0" indent="0">
              <a:buNone/>
            </a:pPr>
            <a:r>
              <a:rPr lang="cs-CZ" altLang="cs-CZ" dirty="0"/>
              <a:t>NIM =  čistý úrokový zisk/průměrná výnosová aktiva * 100</a:t>
            </a:r>
          </a:p>
          <a:p>
            <a:endParaRPr lang="cs-CZ" dirty="0"/>
          </a:p>
        </p:txBody>
      </p:sp>
    </p:spTree>
    <p:extLst>
      <p:ext uri="{BB962C8B-B14F-4D97-AF65-F5344CB8AC3E}">
        <p14:creationId xmlns:p14="http://schemas.microsoft.com/office/powerpoint/2010/main" val="224060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18</a:t>
            </a:fld>
            <a:endParaRPr lang="cs-CZ" altLang="cs-CZ"/>
          </a:p>
        </p:txBody>
      </p:sp>
      <p:sp>
        <p:nvSpPr>
          <p:cNvPr id="96258" name="Rectangle 2"/>
          <p:cNvSpPr>
            <a:spLocks noGrp="1" noChangeArrowheads="1"/>
          </p:cNvSpPr>
          <p:nvPr>
            <p:ph type="title"/>
          </p:nvPr>
        </p:nvSpPr>
        <p:spPr/>
        <p:txBody>
          <a:bodyPr>
            <a:normAutofit/>
          </a:bodyPr>
          <a:lstStyle/>
          <a:p>
            <a:r>
              <a:rPr lang="cs-CZ" altLang="cs-CZ" sz="4000" b="1" dirty="0"/>
              <a:t>Řízení rizik</a:t>
            </a:r>
          </a:p>
        </p:txBody>
      </p:sp>
      <p:sp>
        <p:nvSpPr>
          <p:cNvPr id="96259" name="Rectangle 3"/>
          <p:cNvSpPr>
            <a:spLocks noGrp="1" noChangeArrowheads="1"/>
          </p:cNvSpPr>
          <p:nvPr>
            <p:ph type="body" idx="1"/>
          </p:nvPr>
        </p:nvSpPr>
        <p:spPr/>
        <p:txBody>
          <a:bodyPr/>
          <a:lstStyle/>
          <a:p>
            <a:pPr>
              <a:buFont typeface="Wingdings" panose="05000000000000000000" pitchFamily="2" charset="2"/>
              <a:buChar char="§"/>
            </a:pPr>
            <a:r>
              <a:rPr lang="cs-CZ" altLang="cs-CZ" sz="2400" dirty="0"/>
              <a:t>Bankovní podnikání zahrnuje měření, řízení a přijetí rizika.</a:t>
            </a:r>
          </a:p>
          <a:p>
            <a:pPr>
              <a:buFont typeface="Wingdings" panose="05000000000000000000" pitchFamily="2" charset="2"/>
              <a:buChar char="§"/>
            </a:pPr>
            <a:r>
              <a:rPr lang="cs-CZ" altLang="cs-CZ" sz="2400" dirty="0"/>
              <a:t>Systém řízení rizik - hlavní složka finančního řízení bank.</a:t>
            </a:r>
          </a:p>
          <a:p>
            <a:pPr>
              <a:buFont typeface="Wingdings" panose="05000000000000000000" pitchFamily="2" charset="2"/>
              <a:buChar char="§"/>
            </a:pPr>
            <a:r>
              <a:rPr lang="cs-CZ" altLang="cs-CZ" sz="2400" dirty="0"/>
              <a:t>Pro řízení bankovních rizik je nezbytné splnit dvě podmínky:</a:t>
            </a:r>
          </a:p>
          <a:p>
            <a:pPr lvl="1">
              <a:buFont typeface="Wingdings" panose="05000000000000000000" pitchFamily="2" charset="2"/>
              <a:buChar char="§"/>
            </a:pPr>
            <a:r>
              <a:rPr lang="cs-CZ" altLang="cs-CZ" sz="2400" dirty="0"/>
              <a:t>Identifikovat rizika.</a:t>
            </a:r>
          </a:p>
          <a:p>
            <a:pPr lvl="1">
              <a:buFont typeface="Wingdings" panose="05000000000000000000" pitchFamily="2" charset="2"/>
              <a:buChar char="§"/>
            </a:pPr>
            <a:r>
              <a:rPr lang="cs-CZ" altLang="cs-CZ" sz="2400" dirty="0"/>
              <a:t>Změřit rizika.</a:t>
            </a:r>
          </a:p>
          <a:p>
            <a:pPr algn="just">
              <a:buFont typeface="Wingdings" panose="05000000000000000000" pitchFamily="2" charset="2"/>
              <a:buChar char="§"/>
            </a:pPr>
            <a:r>
              <a:rPr lang="cs-CZ" sz="2400" dirty="0"/>
              <a:t>Správná identifikace, měření a řízení rizik patří k základním podmínkám efektivní činnosti banky.</a:t>
            </a:r>
          </a:p>
          <a:p>
            <a:pPr algn="just">
              <a:buFont typeface="Wingdings" panose="05000000000000000000" pitchFamily="2" charset="2"/>
              <a:buChar char="§"/>
            </a:pPr>
            <a:r>
              <a:rPr lang="cs-CZ" altLang="cs-CZ" sz="2400" dirty="0"/>
              <a:t>Maximalizace zisku = nutnost přebírat určitá rizika</a:t>
            </a:r>
          </a:p>
          <a:p>
            <a:pPr marL="457200" lvl="1" indent="0">
              <a:buNone/>
            </a:pPr>
            <a:endParaRPr lang="cs-CZ" altLang="cs-CZ" dirty="0"/>
          </a:p>
        </p:txBody>
      </p:sp>
    </p:spTree>
    <p:extLst>
      <p:ext uri="{BB962C8B-B14F-4D97-AF65-F5344CB8AC3E}">
        <p14:creationId xmlns:p14="http://schemas.microsoft.com/office/powerpoint/2010/main" val="46899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19</a:t>
            </a:fld>
            <a:endParaRPr lang="cs-CZ" altLang="cs-CZ"/>
          </a:p>
        </p:txBody>
      </p:sp>
      <p:sp>
        <p:nvSpPr>
          <p:cNvPr id="96258" name="Rectangle 2"/>
          <p:cNvSpPr>
            <a:spLocks noGrp="1" noChangeArrowheads="1"/>
          </p:cNvSpPr>
          <p:nvPr>
            <p:ph type="title"/>
          </p:nvPr>
        </p:nvSpPr>
        <p:spPr/>
        <p:txBody>
          <a:bodyPr>
            <a:normAutofit/>
          </a:bodyPr>
          <a:lstStyle/>
          <a:p>
            <a:r>
              <a:rPr lang="cs-CZ" altLang="cs-CZ" sz="4000" b="1" dirty="0"/>
              <a:t>Řízení rizik</a:t>
            </a:r>
          </a:p>
        </p:txBody>
      </p:sp>
      <p:sp>
        <p:nvSpPr>
          <p:cNvPr id="96259" name="Rectangle 3"/>
          <p:cNvSpPr>
            <a:spLocks noGrp="1" noChangeArrowheads="1"/>
          </p:cNvSpPr>
          <p:nvPr>
            <p:ph type="body" idx="1"/>
          </p:nvPr>
        </p:nvSpPr>
        <p:spPr/>
        <p:txBody>
          <a:bodyPr/>
          <a:lstStyle/>
          <a:p>
            <a:pPr>
              <a:buFont typeface="Wingdings" panose="05000000000000000000" pitchFamily="2" charset="2"/>
              <a:buChar char="§"/>
            </a:pPr>
            <a:r>
              <a:rPr lang="cs-CZ" altLang="cs-CZ" sz="2400" dirty="0"/>
              <a:t>Je možné chápat jako strukturované řízení bilance a podrozvahových položek, tedy řízení aktiv a pasiv (ALM)</a:t>
            </a:r>
          </a:p>
          <a:p>
            <a:pPr>
              <a:buFont typeface="Wingdings" panose="05000000000000000000" pitchFamily="2" charset="2"/>
              <a:buChar char="§"/>
            </a:pPr>
            <a:r>
              <a:rPr lang="cs-CZ" altLang="cs-CZ" sz="2400" dirty="0"/>
              <a:t>Někdy je však pod pojmem řízení rizik chápáno spíše řízení jednotlivých rizik.</a:t>
            </a:r>
          </a:p>
          <a:p>
            <a:pPr>
              <a:buFont typeface="Wingdings" panose="05000000000000000000" pitchFamily="2" charset="2"/>
              <a:buChar char="§"/>
            </a:pPr>
            <a:r>
              <a:rPr lang="cs-CZ" altLang="cs-CZ" sz="2400" dirty="0"/>
              <a:t>Základním nástrojem – volatilita = standardní odchylka vývoje cen určitého podkladového aktiva</a:t>
            </a:r>
          </a:p>
          <a:p>
            <a:pPr marL="457200" lvl="1" indent="0">
              <a:buNone/>
            </a:pPr>
            <a:endParaRPr lang="cs-CZ" altLang="cs-CZ" dirty="0"/>
          </a:p>
        </p:txBody>
      </p:sp>
    </p:spTree>
    <p:extLst>
      <p:ext uri="{BB962C8B-B14F-4D97-AF65-F5344CB8AC3E}">
        <p14:creationId xmlns:p14="http://schemas.microsoft.com/office/powerpoint/2010/main" val="64205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Obsah</a:t>
            </a:r>
          </a:p>
        </p:txBody>
      </p:sp>
      <p:sp>
        <p:nvSpPr>
          <p:cNvPr id="3" name="Zástupný symbol pro obsah 2"/>
          <p:cNvSpPr>
            <a:spLocks noGrp="1"/>
          </p:cNvSpPr>
          <p:nvPr>
            <p:ph idx="1"/>
          </p:nvPr>
        </p:nvSpPr>
        <p:spPr/>
        <p:txBody>
          <a:bodyPr>
            <a:normAutofit fontScale="92500" lnSpcReduction="10000"/>
          </a:bodyPr>
          <a:lstStyle/>
          <a:p>
            <a:pPr lvl="1">
              <a:lnSpc>
                <a:spcPct val="150000"/>
              </a:lnSpc>
              <a:buFont typeface="Wingdings" panose="05000000000000000000" pitchFamily="2" charset="2"/>
              <a:buChar char="§"/>
            </a:pPr>
            <a:r>
              <a:rPr lang="cs-CZ" dirty="0"/>
              <a:t>Finanční výkazy finančních institucí</a:t>
            </a:r>
          </a:p>
          <a:p>
            <a:pPr lvl="1">
              <a:lnSpc>
                <a:spcPct val="150000"/>
              </a:lnSpc>
              <a:buFont typeface="Wingdings" panose="05000000000000000000" pitchFamily="2" charset="2"/>
              <a:buChar char="§"/>
            </a:pPr>
            <a:r>
              <a:rPr lang="cs-CZ" dirty="0"/>
              <a:t>Hodnocení výkonnosti, rentability či efektivnosti banky</a:t>
            </a:r>
          </a:p>
          <a:p>
            <a:pPr lvl="1">
              <a:lnSpc>
                <a:spcPct val="150000"/>
              </a:lnSpc>
              <a:buFont typeface="Wingdings" panose="05000000000000000000" pitchFamily="2" charset="2"/>
              <a:buChar char="§"/>
            </a:pPr>
            <a:r>
              <a:rPr lang="cs-CZ" dirty="0"/>
              <a:t>Řízení rizik</a:t>
            </a:r>
          </a:p>
          <a:p>
            <a:pPr lvl="1">
              <a:lnSpc>
                <a:spcPct val="150000"/>
              </a:lnSpc>
              <a:buFont typeface="Wingdings" panose="05000000000000000000" pitchFamily="2" charset="2"/>
              <a:buChar char="§"/>
            </a:pPr>
            <a:r>
              <a:rPr lang="cs-CZ" dirty="0"/>
              <a:t>Úvěrové riziko</a:t>
            </a:r>
          </a:p>
          <a:p>
            <a:pPr lvl="1">
              <a:lnSpc>
                <a:spcPct val="150000"/>
              </a:lnSpc>
              <a:buFont typeface="Wingdings" panose="05000000000000000000" pitchFamily="2" charset="2"/>
              <a:buChar char="§"/>
            </a:pPr>
            <a:r>
              <a:rPr lang="cs-CZ" dirty="0"/>
              <a:t>Tržní riziko</a:t>
            </a:r>
          </a:p>
          <a:p>
            <a:pPr lvl="1">
              <a:lnSpc>
                <a:spcPct val="150000"/>
              </a:lnSpc>
              <a:buFont typeface="Wingdings" panose="05000000000000000000" pitchFamily="2" charset="2"/>
              <a:buChar char="§"/>
            </a:pPr>
            <a:r>
              <a:rPr lang="cs-CZ" dirty="0"/>
              <a:t>Likviditní riziko</a:t>
            </a:r>
          </a:p>
          <a:p>
            <a:pPr lvl="1">
              <a:lnSpc>
                <a:spcPct val="150000"/>
              </a:lnSpc>
              <a:buFont typeface="Wingdings" panose="05000000000000000000" pitchFamily="2" charset="2"/>
              <a:buChar char="§"/>
            </a:pPr>
            <a:r>
              <a:rPr lang="cs-CZ" dirty="0"/>
              <a:t>Kapitálové riziko</a:t>
            </a:r>
          </a:p>
          <a:p>
            <a:pPr lvl="1">
              <a:lnSpc>
                <a:spcPct val="150000"/>
              </a:lnSpc>
              <a:buFont typeface="Wingdings" panose="05000000000000000000" pitchFamily="2" charset="2"/>
              <a:buChar char="§"/>
            </a:pPr>
            <a:r>
              <a:rPr lang="cs-CZ" dirty="0"/>
              <a:t>Operační riziko</a:t>
            </a:r>
          </a:p>
          <a:p>
            <a:endParaRPr lang="cs-CZ" dirty="0"/>
          </a:p>
        </p:txBody>
      </p:sp>
    </p:spTree>
    <p:extLst>
      <p:ext uri="{BB962C8B-B14F-4D97-AF65-F5344CB8AC3E}">
        <p14:creationId xmlns:p14="http://schemas.microsoft.com/office/powerpoint/2010/main" val="232413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Klasifikace bankovních rizik</a:t>
            </a:r>
          </a:p>
        </p:txBody>
      </p:sp>
      <p:sp>
        <p:nvSpPr>
          <p:cNvPr id="5" name="Zástupný symbol pro obsah 4"/>
          <p:cNvSpPr>
            <a:spLocks noGrp="1"/>
          </p:cNvSpPr>
          <p:nvPr>
            <p:ph idx="1"/>
          </p:nvPr>
        </p:nvSpPr>
        <p:spPr/>
        <p:txBody>
          <a:bodyPr>
            <a:normAutofit fontScale="92500" lnSpcReduction="20000"/>
          </a:bodyPr>
          <a:lstStyle/>
          <a:p>
            <a:pPr>
              <a:buFont typeface="Wingdings" panose="05000000000000000000" pitchFamily="2" charset="2"/>
              <a:buChar char="§"/>
            </a:pPr>
            <a:r>
              <a:rPr lang="cs-CZ" sz="2000" b="1" dirty="0"/>
              <a:t>Finanční rizika</a:t>
            </a:r>
          </a:p>
          <a:p>
            <a:pPr lvl="1">
              <a:lnSpc>
                <a:spcPct val="150000"/>
              </a:lnSpc>
              <a:buFont typeface="Wingdings" panose="05000000000000000000" pitchFamily="2" charset="2"/>
              <a:buChar char="§"/>
            </a:pPr>
            <a:r>
              <a:rPr lang="cs-CZ" dirty="0"/>
              <a:t>úvěrové riziko</a:t>
            </a:r>
          </a:p>
          <a:p>
            <a:pPr lvl="1">
              <a:lnSpc>
                <a:spcPct val="150000"/>
              </a:lnSpc>
              <a:buFont typeface="Wingdings" panose="05000000000000000000" pitchFamily="2" charset="2"/>
              <a:buChar char="§"/>
            </a:pPr>
            <a:r>
              <a:rPr lang="cs-CZ" dirty="0"/>
              <a:t>tržní riziko</a:t>
            </a:r>
          </a:p>
          <a:p>
            <a:pPr lvl="1">
              <a:lnSpc>
                <a:spcPct val="150000"/>
              </a:lnSpc>
              <a:buFont typeface="Wingdings" panose="05000000000000000000" pitchFamily="2" charset="2"/>
              <a:buChar char="§"/>
            </a:pPr>
            <a:r>
              <a:rPr lang="cs-CZ" dirty="0"/>
              <a:t>likviditní riziko</a:t>
            </a:r>
          </a:p>
          <a:p>
            <a:pPr lvl="1">
              <a:lnSpc>
                <a:spcPct val="150000"/>
              </a:lnSpc>
              <a:buFont typeface="Wingdings" panose="05000000000000000000" pitchFamily="2" charset="2"/>
              <a:buChar char="§"/>
            </a:pPr>
            <a:r>
              <a:rPr lang="cs-CZ" dirty="0"/>
              <a:t>kapitálové riziko</a:t>
            </a:r>
          </a:p>
          <a:p>
            <a:pPr>
              <a:buFont typeface="Wingdings" panose="05000000000000000000" pitchFamily="2" charset="2"/>
              <a:buChar char="§"/>
            </a:pPr>
            <a:r>
              <a:rPr lang="cs-CZ" sz="2000" b="1" dirty="0"/>
              <a:t>Nefinanční rizika</a:t>
            </a:r>
          </a:p>
          <a:p>
            <a:pPr lvl="1">
              <a:lnSpc>
                <a:spcPct val="150000"/>
              </a:lnSpc>
              <a:buFont typeface="Wingdings" panose="05000000000000000000" pitchFamily="2" charset="2"/>
              <a:buChar char="§"/>
            </a:pPr>
            <a:r>
              <a:rPr lang="cs-CZ" dirty="0"/>
              <a:t>operační riziko</a:t>
            </a:r>
          </a:p>
          <a:p>
            <a:pPr lvl="1">
              <a:lnSpc>
                <a:spcPct val="150000"/>
              </a:lnSpc>
              <a:buFont typeface="Wingdings" panose="05000000000000000000" pitchFamily="2" charset="2"/>
              <a:buChar char="§"/>
            </a:pPr>
            <a:r>
              <a:rPr lang="cs-CZ" dirty="0"/>
              <a:t>riziko modelu</a:t>
            </a:r>
          </a:p>
          <a:p>
            <a:pPr lvl="1">
              <a:lnSpc>
                <a:spcPct val="150000"/>
              </a:lnSpc>
              <a:buFont typeface="Wingdings" panose="05000000000000000000" pitchFamily="2" charset="2"/>
              <a:buChar char="§"/>
            </a:pPr>
            <a:r>
              <a:rPr lang="cs-CZ" dirty="0"/>
              <a:t>právní, daňové, regulační, politické, reputační aj.</a:t>
            </a:r>
          </a:p>
          <a:p>
            <a:pPr>
              <a:buFont typeface="Wingdings" panose="05000000000000000000" pitchFamily="2" charset="2"/>
              <a:buChar char="§"/>
            </a:pPr>
            <a:endParaRPr lang="cs-CZ" sz="2000" dirty="0"/>
          </a:p>
          <a:p>
            <a:pPr lvl="1"/>
            <a:endParaRPr 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20</a:t>
            </a:fld>
            <a:endParaRPr lang="cs-CZ" altLang="cs-CZ"/>
          </a:p>
        </p:txBody>
      </p:sp>
    </p:spTree>
    <p:extLst>
      <p:ext uri="{BB962C8B-B14F-4D97-AF65-F5344CB8AC3E}">
        <p14:creationId xmlns:p14="http://schemas.microsoft.com/office/powerpoint/2010/main" val="226233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Úvěrové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dirty="0"/>
              <a:t>Úvěrové riziko spočívá v tom, že klient banky nedodrží sjednané podmínky finanční transakce a bance tím vznikne finanční ztráta. </a:t>
            </a:r>
          </a:p>
          <a:p>
            <a:pPr algn="just">
              <a:buFont typeface="Wingdings" panose="05000000000000000000" pitchFamily="2" charset="2"/>
              <a:buChar char="§"/>
            </a:pPr>
            <a:r>
              <a:rPr lang="cs-CZ" dirty="0"/>
              <a:t>Představuje 60 - 80% všech bankovních rizik a jeho řízení je středobodem řízení rizik.</a:t>
            </a:r>
          </a:p>
          <a:p>
            <a:pPr algn="just">
              <a:buFont typeface="Wingdings" panose="05000000000000000000" pitchFamily="2" charset="2"/>
              <a:buChar char="§"/>
            </a:pPr>
            <a:r>
              <a:rPr lang="cs-CZ" dirty="0"/>
              <a:t>Kapitálový požadavek ke kreditnímu riziku představuje cca 85% všech kapitálových požadavků.</a:t>
            </a:r>
          </a:p>
          <a:p>
            <a:endParaRPr lang="cs-CZ" dirty="0"/>
          </a:p>
        </p:txBody>
      </p:sp>
    </p:spTree>
    <p:extLst>
      <p:ext uri="{BB962C8B-B14F-4D97-AF65-F5344CB8AC3E}">
        <p14:creationId xmlns:p14="http://schemas.microsoft.com/office/powerpoint/2010/main" val="199902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Měření kreditního rizika</a:t>
            </a:r>
          </a:p>
        </p:txBody>
      </p:sp>
      <p:sp>
        <p:nvSpPr>
          <p:cNvPr id="5" name="Zástupný symbol pro obsah 4"/>
          <p:cNvSpPr>
            <a:spLocks noGrp="1"/>
          </p:cNvSpPr>
          <p:nvPr>
            <p:ph idx="1"/>
          </p:nvPr>
        </p:nvSpPr>
        <p:spPr/>
        <p:txBody>
          <a:bodyPr>
            <a:normAutofit fontScale="92500" lnSpcReduction="20000"/>
          </a:bodyPr>
          <a:lstStyle/>
          <a:p>
            <a:pPr algn="just">
              <a:buFont typeface="Wingdings" panose="05000000000000000000" pitchFamily="2" charset="2"/>
              <a:buChar char="§"/>
            </a:pPr>
            <a:r>
              <a:rPr lang="cs-CZ" sz="2400" dirty="0"/>
              <a:t>Pro krytí kreditních rizik banky vytváření tzv. opravné položky a drží tak určité množství kapitálu ke krytí všech úvěrů.</a:t>
            </a:r>
          </a:p>
          <a:p>
            <a:pPr algn="just">
              <a:buFont typeface="Wingdings" panose="05000000000000000000" pitchFamily="2" charset="2"/>
              <a:buChar char="§"/>
            </a:pPr>
            <a:r>
              <a:rPr lang="cs-CZ" sz="2400" dirty="0"/>
              <a:t>Pohledávky bez selhání dlužníka</a:t>
            </a:r>
          </a:p>
          <a:p>
            <a:pPr lvl="1" algn="just">
              <a:lnSpc>
                <a:spcPct val="150000"/>
              </a:lnSpc>
              <a:buFont typeface="Wingdings" panose="05000000000000000000" pitchFamily="2" charset="2"/>
              <a:buChar char="§"/>
            </a:pPr>
            <a:r>
              <a:rPr lang="cs-CZ" dirty="0"/>
              <a:t>Standardní pohledávky</a:t>
            </a:r>
          </a:p>
          <a:p>
            <a:pPr lvl="1" algn="just">
              <a:lnSpc>
                <a:spcPct val="150000"/>
              </a:lnSpc>
              <a:buFont typeface="Wingdings" panose="05000000000000000000" pitchFamily="2" charset="2"/>
              <a:buChar char="§"/>
            </a:pPr>
            <a:r>
              <a:rPr lang="cs-CZ" dirty="0"/>
              <a:t>Sledované pohledávky</a:t>
            </a:r>
          </a:p>
          <a:p>
            <a:pPr algn="just">
              <a:buFont typeface="Wingdings" panose="05000000000000000000" pitchFamily="2" charset="2"/>
              <a:buChar char="§"/>
            </a:pPr>
            <a:r>
              <a:rPr lang="cs-CZ" sz="2400" dirty="0"/>
              <a:t>Pohledávky se selháním dlužníka, pohledávky v defaultu</a:t>
            </a:r>
          </a:p>
          <a:p>
            <a:pPr lvl="1" algn="just">
              <a:lnSpc>
                <a:spcPct val="150000"/>
              </a:lnSpc>
              <a:buFont typeface="Wingdings" panose="05000000000000000000" pitchFamily="2" charset="2"/>
              <a:buChar char="§"/>
            </a:pPr>
            <a:r>
              <a:rPr lang="cs-CZ" dirty="0"/>
              <a:t>Nestandardní pohledávky</a:t>
            </a:r>
          </a:p>
          <a:p>
            <a:pPr lvl="1" algn="just">
              <a:lnSpc>
                <a:spcPct val="150000"/>
              </a:lnSpc>
              <a:buFont typeface="Wingdings" panose="05000000000000000000" pitchFamily="2" charset="2"/>
              <a:buChar char="§"/>
            </a:pPr>
            <a:r>
              <a:rPr lang="cs-CZ" dirty="0"/>
              <a:t>Pochybné pohledávky</a:t>
            </a:r>
          </a:p>
          <a:p>
            <a:pPr lvl="1" algn="just">
              <a:lnSpc>
                <a:spcPct val="150000"/>
              </a:lnSpc>
              <a:buFont typeface="Wingdings" panose="05000000000000000000" pitchFamily="2" charset="2"/>
              <a:buChar char="§"/>
            </a:pPr>
            <a:r>
              <a:rPr lang="cs-CZ" dirty="0"/>
              <a:t>Ztrátové pohledávky</a:t>
            </a:r>
          </a:p>
          <a:p>
            <a:pPr algn="just">
              <a:buFont typeface="Wingdings" panose="05000000000000000000" pitchFamily="2" charset="2"/>
              <a:buChar char="§"/>
            </a:pPr>
            <a:r>
              <a:rPr lang="cs-CZ" sz="2400" dirty="0"/>
              <a:t>Opravné položky se vytváření i k podrozvahovým pohledávkám</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22</a:t>
            </a:fld>
            <a:endParaRPr lang="cs-CZ" altLang="cs-CZ"/>
          </a:p>
        </p:txBody>
      </p:sp>
    </p:spTree>
    <p:extLst>
      <p:ext uri="{BB962C8B-B14F-4D97-AF65-F5344CB8AC3E}">
        <p14:creationId xmlns:p14="http://schemas.microsoft.com/office/powerpoint/2010/main" val="94802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Měření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Systém ohodnocování úvěrů (</a:t>
            </a:r>
            <a:r>
              <a:rPr lang="cs-CZ" sz="2000" dirty="0" err="1"/>
              <a:t>scóring</a:t>
            </a:r>
            <a:r>
              <a:rPr lang="cs-CZ" sz="2000" dirty="0"/>
              <a:t>, rating klientů)</a:t>
            </a:r>
          </a:p>
          <a:p>
            <a:pPr algn="just">
              <a:buFont typeface="Wingdings" panose="05000000000000000000" pitchFamily="2" charset="2"/>
              <a:buChar char="§"/>
            </a:pPr>
            <a:r>
              <a:rPr lang="cs-CZ" sz="2000" dirty="0"/>
              <a:t>Systém monitoringu</a:t>
            </a:r>
          </a:p>
          <a:p>
            <a:pPr algn="just">
              <a:buFont typeface="Wingdings" panose="05000000000000000000" pitchFamily="2" charset="2"/>
              <a:buChar char="§"/>
            </a:pPr>
            <a:r>
              <a:rPr lang="cs-CZ" sz="2000" dirty="0"/>
              <a:t>Systém pro ohodnocování zajištění</a:t>
            </a:r>
          </a:p>
          <a:p>
            <a:pPr algn="just">
              <a:buFont typeface="Wingdings" panose="05000000000000000000" pitchFamily="2" charset="2"/>
              <a:buChar char="§"/>
            </a:pPr>
            <a:r>
              <a:rPr lang="cs-CZ" sz="2000" dirty="0"/>
              <a:t>Systém řízení rizik, systémový přístup ke kategorizaci úvěrů a tvorbě opravných položek</a:t>
            </a:r>
          </a:p>
          <a:p>
            <a:pPr algn="just">
              <a:buFont typeface="Wingdings" panose="05000000000000000000" pitchFamily="2" charset="2"/>
              <a:buChar char="§"/>
            </a:pPr>
            <a:r>
              <a:rPr lang="cs-CZ" sz="2000" dirty="0"/>
              <a:t>Nastavení </a:t>
            </a:r>
            <a:r>
              <a:rPr lang="cs-CZ" sz="2000" dirty="0" err="1"/>
              <a:t>work-out</a:t>
            </a:r>
            <a:r>
              <a:rPr lang="cs-CZ" sz="2000" dirty="0"/>
              <a:t> procedur (vymáhání pohledávek)</a:t>
            </a:r>
          </a:p>
          <a:p>
            <a:pPr algn="just">
              <a:buFont typeface="Wingdings" panose="05000000000000000000" pitchFamily="2" charset="2"/>
              <a:buChar char="§"/>
            </a:pPr>
            <a:r>
              <a:rPr lang="cs-CZ" sz="2000" dirty="0"/>
              <a:t>Pravidelný audit</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23</a:t>
            </a:fld>
            <a:endParaRPr lang="cs-CZ" altLang="cs-CZ"/>
          </a:p>
        </p:txBody>
      </p:sp>
    </p:spTree>
    <p:extLst>
      <p:ext uri="{BB962C8B-B14F-4D97-AF65-F5344CB8AC3E}">
        <p14:creationId xmlns:p14="http://schemas.microsoft.com/office/powerpoint/2010/main" val="426092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Měření kreditního rizika</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Úvěrová strategie banky a její zapracování do vnitřních předpisů banky</a:t>
            </a:r>
          </a:p>
          <a:p>
            <a:pPr algn="just">
              <a:buFont typeface="Wingdings" panose="05000000000000000000" pitchFamily="2" charset="2"/>
              <a:buChar char="§"/>
            </a:pPr>
            <a:r>
              <a:rPr lang="cs-CZ" sz="2000" dirty="0"/>
              <a:t>Organizační předpoklady</a:t>
            </a:r>
          </a:p>
          <a:p>
            <a:pPr lvl="1" algn="just">
              <a:buFont typeface="Wingdings" panose="05000000000000000000" pitchFamily="2" charset="2"/>
              <a:buChar char="§"/>
            </a:pPr>
            <a:r>
              <a:rPr lang="cs-CZ" sz="1600" dirty="0"/>
              <a:t>Útvar styku se zákazníky</a:t>
            </a:r>
          </a:p>
          <a:p>
            <a:pPr lvl="1" algn="just">
              <a:buFont typeface="Wingdings" panose="05000000000000000000" pitchFamily="2" charset="2"/>
              <a:buChar char="§"/>
            </a:pPr>
            <a:r>
              <a:rPr lang="cs-CZ" sz="1600" dirty="0"/>
              <a:t>Útvar zaúčtování a administrace</a:t>
            </a:r>
          </a:p>
          <a:p>
            <a:pPr lvl="1" algn="just">
              <a:buFont typeface="Wingdings" panose="05000000000000000000" pitchFamily="2" charset="2"/>
              <a:buChar char="§"/>
            </a:pPr>
            <a:r>
              <a:rPr lang="cs-CZ" sz="1600" dirty="0"/>
              <a:t>Útvar řízení rizik</a:t>
            </a:r>
          </a:p>
          <a:p>
            <a:pPr lvl="1" algn="just">
              <a:buFont typeface="Wingdings" panose="05000000000000000000" pitchFamily="2" charset="2"/>
              <a:buChar char="§"/>
            </a:pPr>
            <a:r>
              <a:rPr lang="cs-CZ" sz="1600" dirty="0"/>
              <a:t>Útvar auditu a kontroly</a:t>
            </a:r>
          </a:p>
          <a:p>
            <a:pPr lvl="1" algn="just">
              <a:buFont typeface="Wingdings" panose="05000000000000000000" pitchFamily="2" charset="2"/>
              <a:buChar char="§"/>
            </a:pPr>
            <a:r>
              <a:rPr lang="cs-CZ" sz="1600" dirty="0"/>
              <a:t>Útvar zabývající se vymáháním problémových úvěrů</a:t>
            </a:r>
          </a:p>
          <a:p>
            <a:pPr algn="just">
              <a:buFont typeface="Wingdings" panose="05000000000000000000" pitchFamily="2" charset="2"/>
              <a:buChar char="§"/>
            </a:pPr>
            <a:r>
              <a:rPr lang="cs-CZ" sz="2000" dirty="0"/>
              <a:t>Schvalovací a rozhodovací pravomoci (oddělení akvizice klienta od schválení jeho úvěrového případu)</a:t>
            </a:r>
          </a:p>
          <a:p>
            <a:pPr algn="just">
              <a:buFont typeface="Wingdings" panose="05000000000000000000" pitchFamily="2" charset="2"/>
              <a:buChar char="§"/>
            </a:pPr>
            <a:r>
              <a:rPr lang="cs-CZ" sz="2000" dirty="0"/>
              <a:t>Kreditní limity (limity angažovanosti, limity na odvětví, zemi, klienty)</a:t>
            </a:r>
          </a:p>
          <a:p>
            <a:pPr algn="just">
              <a:buFont typeface="Wingdings" panose="05000000000000000000" pitchFamily="2" charset="2"/>
              <a:buChar char="§"/>
            </a:pPr>
            <a:r>
              <a:rPr lang="cs-CZ" sz="2000" dirty="0"/>
              <a:t>Oceňování úvěrů/klientů – stanovení ceny úvěru, poplatků</a:t>
            </a:r>
          </a:p>
          <a:p>
            <a:endParaRPr lang="cs-CZ" dirty="0"/>
          </a:p>
        </p:txBody>
      </p:sp>
    </p:spTree>
    <p:extLst>
      <p:ext uri="{BB962C8B-B14F-4D97-AF65-F5344CB8AC3E}">
        <p14:creationId xmlns:p14="http://schemas.microsoft.com/office/powerpoint/2010/main" val="778320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Zástupný obsah 8">
            <a:extLst>
              <a:ext uri="{FF2B5EF4-FFF2-40B4-BE49-F238E27FC236}">
                <a16:creationId xmlns:a16="http://schemas.microsoft.com/office/drawing/2014/main" id="{79050CCC-0056-4DDC-9415-B4246767B374}"/>
              </a:ext>
            </a:extLst>
          </p:cNvPr>
          <p:cNvGraphicFramePr>
            <a:graphicFrameLocks noGrp="1"/>
          </p:cNvGraphicFramePr>
          <p:nvPr>
            <p:ph sz="quarter" idx="24"/>
          </p:nvPr>
        </p:nvGraphicFramePr>
        <p:xfrm>
          <a:off x="719999" y="1397286"/>
          <a:ext cx="5218410" cy="4740719"/>
        </p:xfrm>
        <a:graphic>
          <a:graphicData uri="http://schemas.openxmlformats.org/drawingml/2006/table">
            <a:tbl>
              <a:tblPr>
                <a:tableStyleId>{5C22544A-7EE6-4342-B048-85BDC9FD1C3A}</a:tableStyleId>
              </a:tblPr>
              <a:tblGrid>
                <a:gridCol w="869735">
                  <a:extLst>
                    <a:ext uri="{9D8B030D-6E8A-4147-A177-3AD203B41FA5}">
                      <a16:colId xmlns:a16="http://schemas.microsoft.com/office/drawing/2014/main" val="1106055005"/>
                    </a:ext>
                  </a:extLst>
                </a:gridCol>
                <a:gridCol w="869735">
                  <a:extLst>
                    <a:ext uri="{9D8B030D-6E8A-4147-A177-3AD203B41FA5}">
                      <a16:colId xmlns:a16="http://schemas.microsoft.com/office/drawing/2014/main" val="873083244"/>
                    </a:ext>
                  </a:extLst>
                </a:gridCol>
                <a:gridCol w="869735">
                  <a:extLst>
                    <a:ext uri="{9D8B030D-6E8A-4147-A177-3AD203B41FA5}">
                      <a16:colId xmlns:a16="http://schemas.microsoft.com/office/drawing/2014/main" val="341914721"/>
                    </a:ext>
                  </a:extLst>
                </a:gridCol>
                <a:gridCol w="869735">
                  <a:extLst>
                    <a:ext uri="{9D8B030D-6E8A-4147-A177-3AD203B41FA5}">
                      <a16:colId xmlns:a16="http://schemas.microsoft.com/office/drawing/2014/main" val="4108276993"/>
                    </a:ext>
                  </a:extLst>
                </a:gridCol>
                <a:gridCol w="869735">
                  <a:extLst>
                    <a:ext uri="{9D8B030D-6E8A-4147-A177-3AD203B41FA5}">
                      <a16:colId xmlns:a16="http://schemas.microsoft.com/office/drawing/2014/main" val="3180933448"/>
                    </a:ext>
                  </a:extLst>
                </a:gridCol>
                <a:gridCol w="869735">
                  <a:extLst>
                    <a:ext uri="{9D8B030D-6E8A-4147-A177-3AD203B41FA5}">
                      <a16:colId xmlns:a16="http://schemas.microsoft.com/office/drawing/2014/main" val="2305338414"/>
                    </a:ext>
                  </a:extLst>
                </a:gridCol>
              </a:tblGrid>
              <a:tr h="249960">
                <a:tc gridSpan="3">
                  <a:txBody>
                    <a:bodyPr/>
                    <a:lstStyle/>
                    <a:p>
                      <a:pPr algn="l" fontAlgn="b"/>
                      <a:r>
                        <a:rPr lang="cs-CZ" sz="1000" u="none" strike="noStrike">
                          <a:effectLst/>
                        </a:rPr>
                        <a:t>Struktura úvěrů dle portfolií</a:t>
                      </a:r>
                      <a:endParaRPr lang="cs-CZ"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cs-CZ"/>
                    </a:p>
                  </a:txBody>
                  <a:tcPr/>
                </a:tc>
                <a:tc hMerge="1">
                  <a:txBody>
                    <a:bodyPr/>
                    <a:lstStyle/>
                    <a:p>
                      <a:endParaRPr lang="cs-CZ"/>
                    </a:p>
                  </a:txBody>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65028996"/>
                  </a:ext>
                </a:extLst>
              </a:tr>
              <a:tr h="249960">
                <a:tc>
                  <a:txBody>
                    <a:bodyPr/>
                    <a:lstStyle/>
                    <a:p>
                      <a:pPr algn="l" fontAlgn="b"/>
                      <a:r>
                        <a:rPr lang="cs-CZ" sz="1000" u="none" strike="noStrike">
                          <a:effectLst/>
                        </a:rPr>
                        <a:t>(v %)</a:t>
                      </a:r>
                      <a:endParaRPr lang="cs-CZ"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543178673"/>
                  </a:ext>
                </a:extLst>
              </a:tr>
              <a:tr h="249960">
                <a:tc>
                  <a:txBody>
                    <a:bodyPr/>
                    <a:lstStyle/>
                    <a:p>
                      <a:pPr algn="l" fontAlgn="b"/>
                      <a:endParaRPr lang="cs-CZ" sz="11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82149580"/>
                  </a:ext>
                </a:extLst>
              </a:tr>
              <a:tr h="24996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53788448"/>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65404602"/>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88797922"/>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11794310"/>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72475309"/>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13338739"/>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28239773"/>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591474865"/>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90124098"/>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68418235"/>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782551"/>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77893213"/>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37892816"/>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76097116"/>
                  </a:ext>
                </a:extLst>
              </a:tr>
              <a:tr h="249960">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26287579"/>
                  </a:ext>
                </a:extLst>
              </a:tr>
              <a:tr h="241439">
                <a:tc>
                  <a:txBody>
                    <a:bodyPr/>
                    <a:lstStyle/>
                    <a:p>
                      <a:pPr algn="l" fontAlgn="b"/>
                      <a:r>
                        <a:rPr lang="cs-CZ" sz="900" u="none" strike="noStrike">
                          <a:effectLst/>
                        </a:rPr>
                        <a:t>Zdroj: ČNB</a:t>
                      </a:r>
                      <a:endParaRPr lang="cs-CZ" sz="900" b="0" i="0" u="none" strike="noStrike">
                        <a:solidFill>
                          <a:srgbClr val="000000"/>
                        </a:solidFill>
                        <a:effectLst/>
                        <a:latin typeface="Arial" panose="020B0604020202020204" pitchFamily="34" charset="0"/>
                      </a:endParaRPr>
                    </a:p>
                  </a:txBody>
                  <a:tcPr marL="0" marR="0" marT="0" marB="0" anchor="b"/>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tc>
                <a:tc>
                  <a:txBody>
                    <a:bodyPr/>
                    <a:lstStyle/>
                    <a:p>
                      <a:pPr algn="l" fontAlgn="t"/>
                      <a:endParaRPr lang="cs-CZ" sz="9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548065845"/>
                  </a:ext>
                </a:extLst>
              </a:tr>
            </a:tbl>
          </a:graphicData>
        </a:graphic>
      </p:graphicFrame>
      <p:sp>
        <p:nvSpPr>
          <p:cNvPr id="5" name="Zástupný symbol pro zápatí 1">
            <a:extLst>
              <a:ext uri="{FF2B5EF4-FFF2-40B4-BE49-F238E27FC236}">
                <a16:creationId xmlns:a16="http://schemas.microsoft.com/office/drawing/2014/main" id="{840ACFC3-C3F1-42AB-96F6-9AEE30ABB91C}"/>
              </a:ext>
            </a:extLst>
          </p:cNvPr>
          <p:cNvSpPr>
            <a:spLocks noGrp="1"/>
          </p:cNvSpPr>
          <p:nvPr>
            <p:ph type="ftr" sz="quarter" idx="10"/>
          </p:nvPr>
        </p:nvSpPr>
        <p:spPr>
          <a:xfrm>
            <a:off x="720000" y="6228000"/>
            <a:ext cx="7920000" cy="252000"/>
          </a:xfrm>
        </p:spPr>
        <p:txBody>
          <a:bodyPr wrap="square" anchor="ctr">
            <a:normAutofit fontScale="92500" lnSpcReduction="10000"/>
          </a:bodyPr>
          <a:lstStyle/>
          <a:p>
            <a:pPr>
              <a:spcAft>
                <a:spcPts val="600"/>
              </a:spcAft>
            </a:pPr>
            <a:r>
              <a:rPr lang="cs-CZ" dirty="0"/>
              <a:t>www.cnb.cz</a:t>
            </a:r>
            <a:endParaRPr lang="cs-CZ"/>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fontScale="92500" lnSpcReduction="10000"/>
          </a:bodyPr>
          <a:lstStyle/>
          <a:p>
            <a:pPr>
              <a:spcAft>
                <a:spcPts val="600"/>
              </a:spcAft>
            </a:pPr>
            <a:fld id="{7E028F59-B1F6-4801-94DB-4C8B6157CAC0}" type="slidenum">
              <a:rPr lang="cs-CZ" altLang="cs-CZ"/>
              <a:pPr>
                <a:spcAft>
                  <a:spcPts val="600"/>
                </a:spcAft>
              </a:pPr>
              <a:t>25</a:t>
            </a:fld>
            <a:endParaRPr lang="cs-CZ" altLang="cs-CZ"/>
          </a:p>
        </p:txBody>
      </p:sp>
      <p:sp>
        <p:nvSpPr>
          <p:cNvPr id="2" name="Nadpis 1"/>
          <p:cNvSpPr>
            <a:spLocks noGrp="1"/>
          </p:cNvSpPr>
          <p:nvPr>
            <p:ph type="title"/>
          </p:nvPr>
        </p:nvSpPr>
        <p:spPr>
          <a:xfrm>
            <a:off x="720000" y="720000"/>
            <a:ext cx="10753200" cy="451576"/>
          </a:xfrm>
        </p:spPr>
        <p:txBody>
          <a:bodyPr anchor="t">
            <a:normAutofit/>
          </a:bodyPr>
          <a:lstStyle/>
          <a:p>
            <a:r>
              <a:rPr lang="cs-CZ" sz="2200"/>
              <a:t>Kvalita aktiv českého bankovního sektoru</a:t>
            </a:r>
          </a:p>
        </p:txBody>
      </p:sp>
      <p:graphicFrame>
        <p:nvGraphicFramePr>
          <p:cNvPr id="8" name="Zástupný obsah 7">
            <a:extLst>
              <a:ext uri="{FF2B5EF4-FFF2-40B4-BE49-F238E27FC236}">
                <a16:creationId xmlns:a16="http://schemas.microsoft.com/office/drawing/2014/main" id="{18DCFD9B-7240-497F-901F-147B7388EC6B}"/>
              </a:ext>
            </a:extLst>
          </p:cNvPr>
          <p:cNvGraphicFramePr>
            <a:graphicFrameLocks noGrp="1"/>
          </p:cNvGraphicFramePr>
          <p:nvPr>
            <p:ph idx="28"/>
          </p:nvPr>
        </p:nvGraphicFramePr>
        <p:xfrm>
          <a:off x="6122589" y="1397286"/>
          <a:ext cx="5466660" cy="4740716"/>
        </p:xfrm>
        <a:graphic>
          <a:graphicData uri="http://schemas.openxmlformats.org/drawingml/2006/table">
            <a:tbl>
              <a:tblPr>
                <a:tableStyleId>{5C22544A-7EE6-4342-B048-85BDC9FD1C3A}</a:tableStyleId>
              </a:tblPr>
              <a:tblGrid>
                <a:gridCol w="815372">
                  <a:extLst>
                    <a:ext uri="{9D8B030D-6E8A-4147-A177-3AD203B41FA5}">
                      <a16:colId xmlns:a16="http://schemas.microsoft.com/office/drawing/2014/main" val="2051774480"/>
                    </a:ext>
                  </a:extLst>
                </a:gridCol>
                <a:gridCol w="576459">
                  <a:extLst>
                    <a:ext uri="{9D8B030D-6E8A-4147-A177-3AD203B41FA5}">
                      <a16:colId xmlns:a16="http://schemas.microsoft.com/office/drawing/2014/main" val="2009723195"/>
                    </a:ext>
                  </a:extLst>
                </a:gridCol>
                <a:gridCol w="681117">
                  <a:extLst>
                    <a:ext uri="{9D8B030D-6E8A-4147-A177-3AD203B41FA5}">
                      <a16:colId xmlns:a16="http://schemas.microsoft.com/office/drawing/2014/main" val="3382217191"/>
                    </a:ext>
                  </a:extLst>
                </a:gridCol>
                <a:gridCol w="681117">
                  <a:extLst>
                    <a:ext uri="{9D8B030D-6E8A-4147-A177-3AD203B41FA5}">
                      <a16:colId xmlns:a16="http://schemas.microsoft.com/office/drawing/2014/main" val="3903267511"/>
                    </a:ext>
                  </a:extLst>
                </a:gridCol>
                <a:gridCol w="681117">
                  <a:extLst>
                    <a:ext uri="{9D8B030D-6E8A-4147-A177-3AD203B41FA5}">
                      <a16:colId xmlns:a16="http://schemas.microsoft.com/office/drawing/2014/main" val="2446446469"/>
                    </a:ext>
                  </a:extLst>
                </a:gridCol>
                <a:gridCol w="681117">
                  <a:extLst>
                    <a:ext uri="{9D8B030D-6E8A-4147-A177-3AD203B41FA5}">
                      <a16:colId xmlns:a16="http://schemas.microsoft.com/office/drawing/2014/main" val="793850811"/>
                    </a:ext>
                  </a:extLst>
                </a:gridCol>
                <a:gridCol w="681117">
                  <a:extLst>
                    <a:ext uri="{9D8B030D-6E8A-4147-A177-3AD203B41FA5}">
                      <a16:colId xmlns:a16="http://schemas.microsoft.com/office/drawing/2014/main" val="834169053"/>
                    </a:ext>
                  </a:extLst>
                </a:gridCol>
                <a:gridCol w="669244">
                  <a:extLst>
                    <a:ext uri="{9D8B030D-6E8A-4147-A177-3AD203B41FA5}">
                      <a16:colId xmlns:a16="http://schemas.microsoft.com/office/drawing/2014/main" val="3812956020"/>
                    </a:ext>
                  </a:extLst>
                </a:gridCol>
              </a:tblGrid>
              <a:tr h="494491">
                <a:tc gridSpan="7">
                  <a:txBody>
                    <a:bodyPr/>
                    <a:lstStyle/>
                    <a:p>
                      <a:pPr algn="l" fontAlgn="b"/>
                      <a:r>
                        <a:rPr lang="cs-CZ" sz="1200" u="none" strike="noStrike">
                          <a:effectLst/>
                        </a:rPr>
                        <a:t>Objemy expozic, opravných položek a míry krytí dle míry rizika a portfolia </a:t>
                      </a:r>
                      <a:endParaRPr lang="cs-CZ" sz="1200" b="1" i="0" u="none" strike="noStrike">
                        <a:solidFill>
                          <a:srgbClr val="000000"/>
                        </a:solidFill>
                        <a:effectLst/>
                        <a:latin typeface="Arial" panose="020B0604020202020204" pitchFamily="34" charset="0"/>
                      </a:endParaRPr>
                    </a:p>
                  </a:txBody>
                  <a:tcPr marL="6003" marR="6003" marT="600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Arial" panose="020B0604020202020204" pitchFamily="34" charset="0"/>
                      </a:endParaRPr>
                    </a:p>
                  </a:txBody>
                  <a:tcPr marL="6003" marR="6003" marT="6003" marB="0" anchor="b"/>
                </a:tc>
                <a:extLst>
                  <a:ext uri="{0D108BD9-81ED-4DB2-BD59-A6C34878D82A}">
                    <a16:rowId xmlns:a16="http://schemas.microsoft.com/office/drawing/2014/main" val="329268757"/>
                  </a:ext>
                </a:extLst>
              </a:tr>
              <a:tr h="235948">
                <a:tc>
                  <a:txBody>
                    <a:bodyPr/>
                    <a:lstStyle/>
                    <a:p>
                      <a:pPr algn="l" fontAlgn="b"/>
                      <a:endParaRPr lang="cs-CZ" sz="12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1" i="0" u="none" strike="noStrike">
                        <a:solidFill>
                          <a:srgbClr val="000000"/>
                        </a:solidFill>
                        <a:effectLst/>
                        <a:latin typeface="Arial" panose="020B0604020202020204" pitchFamily="34" charset="0"/>
                      </a:endParaRPr>
                    </a:p>
                  </a:txBody>
                  <a:tcPr marL="6003" marR="6003" marT="6003" marB="0" anchor="b"/>
                </a:tc>
                <a:tc>
                  <a:txBody>
                    <a:bodyPr/>
                    <a:lstStyle/>
                    <a:p>
                      <a:pPr algn="l" fontAlgn="b"/>
                      <a:endParaRPr lang="cs-CZ" sz="900" b="0" i="0" u="none" strike="noStrike">
                        <a:solidFill>
                          <a:srgbClr val="000000"/>
                        </a:solidFill>
                        <a:effectLst/>
                        <a:latin typeface="Arial" panose="020B0604020202020204" pitchFamily="34" charset="0"/>
                      </a:endParaRPr>
                    </a:p>
                  </a:txBody>
                  <a:tcPr marL="6003" marR="6003" marT="6003" marB="0" anchor="b"/>
                </a:tc>
                <a:extLst>
                  <a:ext uri="{0D108BD9-81ED-4DB2-BD59-A6C34878D82A}">
                    <a16:rowId xmlns:a16="http://schemas.microsoft.com/office/drawing/2014/main" val="152951371"/>
                  </a:ext>
                </a:extLst>
              </a:tr>
              <a:tr h="219933">
                <a:tc gridSpan="2">
                  <a:txBody>
                    <a:bodyPr/>
                    <a:lstStyle/>
                    <a:p>
                      <a:pPr algn="ctr" fontAlgn="ctr"/>
                      <a:endParaRPr lang="cs-CZ" sz="900" b="0" i="0" u="none" strike="noStrike">
                        <a:solidFill>
                          <a:srgbClr val="000000"/>
                        </a:solidFill>
                        <a:effectLst/>
                        <a:latin typeface="Arial" panose="020B0604020202020204" pitchFamily="34" charset="0"/>
                      </a:endParaRPr>
                    </a:p>
                  </a:txBody>
                  <a:tcPr marL="6003" marR="6003" marT="6003" marB="0" anchor="ctr"/>
                </a:tc>
                <a:tc hMerge="1">
                  <a:txBody>
                    <a:bodyPr/>
                    <a:lstStyle/>
                    <a:p>
                      <a:endParaRPr lang="cs-CZ"/>
                    </a:p>
                  </a:txBody>
                  <a:tcPr/>
                </a:tc>
                <a:tc gridSpan="2">
                  <a:txBody>
                    <a:bodyPr/>
                    <a:lstStyle/>
                    <a:p>
                      <a:pPr algn="ctr" fontAlgn="ctr"/>
                      <a:r>
                        <a:rPr lang="cs-CZ" sz="900" u="none" strike="noStrike">
                          <a:effectLst/>
                        </a:rPr>
                        <a:t>Klientské expozice</a:t>
                      </a:r>
                      <a:endParaRPr lang="cs-CZ" sz="900" b="1" i="0" u="none" strike="noStrike">
                        <a:solidFill>
                          <a:srgbClr val="000000"/>
                        </a:solidFill>
                        <a:effectLst/>
                        <a:latin typeface="Arial" panose="020B0604020202020204" pitchFamily="34" charset="0"/>
                      </a:endParaRPr>
                    </a:p>
                  </a:txBody>
                  <a:tcPr marL="6003" marR="6003" marT="6003" marB="0" anchor="ctr"/>
                </a:tc>
                <a:tc hMerge="1">
                  <a:txBody>
                    <a:bodyPr/>
                    <a:lstStyle/>
                    <a:p>
                      <a:endParaRPr lang="cs-CZ"/>
                    </a:p>
                  </a:txBody>
                  <a:tcPr/>
                </a:tc>
                <a:tc gridSpan="2">
                  <a:txBody>
                    <a:bodyPr/>
                    <a:lstStyle/>
                    <a:p>
                      <a:pPr algn="ctr" fontAlgn="ctr"/>
                      <a:r>
                        <a:rPr lang="cs-CZ" sz="900" u="none" strike="noStrike">
                          <a:effectLst/>
                        </a:rPr>
                        <a:t>Opravné položky</a:t>
                      </a:r>
                      <a:endParaRPr lang="cs-CZ" sz="900" b="1" i="0" u="none" strike="noStrike">
                        <a:solidFill>
                          <a:srgbClr val="000000"/>
                        </a:solidFill>
                        <a:effectLst/>
                        <a:latin typeface="Arial" panose="020B0604020202020204" pitchFamily="34" charset="0"/>
                      </a:endParaRPr>
                    </a:p>
                  </a:txBody>
                  <a:tcPr marL="6003" marR="6003" marT="6003" marB="0" anchor="ctr"/>
                </a:tc>
                <a:tc hMerge="1">
                  <a:txBody>
                    <a:bodyPr/>
                    <a:lstStyle/>
                    <a:p>
                      <a:endParaRPr lang="cs-CZ"/>
                    </a:p>
                  </a:txBody>
                  <a:tcPr/>
                </a:tc>
                <a:tc gridSpan="2">
                  <a:txBody>
                    <a:bodyPr/>
                    <a:lstStyle/>
                    <a:p>
                      <a:pPr algn="ctr" fontAlgn="ctr"/>
                      <a:r>
                        <a:rPr lang="cs-CZ" sz="900" u="none" strike="noStrike">
                          <a:effectLst/>
                        </a:rPr>
                        <a:t>Míra krytí</a:t>
                      </a:r>
                      <a:endParaRPr lang="cs-CZ" sz="900" b="1" i="0" u="none" strike="noStrike">
                        <a:solidFill>
                          <a:srgbClr val="000000"/>
                        </a:solidFill>
                        <a:effectLst/>
                        <a:latin typeface="Arial" panose="020B0604020202020204" pitchFamily="34" charset="0"/>
                      </a:endParaRPr>
                    </a:p>
                  </a:txBody>
                  <a:tcPr marL="6003" marR="6003" marT="6003" marB="0" anchor="ctr"/>
                </a:tc>
                <a:tc hMerge="1">
                  <a:txBody>
                    <a:bodyPr/>
                    <a:lstStyle/>
                    <a:p>
                      <a:endParaRPr lang="cs-CZ"/>
                    </a:p>
                  </a:txBody>
                  <a:tcPr/>
                </a:tc>
                <a:extLst>
                  <a:ext uri="{0D108BD9-81ED-4DB2-BD59-A6C34878D82A}">
                    <a16:rowId xmlns:a16="http://schemas.microsoft.com/office/drawing/2014/main" val="3483193107"/>
                  </a:ext>
                </a:extLst>
              </a:tr>
              <a:tr h="219933">
                <a:tc rowSpan="2">
                  <a:txBody>
                    <a:bodyPr/>
                    <a:lstStyle/>
                    <a:p>
                      <a:pPr algn="ctr" fontAlgn="ctr"/>
                      <a:r>
                        <a:rPr lang="cs-CZ" sz="900" u="none" strike="noStrike">
                          <a:effectLst/>
                        </a:rPr>
                        <a:t>Stupeň</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r" fontAlgn="ctr"/>
                      <a:r>
                        <a:rPr lang="cs-CZ" sz="900" u="none" strike="noStrike">
                          <a:effectLst/>
                        </a:rPr>
                        <a:t>Datum</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Objem</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Změna</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Objem</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l" fontAlgn="ctr"/>
                      <a:r>
                        <a:rPr lang="cs-CZ" sz="900" u="none" strike="noStrike">
                          <a:effectLst/>
                        </a:rPr>
                        <a:t>Změna</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Podíl</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Změna</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2000595697"/>
                  </a:ext>
                </a:extLst>
              </a:tr>
              <a:tr h="219933">
                <a:tc vMerge="1">
                  <a:txBody>
                    <a:bodyPr/>
                    <a:lstStyle/>
                    <a:p>
                      <a:endParaRPr lang="cs-CZ"/>
                    </a:p>
                  </a:txBody>
                  <a:tcPr/>
                </a:tc>
                <a:tc vMerge="1">
                  <a:txBody>
                    <a:bodyPr/>
                    <a:lstStyle/>
                    <a:p>
                      <a:endParaRPr lang="cs-CZ"/>
                    </a:p>
                  </a:txBody>
                  <a:tcPr/>
                </a:tc>
                <a:tc>
                  <a:txBody>
                    <a:bodyPr/>
                    <a:lstStyle/>
                    <a:p>
                      <a:pPr algn="ctr" fontAlgn="ctr"/>
                      <a:r>
                        <a:rPr lang="cs-CZ" sz="900" u="none" strike="noStrike">
                          <a:effectLst/>
                        </a:rPr>
                        <a:t>(mld. Kč)</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(v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(mld. Kč)</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l" fontAlgn="ctr"/>
                      <a:r>
                        <a:rPr lang="cs-CZ" sz="900" u="none" strike="noStrike">
                          <a:effectLst/>
                        </a:rPr>
                        <a:t>(v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(v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(v p. b.)</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3700559159"/>
                  </a:ext>
                </a:extLst>
              </a:tr>
              <a:tr h="219933">
                <a:tc rowSpan="3">
                  <a:txBody>
                    <a:bodyPr/>
                    <a:lstStyle/>
                    <a:p>
                      <a:pPr algn="ctr" fontAlgn="ctr"/>
                      <a:r>
                        <a:rPr lang="cs-CZ" sz="900" u="none" strike="noStrike">
                          <a:effectLst/>
                        </a:rPr>
                        <a:t>Celkem</a:t>
                      </a:r>
                      <a:endParaRPr lang="cs-CZ" sz="900" b="1" i="0" u="none" strike="noStrike">
                        <a:solidFill>
                          <a:srgbClr val="000000"/>
                        </a:solidFill>
                        <a:effectLst/>
                        <a:latin typeface="Arial" panose="020B0604020202020204" pitchFamily="34" charset="0"/>
                      </a:endParaRPr>
                    </a:p>
                  </a:txBody>
                  <a:tcPr marL="6003" marR="6003" marT="6003" marB="0" anchor="ctr"/>
                </a:tc>
                <a:tc>
                  <a:txBody>
                    <a:bodyPr/>
                    <a:lstStyle/>
                    <a:p>
                      <a:pPr algn="r" fontAlgn="ctr"/>
                      <a:r>
                        <a:rPr lang="cs-CZ" sz="900" u="none" strike="noStrike">
                          <a:effectLst/>
                        </a:rPr>
                        <a:t>12/2019</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3 371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58,00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1,71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908976013"/>
                  </a:ext>
                </a:extLst>
              </a:tr>
              <a:tr h="219933">
                <a:tc vMerge="1">
                  <a:txBody>
                    <a:bodyPr/>
                    <a:lstStyle/>
                    <a:p>
                      <a:endParaRPr lang="cs-CZ"/>
                    </a:p>
                  </a:txBody>
                  <a:tcPr/>
                </a:tc>
                <a:tc>
                  <a:txBody>
                    <a:bodyPr/>
                    <a:lstStyle/>
                    <a:p>
                      <a:pPr algn="r" fontAlgn="ctr"/>
                      <a:r>
                        <a:rPr lang="cs-CZ" sz="900" u="none" strike="noStrike">
                          <a:effectLst/>
                        </a:rPr>
                        <a:t>12/2020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3 514</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8,0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77,20</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-3,3</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2,25</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-0,24</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2619748953"/>
                  </a:ext>
                </a:extLst>
              </a:tr>
              <a:tr h="219933">
                <a:tc vMerge="1">
                  <a:txBody>
                    <a:bodyPr/>
                    <a:lstStyle/>
                    <a:p>
                      <a:endParaRPr lang="cs-CZ"/>
                    </a:p>
                  </a:txBody>
                  <a:tcPr/>
                </a:tc>
                <a:tc>
                  <a:txBody>
                    <a:bodyPr/>
                    <a:lstStyle/>
                    <a:p>
                      <a:pPr algn="r" fontAlgn="ctr"/>
                      <a:r>
                        <a:rPr lang="cs-CZ" sz="900" u="none" strike="noStrike">
                          <a:effectLst/>
                        </a:rPr>
                        <a:t>08/2021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3 796</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74,63</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2,01</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extLst>
                  <a:ext uri="{0D108BD9-81ED-4DB2-BD59-A6C34878D82A}">
                    <a16:rowId xmlns:a16="http://schemas.microsoft.com/office/drawing/2014/main" val="3244084414"/>
                  </a:ext>
                </a:extLst>
              </a:tr>
              <a:tr h="219933">
                <a:tc rowSpan="3">
                  <a:txBody>
                    <a:bodyPr/>
                    <a:lstStyle/>
                    <a:p>
                      <a:pPr algn="ctr" fontAlgn="ctr"/>
                      <a:r>
                        <a:rPr lang="cs-CZ" sz="900" u="none" strike="noStrike">
                          <a:effectLst/>
                        </a:rPr>
                        <a:t>S1</a:t>
                      </a:r>
                      <a:endParaRPr lang="cs-CZ" sz="900" b="1" i="0" u="none" strike="noStrike">
                        <a:solidFill>
                          <a:srgbClr val="000000"/>
                        </a:solidFill>
                        <a:effectLst/>
                        <a:latin typeface="Arial" panose="020B0604020202020204" pitchFamily="34" charset="0"/>
                      </a:endParaRPr>
                    </a:p>
                  </a:txBody>
                  <a:tcPr marL="6003" marR="6003" marT="6003" marB="0" anchor="ctr"/>
                </a:tc>
                <a:tc>
                  <a:txBody>
                    <a:bodyPr/>
                    <a:lstStyle/>
                    <a:p>
                      <a:pPr algn="r" fontAlgn="ctr"/>
                      <a:r>
                        <a:rPr lang="cs-CZ" sz="900" u="none" strike="noStrike">
                          <a:effectLst/>
                        </a:rPr>
                        <a:t>12/2019</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3 150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7,45</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0,21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724235775"/>
                  </a:ext>
                </a:extLst>
              </a:tr>
              <a:tr h="219933">
                <a:tc vMerge="1">
                  <a:txBody>
                    <a:bodyPr/>
                    <a:lstStyle/>
                    <a:p>
                      <a:endParaRPr lang="cs-CZ"/>
                    </a:p>
                  </a:txBody>
                  <a:tcPr/>
                </a:tc>
                <a:tc>
                  <a:txBody>
                    <a:bodyPr/>
                    <a:lstStyle/>
                    <a:p>
                      <a:pPr algn="r" fontAlgn="ctr"/>
                      <a:r>
                        <a:rPr lang="cs-CZ" sz="900" u="none" strike="noStrike">
                          <a:effectLst/>
                        </a:rPr>
                        <a:t>12/2020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3 070</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9,6</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9,42</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0,31</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-0,03</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198233937"/>
                  </a:ext>
                </a:extLst>
              </a:tr>
              <a:tr h="219933">
                <a:tc vMerge="1">
                  <a:txBody>
                    <a:bodyPr/>
                    <a:lstStyle/>
                    <a:p>
                      <a:endParaRPr lang="cs-CZ"/>
                    </a:p>
                  </a:txBody>
                  <a:tcPr/>
                </a:tc>
                <a:tc>
                  <a:txBody>
                    <a:bodyPr/>
                    <a:lstStyle/>
                    <a:p>
                      <a:pPr algn="r" fontAlgn="ctr"/>
                      <a:r>
                        <a:rPr lang="cs-CZ" sz="900" u="none" strike="noStrike">
                          <a:effectLst/>
                        </a:rPr>
                        <a:t>08/2021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3 364</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9,43</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0,28</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extLst>
                  <a:ext uri="{0D108BD9-81ED-4DB2-BD59-A6C34878D82A}">
                    <a16:rowId xmlns:a16="http://schemas.microsoft.com/office/drawing/2014/main" val="156705855"/>
                  </a:ext>
                </a:extLst>
              </a:tr>
              <a:tr h="219933">
                <a:tc rowSpan="3">
                  <a:txBody>
                    <a:bodyPr/>
                    <a:lstStyle/>
                    <a:p>
                      <a:pPr algn="ctr" fontAlgn="ctr"/>
                      <a:r>
                        <a:rPr lang="cs-CZ" sz="900" u="none" strike="noStrike">
                          <a:effectLst/>
                        </a:rPr>
                        <a:t>S2</a:t>
                      </a:r>
                      <a:endParaRPr lang="cs-CZ" sz="900" b="1" i="0" u="none" strike="noStrike">
                        <a:solidFill>
                          <a:srgbClr val="000000"/>
                        </a:solidFill>
                        <a:effectLst/>
                        <a:latin typeface="Arial" panose="020B0604020202020204" pitchFamily="34" charset="0"/>
                      </a:endParaRPr>
                    </a:p>
                  </a:txBody>
                  <a:tcPr marL="6003" marR="6003" marT="6003" marB="0" anchor="ctr"/>
                </a:tc>
                <a:tc>
                  <a:txBody>
                    <a:bodyPr/>
                    <a:lstStyle/>
                    <a:p>
                      <a:pPr algn="r" fontAlgn="ctr"/>
                      <a:r>
                        <a:rPr lang="cs-CZ" sz="900" u="none" strike="noStrike">
                          <a:effectLst/>
                        </a:rPr>
                        <a:t>12/2019</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215</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7,85</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3,32</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1827461691"/>
                  </a:ext>
                </a:extLst>
              </a:tr>
              <a:tr h="219933">
                <a:tc vMerge="1">
                  <a:txBody>
                    <a:bodyPr/>
                    <a:lstStyle/>
                    <a:p>
                      <a:endParaRPr lang="cs-CZ"/>
                    </a:p>
                  </a:txBody>
                  <a:tcPr/>
                </a:tc>
                <a:tc>
                  <a:txBody>
                    <a:bodyPr/>
                    <a:lstStyle/>
                    <a:p>
                      <a:pPr algn="r" fontAlgn="ctr"/>
                      <a:r>
                        <a:rPr lang="cs-CZ" sz="900" u="none" strike="noStrike">
                          <a:effectLst/>
                        </a:rPr>
                        <a:t>12/2020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351</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-2,9</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19,57</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-11,5</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5,58</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-0,50</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3624101695"/>
                  </a:ext>
                </a:extLst>
              </a:tr>
              <a:tr h="219933">
                <a:tc vMerge="1">
                  <a:txBody>
                    <a:bodyPr/>
                    <a:lstStyle/>
                    <a:p>
                      <a:endParaRPr lang="cs-CZ"/>
                    </a:p>
                  </a:txBody>
                  <a:tcPr/>
                </a:tc>
                <a:tc>
                  <a:txBody>
                    <a:bodyPr/>
                    <a:lstStyle/>
                    <a:p>
                      <a:pPr algn="r" fontAlgn="ctr"/>
                      <a:r>
                        <a:rPr lang="cs-CZ" sz="900" u="none" strike="noStrike">
                          <a:effectLst/>
                        </a:rPr>
                        <a:t>08/2021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341</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17,32</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5,09</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extLst>
                  <a:ext uri="{0D108BD9-81ED-4DB2-BD59-A6C34878D82A}">
                    <a16:rowId xmlns:a16="http://schemas.microsoft.com/office/drawing/2014/main" val="3798618952"/>
                  </a:ext>
                </a:extLst>
              </a:tr>
              <a:tr h="219933">
                <a:tc rowSpan="3">
                  <a:txBody>
                    <a:bodyPr/>
                    <a:lstStyle/>
                    <a:p>
                      <a:pPr algn="ctr" fontAlgn="ctr"/>
                      <a:r>
                        <a:rPr lang="cs-CZ" sz="900" u="none" strike="noStrike">
                          <a:effectLst/>
                        </a:rPr>
                        <a:t>S3</a:t>
                      </a:r>
                      <a:endParaRPr lang="cs-CZ" sz="900" b="1" i="0" u="none" strike="noStrike">
                        <a:solidFill>
                          <a:srgbClr val="000000"/>
                        </a:solidFill>
                        <a:effectLst/>
                        <a:latin typeface="Arial" panose="020B0604020202020204" pitchFamily="34" charset="0"/>
                      </a:endParaRPr>
                    </a:p>
                  </a:txBody>
                  <a:tcPr marL="6003" marR="6003" marT="6003" marB="0" anchor="ctr"/>
                </a:tc>
                <a:tc>
                  <a:txBody>
                    <a:bodyPr/>
                    <a:lstStyle/>
                    <a:p>
                      <a:pPr algn="r" fontAlgn="ctr"/>
                      <a:r>
                        <a:rPr lang="cs-CZ" sz="900" u="none" strike="noStrike">
                          <a:effectLst/>
                        </a:rPr>
                        <a:t>12/2019</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76</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44,17</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57,72</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386835104"/>
                  </a:ext>
                </a:extLst>
              </a:tr>
              <a:tr h="219933">
                <a:tc vMerge="1">
                  <a:txBody>
                    <a:bodyPr/>
                    <a:lstStyle/>
                    <a:p>
                      <a:endParaRPr lang="cs-CZ"/>
                    </a:p>
                  </a:txBody>
                  <a:tcPr/>
                </a:tc>
                <a:tc>
                  <a:txBody>
                    <a:bodyPr/>
                    <a:lstStyle/>
                    <a:p>
                      <a:pPr algn="r" fontAlgn="ctr"/>
                      <a:r>
                        <a:rPr lang="cs-CZ" sz="900" u="none" strike="noStrike">
                          <a:effectLst/>
                        </a:rPr>
                        <a:t>12/2020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93</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-2,0</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48,21</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51,69</a:t>
                      </a:r>
                      <a:endParaRPr lang="cs-CZ" sz="900" b="0" i="0" u="none" strike="noStrike">
                        <a:solidFill>
                          <a:srgbClr val="000000"/>
                        </a:solidFill>
                        <a:effectLst/>
                        <a:latin typeface="Arial" panose="020B0604020202020204" pitchFamily="34" charset="0"/>
                      </a:endParaRPr>
                    </a:p>
                  </a:txBody>
                  <a:tcPr marL="6003" marR="6003" marT="6003" marB="0" anchor="ctr"/>
                </a:tc>
                <a:tc rowSpan="2">
                  <a:txBody>
                    <a:bodyPr/>
                    <a:lstStyle/>
                    <a:p>
                      <a:pPr algn="ctr" fontAlgn="ctr"/>
                      <a:r>
                        <a:rPr lang="cs-CZ" sz="900" u="none" strike="noStrike">
                          <a:effectLst/>
                        </a:rPr>
                        <a:t>0,68</a:t>
                      </a:r>
                      <a:endParaRPr lang="cs-CZ" sz="9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3905075885"/>
                  </a:ext>
                </a:extLst>
              </a:tr>
              <a:tr h="219933">
                <a:tc vMerge="1">
                  <a:txBody>
                    <a:bodyPr/>
                    <a:lstStyle/>
                    <a:p>
                      <a:endParaRPr lang="cs-CZ"/>
                    </a:p>
                  </a:txBody>
                  <a:tcPr/>
                </a:tc>
                <a:tc>
                  <a:txBody>
                    <a:bodyPr/>
                    <a:lstStyle/>
                    <a:p>
                      <a:pPr algn="r" fontAlgn="ctr"/>
                      <a:r>
                        <a:rPr lang="cs-CZ" sz="900" u="none" strike="noStrike">
                          <a:effectLst/>
                        </a:rPr>
                        <a:t>08/2021</a:t>
                      </a:r>
                      <a:endParaRPr lang="cs-CZ" sz="9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900" u="none" strike="noStrike">
                          <a:effectLst/>
                        </a:rPr>
                        <a:t>91</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47,88</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tc>
                  <a:txBody>
                    <a:bodyPr/>
                    <a:lstStyle/>
                    <a:p>
                      <a:pPr algn="ctr" fontAlgn="ctr"/>
                      <a:r>
                        <a:rPr lang="cs-CZ" sz="900" u="none" strike="noStrike">
                          <a:effectLst/>
                        </a:rPr>
                        <a:t>52,37</a:t>
                      </a:r>
                      <a:endParaRPr lang="cs-CZ" sz="900" b="0" i="0" u="none" strike="noStrike">
                        <a:solidFill>
                          <a:srgbClr val="000000"/>
                        </a:solidFill>
                        <a:effectLst/>
                        <a:latin typeface="Arial" panose="020B0604020202020204" pitchFamily="34" charset="0"/>
                      </a:endParaRPr>
                    </a:p>
                  </a:txBody>
                  <a:tcPr marL="6003" marR="6003" marT="6003" marB="0" anchor="ctr"/>
                </a:tc>
                <a:tc vMerge="1">
                  <a:txBody>
                    <a:bodyPr/>
                    <a:lstStyle/>
                    <a:p>
                      <a:endParaRPr lang="cs-CZ"/>
                    </a:p>
                  </a:txBody>
                  <a:tcPr/>
                </a:tc>
                <a:extLst>
                  <a:ext uri="{0D108BD9-81ED-4DB2-BD59-A6C34878D82A}">
                    <a16:rowId xmlns:a16="http://schemas.microsoft.com/office/drawing/2014/main" val="940721059"/>
                  </a:ext>
                </a:extLst>
              </a:tr>
              <a:tr h="237094">
                <a:tc>
                  <a:txBody>
                    <a:bodyPr/>
                    <a:lstStyle/>
                    <a:p>
                      <a:pPr algn="l" fontAlgn="b"/>
                      <a:r>
                        <a:rPr lang="cs-CZ" sz="1000" u="none" strike="noStrike">
                          <a:effectLst/>
                        </a:rPr>
                        <a:t>Zdroj: ČNB</a:t>
                      </a:r>
                      <a:endParaRPr lang="cs-CZ" sz="1000" b="0" i="0" u="none" strike="noStrike">
                        <a:solidFill>
                          <a:srgbClr val="000000"/>
                        </a:solidFill>
                        <a:effectLst/>
                        <a:latin typeface="Arial" panose="020B0604020202020204" pitchFamily="34" charset="0"/>
                      </a:endParaRPr>
                    </a:p>
                  </a:txBody>
                  <a:tcPr marL="6003" marR="6003" marT="6003" marB="0" anchor="b"/>
                </a:tc>
                <a:tc>
                  <a:txBody>
                    <a:bodyPr/>
                    <a:lstStyle/>
                    <a:p>
                      <a:pPr algn="r" fontAlgn="ctr"/>
                      <a:r>
                        <a:rPr lang="cs-CZ" sz="1000" u="none" strike="noStrike">
                          <a:effectLst/>
                        </a:rPr>
                        <a:t> </a:t>
                      </a:r>
                      <a:endParaRPr lang="cs-CZ" sz="10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r>
                        <a:rPr lang="cs-CZ" sz="1000" u="none" strike="noStrike">
                          <a:effectLst/>
                        </a:rPr>
                        <a:t> </a:t>
                      </a:r>
                      <a:endParaRPr lang="cs-CZ" sz="1000" b="0" i="0" u="none" strike="noStrike">
                        <a:solidFill>
                          <a:srgbClr val="000000"/>
                        </a:solidFill>
                        <a:effectLst/>
                        <a:latin typeface="Arial" panose="020B0604020202020204" pitchFamily="34" charset="0"/>
                      </a:endParaRPr>
                    </a:p>
                  </a:txBody>
                  <a:tcPr marL="6003" marR="6003" marT="6003" marB="0" anchor="ctr"/>
                </a:tc>
                <a:tc>
                  <a:txBody>
                    <a:bodyPr/>
                    <a:lstStyle/>
                    <a:p>
                      <a:pPr algn="l" fontAlgn="ctr"/>
                      <a:endParaRPr lang="cs-CZ" sz="10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endParaRPr lang="cs-CZ" sz="1000" b="0" i="0" u="none" strike="noStrike">
                        <a:solidFill>
                          <a:srgbClr val="000000"/>
                        </a:solidFill>
                        <a:effectLst/>
                        <a:latin typeface="Arial" panose="020B0604020202020204" pitchFamily="34" charset="0"/>
                      </a:endParaRPr>
                    </a:p>
                  </a:txBody>
                  <a:tcPr marL="6003" marR="6003" marT="6003" marB="0" anchor="ctr"/>
                </a:tc>
                <a:tc>
                  <a:txBody>
                    <a:bodyPr/>
                    <a:lstStyle/>
                    <a:p>
                      <a:pPr algn="l" fontAlgn="ctr"/>
                      <a:endParaRPr lang="cs-CZ" sz="1000" b="0" i="0" u="none" strike="noStrike">
                        <a:solidFill>
                          <a:srgbClr val="000000"/>
                        </a:solidFill>
                        <a:effectLst/>
                        <a:latin typeface="Arial" panose="020B0604020202020204" pitchFamily="34" charset="0"/>
                      </a:endParaRPr>
                    </a:p>
                  </a:txBody>
                  <a:tcPr marL="6003" marR="6003" marT="6003" marB="0" anchor="ctr"/>
                </a:tc>
                <a:tc>
                  <a:txBody>
                    <a:bodyPr/>
                    <a:lstStyle/>
                    <a:p>
                      <a:pPr algn="ctr" fontAlgn="ctr"/>
                      <a:endParaRPr lang="cs-CZ" sz="1000" b="0" i="0" u="none" strike="noStrike">
                        <a:solidFill>
                          <a:srgbClr val="000000"/>
                        </a:solidFill>
                        <a:effectLst/>
                        <a:latin typeface="Arial" panose="020B0604020202020204" pitchFamily="34" charset="0"/>
                      </a:endParaRPr>
                    </a:p>
                  </a:txBody>
                  <a:tcPr marL="6003" marR="6003" marT="6003" marB="0" anchor="ctr"/>
                </a:tc>
                <a:tc>
                  <a:txBody>
                    <a:bodyPr/>
                    <a:lstStyle/>
                    <a:p>
                      <a:pPr algn="l" fontAlgn="ctr"/>
                      <a:endParaRPr lang="cs-CZ" sz="1000" b="0" i="0" u="none" strike="noStrike">
                        <a:solidFill>
                          <a:srgbClr val="000000"/>
                        </a:solidFill>
                        <a:effectLst/>
                        <a:latin typeface="Arial" panose="020B0604020202020204" pitchFamily="34" charset="0"/>
                      </a:endParaRPr>
                    </a:p>
                  </a:txBody>
                  <a:tcPr marL="6003" marR="6003" marT="6003" marB="0" anchor="ctr"/>
                </a:tc>
                <a:extLst>
                  <a:ext uri="{0D108BD9-81ED-4DB2-BD59-A6C34878D82A}">
                    <a16:rowId xmlns:a16="http://schemas.microsoft.com/office/drawing/2014/main" val="1360036984"/>
                  </a:ext>
                </a:extLst>
              </a:tr>
              <a:tr h="237094">
                <a:tc gridSpan="8">
                  <a:txBody>
                    <a:bodyPr/>
                    <a:lstStyle/>
                    <a:p>
                      <a:pPr algn="l" fontAlgn="b"/>
                      <a:r>
                        <a:rPr lang="cs-CZ" sz="1000" u="none" strike="noStrike">
                          <a:effectLst/>
                        </a:rPr>
                        <a:t>Poznámka: Klientskými se rozumí expozice vůči soukromému sektoru.</a:t>
                      </a:r>
                      <a:endParaRPr lang="cs-CZ" sz="1000" b="0" i="0" u="none" strike="noStrike">
                        <a:solidFill>
                          <a:srgbClr val="000000"/>
                        </a:solidFill>
                        <a:effectLst/>
                        <a:latin typeface="Arial" panose="020B0604020202020204" pitchFamily="34" charset="0"/>
                      </a:endParaRPr>
                    </a:p>
                  </a:txBody>
                  <a:tcPr marL="6003" marR="6003" marT="600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15792763"/>
                  </a:ext>
                </a:extLst>
              </a:tr>
              <a:tr h="237094">
                <a:tc gridSpan="8">
                  <a:txBody>
                    <a:bodyPr/>
                    <a:lstStyle/>
                    <a:p>
                      <a:pPr algn="l" fontAlgn="ctr"/>
                      <a:r>
                        <a:rPr lang="cs-CZ" sz="1000" u="none" strike="noStrike" dirty="0">
                          <a:effectLst/>
                        </a:rPr>
                        <a:t>Poznámka: S1 a S2 zahrnuje výkonné úvěry, S3 lze ztotožnit s nevýkonnými úvěry.</a:t>
                      </a:r>
                      <a:endParaRPr lang="cs-CZ" sz="1000" b="0" i="0" u="none" strike="noStrike" dirty="0">
                        <a:solidFill>
                          <a:srgbClr val="000000"/>
                        </a:solidFill>
                        <a:effectLst/>
                        <a:latin typeface="Arial" panose="020B0604020202020204" pitchFamily="34" charset="0"/>
                      </a:endParaRPr>
                    </a:p>
                  </a:txBody>
                  <a:tcPr marL="6003" marR="6003" marT="6003"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25524973"/>
                  </a:ext>
                </a:extLst>
              </a:tr>
            </a:tbl>
          </a:graphicData>
        </a:graphic>
      </p:graphicFrame>
      <p:graphicFrame>
        <p:nvGraphicFramePr>
          <p:cNvPr id="12" name="ÚR stages struktura">
            <a:extLst>
              <a:ext uri="{FF2B5EF4-FFF2-40B4-BE49-F238E27FC236}">
                <a16:creationId xmlns:a16="http://schemas.microsoft.com/office/drawing/2014/main" id="{00000000-0008-0000-1C00-000002000000}"/>
              </a:ext>
            </a:extLst>
          </p:cNvPr>
          <p:cNvGraphicFramePr>
            <a:graphicFrameLocks/>
          </p:cNvGraphicFramePr>
          <p:nvPr/>
        </p:nvGraphicFramePr>
        <p:xfrm>
          <a:off x="1017142" y="1746752"/>
          <a:ext cx="4808305" cy="3663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189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Registry úvěrů – podpůrný nástroj pro řízení kreditního rizika</a:t>
            </a:r>
          </a:p>
        </p:txBody>
      </p:sp>
      <p:sp>
        <p:nvSpPr>
          <p:cNvPr id="5" name="Zástupný symbol pro obsah 4"/>
          <p:cNvSpPr>
            <a:spLocks noGrp="1"/>
          </p:cNvSpPr>
          <p:nvPr>
            <p:ph idx="1"/>
          </p:nvPr>
        </p:nvSpPr>
        <p:spPr/>
        <p:txBody>
          <a:bodyPr/>
          <a:lstStyle/>
          <a:p>
            <a:pPr>
              <a:buFont typeface="Wingdings" panose="05000000000000000000" pitchFamily="2" charset="2"/>
              <a:buChar char="§"/>
            </a:pPr>
            <a:endParaRPr lang="cs-CZ" sz="2000" dirty="0"/>
          </a:p>
          <a:p>
            <a:pPr>
              <a:buFont typeface="Wingdings" panose="05000000000000000000" pitchFamily="2" charset="2"/>
              <a:buChar char="§"/>
            </a:pPr>
            <a:r>
              <a:rPr lang="cs-CZ" sz="2000" dirty="0"/>
              <a:t>Registr dlužníků je elektronická databáze, která shromažďuje osobní údaje o dlužnících, jejich dluzích a platební morálce. V České republice existují 4 oficiální registry dlužníků – spotřebitelů. </a:t>
            </a:r>
          </a:p>
          <a:p>
            <a:pPr marL="72000" indent="0">
              <a:buNone/>
            </a:pPr>
            <a:r>
              <a:rPr lang="cs-CZ" sz="2400" b="1" dirty="0"/>
              <a:t>Centrální registr úvěrů </a:t>
            </a:r>
            <a:r>
              <a:rPr lang="cs-CZ" sz="2400" dirty="0"/>
              <a:t>(CRÚ)</a:t>
            </a:r>
          </a:p>
          <a:p>
            <a:pPr>
              <a:buFont typeface="Wingdings" panose="05000000000000000000" pitchFamily="2" charset="2"/>
              <a:buChar char="§"/>
            </a:pPr>
            <a:r>
              <a:rPr lang="cs-CZ" sz="2000" dirty="0"/>
              <a:t>Účastníky všechny banky a pobočky zahraničních bank působících na území ČR</a:t>
            </a:r>
          </a:p>
          <a:p>
            <a:pPr>
              <a:buFont typeface="Wingdings" panose="05000000000000000000" pitchFamily="2" charset="2"/>
              <a:buChar char="§"/>
            </a:pPr>
            <a:r>
              <a:rPr lang="cs-CZ" sz="2000" dirty="0"/>
              <a:t>Sdílí informace o závazcích a platební morálce klientů</a:t>
            </a:r>
          </a:p>
          <a:p>
            <a:pPr>
              <a:buFont typeface="Wingdings" panose="05000000000000000000" pitchFamily="2" charset="2"/>
              <a:buChar char="§"/>
            </a:pPr>
            <a:r>
              <a:rPr lang="cs-CZ" sz="2000" dirty="0"/>
              <a:t>Garantem ČNB</a:t>
            </a:r>
          </a:p>
          <a:p>
            <a:pPr algn="just">
              <a:buFont typeface="Wingdings" panose="05000000000000000000" pitchFamily="2" charset="2"/>
              <a:buChar char="§"/>
            </a:pPr>
            <a:endParaRPr lang="cs-CZ" sz="2000"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26</a:t>
            </a:fld>
            <a:endParaRPr lang="cs-CZ" altLang="cs-CZ"/>
          </a:p>
        </p:txBody>
      </p:sp>
    </p:spTree>
    <p:extLst>
      <p:ext uri="{BB962C8B-B14F-4D97-AF65-F5344CB8AC3E}">
        <p14:creationId xmlns:p14="http://schemas.microsoft.com/office/powerpoint/2010/main" val="225585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Registry úvěrů – podpůrný nástroj pro řízení kreditního rizika</a:t>
            </a:r>
          </a:p>
        </p:txBody>
      </p:sp>
      <p:sp>
        <p:nvSpPr>
          <p:cNvPr id="3" name="Zástupný symbol pro obsah 2"/>
          <p:cNvSpPr>
            <a:spLocks noGrp="1"/>
          </p:cNvSpPr>
          <p:nvPr>
            <p:ph idx="1"/>
          </p:nvPr>
        </p:nvSpPr>
        <p:spPr/>
        <p:txBody>
          <a:bodyPr>
            <a:normAutofit fontScale="92500"/>
          </a:bodyPr>
          <a:lstStyle/>
          <a:p>
            <a:pPr marL="72000" indent="0">
              <a:buNone/>
            </a:pPr>
            <a:r>
              <a:rPr lang="cs-CZ" sz="3200" b="1" dirty="0"/>
              <a:t>Bankovní registr klientských informací </a:t>
            </a:r>
            <a:r>
              <a:rPr lang="cs-CZ" sz="3200" dirty="0"/>
              <a:t>(BRKI)</a:t>
            </a:r>
          </a:p>
          <a:p>
            <a:pPr>
              <a:buFont typeface="Wingdings" panose="05000000000000000000" pitchFamily="2" charset="2"/>
              <a:buChar char="§"/>
            </a:pPr>
            <a:r>
              <a:rPr lang="cs-CZ" dirty="0"/>
              <a:t>Spravován společností CBCB (Czech </a:t>
            </a:r>
            <a:r>
              <a:rPr lang="cs-CZ" dirty="0" err="1"/>
              <a:t>Banking</a:t>
            </a:r>
            <a:r>
              <a:rPr lang="cs-CZ" dirty="0"/>
              <a:t> </a:t>
            </a:r>
            <a:r>
              <a:rPr lang="cs-CZ" dirty="0" err="1"/>
              <a:t>Credit</a:t>
            </a:r>
            <a:r>
              <a:rPr lang="cs-CZ" dirty="0"/>
              <a:t> </a:t>
            </a:r>
            <a:r>
              <a:rPr lang="cs-CZ" dirty="0" err="1"/>
              <a:t>Bureau</a:t>
            </a:r>
            <a:r>
              <a:rPr lang="cs-CZ" dirty="0"/>
              <a:t>)</a:t>
            </a:r>
          </a:p>
          <a:p>
            <a:pPr>
              <a:buFont typeface="Wingdings" panose="05000000000000000000" pitchFamily="2" charset="2"/>
              <a:buChar char="§"/>
            </a:pPr>
            <a:r>
              <a:rPr lang="cs-CZ" dirty="0"/>
              <a:t>Vede databázi o úvěrových vztazích mezi bankami a jejich klienty</a:t>
            </a:r>
          </a:p>
          <a:p>
            <a:pPr>
              <a:buFont typeface="Wingdings" panose="05000000000000000000" pitchFamily="2" charset="2"/>
              <a:buChar char="§"/>
            </a:pPr>
            <a:r>
              <a:rPr lang="cs-CZ" dirty="0"/>
              <a:t>Obsahuje pozitivní i negativní informace</a:t>
            </a:r>
          </a:p>
          <a:p>
            <a:pPr>
              <a:buFont typeface="Wingdings" panose="05000000000000000000" pitchFamily="2" charset="2"/>
              <a:buChar char="§"/>
            </a:pPr>
            <a:r>
              <a:rPr lang="cs-CZ" dirty="0"/>
              <a:t>Kompletní úvěrová historie klientů</a:t>
            </a:r>
          </a:p>
          <a:p>
            <a:pPr marL="72000" indent="0">
              <a:buNone/>
            </a:pPr>
            <a:r>
              <a:rPr lang="cs-CZ" sz="3200" b="1" dirty="0"/>
              <a:t>Nebankovní registr klientských informací </a:t>
            </a:r>
            <a:r>
              <a:rPr lang="cs-CZ" sz="3200" dirty="0"/>
              <a:t>(NRKI)</a:t>
            </a:r>
          </a:p>
          <a:p>
            <a:pPr>
              <a:buFont typeface="Wingdings" panose="05000000000000000000" pitchFamily="2" charset="2"/>
              <a:buChar char="§"/>
            </a:pPr>
            <a:r>
              <a:rPr lang="cs-CZ" dirty="0"/>
              <a:t>Spravován společností CNBCB (Czech Non-</a:t>
            </a:r>
            <a:r>
              <a:rPr lang="cs-CZ" dirty="0" err="1"/>
              <a:t>Banking</a:t>
            </a:r>
            <a:r>
              <a:rPr lang="cs-CZ" dirty="0"/>
              <a:t> </a:t>
            </a:r>
            <a:r>
              <a:rPr lang="cs-CZ" dirty="0" err="1"/>
              <a:t>Credit</a:t>
            </a:r>
            <a:r>
              <a:rPr lang="cs-CZ" dirty="0"/>
              <a:t> </a:t>
            </a:r>
            <a:r>
              <a:rPr lang="cs-CZ" dirty="0" err="1"/>
              <a:t>Bureau</a:t>
            </a:r>
            <a:r>
              <a:rPr lang="cs-CZ" dirty="0"/>
              <a:t>)</a:t>
            </a:r>
          </a:p>
          <a:p>
            <a:pPr>
              <a:buFont typeface="Wingdings" panose="05000000000000000000" pitchFamily="2" charset="2"/>
              <a:buChar char="§"/>
            </a:pPr>
            <a:r>
              <a:rPr lang="cs-CZ" dirty="0"/>
              <a:t>Databáze údajů o úvěrových produktech klientů leasingových společností, společností poskytujících spotřebitelské úvěry a faktoringových společností</a:t>
            </a:r>
          </a:p>
          <a:p>
            <a:pPr marL="72000" indent="0">
              <a:buNone/>
            </a:pPr>
            <a:endParaRPr lang="cs-CZ" sz="2400" dirty="0"/>
          </a:p>
          <a:p>
            <a:endParaRPr lang="cs-CZ" dirty="0"/>
          </a:p>
        </p:txBody>
      </p:sp>
    </p:spTree>
    <p:extLst>
      <p:ext uri="{BB962C8B-B14F-4D97-AF65-F5344CB8AC3E}">
        <p14:creationId xmlns:p14="http://schemas.microsoft.com/office/powerpoint/2010/main" val="279119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normAutofit/>
          </a:bodyPr>
          <a:lstStyle/>
          <a:p>
            <a:r>
              <a:rPr lang="cs-CZ" sz="4000" b="1" dirty="0"/>
              <a:t>Registry úvěrů – podpůrný nástroj pro řízení kreditního rizika</a:t>
            </a:r>
          </a:p>
        </p:txBody>
      </p:sp>
      <p:sp>
        <p:nvSpPr>
          <p:cNvPr id="5" name="Zástupný symbol pro obsah 4"/>
          <p:cNvSpPr>
            <a:spLocks noGrp="1"/>
          </p:cNvSpPr>
          <p:nvPr>
            <p:ph idx="1"/>
          </p:nvPr>
        </p:nvSpPr>
        <p:spPr/>
        <p:txBody>
          <a:bodyPr/>
          <a:lstStyle/>
          <a:p>
            <a:pPr marL="72000" indent="0">
              <a:buNone/>
            </a:pPr>
            <a:endParaRPr lang="cs-CZ" sz="2400" b="1" dirty="0"/>
          </a:p>
          <a:p>
            <a:pPr marL="72000" indent="0">
              <a:buNone/>
            </a:pPr>
            <a:r>
              <a:rPr lang="cs-CZ" sz="2400" b="1" dirty="0"/>
              <a:t>Sdružení SOLUS (Sdružení na Ochranu Leasingu a Úvěrů Spotřebitelům)</a:t>
            </a:r>
          </a:p>
          <a:p>
            <a:pPr>
              <a:buFont typeface="Wingdings" panose="05000000000000000000" pitchFamily="2" charset="2"/>
              <a:buChar char="§"/>
            </a:pPr>
            <a:r>
              <a:rPr lang="cs-CZ" sz="2000" dirty="0"/>
              <a:t>Zájmové sdružení právnických osob, jehož členy jsou kromě bank a seriózních nebankovních věřitelů i telekomunikační operátoři a distributoři energií.</a:t>
            </a:r>
          </a:p>
          <a:p>
            <a:pPr>
              <a:buFont typeface="Wingdings" panose="05000000000000000000" pitchFamily="2" charset="2"/>
              <a:buChar char="§"/>
            </a:pPr>
            <a:endParaRPr lang="cs-CZ" sz="2000" dirty="0"/>
          </a:p>
          <a:p>
            <a:pPr marL="72000" indent="0">
              <a:buNone/>
            </a:pPr>
            <a:endParaRPr lang="cs-CZ" sz="1800" dirty="0"/>
          </a:p>
        </p:txBody>
      </p:sp>
    </p:spTree>
    <p:extLst>
      <p:ext uri="{BB962C8B-B14F-4D97-AF65-F5344CB8AC3E}">
        <p14:creationId xmlns:p14="http://schemas.microsoft.com/office/powerpoint/2010/main" val="116899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normAutofit/>
          </a:bodyPr>
          <a:lstStyle/>
          <a:p>
            <a:r>
              <a:rPr lang="cs-CZ" sz="4000" b="1" dirty="0"/>
              <a:t>Registry úvěrů – podpůrný nástroj pro řízení kreditního rizika</a:t>
            </a:r>
          </a:p>
        </p:txBody>
      </p:sp>
      <p:sp>
        <p:nvSpPr>
          <p:cNvPr id="5" name="Zástupný symbol pro obsah 4"/>
          <p:cNvSpPr>
            <a:spLocks noGrp="1"/>
          </p:cNvSpPr>
          <p:nvPr>
            <p:ph idx="1"/>
          </p:nvPr>
        </p:nvSpPr>
        <p:spPr/>
        <p:txBody>
          <a:bodyPr/>
          <a:lstStyle/>
          <a:p>
            <a:pPr marL="72000" indent="0">
              <a:buNone/>
            </a:pPr>
            <a:endParaRPr lang="cs-CZ" sz="2000" dirty="0"/>
          </a:p>
          <a:p>
            <a:pPr marL="72000" indent="0">
              <a:buNone/>
            </a:pPr>
            <a:r>
              <a:rPr lang="cs-CZ" sz="2000" dirty="0"/>
              <a:t>Existují v zásadě dva druhy registrů: </a:t>
            </a:r>
          </a:p>
          <a:p>
            <a:pPr>
              <a:buFont typeface="Wingdings" panose="05000000000000000000" pitchFamily="2" charset="2"/>
              <a:buChar char="§"/>
            </a:pPr>
            <a:r>
              <a:rPr lang="cs-CZ" sz="2000" b="1" dirty="0"/>
              <a:t>registr negativní</a:t>
            </a:r>
            <a:r>
              <a:rPr lang="cs-CZ" sz="2000" dirty="0"/>
              <a:t>, který vede o dlužníku informace, pouze pokud je dlužník v prodlení, tedy nesplácí (výše uvedený SOLUS) a</a:t>
            </a:r>
          </a:p>
          <a:p>
            <a:pPr>
              <a:buFont typeface="Wingdings" panose="05000000000000000000" pitchFamily="2" charset="2"/>
              <a:buChar char="§"/>
            </a:pPr>
            <a:r>
              <a:rPr lang="cs-CZ" sz="2000" b="1" dirty="0"/>
              <a:t>registr pozitivní</a:t>
            </a:r>
            <a:r>
              <a:rPr lang="cs-CZ" sz="2000" dirty="0"/>
              <a:t>, který vede o dlužníku informace již na základě pouhé skutečnosti, že dlužník někomu (bance, nebankovnímu věřiteli, leasingové společnosti) dluží, nebo dokonce na základě pouhé žádosti o úvěr (výše uvedené BRKI a NRKI). Tento druh registru vede údaje o platební morálce, lze z něj vyčíst i to, že dlužník řádně a včas splácí a vede samozřejmě i údaje negativní, tedy když se dlužník dostává do prodlení. </a:t>
            </a:r>
          </a:p>
          <a:p>
            <a:pPr marL="72000" indent="0">
              <a:buNone/>
            </a:pPr>
            <a:endParaRPr lang="cs-CZ" sz="1800" dirty="0"/>
          </a:p>
        </p:txBody>
      </p:sp>
    </p:spTree>
    <p:extLst>
      <p:ext uri="{BB962C8B-B14F-4D97-AF65-F5344CB8AC3E}">
        <p14:creationId xmlns:p14="http://schemas.microsoft.com/office/powerpoint/2010/main" val="225576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48640"/>
            <a:ext cx="10515600" cy="617220"/>
          </a:xfrm>
        </p:spPr>
        <p:txBody>
          <a:bodyPr>
            <a:normAutofit fontScale="90000"/>
          </a:bodyPr>
          <a:lstStyle/>
          <a:p>
            <a:r>
              <a:rPr lang="cs-CZ" b="1" dirty="0"/>
              <a:t>Hospodaření bank</a:t>
            </a:r>
          </a:p>
        </p:txBody>
      </p:sp>
      <p:sp>
        <p:nvSpPr>
          <p:cNvPr id="3" name="Zástupný symbol pro obsah 2"/>
          <p:cNvSpPr>
            <a:spLocks noGrp="1"/>
          </p:cNvSpPr>
          <p:nvPr>
            <p:ph idx="1"/>
          </p:nvPr>
        </p:nvSpPr>
        <p:spPr/>
        <p:txBody>
          <a:bodyPr/>
          <a:lstStyle/>
          <a:p>
            <a:pPr marL="457200" indent="-457200">
              <a:buFont typeface="Wingdings" panose="05000000000000000000" pitchFamily="2" charset="2"/>
              <a:buChar char="§"/>
            </a:pPr>
            <a:r>
              <a:rPr lang="cs-CZ" dirty="0"/>
              <a:t>Bankovní instituce, tak jako všechny ostatní podnikatelské subjekty, jsou povinny vyhotovit mj. základní finanční výkazy</a:t>
            </a:r>
          </a:p>
          <a:p>
            <a:pPr marL="457200" indent="-457200">
              <a:buFont typeface="Wingdings" panose="05000000000000000000" pitchFamily="2" charset="2"/>
              <a:buChar char="§"/>
            </a:pPr>
            <a:r>
              <a:rPr lang="cs-CZ" dirty="0"/>
              <a:t>Rozvaha</a:t>
            </a:r>
          </a:p>
          <a:p>
            <a:pPr marL="457200" indent="-457200">
              <a:buFont typeface="Wingdings" panose="05000000000000000000" pitchFamily="2" charset="2"/>
              <a:buChar char="§"/>
            </a:pPr>
            <a:r>
              <a:rPr lang="cs-CZ" dirty="0"/>
              <a:t>Výkaz zisků a ztráty</a:t>
            </a:r>
          </a:p>
          <a:p>
            <a:pPr marL="457200" indent="-457200">
              <a:buFont typeface="Wingdings" panose="05000000000000000000" pitchFamily="2" charset="2"/>
              <a:buChar char="§"/>
            </a:pPr>
            <a:r>
              <a:rPr lang="cs-CZ" dirty="0"/>
              <a:t>Výkaz cash </a:t>
            </a:r>
            <a:r>
              <a:rPr lang="cs-CZ" dirty="0" err="1"/>
              <a:t>flow</a:t>
            </a:r>
            <a:endParaRPr lang="cs-CZ" dirty="0"/>
          </a:p>
          <a:p>
            <a:pPr marL="457200" indent="-457200">
              <a:buFont typeface="Wingdings" panose="05000000000000000000" pitchFamily="2" charset="2"/>
              <a:buChar char="§"/>
            </a:pPr>
            <a:r>
              <a:rPr lang="cs-CZ" dirty="0"/>
              <a:t>Výkaz o změně vlastního kapitálu</a:t>
            </a:r>
          </a:p>
          <a:p>
            <a:endParaRPr lang="cs-CZ" dirty="0"/>
          </a:p>
        </p:txBody>
      </p:sp>
    </p:spTree>
    <p:extLst>
      <p:ext uri="{BB962C8B-B14F-4D97-AF65-F5344CB8AC3E}">
        <p14:creationId xmlns:p14="http://schemas.microsoft.com/office/powerpoint/2010/main" val="203610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Hodnocení kreditního rizika</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400" dirty="0"/>
              <a:t>Aby banka snížila úvěrové riziko, provádí před poskytnutím jakéhokoliv úvěrového produktu komplexní hodnocení klienta a limitování úvěru.  </a:t>
            </a:r>
          </a:p>
          <a:p>
            <a:pPr algn="just">
              <a:buFont typeface="Wingdings" panose="05000000000000000000" pitchFamily="2" charset="2"/>
              <a:buChar char="§"/>
            </a:pPr>
            <a:r>
              <a:rPr lang="cs-CZ" sz="2400" dirty="0"/>
              <a:t>Během celého trvání úvěrového obchodu pravidelně vyhodnocuje bonitu klienta a provádí tzv. monitoring dlužníka. </a:t>
            </a:r>
          </a:p>
          <a:p>
            <a:pPr algn="just">
              <a:buFont typeface="Wingdings" panose="05000000000000000000" pitchFamily="2" charset="2"/>
              <a:buChar char="§"/>
            </a:pPr>
            <a:r>
              <a:rPr lang="cs-CZ" sz="2400" dirty="0"/>
              <a:t>Hodnocení klienta zahrnuje:</a:t>
            </a:r>
          </a:p>
          <a:p>
            <a:pPr lvl="1" algn="just">
              <a:buFont typeface="Wingdings" panose="05000000000000000000" pitchFamily="2" charset="2"/>
              <a:buChar char="§"/>
            </a:pPr>
            <a:r>
              <a:rPr lang="cs-CZ" dirty="0"/>
              <a:t>analýzu právních poměrů žadatele o úvěr,</a:t>
            </a:r>
          </a:p>
          <a:p>
            <a:pPr lvl="1" algn="just">
              <a:buFont typeface="Wingdings" panose="05000000000000000000" pitchFamily="2" charset="2"/>
              <a:buChar char="§"/>
            </a:pPr>
            <a:r>
              <a:rPr lang="cs-CZ" dirty="0"/>
              <a:t>analýzu osobní důvěryhodnosti žadatele,</a:t>
            </a:r>
          </a:p>
          <a:p>
            <a:pPr lvl="1" algn="just">
              <a:buFont typeface="Wingdings" panose="05000000000000000000" pitchFamily="2" charset="2"/>
              <a:buChar char="§"/>
            </a:pPr>
            <a:r>
              <a:rPr lang="cs-CZ" dirty="0"/>
              <a:t>analýzu jeho hospodářské a finanční situace.</a:t>
            </a:r>
          </a:p>
          <a:p>
            <a:pPr marL="72000" indent="0">
              <a:buNone/>
            </a:pPr>
            <a:endParaRPr lang="cs-CZ" sz="1800" dirty="0"/>
          </a:p>
          <a:p>
            <a:endParaRPr lang="cs-CZ" dirty="0"/>
          </a:p>
        </p:txBody>
      </p:sp>
    </p:spTree>
    <p:extLst>
      <p:ext uri="{BB962C8B-B14F-4D97-AF65-F5344CB8AC3E}">
        <p14:creationId xmlns:p14="http://schemas.microsoft.com/office/powerpoint/2010/main" val="381345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Hodnocení kreditního rizika</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dirty="0"/>
              <a:t>Výsledkem analýzy – číselný </a:t>
            </a:r>
            <a:r>
              <a:rPr lang="cs-CZ" dirty="0" err="1"/>
              <a:t>skóring</a:t>
            </a:r>
            <a:endParaRPr lang="cs-CZ" dirty="0"/>
          </a:p>
          <a:p>
            <a:pPr algn="just">
              <a:buFont typeface="Wingdings" panose="05000000000000000000" pitchFamily="2" charset="2"/>
              <a:buChar char="§"/>
            </a:pPr>
            <a:r>
              <a:rPr lang="cs-CZ" dirty="0"/>
              <a:t>Na základě </a:t>
            </a:r>
            <a:r>
              <a:rPr lang="cs-CZ" dirty="0" err="1"/>
              <a:t>skóringu</a:t>
            </a:r>
            <a:r>
              <a:rPr lang="cs-CZ" dirty="0"/>
              <a:t> klient zařazen do některé z ratingových kategorií</a:t>
            </a:r>
          </a:p>
          <a:p>
            <a:pPr algn="just">
              <a:buFont typeface="Wingdings" panose="05000000000000000000" pitchFamily="2" charset="2"/>
              <a:buChar char="§"/>
            </a:pPr>
            <a:r>
              <a:rPr lang="cs-CZ" dirty="0"/>
              <a:t>Banky mají své ratingové stupnice např.</a:t>
            </a:r>
          </a:p>
          <a:p>
            <a:pPr algn="just">
              <a:buFont typeface="Wingdings" panose="05000000000000000000" pitchFamily="2" charset="2"/>
              <a:buChar char="§"/>
            </a:pPr>
            <a:r>
              <a:rPr lang="cs-CZ" dirty="0"/>
              <a:t>0 – 10, A – F apod.</a:t>
            </a:r>
          </a:p>
        </p:txBody>
      </p:sp>
    </p:spTree>
    <p:extLst>
      <p:ext uri="{BB962C8B-B14F-4D97-AF65-F5344CB8AC3E}">
        <p14:creationId xmlns:p14="http://schemas.microsoft.com/office/powerpoint/2010/main" val="66579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Tržní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Jedná se o riziko ztráty ze změn tržních cen v důsledku nepříznivých změn tržních podmínek, tj. nepříznivého vývoje úrokových měr (úrokové riziko), cen akcií (akciové riziko), cen komodit (komoditní riziko) či měnového kurzu (měnové riziko).</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Tržní riziko můžeme rozdělit na:</a:t>
            </a:r>
          </a:p>
          <a:p>
            <a:pPr lvl="1">
              <a:lnSpc>
                <a:spcPct val="150000"/>
              </a:lnSpc>
              <a:buFont typeface="Wingdings" panose="05000000000000000000" pitchFamily="2" charset="2"/>
              <a:buChar char="§"/>
            </a:pPr>
            <a:r>
              <a:rPr lang="cs-CZ" dirty="0"/>
              <a:t>Úrokové riziko,</a:t>
            </a:r>
          </a:p>
          <a:p>
            <a:pPr lvl="1">
              <a:lnSpc>
                <a:spcPct val="150000"/>
              </a:lnSpc>
              <a:buFont typeface="Wingdings" panose="05000000000000000000" pitchFamily="2" charset="2"/>
              <a:buChar char="§"/>
            </a:pPr>
            <a:r>
              <a:rPr lang="cs-CZ" dirty="0"/>
              <a:t>Akciové riziko,</a:t>
            </a:r>
          </a:p>
          <a:p>
            <a:pPr lvl="1">
              <a:lnSpc>
                <a:spcPct val="150000"/>
              </a:lnSpc>
              <a:buFont typeface="Wingdings" panose="05000000000000000000" pitchFamily="2" charset="2"/>
              <a:buChar char="§"/>
            </a:pPr>
            <a:r>
              <a:rPr lang="cs-CZ" dirty="0"/>
              <a:t>Komoditní riziko,</a:t>
            </a:r>
          </a:p>
          <a:p>
            <a:pPr lvl="1">
              <a:lnSpc>
                <a:spcPct val="150000"/>
              </a:lnSpc>
              <a:buFont typeface="Wingdings" panose="05000000000000000000" pitchFamily="2" charset="2"/>
              <a:buChar char="§"/>
            </a:pPr>
            <a:r>
              <a:rPr lang="cs-CZ" dirty="0"/>
              <a:t>Měnové riziko.</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198808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Tržní riziko</a:t>
            </a:r>
          </a:p>
        </p:txBody>
      </p:sp>
      <p:sp>
        <p:nvSpPr>
          <p:cNvPr id="3" name="Zástupný symbol pro obsah 2"/>
          <p:cNvSpPr>
            <a:spLocks noGrp="1"/>
          </p:cNvSpPr>
          <p:nvPr>
            <p:ph idx="1"/>
          </p:nvPr>
        </p:nvSpPr>
        <p:spPr/>
        <p:txBody>
          <a:bodyPr/>
          <a:lstStyle/>
          <a:p>
            <a:pPr marL="0" indent="0">
              <a:buNone/>
            </a:pPr>
            <a:r>
              <a:rPr lang="cs-CZ" sz="2400" b="1" dirty="0"/>
              <a:t>Úrokové riziko</a:t>
            </a:r>
          </a:p>
          <a:p>
            <a:pPr lvl="1">
              <a:lnSpc>
                <a:spcPct val="150000"/>
              </a:lnSpc>
              <a:buFont typeface="Wingdings" panose="05000000000000000000" pitchFamily="2" charset="2"/>
              <a:buChar char="§"/>
            </a:pPr>
            <a:r>
              <a:rPr lang="cs-CZ" dirty="0"/>
              <a:t>Riziko změn tržních úrokových sazeb a jejich dopadu na zisk banky.</a:t>
            </a:r>
          </a:p>
          <a:p>
            <a:pPr lvl="1">
              <a:lnSpc>
                <a:spcPct val="150000"/>
              </a:lnSpc>
              <a:buFont typeface="Wingdings" panose="05000000000000000000" pitchFamily="2" charset="2"/>
              <a:buChar char="§"/>
            </a:pPr>
            <a:r>
              <a:rPr lang="cs-CZ" dirty="0"/>
              <a:t>Řízení </a:t>
            </a:r>
          </a:p>
          <a:p>
            <a:pPr marL="1257300" lvl="2" indent="-342900">
              <a:lnSpc>
                <a:spcPct val="150000"/>
              </a:lnSpc>
              <a:buClr>
                <a:srgbClr val="0000DC"/>
              </a:buClr>
              <a:buFont typeface="Wingdings" panose="05000000000000000000" pitchFamily="2" charset="2"/>
              <a:buChar char="§"/>
            </a:pPr>
            <a:r>
              <a:rPr lang="cs-CZ" dirty="0"/>
              <a:t>přizpůsobení struktury aktiv a pasiv z hlediska jejich citlivosti,</a:t>
            </a:r>
          </a:p>
          <a:p>
            <a:pPr marL="1257300" lvl="2" indent="-342900">
              <a:lnSpc>
                <a:spcPct val="150000"/>
              </a:lnSpc>
              <a:buClr>
                <a:srgbClr val="0000DC"/>
              </a:buClr>
              <a:buFont typeface="Wingdings" panose="05000000000000000000" pitchFamily="2" charset="2"/>
              <a:buChar char="§"/>
            </a:pPr>
            <a:r>
              <a:rPr lang="cs-CZ" dirty="0"/>
              <a:t>pomocí termínových operací,</a:t>
            </a:r>
          </a:p>
          <a:p>
            <a:pPr marL="1257300" lvl="2" indent="-342900">
              <a:lnSpc>
                <a:spcPct val="150000"/>
              </a:lnSpc>
              <a:buClr>
                <a:srgbClr val="0000DC"/>
              </a:buClr>
              <a:buFont typeface="Wingdings" panose="05000000000000000000" pitchFamily="2" charset="2"/>
              <a:buChar char="§"/>
            </a:pPr>
            <a:r>
              <a:rPr lang="cs-CZ" dirty="0"/>
              <a:t>GAP analýza.</a:t>
            </a:r>
          </a:p>
          <a:p>
            <a:endParaRPr lang="cs-CZ" dirty="0"/>
          </a:p>
        </p:txBody>
      </p:sp>
    </p:spTree>
    <p:extLst>
      <p:ext uri="{BB962C8B-B14F-4D97-AF65-F5344CB8AC3E}">
        <p14:creationId xmlns:p14="http://schemas.microsoft.com/office/powerpoint/2010/main" val="2426841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2960" y="344805"/>
            <a:ext cx="10515600" cy="1325563"/>
          </a:xfrm>
        </p:spPr>
        <p:txBody>
          <a:bodyPr>
            <a:normAutofit/>
          </a:bodyPr>
          <a:lstStyle/>
          <a:p>
            <a:r>
              <a:rPr lang="cs-CZ" sz="4000" b="1" dirty="0"/>
              <a:t>Měření tržního rizika</a:t>
            </a:r>
          </a:p>
        </p:txBody>
      </p:sp>
      <p:sp>
        <p:nvSpPr>
          <p:cNvPr id="3" name="Zástupný symbol pro obsah 2"/>
          <p:cNvSpPr>
            <a:spLocks noGrp="1"/>
          </p:cNvSpPr>
          <p:nvPr>
            <p:ph idx="1"/>
          </p:nvPr>
        </p:nvSpPr>
        <p:spPr/>
        <p:txBody>
          <a:bodyPr/>
          <a:lstStyle/>
          <a:p>
            <a:pPr marL="342900" indent="-342900">
              <a:buFont typeface="Wingdings" panose="05000000000000000000" pitchFamily="2" charset="2"/>
              <a:buChar char="§"/>
            </a:pPr>
            <a:r>
              <a:rPr lang="cs-CZ" sz="2000" b="1" dirty="0"/>
              <a:t>GAP analýza</a:t>
            </a:r>
          </a:p>
          <a:p>
            <a:pPr marL="594900" lvl="1" indent="-342900">
              <a:lnSpc>
                <a:spcPct val="150000"/>
              </a:lnSpc>
              <a:buFont typeface="Wingdings" panose="05000000000000000000" pitchFamily="2" charset="2"/>
              <a:buChar char="§"/>
            </a:pPr>
            <a:r>
              <a:rPr lang="cs-CZ" dirty="0"/>
              <a:t>Měří efekt změny úrokové sazby na čistý zisk banky nebo na reálnou hodnotu aktiv a pasiv.</a:t>
            </a:r>
          </a:p>
          <a:p>
            <a:pPr marL="594900" lvl="1" indent="-342900">
              <a:lnSpc>
                <a:spcPct val="150000"/>
              </a:lnSpc>
              <a:buFont typeface="Wingdings" panose="05000000000000000000" pitchFamily="2" charset="2"/>
              <a:buChar char="§"/>
            </a:pPr>
            <a:r>
              <a:rPr lang="cs-CZ" dirty="0"/>
              <a:t>Dělí aktiva a pasiva i podrozvahové položky do jednotlivých časových pásem podle splatnosti a měří tak riziko, které spočívá v nesouladu ve splatnostech (a době přecenění) aktiv a pasiv.</a:t>
            </a:r>
          </a:p>
          <a:p>
            <a:endParaRPr lang="cs-CZ" dirty="0"/>
          </a:p>
        </p:txBody>
      </p:sp>
    </p:spTree>
    <p:extLst>
      <p:ext uri="{BB962C8B-B14F-4D97-AF65-F5344CB8AC3E}">
        <p14:creationId xmlns:p14="http://schemas.microsoft.com/office/powerpoint/2010/main" val="1856118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Měření tržního rizika</a:t>
            </a:r>
          </a:p>
        </p:txBody>
      </p:sp>
      <p:sp>
        <p:nvSpPr>
          <p:cNvPr id="3" name="Zástupný symbol pro obsah 2"/>
          <p:cNvSpPr>
            <a:spLocks noGrp="1"/>
          </p:cNvSpPr>
          <p:nvPr>
            <p:ph idx="1"/>
          </p:nvPr>
        </p:nvSpPr>
        <p:spPr/>
        <p:txBody>
          <a:bodyPr/>
          <a:lstStyle/>
          <a:p>
            <a:pPr marL="594900" lvl="1" indent="-342900">
              <a:lnSpc>
                <a:spcPct val="150000"/>
              </a:lnSpc>
              <a:buFont typeface="Wingdings" panose="05000000000000000000" pitchFamily="2" charset="2"/>
              <a:buChar char="§"/>
            </a:pPr>
            <a:r>
              <a:rPr lang="cs-CZ" dirty="0"/>
              <a:t>Když se úroková sazba zvýší, přecení se větší korunové množství aktiv než pasiv, proto z krátkodobého aspektu bude rychlejší růst úrokového příjmu než úrokových nákladů. Naopak, když úroková sazba poklesne, nastane opačný jev.</a:t>
            </a:r>
          </a:p>
          <a:p>
            <a:pPr marL="594900" lvl="1" indent="-342900">
              <a:lnSpc>
                <a:spcPct val="150000"/>
              </a:lnSpc>
              <a:buFont typeface="Wingdings" panose="05000000000000000000" pitchFamily="2" charset="2"/>
              <a:buChar char="§"/>
            </a:pPr>
            <a:r>
              <a:rPr lang="cs-CZ" b="1" dirty="0"/>
              <a:t>Když úrokové sazby stoupají, lze očekávat růst zisků.</a:t>
            </a:r>
          </a:p>
          <a:p>
            <a:pPr marL="594900" lvl="1" indent="-342900">
              <a:lnSpc>
                <a:spcPct val="150000"/>
              </a:lnSpc>
              <a:buFont typeface="Wingdings" panose="05000000000000000000" pitchFamily="2" charset="2"/>
              <a:buChar char="§"/>
            </a:pPr>
            <a:r>
              <a:rPr lang="cs-CZ" b="1" dirty="0"/>
              <a:t>Když úrokové sazby klesají, lze očekávat pokles zisků.</a:t>
            </a:r>
          </a:p>
          <a:p>
            <a:endParaRPr lang="cs-CZ" dirty="0"/>
          </a:p>
        </p:txBody>
      </p:sp>
    </p:spTree>
    <p:extLst>
      <p:ext uri="{BB962C8B-B14F-4D97-AF65-F5344CB8AC3E}">
        <p14:creationId xmlns:p14="http://schemas.microsoft.com/office/powerpoint/2010/main" val="91774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Tržní riziko</a:t>
            </a:r>
          </a:p>
        </p:txBody>
      </p:sp>
      <p:sp>
        <p:nvSpPr>
          <p:cNvPr id="3" name="Zástupný symbol pro obsah 2"/>
          <p:cNvSpPr>
            <a:spLocks noGrp="1"/>
          </p:cNvSpPr>
          <p:nvPr>
            <p:ph idx="1"/>
          </p:nvPr>
        </p:nvSpPr>
        <p:spPr/>
        <p:txBody>
          <a:bodyPr>
            <a:normAutofit lnSpcReduction="10000"/>
          </a:bodyPr>
          <a:lstStyle/>
          <a:p>
            <a:pPr marL="57150" indent="0">
              <a:buNone/>
            </a:pPr>
            <a:r>
              <a:rPr lang="cs-CZ" sz="2400" b="1" dirty="0"/>
              <a:t>Měnové riziko</a:t>
            </a:r>
          </a:p>
          <a:p>
            <a:pPr lvl="1">
              <a:lnSpc>
                <a:spcPct val="150000"/>
              </a:lnSpc>
              <a:buFont typeface="Wingdings" panose="05000000000000000000" pitchFamily="2" charset="2"/>
              <a:buChar char="§"/>
            </a:pPr>
            <a:r>
              <a:rPr lang="cs-CZ" dirty="0"/>
              <a:t>Blízké úrokovému riziku. Vyplývá pro banku ze změn měnových kurzů.</a:t>
            </a:r>
          </a:p>
          <a:p>
            <a:pPr lvl="1">
              <a:lnSpc>
                <a:spcPct val="150000"/>
              </a:lnSpc>
              <a:buFont typeface="Wingdings" panose="05000000000000000000" pitchFamily="2" charset="2"/>
              <a:buChar char="§"/>
            </a:pPr>
            <a:r>
              <a:rPr lang="cs-CZ" dirty="0"/>
              <a:t>Ke kurzovému riziku dochází, je-li množství aktiv a pasiv v každé jednotlivé cizí měně různé.</a:t>
            </a:r>
          </a:p>
          <a:p>
            <a:pPr lvl="1">
              <a:lnSpc>
                <a:spcPct val="150000"/>
              </a:lnSpc>
              <a:buFont typeface="Wingdings" panose="05000000000000000000" pitchFamily="2" charset="2"/>
              <a:buChar char="§"/>
            </a:pPr>
            <a:r>
              <a:rPr lang="cs-CZ" dirty="0"/>
              <a:t>Pohyb kurzů cizích měn vůči domácí mně pak vede k dopadům do zisku.</a:t>
            </a:r>
          </a:p>
          <a:p>
            <a:pPr lvl="1">
              <a:lnSpc>
                <a:spcPct val="150000"/>
              </a:lnSpc>
              <a:buFont typeface="Wingdings" panose="05000000000000000000" pitchFamily="2" charset="2"/>
              <a:buChar char="§"/>
            </a:pPr>
            <a:r>
              <a:rPr lang="cs-CZ" dirty="0"/>
              <a:t>Řízení </a:t>
            </a:r>
          </a:p>
          <a:p>
            <a:pPr marL="1257300" lvl="2" indent="-342900">
              <a:lnSpc>
                <a:spcPct val="150000"/>
              </a:lnSpc>
              <a:buClr>
                <a:srgbClr val="0000DC"/>
              </a:buClr>
              <a:buFont typeface="Wingdings" panose="05000000000000000000" pitchFamily="2" charset="2"/>
              <a:buChar char="§"/>
            </a:pPr>
            <a:r>
              <a:rPr lang="cs-CZ" sz="2000" dirty="0"/>
              <a:t>přizpůsobení struktury aktiv a pasiv z hlediska jejich citlivosti,</a:t>
            </a:r>
          </a:p>
          <a:p>
            <a:pPr marL="1257300" lvl="2" indent="-342900">
              <a:lnSpc>
                <a:spcPct val="150000"/>
              </a:lnSpc>
              <a:buClr>
                <a:srgbClr val="0000DC"/>
              </a:buClr>
              <a:buFont typeface="Wingdings" panose="05000000000000000000" pitchFamily="2" charset="2"/>
              <a:buChar char="§"/>
            </a:pPr>
            <a:r>
              <a:rPr lang="cs-CZ" sz="2000" dirty="0"/>
              <a:t>pomocí termínových operací.</a:t>
            </a:r>
          </a:p>
          <a:p>
            <a:pPr marL="800100"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116063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Tržní riziko</a:t>
            </a:r>
          </a:p>
        </p:txBody>
      </p:sp>
      <p:sp>
        <p:nvSpPr>
          <p:cNvPr id="3" name="Zástupný symbol pro obsah 2"/>
          <p:cNvSpPr>
            <a:spLocks noGrp="1"/>
          </p:cNvSpPr>
          <p:nvPr>
            <p:ph idx="1"/>
          </p:nvPr>
        </p:nvSpPr>
        <p:spPr/>
        <p:txBody>
          <a:bodyPr/>
          <a:lstStyle/>
          <a:p>
            <a:pPr marL="57150" indent="0">
              <a:buNone/>
            </a:pPr>
            <a:r>
              <a:rPr lang="cs-CZ" sz="2000" b="1" dirty="0"/>
              <a:t>Základní pojmy v oblasti měnového rizika</a:t>
            </a:r>
          </a:p>
          <a:p>
            <a:pPr marL="400050" indent="-342900">
              <a:buFont typeface="Wingdings" panose="05000000000000000000" pitchFamily="2" charset="2"/>
              <a:buChar char="§"/>
            </a:pPr>
            <a:r>
              <a:rPr lang="cs-CZ" sz="2000" dirty="0"/>
              <a:t>Zhodnocení měny – růst hodnoty měny vůči jiné měně, opakem znehodnocení měny</a:t>
            </a:r>
          </a:p>
          <a:p>
            <a:pPr marL="400050" indent="-342900">
              <a:buFont typeface="Wingdings" panose="05000000000000000000" pitchFamily="2" charset="2"/>
              <a:buChar char="§"/>
            </a:pPr>
            <a:r>
              <a:rPr lang="cs-CZ" sz="2000" dirty="0"/>
              <a:t>Okamžitý směnný kurz SPOT – směnný kurz mezi dvěma měnami, platný pro okamžitý obchod.</a:t>
            </a:r>
          </a:p>
          <a:p>
            <a:pPr marL="400050" indent="-342900">
              <a:buFont typeface="Wingdings" panose="05000000000000000000" pitchFamily="2" charset="2"/>
              <a:buChar char="§"/>
            </a:pPr>
            <a:r>
              <a:rPr lang="cs-CZ" sz="2000" dirty="0"/>
              <a:t>Termínový směnný kurz forward, opce – dnes dohodnutý směnný kurz na dodání měny v určitém termínu v budoucnosti,</a:t>
            </a:r>
          </a:p>
          <a:p>
            <a:pPr marL="400050" indent="-342900">
              <a:buFont typeface="Wingdings" panose="05000000000000000000" pitchFamily="2" charset="2"/>
              <a:buChar char="§"/>
            </a:pPr>
            <a:r>
              <a:rPr lang="cs-CZ" sz="2000" dirty="0"/>
              <a:t>Čistá míra vystavení se riziku – částka, o kterou je banka v čisté dlouhé pozici (převyšuje) nebo čisté krátké pozici (chybí) v určité měně,</a:t>
            </a:r>
          </a:p>
          <a:p>
            <a:pPr marL="800100"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2219842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Tržní riziko</a:t>
            </a:r>
          </a:p>
        </p:txBody>
      </p:sp>
      <p:sp>
        <p:nvSpPr>
          <p:cNvPr id="3" name="Zástupný symbol pro obsah 2"/>
          <p:cNvSpPr>
            <a:spLocks noGrp="1"/>
          </p:cNvSpPr>
          <p:nvPr>
            <p:ph idx="1"/>
          </p:nvPr>
        </p:nvSpPr>
        <p:spPr/>
        <p:txBody>
          <a:bodyPr/>
          <a:lstStyle/>
          <a:p>
            <a:pPr marL="57150" indent="0">
              <a:buNone/>
            </a:pPr>
            <a:r>
              <a:rPr lang="cs-CZ" b="1" dirty="0"/>
              <a:t>Základní pojmy v oblasti měnového rizika</a:t>
            </a:r>
          </a:p>
          <a:p>
            <a:pPr marL="400050" indent="-342900">
              <a:buFont typeface="Wingdings" panose="05000000000000000000" pitchFamily="2" charset="2"/>
              <a:buChar char="§"/>
            </a:pPr>
            <a:r>
              <a:rPr lang="cs-CZ" dirty="0"/>
              <a:t>Čistá dlouhá pozice – aktiva v cizí měně plus částka deviz nakoupených v obchodní pozici přesahují pasiva v cizí měně plus částka deviz prodaných v obchodní pozici,</a:t>
            </a:r>
          </a:p>
          <a:p>
            <a:pPr marL="400050" indent="-342900">
              <a:buFont typeface="Wingdings" panose="05000000000000000000" pitchFamily="2" charset="2"/>
              <a:buChar char="§"/>
            </a:pPr>
            <a:r>
              <a:rPr lang="cs-CZ" dirty="0"/>
              <a:t>Čistá krátká pozice – aktiva v cizí měně plus částka deviz koupených v obchodní pozici jsou nižší než pasiva v cizí měně plus částka deviz prodaných v obchodní pozici,</a:t>
            </a:r>
          </a:p>
          <a:p>
            <a:pPr marL="400050" indent="-342900">
              <a:buFont typeface="Wingdings" panose="05000000000000000000" pitchFamily="2" charset="2"/>
              <a:buChar char="§"/>
            </a:pPr>
            <a:r>
              <a:rPr lang="cs-CZ" dirty="0"/>
              <a:t>Otevřená pozice – devizová nezajištěná pozice.</a:t>
            </a:r>
          </a:p>
          <a:p>
            <a:endParaRPr lang="cs-CZ" dirty="0"/>
          </a:p>
        </p:txBody>
      </p:sp>
    </p:spTree>
    <p:extLst>
      <p:ext uri="{BB962C8B-B14F-4D97-AF65-F5344CB8AC3E}">
        <p14:creationId xmlns:p14="http://schemas.microsoft.com/office/powerpoint/2010/main" val="3411568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marL="0" indent="0">
              <a:buNone/>
            </a:pPr>
            <a:r>
              <a:rPr lang="cs-CZ" sz="2400" b="1" dirty="0"/>
              <a:t>Komoditní riziko</a:t>
            </a:r>
          </a:p>
          <a:p>
            <a:pPr lvl="1">
              <a:lnSpc>
                <a:spcPct val="150000"/>
              </a:lnSpc>
              <a:buFont typeface="Wingdings" panose="05000000000000000000" pitchFamily="2" charset="2"/>
              <a:buChar char="§"/>
            </a:pPr>
            <a:r>
              <a:rPr lang="cs-CZ" dirty="0"/>
              <a:t>Riziko ztráty ze změn cen nástrojů citlivých na ceny komodit.</a:t>
            </a:r>
          </a:p>
          <a:p>
            <a:pPr lvl="1">
              <a:lnSpc>
                <a:spcPct val="150000"/>
              </a:lnSpc>
              <a:buFont typeface="Wingdings" panose="05000000000000000000" pitchFamily="2" charset="2"/>
              <a:buChar char="§"/>
            </a:pPr>
            <a:r>
              <a:rPr lang="cs-CZ" dirty="0"/>
              <a:t>Řízení – pomocí termínových operací.</a:t>
            </a:r>
          </a:p>
          <a:p>
            <a:pPr marL="0" indent="0">
              <a:buNone/>
            </a:pPr>
            <a:r>
              <a:rPr lang="cs-CZ" sz="2000" b="1" dirty="0"/>
              <a:t>Akciové riziko</a:t>
            </a:r>
          </a:p>
          <a:p>
            <a:pPr lvl="1">
              <a:lnSpc>
                <a:spcPct val="150000"/>
              </a:lnSpc>
              <a:buFont typeface="Wingdings" panose="05000000000000000000" pitchFamily="2" charset="2"/>
              <a:buChar char="§"/>
            </a:pPr>
            <a:r>
              <a:rPr lang="cs-CZ" dirty="0"/>
              <a:t>Riziko ztráty ze změn cen nástrojů citlivých na ceny akcií.</a:t>
            </a:r>
          </a:p>
          <a:p>
            <a:pPr lvl="1">
              <a:lnSpc>
                <a:spcPct val="150000"/>
              </a:lnSpc>
              <a:buFont typeface="Wingdings" panose="05000000000000000000" pitchFamily="2" charset="2"/>
              <a:buChar char="§"/>
            </a:pPr>
            <a:r>
              <a:rPr lang="cs-CZ" dirty="0"/>
              <a:t>Řízení – diverzifikace.</a:t>
            </a:r>
          </a:p>
          <a:p>
            <a:pPr marL="57150" indent="0">
              <a:buNone/>
            </a:pPr>
            <a:endParaRPr lang="cs-CZ" sz="2400" b="1"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195131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Hospodaření bank</a:t>
            </a:r>
          </a:p>
        </p:txBody>
      </p:sp>
      <p:sp>
        <p:nvSpPr>
          <p:cNvPr id="3" name="Zástupný symbol pro obsah 2"/>
          <p:cNvSpPr>
            <a:spLocks noGrp="1"/>
          </p:cNvSpPr>
          <p:nvPr>
            <p:ph idx="1"/>
          </p:nvPr>
        </p:nvSpPr>
        <p:spPr/>
        <p:txBody>
          <a:bodyPr>
            <a:normAutofit fontScale="92500" lnSpcReduction="10000"/>
          </a:bodyPr>
          <a:lstStyle/>
          <a:p>
            <a:r>
              <a:rPr lang="cs-CZ" sz="2000" b="1" dirty="0"/>
              <a:t>Likvidita</a:t>
            </a:r>
          </a:p>
          <a:p>
            <a:pPr lvl="1"/>
            <a:r>
              <a:rPr lang="cs-CZ" dirty="0"/>
              <a:t>Schopnost banky dostát svým závazkům</a:t>
            </a:r>
          </a:p>
          <a:p>
            <a:pPr lvl="1"/>
            <a:r>
              <a:rPr lang="cs-CZ" dirty="0"/>
              <a:t>Primární rezervy – hotovost, prostředky na běžných účtech u jiného peněžního ústavu</a:t>
            </a:r>
          </a:p>
          <a:p>
            <a:pPr lvl="1"/>
            <a:r>
              <a:rPr lang="cs-CZ" dirty="0"/>
              <a:t>Sekundární rezervy – vysoce výnosová aktiva s vysokým stupněm likvidity (PMR, dobrovolné rezervy u CB a otevřené úvěrové linky u ostatních komerčních bank)</a:t>
            </a:r>
          </a:p>
          <a:p>
            <a:r>
              <a:rPr lang="cs-CZ" sz="2000" b="1" dirty="0"/>
              <a:t>Rentabilita </a:t>
            </a:r>
          </a:p>
          <a:p>
            <a:pPr lvl="1"/>
            <a:r>
              <a:rPr lang="cs-CZ" dirty="0"/>
              <a:t>Schopnost banky dosahovat zisku</a:t>
            </a:r>
          </a:p>
          <a:p>
            <a:r>
              <a:rPr lang="cs-CZ" sz="2000" b="1" dirty="0"/>
              <a:t>Solventnost</a:t>
            </a:r>
          </a:p>
          <a:p>
            <a:pPr lvl="1"/>
            <a:r>
              <a:rPr lang="cs-CZ" dirty="0"/>
              <a:t>Schopnost banky hradit ze svých běžných příjmů běžné výdaje i v případech, kdy v jejím hospodaření došlo ke ztrátě.</a:t>
            </a:r>
          </a:p>
          <a:p>
            <a:pPr lvl="1"/>
            <a:r>
              <a:rPr lang="cs-CZ" dirty="0"/>
              <a:t>Solventní banka může pokračovat ve své činnosti a nepřenáší špatné výsledky hospodaření na vkladatele.</a:t>
            </a:r>
          </a:p>
          <a:p>
            <a:endParaRPr lang="cs-CZ" dirty="0"/>
          </a:p>
        </p:txBody>
      </p:sp>
    </p:spTree>
    <p:extLst>
      <p:ext uri="{BB962C8B-B14F-4D97-AF65-F5344CB8AC3E}">
        <p14:creationId xmlns:p14="http://schemas.microsoft.com/office/powerpoint/2010/main" val="420257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Likviditní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Schopnost dostát v svým krátkodobým splatným závazkům, v odpovídající objemové a časové struktuře, tedy schopnost banky reagovat na požadavky střadatelů na vyzvednutí jejich vkladů.</a:t>
            </a:r>
          </a:p>
          <a:p>
            <a:pPr algn="just">
              <a:buFont typeface="Wingdings" panose="05000000000000000000" pitchFamily="2" charset="2"/>
              <a:buChar char="§"/>
            </a:pPr>
            <a:r>
              <a:rPr lang="cs-CZ" sz="2000" dirty="0"/>
              <a:t>Jednou z nejvýznamnějších funkcí při řízení rizika bank je řízení aktiv a pasiv a podrozvahy banky </a:t>
            </a:r>
            <a:r>
              <a:rPr lang="cs-CZ" sz="2000" b="1" dirty="0"/>
              <a:t>(</a:t>
            </a:r>
            <a:r>
              <a:rPr lang="cs-CZ" sz="2000" b="1" dirty="0" err="1"/>
              <a:t>Asset</a:t>
            </a:r>
            <a:r>
              <a:rPr lang="cs-CZ" sz="2000" b="1" dirty="0"/>
              <a:t> and </a:t>
            </a:r>
            <a:r>
              <a:rPr lang="cs-CZ" sz="2000" b="1" dirty="0" err="1"/>
              <a:t>Liability</a:t>
            </a:r>
            <a:r>
              <a:rPr lang="cs-CZ" sz="2000" b="1" dirty="0"/>
              <a:t> Management, ALM)</a:t>
            </a:r>
          </a:p>
          <a:p>
            <a:pPr algn="just">
              <a:buFont typeface="Wingdings" panose="05000000000000000000" pitchFamily="2" charset="2"/>
              <a:buChar char="§"/>
            </a:pPr>
            <a:r>
              <a:rPr lang="cs-CZ" sz="2000" dirty="0"/>
              <a:t>Speciální útvary – výbor </a:t>
            </a:r>
            <a:r>
              <a:rPr lang="cs-CZ" sz="2000" b="1" dirty="0"/>
              <a:t>ALCO (</a:t>
            </a:r>
            <a:r>
              <a:rPr lang="cs-CZ" sz="2000" b="1" dirty="0" err="1"/>
              <a:t>Assets</a:t>
            </a:r>
            <a:r>
              <a:rPr lang="cs-CZ" sz="2000" b="1" dirty="0"/>
              <a:t> and </a:t>
            </a:r>
            <a:r>
              <a:rPr lang="cs-CZ" sz="2000" b="1" dirty="0" err="1"/>
              <a:t>Liabilities</a:t>
            </a:r>
            <a:r>
              <a:rPr lang="cs-CZ" sz="2000" b="1" dirty="0"/>
              <a:t> </a:t>
            </a:r>
            <a:r>
              <a:rPr lang="cs-CZ" sz="2000" b="1" dirty="0" err="1"/>
              <a:t>Committe</a:t>
            </a:r>
            <a:r>
              <a:rPr lang="cs-CZ" sz="2000" b="1" dirty="0"/>
              <a:t>)</a:t>
            </a:r>
          </a:p>
          <a:p>
            <a:pPr lvl="1" algn="just">
              <a:lnSpc>
                <a:spcPct val="150000"/>
              </a:lnSpc>
              <a:buFont typeface="Wingdings" panose="05000000000000000000" pitchFamily="2" charset="2"/>
              <a:buChar char="§"/>
            </a:pPr>
            <a:r>
              <a:rPr lang="cs-CZ" dirty="0"/>
              <a:t>Cíl – zajistit likviditu, solventnost a rentabilitu bank</a:t>
            </a:r>
          </a:p>
          <a:p>
            <a:pPr algn="just">
              <a:buFont typeface="Wingdings" panose="05000000000000000000" pitchFamily="2" charset="2"/>
              <a:buChar char="§"/>
            </a:pPr>
            <a:r>
              <a:rPr lang="cs-CZ" sz="2000" dirty="0"/>
              <a:t>Likvidita úzce souvisí se ziskem banky a s ostatními bankovními riziky.</a:t>
            </a:r>
          </a:p>
          <a:p>
            <a:pPr lvl="1" algn="just">
              <a:lnSpc>
                <a:spcPct val="150000"/>
              </a:lnSpc>
              <a:buFont typeface="Wingdings" panose="05000000000000000000" pitchFamily="2" charset="2"/>
              <a:buChar char="§"/>
            </a:pPr>
            <a:endParaRPr lang="cs-CZ" dirty="0"/>
          </a:p>
          <a:p>
            <a:pPr algn="just">
              <a:buFont typeface="Wingdings" panose="05000000000000000000" pitchFamily="2" charset="2"/>
              <a:buChar char="§"/>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2843667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Likvidní riziko</a:t>
            </a:r>
          </a:p>
        </p:txBody>
      </p:sp>
      <p:sp>
        <p:nvSpPr>
          <p:cNvPr id="3" name="Zástupný symbol pro obsah 2"/>
          <p:cNvSpPr>
            <a:spLocks noGrp="1"/>
          </p:cNvSpPr>
          <p:nvPr>
            <p:ph idx="1"/>
          </p:nvPr>
        </p:nvSpPr>
        <p:spPr/>
        <p:txBody>
          <a:bodyPr/>
          <a:lstStyle/>
          <a:p>
            <a:pPr marL="72000" indent="0" algn="just">
              <a:buNone/>
            </a:pPr>
            <a:r>
              <a:rPr lang="cs-CZ" sz="2000" b="1" dirty="0"/>
              <a:t>Řízení likvidity</a:t>
            </a:r>
          </a:p>
          <a:p>
            <a:pPr algn="just">
              <a:buFont typeface="Wingdings" panose="05000000000000000000" pitchFamily="2" charset="2"/>
              <a:buChar char="§"/>
            </a:pPr>
            <a:r>
              <a:rPr lang="cs-CZ" sz="2000" b="1" dirty="0"/>
              <a:t>Strana aktiv </a:t>
            </a:r>
          </a:p>
          <a:p>
            <a:pPr lvl="1" algn="just">
              <a:lnSpc>
                <a:spcPct val="150000"/>
              </a:lnSpc>
              <a:buFont typeface="Wingdings" panose="05000000000000000000" pitchFamily="2" charset="2"/>
              <a:buChar char="§"/>
            </a:pPr>
            <a:r>
              <a:rPr lang="cs-CZ" sz="1800" dirty="0"/>
              <a:t>vytvářet takové portfolio, které bance zajišťuje dostatek likvidních prostředků, banka udržuje určitou hladinu likvidních aktiv ve formě hotovosti, PMR - vkladů u CB a jiných komerčních bank a likvidních CP,</a:t>
            </a:r>
          </a:p>
          <a:p>
            <a:pPr lvl="1" algn="just">
              <a:lnSpc>
                <a:spcPct val="150000"/>
              </a:lnSpc>
              <a:buFont typeface="Wingdings" panose="05000000000000000000" pitchFamily="2" charset="2"/>
              <a:buChar char="§"/>
            </a:pPr>
            <a:r>
              <a:rPr lang="cs-CZ" sz="1800" dirty="0"/>
              <a:t>zároveň, investovat tak, aby výnosy byly co nejvyšší a rizika byla přiměřeně omezena.</a:t>
            </a:r>
          </a:p>
          <a:p>
            <a:pPr algn="just">
              <a:buFont typeface="Wingdings" panose="05000000000000000000" pitchFamily="2" charset="2"/>
              <a:buChar char="§"/>
            </a:pPr>
            <a:r>
              <a:rPr lang="cs-CZ" sz="2000" b="1" dirty="0"/>
              <a:t>Strana pasiv </a:t>
            </a:r>
          </a:p>
          <a:p>
            <a:pPr lvl="1" algn="just">
              <a:lnSpc>
                <a:spcPct val="150000"/>
              </a:lnSpc>
              <a:buFont typeface="Wingdings" panose="05000000000000000000" pitchFamily="2" charset="2"/>
              <a:buChar char="§"/>
            </a:pPr>
            <a:r>
              <a:rPr lang="cs-CZ" sz="1800" dirty="0"/>
              <a:t> mít k dispozici takové instrumenty, pomocí nichž může banka v případě potřeby získat likvidní prostředky,</a:t>
            </a:r>
          </a:p>
          <a:p>
            <a:pPr lvl="1" algn="just">
              <a:lnSpc>
                <a:spcPct val="150000"/>
              </a:lnSpc>
              <a:buFont typeface="Wingdings" panose="05000000000000000000" pitchFamily="2" charset="2"/>
              <a:buChar char="§"/>
            </a:pPr>
            <a:r>
              <a:rPr lang="cs-CZ" sz="1800" dirty="0"/>
              <a:t>tzn. získání zdrojů s co nejnižšími náklady a s co nejdelším časovým možným použitím, banka tak dokáže do značné míry určit, kdy bude klient své peníze požadovat zpět.</a:t>
            </a:r>
          </a:p>
          <a:p>
            <a:endParaRPr lang="cs-CZ" dirty="0"/>
          </a:p>
        </p:txBody>
      </p:sp>
    </p:spTree>
    <p:extLst>
      <p:ext uri="{BB962C8B-B14F-4D97-AF65-F5344CB8AC3E}">
        <p14:creationId xmlns:p14="http://schemas.microsoft.com/office/powerpoint/2010/main" val="4288356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Měření a řízení likvidity</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10000"/>
              </a:bodyPr>
              <a:lstStyle/>
              <a:p>
                <a:pPr algn="just">
                  <a:buFont typeface="Wingdings" panose="05000000000000000000" pitchFamily="2" charset="2"/>
                  <a:buChar char="§"/>
                </a:pPr>
                <a:r>
                  <a:rPr lang="cs-CZ" sz="2000" b="1" dirty="0"/>
                  <a:t>GAP analýza</a:t>
                </a:r>
              </a:p>
              <a:p>
                <a:pPr lvl="1" algn="just">
                  <a:lnSpc>
                    <a:spcPct val="150000"/>
                  </a:lnSpc>
                  <a:buFont typeface="Wingdings" panose="05000000000000000000" pitchFamily="2" charset="2"/>
                  <a:buChar char="§"/>
                </a:pPr>
                <a:r>
                  <a:rPr lang="cs-CZ" dirty="0"/>
                  <a:t>Rozdělení všech aktiv a pasiv do pásem podle jejich splatnosti</a:t>
                </a:r>
              </a:p>
              <a:p>
                <a:pPr algn="just">
                  <a:buFont typeface="Wingdings" panose="05000000000000000000" pitchFamily="2" charset="2"/>
                  <a:buChar char="§"/>
                </a:pPr>
                <a:r>
                  <a:rPr lang="cs-CZ" sz="2000" b="1" dirty="0"/>
                  <a:t>Ukazatel krytí likviditou podle BASEL III (</a:t>
                </a:r>
                <a:r>
                  <a:rPr lang="cs-CZ" sz="2000" b="1" dirty="0" err="1"/>
                  <a:t>Liquidity</a:t>
                </a:r>
                <a:r>
                  <a:rPr lang="cs-CZ" sz="2000" b="1" dirty="0"/>
                  <a:t> </a:t>
                </a:r>
                <a:r>
                  <a:rPr lang="cs-CZ" sz="2000" b="1" dirty="0" err="1"/>
                  <a:t>Coverage</a:t>
                </a:r>
                <a:r>
                  <a:rPr lang="cs-CZ" sz="2000" b="1" dirty="0"/>
                  <a:t> Ratio, LCR)</a:t>
                </a:r>
              </a:p>
              <a:p>
                <a:pPr lvl="1" algn="just">
                  <a:lnSpc>
                    <a:spcPct val="150000"/>
                  </a:lnSpc>
                  <a:buFont typeface="Wingdings" panose="05000000000000000000" pitchFamily="2" charset="2"/>
                  <a:buChar char="§"/>
                </a:pPr>
                <a14:m>
                  <m:oMath xmlns:m="http://schemas.openxmlformats.org/officeDocument/2006/math">
                    <m:r>
                      <m:rPr>
                        <m:nor/>
                      </m:rPr>
                      <a:rPr lang="cs-CZ" dirty="0"/>
                      <m:t>Zab</m:t>
                    </m:r>
                    <m:r>
                      <m:rPr>
                        <m:nor/>
                      </m:rPr>
                      <a:rPr lang="cs-CZ" dirty="0"/>
                      <m:t>ý</m:t>
                    </m:r>
                    <m:r>
                      <m:rPr>
                        <m:nor/>
                      </m:rPr>
                      <a:rPr lang="cs-CZ" dirty="0"/>
                      <m:t>v</m:t>
                    </m:r>
                    <m:r>
                      <m:rPr>
                        <m:nor/>
                      </m:rPr>
                      <a:rPr lang="cs-CZ" dirty="0"/>
                      <m:t>á </m:t>
                    </m:r>
                    <m:r>
                      <m:rPr>
                        <m:nor/>
                      </m:rPr>
                      <a:rPr lang="cs-CZ" dirty="0"/>
                      <m:t>se</m:t>
                    </m:r>
                    <m:r>
                      <m:rPr>
                        <m:nor/>
                      </m:rPr>
                      <a:rPr lang="cs-CZ" dirty="0"/>
                      <m:t> ří</m:t>
                    </m:r>
                    <m:r>
                      <m:rPr>
                        <m:nor/>
                      </m:rPr>
                      <a:rPr lang="cs-CZ" dirty="0"/>
                      <m:t>zen</m:t>
                    </m:r>
                    <m:r>
                      <m:rPr>
                        <m:nor/>
                      </m:rPr>
                      <a:rPr lang="cs-CZ" dirty="0"/>
                      <m:t>í</m:t>
                    </m:r>
                    <m:r>
                      <m:rPr>
                        <m:nor/>
                      </m:rPr>
                      <a:rPr lang="cs-CZ" dirty="0"/>
                      <m:t>m</m:t>
                    </m:r>
                    <m:r>
                      <m:rPr>
                        <m:nor/>
                      </m:rPr>
                      <a:rPr lang="cs-CZ" dirty="0"/>
                      <m:t> </m:t>
                    </m:r>
                    <m:r>
                      <m:rPr>
                        <m:nor/>
                      </m:rPr>
                      <a:rPr lang="cs-CZ" dirty="0"/>
                      <m:t>likviditn</m:t>
                    </m:r>
                    <m:r>
                      <m:rPr>
                        <m:nor/>
                      </m:rPr>
                      <a:rPr lang="cs-CZ" dirty="0"/>
                      <m:t>í</m:t>
                    </m:r>
                    <m:r>
                      <m:rPr>
                        <m:nor/>
                      </m:rPr>
                      <a:rPr lang="cs-CZ" dirty="0"/>
                      <m:t>ho</m:t>
                    </m:r>
                    <m:r>
                      <m:rPr>
                        <m:nor/>
                      </m:rPr>
                      <a:rPr lang="cs-CZ" dirty="0"/>
                      <m:t> </m:t>
                    </m:r>
                    <m:r>
                      <m:rPr>
                        <m:nor/>
                      </m:rPr>
                      <a:rPr lang="cs-CZ" dirty="0"/>
                      <m:t>rizik</m:t>
                    </m:r>
                    <m:r>
                      <m:rPr>
                        <m:nor/>
                      </m:rPr>
                      <a:rPr lang="cs-CZ" dirty="0"/>
                      <m:t> </m:t>
                    </m:r>
                    <m:r>
                      <m:rPr>
                        <m:nor/>
                      </m:rPr>
                      <a:rPr lang="cs-CZ" dirty="0"/>
                      <m:t>v</m:t>
                    </m:r>
                    <m:r>
                      <m:rPr>
                        <m:nor/>
                      </m:rPr>
                      <a:rPr lang="cs-CZ" dirty="0"/>
                      <m:t> </m:t>
                    </m:r>
                    <m:r>
                      <m:rPr>
                        <m:nor/>
                      </m:rPr>
                      <a:rPr lang="cs-CZ" dirty="0"/>
                      <m:t>kr</m:t>
                    </m:r>
                    <m:r>
                      <m:rPr>
                        <m:nor/>
                      </m:rPr>
                      <a:rPr lang="cs-CZ" dirty="0"/>
                      <m:t>á</m:t>
                    </m:r>
                    <m:r>
                      <m:rPr>
                        <m:nor/>
                      </m:rPr>
                      <a:rPr lang="cs-CZ" dirty="0"/>
                      <m:t>tkodob</m:t>
                    </m:r>
                    <m:r>
                      <m:rPr>
                        <m:nor/>
                      </m:rPr>
                      <a:rPr lang="cs-CZ" dirty="0"/>
                      <m:t>é</m:t>
                    </m:r>
                    <m:r>
                      <m:rPr>
                        <m:nor/>
                      </m:rPr>
                      <a:rPr lang="cs-CZ" dirty="0"/>
                      <m:t>m</m:t>
                    </m:r>
                    <m:r>
                      <m:rPr>
                        <m:nor/>
                      </m:rPr>
                      <a:rPr lang="cs-CZ" dirty="0"/>
                      <m:t> </m:t>
                    </m:r>
                    <m:r>
                      <m:rPr>
                        <m:nor/>
                      </m:rPr>
                      <a:rPr lang="cs-CZ" dirty="0"/>
                      <m:t>horizon</m:t>
                    </m:r>
                  </m:oMath>
                </a14:m>
                <a:r>
                  <a:rPr lang="cs-CZ" dirty="0"/>
                  <a:t>tu</a:t>
                </a:r>
              </a:p>
              <a:p>
                <a:pPr lvl="1" algn="just">
                  <a:lnSpc>
                    <a:spcPct val="150000"/>
                  </a:lnSpc>
                  <a:buFont typeface="Wingdings" panose="05000000000000000000" pitchFamily="2" charset="2"/>
                  <a:buChar char="§"/>
                </a:pPr>
                <a14:m>
                  <m:oMath xmlns:m="http://schemas.openxmlformats.org/officeDocument/2006/math">
                    <m:r>
                      <m:rPr>
                        <m:sty m:val="p"/>
                      </m:rPr>
                      <a:rPr lang="cs-CZ">
                        <a:latin typeface="Cambria Math" panose="02040503050406030204" pitchFamily="18" charset="0"/>
                      </a:rPr>
                      <m:t>LCR</m:t>
                    </m:r>
                    <m:r>
                      <a:rPr lang="cs-CZ">
                        <a:latin typeface="Cambria Math" panose="02040503050406030204" pitchFamily="18" charset="0"/>
                      </a:rPr>
                      <m:t>= </m:t>
                    </m:r>
                    <m:f>
                      <m:fPr>
                        <m:ctrlPr>
                          <a:rPr lang="cs-CZ" i="1">
                            <a:latin typeface="Cambria Math" panose="02040503050406030204" pitchFamily="18" charset="0"/>
                          </a:rPr>
                        </m:ctrlPr>
                      </m:fPr>
                      <m:num>
                        <m:r>
                          <m:rPr>
                            <m:sty m:val="p"/>
                          </m:rPr>
                          <a:rPr lang="cs-CZ">
                            <a:latin typeface="Cambria Math" panose="02040503050406030204" pitchFamily="18" charset="0"/>
                          </a:rPr>
                          <m:t>vysoce</m:t>
                        </m:r>
                        <m:r>
                          <a:rPr lang="cs-CZ">
                            <a:latin typeface="Cambria Math" panose="02040503050406030204" pitchFamily="18" charset="0"/>
                          </a:rPr>
                          <m:t> </m:t>
                        </m:r>
                        <m:r>
                          <m:rPr>
                            <m:sty m:val="p"/>
                          </m:rPr>
                          <a:rPr lang="cs-CZ">
                            <a:latin typeface="Cambria Math" panose="02040503050406030204" pitchFamily="18" charset="0"/>
                          </a:rPr>
                          <m:t>kvalitn</m:t>
                        </m:r>
                        <m:r>
                          <a:rPr lang="cs-CZ">
                            <a:latin typeface="Cambria Math" panose="02040503050406030204" pitchFamily="18" charset="0"/>
                          </a:rPr>
                          <m:t>í </m:t>
                        </m:r>
                        <m:r>
                          <m:rPr>
                            <m:sty m:val="p"/>
                          </m:rPr>
                          <a:rPr lang="cs-CZ">
                            <a:latin typeface="Cambria Math" panose="02040503050406030204" pitchFamily="18" charset="0"/>
                          </a:rPr>
                          <m:t>likvidn</m:t>
                        </m:r>
                        <m:r>
                          <a:rPr lang="cs-CZ">
                            <a:latin typeface="Cambria Math" panose="02040503050406030204" pitchFamily="18" charset="0"/>
                          </a:rPr>
                          <m:t>í </m:t>
                        </m:r>
                        <m:r>
                          <m:rPr>
                            <m:sty m:val="p"/>
                          </m:rPr>
                          <a:rPr lang="cs-CZ">
                            <a:latin typeface="Cambria Math" panose="02040503050406030204" pitchFamily="18" charset="0"/>
                          </a:rPr>
                          <m:t>aktiva</m:t>
                        </m:r>
                      </m:num>
                      <m:den>
                        <m:r>
                          <a:rPr lang="cs-CZ">
                            <a:latin typeface="Cambria Math" panose="02040503050406030204" pitchFamily="18" charset="0"/>
                          </a:rPr>
                          <m:t>č</m:t>
                        </m:r>
                        <m:r>
                          <m:rPr>
                            <m:sty m:val="p"/>
                          </m:rPr>
                          <a:rPr lang="cs-CZ">
                            <a:latin typeface="Cambria Math" panose="02040503050406030204" pitchFamily="18" charset="0"/>
                          </a:rPr>
                          <m:t>ist</m:t>
                        </m:r>
                        <m:r>
                          <a:rPr lang="cs-CZ">
                            <a:latin typeface="Cambria Math" panose="02040503050406030204" pitchFamily="18" charset="0"/>
                          </a:rPr>
                          <m:t>ý </m:t>
                        </m:r>
                        <m:r>
                          <m:rPr>
                            <m:sty m:val="p"/>
                          </m:rPr>
                          <a:rPr lang="cs-CZ">
                            <a:latin typeface="Cambria Math" panose="02040503050406030204" pitchFamily="18" charset="0"/>
                          </a:rPr>
                          <m:t>odliv</m:t>
                        </m:r>
                        <m:r>
                          <a:rPr lang="cs-CZ">
                            <a:latin typeface="Cambria Math" panose="02040503050406030204" pitchFamily="18" charset="0"/>
                          </a:rPr>
                          <m:t> </m:t>
                        </m:r>
                        <m:r>
                          <m:rPr>
                            <m:sty m:val="p"/>
                          </m:rPr>
                          <a:rPr lang="cs-CZ">
                            <a:latin typeface="Cambria Math" panose="02040503050406030204" pitchFamily="18" charset="0"/>
                          </a:rPr>
                          <m:t>pasiv</m:t>
                        </m:r>
                        <m:r>
                          <a:rPr lang="cs-CZ">
                            <a:latin typeface="Cambria Math" panose="02040503050406030204" pitchFamily="18" charset="0"/>
                          </a:rPr>
                          <m:t> </m:t>
                        </m:r>
                        <m:r>
                          <m:rPr>
                            <m:sty m:val="p"/>
                          </m:rPr>
                          <a:rPr lang="cs-CZ">
                            <a:latin typeface="Cambria Math" panose="02040503050406030204" pitchFamily="18" charset="0"/>
                          </a:rPr>
                          <m:t>b</m:t>
                        </m:r>
                        <m:r>
                          <a:rPr lang="cs-CZ">
                            <a:latin typeface="Cambria Math" panose="02040503050406030204" pitchFamily="18" charset="0"/>
                          </a:rPr>
                          <m:t>ě</m:t>
                        </m:r>
                        <m:r>
                          <m:rPr>
                            <m:sty m:val="p"/>
                          </m:rPr>
                          <a:rPr lang="cs-CZ">
                            <a:latin typeface="Cambria Math" panose="02040503050406030204" pitchFamily="18" charset="0"/>
                          </a:rPr>
                          <m:t>hem</m:t>
                        </m:r>
                        <m:r>
                          <a:rPr lang="cs-CZ">
                            <a:latin typeface="Cambria Math" panose="02040503050406030204" pitchFamily="18" charset="0"/>
                          </a:rPr>
                          <m:t> 30 </m:t>
                        </m:r>
                        <m:r>
                          <m:rPr>
                            <m:sty m:val="p"/>
                          </m:rPr>
                          <a:rPr lang="cs-CZ">
                            <a:latin typeface="Cambria Math" panose="02040503050406030204" pitchFamily="18" charset="0"/>
                          </a:rPr>
                          <m:t>dn</m:t>
                        </m:r>
                        <m:r>
                          <a:rPr lang="cs-CZ">
                            <a:latin typeface="Cambria Math" panose="02040503050406030204" pitchFamily="18" charset="0"/>
                          </a:rPr>
                          <m:t>ů</m:t>
                        </m:r>
                      </m:den>
                    </m:f>
                  </m:oMath>
                </a14:m>
                <a:r>
                  <a:rPr lang="cs-CZ" dirty="0"/>
                  <a:t> ≥ 100%</a:t>
                </a:r>
              </a:p>
              <a:p>
                <a:pPr algn="just">
                  <a:buFont typeface="Wingdings" panose="05000000000000000000" pitchFamily="2" charset="2"/>
                  <a:buChar char="§"/>
                </a:pPr>
                <a:r>
                  <a:rPr lang="cs-CZ" sz="2000" b="1" dirty="0"/>
                  <a:t>Ukazatel čistého stabilního financování podle BASEL III (Net </a:t>
                </a:r>
                <a:r>
                  <a:rPr lang="cs-CZ" sz="2000" b="1" dirty="0" err="1"/>
                  <a:t>Stable</a:t>
                </a:r>
                <a:r>
                  <a:rPr lang="cs-CZ" sz="2000" b="1" dirty="0"/>
                  <a:t> </a:t>
                </a:r>
                <a:r>
                  <a:rPr lang="cs-CZ" sz="2000" b="1" dirty="0" err="1"/>
                  <a:t>Funding</a:t>
                </a:r>
                <a:r>
                  <a:rPr lang="cs-CZ" sz="2000" b="1" dirty="0"/>
                  <a:t> Ratio, NSFR)</a:t>
                </a:r>
              </a:p>
              <a:p>
                <a:pPr lvl="1" algn="just">
                  <a:lnSpc>
                    <a:spcPct val="150000"/>
                  </a:lnSpc>
                  <a:buFont typeface="Wingdings" panose="05000000000000000000" pitchFamily="2" charset="2"/>
                  <a:buChar char="§"/>
                </a:pPr>
                <a14:m>
                  <m:oMath xmlns:m="http://schemas.openxmlformats.org/officeDocument/2006/math">
                    <m:r>
                      <m:rPr>
                        <m:nor/>
                      </m:rPr>
                      <a:rPr lang="cs-CZ" dirty="0"/>
                      <m:t>Zab</m:t>
                    </m:r>
                    <m:r>
                      <m:rPr>
                        <m:nor/>
                      </m:rPr>
                      <a:rPr lang="cs-CZ" dirty="0"/>
                      <m:t>ý</m:t>
                    </m:r>
                    <m:r>
                      <m:rPr>
                        <m:nor/>
                      </m:rPr>
                      <a:rPr lang="cs-CZ" dirty="0"/>
                      <m:t>v</m:t>
                    </m:r>
                    <m:r>
                      <m:rPr>
                        <m:nor/>
                      </m:rPr>
                      <a:rPr lang="cs-CZ" dirty="0"/>
                      <m:t>á </m:t>
                    </m:r>
                    <m:r>
                      <m:rPr>
                        <m:nor/>
                      </m:rPr>
                      <a:rPr lang="cs-CZ" dirty="0"/>
                      <m:t>se</m:t>
                    </m:r>
                    <m:r>
                      <m:rPr>
                        <m:nor/>
                      </m:rPr>
                      <a:rPr lang="cs-CZ" dirty="0"/>
                      <m:t> ří</m:t>
                    </m:r>
                    <m:r>
                      <m:rPr>
                        <m:nor/>
                      </m:rPr>
                      <a:rPr lang="cs-CZ" dirty="0"/>
                      <m:t>zen</m:t>
                    </m:r>
                    <m:r>
                      <m:rPr>
                        <m:nor/>
                      </m:rPr>
                      <a:rPr lang="cs-CZ" dirty="0"/>
                      <m:t>í</m:t>
                    </m:r>
                    <m:r>
                      <m:rPr>
                        <m:nor/>
                      </m:rPr>
                      <a:rPr lang="cs-CZ" dirty="0"/>
                      <m:t>m</m:t>
                    </m:r>
                    <m:r>
                      <m:rPr>
                        <m:nor/>
                      </m:rPr>
                      <a:rPr lang="cs-CZ" dirty="0"/>
                      <m:t> </m:t>
                    </m:r>
                    <m:r>
                      <m:rPr>
                        <m:nor/>
                      </m:rPr>
                      <a:rPr lang="cs-CZ" dirty="0"/>
                      <m:t>likviditn</m:t>
                    </m:r>
                    <m:r>
                      <m:rPr>
                        <m:nor/>
                      </m:rPr>
                      <a:rPr lang="cs-CZ" dirty="0"/>
                      <m:t>í</m:t>
                    </m:r>
                    <m:r>
                      <m:rPr>
                        <m:nor/>
                      </m:rPr>
                      <a:rPr lang="cs-CZ" dirty="0"/>
                      <m:t>ho</m:t>
                    </m:r>
                    <m:r>
                      <m:rPr>
                        <m:nor/>
                      </m:rPr>
                      <a:rPr lang="cs-CZ" dirty="0"/>
                      <m:t> </m:t>
                    </m:r>
                    <m:r>
                      <m:rPr>
                        <m:nor/>
                      </m:rPr>
                      <a:rPr lang="cs-CZ" dirty="0"/>
                      <m:t>rizik</m:t>
                    </m:r>
                    <m:r>
                      <m:rPr>
                        <m:nor/>
                      </m:rPr>
                      <a:rPr lang="cs-CZ" dirty="0"/>
                      <m:t> </m:t>
                    </m:r>
                    <m:r>
                      <m:rPr>
                        <m:nor/>
                      </m:rPr>
                      <a:rPr lang="cs-CZ" dirty="0"/>
                      <m:t>v</m:t>
                    </m:r>
                    <m:r>
                      <m:rPr>
                        <m:nor/>
                      </m:rPr>
                      <a:rPr lang="cs-CZ" dirty="0"/>
                      <m:t> </m:t>
                    </m:r>
                    <m:r>
                      <m:rPr>
                        <m:nor/>
                      </m:rPr>
                      <a:rPr lang="cs-CZ" dirty="0"/>
                      <m:t>dlouhodob</m:t>
                    </m:r>
                    <m:r>
                      <m:rPr>
                        <m:nor/>
                      </m:rPr>
                      <a:rPr lang="cs-CZ" dirty="0"/>
                      <m:t>é</m:t>
                    </m:r>
                    <m:r>
                      <m:rPr>
                        <m:nor/>
                      </m:rPr>
                      <a:rPr lang="cs-CZ" dirty="0"/>
                      <m:t>m</m:t>
                    </m:r>
                    <m:r>
                      <m:rPr>
                        <m:nor/>
                      </m:rPr>
                      <a:rPr lang="cs-CZ" dirty="0"/>
                      <m:t> </m:t>
                    </m:r>
                    <m:r>
                      <m:rPr>
                        <m:nor/>
                      </m:rPr>
                      <a:rPr lang="cs-CZ" dirty="0"/>
                      <m:t>horizontu</m:t>
                    </m:r>
                  </m:oMath>
                </a14:m>
                <a:endParaRPr lang="cs-CZ" dirty="0"/>
              </a:p>
              <a:p>
                <a:pPr lvl="1" algn="just">
                  <a:lnSpc>
                    <a:spcPct val="150000"/>
                  </a:lnSpc>
                  <a:buFont typeface="Wingdings" panose="05000000000000000000" pitchFamily="2" charset="2"/>
                  <a:buChar char="§"/>
                </a:pPr>
                <a14:m>
                  <m:oMath xmlns:m="http://schemas.openxmlformats.org/officeDocument/2006/math">
                    <m:r>
                      <m:rPr>
                        <m:sty m:val="p"/>
                      </m:rPr>
                      <a:rPr lang="cs-CZ">
                        <a:latin typeface="Cambria Math" panose="02040503050406030204" pitchFamily="18" charset="0"/>
                      </a:rPr>
                      <m:t>NSFR</m:t>
                    </m:r>
                    <m:r>
                      <a:rPr lang="cs-CZ">
                        <a:latin typeface="Cambria Math" panose="02040503050406030204" pitchFamily="18" charset="0"/>
                      </a:rPr>
                      <m:t>= </m:t>
                    </m:r>
                    <m:f>
                      <m:fPr>
                        <m:ctrlPr>
                          <a:rPr lang="cs-CZ" i="1">
                            <a:latin typeface="Cambria Math" panose="02040503050406030204" pitchFamily="18" charset="0"/>
                          </a:rPr>
                        </m:ctrlPr>
                      </m:fPr>
                      <m:num>
                        <m:r>
                          <m:rPr>
                            <m:sty m:val="p"/>
                          </m:rPr>
                          <a:rPr lang="cs-CZ">
                            <a:latin typeface="Cambria Math" panose="02040503050406030204" pitchFamily="18" charset="0"/>
                          </a:rPr>
                          <m:t>pou</m:t>
                        </m:r>
                        <m:r>
                          <a:rPr lang="cs-CZ">
                            <a:latin typeface="Cambria Math" panose="02040503050406030204" pitchFamily="18" charset="0"/>
                          </a:rPr>
                          <m:t>ž</m:t>
                        </m:r>
                        <m:r>
                          <m:rPr>
                            <m:sty m:val="p"/>
                          </m:rPr>
                          <a:rPr lang="cs-CZ">
                            <a:latin typeface="Cambria Math" panose="02040503050406030204" pitchFamily="18" charset="0"/>
                          </a:rPr>
                          <m:t>iteln</m:t>
                        </m:r>
                        <m:r>
                          <a:rPr lang="cs-CZ">
                            <a:latin typeface="Cambria Math" panose="02040503050406030204" pitchFamily="18" charset="0"/>
                          </a:rPr>
                          <m:t>é </m:t>
                        </m:r>
                        <m:r>
                          <m:rPr>
                            <m:sty m:val="p"/>
                          </m:rPr>
                          <a:rPr lang="cs-CZ">
                            <a:latin typeface="Cambria Math" panose="02040503050406030204" pitchFamily="18" charset="0"/>
                          </a:rPr>
                          <m:t>stabiln</m:t>
                        </m:r>
                        <m:r>
                          <a:rPr lang="cs-CZ">
                            <a:latin typeface="Cambria Math" panose="02040503050406030204" pitchFamily="18" charset="0"/>
                          </a:rPr>
                          <m:t>í </m:t>
                        </m:r>
                        <m:r>
                          <m:rPr>
                            <m:sty m:val="p"/>
                          </m:rPr>
                          <a:rPr lang="cs-CZ">
                            <a:latin typeface="Cambria Math" panose="02040503050406030204" pitchFamily="18" charset="0"/>
                          </a:rPr>
                          <m:t>zdroje</m:t>
                        </m:r>
                      </m:num>
                      <m:den>
                        <m:r>
                          <m:rPr>
                            <m:sty m:val="p"/>
                          </m:rPr>
                          <a:rPr lang="cs-CZ">
                            <a:latin typeface="Cambria Math" panose="02040503050406030204" pitchFamily="18" charset="0"/>
                          </a:rPr>
                          <m:t>po</m:t>
                        </m:r>
                        <m:r>
                          <a:rPr lang="cs-CZ">
                            <a:latin typeface="Cambria Math" panose="02040503050406030204" pitchFamily="18" charset="0"/>
                          </a:rPr>
                          <m:t>ž</m:t>
                        </m:r>
                        <m:r>
                          <m:rPr>
                            <m:sty m:val="p"/>
                          </m:rPr>
                          <a:rPr lang="cs-CZ">
                            <a:latin typeface="Cambria Math" panose="02040503050406030204" pitchFamily="18" charset="0"/>
                          </a:rPr>
                          <m:t>adovan</m:t>
                        </m:r>
                        <m:r>
                          <a:rPr lang="cs-CZ">
                            <a:latin typeface="Cambria Math" panose="02040503050406030204" pitchFamily="18" charset="0"/>
                          </a:rPr>
                          <m:t>é </m:t>
                        </m:r>
                        <m:r>
                          <m:rPr>
                            <m:sty m:val="p"/>
                          </m:rPr>
                          <a:rPr lang="cs-CZ">
                            <a:latin typeface="Cambria Math" panose="02040503050406030204" pitchFamily="18" charset="0"/>
                          </a:rPr>
                          <m:t>stabiln</m:t>
                        </m:r>
                        <m:r>
                          <a:rPr lang="cs-CZ">
                            <a:latin typeface="Cambria Math" panose="02040503050406030204" pitchFamily="18" charset="0"/>
                          </a:rPr>
                          <m:t>í </m:t>
                        </m:r>
                        <m:r>
                          <m:rPr>
                            <m:sty m:val="p"/>
                          </m:rPr>
                          <a:rPr lang="cs-CZ">
                            <a:latin typeface="Cambria Math" panose="02040503050406030204" pitchFamily="18" charset="0"/>
                          </a:rPr>
                          <m:t>zdroje</m:t>
                        </m:r>
                      </m:den>
                    </m:f>
                  </m:oMath>
                </a14:m>
                <a:r>
                  <a:rPr lang="cs-CZ" dirty="0"/>
                  <a:t> ≥ 100%</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464" t="-1821"/>
                </a:stretch>
              </a:blipFill>
            </p:spPr>
            <p:txBody>
              <a:bodyPr/>
              <a:lstStyle/>
              <a:p>
                <a:r>
                  <a:rPr lang="cs-CZ">
                    <a:noFill/>
                  </a:rPr>
                  <a:t> </a:t>
                </a:r>
              </a:p>
            </p:txBody>
          </p:sp>
        </mc:Fallback>
      </mc:AlternateContent>
    </p:spTree>
    <p:extLst>
      <p:ext uri="{BB962C8B-B14F-4D97-AF65-F5344CB8AC3E}">
        <p14:creationId xmlns:p14="http://schemas.microsoft.com/office/powerpoint/2010/main" val="2118256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Likvidita v českém bankovním sektoru</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6" name="Zástupný symbol pro zápatí 1">
            <a:extLst>
              <a:ext uri="{FF2B5EF4-FFF2-40B4-BE49-F238E27FC236}">
                <a16:creationId xmlns:a16="http://schemas.microsoft.com/office/drawing/2014/main" id="{584C4D51-4371-4B9D-A9DC-81391F773134}"/>
              </a:ext>
            </a:extLst>
          </p:cNvPr>
          <p:cNvSpPr>
            <a:spLocks noGrp="1"/>
          </p:cNvSpPr>
          <p:nvPr>
            <p:ph type="ftr" sz="quarter" idx="10"/>
          </p:nvPr>
        </p:nvSpPr>
        <p:spPr>
          <a:xfrm>
            <a:off x="720000" y="6228000"/>
            <a:ext cx="7920000" cy="252000"/>
          </a:xfrm>
        </p:spPr>
        <p:txBody>
          <a:bodyPr/>
          <a:lstStyle/>
          <a:p>
            <a:r>
              <a:rPr lang="cs-CZ" dirty="0">
                <a:hlinkClick r:id="rId2"/>
              </a:rPr>
              <a:t>www.cnb.cz</a:t>
            </a:r>
            <a:r>
              <a:rPr lang="cs-CZ" dirty="0"/>
              <a:t> – Zpráva o výkonu dohledu nad finančním trhem 2020/21</a:t>
            </a:r>
          </a:p>
        </p:txBody>
      </p:sp>
      <p:graphicFrame>
        <p:nvGraphicFramePr>
          <p:cNvPr id="8" name="Zástupný obsah 7">
            <a:extLst>
              <a:ext uri="{FF2B5EF4-FFF2-40B4-BE49-F238E27FC236}">
                <a16:creationId xmlns:a16="http://schemas.microsoft.com/office/drawing/2014/main" id="{5FF22E7C-A103-45A5-9066-08048179B8EA}"/>
              </a:ext>
            </a:extLst>
          </p:cNvPr>
          <p:cNvGraphicFramePr>
            <a:graphicFrameLocks noGrp="1"/>
          </p:cNvGraphicFramePr>
          <p:nvPr>
            <p:ph idx="1"/>
          </p:nvPr>
        </p:nvGraphicFramePr>
        <p:xfrm>
          <a:off x="855690" y="1628540"/>
          <a:ext cx="4599886" cy="4392114"/>
        </p:xfrm>
        <a:graphic>
          <a:graphicData uri="http://schemas.openxmlformats.org/drawingml/2006/table">
            <a:tbl>
              <a:tblPr/>
              <a:tblGrid>
                <a:gridCol w="994043">
                  <a:extLst>
                    <a:ext uri="{9D8B030D-6E8A-4147-A177-3AD203B41FA5}">
                      <a16:colId xmlns:a16="http://schemas.microsoft.com/office/drawing/2014/main" val="603877153"/>
                    </a:ext>
                  </a:extLst>
                </a:gridCol>
                <a:gridCol w="652950">
                  <a:extLst>
                    <a:ext uri="{9D8B030D-6E8A-4147-A177-3AD203B41FA5}">
                      <a16:colId xmlns:a16="http://schemas.microsoft.com/office/drawing/2014/main" val="2106486296"/>
                    </a:ext>
                  </a:extLst>
                </a:gridCol>
                <a:gridCol w="652950">
                  <a:extLst>
                    <a:ext uri="{9D8B030D-6E8A-4147-A177-3AD203B41FA5}">
                      <a16:colId xmlns:a16="http://schemas.microsoft.com/office/drawing/2014/main" val="904927414"/>
                    </a:ext>
                  </a:extLst>
                </a:gridCol>
                <a:gridCol w="652950">
                  <a:extLst>
                    <a:ext uri="{9D8B030D-6E8A-4147-A177-3AD203B41FA5}">
                      <a16:colId xmlns:a16="http://schemas.microsoft.com/office/drawing/2014/main" val="3805526074"/>
                    </a:ext>
                  </a:extLst>
                </a:gridCol>
                <a:gridCol w="652950">
                  <a:extLst>
                    <a:ext uri="{9D8B030D-6E8A-4147-A177-3AD203B41FA5}">
                      <a16:colId xmlns:a16="http://schemas.microsoft.com/office/drawing/2014/main" val="1994705957"/>
                    </a:ext>
                  </a:extLst>
                </a:gridCol>
                <a:gridCol w="994043">
                  <a:extLst>
                    <a:ext uri="{9D8B030D-6E8A-4147-A177-3AD203B41FA5}">
                      <a16:colId xmlns:a16="http://schemas.microsoft.com/office/drawing/2014/main" val="1388441970"/>
                    </a:ext>
                  </a:extLst>
                </a:gridCol>
              </a:tblGrid>
              <a:tr h="390845">
                <a:tc gridSpan="5">
                  <a:txBody>
                    <a:bodyPr/>
                    <a:lstStyle/>
                    <a:p>
                      <a:pPr algn="l" fontAlgn="b"/>
                      <a:r>
                        <a:rPr lang="cs-CZ" sz="1000" b="1" i="0" u="none" strike="noStrike" dirty="0">
                          <a:solidFill>
                            <a:srgbClr val="000000"/>
                          </a:solidFill>
                          <a:effectLst/>
                          <a:latin typeface="Arial" panose="020B0604020202020204" pitchFamily="34" charset="0"/>
                        </a:rPr>
                        <a:t>Srovnání vybraných ukazatelů bilanční likvidity bank</a:t>
                      </a:r>
                    </a:p>
                  </a:txBody>
                  <a:tcPr marL="0" marR="0" marT="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76335652"/>
                  </a:ext>
                </a:extLst>
              </a:tr>
              <a:tr h="207636">
                <a:tc>
                  <a:txBody>
                    <a:bodyPr/>
                    <a:lstStyle/>
                    <a:p>
                      <a:pPr algn="l" fontAlgn="b"/>
                      <a:r>
                        <a:rPr lang="cs-CZ" sz="1000" b="0" i="0" u="none" strike="noStrike">
                          <a:solidFill>
                            <a:srgbClr val="000000"/>
                          </a:solidFill>
                          <a:effectLst/>
                          <a:latin typeface="Arial" panose="020B0604020202020204" pitchFamily="34" charset="0"/>
                        </a:rPr>
                        <a:t>(v %)</a:t>
                      </a: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07609208"/>
                  </a:ext>
                </a:extLst>
              </a:tr>
              <a:tr h="214965">
                <a:tc>
                  <a:txBody>
                    <a:bodyPr/>
                    <a:lstStyle/>
                    <a:p>
                      <a:pPr algn="l" fontAlgn="b"/>
                      <a:endParaRPr lang="cs-CZ"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99106884"/>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89159472"/>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70606854"/>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49956401"/>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59891017"/>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47158448"/>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06550659"/>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26736499"/>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48022198"/>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36426867"/>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47257487"/>
                  </a:ext>
                </a:extLst>
              </a:tr>
              <a:tr h="207636">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78719298"/>
                  </a:ext>
                </a:extLst>
              </a:tr>
              <a:tr h="207636">
                <a:tc>
                  <a:txBody>
                    <a:bodyPr/>
                    <a:lstStyle/>
                    <a:p>
                      <a:pPr algn="l" fontAlgn="b"/>
                      <a:endParaRPr lang="cs-CZ"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45333045"/>
                  </a:ext>
                </a:extLst>
              </a:tr>
              <a:tr h="207636">
                <a:tc>
                  <a:txBody>
                    <a:bodyPr/>
                    <a:lstStyle/>
                    <a:p>
                      <a:pPr algn="l" fontAlgn="b"/>
                      <a:r>
                        <a:rPr lang="cs-CZ" sz="900" b="0" i="0" u="none" strike="noStrike">
                          <a:solidFill>
                            <a:srgbClr val="000000"/>
                          </a:solidFill>
                          <a:effectLst/>
                          <a:latin typeface="Arial" panose="020B0604020202020204" pitchFamily="34" charset="0"/>
                        </a:rPr>
                        <a:t>Zdroj: ČNB</a:t>
                      </a:r>
                    </a:p>
                  </a:txBody>
                  <a:tcPr marL="0" marR="0" marT="0" marB="0" anchor="b">
                    <a:lnL>
                      <a:noFill/>
                    </a:lnL>
                    <a:lnR>
                      <a:noFill/>
                    </a:lnR>
                    <a:lnT>
                      <a:noFill/>
                    </a:lnT>
                    <a:lnB>
                      <a:noFill/>
                    </a:lnB>
                  </a:tcPr>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cs-CZ" sz="900" b="0" i="0" u="none" strike="noStrike">
                        <a:solidFill>
                          <a:srgbClr val="000000"/>
                        </a:solidFill>
                        <a:effectLst/>
                        <a:latin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233107918"/>
                  </a:ext>
                </a:extLst>
              </a:tr>
              <a:tr h="879400">
                <a:tc gridSpan="6">
                  <a:txBody>
                    <a:bodyPr/>
                    <a:lstStyle/>
                    <a:p>
                      <a:pPr algn="l" fontAlgn="t"/>
                      <a:r>
                        <a:rPr lang="cs-CZ" sz="900" b="0" i="0" u="none" strike="noStrike" dirty="0">
                          <a:solidFill>
                            <a:srgbClr val="000000"/>
                          </a:solidFill>
                          <a:effectLst/>
                          <a:latin typeface="Arial" panose="020B0604020202020204" pitchFamily="34" charset="0"/>
                        </a:rPr>
                        <a:t>Poznámka: LCR je poměr likvidní rezervy vůči čistému odtoku likvidity bank na horizontu zátěže 30 dní dle nařízení Evropské komise 2015/61. NSFR je poměr dostupných a požadovaných zdrojů stabilního financování bank dle </a:t>
                      </a:r>
                      <a:r>
                        <a:rPr lang="cs-CZ" sz="900" b="0" i="0" u="none" strike="noStrike" dirty="0" err="1">
                          <a:solidFill>
                            <a:srgbClr val="000000"/>
                          </a:solidFill>
                          <a:effectLst/>
                          <a:latin typeface="Arial" panose="020B0604020202020204" pitchFamily="34" charset="0"/>
                        </a:rPr>
                        <a:t>Basel</a:t>
                      </a:r>
                      <a:r>
                        <a:rPr lang="cs-CZ" sz="900" b="0" i="0" u="none" strike="noStrike" dirty="0">
                          <a:solidFill>
                            <a:srgbClr val="000000"/>
                          </a:solidFill>
                          <a:effectLst/>
                          <a:latin typeface="Arial" panose="020B0604020202020204" pitchFamily="34" charset="0"/>
                        </a:rPr>
                        <a:t> III. Výsledky zohledňují likviditní podskupiny a nezahrnují banky se státní účastí.</a:t>
                      </a:r>
                    </a:p>
                  </a:txBody>
                  <a:tcPr marL="0" marR="0" marT="0" marB="0">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4298839"/>
                  </a:ext>
                </a:extLst>
              </a:tr>
            </a:tbl>
          </a:graphicData>
        </a:graphic>
      </p:graphicFrame>
      <p:graphicFrame>
        <p:nvGraphicFramePr>
          <p:cNvPr id="10" name="Graf 9">
            <a:extLst>
              <a:ext uri="{FF2B5EF4-FFF2-40B4-BE49-F238E27FC236}">
                <a16:creationId xmlns:a16="http://schemas.microsoft.com/office/drawing/2014/main" id="{00000000-0008-0000-0D00-000005000000}"/>
              </a:ext>
            </a:extLst>
          </p:cNvPr>
          <p:cNvGraphicFramePr>
            <a:graphicFrameLocks/>
          </p:cNvGraphicFramePr>
          <p:nvPr/>
        </p:nvGraphicFramePr>
        <p:xfrm>
          <a:off x="855690" y="2345846"/>
          <a:ext cx="4386870" cy="2566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ulka 10">
            <a:extLst>
              <a:ext uri="{FF2B5EF4-FFF2-40B4-BE49-F238E27FC236}">
                <a16:creationId xmlns:a16="http://schemas.microsoft.com/office/drawing/2014/main" id="{8CFA2763-F277-4D3F-BEA0-66592BB3E7E1}"/>
              </a:ext>
            </a:extLst>
          </p:cNvPr>
          <p:cNvGraphicFramePr>
            <a:graphicFrameLocks noGrp="1"/>
          </p:cNvGraphicFramePr>
          <p:nvPr/>
        </p:nvGraphicFramePr>
        <p:xfrm>
          <a:off x="6096000" y="1737125"/>
          <a:ext cx="4599887" cy="3850874"/>
        </p:xfrm>
        <a:graphic>
          <a:graphicData uri="http://schemas.openxmlformats.org/drawingml/2006/table">
            <a:tbl>
              <a:tblPr/>
              <a:tblGrid>
                <a:gridCol w="1073657">
                  <a:extLst>
                    <a:ext uri="{9D8B030D-6E8A-4147-A177-3AD203B41FA5}">
                      <a16:colId xmlns:a16="http://schemas.microsoft.com/office/drawing/2014/main" val="662087929"/>
                    </a:ext>
                  </a:extLst>
                </a:gridCol>
                <a:gridCol w="705246">
                  <a:extLst>
                    <a:ext uri="{9D8B030D-6E8A-4147-A177-3AD203B41FA5}">
                      <a16:colId xmlns:a16="http://schemas.microsoft.com/office/drawing/2014/main" val="3163064780"/>
                    </a:ext>
                  </a:extLst>
                </a:gridCol>
                <a:gridCol w="705246">
                  <a:extLst>
                    <a:ext uri="{9D8B030D-6E8A-4147-A177-3AD203B41FA5}">
                      <a16:colId xmlns:a16="http://schemas.microsoft.com/office/drawing/2014/main" val="4158459128"/>
                    </a:ext>
                  </a:extLst>
                </a:gridCol>
                <a:gridCol w="705246">
                  <a:extLst>
                    <a:ext uri="{9D8B030D-6E8A-4147-A177-3AD203B41FA5}">
                      <a16:colId xmlns:a16="http://schemas.microsoft.com/office/drawing/2014/main" val="255429468"/>
                    </a:ext>
                  </a:extLst>
                </a:gridCol>
                <a:gridCol w="705246">
                  <a:extLst>
                    <a:ext uri="{9D8B030D-6E8A-4147-A177-3AD203B41FA5}">
                      <a16:colId xmlns:a16="http://schemas.microsoft.com/office/drawing/2014/main" val="4084618717"/>
                    </a:ext>
                  </a:extLst>
                </a:gridCol>
                <a:gridCol w="705246">
                  <a:extLst>
                    <a:ext uri="{9D8B030D-6E8A-4147-A177-3AD203B41FA5}">
                      <a16:colId xmlns:a16="http://schemas.microsoft.com/office/drawing/2014/main" val="4186785603"/>
                    </a:ext>
                  </a:extLst>
                </a:gridCol>
              </a:tblGrid>
              <a:tr h="353899">
                <a:tc gridSpan="6">
                  <a:txBody>
                    <a:bodyPr/>
                    <a:lstStyle/>
                    <a:p>
                      <a:pPr algn="l" fontAlgn="b"/>
                      <a:r>
                        <a:rPr lang="cs-CZ" sz="1000" b="1" i="0" u="none" strike="noStrike">
                          <a:solidFill>
                            <a:srgbClr val="000000"/>
                          </a:solidFill>
                          <a:effectLst/>
                          <a:latin typeface="Arial" panose="020B0604020202020204" pitchFamily="34" charset="0"/>
                        </a:rPr>
                        <a:t>Vybrané položky bilancí domácího bankovního sektoru </a:t>
                      </a:r>
                      <a:br>
                        <a:rPr lang="cs-CZ" sz="1000" b="1" i="0" u="none" strike="noStrike">
                          <a:solidFill>
                            <a:srgbClr val="000000"/>
                          </a:solidFill>
                          <a:effectLst/>
                          <a:latin typeface="Arial" panose="020B0604020202020204" pitchFamily="34" charset="0"/>
                        </a:rPr>
                      </a:br>
                      <a:endParaRPr lang="cs-CZ" sz="10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89210683"/>
                  </a:ext>
                </a:extLst>
              </a:tr>
              <a:tr h="194645">
                <a:tc gridSpan="2">
                  <a:txBody>
                    <a:bodyPr/>
                    <a:lstStyle/>
                    <a:p>
                      <a:pPr algn="l" fontAlgn="b"/>
                      <a:r>
                        <a:rPr lang="cs-CZ" sz="1000" b="0" i="0" u="none" strike="noStrike">
                          <a:solidFill>
                            <a:srgbClr val="000000"/>
                          </a:solidFill>
                          <a:effectLst/>
                          <a:latin typeface="Arial" panose="020B0604020202020204" pitchFamily="34" charset="0"/>
                        </a:rPr>
                        <a:t>(v % bilanční sumy)</a:t>
                      </a:r>
                    </a:p>
                  </a:txBody>
                  <a:tcPr marL="0" marR="0" marT="0" marB="0" anchor="b">
                    <a:lnL>
                      <a:noFill/>
                    </a:lnL>
                    <a:lnR>
                      <a:noFill/>
                    </a:lnR>
                    <a:lnT>
                      <a:noFill/>
                    </a:lnT>
                    <a:lnB>
                      <a:noFill/>
                    </a:lnB>
                  </a:tcPr>
                </a:tc>
                <a:tc hMerge="1">
                  <a:txBody>
                    <a:bodyPr/>
                    <a:lstStyle/>
                    <a:p>
                      <a:endParaRPr lang="cs-CZ"/>
                    </a:p>
                  </a:txBody>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97408441"/>
                  </a:ext>
                </a:extLst>
              </a:tr>
              <a:tr h="194645">
                <a:tc>
                  <a:txBody>
                    <a:bodyPr/>
                    <a:lstStyle/>
                    <a:p>
                      <a:pPr algn="l" fontAlgn="b"/>
                      <a:endParaRPr lang="cs-CZ"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84658068"/>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48722757"/>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32994177"/>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64659443"/>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03556935"/>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38358812"/>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65154869"/>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56818961"/>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0283949"/>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57806803"/>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94365128"/>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52225469"/>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4571082"/>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64226938"/>
                  </a:ext>
                </a:extLst>
              </a:tr>
              <a:tr h="194645">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15579790"/>
                  </a:ext>
                </a:extLst>
              </a:tr>
              <a:tr h="194645">
                <a:tc>
                  <a:txBody>
                    <a:bodyPr/>
                    <a:lstStyle/>
                    <a:p>
                      <a:pPr algn="l" fontAlgn="b"/>
                      <a:r>
                        <a:rPr lang="cs-CZ" sz="900" b="0" i="0" u="none" strike="noStrike">
                          <a:solidFill>
                            <a:srgbClr val="000000"/>
                          </a:solidFill>
                          <a:effectLst/>
                          <a:latin typeface="Arial" panose="020B0604020202020204" pitchFamily="34" charset="0"/>
                        </a:rPr>
                        <a:t>Zdroj: ČNB</a:t>
                      </a: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9729150"/>
                  </a:ext>
                </a:extLst>
              </a:tr>
              <a:tr h="188010">
                <a:tc gridSpan="6">
                  <a:txBody>
                    <a:bodyPr/>
                    <a:lstStyle/>
                    <a:p>
                      <a:pPr algn="just" fontAlgn="auto"/>
                      <a:r>
                        <a:rPr lang="cs-CZ" sz="900" b="0" i="0" u="none" strike="noStrike" dirty="0">
                          <a:solidFill>
                            <a:srgbClr val="000000"/>
                          </a:solidFill>
                          <a:effectLst/>
                          <a:latin typeface="Arial" panose="020B0604020202020204" pitchFamily="34" charset="0"/>
                        </a:rPr>
                        <a:t>Poznámka: CP = cenné papíry, ÚI = úvěrové instituce.</a:t>
                      </a:r>
                    </a:p>
                  </a:txBody>
                  <a:tcPr marL="0" marR="0" marT="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2587128"/>
                  </a:ext>
                </a:extLst>
              </a:tr>
            </a:tbl>
          </a:graphicData>
        </a:graphic>
      </p:graphicFrame>
      <p:graphicFrame>
        <p:nvGraphicFramePr>
          <p:cNvPr id="12" name="Graf 11">
            <a:extLst>
              <a:ext uri="{FF2B5EF4-FFF2-40B4-BE49-F238E27FC236}">
                <a16:creationId xmlns:a16="http://schemas.microsoft.com/office/drawing/2014/main" id="{00000000-0008-0000-0E00-000002000000}"/>
              </a:ext>
            </a:extLst>
          </p:cNvPr>
          <p:cNvGraphicFramePr>
            <a:graphicFrameLocks/>
          </p:cNvGraphicFramePr>
          <p:nvPr/>
        </p:nvGraphicFramePr>
        <p:xfrm>
          <a:off x="6191250" y="2345846"/>
          <a:ext cx="4243069" cy="27747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1832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Kapitálové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Riziko nedostatečné výše vlastního kapitálu vzhledem k pokrytí ztrát banky.</a:t>
            </a:r>
          </a:p>
          <a:p>
            <a:pPr algn="just">
              <a:buFont typeface="Wingdings" panose="05000000000000000000" pitchFamily="2" charset="2"/>
              <a:buChar char="§"/>
            </a:pPr>
            <a:r>
              <a:rPr lang="cs-CZ" sz="2000" dirty="0"/>
              <a:t>Pro banku je důležitá absolutní výše vlastního kapitálu. Stejně důležité je i stanovení kapitálové přiměřenosti ve vztahu k rizikům, která bankovní podnikání obsahuje.</a:t>
            </a:r>
          </a:p>
          <a:p>
            <a:pPr marL="72000" indent="0" algn="just">
              <a:buNone/>
            </a:pPr>
            <a:endParaRPr lang="cs-CZ" sz="2000" b="1" dirty="0"/>
          </a:p>
          <a:p>
            <a:pPr marL="72000" indent="0" algn="just">
              <a:buNone/>
            </a:pPr>
            <a:r>
              <a:rPr lang="cs-CZ" sz="2000" b="1" dirty="0"/>
              <a:t>Kapitálová přiměřenost</a:t>
            </a:r>
          </a:p>
          <a:p>
            <a:pPr lvl="1" algn="just">
              <a:lnSpc>
                <a:spcPct val="150000"/>
              </a:lnSpc>
              <a:buFont typeface="Wingdings" panose="05000000000000000000" pitchFamily="2" charset="2"/>
              <a:buChar char="§"/>
            </a:pPr>
            <a:r>
              <a:rPr lang="cs-CZ" dirty="0"/>
              <a:t>změření rizik daného subjektu a stanovení odpovídající minimální úrovně kapitálu. Kapitálová přiměřenost představuje ohodnocení bezproblémového chodu finanční instituce v budoucnosti, tj. je ukazovatelem finanční síly a důvěryhodnosti banky.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2772333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RIZIKO vloženého kapitálu</a:t>
            </a:r>
          </a:p>
        </p:txBody>
      </p:sp>
      <p:sp>
        <p:nvSpPr>
          <p:cNvPr id="3" name="Zástupný symbol pro obsah 2"/>
          <p:cNvSpPr>
            <a:spLocks noGrp="1"/>
          </p:cNvSpPr>
          <p:nvPr>
            <p:ph idx="1"/>
          </p:nvPr>
        </p:nvSpPr>
        <p:spPr/>
        <p:txBody>
          <a:bodyPr/>
          <a:lstStyle/>
          <a:p>
            <a:r>
              <a:rPr lang="cs-CZ" dirty="0"/>
              <a:t>Ukazatele, které se zabývají úrovní rizika spojeného s činností banky. Ukazatel RAROC, riziková návratnost vloženého kapitálu (risk-</a:t>
            </a:r>
            <a:r>
              <a:rPr lang="cs-CZ" dirty="0" err="1"/>
              <a:t>adjusted</a:t>
            </a:r>
            <a:r>
              <a:rPr lang="cs-CZ" dirty="0"/>
              <a:t> return on </a:t>
            </a:r>
            <a:r>
              <a:rPr lang="cs-CZ" dirty="0" err="1"/>
              <a:t>capital</a:t>
            </a:r>
            <a:r>
              <a:rPr lang="cs-CZ" dirty="0"/>
              <a:t>) umožňuje bankám alokovat kapitál do jednotlivých byznys útvarů podle stupně jejich rizikovosti. </a:t>
            </a:r>
          </a:p>
        </p:txBody>
      </p:sp>
    </p:spTree>
    <p:extLst>
      <p:ext uri="{BB962C8B-B14F-4D97-AF65-F5344CB8AC3E}">
        <p14:creationId xmlns:p14="http://schemas.microsoft.com/office/powerpoint/2010/main" val="3287208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Typy kapitálu</a:t>
            </a:r>
          </a:p>
        </p:txBody>
      </p:sp>
      <p:sp>
        <p:nvSpPr>
          <p:cNvPr id="3" name="Zástupný symbol pro obsah 2"/>
          <p:cNvSpPr>
            <a:spLocks noGrp="1"/>
          </p:cNvSpPr>
          <p:nvPr>
            <p:ph idx="1"/>
          </p:nvPr>
        </p:nvSpPr>
        <p:spPr/>
        <p:txBody>
          <a:bodyPr>
            <a:normAutofit fontScale="92500" lnSpcReduction="10000"/>
          </a:bodyPr>
          <a:lstStyle/>
          <a:p>
            <a:pPr marL="72000" indent="0" algn="just">
              <a:buNone/>
            </a:pPr>
            <a:r>
              <a:rPr lang="cs-CZ" sz="2000" b="1" dirty="0"/>
              <a:t>Regulatorní</a:t>
            </a:r>
          </a:p>
          <a:p>
            <a:pPr algn="just">
              <a:buFont typeface="Wingdings" panose="05000000000000000000" pitchFamily="2" charset="2"/>
              <a:buChar char="§"/>
            </a:pPr>
            <a:r>
              <a:rPr lang="cs-CZ" sz="2000" dirty="0"/>
              <a:t>Používá se pro výpočet kapitálové přiměřenosti, má tři základní části:</a:t>
            </a:r>
          </a:p>
          <a:p>
            <a:pPr lvl="1" algn="just">
              <a:lnSpc>
                <a:spcPct val="150000"/>
              </a:lnSpc>
              <a:buFont typeface="Wingdings" panose="05000000000000000000" pitchFamily="2" charset="2"/>
              <a:buChar char="§"/>
            </a:pPr>
            <a:r>
              <a:rPr lang="cs-CZ" dirty="0"/>
              <a:t>Nejkvalitnější kapitál </a:t>
            </a:r>
            <a:r>
              <a:rPr lang="cs-CZ" dirty="0" err="1"/>
              <a:t>Tier</a:t>
            </a:r>
            <a:r>
              <a:rPr lang="cs-CZ" dirty="0"/>
              <a:t> 1, obsahuje primární základní kapitál, nerozdělený zisk a povinné rezervní fondy</a:t>
            </a:r>
          </a:p>
          <a:p>
            <a:pPr lvl="1" algn="just">
              <a:lnSpc>
                <a:spcPct val="150000"/>
              </a:lnSpc>
              <a:buFont typeface="Wingdings" panose="05000000000000000000" pitchFamily="2" charset="2"/>
              <a:buChar char="§"/>
            </a:pPr>
            <a:r>
              <a:rPr lang="cs-CZ" dirty="0"/>
              <a:t>Dodatkový kapitál </a:t>
            </a:r>
            <a:r>
              <a:rPr lang="cs-CZ" dirty="0" err="1"/>
              <a:t>Tier</a:t>
            </a:r>
            <a:r>
              <a:rPr lang="cs-CZ" dirty="0"/>
              <a:t> 2, obsahuje zejména podřízený kapitál, skryté rezervy, rezervy z přecenění a ostatní kapitálové fondy</a:t>
            </a:r>
          </a:p>
          <a:p>
            <a:pPr lvl="1" algn="just">
              <a:lnSpc>
                <a:spcPct val="150000"/>
              </a:lnSpc>
              <a:buFont typeface="Wingdings" panose="05000000000000000000" pitchFamily="2" charset="2"/>
              <a:buChar char="§"/>
            </a:pPr>
            <a:r>
              <a:rPr lang="cs-CZ" dirty="0"/>
              <a:t>Dodatkový kapitál </a:t>
            </a:r>
            <a:r>
              <a:rPr lang="cs-CZ" dirty="0" err="1"/>
              <a:t>Tier</a:t>
            </a:r>
            <a:r>
              <a:rPr lang="cs-CZ" dirty="0"/>
              <a:t> 3, který je primárně určení pro krytí tržního rizika a obsahuje více nástrojů než </a:t>
            </a:r>
            <a:r>
              <a:rPr lang="cs-CZ" dirty="0" err="1"/>
              <a:t>Tier</a:t>
            </a:r>
            <a:r>
              <a:rPr lang="cs-CZ" dirty="0"/>
              <a:t> 1 a </a:t>
            </a:r>
            <a:r>
              <a:rPr lang="cs-CZ" dirty="0" err="1"/>
              <a:t>Tier</a:t>
            </a:r>
            <a:r>
              <a:rPr lang="cs-CZ" dirty="0"/>
              <a:t> 2 (např. podřízený dluh a rezervy). V současné regulaci se </a:t>
            </a:r>
            <a:r>
              <a:rPr lang="cs-CZ" dirty="0" err="1"/>
              <a:t>Tier</a:t>
            </a:r>
            <a:r>
              <a:rPr lang="cs-CZ" dirty="0"/>
              <a:t> 3 kapitál již nepoužívá.</a:t>
            </a:r>
          </a:p>
          <a:p>
            <a:endParaRPr lang="cs-CZ" dirty="0"/>
          </a:p>
        </p:txBody>
      </p:sp>
    </p:spTree>
    <p:extLst>
      <p:ext uri="{BB962C8B-B14F-4D97-AF65-F5344CB8AC3E}">
        <p14:creationId xmlns:p14="http://schemas.microsoft.com/office/powerpoint/2010/main" val="1785384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normAutofit/>
          </a:bodyPr>
          <a:lstStyle/>
          <a:p>
            <a:r>
              <a:rPr lang="cs-CZ" sz="4000" b="1" dirty="0"/>
              <a:t>Basilejský koncept kapitálové přiměřenosti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S rostoucí globalizací ve světě a na finančních trzích rostla potřeba mezinárodní koordinace regulace finančních institucí.</a:t>
            </a:r>
          </a:p>
          <a:p>
            <a:pPr>
              <a:buFont typeface="Wingdings" panose="05000000000000000000" pitchFamily="2" charset="2"/>
              <a:buChar char="§"/>
            </a:pPr>
            <a:r>
              <a:rPr lang="cs-CZ" sz="2000" dirty="0"/>
              <a:t>1988 Basilejský výbor pro bankovní dohled působící při Bance pro mezinárodní platby, složený z centrálních bank a bankovních regulátorů zemí G10 vydal první koncept kapitálové přiměřenosti tzv. </a:t>
            </a:r>
            <a:r>
              <a:rPr lang="cs-CZ" sz="2000" b="1" dirty="0"/>
              <a:t>Basilejskou kapitálovou dohodu – BASEL I</a:t>
            </a:r>
          </a:p>
          <a:p>
            <a:pPr>
              <a:buFont typeface="Wingdings" panose="05000000000000000000" pitchFamily="2" charset="2"/>
              <a:buChar char="§"/>
            </a:pPr>
            <a:r>
              <a:rPr lang="cs-CZ" sz="2000" dirty="0"/>
              <a:t>Základní myšlenka – mít „kapitálový polštář“ pro krytí neočekávaných ztrát.</a:t>
            </a:r>
          </a:p>
          <a:p>
            <a:pPr>
              <a:buFont typeface="Wingdings" panose="05000000000000000000" pitchFamily="2" charset="2"/>
              <a:buChar char="§"/>
            </a:pPr>
            <a:r>
              <a:rPr lang="cs-CZ" sz="2000" dirty="0"/>
              <a:t>První sjednocení pravidel kapitálové přiměřenosti minimální požadavek na kapitál bank a způsob jeho měření.</a:t>
            </a:r>
          </a:p>
        </p:txBody>
      </p:sp>
    </p:spTree>
    <p:extLst>
      <p:ext uri="{BB962C8B-B14F-4D97-AF65-F5344CB8AC3E}">
        <p14:creationId xmlns:p14="http://schemas.microsoft.com/office/powerpoint/2010/main" val="2286717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3200" b="1" dirty="0"/>
              <a:t>Basilejský koncept kapitálové přiměřenosti – BASEL I</a:t>
            </a:r>
          </a:p>
        </p:txBody>
      </p:sp>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Tento dokument se zabýval pouze úvěrovým rizikem bank a stanovil poměr regulatorního kapitálu k rizikově váženým aktivům banky na úroveň minimálně 8 %.</a:t>
                </a:r>
              </a:p>
              <a:p>
                <a:pPr>
                  <a:buFont typeface="Wingdings" panose="05000000000000000000" pitchFamily="2" charset="2"/>
                  <a:buChar char="§"/>
                </a:pPr>
                <a14:m>
                  <m:oMath xmlns:m="http://schemas.openxmlformats.org/officeDocument/2006/math">
                    <m:r>
                      <a:rPr lang="cs-CZ" sz="2000" b="1" i="0" smtClean="0">
                        <a:latin typeface="Cambria Math" panose="02040503050406030204" pitchFamily="18" charset="0"/>
                      </a:rPr>
                      <m:t>𝐂𝐀𝐃</m:t>
                    </m:r>
                    <m:r>
                      <a:rPr lang="cs-CZ" sz="2000" b="1" i="0" smtClean="0">
                        <a:latin typeface="Cambria Math" panose="02040503050406030204" pitchFamily="18" charset="0"/>
                      </a:rPr>
                      <m:t>= </m:t>
                    </m:r>
                    <m:f>
                      <m:fPr>
                        <m:ctrlPr>
                          <a:rPr lang="cs-CZ" sz="2000" b="1" i="1" smtClean="0">
                            <a:latin typeface="Cambria Math" panose="02040503050406030204" pitchFamily="18" charset="0"/>
                          </a:rPr>
                        </m:ctrlPr>
                      </m:fPr>
                      <m:num>
                        <m:r>
                          <a:rPr lang="cs-CZ" sz="2000" b="1" i="0" smtClean="0">
                            <a:latin typeface="Cambria Math" panose="02040503050406030204" pitchFamily="18" charset="0"/>
                          </a:rPr>
                          <m:t>𝐂𝐀𝐏𝐈𝐓𝐀𝐋</m:t>
                        </m:r>
                      </m:num>
                      <m:den>
                        <m:r>
                          <a:rPr lang="cs-CZ" sz="2000" b="1" i="0" smtClean="0">
                            <a:latin typeface="Cambria Math" panose="02040503050406030204" pitchFamily="18" charset="0"/>
                          </a:rPr>
                          <m:t>𝐑𝐖𝐀</m:t>
                        </m:r>
                      </m:den>
                    </m:f>
                  </m:oMath>
                </a14:m>
                <a:r>
                  <a:rPr lang="cs-CZ" sz="2000" b="1" dirty="0"/>
                  <a:t> ≥ 8%</a:t>
                </a:r>
              </a:p>
              <a:p>
                <a:pPr marL="72000" indent="0">
                  <a:buNone/>
                </a:pPr>
                <a:endParaRPr lang="cs-CZ" sz="1200" dirty="0"/>
              </a:p>
              <a:p>
                <a:pPr marL="72000" indent="0">
                  <a:buNone/>
                </a:pPr>
                <a:r>
                  <a:rPr lang="cs-CZ" sz="1200" dirty="0"/>
                  <a:t>CAD = kapitálová přiměřenost</a:t>
                </a:r>
              </a:p>
              <a:p>
                <a:pPr marL="72000" indent="0">
                  <a:buNone/>
                </a:pPr>
                <a:r>
                  <a:rPr lang="cs-CZ" sz="1200" dirty="0"/>
                  <a:t>CAPITAL =  kapitál</a:t>
                </a:r>
              </a:p>
              <a:p>
                <a:pPr marL="72000" indent="0">
                  <a:buNone/>
                </a:pPr>
                <a:r>
                  <a:rPr lang="cs-CZ" sz="1200" dirty="0"/>
                  <a:t>RWA =  rizikově vážená aktiva</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Tzn. velmi zjednodušeně při poskytnutí úvěru ve výši 1 000 Kč musí banka minimálně 80 Kč pokrýt ze svého kapitálu, zbylých 920 Kč použije z cizích zdrojů.</a:t>
                </a:r>
              </a:p>
            </p:txBody>
          </p:sp>
        </mc:Choice>
        <mc:Fallback xmlns="">
          <p:sp>
            <p:nvSpPr>
              <p:cNvPr id="5" name="Zástupný obsah 4">
                <a:extLst>
                  <a:ext uri="{FF2B5EF4-FFF2-40B4-BE49-F238E27FC236}">
                    <a16:creationId xmlns:a16="http://schemas.microsoft.com/office/drawing/2014/main" id="{154F004A-0E75-4BD1-9DC8-BF2CDA67E4F1}"/>
                  </a:ext>
                </a:extLst>
              </p:cNvPr>
              <p:cNvSpPr>
                <a:spLocks noGrp="1" noRot="1" noChangeAspect="1" noMove="1" noResize="1" noEditPoints="1" noAdjustHandles="1" noChangeArrowheads="1" noChangeShapeType="1" noTextEdit="1"/>
              </p:cNvSpPr>
              <p:nvPr>
                <p:ph idx="1"/>
              </p:nvPr>
            </p:nvSpPr>
            <p:spPr>
              <a:blipFill>
                <a:blip r:embed="rId2"/>
                <a:stretch>
                  <a:fillRect l="-680" r="-624"/>
                </a:stretch>
              </a:blipFill>
            </p:spPr>
            <p:txBody>
              <a:bodyPr/>
              <a:lstStyle/>
              <a:p>
                <a:r>
                  <a:rPr lang="cs-CZ">
                    <a:noFill/>
                  </a:rPr>
                  <a:t> </a:t>
                </a:r>
              </a:p>
            </p:txBody>
          </p:sp>
        </mc:Fallback>
      </mc:AlternateContent>
    </p:spTree>
    <p:extLst>
      <p:ext uri="{BB962C8B-B14F-4D97-AF65-F5344CB8AC3E}">
        <p14:creationId xmlns:p14="http://schemas.microsoft.com/office/powerpoint/2010/main" val="4078616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3200" b="1" dirty="0"/>
              <a:t>Basilejský koncept kapitálové přiměřenosti – BASEL 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BASEL I zahrnovala pouze úvěrové riziko. Postupem času se ukázalo, že je třeba zahrnout i další rizika.</a:t>
            </a:r>
          </a:p>
          <a:p>
            <a:pPr>
              <a:buFont typeface="Wingdings" panose="05000000000000000000" pitchFamily="2" charset="2"/>
              <a:buChar char="§"/>
            </a:pPr>
            <a:r>
              <a:rPr lang="cs-CZ" sz="2000" dirty="0"/>
              <a:t>Standardy BASEL I byly přijaty i mimo členské země BCBS a celkový rozsah tak překročil mezinárodně aktivní banky, na které bylo původně BASEL I určeno.</a:t>
            </a:r>
          </a:p>
          <a:p>
            <a:pPr>
              <a:buFont typeface="Wingdings" panose="05000000000000000000" pitchFamily="2" charset="2"/>
              <a:buChar char="§"/>
            </a:pPr>
            <a:r>
              <a:rPr lang="cs-CZ" sz="2000" dirty="0"/>
              <a:t>Vzhledem k akceleraci finančních inovací a rozvoji nových metod risk managementu, začalo být v posledních letech jasné, že je nutná aktualizace této dohody.</a:t>
            </a:r>
          </a:p>
          <a:p>
            <a:pPr>
              <a:buFont typeface="Wingdings" panose="05000000000000000000" pitchFamily="2" charset="2"/>
              <a:buChar char="§"/>
            </a:pPr>
            <a:endParaRPr lang="cs-CZ" sz="2000" dirty="0"/>
          </a:p>
        </p:txBody>
      </p:sp>
      <p:sp>
        <p:nvSpPr>
          <p:cNvPr id="2" name="Šipka: dvojitá 1">
            <a:extLst>
              <a:ext uri="{FF2B5EF4-FFF2-40B4-BE49-F238E27FC236}">
                <a16:creationId xmlns:a16="http://schemas.microsoft.com/office/drawing/2014/main" id="{484EA1CE-85CB-443A-9D5A-8E1BD3329D9F}"/>
              </a:ext>
            </a:extLst>
          </p:cNvPr>
          <p:cNvSpPr/>
          <p:nvPr/>
        </p:nvSpPr>
        <p:spPr bwMode="auto">
          <a:xfrm>
            <a:off x="1007550"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rPr>
              <a:t>Úvěrové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rPr>
              <a:t>riziko</a:t>
            </a:r>
          </a:p>
        </p:txBody>
      </p:sp>
      <p:sp>
        <p:nvSpPr>
          <p:cNvPr id="6" name="Šipka: dvojitá 5">
            <a:extLst>
              <a:ext uri="{FF2B5EF4-FFF2-40B4-BE49-F238E27FC236}">
                <a16:creationId xmlns:a16="http://schemas.microsoft.com/office/drawing/2014/main" id="{BEB0A0EF-6B48-4193-939F-5BCC7A1587E3}"/>
              </a:ext>
            </a:extLst>
          </p:cNvPr>
          <p:cNvSpPr/>
          <p:nvPr/>
        </p:nvSpPr>
        <p:spPr bwMode="auto">
          <a:xfrm>
            <a:off x="2923900"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rPr>
              <a:t>Úvěrové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rPr>
              <a:t>a tržní riziko</a:t>
            </a:r>
          </a:p>
        </p:txBody>
      </p:sp>
      <p:sp>
        <p:nvSpPr>
          <p:cNvPr id="7" name="Šipka: dvojitá 6">
            <a:extLst>
              <a:ext uri="{FF2B5EF4-FFF2-40B4-BE49-F238E27FC236}">
                <a16:creationId xmlns:a16="http://schemas.microsoft.com/office/drawing/2014/main" id="{C354D57E-08A3-4701-B44C-31E572454D60}"/>
              </a:ext>
            </a:extLst>
          </p:cNvPr>
          <p:cNvSpPr/>
          <p:nvPr/>
        </p:nvSpPr>
        <p:spPr bwMode="auto">
          <a:xfrm>
            <a:off x="4745716"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rPr>
              <a:t>Úvěrové,</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tržní a operační</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riziko</a:t>
            </a:r>
            <a:endParaRPr kumimoji="0" lang="cs-CZ" sz="1200" b="0" i="0" u="none" strike="noStrike" cap="none" normalizeH="0" baseline="0" dirty="0">
              <a:ln>
                <a:noFill/>
              </a:ln>
              <a:solidFill>
                <a:schemeClr val="tx1"/>
              </a:solidFill>
              <a:effectLst/>
            </a:endParaRPr>
          </a:p>
        </p:txBody>
      </p:sp>
      <p:sp>
        <p:nvSpPr>
          <p:cNvPr id="8" name="Šipka: dvojitá 7">
            <a:extLst>
              <a:ext uri="{FF2B5EF4-FFF2-40B4-BE49-F238E27FC236}">
                <a16:creationId xmlns:a16="http://schemas.microsoft.com/office/drawing/2014/main" id="{BBBE277E-389A-4BE5-A4D9-8100A749275E}"/>
              </a:ext>
            </a:extLst>
          </p:cNvPr>
          <p:cNvSpPr/>
          <p:nvPr/>
        </p:nvSpPr>
        <p:spPr bwMode="auto">
          <a:xfrm>
            <a:off x="6501784"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rPr>
              <a:t>Úvěrové,</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tržní a operační</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riziko</a:t>
            </a:r>
            <a:endParaRPr kumimoji="0" lang="cs-CZ" sz="1200" b="0" i="0" u="none" strike="noStrike" cap="none" normalizeH="0" baseline="0" dirty="0">
              <a:ln>
                <a:noFill/>
              </a:ln>
              <a:solidFill>
                <a:schemeClr val="tx1"/>
              </a:solidFill>
              <a:effectLst/>
            </a:endParaRPr>
          </a:p>
        </p:txBody>
      </p:sp>
      <p:sp>
        <p:nvSpPr>
          <p:cNvPr id="9" name="Šipka: dvojitá 8">
            <a:extLst>
              <a:ext uri="{FF2B5EF4-FFF2-40B4-BE49-F238E27FC236}">
                <a16:creationId xmlns:a16="http://schemas.microsoft.com/office/drawing/2014/main" id="{E5559E85-DEB2-41B2-8C6C-707D1BDBB16B}"/>
              </a:ext>
            </a:extLst>
          </p:cNvPr>
          <p:cNvSpPr/>
          <p:nvPr/>
        </p:nvSpPr>
        <p:spPr bwMode="auto">
          <a:xfrm>
            <a:off x="8317588" y="5634673"/>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rPr>
              <a:t>Úvěrové,</a:t>
            </a:r>
          </a:p>
          <a:p>
            <a:pPr marL="0" marR="0" indent="0" algn="l" defTabSz="914400" rtl="0" eaLnBrk="1" fontAlgn="base" latinLnBrk="0" hangingPunct="1">
              <a:lnSpc>
                <a:spcPct val="100000"/>
              </a:lnSpc>
              <a:spcBef>
                <a:spcPct val="0"/>
              </a:spcBef>
              <a:spcAft>
                <a:spcPct val="0"/>
              </a:spcAft>
              <a:buClrTx/>
              <a:buSzTx/>
              <a:buFontTx/>
              <a:buNone/>
              <a:tabLst/>
            </a:pPr>
            <a:r>
              <a:rPr lang="cs-CZ" sz="1100" dirty="0">
                <a:solidFill>
                  <a:schemeClr val="tx1"/>
                </a:solidFill>
              </a:rPr>
              <a:t>tržní, operační</a:t>
            </a:r>
          </a:p>
          <a:p>
            <a:pPr marL="0" marR="0" indent="0" algn="l" defTabSz="914400" rtl="0" eaLnBrk="1" fontAlgn="base" latinLnBrk="0" hangingPunct="1">
              <a:lnSpc>
                <a:spcPct val="100000"/>
              </a:lnSpc>
              <a:spcBef>
                <a:spcPct val="0"/>
              </a:spcBef>
              <a:spcAft>
                <a:spcPct val="0"/>
              </a:spcAft>
              <a:buClrTx/>
              <a:buSzTx/>
              <a:buFontTx/>
              <a:buNone/>
              <a:tabLst/>
            </a:pPr>
            <a:r>
              <a:rPr lang="cs-CZ" sz="1100" dirty="0">
                <a:solidFill>
                  <a:schemeClr val="tx1"/>
                </a:solidFill>
              </a:rPr>
              <a:t>a likviditní riziko</a:t>
            </a:r>
            <a:endParaRPr kumimoji="0" lang="cs-CZ" sz="1100" b="0" i="0" u="none" strike="noStrike" cap="none" normalizeH="0" baseline="0" dirty="0">
              <a:ln>
                <a:noFill/>
              </a:ln>
              <a:solidFill>
                <a:schemeClr val="tx1"/>
              </a:solidFill>
              <a:effectLst/>
            </a:endParaRPr>
          </a:p>
        </p:txBody>
      </p:sp>
      <p:sp>
        <p:nvSpPr>
          <p:cNvPr id="10" name="Ovál 9">
            <a:extLst>
              <a:ext uri="{FF2B5EF4-FFF2-40B4-BE49-F238E27FC236}">
                <a16:creationId xmlns:a16="http://schemas.microsoft.com/office/drawing/2014/main" id="{3B3E5537-E685-4216-B4A1-675684547DF9}"/>
              </a:ext>
            </a:extLst>
          </p:cNvPr>
          <p:cNvSpPr/>
          <p:nvPr/>
        </p:nvSpPr>
        <p:spPr bwMode="auto">
          <a:xfrm>
            <a:off x="6459043" y="4521673"/>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2000" b="1" dirty="0">
                <a:solidFill>
                  <a:schemeClr val="tx1"/>
                </a:solidFill>
              </a:rPr>
              <a:t>2009</a:t>
            </a:r>
          </a:p>
          <a:p>
            <a:pPr algn="ctr"/>
            <a:r>
              <a:rPr lang="cs-CZ" sz="2000" b="1" dirty="0" err="1">
                <a:solidFill>
                  <a:schemeClr val="tx1"/>
                </a:solidFill>
              </a:rPr>
              <a:t>Basel</a:t>
            </a:r>
            <a:r>
              <a:rPr lang="cs-CZ" sz="2000" b="1" dirty="0">
                <a:solidFill>
                  <a:schemeClr val="tx1"/>
                </a:solidFill>
              </a:rPr>
              <a:t> II.5</a:t>
            </a:r>
            <a:endParaRPr lang="cs-CZ" sz="2000" dirty="0">
              <a:solidFill>
                <a:schemeClr val="tx1"/>
              </a:solidFill>
              <a:latin typeface="Tahoma" pitchFamily="34" charset="0"/>
            </a:endParaRPr>
          </a:p>
        </p:txBody>
      </p:sp>
      <p:sp>
        <p:nvSpPr>
          <p:cNvPr id="11" name="Ovál 10">
            <a:extLst>
              <a:ext uri="{FF2B5EF4-FFF2-40B4-BE49-F238E27FC236}">
                <a16:creationId xmlns:a16="http://schemas.microsoft.com/office/drawing/2014/main" id="{333D376F-6A5E-4180-80DB-C4701E63CCDB}"/>
              </a:ext>
            </a:extLst>
          </p:cNvPr>
          <p:cNvSpPr/>
          <p:nvPr/>
        </p:nvSpPr>
        <p:spPr bwMode="auto">
          <a:xfrm>
            <a:off x="2878397" y="4538836"/>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1800" b="1" dirty="0">
                <a:solidFill>
                  <a:schemeClr val="tx1"/>
                </a:solidFill>
              </a:rPr>
              <a:t>1996 </a:t>
            </a:r>
          </a:p>
          <a:p>
            <a:pPr algn="ctr"/>
            <a:r>
              <a:rPr lang="cs-CZ" sz="1800" b="1" dirty="0">
                <a:solidFill>
                  <a:schemeClr val="tx1"/>
                </a:solidFill>
              </a:rPr>
              <a:t>Tržní riziko</a:t>
            </a:r>
          </a:p>
        </p:txBody>
      </p:sp>
      <p:sp>
        <p:nvSpPr>
          <p:cNvPr id="12" name="Ovál 11">
            <a:extLst>
              <a:ext uri="{FF2B5EF4-FFF2-40B4-BE49-F238E27FC236}">
                <a16:creationId xmlns:a16="http://schemas.microsoft.com/office/drawing/2014/main" id="{36E243E5-0751-4A78-9D57-4350CCB29287}"/>
              </a:ext>
            </a:extLst>
          </p:cNvPr>
          <p:cNvSpPr/>
          <p:nvPr/>
        </p:nvSpPr>
        <p:spPr bwMode="auto">
          <a:xfrm>
            <a:off x="1069450" y="4539140"/>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rPr>
              <a:t>1988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err="1">
                <a:ln>
                  <a:noFill/>
                </a:ln>
                <a:solidFill>
                  <a:schemeClr val="tx1"/>
                </a:solidFill>
                <a:effectLst/>
              </a:rPr>
              <a:t>Basel</a:t>
            </a:r>
            <a:r>
              <a:rPr kumimoji="0" lang="cs-CZ" sz="2000" b="1" i="0" u="none" strike="noStrike" cap="none" normalizeH="0" baseline="0" dirty="0">
                <a:ln>
                  <a:noFill/>
                </a:ln>
                <a:solidFill>
                  <a:schemeClr val="tx1"/>
                </a:solidFill>
                <a:effectLst/>
              </a:rPr>
              <a:t> I</a:t>
            </a:r>
          </a:p>
        </p:txBody>
      </p:sp>
      <p:sp>
        <p:nvSpPr>
          <p:cNvPr id="13" name="Ovál 12">
            <a:extLst>
              <a:ext uri="{FF2B5EF4-FFF2-40B4-BE49-F238E27FC236}">
                <a16:creationId xmlns:a16="http://schemas.microsoft.com/office/drawing/2014/main" id="{4DBBE4D5-2A04-4A41-9344-FE91DC065993}"/>
              </a:ext>
            </a:extLst>
          </p:cNvPr>
          <p:cNvSpPr/>
          <p:nvPr/>
        </p:nvSpPr>
        <p:spPr bwMode="auto">
          <a:xfrm>
            <a:off x="4672410" y="4527575"/>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2000" b="1" dirty="0">
                <a:solidFill>
                  <a:schemeClr val="tx1"/>
                </a:solidFill>
              </a:rPr>
              <a:t>2007</a:t>
            </a:r>
          </a:p>
          <a:p>
            <a:pPr algn="ctr"/>
            <a:r>
              <a:rPr lang="cs-CZ" sz="2000" b="1" dirty="0" err="1">
                <a:solidFill>
                  <a:schemeClr val="tx1"/>
                </a:solidFill>
              </a:rPr>
              <a:t>Basel</a:t>
            </a:r>
            <a:r>
              <a:rPr lang="cs-CZ" sz="2000" b="1" dirty="0">
                <a:solidFill>
                  <a:schemeClr val="tx1"/>
                </a:solidFill>
              </a:rPr>
              <a:t> II</a:t>
            </a:r>
            <a:endParaRPr kumimoji="0" lang="cs-CZ" sz="2000" b="0" i="0" u="none" strike="noStrike" cap="none" normalizeH="0" baseline="0" dirty="0">
              <a:ln>
                <a:noFill/>
              </a:ln>
              <a:solidFill>
                <a:schemeClr val="tx1"/>
              </a:solidFill>
              <a:effectLst/>
              <a:latin typeface="Tahoma" pitchFamily="34" charset="0"/>
            </a:endParaRPr>
          </a:p>
        </p:txBody>
      </p:sp>
      <p:sp>
        <p:nvSpPr>
          <p:cNvPr id="14" name="Ovál 13">
            <a:extLst>
              <a:ext uri="{FF2B5EF4-FFF2-40B4-BE49-F238E27FC236}">
                <a16:creationId xmlns:a16="http://schemas.microsoft.com/office/drawing/2014/main" id="{D4BDD6B4-050F-4324-9941-8AA4CF291092}"/>
              </a:ext>
            </a:extLst>
          </p:cNvPr>
          <p:cNvSpPr/>
          <p:nvPr/>
        </p:nvSpPr>
        <p:spPr bwMode="auto">
          <a:xfrm>
            <a:off x="8249259" y="4521673"/>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2000" b="1" dirty="0">
                <a:solidFill>
                  <a:schemeClr val="tx1"/>
                </a:solidFill>
              </a:rPr>
              <a:t>2010</a:t>
            </a:r>
          </a:p>
          <a:p>
            <a:pPr algn="ctr"/>
            <a:r>
              <a:rPr lang="cs-CZ" sz="2000" b="1" dirty="0" err="1">
                <a:solidFill>
                  <a:schemeClr val="tx1"/>
                </a:solidFill>
              </a:rPr>
              <a:t>Basel</a:t>
            </a:r>
            <a:r>
              <a:rPr lang="cs-CZ" sz="2000" b="1" dirty="0">
                <a:solidFill>
                  <a:schemeClr val="tx1"/>
                </a:solidFill>
              </a:rPr>
              <a:t> III</a:t>
            </a:r>
            <a:endParaRPr lang="cs-CZ" sz="2000" dirty="0">
              <a:solidFill>
                <a:schemeClr val="tx1"/>
              </a:solidFill>
              <a:latin typeface="Tahoma" pitchFamily="34" charset="0"/>
            </a:endParaRPr>
          </a:p>
        </p:txBody>
      </p:sp>
    </p:spTree>
    <p:extLst>
      <p:ext uri="{BB962C8B-B14F-4D97-AF65-F5344CB8AC3E}">
        <p14:creationId xmlns:p14="http://schemas.microsoft.com/office/powerpoint/2010/main" val="47354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Rozvaha</a:t>
            </a:r>
          </a:p>
        </p:txBody>
      </p:sp>
      <p:sp>
        <p:nvSpPr>
          <p:cNvPr id="3" name="Zástupný symbol pro obsah 2"/>
          <p:cNvSpPr>
            <a:spLocks noGrp="1"/>
          </p:cNvSpPr>
          <p:nvPr>
            <p:ph idx="1"/>
          </p:nvPr>
        </p:nvSpPr>
        <p:spPr/>
        <p:txBody>
          <a:bodyPr>
            <a:normAutofit/>
          </a:bodyPr>
          <a:lstStyle/>
          <a:p>
            <a:pPr marL="457200" indent="-457200">
              <a:buFont typeface="Wingdings" panose="05000000000000000000" pitchFamily="2" charset="2"/>
              <a:buChar char="§"/>
            </a:pPr>
            <a:r>
              <a:rPr lang="cs-CZ" dirty="0"/>
              <a:t>Aktivní bankovní operace (aktivní obchody) mají odraz v levé části bilance banky a souvisí s použitím vlastního a svěřeného kapitálu banky. Zahrnují operace, při jejichž realizaci je banka v pozici věřitele (úvěrové operace, investice do cenných papírů).</a:t>
            </a:r>
          </a:p>
          <a:p>
            <a:pPr marL="457200" indent="-457200">
              <a:buFont typeface="Wingdings" panose="05000000000000000000" pitchFamily="2" charset="2"/>
              <a:buChar char="§"/>
            </a:pPr>
            <a:r>
              <a:rPr lang="cs-CZ" dirty="0"/>
              <a:t>Pasivní bankovní operace (pasivní obchody) se projevují na pravé straně bilance. Patří sem zejména činnosti spojené s pozicí banky jako dlužníka – se získáváním cizího kapitálu (klientské vklady, emise bankovních obligací, přijímání úvěrů na mezibankovním trhu). Také tvorba vlastního kapitálu emisí akcií a vytváření rezervních fondů a fondů ze zisku</a:t>
            </a:r>
          </a:p>
        </p:txBody>
      </p:sp>
    </p:spTree>
    <p:extLst>
      <p:ext uri="{BB962C8B-B14F-4D97-AF65-F5344CB8AC3E}">
        <p14:creationId xmlns:p14="http://schemas.microsoft.com/office/powerpoint/2010/main" val="3127845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err="1"/>
              <a:t>Basel</a:t>
            </a:r>
            <a:r>
              <a:rPr lang="cs-CZ" sz="4000" b="1" dirty="0"/>
              <a:t>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
                </a:pPr>
                <a:r>
                  <a:rPr lang="cs-CZ" sz="2000" b="1" dirty="0"/>
                  <a:t>Plánované cíle:</a:t>
                </a:r>
              </a:p>
              <a:p>
                <a:pPr lvl="1">
                  <a:lnSpc>
                    <a:spcPct val="150000"/>
                  </a:lnSpc>
                  <a:buFont typeface="Wingdings" panose="05000000000000000000" pitchFamily="2" charset="2"/>
                  <a:buChar char="§"/>
                </a:pPr>
                <a:r>
                  <a:rPr lang="cs-CZ" dirty="0"/>
                  <a:t>Zvýšit bezpečnost a zdraví mezinárodního finančního systému pomocí udržení stávající úrovně průměrného regulatorního kapitálu v bankovním systému.</a:t>
                </a:r>
              </a:p>
              <a:p>
                <a:pPr lvl="1">
                  <a:lnSpc>
                    <a:spcPct val="150000"/>
                  </a:lnSpc>
                  <a:buFont typeface="Wingdings" panose="05000000000000000000" pitchFamily="2" charset="2"/>
                  <a:buChar char="§"/>
                </a:pPr>
                <a:r>
                  <a:rPr lang="cs-CZ" dirty="0"/>
                  <a:t>Banky si mohou vybrat z různých možností pro výpočet kapitálových požadavků.</a:t>
                </a:r>
              </a:p>
              <a:p>
                <a:pPr lvl="1">
                  <a:lnSpc>
                    <a:spcPct val="150000"/>
                  </a:lnSpc>
                  <a:buFont typeface="Wingdings" panose="05000000000000000000" pitchFamily="2" charset="2"/>
                  <a:buChar char="§"/>
                </a:pPr>
                <a:r>
                  <a:rPr lang="cs-CZ" dirty="0"/>
                  <a:t>Implementace operačního rizika</a:t>
                </a:r>
              </a:p>
              <a:p>
                <a:pPr lvl="1">
                  <a:lnSpc>
                    <a:spcPct val="150000"/>
                  </a:lnSpc>
                  <a:buFont typeface="Wingdings" panose="05000000000000000000" pitchFamily="2" charset="2"/>
                  <a:buChar char="§"/>
                </a:pPr>
                <a14:m>
                  <m:oMath xmlns:m="http://schemas.openxmlformats.org/officeDocument/2006/math">
                    <m:r>
                      <a:rPr lang="cs-CZ" b="1" i="1">
                        <a:latin typeface="Cambria Math" panose="02040503050406030204" pitchFamily="18" charset="0"/>
                      </a:rPr>
                      <m:t>𝐂𝐀𝐃</m:t>
                    </m:r>
                    <m:r>
                      <a:rPr lang="cs-CZ" b="1">
                        <a:latin typeface="Cambria Math" panose="02040503050406030204" pitchFamily="18" charset="0"/>
                      </a:rPr>
                      <m:t>= </m:t>
                    </m:r>
                    <m:f>
                      <m:fPr>
                        <m:ctrlPr>
                          <a:rPr lang="cs-CZ" b="1" i="1">
                            <a:latin typeface="Cambria Math" panose="02040503050406030204" pitchFamily="18" charset="0"/>
                          </a:rPr>
                        </m:ctrlPr>
                      </m:fPr>
                      <m:num>
                        <m:r>
                          <a:rPr lang="cs-CZ" b="1" i="1">
                            <a:latin typeface="Cambria Math" panose="02040503050406030204" pitchFamily="18" charset="0"/>
                          </a:rPr>
                          <m:t>𝑪𝑨𝑷𝑰𝑻𝑨𝑳</m:t>
                        </m:r>
                      </m:num>
                      <m:den>
                        <m:r>
                          <a:rPr lang="cs-CZ" b="1" i="1">
                            <a:latin typeface="Cambria Math" panose="02040503050406030204" pitchFamily="18" charset="0"/>
                          </a:rPr>
                          <m:t>𝑲𝑷</m:t>
                        </m:r>
                      </m:den>
                    </m:f>
                  </m:oMath>
                </a14:m>
                <a:r>
                  <a:rPr lang="cs-CZ" b="1" dirty="0"/>
                  <a:t> x 0,08 ≥ 8%</a:t>
                </a:r>
              </a:p>
              <a:p>
                <a:pPr lvl="2">
                  <a:lnSpc>
                    <a:spcPct val="150000"/>
                  </a:lnSpc>
                </a:pPr>
                <a:r>
                  <a:rPr lang="cs-CZ" sz="1200" dirty="0"/>
                  <a:t>kde KP – kapitálový požadavek k úvěrovému, tržnímu a operačnímu riziku</a:t>
                </a: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522" t="-1961" r="-754"/>
                </a:stretch>
              </a:blipFill>
            </p:spPr>
            <p:txBody>
              <a:bodyPr/>
              <a:lstStyle/>
              <a:p>
                <a:r>
                  <a:rPr lang="cs-CZ">
                    <a:noFill/>
                  </a:rPr>
                  <a:t> </a:t>
                </a:r>
              </a:p>
            </p:txBody>
          </p:sp>
        </mc:Fallback>
      </mc:AlternateContent>
    </p:spTree>
    <p:extLst>
      <p:ext uri="{BB962C8B-B14F-4D97-AF65-F5344CB8AC3E}">
        <p14:creationId xmlns:p14="http://schemas.microsoft.com/office/powerpoint/2010/main" val="2224939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normAutofit/>
          </a:bodyPr>
          <a:lstStyle/>
          <a:p>
            <a:r>
              <a:rPr lang="cs-CZ" sz="4000" b="1" dirty="0"/>
              <a:t>Kritika </a:t>
            </a:r>
            <a:r>
              <a:rPr lang="cs-CZ" sz="4000" b="1" dirty="0" err="1"/>
              <a:t>Basel</a:t>
            </a:r>
            <a:r>
              <a:rPr lang="cs-CZ" sz="4000" b="1" dirty="0"/>
              <a:t> 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Nižší úroveň kapitálu způsobila vyšší nestabilitu mezinárodního bankovního systému, což prohloubilo globální krizi započatou v roce 2008 (např. BASEL II snížila rizikovou váhu na hypotéky, což zvýšilo jejich poskytnuté objemy, dále banky nemusely držet kapitál na nakoupené dluhopisy od domácí vlády, což způsobilo velké problémy např. ve Španělsku nebo Řecku v roce 2012)</a:t>
            </a:r>
          </a:p>
          <a:p>
            <a:pPr>
              <a:buFont typeface="Wingdings" panose="05000000000000000000" pitchFamily="2" charset="2"/>
              <a:buChar char="§"/>
            </a:pPr>
            <a:r>
              <a:rPr lang="cs-CZ" sz="2000" dirty="0"/>
              <a:t>Regulace zvýhodňovala velké mezinárodní banky, došlo ke snížení konkurence na globálním trhu</a:t>
            </a:r>
          </a:p>
          <a:p>
            <a:pPr>
              <a:buFont typeface="Wingdings" panose="05000000000000000000" pitchFamily="2" charset="2"/>
              <a:buChar char="§"/>
            </a:pPr>
            <a:r>
              <a:rPr lang="cs-CZ" sz="2000" dirty="0"/>
              <a:t>Interní bankovní modely založené na špatných předpokladech špatně ohodnotily riziko, resp. ho zvýšily.</a:t>
            </a:r>
          </a:p>
          <a:p>
            <a:pPr>
              <a:buFont typeface="Wingdings" panose="05000000000000000000" pitchFamily="2" charset="2"/>
              <a:buChar char="§"/>
            </a:pPr>
            <a:endParaRPr lang="cs-CZ" sz="2000" dirty="0"/>
          </a:p>
        </p:txBody>
      </p:sp>
    </p:spTree>
    <p:extLst>
      <p:ext uri="{BB962C8B-B14F-4D97-AF65-F5344CB8AC3E}">
        <p14:creationId xmlns:p14="http://schemas.microsoft.com/office/powerpoint/2010/main" val="2383540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3200" b="1" dirty="0"/>
              <a:t>Basilejský koncept kapitálové přiměřenosti – BASEL III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Finanční krize ukázala, že principy z BASEL II nejsou dostačující.</a:t>
            </a:r>
          </a:p>
          <a:p>
            <a:pPr>
              <a:buFont typeface="Wingdings" panose="05000000000000000000" pitchFamily="2" charset="2"/>
              <a:buChar char="§"/>
            </a:pPr>
            <a:r>
              <a:rPr lang="cs-CZ" sz="2000" dirty="0"/>
              <a:t>Vysoce riziková aktiva byla vyváděna z bilancí bank, banky vyplácely vysoké bonusy svým manažerům a dividendy akcionářům, což prohlubovalo nepříznivou situaci bank.</a:t>
            </a:r>
          </a:p>
          <a:p>
            <a:pPr>
              <a:buFont typeface="Wingdings" panose="05000000000000000000" pitchFamily="2" charset="2"/>
              <a:buChar char="§"/>
            </a:pPr>
            <a:r>
              <a:rPr lang="cs-CZ" sz="2000" dirty="0"/>
              <a:t>Nová dohoda za účelem posílení regulace, dohledu a risk managementu globálního bankovního sektoru.</a:t>
            </a:r>
          </a:p>
          <a:p>
            <a:pPr marL="72000" indent="0">
              <a:buNone/>
            </a:pPr>
            <a:r>
              <a:rPr lang="cs-CZ" sz="2000" b="1" dirty="0"/>
              <a:t>Tři hlavní cíle:</a:t>
            </a:r>
          </a:p>
          <a:p>
            <a:pPr marL="529200" indent="-457200">
              <a:buFont typeface="+mj-lt"/>
              <a:buAutoNum type="arabicPeriod"/>
            </a:pPr>
            <a:r>
              <a:rPr lang="cs-CZ" sz="2000" dirty="0"/>
              <a:t>Zlepšit stabilitu bankovního systému plynoucí z finanční a ekonomické krize</a:t>
            </a:r>
          </a:p>
          <a:p>
            <a:pPr marL="529200" indent="-457200">
              <a:buFont typeface="+mj-lt"/>
              <a:buAutoNum type="arabicPeriod"/>
            </a:pPr>
            <a:r>
              <a:rPr lang="cs-CZ" sz="2000" dirty="0"/>
              <a:t>Zlepšit risk management a </a:t>
            </a:r>
            <a:r>
              <a:rPr lang="cs-CZ" sz="2000" dirty="0" err="1"/>
              <a:t>governance</a:t>
            </a:r>
            <a:endParaRPr lang="cs-CZ" sz="2000" dirty="0"/>
          </a:p>
          <a:p>
            <a:pPr marL="529200" indent="-457200">
              <a:buFont typeface="+mj-lt"/>
              <a:buAutoNum type="arabicPeriod"/>
            </a:pPr>
            <a:r>
              <a:rPr lang="cs-CZ" sz="2000" dirty="0"/>
              <a:t>Posílení transparentnosti a informační otevřenosti bank</a:t>
            </a:r>
          </a:p>
        </p:txBody>
      </p:sp>
    </p:spTree>
    <p:extLst>
      <p:ext uri="{BB962C8B-B14F-4D97-AF65-F5344CB8AC3E}">
        <p14:creationId xmlns:p14="http://schemas.microsoft.com/office/powerpoint/2010/main" val="1521724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2400" b="1" dirty="0"/>
              <a:t>Basilejský koncept kapitálové přiměřenosti – BASEL III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Implementace do evropské legislativy a národních legislativ od roku 2013, konečná implementace v r. 2019. </a:t>
            </a:r>
          </a:p>
          <a:p>
            <a:pPr marL="72000" indent="0">
              <a:buNone/>
            </a:pPr>
            <a:r>
              <a:rPr lang="cs-CZ" sz="2000" b="1" dirty="0"/>
              <a:t>Hlavní změny v BASEL III</a:t>
            </a:r>
          </a:p>
          <a:p>
            <a:pPr marL="529200" indent="-457200">
              <a:buFont typeface="+mj-lt"/>
              <a:buAutoNum type="arabicPeriod"/>
            </a:pPr>
            <a:r>
              <a:rPr lang="cs-CZ" sz="2000" dirty="0"/>
              <a:t>Požadavky na vyšší kvalitu složení a transparentnost bankovního kapitálu a risk managementu (pokrytí všech rizik, kontrola pákového poměru, kapitálový polštář)</a:t>
            </a:r>
          </a:p>
          <a:p>
            <a:pPr marL="529200" indent="-457200">
              <a:buFont typeface="+mj-lt"/>
              <a:buAutoNum type="arabicPeriod"/>
            </a:pPr>
            <a:r>
              <a:rPr lang="cs-CZ" sz="2000" dirty="0"/>
              <a:t>Nové požadavky na likviditní standardy pro mezinárodní banky (LCR, NSFR)</a:t>
            </a:r>
          </a:p>
          <a:p>
            <a:pPr marL="529200" indent="-457200">
              <a:buFont typeface="+mj-lt"/>
              <a:buAutoNum type="arabicPeriod"/>
            </a:pPr>
            <a:r>
              <a:rPr lang="cs-CZ" sz="2000" dirty="0"/>
              <a:t>Zaměření na systémové riziko a propojenost (např. vyšší kapitál pro systémové deriváty, vyšší kapitál pro vnitřní finanční pozice)</a:t>
            </a:r>
          </a:p>
        </p:txBody>
      </p:sp>
    </p:spTree>
    <p:extLst>
      <p:ext uri="{BB962C8B-B14F-4D97-AF65-F5344CB8AC3E}">
        <p14:creationId xmlns:p14="http://schemas.microsoft.com/office/powerpoint/2010/main" val="1774813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marL="324000" lvl="1" indent="0" algn="ctr">
                  <a:lnSpc>
                    <a:spcPct val="150000"/>
                  </a:lnSpc>
                  <a:buNone/>
                </a:pPr>
                <a14:m>
                  <m:oMath xmlns:m="http://schemas.openxmlformats.org/officeDocument/2006/math">
                    <m:r>
                      <a:rPr lang="cs-CZ" sz="2400" b="1" i="1" smtClean="0">
                        <a:latin typeface="Cambria Math" panose="02040503050406030204" pitchFamily="18" charset="0"/>
                      </a:rPr>
                      <m:t>𝑪𝑨𝑫</m:t>
                    </m:r>
                    <m:r>
                      <a:rPr lang="cs-CZ" sz="2400" b="1">
                        <a:latin typeface="Cambria Math" panose="02040503050406030204" pitchFamily="18" charset="0"/>
                      </a:rPr>
                      <m:t>= </m:t>
                    </m:r>
                    <m:f>
                      <m:fPr>
                        <m:ctrlPr>
                          <a:rPr lang="cs-CZ" sz="2400" b="1" i="1">
                            <a:latin typeface="Cambria Math" panose="02040503050406030204" pitchFamily="18" charset="0"/>
                          </a:rPr>
                        </m:ctrlPr>
                      </m:fPr>
                      <m:num>
                        <m:r>
                          <a:rPr lang="cs-CZ" sz="2400" b="1" i="1" smtClean="0">
                            <a:latin typeface="Cambria Math" panose="02040503050406030204" pitchFamily="18" charset="0"/>
                          </a:rPr>
                          <m:t>𝑩𝑨𝑺𝑬𝑳</m:t>
                        </m:r>
                        <m:r>
                          <a:rPr lang="cs-CZ" sz="2400" b="1" i="1" smtClean="0">
                            <a:latin typeface="Cambria Math" panose="02040503050406030204" pitchFamily="18" charset="0"/>
                          </a:rPr>
                          <m:t>_</m:t>
                        </m:r>
                        <m:r>
                          <a:rPr lang="cs-CZ" sz="2400" b="1" i="1" smtClean="0">
                            <a:latin typeface="Cambria Math" panose="02040503050406030204" pitchFamily="18" charset="0"/>
                          </a:rPr>
                          <m:t>𝑰𝑰𝑰</m:t>
                        </m:r>
                        <m:r>
                          <a:rPr lang="cs-CZ" sz="2400" b="1" i="1" smtClean="0">
                            <a:latin typeface="Cambria Math" panose="02040503050406030204" pitchFamily="18" charset="0"/>
                          </a:rPr>
                          <m:t>_</m:t>
                        </m:r>
                        <m:r>
                          <a:rPr lang="cs-CZ" sz="2400" b="1" i="1" smtClean="0">
                            <a:latin typeface="Cambria Math" panose="02040503050406030204" pitchFamily="18" charset="0"/>
                          </a:rPr>
                          <m:t>𝑪𝑨𝑷</m:t>
                        </m:r>
                      </m:num>
                      <m:den>
                        <m:r>
                          <a:rPr lang="cs-CZ" sz="2400" b="1" i="1" smtClean="0">
                            <a:latin typeface="Cambria Math" panose="02040503050406030204" pitchFamily="18" charset="0"/>
                          </a:rPr>
                          <m:t>𝑹𝑾𝑨</m:t>
                        </m:r>
                      </m:den>
                    </m:f>
                  </m:oMath>
                </a14:m>
                <a:r>
                  <a:rPr lang="cs-CZ" sz="2400" b="1" dirty="0"/>
                  <a:t>  ≥ 10,5%</a:t>
                </a:r>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r>
                  <a:rPr lang="cs-CZ" sz="1600" dirty="0"/>
                  <a:t>BASEL_III_CAP – kmentový kapitál </a:t>
                </a:r>
                <a:r>
                  <a:rPr lang="cs-CZ" sz="1600" dirty="0" err="1"/>
                  <a:t>Tier</a:t>
                </a:r>
                <a:r>
                  <a:rPr lang="cs-CZ" sz="1600" dirty="0"/>
                  <a:t> 1 + dodatečný kapitál </a:t>
                </a:r>
                <a:r>
                  <a:rPr lang="cs-CZ" sz="1600" dirty="0" err="1"/>
                  <a:t>Tier</a:t>
                </a:r>
                <a:r>
                  <a:rPr lang="cs-CZ" sz="1600" dirty="0"/>
                  <a:t> 1 + kapitál </a:t>
                </a:r>
                <a:r>
                  <a:rPr lang="cs-CZ" sz="1600" dirty="0" err="1"/>
                  <a:t>Tier</a:t>
                </a:r>
                <a:r>
                  <a:rPr lang="cs-CZ" sz="1600" dirty="0"/>
                  <a:t> 2 + konzervační polštář</a:t>
                </a:r>
              </a:p>
              <a:p>
                <a:pPr lvl="1">
                  <a:lnSpc>
                    <a:spcPct val="150000"/>
                  </a:lnSpc>
                  <a:buFont typeface="Wingdings" panose="05000000000000000000" pitchFamily="2" charset="2"/>
                  <a:buChar char="§"/>
                </a:pPr>
                <a:r>
                  <a:rPr lang="cs-CZ" sz="1600" dirty="0"/>
                  <a:t>RWA – rizikově vážená aktiva</a:t>
                </a:r>
              </a:p>
            </p:txBody>
          </p:sp>
        </mc:Choice>
        <mc:Fallback xmlns="">
          <p:sp>
            <p:nvSpPr>
              <p:cNvPr id="5" name="Zástupný obsah 4">
                <a:extLst>
                  <a:ext uri="{FF2B5EF4-FFF2-40B4-BE49-F238E27FC236}">
                    <a16:creationId xmlns:a16="http://schemas.microsoft.com/office/drawing/2014/main" id="{154F004A-0E75-4BD1-9DC8-BF2CDA67E4F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cs-CZ">
                    <a:noFill/>
                  </a:rPr>
                  <a:t> </a:t>
                </a:r>
              </a:p>
            </p:txBody>
          </p:sp>
        </mc:Fallback>
      </mc:AlternateContent>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2400" b="1" dirty="0"/>
              <a:t>Basilejský koncept kapitálové přiměřenosti – BASEL III</a:t>
            </a:r>
          </a:p>
        </p:txBody>
      </p:sp>
      <p:cxnSp>
        <p:nvCxnSpPr>
          <p:cNvPr id="6" name="Přímá spojnice se šipkou 5">
            <a:extLst>
              <a:ext uri="{FF2B5EF4-FFF2-40B4-BE49-F238E27FC236}">
                <a16:creationId xmlns:a16="http://schemas.microsoft.com/office/drawing/2014/main" id="{9787BC3C-CE85-4AD3-A69E-D111641AAF51}"/>
              </a:ext>
            </a:extLst>
          </p:cNvPr>
          <p:cNvCxnSpPr/>
          <p:nvPr/>
        </p:nvCxnSpPr>
        <p:spPr bwMode="auto">
          <a:xfrm flipH="1">
            <a:off x="4318003" y="2509520"/>
            <a:ext cx="1500264" cy="6197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a:extLst>
              <a:ext uri="{FF2B5EF4-FFF2-40B4-BE49-F238E27FC236}">
                <a16:creationId xmlns:a16="http://schemas.microsoft.com/office/drawing/2014/main" id="{EE7A9C99-D0CC-4A50-95A6-93BA5F8C8EDF}"/>
              </a:ext>
            </a:extLst>
          </p:cNvPr>
          <p:cNvCxnSpPr/>
          <p:nvPr/>
        </p:nvCxnSpPr>
        <p:spPr bwMode="auto">
          <a:xfrm>
            <a:off x="6136642" y="2509520"/>
            <a:ext cx="0" cy="6197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a:extLst>
              <a:ext uri="{FF2B5EF4-FFF2-40B4-BE49-F238E27FC236}">
                <a16:creationId xmlns:a16="http://schemas.microsoft.com/office/drawing/2014/main" id="{7F18AB19-2AF0-41B2-86E5-40633CDF6162}"/>
              </a:ext>
            </a:extLst>
          </p:cNvPr>
          <p:cNvCxnSpPr/>
          <p:nvPr/>
        </p:nvCxnSpPr>
        <p:spPr bwMode="auto">
          <a:xfrm>
            <a:off x="6384951" y="2509520"/>
            <a:ext cx="1675185" cy="6197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a:extLst>
              <a:ext uri="{FF2B5EF4-FFF2-40B4-BE49-F238E27FC236}">
                <a16:creationId xmlns:a16="http://schemas.microsoft.com/office/drawing/2014/main" id="{8E634AD4-21A5-4002-9C33-5BDC29EF018F}"/>
              </a:ext>
            </a:extLst>
          </p:cNvPr>
          <p:cNvSpPr txBox="1"/>
          <p:nvPr/>
        </p:nvSpPr>
        <p:spPr>
          <a:xfrm>
            <a:off x="3751319" y="3129284"/>
            <a:ext cx="1530437" cy="738664"/>
          </a:xfrm>
          <a:prstGeom prst="rect">
            <a:avLst/>
          </a:prstGeom>
          <a:noFill/>
        </p:spPr>
        <p:txBody>
          <a:bodyPr wrap="square" rtlCol="0">
            <a:spAutoFit/>
          </a:bodyPr>
          <a:lstStyle/>
          <a:p>
            <a:pPr algn="ctr"/>
            <a:r>
              <a:rPr lang="cs-CZ" sz="1400" b="1" dirty="0">
                <a:latin typeface="+mn-lt"/>
              </a:rPr>
              <a:t>Úvěrové riziko</a:t>
            </a:r>
          </a:p>
          <a:p>
            <a:pPr algn="ctr"/>
            <a:r>
              <a:rPr lang="cs-CZ" sz="1400" dirty="0" err="1">
                <a:latin typeface="+mn-lt"/>
              </a:rPr>
              <a:t>Basel</a:t>
            </a:r>
            <a:r>
              <a:rPr lang="cs-CZ" sz="1400" dirty="0">
                <a:latin typeface="+mn-lt"/>
              </a:rPr>
              <a:t> I</a:t>
            </a:r>
          </a:p>
          <a:p>
            <a:pPr algn="ctr"/>
            <a:r>
              <a:rPr lang="cs-CZ" sz="1400" dirty="0" err="1">
                <a:latin typeface="+mn-lt"/>
              </a:rPr>
              <a:t>Basel</a:t>
            </a:r>
            <a:r>
              <a:rPr lang="cs-CZ" sz="1400" dirty="0">
                <a:latin typeface="+mn-lt"/>
              </a:rPr>
              <a:t> II</a:t>
            </a:r>
          </a:p>
        </p:txBody>
      </p:sp>
      <p:sp>
        <p:nvSpPr>
          <p:cNvPr id="15" name="TextovéPole 14">
            <a:extLst>
              <a:ext uri="{FF2B5EF4-FFF2-40B4-BE49-F238E27FC236}">
                <a16:creationId xmlns:a16="http://schemas.microsoft.com/office/drawing/2014/main" id="{C7BEAB78-840F-489A-A677-AA68D927F47B}"/>
              </a:ext>
            </a:extLst>
          </p:cNvPr>
          <p:cNvSpPr txBox="1"/>
          <p:nvPr/>
        </p:nvSpPr>
        <p:spPr>
          <a:xfrm>
            <a:off x="5559898" y="3129284"/>
            <a:ext cx="1183970" cy="738664"/>
          </a:xfrm>
          <a:prstGeom prst="rect">
            <a:avLst/>
          </a:prstGeom>
          <a:noFill/>
        </p:spPr>
        <p:txBody>
          <a:bodyPr wrap="square" rtlCol="0">
            <a:spAutoFit/>
          </a:bodyPr>
          <a:lstStyle/>
          <a:p>
            <a:pPr algn="ctr"/>
            <a:r>
              <a:rPr lang="cs-CZ" sz="1400" b="1" dirty="0">
                <a:latin typeface="+mn-lt"/>
              </a:rPr>
              <a:t>Tržní riziko </a:t>
            </a:r>
          </a:p>
          <a:p>
            <a:pPr algn="ctr"/>
            <a:r>
              <a:rPr lang="cs-CZ" sz="1400" dirty="0" err="1">
                <a:latin typeface="+mn-lt"/>
              </a:rPr>
              <a:t>Basel</a:t>
            </a:r>
            <a:r>
              <a:rPr lang="cs-CZ" sz="1400" dirty="0">
                <a:latin typeface="+mn-lt"/>
              </a:rPr>
              <a:t> II.5</a:t>
            </a:r>
          </a:p>
          <a:p>
            <a:pPr algn="ctr"/>
            <a:r>
              <a:rPr lang="cs-CZ" sz="1400" dirty="0" err="1">
                <a:latin typeface="+mn-lt"/>
              </a:rPr>
              <a:t>Basel</a:t>
            </a:r>
            <a:r>
              <a:rPr lang="cs-CZ" sz="1400" dirty="0">
                <a:latin typeface="+mn-lt"/>
              </a:rPr>
              <a:t> III</a:t>
            </a:r>
          </a:p>
        </p:txBody>
      </p:sp>
      <p:sp>
        <p:nvSpPr>
          <p:cNvPr id="16" name="TextovéPole 15">
            <a:extLst>
              <a:ext uri="{FF2B5EF4-FFF2-40B4-BE49-F238E27FC236}">
                <a16:creationId xmlns:a16="http://schemas.microsoft.com/office/drawing/2014/main" id="{729A061B-ABB1-438A-8452-50127AEB66BE}"/>
              </a:ext>
            </a:extLst>
          </p:cNvPr>
          <p:cNvSpPr txBox="1"/>
          <p:nvPr/>
        </p:nvSpPr>
        <p:spPr>
          <a:xfrm>
            <a:off x="7139736" y="3134074"/>
            <a:ext cx="1471158" cy="523220"/>
          </a:xfrm>
          <a:prstGeom prst="rect">
            <a:avLst/>
          </a:prstGeom>
          <a:noFill/>
        </p:spPr>
        <p:txBody>
          <a:bodyPr wrap="square" rtlCol="0">
            <a:spAutoFit/>
          </a:bodyPr>
          <a:lstStyle/>
          <a:p>
            <a:pPr algn="ctr"/>
            <a:r>
              <a:rPr lang="cs-CZ" sz="1400" b="1" dirty="0">
                <a:latin typeface="+mn-lt"/>
              </a:rPr>
              <a:t>Operační riziko </a:t>
            </a:r>
          </a:p>
          <a:p>
            <a:pPr algn="ctr"/>
            <a:r>
              <a:rPr lang="cs-CZ" sz="1400" dirty="0" err="1">
                <a:latin typeface="+mn-lt"/>
              </a:rPr>
              <a:t>Basel</a:t>
            </a:r>
            <a:r>
              <a:rPr lang="cs-CZ" sz="1400" dirty="0">
                <a:latin typeface="+mn-lt"/>
              </a:rPr>
              <a:t> III</a:t>
            </a:r>
          </a:p>
        </p:txBody>
      </p:sp>
    </p:spTree>
    <p:extLst>
      <p:ext uri="{BB962C8B-B14F-4D97-AF65-F5344CB8AC3E}">
        <p14:creationId xmlns:p14="http://schemas.microsoft.com/office/powerpoint/2010/main" val="1003331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pPr algn="just"/>
            <a:r>
              <a:rPr lang="cs-CZ" sz="2400" b="1" dirty="0"/>
              <a:t>Změny v BASEL III ve srovnání s BASEL 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lgn="just"/>
            <a:r>
              <a:rPr lang="cs-CZ" sz="2000" b="1" dirty="0"/>
              <a:t>Zpřísnění požadavků na kapitálovou přiměřenost</a:t>
            </a:r>
          </a:p>
          <a:p>
            <a:pPr lvl="1" algn="just"/>
            <a:r>
              <a:rPr lang="cs-CZ" dirty="0"/>
              <a:t>Původních 8%  bylo navýšeno na 10,5%, z čehož 2,5% tvoří tzv. konzervační polštář (</a:t>
            </a:r>
            <a:r>
              <a:rPr lang="cs-CZ" dirty="0" err="1"/>
              <a:t>conservation</a:t>
            </a:r>
            <a:r>
              <a:rPr lang="cs-CZ" dirty="0"/>
              <a:t> buffer) jako kapitálová rezerva. Tento požadavek může být navýšen o dalších 2,5%, maximální požadavek na kapitálovou přiměřenost činí tedy 13%.</a:t>
            </a:r>
          </a:p>
          <a:p>
            <a:pPr algn="just"/>
            <a:r>
              <a:rPr lang="cs-CZ" sz="2000" b="1" dirty="0"/>
              <a:t>Zahrnují se další ukazatele</a:t>
            </a:r>
          </a:p>
          <a:p>
            <a:pPr lvl="1" algn="just"/>
            <a:r>
              <a:rPr lang="cs-CZ" dirty="0"/>
              <a:t>Maximální zadluženost, tj. minimální velikost vlastního kapitálu k bilančním a mimobilančním aktivům</a:t>
            </a:r>
          </a:p>
          <a:p>
            <a:pPr lvl="1" algn="just"/>
            <a:r>
              <a:rPr lang="cs-CZ" dirty="0"/>
              <a:t>Požadavky na likviditu (globální standardy likvidity)</a:t>
            </a:r>
          </a:p>
          <a:p>
            <a:pPr algn="just"/>
            <a:r>
              <a:rPr lang="cs-CZ" sz="2000" b="1" dirty="0"/>
              <a:t>Regulace vyplácení dividend a bonusů</a:t>
            </a:r>
          </a:p>
          <a:p>
            <a:pPr lvl="1" algn="just"/>
            <a:r>
              <a:rPr lang="cs-CZ" dirty="0"/>
              <a:t>V případě ekonomických problémů banky</a:t>
            </a:r>
          </a:p>
          <a:p>
            <a:endParaRPr lang="cs-CZ" sz="2000" dirty="0"/>
          </a:p>
        </p:txBody>
      </p:sp>
    </p:spTree>
    <p:extLst>
      <p:ext uri="{BB962C8B-B14F-4D97-AF65-F5344CB8AC3E}">
        <p14:creationId xmlns:p14="http://schemas.microsoft.com/office/powerpoint/2010/main" val="2623422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pPr algn="just"/>
            <a:r>
              <a:rPr lang="cs-CZ" sz="3200" dirty="0"/>
              <a:t>Přiměřenost kapitálu českého bankovního sektoru</a:t>
            </a:r>
          </a:p>
        </p:txBody>
      </p:sp>
      <p:sp>
        <p:nvSpPr>
          <p:cNvPr id="6" name="Zástupný symbol pro zápatí 1">
            <a:extLst>
              <a:ext uri="{FF2B5EF4-FFF2-40B4-BE49-F238E27FC236}">
                <a16:creationId xmlns:a16="http://schemas.microsoft.com/office/drawing/2014/main" id="{90D3AB0C-EFFA-4B61-B805-E180E0879F06}"/>
              </a:ext>
            </a:extLst>
          </p:cNvPr>
          <p:cNvSpPr>
            <a:spLocks noGrp="1"/>
          </p:cNvSpPr>
          <p:nvPr>
            <p:ph type="ftr" sz="quarter" idx="10"/>
          </p:nvPr>
        </p:nvSpPr>
        <p:spPr>
          <a:xfrm>
            <a:off x="720000" y="6440006"/>
            <a:ext cx="7920000" cy="252000"/>
          </a:xfrm>
        </p:spPr>
        <p:txBody>
          <a:bodyPr/>
          <a:lstStyle/>
          <a:p>
            <a:r>
              <a:rPr lang="cs-CZ" dirty="0">
                <a:hlinkClick r:id="rId2"/>
              </a:rPr>
              <a:t>www.cnb.cz</a:t>
            </a:r>
            <a:r>
              <a:rPr lang="cs-CZ" dirty="0"/>
              <a:t> – Zpráva o výkonu dohledu nad finančním trhem 2020/21</a:t>
            </a:r>
          </a:p>
        </p:txBody>
      </p:sp>
      <p:graphicFrame>
        <p:nvGraphicFramePr>
          <p:cNvPr id="8" name="Zástupný obsah 7">
            <a:extLst>
              <a:ext uri="{FF2B5EF4-FFF2-40B4-BE49-F238E27FC236}">
                <a16:creationId xmlns:a16="http://schemas.microsoft.com/office/drawing/2014/main" id="{AA7DEA97-AA82-4807-9349-6C8DFF701DC3}"/>
              </a:ext>
            </a:extLst>
          </p:cNvPr>
          <p:cNvGraphicFramePr>
            <a:graphicFrameLocks noGrp="1"/>
          </p:cNvGraphicFramePr>
          <p:nvPr>
            <p:ph idx="1"/>
          </p:nvPr>
        </p:nvGraphicFramePr>
        <p:xfrm>
          <a:off x="3492955" y="1171576"/>
          <a:ext cx="5311995" cy="5434707"/>
        </p:xfrm>
        <a:graphic>
          <a:graphicData uri="http://schemas.openxmlformats.org/drawingml/2006/table">
            <a:tbl>
              <a:tblPr/>
              <a:tblGrid>
                <a:gridCol w="1239870">
                  <a:extLst>
                    <a:ext uri="{9D8B030D-6E8A-4147-A177-3AD203B41FA5}">
                      <a16:colId xmlns:a16="http://schemas.microsoft.com/office/drawing/2014/main" val="2115971524"/>
                    </a:ext>
                  </a:extLst>
                </a:gridCol>
                <a:gridCol w="814425">
                  <a:extLst>
                    <a:ext uri="{9D8B030D-6E8A-4147-A177-3AD203B41FA5}">
                      <a16:colId xmlns:a16="http://schemas.microsoft.com/office/drawing/2014/main" val="701571491"/>
                    </a:ext>
                  </a:extLst>
                </a:gridCol>
                <a:gridCol w="814425">
                  <a:extLst>
                    <a:ext uri="{9D8B030D-6E8A-4147-A177-3AD203B41FA5}">
                      <a16:colId xmlns:a16="http://schemas.microsoft.com/office/drawing/2014/main" val="1551960503"/>
                    </a:ext>
                  </a:extLst>
                </a:gridCol>
                <a:gridCol w="814425">
                  <a:extLst>
                    <a:ext uri="{9D8B030D-6E8A-4147-A177-3AD203B41FA5}">
                      <a16:colId xmlns:a16="http://schemas.microsoft.com/office/drawing/2014/main" val="826683936"/>
                    </a:ext>
                  </a:extLst>
                </a:gridCol>
                <a:gridCol w="814425">
                  <a:extLst>
                    <a:ext uri="{9D8B030D-6E8A-4147-A177-3AD203B41FA5}">
                      <a16:colId xmlns:a16="http://schemas.microsoft.com/office/drawing/2014/main" val="3839779562"/>
                    </a:ext>
                  </a:extLst>
                </a:gridCol>
                <a:gridCol w="814425">
                  <a:extLst>
                    <a:ext uri="{9D8B030D-6E8A-4147-A177-3AD203B41FA5}">
                      <a16:colId xmlns:a16="http://schemas.microsoft.com/office/drawing/2014/main" val="11291744"/>
                    </a:ext>
                  </a:extLst>
                </a:gridCol>
              </a:tblGrid>
              <a:tr h="364746">
                <a:tc gridSpan="6">
                  <a:txBody>
                    <a:bodyPr/>
                    <a:lstStyle/>
                    <a:p>
                      <a:pPr algn="l" fontAlgn="b"/>
                      <a:r>
                        <a:rPr lang="cs-CZ" sz="900" b="1" i="0" u="none" strike="noStrike" dirty="0">
                          <a:solidFill>
                            <a:srgbClr val="000000"/>
                          </a:solidFill>
                          <a:effectLst/>
                          <a:latin typeface="Arial" panose="020B0604020202020204" pitchFamily="34" charset="0"/>
                        </a:rPr>
                        <a:t>Struktura kapitálových požadavků v domácím bankovním sektoru</a:t>
                      </a:r>
                    </a:p>
                  </a:txBody>
                  <a:tcPr marL="0" marR="0" marT="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87674910"/>
                  </a:ext>
                </a:extLst>
              </a:tr>
              <a:tr h="200610">
                <a:tc>
                  <a:txBody>
                    <a:bodyPr/>
                    <a:lstStyle/>
                    <a:p>
                      <a:pPr algn="l" fontAlgn="b"/>
                      <a:r>
                        <a:rPr lang="cs-CZ" sz="900" b="0" i="0" u="none" strike="noStrike">
                          <a:solidFill>
                            <a:srgbClr val="000000"/>
                          </a:solidFill>
                          <a:effectLst/>
                          <a:latin typeface="Arial" panose="020B0604020202020204" pitchFamily="34" charset="0"/>
                        </a:rPr>
                        <a:t>(v p. b.)</a:t>
                      </a: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9350343"/>
                  </a:ext>
                </a:extLst>
              </a:tr>
              <a:tr h="200610">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56222693"/>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44899802"/>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83625581"/>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67458714"/>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23466585"/>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14624278"/>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86156628"/>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87849530"/>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06409335"/>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5544482"/>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12314871"/>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94796019"/>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4326255"/>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04304851"/>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02161606"/>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33044658"/>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70222142"/>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8214443"/>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77683217"/>
                  </a:ext>
                </a:extLst>
              </a:tr>
              <a:tr h="200610">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37660419"/>
                  </a:ext>
                </a:extLst>
              </a:tr>
              <a:tr h="200610">
                <a:tc>
                  <a:txBody>
                    <a:bodyPr/>
                    <a:lstStyle/>
                    <a:p>
                      <a:pPr algn="l" fontAlgn="b"/>
                      <a:r>
                        <a:rPr lang="cs-CZ" sz="800" b="0" i="0" u="none" strike="noStrike">
                          <a:solidFill>
                            <a:srgbClr val="000000"/>
                          </a:solidFill>
                          <a:effectLst/>
                          <a:latin typeface="Arial" panose="020B0604020202020204" pitchFamily="34" charset="0"/>
                        </a:rPr>
                        <a:t>Zdroj: ČNB</a:t>
                      </a: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cs-CZ"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37637770"/>
                  </a:ext>
                </a:extLst>
              </a:tr>
              <a:tr h="656541">
                <a:tc gridSpan="6">
                  <a:txBody>
                    <a:bodyPr/>
                    <a:lstStyle/>
                    <a:p>
                      <a:pPr algn="l" fontAlgn="t"/>
                      <a:r>
                        <a:rPr lang="cs-CZ" sz="800" b="0" i="0" u="none" strike="noStrike" dirty="0">
                          <a:solidFill>
                            <a:srgbClr val="000000"/>
                          </a:solidFill>
                          <a:effectLst/>
                          <a:latin typeface="Arial" panose="020B0604020202020204" pitchFamily="34" charset="0"/>
                        </a:rPr>
                        <a:t>Poznámka: Predikce kapitálu pro roky 2021 a 2022 předpokládá konstantní úroveň rizikových vah, rizikové expozice jsou spočteny na základě předpokladů institucí o budoucích úvěrech, které instituce uvádějí do výkazu "Plány financování banky" (FPSIFE10).</a:t>
                      </a:r>
                    </a:p>
                  </a:txBody>
                  <a:tcPr marL="0" marR="0" marT="0" marB="0">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72514072"/>
                  </a:ext>
                </a:extLst>
              </a:tr>
            </a:tbl>
          </a:graphicData>
        </a:graphic>
      </p:graphicFrame>
      <p:graphicFrame>
        <p:nvGraphicFramePr>
          <p:cNvPr id="9" name="Graf 8">
            <a:extLst>
              <a:ext uri="{FF2B5EF4-FFF2-40B4-BE49-F238E27FC236}">
                <a16:creationId xmlns:a16="http://schemas.microsoft.com/office/drawing/2014/main" id="{00000000-0008-0000-0100-000002000000}"/>
              </a:ext>
            </a:extLst>
          </p:cNvPr>
          <p:cNvGraphicFramePr>
            <a:graphicFrameLocks/>
          </p:cNvGraphicFramePr>
          <p:nvPr/>
        </p:nvGraphicFramePr>
        <p:xfrm>
          <a:off x="3492955" y="2227815"/>
          <a:ext cx="4674999" cy="3556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083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Operační riziko</a:t>
            </a:r>
          </a:p>
        </p:txBody>
      </p:sp>
      <p:sp>
        <p:nvSpPr>
          <p:cNvPr id="3" name="Zástupný symbol pro obsah 2"/>
          <p:cNvSpPr>
            <a:spLocks noGrp="1"/>
          </p:cNvSpPr>
          <p:nvPr>
            <p:ph idx="1"/>
          </p:nvPr>
        </p:nvSpPr>
        <p:spPr/>
        <p:txBody>
          <a:bodyPr/>
          <a:lstStyle/>
          <a:p>
            <a:pPr lvl="0" algn="just">
              <a:buFont typeface="Wingdings" panose="05000000000000000000" pitchFamily="2" charset="2"/>
              <a:buChar char="§"/>
            </a:pPr>
            <a:r>
              <a:rPr lang="cs-CZ" sz="2000" b="1" dirty="0"/>
              <a:t>transakční riziko</a:t>
            </a:r>
            <a:r>
              <a:rPr lang="cs-CZ" sz="2000" dirty="0"/>
              <a:t>, které je rizikem ztráty z prováděných operací v důsledku chyb zaměstnanců, chyb vyplývajících ze složitosti produktů a neschopnosti současných systémů je provádět, chyb v zaúčtování a ve vypořádání obchodů apod.;</a:t>
            </a:r>
          </a:p>
          <a:p>
            <a:pPr lvl="0" algn="just">
              <a:buFont typeface="Wingdings" panose="05000000000000000000" pitchFamily="2" charset="2"/>
              <a:buChar char="§"/>
            </a:pPr>
            <a:r>
              <a:rPr lang="cs-CZ" sz="2000" b="1" dirty="0"/>
              <a:t>riziko operačního řízení</a:t>
            </a:r>
            <a:r>
              <a:rPr lang="cs-CZ" sz="2000" dirty="0"/>
              <a:t>, které je rizikem ztráty z chyb v řízení aktivit ve front, </a:t>
            </a:r>
            <a:r>
              <a:rPr lang="cs-CZ" sz="2000" dirty="0" err="1"/>
              <a:t>middle</a:t>
            </a:r>
            <a:r>
              <a:rPr lang="cs-CZ" sz="2000" dirty="0"/>
              <a:t> a </a:t>
            </a:r>
            <a:r>
              <a:rPr lang="cs-CZ" sz="2000" dirty="0" err="1"/>
              <a:t>back</a:t>
            </a:r>
            <a:r>
              <a:rPr lang="cs-CZ" sz="2000" dirty="0"/>
              <a:t> </a:t>
            </a:r>
            <a:r>
              <a:rPr lang="cs-CZ" sz="2000" dirty="0" err="1"/>
              <a:t>office</a:t>
            </a:r>
            <a:r>
              <a:rPr lang="cs-CZ" sz="2000" dirty="0"/>
              <a:t>; jedná se o neidentifikovatelné obchody nad limit, neautorizované obchodování jednotlivými obchodníky, podvodné operace, praní peněz, neautorizovaný přístup k systému;</a:t>
            </a:r>
          </a:p>
          <a:p>
            <a:pPr algn="just">
              <a:buFont typeface="Wingdings" panose="05000000000000000000" pitchFamily="2" charset="2"/>
              <a:buChar char="§"/>
            </a:pPr>
            <a:r>
              <a:rPr lang="cs-CZ" sz="2000" b="1" dirty="0"/>
              <a:t>riziko systému</a:t>
            </a:r>
            <a:r>
              <a:rPr lang="cs-CZ" sz="2000" dirty="0"/>
              <a:t> je rizikem ztráty z chyb v systémech podpory; jedná se o chyby v počítačových programech, o nesprávné a opožděné podávání informací vedení apod.</a:t>
            </a:r>
          </a:p>
          <a:p>
            <a:pPr algn="just">
              <a:buFont typeface="Wingdings" panose="05000000000000000000" pitchFamily="2" charset="2"/>
              <a:buChar char="§"/>
            </a:pPr>
            <a:r>
              <a:rPr lang="cs-CZ" sz="2000" dirty="0"/>
              <a:t>Toto riziko je jen velmi obtížně kvantifikovatelné.</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Tree>
    <p:extLst>
      <p:ext uri="{BB962C8B-B14F-4D97-AF65-F5344CB8AC3E}">
        <p14:creationId xmlns:p14="http://schemas.microsoft.com/office/powerpoint/2010/main" val="1434997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p:txBody>
          <a:bodyPr/>
          <a:lstStyle/>
          <a:p>
            <a:pPr lvl="0" algn="just">
              <a:buFont typeface="Wingdings" panose="05000000000000000000" pitchFamily="2" charset="2"/>
              <a:buChar char="§"/>
            </a:pPr>
            <a:r>
              <a:rPr lang="cs-CZ" sz="2000" dirty="0">
                <a:hlinkClick r:id="rId2"/>
              </a:rPr>
              <a:t>www.cnb.cz</a:t>
            </a:r>
            <a:endParaRPr lang="cs-CZ" sz="2000" dirty="0"/>
          </a:p>
          <a:p>
            <a:pPr>
              <a:buFont typeface="Wingdings" panose="05000000000000000000" pitchFamily="2" charset="2"/>
              <a:buChar char="§"/>
            </a:pPr>
            <a:r>
              <a:rPr lang="cs-CZ" sz="2000" dirty="0"/>
              <a:t>REVENDA, Zbyněk. </a:t>
            </a:r>
            <a:r>
              <a:rPr lang="cs-CZ" sz="2000" i="1" dirty="0"/>
              <a:t>Peněžní ekonomie a bankovnictví</a:t>
            </a:r>
            <a:r>
              <a:rPr lang="cs-CZ" sz="2000" dirty="0"/>
              <a:t>. 5. </a:t>
            </a:r>
            <a:r>
              <a:rPr lang="cs-CZ" sz="2000" dirty="0" err="1"/>
              <a:t>aktualiz</a:t>
            </a:r>
            <a:r>
              <a:rPr lang="cs-CZ" sz="2000" dirty="0"/>
              <a:t>. vyd. Praha: Management </a:t>
            </a:r>
            <a:r>
              <a:rPr lang="cs-CZ" sz="2000" dirty="0" err="1"/>
              <a:t>Press</a:t>
            </a:r>
            <a:r>
              <a:rPr lang="cs-CZ" sz="2000" dirty="0"/>
              <a:t>, 2012. 423 s. ISBN 9788072612406.</a:t>
            </a:r>
          </a:p>
          <a:p>
            <a:pPr>
              <a:buFont typeface="Wingdings" panose="05000000000000000000" pitchFamily="2" charset="2"/>
              <a:buChar char="§"/>
            </a:pPr>
            <a:r>
              <a:rPr lang="cs-CZ" sz="2000" dirty="0">
                <a:solidFill>
                  <a:srgbClr val="0A0A0A"/>
                </a:solidFill>
                <a:latin typeface="Open Sans"/>
              </a:rPr>
              <a:t>MEJSTŘÍK, Michal, Magda PEČENÁ a Petr TEPLÝ. </a:t>
            </a:r>
            <a:r>
              <a:rPr lang="cs-CZ" sz="2000" i="1" dirty="0">
                <a:solidFill>
                  <a:srgbClr val="0A0A0A"/>
                </a:solidFill>
                <a:latin typeface="Open Sans"/>
              </a:rPr>
              <a:t>Banking in </a:t>
            </a:r>
            <a:r>
              <a:rPr lang="cs-CZ" sz="2000" i="1" dirty="0" err="1">
                <a:solidFill>
                  <a:srgbClr val="0A0A0A"/>
                </a:solidFill>
                <a:latin typeface="Open Sans"/>
              </a:rPr>
              <a:t>theory</a:t>
            </a:r>
            <a:r>
              <a:rPr lang="cs-CZ" sz="2000" i="1" dirty="0">
                <a:solidFill>
                  <a:srgbClr val="0A0A0A"/>
                </a:solidFill>
                <a:latin typeface="Open Sans"/>
              </a:rPr>
              <a:t> and </a:t>
            </a:r>
            <a:r>
              <a:rPr lang="cs-CZ" sz="2000" i="1" dirty="0" err="1">
                <a:solidFill>
                  <a:srgbClr val="0A0A0A"/>
                </a:solidFill>
                <a:latin typeface="Open Sans"/>
              </a:rPr>
              <a:t>practice</a:t>
            </a:r>
            <a:r>
              <a:rPr lang="cs-CZ" sz="2000" dirty="0">
                <a:solidFill>
                  <a:srgbClr val="0A0A0A"/>
                </a:solidFill>
                <a:latin typeface="Open Sans"/>
              </a:rPr>
              <a:t>. Vyd. 1. V Praze: Karolinum, 2014. 855 stran. ISBN 9788024628707.</a:t>
            </a:r>
          </a:p>
          <a:p>
            <a:pPr lvl="0" algn="just">
              <a:buFont typeface="Wingdings" panose="05000000000000000000" pitchFamily="2" charset="2"/>
              <a:buChar char="§"/>
            </a:pP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Tree>
    <p:extLst>
      <p:ext uri="{BB962C8B-B14F-4D97-AF65-F5344CB8AC3E}">
        <p14:creationId xmlns:p14="http://schemas.microsoft.com/office/powerpoint/2010/main" val="347879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Rozvaha</a:t>
            </a:r>
          </a:p>
        </p:txBody>
      </p:sp>
      <p:sp>
        <p:nvSpPr>
          <p:cNvPr id="3" name="Zástupný symbol pro obsah 2"/>
          <p:cNvSpPr>
            <a:spLocks noGrp="1"/>
          </p:cNvSpPr>
          <p:nvPr>
            <p:ph idx="1"/>
          </p:nvPr>
        </p:nvSpPr>
        <p:spPr/>
        <p:txBody>
          <a:bodyPr>
            <a:normAutofit lnSpcReduction="10000"/>
          </a:bodyPr>
          <a:lstStyle/>
          <a:p>
            <a:endParaRPr lang="cs-CZ" dirty="0"/>
          </a:p>
          <a:p>
            <a:pPr marL="457200" indent="-457200">
              <a:buFont typeface="Wingdings" panose="05000000000000000000" pitchFamily="2" charset="2"/>
              <a:buChar char="§"/>
            </a:pPr>
            <a:r>
              <a:rPr lang="cs-CZ" sz="2000" dirty="0"/>
              <a:t>Rozvaha je řazena od nejlikvidnější aktiv po ta nejméně likvidní. Také pasiva jsou řazena od nejlikvidnějších pasiv po ta nejméně likvidní.</a:t>
            </a:r>
          </a:p>
          <a:p>
            <a:pPr marL="457200" indent="-457200">
              <a:buFont typeface="Wingdings" panose="05000000000000000000" pitchFamily="2" charset="2"/>
              <a:buChar char="§"/>
            </a:pPr>
            <a:r>
              <a:rPr lang="cs-CZ" sz="2000" dirty="0"/>
              <a:t>Banky mají mnohem vyšší finanční páku (jsou zadlužené, mají vysoké </a:t>
            </a:r>
            <a:r>
              <a:rPr lang="cs-CZ" sz="2000" dirty="0" err="1"/>
              <a:t>leverage</a:t>
            </a:r>
            <a:r>
              <a:rPr lang="cs-CZ" sz="2000" dirty="0"/>
              <a:t>) v porovnání s podniky</a:t>
            </a:r>
          </a:p>
          <a:p>
            <a:pPr marL="457200" indent="-457200">
              <a:buFont typeface="Wingdings" panose="05000000000000000000" pitchFamily="2" charset="2"/>
              <a:buChar char="§"/>
            </a:pPr>
            <a:r>
              <a:rPr lang="cs-CZ" sz="2000" b="1" dirty="0"/>
              <a:t>AKTIVA BANKY</a:t>
            </a:r>
          </a:p>
          <a:p>
            <a:pPr marL="709200" lvl="1" indent="-457200">
              <a:buFont typeface="Wingdings" panose="05000000000000000000" pitchFamily="2" charset="2"/>
              <a:buChar char="§"/>
            </a:pPr>
            <a:r>
              <a:rPr lang="cs-CZ" dirty="0"/>
              <a:t>Hotovost – bankovky, mince v různých měnách na pokladnách, trezorech a bankomatech, patří sem také vklady u CB na účtu platebního styku</a:t>
            </a:r>
          </a:p>
          <a:p>
            <a:pPr marL="709200" lvl="1" indent="-457200">
              <a:buFont typeface="Wingdings" panose="05000000000000000000" pitchFamily="2" charset="2"/>
              <a:buChar char="§"/>
            </a:pPr>
            <a:r>
              <a:rPr lang="cs-CZ" dirty="0"/>
              <a:t>Pohledávky za klienty, za bankami – poskytnuté úvěry klientům, bankám</a:t>
            </a:r>
          </a:p>
          <a:p>
            <a:pPr marL="0" indent="0">
              <a:buNone/>
            </a:pPr>
            <a:endParaRPr lang="cs-CZ" sz="2000" dirty="0"/>
          </a:p>
          <a:p>
            <a:pPr marL="342900" indent="-342900">
              <a:buFont typeface="Wingdings" panose="05000000000000000000" pitchFamily="2" charset="2"/>
              <a:buChar char="§"/>
            </a:pPr>
            <a:r>
              <a:rPr lang="cs-CZ" sz="2000" b="1" dirty="0"/>
              <a:t>PASIVA BANKY</a:t>
            </a:r>
          </a:p>
          <a:p>
            <a:pPr marL="594900" lvl="1" indent="-342900">
              <a:buFont typeface="Wingdings" panose="05000000000000000000" pitchFamily="2" charset="2"/>
              <a:buChar char="§"/>
            </a:pPr>
            <a:r>
              <a:rPr lang="cs-CZ" dirty="0"/>
              <a:t>Závazky vůči bankám a vůči klientům – vklady klientů, bank</a:t>
            </a:r>
          </a:p>
          <a:p>
            <a:pPr marL="594900" lvl="1" indent="-342900">
              <a:buFont typeface="Wingdings" panose="05000000000000000000" pitchFamily="2" charset="2"/>
              <a:buChar char="§"/>
            </a:pPr>
            <a:endParaRPr lang="cs-CZ" sz="1200" dirty="0"/>
          </a:p>
          <a:p>
            <a:endParaRPr lang="cs-CZ" dirty="0"/>
          </a:p>
        </p:txBody>
      </p:sp>
    </p:spTree>
    <p:extLst>
      <p:ext uri="{BB962C8B-B14F-4D97-AF65-F5344CB8AC3E}">
        <p14:creationId xmlns:p14="http://schemas.microsoft.com/office/powerpoint/2010/main" val="362792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dirty="0"/>
              <a:t>Rozvaha obchodní banky</a:t>
            </a:r>
          </a:p>
        </p:txBody>
      </p:sp>
      <p:pic>
        <p:nvPicPr>
          <p:cNvPr id="6" name="Zástupný symbol pro obsah 5">
            <a:extLst>
              <a:ext uri="{FF2B5EF4-FFF2-40B4-BE49-F238E27FC236}">
                <a16:creationId xmlns:a16="http://schemas.microsoft.com/office/drawing/2014/main" id="{DDA6E3AA-6435-4738-828F-E5115B2ECC67}"/>
              </a:ext>
            </a:extLst>
          </p:cNvPr>
          <p:cNvPicPr>
            <a:picLocks noChangeAspect="1"/>
          </p:cNvPicPr>
          <p:nvPr/>
        </p:nvPicPr>
        <p:blipFill rotWithShape="1">
          <a:blip r:embed="rId2"/>
          <a:srcRect l="14672" t="26142" r="11569" b="21849"/>
          <a:stretch/>
        </p:blipFill>
        <p:spPr>
          <a:xfrm>
            <a:off x="1382201" y="1471448"/>
            <a:ext cx="8878799" cy="5008552"/>
          </a:xfrm>
          <a:prstGeom prst="rect">
            <a:avLst/>
          </a:prstGeom>
        </p:spPr>
      </p:pic>
    </p:spTree>
    <p:extLst>
      <p:ext uri="{BB962C8B-B14F-4D97-AF65-F5344CB8AC3E}">
        <p14:creationId xmlns:p14="http://schemas.microsoft.com/office/powerpoint/2010/main" val="14487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b="1" dirty="0"/>
              <a:t>Podrozvaha</a:t>
            </a:r>
          </a:p>
        </p:txBody>
      </p:sp>
      <p:sp>
        <p:nvSpPr>
          <p:cNvPr id="5" name="Zástupný obsah 4">
            <a:extLst>
              <a:ext uri="{FF2B5EF4-FFF2-40B4-BE49-F238E27FC236}">
                <a16:creationId xmlns:a16="http://schemas.microsoft.com/office/drawing/2014/main" id="{557028C9-2BC1-4380-82F0-E7F2FB5C2D3A}"/>
              </a:ext>
            </a:extLst>
          </p:cNvPr>
          <p:cNvSpPr>
            <a:spLocks noGrp="1"/>
          </p:cNvSpPr>
          <p:nvPr>
            <p:ph idx="1"/>
          </p:nvPr>
        </p:nvSpPr>
        <p:spPr/>
        <p:txBody>
          <a:bodyPr/>
          <a:lstStyle/>
          <a:p>
            <a:pPr marL="457200" indent="-457200">
              <a:buFont typeface="Wingdings" panose="05000000000000000000" pitchFamily="2" charset="2"/>
              <a:buChar char="§"/>
            </a:pPr>
            <a:r>
              <a:rPr lang="cs-CZ" sz="2400" dirty="0"/>
              <a:t>Podrozvahové operace = pohledávky a závazky banky, které se neobjevují v rozvaze</a:t>
            </a:r>
          </a:p>
          <a:p>
            <a:pPr marL="457200" indent="-457200">
              <a:buFont typeface="Wingdings" panose="05000000000000000000" pitchFamily="2" charset="2"/>
              <a:buChar char="§"/>
            </a:pPr>
            <a:r>
              <a:rPr lang="cs-CZ" sz="2400" dirty="0"/>
              <a:t>Narůstající význam podrozvahových operací</a:t>
            </a:r>
          </a:p>
          <a:p>
            <a:pPr marL="457200" indent="-457200">
              <a:buFont typeface="Wingdings" panose="05000000000000000000" pitchFamily="2" charset="2"/>
              <a:buChar char="§"/>
            </a:pPr>
            <a:r>
              <a:rPr lang="cs-CZ" sz="2400" dirty="0"/>
              <a:t>Zvyšující se objem podrozvahových operací</a:t>
            </a:r>
          </a:p>
          <a:p>
            <a:pPr marL="457200" indent="-457200">
              <a:buFont typeface="Wingdings" panose="05000000000000000000" pitchFamily="2" charset="2"/>
              <a:buChar char="§"/>
            </a:pPr>
            <a:r>
              <a:rPr lang="cs-CZ" sz="2400" dirty="0"/>
              <a:t>Důraz na řízení rizik těchto obchodů</a:t>
            </a:r>
          </a:p>
          <a:p>
            <a:pPr lvl="1"/>
            <a:endParaRPr lang="cs-CZ" dirty="0"/>
          </a:p>
        </p:txBody>
      </p:sp>
    </p:spTree>
    <p:extLst>
      <p:ext uri="{BB962C8B-B14F-4D97-AF65-F5344CB8AC3E}">
        <p14:creationId xmlns:p14="http://schemas.microsoft.com/office/powerpoint/2010/main" val="111662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9FEC3D-6E6E-4B0A-8C05-A5D08759ADFD}"/>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2FBBFECB-6DCA-4274-8892-A41E3D3FBCDC}"/>
              </a:ext>
            </a:extLst>
          </p:cNvPr>
          <p:cNvSpPr>
            <a:spLocks noGrp="1"/>
          </p:cNvSpPr>
          <p:nvPr>
            <p:ph type="title"/>
          </p:nvPr>
        </p:nvSpPr>
        <p:spPr/>
        <p:txBody>
          <a:bodyPr/>
          <a:lstStyle/>
          <a:p>
            <a:r>
              <a:rPr lang="cs-CZ" b="1" dirty="0"/>
              <a:t>Podrozvaha</a:t>
            </a:r>
          </a:p>
        </p:txBody>
      </p:sp>
      <p:sp>
        <p:nvSpPr>
          <p:cNvPr id="5" name="Zástupný obsah 4">
            <a:extLst>
              <a:ext uri="{FF2B5EF4-FFF2-40B4-BE49-F238E27FC236}">
                <a16:creationId xmlns:a16="http://schemas.microsoft.com/office/drawing/2014/main" id="{557028C9-2BC1-4380-82F0-E7F2FB5C2D3A}"/>
              </a:ext>
            </a:extLst>
          </p:cNvPr>
          <p:cNvSpPr>
            <a:spLocks noGrp="1"/>
          </p:cNvSpPr>
          <p:nvPr>
            <p:ph idx="1"/>
          </p:nvPr>
        </p:nvSpPr>
        <p:spPr/>
        <p:txBody>
          <a:bodyPr/>
          <a:lstStyle/>
          <a:p>
            <a:pPr marL="457200" indent="-457200">
              <a:buFont typeface="+mj-lt"/>
              <a:buAutoNum type="arabicPeriod"/>
            </a:pPr>
            <a:r>
              <a:rPr lang="cs-CZ" sz="2000" dirty="0"/>
              <a:t>Poskytnuté a přijaté přísliby a záruky</a:t>
            </a:r>
          </a:p>
          <a:p>
            <a:pPr marL="457200" indent="-457200">
              <a:buFont typeface="+mj-lt"/>
              <a:buAutoNum type="arabicPeriod"/>
            </a:pPr>
            <a:r>
              <a:rPr lang="cs-CZ" sz="2000" dirty="0"/>
              <a:t>Poskytnuté a přijaté zástavy</a:t>
            </a:r>
          </a:p>
          <a:p>
            <a:pPr marL="457200" indent="-457200">
              <a:buFont typeface="+mj-lt"/>
              <a:buAutoNum type="arabicPeriod"/>
            </a:pPr>
            <a:r>
              <a:rPr lang="cs-CZ" sz="2000" dirty="0"/>
              <a:t>Pohledávky a závazky ze spotových operací</a:t>
            </a:r>
          </a:p>
          <a:p>
            <a:pPr marL="457200" indent="-457200">
              <a:buFont typeface="+mj-lt"/>
              <a:buAutoNum type="arabicPeriod"/>
            </a:pPr>
            <a:r>
              <a:rPr lang="cs-CZ" sz="2000" dirty="0"/>
              <a:t>Pohledávky a závazky z pevných termínových operací</a:t>
            </a:r>
          </a:p>
          <a:p>
            <a:pPr marL="457200" indent="-457200">
              <a:buFont typeface="+mj-lt"/>
              <a:buAutoNum type="arabicPeriod"/>
            </a:pPr>
            <a:r>
              <a:rPr lang="cs-CZ" sz="2000" dirty="0"/>
              <a:t>Pohledávky a závazky z opcí</a:t>
            </a:r>
          </a:p>
          <a:p>
            <a:pPr marL="457200" indent="-457200">
              <a:buFont typeface="+mj-lt"/>
              <a:buAutoNum type="arabicPeriod"/>
            </a:pPr>
            <a:r>
              <a:rPr lang="cs-CZ" sz="2000" dirty="0"/>
              <a:t>Odepsané pohledávky a závazky</a:t>
            </a:r>
          </a:p>
          <a:p>
            <a:pPr marL="457200" indent="-457200">
              <a:buFont typeface="+mj-lt"/>
              <a:buAutoNum type="arabicPeriod"/>
            </a:pPr>
            <a:r>
              <a:rPr lang="cs-CZ" sz="2000" dirty="0"/>
              <a:t>Hodnoty předané a převzaté do úschovy, správy a k uložení</a:t>
            </a:r>
          </a:p>
          <a:p>
            <a:pPr marL="457200" indent="-457200">
              <a:buFont typeface="+mj-lt"/>
              <a:buAutoNum type="arabicPeriod"/>
            </a:pPr>
            <a:r>
              <a:rPr lang="cs-CZ" sz="2000" dirty="0"/>
              <a:t>Hodnoty předané a převzaté do obhospodařování</a:t>
            </a:r>
          </a:p>
          <a:p>
            <a:pPr lvl="1"/>
            <a:endParaRPr lang="cs-CZ" dirty="0"/>
          </a:p>
        </p:txBody>
      </p:sp>
    </p:spTree>
    <p:extLst>
      <p:ext uri="{BB962C8B-B14F-4D97-AF65-F5344CB8AC3E}">
        <p14:creationId xmlns:p14="http://schemas.microsoft.com/office/powerpoint/2010/main" val="393652329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b_barvy2">
    <a:dk1>
      <a:sysClr val="windowText" lastClr="000000"/>
    </a:dk1>
    <a:lt1>
      <a:sysClr val="window" lastClr="FFFFFF"/>
    </a:lt1>
    <a:dk2>
      <a:srgbClr val="4880C4"/>
    </a:dk2>
    <a:lt2>
      <a:srgbClr val="B1B1B1"/>
    </a:lt2>
    <a:accent1>
      <a:srgbClr val="4880C4"/>
    </a:accent1>
    <a:accent2>
      <a:srgbClr val="E96041"/>
    </a:accent2>
    <a:accent3>
      <a:srgbClr val="00A43D"/>
    </a:accent3>
    <a:accent4>
      <a:srgbClr val="800080"/>
    </a:accent4>
    <a:accent5>
      <a:srgbClr val="5BC5F2"/>
    </a:accent5>
    <a:accent6>
      <a:srgbClr val="FADE14"/>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690</TotalTime>
  <Words>3910</Words>
  <Application>Microsoft Office PowerPoint</Application>
  <PresentationFormat>Širokoúhlá obrazovka</PresentationFormat>
  <Paragraphs>570</Paragraphs>
  <Slides>58</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58</vt:i4>
      </vt:variant>
    </vt:vector>
  </HeadingPairs>
  <TitlesOfParts>
    <vt:vector size="66" baseType="lpstr">
      <vt:lpstr>Arial</vt:lpstr>
      <vt:lpstr>Calibri</vt:lpstr>
      <vt:lpstr>Calibri Light</vt:lpstr>
      <vt:lpstr>Cambria Math</vt:lpstr>
      <vt:lpstr>Open Sans</vt:lpstr>
      <vt:lpstr>Tahoma</vt:lpstr>
      <vt:lpstr>Wingdings</vt:lpstr>
      <vt:lpstr>Motiv Office</vt:lpstr>
      <vt:lpstr>Hospodaření a ziskovost bank</vt:lpstr>
      <vt:lpstr>Obsah</vt:lpstr>
      <vt:lpstr>Hospodaření bank</vt:lpstr>
      <vt:lpstr>Hospodaření bank</vt:lpstr>
      <vt:lpstr>Rozvaha</vt:lpstr>
      <vt:lpstr>Rozvaha</vt:lpstr>
      <vt:lpstr>Rozvaha obchodní banky</vt:lpstr>
      <vt:lpstr>Podrozvaha</vt:lpstr>
      <vt:lpstr>Podrozvaha</vt:lpstr>
      <vt:lpstr>Výkaz zisku a ztráty</vt:lpstr>
      <vt:lpstr>Bilance banky </vt:lpstr>
      <vt:lpstr>Výkaz zisku a ztráty</vt:lpstr>
      <vt:lpstr>Měření ziskovosti</vt:lpstr>
      <vt:lpstr>Hodnocení výkonnosti, rentability či efektivnosti banky</vt:lpstr>
      <vt:lpstr>Hodnocení výkonnosti, rentability či efektivnosti banky</vt:lpstr>
      <vt:lpstr>Finanční ukazatele</vt:lpstr>
      <vt:lpstr>Ukazatele ziskovosti</vt:lpstr>
      <vt:lpstr>Řízení rizik</vt:lpstr>
      <vt:lpstr>Řízení rizik</vt:lpstr>
      <vt:lpstr>Klasifikace bankovních rizik</vt:lpstr>
      <vt:lpstr>Úvěrové riziko</vt:lpstr>
      <vt:lpstr>Měření kreditního rizika</vt:lpstr>
      <vt:lpstr>Měření kreditního rizika</vt:lpstr>
      <vt:lpstr>Měření kreditního rizika</vt:lpstr>
      <vt:lpstr>Kvalita aktiv českého bankovního sektoru</vt:lpstr>
      <vt:lpstr>Registry úvěrů – podpůrný nástroj pro řízení kreditního rizika</vt:lpstr>
      <vt:lpstr>Registry úvěrů – podpůrný nástroj pro řízení kreditního rizika</vt:lpstr>
      <vt:lpstr>Registry úvěrů – podpůrný nástroj pro řízení kreditního rizika</vt:lpstr>
      <vt:lpstr>Registry úvěrů – podpůrný nástroj pro řízení kreditního rizika</vt:lpstr>
      <vt:lpstr>Hodnocení kreditního rizika</vt:lpstr>
      <vt:lpstr>Hodnocení kreditního rizika</vt:lpstr>
      <vt:lpstr>Tržní riziko</vt:lpstr>
      <vt:lpstr>Tržní riziko</vt:lpstr>
      <vt:lpstr>Měření tržního rizika</vt:lpstr>
      <vt:lpstr>Měření tržního rizika</vt:lpstr>
      <vt:lpstr>Tržní riziko</vt:lpstr>
      <vt:lpstr>Tržní riziko</vt:lpstr>
      <vt:lpstr>Tržní riziko</vt:lpstr>
      <vt:lpstr>Tržní riziko</vt:lpstr>
      <vt:lpstr>Likviditní riziko</vt:lpstr>
      <vt:lpstr>Likvidní riziko</vt:lpstr>
      <vt:lpstr>Měření a řízení likvidity</vt:lpstr>
      <vt:lpstr>Likvidita v českém bankovním sektoru</vt:lpstr>
      <vt:lpstr>Kapitálové riziko</vt:lpstr>
      <vt:lpstr>RIZIKO vloženého kapitálu</vt:lpstr>
      <vt:lpstr>Typy kapitálu</vt:lpstr>
      <vt:lpstr>Basilejský koncept kapitálové přiměřenosti</vt:lpstr>
      <vt:lpstr>Basilejský koncept kapitálové přiměřenosti – BASEL I</vt:lpstr>
      <vt:lpstr>Basilejský koncept kapitálové přiměřenosti – BASEL I</vt:lpstr>
      <vt:lpstr>Basel II</vt:lpstr>
      <vt:lpstr>Kritika Basel II</vt:lpstr>
      <vt:lpstr>Basilejský koncept kapitálové přiměřenosti – BASEL III</vt:lpstr>
      <vt:lpstr>Basilejský koncept kapitálové přiměřenosti – BASEL III</vt:lpstr>
      <vt:lpstr>Basilejský koncept kapitálové přiměřenosti – BASEL III</vt:lpstr>
      <vt:lpstr>Změny v BASEL III ve srovnání s BASEL II</vt:lpstr>
      <vt:lpstr>Přiměřenost kapitálu českého bankovního sektoru</vt:lpstr>
      <vt:lpstr>Operační riziko</vt:lpstr>
      <vt:lpstr>Zdroje</vt:lpstr>
    </vt:vector>
  </TitlesOfParts>
  <Company>Komerční banka,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Makroekonomie</dc:title>
  <dc:creator>Vlach Jarmil Ing.</dc:creator>
  <cp:lastModifiedBy>Martina Sponerová</cp:lastModifiedBy>
  <cp:revision>117</cp:revision>
  <dcterms:created xsi:type="dcterms:W3CDTF">2019-12-10T13:40:14Z</dcterms:created>
  <dcterms:modified xsi:type="dcterms:W3CDTF">2022-02-24T09:43:49Z</dcterms:modified>
</cp:coreProperties>
</file>