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48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56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851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28998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7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2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43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22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46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3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3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60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BEF0E-EBE7-49C7-AE8C-B42049AEFC38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8B6D9-1FF2-416F-A682-6DF6FF252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45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trade/xcred/cre-crc-current-english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Obchodní banky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Ing. Jarmil Vlach</a:t>
            </a:r>
          </a:p>
        </p:txBody>
      </p:sp>
    </p:spTree>
    <p:extLst>
      <p:ext uri="{BB962C8B-B14F-4D97-AF65-F5344CB8AC3E}">
        <p14:creationId xmlns:p14="http://schemas.microsoft.com/office/powerpoint/2010/main" val="2924965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Mezinárodní měnový 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600" dirty="0"/>
              <a:t>Založen na mezinárodní měnové konferenci v </a:t>
            </a:r>
            <a:r>
              <a:rPr lang="cs-CZ" sz="3600" dirty="0" err="1"/>
              <a:t>Bretton</a:t>
            </a:r>
            <a:r>
              <a:rPr lang="cs-CZ" sz="3600" dirty="0"/>
              <a:t> </a:t>
            </a:r>
            <a:r>
              <a:rPr lang="cs-CZ" sz="3600" dirty="0" err="1"/>
              <a:t>Woods</a:t>
            </a:r>
            <a:r>
              <a:rPr lang="cs-CZ" sz="3600" dirty="0"/>
              <a:t> v červenci 1944</a:t>
            </a:r>
          </a:p>
          <a:p>
            <a:r>
              <a:rPr lang="cs-CZ" sz="3600" dirty="0"/>
              <a:t>Založen za účelem podpory světového obchodu a zabezpečení měnové stability, která vnesením jistých pravidel a zásad do mezinárodních ekonomických vztahů přispěla k dalšímu rozvoji. </a:t>
            </a:r>
          </a:p>
          <a:p>
            <a:r>
              <a:rPr lang="cs-CZ" sz="3600" b="1" dirty="0"/>
              <a:t>Původní cíle:</a:t>
            </a:r>
          </a:p>
          <a:p>
            <a:r>
              <a:rPr lang="cs-CZ" dirty="0"/>
              <a:t>podporovat mezinárodní měnovou součinnost stálou institucí, která zabezpečí mechanismus konzultací a spolupráce v mezinárodních měnových otázkách, </a:t>
            </a:r>
          </a:p>
          <a:p>
            <a:r>
              <a:rPr lang="cs-CZ" dirty="0"/>
              <a:t>usnadňovat rozvoj a vyrovnaný růst mezinárodního obchodu a přispívat tak k podpoře a udržování vysokého stupně zaměstnanosti a reálného důchodu i k rozvoji výrobních zdrojů všech členů jakožto prvořadých cílů hospodářské politiky, </a:t>
            </a:r>
          </a:p>
          <a:p>
            <a:r>
              <a:rPr lang="cs-CZ" dirty="0"/>
              <a:t>podporovat kurzovou stabilitu, udržovat řádná devizová ujednání mezi členy a vyhnout se konkurenčnímu znehodnocování měn, </a:t>
            </a:r>
          </a:p>
          <a:p>
            <a:r>
              <a:rPr lang="cs-CZ" dirty="0"/>
              <a:t>napomáhat při ustanovení mnohostranného systému plateb pro běžné transakce mezi členy a při odstraňování devizových omezení, která brání rozvoji mezinárodního obchodu, </a:t>
            </a:r>
          </a:p>
          <a:p>
            <a:r>
              <a:rPr lang="cs-CZ" dirty="0"/>
              <a:t>dodávat členům důvěru tím, že jim budou za přiměřených jistot dočasně přístupné všeobecné zdroje Fondu, a poskytovat jim takto možnost napravit poruchy ve vyrovnanosti jejich platebních bilancí, aniž by se Fond uchyloval k opatřením, která by mohla být škodlivá národní či mezinárodní prosperitě, </a:t>
            </a:r>
          </a:p>
          <a:p>
            <a:r>
              <a:rPr lang="cs-CZ" dirty="0"/>
              <a:t>zkracovat trvání a zmírnit stupeň nerovnováhy v mezinárodních platebních bilancích členů Fondu.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469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Mezinárodní měnový fond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Další cíle:</a:t>
            </a:r>
          </a:p>
          <a:p>
            <a:r>
              <a:rPr lang="cs-CZ" dirty="0"/>
              <a:t>vytváření nových prostředků mezinárodní likvidity (SDR), </a:t>
            </a:r>
          </a:p>
          <a:p>
            <a:r>
              <a:rPr lang="cs-CZ" dirty="0"/>
              <a:t>pomoc při řešení problému zadluženosti rozvojových zemí, </a:t>
            </a:r>
          </a:p>
          <a:p>
            <a:r>
              <a:rPr lang="cs-CZ" dirty="0"/>
              <a:t>pomoc při řešení finančních krizí, </a:t>
            </a:r>
          </a:p>
          <a:p>
            <a:r>
              <a:rPr lang="cs-CZ" dirty="0"/>
              <a:t>výzkumně informační a poradenská činnost.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36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Zvláštní práva čerpání (</a:t>
            </a:r>
            <a:r>
              <a:rPr lang="cs-CZ" sz="4000" b="1" dirty="0" err="1"/>
              <a:t>Special</a:t>
            </a:r>
            <a:r>
              <a:rPr lang="cs-CZ" sz="4000" b="1" dirty="0"/>
              <a:t> </a:t>
            </a:r>
            <a:r>
              <a:rPr lang="cs-CZ" sz="4000" b="1" dirty="0" err="1"/>
              <a:t>Drawing</a:t>
            </a:r>
            <a:r>
              <a:rPr lang="cs-CZ" sz="4000" b="1" dirty="0"/>
              <a:t> </a:t>
            </a:r>
            <a:r>
              <a:rPr lang="cs-CZ" sz="4000" b="1" dirty="0" err="1"/>
              <a:t>Rights</a:t>
            </a:r>
            <a:r>
              <a:rPr lang="cs-CZ" sz="4000" b="1" dirty="0"/>
              <a:t>, SDR)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Jednotnou měnovou a účetní </a:t>
            </a:r>
          </a:p>
          <a:p>
            <a:r>
              <a:rPr lang="cs-CZ" dirty="0"/>
              <a:t>jednotkou užívanou v rámci Mezinárodního měnového fondu a při některých složitějších transakcích i v soukromém sektoru. </a:t>
            </a:r>
          </a:p>
          <a:p>
            <a:r>
              <a:rPr lang="cs-CZ" dirty="0"/>
              <a:t>SDR tvoří hlavní rezervní aktivum MMF a odvozují se od průměrné hodnoty měn USA, Evropské unie, Japonska, Velké Británie a Číny – zemí nejvíce zapojených do globálního obchodního systému. </a:t>
            </a:r>
          </a:p>
          <a:p>
            <a:r>
              <a:rPr lang="cs-CZ" dirty="0"/>
              <a:t>MMF přiděluje SDR svým členům na základě výše jejich členských kvót.</a:t>
            </a:r>
          </a:p>
          <a:p>
            <a:r>
              <a:rPr lang="cs-CZ" dirty="0"/>
              <a:t>Kód měny </a:t>
            </a:r>
            <a:r>
              <a:rPr lang="cs-CZ" b="1" dirty="0"/>
              <a:t>XDR</a:t>
            </a:r>
          </a:p>
          <a:p>
            <a:r>
              <a:rPr lang="cs-CZ" dirty="0"/>
              <a:t>Každý člen MMF přispívá do společné pokladny určitým obnosem.</a:t>
            </a:r>
          </a:p>
          <a:p>
            <a:r>
              <a:rPr lang="cs-CZ" dirty="0"/>
              <a:t>Členské kvóty tvoří základ celkového finančního obnosu, ze kterého MMF poskytuje půjčky jednotlivým zemím, a určují výši půjček pro jednotlivé země.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21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Skupina Světové banky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Skupina Světové banky 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World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Bank Group, WBG) je tvořena pěti subjekty: 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banka pro obnovu a rozvoj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(IBRD) - poskytuje úvěry, garance a poradenský servis klientským zemím, kterými jsou země s transformující se ekonomikou a rozvojové země (zaměření především na středně příjmové země). IBRD byla založena na konferenci konané v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Bretton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Woods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(New Hampshire, USA) v červenci 1944. Na této konferenci byl také založen Mezinárodní měnový fond (International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Monetary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Fund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IMF). Členem IBRD je 189 zemí.</a:t>
            </a:r>
          </a:p>
          <a:p>
            <a:pPr algn="just"/>
            <a:endParaRPr lang="cs-CZ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asociace pro rozvoj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(IDA) - účelem IDA, která byla založena v roce 1960 a jejímiž členy je 173 zemí, je odstraňování chudoby v nejchudších rozvojových zemích prostřednictvím zvýhodněných půjček a grantů na programy podporující udržitelný rozvoj a zlepšování životních podmínek obyvatel. Čerpat prostředky ze zdrojů IDA může v současné době 76 zemí. 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IBRD a IDA společně tvoří tzv. Světovou banku.</a:t>
            </a: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628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Skupina Světové banky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finanční korporace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(IFC) - IFC byla založena v roce 1956 a jejím členem je 185 zemí, přičemž působí ve více než 100 zemích. Financuje projekty uskutečňované soukromými subjekty v rozvojových zemích a transformujících se ekonomikách formou dlouhodobých úvěrů a minoritních kapitálových vkladů. IFC poskytuje financování na trzích, které soukromí investoři považují za rizikové. </a:t>
            </a:r>
          </a:p>
          <a:p>
            <a:pPr algn="just"/>
            <a:endParaRPr lang="cs-CZ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Mnohostranná agentura pro investiční záruky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(MIGA) - byla založena v roce 1988 za účelem podpory přímých zahraničních investic v rozvojových zemích. Jejím členem je 181 zemí. Poskytuje soukromým investorům a věřitelům pojistné záruky vůči politickým rizikům. Záruky MIGA ochraňují investice proti nekomerčním rizikům s cílem napomoci investorům získat přístup k financování za lepších finančních podmínek.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859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Skupina Světové banky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Mezinárodní centrum pro řešení investičních sporů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(ICSID) – je autonomní mezinárodní institucí založenou na základě Úmluvy o řešení investičních sporů mezi státy a občany dalších států 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Convention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on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Settlement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Investment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Disputes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between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States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Nationals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Other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States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tzv. ICSID nebo také Washingtonská konvence, podepsaná 1966). Jejím posláním je odstraňovat hlavní překážky bránící volnému pohybu soukromých investic a zabývat se řešením právních sporů mezi způsobilými stranami prostřednictvím smíru nebo rozhodčího řízení. V současné době konvenci ratifikovalo 163 smluvních států a ICSID je považován za vedoucí mezinárodní arbitrážní instituci, která se zabývá řešením sporů mezi investorem a státem. </a:t>
            </a:r>
            <a:endParaRPr lang="cs-CZ" altLang="cs-CZ" sz="3200" dirty="0">
              <a:sym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98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Banka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400" b="1" dirty="0"/>
              <a:t>Definice</a:t>
            </a:r>
          </a:p>
          <a:p>
            <a:pPr lvl="1" algn="just"/>
            <a:r>
              <a:rPr lang="cs-CZ" altLang="cs-CZ" dirty="0"/>
              <a:t>Právnická osoba se sídlem v České republice, založená jako akciová společnosti, která přijímá vklady od veřejnosti a poskytuje úvěry a která má k výkonu činnosti bankovní licenci.</a:t>
            </a:r>
          </a:p>
          <a:p>
            <a:pPr marL="324000" lvl="1" indent="0" algn="just">
              <a:buNone/>
            </a:pPr>
            <a:endParaRPr lang="cs-CZ" altLang="cs-CZ" dirty="0"/>
          </a:p>
          <a:p>
            <a:pPr algn="just"/>
            <a:r>
              <a:rPr lang="cs-CZ" altLang="cs-CZ" sz="2400" dirty="0"/>
              <a:t>Co je hlavní úlohou bank ???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Finanční zprostředkování </a:t>
            </a:r>
            <a:r>
              <a:rPr lang="cs-CZ" altLang="cs-CZ" dirty="0"/>
              <a:t>– pohyb kapitálu od přebytkových subjektů k deficitním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Provádění platebního styku</a:t>
            </a:r>
          </a:p>
          <a:p>
            <a:pPr lvl="1" algn="just">
              <a:lnSpc>
                <a:spcPct val="150000"/>
              </a:lnSpc>
            </a:pPr>
            <a:r>
              <a:rPr lang="cs-CZ" altLang="cs-CZ" b="1" dirty="0"/>
              <a:t>Emise bezhotovostních peněz – peněžní multiplikátor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917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Bankovní licence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1800" dirty="0"/>
              <a:t>Banka nesmí vykonávat jiné podnikatelské činnosti než ty, které má povoleny v licenci (neplatí pro činnosti vykonávané související se zajištěním jejího provozu).</a:t>
            </a:r>
          </a:p>
          <a:p>
            <a:pPr algn="just"/>
            <a:r>
              <a:rPr lang="cs-CZ" altLang="cs-CZ" sz="1800" dirty="0"/>
              <a:t>Bez licence nesmí nikdo přijímat vklady od veřejnosti.</a:t>
            </a:r>
          </a:p>
          <a:p>
            <a:pPr algn="just"/>
            <a:r>
              <a:rPr lang="cs-CZ" altLang="cs-CZ" sz="1800" b="1" dirty="0"/>
              <a:t>Podmínky pro udělení licence: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Kapitálové požadavky – průhledný, nezávadný původ finančních prostředků, splacení základního kapitálu v plné výši.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důvěryhodnost a odbornou způsobilost osob 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technické povahy– technické a organizační předpoklady pro výkon navrhovaných činností banky, funkční řídící a kontrolní systém banky, obchodní plán vycházející z navrhované strategie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osoby propojené – průhlednost skupiny osob s úzkou vazbou na banku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Požadavky na umístění sídla – sídlo na území ČR</a:t>
            </a:r>
          </a:p>
        </p:txBody>
      </p:sp>
    </p:spTree>
    <p:extLst>
      <p:ext uri="{BB962C8B-B14F-4D97-AF65-F5344CB8AC3E}">
        <p14:creationId xmlns:p14="http://schemas.microsoft.com/office/powerpoint/2010/main" val="3473227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Vývoj bankovní bankovního sektoru po roce 1989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600" dirty="0"/>
              <a:t>Postupný vznik trhu cenných papírů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/>
              <a:t>Vznik Burzy cenných papírů, RM-systému</a:t>
            </a:r>
          </a:p>
          <a:p>
            <a:pPr algn="just"/>
            <a:r>
              <a:rPr lang="cs-CZ" altLang="cs-CZ" sz="1600" b="1" dirty="0"/>
              <a:t>1.1.1990 Státní banka Československá – centrální banka</a:t>
            </a:r>
          </a:p>
          <a:p>
            <a:pPr algn="just"/>
            <a:r>
              <a:rPr lang="cs-CZ" altLang="cs-CZ" sz="1600" dirty="0"/>
              <a:t>Vyčleněny tři nové obchodní banky – Komerční banka, Všeobecná úvěrová banka, Investiční banka</a:t>
            </a:r>
          </a:p>
          <a:p>
            <a:pPr algn="just"/>
            <a:r>
              <a:rPr lang="cs-CZ" altLang="cs-CZ" sz="1600" dirty="0"/>
              <a:t>Fungovala již dříve Česká spořitelna, ČSOB a Živnostenská banka</a:t>
            </a:r>
          </a:p>
          <a:p>
            <a:pPr algn="just"/>
            <a:r>
              <a:rPr lang="cs-CZ" altLang="cs-CZ" sz="1600" b="1" dirty="0"/>
              <a:t>1993 vznik České národní banky</a:t>
            </a:r>
          </a:p>
          <a:p>
            <a:pPr algn="just"/>
            <a:r>
              <a:rPr lang="cs-CZ" altLang="cs-CZ" sz="1600" dirty="0"/>
              <a:t>Následoval vznik stavebních spořitelen, zvýšení min. ZK bank na 500 mil. Kč, pojištění vkladů, zavedení hypotéčního bankovnictví, zavedení spořitelních a úvěrových družstev.</a:t>
            </a:r>
          </a:p>
          <a:p>
            <a:pPr algn="just"/>
            <a:r>
              <a:rPr lang="cs-CZ" altLang="cs-CZ" sz="1600" dirty="0"/>
              <a:t>V 90. letech nastal prudký rozvoj bankovní soustavy bez větších zkušenost s řízením rizik – problémy s návratností poskytnutých úvěrů – ekonomické problémy některých bank – v roce 2000 privatizace polostátních bank za pomoci zahraničního kapitálu.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2427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Právní úprava bankovnictví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Zákon č. 21/1992 Sb., o bankách – zde je zakotvena právní definice banky</a:t>
            </a:r>
          </a:p>
          <a:p>
            <a:pPr algn="just"/>
            <a:r>
              <a:rPr lang="cs-CZ" altLang="cs-CZ" sz="2000" dirty="0"/>
              <a:t>Zákon č. 6/1993 Sb., o České národní bance – úprava postavení, činností a organizační struktury ČNB</a:t>
            </a:r>
          </a:p>
          <a:p>
            <a:pPr algn="just"/>
            <a:r>
              <a:rPr lang="cs-CZ" altLang="cs-CZ" sz="2000" dirty="0"/>
              <a:t>ČR je členem EU </a:t>
            </a:r>
          </a:p>
          <a:p>
            <a:pPr lvl="1" algn="just"/>
            <a:r>
              <a:rPr lang="cs-CZ" altLang="cs-CZ" sz="1800" dirty="0"/>
              <a:t>Proto v ČR platí i právní normy EU – zejména nařízení EP a Rady EU</a:t>
            </a:r>
          </a:p>
          <a:p>
            <a:pPr lvl="1" algn="just"/>
            <a:r>
              <a:rPr lang="cs-CZ" altLang="cs-CZ" sz="1800" dirty="0"/>
              <a:t>Ostatní právní normy (směrnice a doporučení) je ČR povinna zapracovat do svého právního řádu</a:t>
            </a:r>
          </a:p>
          <a:p>
            <a:pPr algn="just"/>
            <a:r>
              <a:rPr lang="cs-CZ" altLang="cs-CZ" sz="2000" dirty="0"/>
              <a:t>Pozn. Princip jednotné bankovní licence</a:t>
            </a:r>
          </a:p>
          <a:p>
            <a:pPr lvl="1" algn="just"/>
            <a:r>
              <a:rPr lang="cs-CZ" altLang="cs-CZ" sz="1800" dirty="0"/>
              <a:t>„cizí“ banka z členských zemí EU má vůči ČNB pouze informační povinnost</a:t>
            </a:r>
          </a:p>
          <a:p>
            <a:pPr lvl="1" algn="just"/>
            <a:r>
              <a:rPr lang="cs-CZ" altLang="cs-CZ" sz="1800" dirty="0"/>
              <a:t>banka mimo EU musí předložit ČNB žádost o udělení licence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77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Témata – co se dozvíte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8783" y="1873405"/>
            <a:ext cx="10753200" cy="3438169"/>
          </a:xfrm>
        </p:spPr>
        <p:txBody>
          <a:bodyPr/>
          <a:lstStyle/>
          <a:p>
            <a:r>
              <a:rPr lang="cs-CZ" altLang="cs-CZ" dirty="0"/>
              <a:t>Co je to Evropská centrální banka</a:t>
            </a:r>
          </a:p>
          <a:p>
            <a:r>
              <a:rPr lang="cs-CZ" altLang="cs-CZ" dirty="0"/>
              <a:t>Co je to Bankovní unie</a:t>
            </a:r>
            <a:endParaRPr lang="en-US" sz="3200" dirty="0"/>
          </a:p>
          <a:p>
            <a:r>
              <a:rPr lang="cs-CZ" altLang="cs-CZ" dirty="0"/>
              <a:t>Co je to banka</a:t>
            </a:r>
          </a:p>
          <a:p>
            <a:r>
              <a:rPr lang="cs-CZ" altLang="cs-CZ" dirty="0"/>
              <a:t>Řízení a struktura obchodních bank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495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Provozní požadavky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1800" dirty="0"/>
              <a:t>Zákon o bankách upravuje provoz bank a jejich hospodaření. Tato úprava zahrnuje zejména:</a:t>
            </a:r>
          </a:p>
          <a:p>
            <a:pPr algn="just"/>
            <a:r>
              <a:rPr lang="cs-CZ" altLang="cs-CZ" sz="1800" dirty="0"/>
              <a:t>Pravidla jednání s klienty</a:t>
            </a:r>
            <a:endParaRPr lang="cs-CZ" altLang="cs-CZ" sz="1000" dirty="0"/>
          </a:p>
          <a:p>
            <a:pPr algn="just"/>
            <a:r>
              <a:rPr lang="cs-CZ" altLang="cs-CZ" sz="1800" dirty="0"/>
              <a:t>Uveřejňování informací</a:t>
            </a:r>
          </a:p>
          <a:p>
            <a:pPr algn="just"/>
            <a:r>
              <a:rPr lang="cs-CZ" altLang="cs-CZ" sz="1800" dirty="0"/>
              <a:t>Povinnost jednat obezřetně</a:t>
            </a:r>
          </a:p>
          <a:p>
            <a:pPr lvl="1" algn="just"/>
            <a:r>
              <a:rPr lang="cs-CZ" altLang="cs-CZ" sz="1600" dirty="0"/>
              <a:t>Nesmí provádět obchody způsobem, který poškozuje zájmy jejích vkladatelů</a:t>
            </a:r>
          </a:p>
          <a:p>
            <a:pPr lvl="1" algn="just"/>
            <a:r>
              <a:rPr lang="cs-CZ" altLang="cs-CZ" sz="1600" dirty="0"/>
              <a:t>Nesmí uzavírat smlouvy za podmínek, které jsou pro ni nápadně nevýhodné</a:t>
            </a:r>
          </a:p>
          <a:p>
            <a:pPr algn="just"/>
            <a:r>
              <a:rPr lang="cs-CZ" altLang="cs-CZ" sz="1800" dirty="0"/>
              <a:t>Kapitál</a:t>
            </a:r>
          </a:p>
          <a:p>
            <a:pPr lvl="1" algn="just"/>
            <a:r>
              <a:rPr lang="cs-CZ" altLang="cs-CZ" sz="1600" dirty="0"/>
              <a:t>Min. ve výši odpovídající součtu jednotlivých požadavků ke krytí rizik – kapitálová přiměřenost</a:t>
            </a:r>
          </a:p>
          <a:p>
            <a:pPr algn="just"/>
            <a:r>
              <a:rPr lang="cs-CZ" altLang="cs-CZ" sz="1800" dirty="0"/>
              <a:t>Pravidla angažovanosti</a:t>
            </a:r>
          </a:p>
          <a:p>
            <a:pPr lvl="1" algn="just"/>
            <a:r>
              <a:rPr lang="cs-CZ" altLang="cs-CZ" sz="1600" dirty="0"/>
              <a:t>Omezení výše aktiv a podrozvahových položek vůči osobě nebo skupině osob</a:t>
            </a:r>
          </a:p>
          <a:p>
            <a:pPr algn="just"/>
            <a:r>
              <a:rPr lang="cs-CZ" altLang="cs-CZ" sz="1800" dirty="0"/>
              <a:t>Pravidla likvidity</a:t>
            </a:r>
            <a:endParaRPr lang="cs-CZ" altLang="cs-CZ" sz="1000" dirty="0"/>
          </a:p>
          <a:p>
            <a:pPr algn="just"/>
            <a:r>
              <a:rPr lang="cs-CZ" altLang="cs-CZ" sz="1800" dirty="0"/>
              <a:t>Předchozí souhlas ČNB</a:t>
            </a:r>
          </a:p>
          <a:p>
            <a:pPr lvl="1" algn="just"/>
            <a:r>
              <a:rPr lang="cs-CZ" altLang="cs-CZ" sz="1600" dirty="0"/>
              <a:t>Zrušení banky, fúze nebo rozdělení banky, prodej obchodního závodu, snížení základního kapitálu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298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Provozní požadavky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1800" dirty="0"/>
              <a:t>Oznamování personálních a jiných změn</a:t>
            </a:r>
          </a:p>
          <a:p>
            <a:pPr lvl="1" algn="just"/>
            <a:r>
              <a:rPr lang="cs-CZ" altLang="cs-CZ" sz="1600" dirty="0"/>
              <a:t>Personální změny managementu, založení PO v zahraničí, otevření pobočky nebo zastoupení v zahraničí</a:t>
            </a:r>
          </a:p>
          <a:p>
            <a:pPr algn="just"/>
            <a:r>
              <a:rPr lang="cs-CZ" altLang="cs-CZ" sz="1800" dirty="0"/>
              <a:t>Omezení účasti v jiných právnických osobách</a:t>
            </a:r>
          </a:p>
          <a:p>
            <a:pPr lvl="1" algn="just"/>
            <a:r>
              <a:rPr lang="cs-CZ" altLang="cs-CZ" sz="1600" dirty="0"/>
              <a:t>Omezuje možnosti banky ovládat jiné společnosti</a:t>
            </a:r>
          </a:p>
          <a:p>
            <a:pPr algn="just"/>
            <a:r>
              <a:rPr lang="cs-CZ" altLang="cs-CZ" sz="1800" dirty="0"/>
              <a:t>Obchody s osobami se zvláštním vztahem k bance</a:t>
            </a:r>
          </a:p>
          <a:p>
            <a:pPr lvl="1" algn="just"/>
            <a:r>
              <a:rPr lang="cs-CZ" altLang="cs-CZ" sz="1600" dirty="0"/>
              <a:t>Banka s těmito osobami nesmí provádět obchody, které vzhledem ke své povaze, riziku nebo účelu by nebyly provedeny s ostatními klienty.</a:t>
            </a:r>
          </a:p>
          <a:p>
            <a:pPr lvl="1" algn="just"/>
            <a:r>
              <a:rPr lang="cs-CZ" altLang="cs-CZ" sz="1600" dirty="0"/>
              <a:t>Úvěry nebo zajištění závazku banka poskytne jen tehdy, rozhodne-li o tom představenstvo.</a:t>
            </a:r>
          </a:p>
          <a:p>
            <a:pPr algn="just"/>
            <a:r>
              <a:rPr lang="cs-CZ" altLang="cs-CZ" sz="1800" dirty="0"/>
              <a:t>Povinnost jednat s odbornou péčí a zákaz zneužití informací</a:t>
            </a:r>
          </a:p>
          <a:p>
            <a:pPr lvl="1" algn="just"/>
            <a:r>
              <a:rPr lang="cs-CZ" altLang="cs-CZ" sz="1600" dirty="0"/>
              <a:t>Odborná péče ve vztahu k investičním obchodům uskutečňovaných na vlastní účet banky</a:t>
            </a:r>
          </a:p>
          <a:p>
            <a:pPr algn="just"/>
            <a:r>
              <a:rPr lang="cs-CZ" altLang="cs-CZ" sz="1800" dirty="0"/>
              <a:t>Akcie, kvalifikovaná účast na bance</a:t>
            </a:r>
          </a:p>
          <a:p>
            <a:pPr lvl="1" algn="just"/>
            <a:r>
              <a:rPr lang="cs-CZ" altLang="cs-CZ" sz="1600" dirty="0"/>
              <a:t>Pouze akcie zaknihované, s nimiž je spojeno hlasovací právo</a:t>
            </a:r>
          </a:p>
          <a:p>
            <a:pPr lvl="1" algn="just"/>
            <a:r>
              <a:rPr lang="cs-CZ" altLang="cs-CZ" sz="1600" dirty="0"/>
              <a:t>Mohou být vydávány prioritní akcie</a:t>
            </a:r>
          </a:p>
          <a:p>
            <a:pPr lvl="1" algn="just"/>
            <a:r>
              <a:rPr lang="cs-CZ" altLang="cs-CZ" sz="1600" dirty="0"/>
              <a:t>Kvalifikovaná účast (podíl min. 10%) pouze se souhlasem ČNB</a:t>
            </a:r>
          </a:p>
          <a:p>
            <a:pPr algn="just"/>
            <a:r>
              <a:rPr lang="cs-CZ" altLang="cs-CZ" sz="1800" dirty="0"/>
              <a:t>Účetnictví a obchodní dokumentace</a:t>
            </a:r>
          </a:p>
          <a:p>
            <a:pPr lvl="1" algn="just"/>
            <a:r>
              <a:rPr lang="cs-CZ" altLang="cs-CZ" sz="1600" dirty="0"/>
              <a:t>Vedení odděleně obchodů klientských a obchodů na vlastní účet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632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Bankovní tajemství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Na všechny bankovní obchody, včetně stavů na účtech se vztahuje bankovní tajemství.</a:t>
            </a:r>
          </a:p>
          <a:p>
            <a:pPr algn="just"/>
            <a:r>
              <a:rPr lang="cs-CZ" altLang="cs-CZ" dirty="0"/>
              <a:t>Banka je povinna poskytnout zprávu o záležitostech, které jsou předmětem bankovního tajemství pouze v případě souhlasu klienta a nebo pro účely bankovního dohledu, soudního nebo trestního řízení, finančního arbitra při rozhodování sporu, MF při uskutečňování opatření proti legalizaci výnosů z trestné činnosti apod.</a:t>
            </a:r>
          </a:p>
          <a:p>
            <a:pPr algn="just"/>
            <a:r>
              <a:rPr lang="cs-CZ" altLang="cs-CZ" dirty="0"/>
              <a:t>Zaměstnanci jsou povinni zachovávat mlčenlivost ve služebních věcech.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915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Základní typy bank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ts val="2500"/>
              </a:lnSpc>
            </a:pPr>
            <a:r>
              <a:rPr lang="cs-CZ" altLang="cs-CZ" sz="1800" b="1" dirty="0"/>
              <a:t>Univerzální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Mají univerzální bankovní licenci a provádějí všechny bankovní operace</a:t>
            </a:r>
          </a:p>
          <a:p>
            <a:pPr algn="just">
              <a:lnSpc>
                <a:spcPts val="2500"/>
              </a:lnSpc>
            </a:pPr>
            <a:endParaRPr lang="cs-CZ" altLang="cs-CZ" sz="1800" dirty="0"/>
          </a:p>
          <a:p>
            <a:pPr algn="just">
              <a:lnSpc>
                <a:spcPts val="2500"/>
              </a:lnSpc>
            </a:pPr>
            <a:r>
              <a:rPr lang="cs-CZ" altLang="cs-CZ" sz="1800" b="1" dirty="0"/>
              <a:t>Specializované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Mají omezenou bankovní licenci. Zaměřují se pouze na určité činnosti, obory – hypotéční banky, stavební spořitelny, investiční banky.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Spořitelny</a:t>
            </a:r>
            <a:endParaRPr lang="cs-CZ" altLang="cs-CZ" sz="1800" b="1" dirty="0"/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Hypotéční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Investiční banky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Stavební spořitelny</a:t>
            </a:r>
          </a:p>
          <a:p>
            <a:pPr lvl="1" algn="just">
              <a:lnSpc>
                <a:spcPts val="2500"/>
              </a:lnSpc>
            </a:pPr>
            <a:r>
              <a:rPr lang="cs-CZ" altLang="cs-CZ" sz="1800" dirty="0"/>
              <a:t>Úvěrová družstva – též označována jako spořitelní družstva nebo družstevní záložny</a:t>
            </a:r>
          </a:p>
        </p:txBody>
      </p:sp>
    </p:spTree>
    <p:extLst>
      <p:ext uri="{BB962C8B-B14F-4D97-AF65-F5344CB8AC3E}">
        <p14:creationId xmlns:p14="http://schemas.microsoft.com/office/powerpoint/2010/main" val="3818596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Druhy bank v ČR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Univerzální</a:t>
            </a:r>
          </a:p>
          <a:p>
            <a:pPr algn="just"/>
            <a:r>
              <a:rPr lang="cs-CZ" altLang="cs-CZ" b="1" dirty="0"/>
              <a:t>Specializované</a:t>
            </a:r>
          </a:p>
          <a:p>
            <a:pPr algn="just"/>
            <a:r>
              <a:rPr lang="cs-CZ" altLang="cs-CZ" dirty="0"/>
              <a:t>Existence některých specializovaných bank může souviset s politickými zájmy – jejich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dirty="0"/>
              <a:t>činnost je např. v zájmu státní </a:t>
            </a:r>
            <a:r>
              <a:rPr lang="cs-CZ" altLang="cs-CZ" dirty="0" err="1"/>
              <a:t>hosp</a:t>
            </a:r>
            <a:r>
              <a:rPr lang="cs-CZ" altLang="cs-CZ" dirty="0"/>
              <a:t>. politiky za účelem podpoření určitých segmentů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dirty="0"/>
              <a:t>hospodářství (export, bydlení, podnikatelská činnost obecně,…)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187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Specializované banky v ČR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Česká exportní banka, a.s. (ČEB) </a:t>
            </a:r>
            <a:r>
              <a:rPr lang="cs-CZ" dirty="0"/>
              <a:t>je specializovaná bankovní instituce založená v roce 1995, určená pro státní podporu vývozu, přímo a nepřímo vlastněná státem. ČEB tvoří nedílnou součást systému státní podpory exportu a ekonomické diplomacie České republiky.</a:t>
            </a:r>
          </a:p>
          <a:p>
            <a:pPr algn="just"/>
            <a:r>
              <a:rPr lang="cs-CZ" dirty="0"/>
              <a:t>Posláním ČEB je poskytovat finanční služby související s vývozem, podporovat český export bez ohledu na velikost kontraktu. </a:t>
            </a:r>
          </a:p>
          <a:p>
            <a:pPr algn="just"/>
            <a:r>
              <a:rPr lang="cs-CZ" dirty="0"/>
              <a:t>Teritoriálně se ČEB zaměřuje především na podporu exportu do rizikovějších teritorií (dle </a:t>
            </a:r>
            <a:r>
              <a:rPr lang="cs-CZ" dirty="0">
                <a:hlinkClick r:id="rId2"/>
              </a:rPr>
              <a:t>klasifikace OECD</a:t>
            </a:r>
            <a:r>
              <a:rPr lang="cs-CZ" dirty="0"/>
              <a:t>), kam komerční banky nabízí jen omezené možnosti financování. Současně se ale jedná o teritoria s velkým potenciálem a rychle rostoucí ekonomikou.</a:t>
            </a:r>
          </a:p>
        </p:txBody>
      </p:sp>
    </p:spTree>
    <p:extLst>
      <p:ext uri="{BB962C8B-B14F-4D97-AF65-F5344CB8AC3E}">
        <p14:creationId xmlns:p14="http://schemas.microsoft.com/office/powerpoint/2010/main" val="2896439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Specializované banky v ČR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2000" indent="0" algn="just">
              <a:buNone/>
            </a:pPr>
            <a:r>
              <a:rPr lang="cs-CZ" b="1" dirty="0"/>
              <a:t>Česká exportní banka, a.s. (ČEB) - produkty</a:t>
            </a:r>
          </a:p>
          <a:p>
            <a:pPr algn="just"/>
            <a:r>
              <a:rPr lang="cs-CZ" dirty="0" err="1"/>
              <a:t>Předexportní</a:t>
            </a:r>
            <a:r>
              <a:rPr lang="cs-CZ" dirty="0"/>
              <a:t> financování</a:t>
            </a:r>
          </a:p>
          <a:p>
            <a:pPr algn="just"/>
            <a:r>
              <a:rPr lang="cs-CZ" dirty="0"/>
              <a:t>Odběratelský úvěr</a:t>
            </a:r>
          </a:p>
          <a:p>
            <a:pPr algn="just"/>
            <a:r>
              <a:rPr lang="cs-CZ" dirty="0"/>
              <a:t>Dodavatelský úvěr</a:t>
            </a:r>
          </a:p>
          <a:p>
            <a:pPr algn="just"/>
            <a:r>
              <a:rPr lang="cs-CZ" dirty="0"/>
              <a:t>Úvěr na investice v zahraničí</a:t>
            </a:r>
          </a:p>
          <a:p>
            <a:pPr algn="just"/>
            <a:r>
              <a:rPr lang="cs-CZ" dirty="0"/>
              <a:t>Dokumentární akreditiv</a:t>
            </a:r>
          </a:p>
          <a:p>
            <a:pPr algn="just"/>
            <a:r>
              <a:rPr lang="cs-CZ" dirty="0"/>
              <a:t>Bankovní záruka</a:t>
            </a:r>
          </a:p>
          <a:p>
            <a:pPr algn="just"/>
            <a:r>
              <a:rPr lang="cs-CZ" dirty="0"/>
              <a:t>Odkup pohledávek z kontraktu</a:t>
            </a:r>
          </a:p>
          <a:p>
            <a:pPr algn="just"/>
            <a:r>
              <a:rPr lang="cs-CZ" dirty="0"/>
              <a:t>Odkup pohledávek z dokumentárního akreditivu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9381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Specializované banky v ČR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lnSpc>
                <a:spcPct val="150000"/>
              </a:lnSpc>
            </a:pPr>
            <a:r>
              <a:rPr lang="cs-CZ" altLang="cs-CZ" sz="1800" b="1" dirty="0"/>
              <a:t>Českomoravská záruční a rozvojová banka, a.s.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Českomoravská záruční a rozvojová banka, a.s., založená r. 1992, je rozvojovou bankou České republiky. Napomáhá v souladu se záměry hospodářské politiky vlády České republiky a regionů rozvoji malého a středního podnikání, infrastruktury a dalších sektorů ekonomiky vyžadujících veřejnou podporu.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Podporu poskytuje ve formě úvěrů, záruk za úvěry a průřezových informací.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COVID – bezúročný úvěr pro podnikatele zasažené </a:t>
            </a:r>
            <a:r>
              <a:rPr lang="cs-CZ" sz="1800" dirty="0" err="1"/>
              <a:t>koronavirem</a:t>
            </a:r>
            <a:endParaRPr lang="cs-CZ" sz="1800" dirty="0"/>
          </a:p>
          <a:p>
            <a:pPr lvl="1">
              <a:lnSpc>
                <a:spcPct val="150000"/>
              </a:lnSpc>
            </a:pPr>
            <a:r>
              <a:rPr lang="cs-CZ" sz="1800" dirty="0"/>
              <a:t>Záruka COVID II a COVID III</a:t>
            </a:r>
          </a:p>
          <a:p>
            <a:pPr lvl="1" algn="just">
              <a:lnSpc>
                <a:spcPct val="150000"/>
              </a:lnSpc>
            </a:pP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99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Družstevní záložna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(též spořitelní družstvo), v obecné češtině kampelička, je družstvo, jehož činností je primárně přijímání vkladů, poskytování úvěrů a další finanční služby. Tyto služby jsou poskytovány členům družstva, kteří družstevní záložnu společně vlastní a řídí. </a:t>
            </a:r>
          </a:p>
          <a:p>
            <a:r>
              <a:rPr lang="cs-CZ" dirty="0"/>
              <a:t>Celosvětové sdružení družstevních záložen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Credit</a:t>
            </a:r>
            <a:r>
              <a:rPr lang="cs-CZ" dirty="0"/>
              <a:t> </a:t>
            </a:r>
            <a:r>
              <a:rPr lang="cs-CZ" dirty="0" err="1"/>
              <a:t>Unions</a:t>
            </a:r>
            <a:r>
              <a:rPr lang="cs-CZ" dirty="0"/>
              <a:t> definuje družstevní záložnu jako „demokratické finanční družstvo vlastněné jeho členy“.</a:t>
            </a:r>
          </a:p>
          <a:p>
            <a:r>
              <a:rPr lang="cs-CZ" dirty="0"/>
              <a:t>Právní uspořádání se však v jednotlivých zemích liší: např. v ČR jde o družstva podle zákona 87/1995 Sb. o spořitelních a úvěrních družstvech, v Německu mohou nabývat také formy akciových společností nebo společností s ručením omezeným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740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Družstevní záložna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V roce 2001 založily družstevní záložny WPB </a:t>
            </a:r>
            <a:r>
              <a:rPr lang="cs-CZ" dirty="0" err="1"/>
              <a:t>Capital</a:t>
            </a:r>
            <a:r>
              <a:rPr lang="cs-CZ" dirty="0"/>
              <a:t>, Prague </a:t>
            </a:r>
            <a:r>
              <a:rPr lang="cs-CZ" dirty="0" err="1"/>
              <a:t>Credit</a:t>
            </a:r>
            <a:r>
              <a:rPr lang="cs-CZ" dirty="0"/>
              <a:t> Union a DZ NOVA </a:t>
            </a:r>
            <a:r>
              <a:rPr lang="cs-CZ" b="1" dirty="0"/>
              <a:t>Asociaci družstevních záložen. </a:t>
            </a:r>
          </a:p>
          <a:p>
            <a:pPr algn="just"/>
            <a:r>
              <a:rPr lang="cs-CZ" dirty="0"/>
              <a:t>Původním úkolem Asociace družstevních záložen byla snaha vylepšit obraz kampeliček v České republice a společný postup spřízněných záložen v době přípravy harmonizace zákona č. 87/1995 Sb., o úvěrních a spořitelních družstvech. </a:t>
            </a:r>
          </a:p>
          <a:p>
            <a:pPr algn="just"/>
            <a:r>
              <a:rPr lang="cs-CZ" dirty="0"/>
              <a:t>Podmínky pro založení a činnost kampeliček byly zpřísněny už v roce 2002. Další zpřísnění nastalo v souvislosti se vstupem ČR do EU. Od ledna roku 2006 dohlíží na družstevní záložny ČNB. Kampeličky nyní musí splnit daleko přísnější kapitálové požadavky: jejich základní kapitál musí být nejméně 35 milionů korun. Záložny také musejí získat povolení k působení v ČR od ČNB a mají vůči ní informační povinnost podle vyhlášky č. 123/2007 Sb.</a:t>
            </a:r>
          </a:p>
          <a:p>
            <a:pPr algn="just"/>
            <a:r>
              <a:rPr lang="cs-CZ" dirty="0"/>
              <a:t>Všechny vklady v družstevních záložnách jsou pojištěny ve výši 100 % až do celkového součtu 100 000 EUR pro jednoho vkladatele.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6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Evropská centrální banka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Založena 1998 v souvislosti s vytvořením Evropské měnové unie.</a:t>
            </a:r>
          </a:p>
          <a:p>
            <a:r>
              <a:rPr lang="cs-CZ" sz="2000" dirty="0"/>
              <a:t>Odpovídá za provádění měnové politiky v zemích eurozóny.</a:t>
            </a:r>
          </a:p>
          <a:p>
            <a:endParaRPr lang="cs-CZ" sz="2000" b="1" dirty="0"/>
          </a:p>
          <a:p>
            <a:r>
              <a:rPr lang="cs-CZ" sz="2000" b="1" dirty="0"/>
              <a:t>Rozhodovací orgány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Rada guvernérů – hlavní rozhodovací orgán, členové Výkonné rady a guvernéři národních centrálních bank států eurozóny, určují měnovou politiku eurozóny,</a:t>
            </a:r>
            <a:endParaRPr lang="cs-CZ" sz="1100" dirty="0"/>
          </a:p>
          <a:p>
            <a:pPr lvl="1">
              <a:lnSpc>
                <a:spcPct val="150000"/>
              </a:lnSpc>
            </a:pPr>
            <a:r>
              <a:rPr lang="cs-CZ" sz="1600" dirty="0"/>
              <a:t>Výkonná rada – </a:t>
            </a:r>
            <a:r>
              <a:rPr lang="cs-CZ" sz="1600" dirty="0" err="1"/>
              <a:t>víceprezident</a:t>
            </a:r>
            <a:r>
              <a:rPr lang="cs-CZ" sz="1600" dirty="0"/>
              <a:t> a další čtyři členové, zabývá se běžným chodem ECB, uskutečňuje měnovou politiku,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Generální rada – poradní a koordinační úloha, prezident ECB, viceprezident ECB, guvernéři národních centrálních bank států eurozóny, rozhodovací orgán, sestavuje statistické výkazy a zprávy a činnosti ECB.</a:t>
            </a:r>
          </a:p>
        </p:txBody>
      </p:sp>
    </p:spTree>
    <p:extLst>
      <p:ext uri="{BB962C8B-B14F-4D97-AF65-F5344CB8AC3E}">
        <p14:creationId xmlns:p14="http://schemas.microsoft.com/office/powerpoint/2010/main" val="15361968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Rozdíl mezi bankou a družstevní záložnou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Zatímco zákazníky klasické banky jsou klienti, u záložen jsou to členové. </a:t>
            </a:r>
          </a:p>
          <a:p>
            <a:pPr algn="just"/>
            <a:r>
              <a:rPr lang="cs-CZ" dirty="0"/>
              <a:t>Aby fyzická nebo právnická osoba mohla využívat služeb záložen, musí se nutně stát jejím členem. Stačí podepsat přihlášku, složit členský vklad, případně zaplatit zápisné či vstupní vklad. Jejich výše je u každé záložny jiná. Většinou se ale tato částka pohybuje od koruny až po jeden tisíc korun. Po jejím složení už nic nebrání plnému využívání služeb družstevních záložen, samozřejmě stejně jako v bankách, i v záložnách se při zakládání každého účtu podepisuje smlouva o běžném či vkladovém účtu. </a:t>
            </a:r>
          </a:p>
          <a:p>
            <a:pPr algn="just"/>
            <a:r>
              <a:rPr lang="cs-CZ" dirty="0"/>
              <a:t>Výhody členství v družstevních záložnách vyplývají ze stanov každého družstva, například právo na informace o hospodaření záložny, právo účastnit se členské schůze a klást dotazy přímo nejvyšším představitelům záložny.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051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Řízení a struktura obchodních bank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Funkční a průhledný systém řízení a správy finančních společností.</a:t>
            </a:r>
          </a:p>
          <a:p>
            <a:r>
              <a:rPr lang="cs-CZ" sz="2000" b="1" dirty="0"/>
              <a:t>Základní cíle:</a:t>
            </a:r>
          </a:p>
          <a:p>
            <a:pPr lvl="1"/>
            <a:r>
              <a:rPr lang="cs-CZ" dirty="0"/>
              <a:t>Maximalizace zisku</a:t>
            </a:r>
          </a:p>
          <a:p>
            <a:pPr lvl="1"/>
            <a:r>
              <a:rPr lang="cs-CZ" dirty="0"/>
              <a:t>Zvýšení tržní hodnoty kapitálu (zvýšení kurzů akcií)</a:t>
            </a:r>
          </a:p>
          <a:p>
            <a:pPr lvl="1"/>
            <a:r>
              <a:rPr lang="cs-CZ" dirty="0"/>
              <a:t>Optimální vztah mezi likviditou a rentabilitou</a:t>
            </a:r>
          </a:p>
          <a:p>
            <a:r>
              <a:rPr lang="cs-CZ" sz="2000" b="1" dirty="0"/>
              <a:t>Statutární orgány</a:t>
            </a:r>
          </a:p>
          <a:p>
            <a:pPr lvl="1"/>
            <a:r>
              <a:rPr lang="cs-CZ" dirty="0"/>
              <a:t>Valná hromada</a:t>
            </a:r>
          </a:p>
          <a:p>
            <a:pPr lvl="1"/>
            <a:r>
              <a:rPr lang="cs-CZ" dirty="0"/>
              <a:t>Představenstvo</a:t>
            </a:r>
          </a:p>
          <a:p>
            <a:pPr lvl="1"/>
            <a:r>
              <a:rPr lang="cs-CZ" dirty="0"/>
              <a:t>Dozorčí rada</a:t>
            </a:r>
          </a:p>
          <a:p>
            <a:pPr lvl="1"/>
            <a:r>
              <a:rPr lang="cs-CZ" dirty="0"/>
              <a:t>Výbor pro audit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561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Řízení a struktura obchodních bank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Valná hromada</a:t>
            </a:r>
          </a:p>
          <a:p>
            <a:pPr lvl="1"/>
            <a:r>
              <a:rPr lang="cs-CZ" dirty="0"/>
              <a:t>Nejvyšší orgán řízení každé akciové společnosti</a:t>
            </a:r>
          </a:p>
          <a:p>
            <a:pPr lvl="1"/>
            <a:r>
              <a:rPr lang="cs-CZ" dirty="0"/>
              <a:t>Pravomoc volit i odvolávat členy představenstva a dozorčí rady</a:t>
            </a:r>
          </a:p>
          <a:p>
            <a:r>
              <a:rPr lang="cs-CZ" sz="2000" b="1" dirty="0"/>
              <a:t>Představenstvo</a:t>
            </a:r>
          </a:p>
          <a:p>
            <a:pPr lvl="1"/>
            <a:r>
              <a:rPr lang="cs-CZ" dirty="0"/>
              <a:t>Rozhoduje o všech záležitostech banky kromě těch, které jsou vymezené k rozhodování valné hromadě</a:t>
            </a:r>
          </a:p>
          <a:p>
            <a:pPr lvl="1"/>
            <a:r>
              <a:rPr lang="cs-CZ" dirty="0"/>
              <a:t>Řídící orgán banky</a:t>
            </a:r>
          </a:p>
          <a:p>
            <a:r>
              <a:rPr lang="cs-CZ" sz="2000" b="1" dirty="0"/>
              <a:t>Dozorčí rada</a:t>
            </a:r>
          </a:p>
          <a:p>
            <a:pPr lvl="1"/>
            <a:r>
              <a:rPr lang="cs-CZ" dirty="0"/>
              <a:t>Kontrolní orgán, dohlíží na výkon působnosti představenstva</a:t>
            </a:r>
          </a:p>
          <a:p>
            <a:r>
              <a:rPr lang="cs-CZ" sz="2000" b="1" dirty="0"/>
              <a:t>Výbor pro audit, úvěrový, kontrolní a investiční výbor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8509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Organizační struktura banky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b="1" dirty="0"/>
              <a:t>Centrála banky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Vykonává koncepční, metodicko-řídící a kontrolní činnost ve vztahu k ostatním organizačním jednotkám, v určitých oblastech působí jako výkonná jednotka.</a:t>
            </a:r>
          </a:p>
          <a:p>
            <a:r>
              <a:rPr lang="cs-CZ" sz="1800" b="1" dirty="0"/>
              <a:t>Pobočky banky</a:t>
            </a:r>
          </a:p>
          <a:p>
            <a:pPr lvl="1"/>
            <a:r>
              <a:rPr lang="cs-CZ" sz="1800" dirty="0"/>
              <a:t>Výkonné organizační jednotky ve vztahu ke klientele banky</a:t>
            </a:r>
          </a:p>
          <a:p>
            <a:r>
              <a:rPr lang="cs-CZ" sz="1800" b="1" dirty="0"/>
              <a:t>Pracovníci se zpravidla řídí těmito principy a zásadami: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Trvalá, všestranná a komplexní péče o klienta,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Dodržování anonymity vkladů, vkladatelů, nositelů bankovních obchodů a služeb,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Respektování všeobecně závazných pravidel, předpisů, nařízení pro usměrnění činnosti banky vyhlášených centrální bankou, etických kodexů,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Minimalizace rizik formou kolektivního posuzování bankovních obchodů,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Osobní odpovědnost všech pracovníků banky a jejich hmotná zainteresovanost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80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Hospodaření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Bankovní instituce, tak jako všechny ostatní podnikatelské subjekty, jsou povinny vyhotovit mj. základní finanční výkazy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Rozvaha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zisků a ztráty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cash </a:t>
            </a:r>
            <a:r>
              <a:rPr lang="cs-CZ" sz="2000" dirty="0" err="1"/>
              <a:t>flow</a:t>
            </a:r>
            <a:endParaRPr lang="cs-CZ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000" dirty="0"/>
              <a:t>Výkaz o změně vlastního kapitálu</a:t>
            </a:r>
          </a:p>
        </p:txBody>
      </p:sp>
    </p:spTree>
    <p:extLst>
      <p:ext uri="{BB962C8B-B14F-4D97-AF65-F5344CB8AC3E}">
        <p14:creationId xmlns:p14="http://schemas.microsoft.com/office/powerpoint/2010/main" val="18561137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Rozvaha obchodní banky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14A1CB53-6821-4110-80D7-4BCE66ECDD21}"/>
              </a:ext>
            </a:extLst>
          </p:cNvPr>
          <p:cNvGraphicFramePr>
            <a:graphicFrameLocks noGrp="1"/>
          </p:cNvGraphicFramePr>
          <p:nvPr/>
        </p:nvGraphicFramePr>
        <p:xfrm>
          <a:off x="720000" y="1696394"/>
          <a:ext cx="10753200" cy="41312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376600">
                  <a:extLst>
                    <a:ext uri="{9D8B030D-6E8A-4147-A177-3AD203B41FA5}">
                      <a16:colId xmlns:a16="http://schemas.microsoft.com/office/drawing/2014/main" val="3888007487"/>
                    </a:ext>
                  </a:extLst>
                </a:gridCol>
                <a:gridCol w="5376600">
                  <a:extLst>
                    <a:ext uri="{9D8B030D-6E8A-4147-A177-3AD203B41FA5}">
                      <a16:colId xmlns:a16="http://schemas.microsoft.com/office/drawing/2014/main" val="2829386347"/>
                    </a:ext>
                  </a:extLst>
                </a:gridCol>
              </a:tblGrid>
              <a:tr h="258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AKTIVA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PASIVA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86108930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Pokladní hotovost, vklady u centrálních bank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Závazky vůči bankám, družstevním záložnám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118748603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Státní bezkup. dluh. a ostatní CP přijaté CB k ref.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Závazky vůči klientům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436191362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Pohledávky za bankami a družstevními záložnami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Závazky z dluhových cenných papírů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55094585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Pohledávky za klienty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Ostatní pasiva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4238822948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Dluhové cenné papíry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Výnosy a výdaje přístích období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503143041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Akcie, podílové listy a ostatní podíly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Rezervy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75772529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Účasti s podstatným vlivem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Podřízené závazky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198445183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Účasti s rozhodujícím vlivem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Základní kapitál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467227779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Dlouhodobý nehmotný majetek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Emisní ážio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715071490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Dlouhodobý hmotný majetek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Rezervní fondy a ostatní fondy ze zisku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888856845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Ostatní aktiva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Rezervní fond na nové ocenění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226728782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Pohledávky z upsaného základního kapitálu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Kapitálové fondy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729848577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Náklady a příjmy příštích období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Oceňovací rozdíly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507728222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Nerozdělený zisk, neuhrazená ztráta min. období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3484902315"/>
                  </a:ext>
                </a:extLst>
              </a:tr>
              <a:tr h="258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Zisk nebo ztráta za účetní období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565" marR="85565" marT="0" marB="0"/>
                </a:tc>
                <a:extLst>
                  <a:ext uri="{0D108BD9-81ED-4DB2-BD59-A6C34878D82A}">
                    <a16:rowId xmlns:a16="http://schemas.microsoft.com/office/drawing/2014/main" val="1169740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0035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571EE9F-F54A-4C8C-B73C-B450D9F7AD3D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2"/>
          <a:stretch>
            <a:fillRect/>
          </a:stretch>
        </p:blipFill>
        <p:spPr>
          <a:xfrm>
            <a:off x="800117" y="1695450"/>
            <a:ext cx="5056153" cy="3895725"/>
          </a:xfrm>
          <a:noFill/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400" dirty="0"/>
              <a:t>Aktiva bankovního sektoru ČR za období 2019 – 2021</a:t>
            </a:r>
            <a:endParaRPr lang="cs-CZ" sz="2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Rozvaha je řazena od nejlikvidnější aktiv po ta nejméně likvidní. Také pasiva jsou řazena od nejlikvidnějších pasiv po ta nejméně likvidní.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Banky mají mnohem vyšší finanční páku (jsou zadlužené, mají vysoké </a:t>
            </a:r>
            <a:r>
              <a:rPr lang="cs-CZ" sz="1300" dirty="0" err="1"/>
              <a:t>leverage</a:t>
            </a:r>
            <a:r>
              <a:rPr lang="cs-CZ" sz="1300" dirty="0"/>
              <a:t>) v porovnání s podniky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b="1" dirty="0"/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1300" b="1" dirty="0"/>
              <a:t>	AKTIVA BANKY</a:t>
            </a:r>
          </a:p>
          <a:p>
            <a:pPr marL="709200" lvl="1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Hotovost – bankovky, mince v různých měnách na pokladnách, trezorech a bankomatech, patří sem také vklady u CB na účtu platebního styku</a:t>
            </a:r>
          </a:p>
          <a:p>
            <a:pPr marL="709200" lvl="1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Pohledávky za klienty, za bankami – poskytnuté úvěry klientům, bankám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endParaRPr lang="cs-CZ" sz="1300" dirty="0"/>
          </a:p>
          <a:p>
            <a:pPr marL="5949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dirty="0"/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28493883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E62E1F40-2189-4F53-84AE-EBF781532E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www.cnb.cz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Pasiva bankovního sektoru ČR za období 2019 – 2021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1A836BCD-40E8-4D39-AAD9-9DAE1A258759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7634176" y="1667024"/>
            <a:ext cx="3837101" cy="4140000"/>
          </a:xfrm>
        </p:spPr>
        <p:txBody>
          <a:bodyPr/>
          <a:lstStyle/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sz="1300" b="1" dirty="0"/>
              <a:t>	PASIVA BANKY</a:t>
            </a:r>
          </a:p>
          <a:p>
            <a:pPr marL="5949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300" dirty="0"/>
              <a:t>Závazky vůči bankám a vůči klientům – vklady klientů, bank</a:t>
            </a:r>
          </a:p>
          <a:p>
            <a:endParaRPr lang="en-US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65E49A0F-7E65-44DD-AB1E-B0C5BACFE054}"/>
              </a:ext>
            </a:extLst>
          </p:cNvPr>
          <p:cNvGraphicFramePr>
            <a:graphicFrameLocks noGrp="1"/>
          </p:cNvGraphicFramePr>
          <p:nvPr>
            <p:ph sz="quarter" idx="24"/>
          </p:nvPr>
        </p:nvGraphicFramePr>
        <p:xfrm>
          <a:off x="719137" y="1667024"/>
          <a:ext cx="6787447" cy="3520315"/>
        </p:xfrm>
        <a:graphic>
          <a:graphicData uri="http://schemas.openxmlformats.org/drawingml/2006/table">
            <a:tbl>
              <a:tblPr firstRow="1" firstCol="1" bandRow="1"/>
              <a:tblGrid>
                <a:gridCol w="2360848">
                  <a:extLst>
                    <a:ext uri="{9D8B030D-6E8A-4147-A177-3AD203B41FA5}">
                      <a16:colId xmlns:a16="http://schemas.microsoft.com/office/drawing/2014/main" val="1143995948"/>
                    </a:ext>
                  </a:extLst>
                </a:gridCol>
                <a:gridCol w="845972">
                  <a:extLst>
                    <a:ext uri="{9D8B030D-6E8A-4147-A177-3AD203B41FA5}">
                      <a16:colId xmlns:a16="http://schemas.microsoft.com/office/drawing/2014/main" val="4251433745"/>
                    </a:ext>
                  </a:extLst>
                </a:gridCol>
                <a:gridCol w="629561">
                  <a:extLst>
                    <a:ext uri="{9D8B030D-6E8A-4147-A177-3AD203B41FA5}">
                      <a16:colId xmlns:a16="http://schemas.microsoft.com/office/drawing/2014/main" val="3662828259"/>
                    </a:ext>
                  </a:extLst>
                </a:gridCol>
                <a:gridCol w="845972">
                  <a:extLst>
                    <a:ext uri="{9D8B030D-6E8A-4147-A177-3AD203B41FA5}">
                      <a16:colId xmlns:a16="http://schemas.microsoft.com/office/drawing/2014/main" val="579693192"/>
                    </a:ext>
                  </a:extLst>
                </a:gridCol>
                <a:gridCol w="629561">
                  <a:extLst>
                    <a:ext uri="{9D8B030D-6E8A-4147-A177-3AD203B41FA5}">
                      <a16:colId xmlns:a16="http://schemas.microsoft.com/office/drawing/2014/main" val="1245991266"/>
                    </a:ext>
                  </a:extLst>
                </a:gridCol>
                <a:gridCol w="845972">
                  <a:extLst>
                    <a:ext uri="{9D8B030D-6E8A-4147-A177-3AD203B41FA5}">
                      <a16:colId xmlns:a16="http://schemas.microsoft.com/office/drawing/2014/main" val="2687724060"/>
                    </a:ext>
                  </a:extLst>
                </a:gridCol>
                <a:gridCol w="629561">
                  <a:extLst>
                    <a:ext uri="{9D8B030D-6E8A-4147-A177-3AD203B41FA5}">
                      <a16:colId xmlns:a16="http://schemas.microsoft.com/office/drawing/2014/main" val="4081108700"/>
                    </a:ext>
                  </a:extLst>
                </a:gridCol>
              </a:tblGrid>
              <a:tr h="247255">
                <a:tc>
                  <a:txBody>
                    <a:bodyPr/>
                    <a:lstStyle/>
                    <a:p>
                      <a:endParaRPr lang="cs-CZ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31.12.2019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31.12.2020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31.12.2021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307547"/>
                  </a:ext>
                </a:extLst>
              </a:tr>
              <a:tr h="247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Pasiva celkem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7 623 612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8 017 925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8 603 872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69174"/>
                  </a:ext>
                </a:extLst>
              </a:tr>
              <a:tr h="247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Přijaté vklady a úvěry, celkem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5 738 219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75,27%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5 875 472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73,28%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6 230 431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72,41%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370380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toho: Vklady a úvěry přijaté od centrálních bank,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61500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toho: Vklady a úvěry přijaté od jiných úvěrových institucí,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998 894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713 502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8,90%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728 083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8,46%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12563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toho: Vklady a úvěry přijaté od klientů celkem, celkem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4 739 324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62,17%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5 161 969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64,38%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5 502 348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63,95%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600505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Emitované neobchodovatelné dluhové cenné papíry,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410 893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5,39%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413 575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5,16%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401 729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4,67%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648942"/>
                  </a:ext>
                </a:extLst>
              </a:tr>
              <a:tr h="456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Emitované ostatní dluhové cenné papíry,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430 275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5,64%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570 043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7,11%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674 659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7,84%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66094"/>
                  </a:ext>
                </a:extLst>
              </a:tr>
              <a:tr h="247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Kapitál a rezervy, celkem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784 598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10,29%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854 134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10,65%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886 025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10,30%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197938"/>
                  </a:ext>
                </a:extLst>
              </a:tr>
              <a:tr h="247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toho: Opravné polo</a:t>
                      </a: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</a:t>
                      </a: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ky, celkem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67 805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84 394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1,05%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78 763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0,92%</a:t>
                      </a:r>
                    </a:p>
                  </a:txBody>
                  <a:tcPr marL="42746" marR="4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795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125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Výkaz zisku a ztráty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56C6FE8-BF3E-43CB-853F-80FB4D1AA2CF}"/>
              </a:ext>
            </a:extLst>
          </p:cNvPr>
          <p:cNvGraphicFramePr>
            <a:graphicFrameLocks noGrp="1"/>
          </p:cNvGraphicFramePr>
          <p:nvPr/>
        </p:nvGraphicFramePr>
        <p:xfrm>
          <a:off x="1988288" y="1329070"/>
          <a:ext cx="8218968" cy="5167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8968">
                  <a:extLst>
                    <a:ext uri="{9D8B030D-6E8A-4147-A177-3AD203B41FA5}">
                      <a16:colId xmlns:a16="http://schemas.microsoft.com/office/drawing/2014/main" val="531499841"/>
                    </a:ext>
                  </a:extLst>
                </a:gridCol>
              </a:tblGrid>
              <a:tr h="227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Výnosy z úroků a podobné výnosy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88855830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Náklady na úroky a podobné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10911908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Výnosy z akcií a podílů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86614137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Výnosy z poplatků a provizí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949613432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Náklady na poplatky a provize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49174175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 finančních operací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46650802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Ostatní provozní výnosy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86975822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Ostatní provozní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466240177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Správní náklady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1049899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rezerv a opravných položek k dlouhodobému hmotnému a nehmotnému majetku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747741535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Odpisy, tvorba a použití rezerv a opravných položek k dlouhodobému hmotnému a nehmotnému majetku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84705049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opravných položek a rezerv k pohledávkám a zárukám, výnosy z dříve odepsaných pohledávek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07922733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Odpisy, tvorba a použití opravných položek a rezerv k pohledávkám a zárukám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894676870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>
                          <a:effectLst/>
                        </a:rPr>
                        <a:t>Rozpuštění opravných položek k účastem s rozhodujícím a podstatným vlivem </a:t>
                      </a:r>
                      <a:endParaRPr lang="cs-CZ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86857648"/>
                  </a:ext>
                </a:extLst>
              </a:tr>
              <a:tr h="375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Ztráty z převodu účastí s rozhodujícím a podstatným vlivem, tvorba a použití opravných položek k účastem s rozhodujícím a podstatným vlivem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60095340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Rozpuštění ostatních rezerv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699567460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Tvorba a použití ostatních rezerv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082121363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Podíl na ziscích nebo ztrátách účastí s rozhodujícím nebo podstatným vlivem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4206461726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z běžné činnosti před zdaněním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132745687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Mimořádné výnosy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50185617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>
                          <a:effectLst/>
                        </a:rPr>
                        <a:t>Mimořádné náklady</a:t>
                      </a:r>
                      <a:endParaRPr lang="cs-CZ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1460392512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z mimořádné činnosti před zdaněním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2015906951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0" dirty="0">
                          <a:effectLst/>
                        </a:rPr>
                        <a:t>Daň z příjmů</a:t>
                      </a:r>
                      <a:endParaRPr lang="cs-CZ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279171489"/>
                  </a:ext>
                </a:extLst>
              </a:tr>
              <a:tr h="2067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Zisk nebo ztráta za účetní období po zdanění</a:t>
                      </a:r>
                      <a:endParaRPr lang="cs-CZ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16" marR="52616" marT="0" marB="0"/>
                </a:tc>
                <a:extLst>
                  <a:ext uri="{0D108BD9-81ED-4DB2-BD59-A6C34878D82A}">
                    <a16:rowId xmlns:a16="http://schemas.microsoft.com/office/drawing/2014/main" val="3791821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2374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CB07C1D4-0BBD-4F53-A094-717602C90A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/>
              <a:t>www.cnb.cz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dirty="0"/>
              <a:t>Výkaz zisku a ztráty bankovního sektoru ČR za období 2018 - 2021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558002" y="1629787"/>
            <a:ext cx="5219998" cy="4140000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VZZ řazen podle činností typických pro finanční instituce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Nejdříve hospodářský výsledek z finančních operací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Následně hospodářský výsledek z provozní činnosti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Významné zastoupení položek jinak netypických pro komerční společnosti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BBABDDA-4F88-48DD-806F-928B87635B7A}"/>
              </a:ext>
            </a:extLst>
          </p:cNvPr>
          <p:cNvGraphicFramePr>
            <a:graphicFrameLocks noGrp="1"/>
          </p:cNvGraphicFramePr>
          <p:nvPr/>
        </p:nvGraphicFramePr>
        <p:xfrm>
          <a:off x="414000" y="1392865"/>
          <a:ext cx="6369572" cy="4414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7360">
                  <a:extLst>
                    <a:ext uri="{9D8B030D-6E8A-4147-A177-3AD203B41FA5}">
                      <a16:colId xmlns:a16="http://schemas.microsoft.com/office/drawing/2014/main" val="4051986947"/>
                    </a:ext>
                  </a:extLst>
                </a:gridCol>
                <a:gridCol w="1070553">
                  <a:extLst>
                    <a:ext uri="{9D8B030D-6E8A-4147-A177-3AD203B41FA5}">
                      <a16:colId xmlns:a16="http://schemas.microsoft.com/office/drawing/2014/main" val="3274294165"/>
                    </a:ext>
                  </a:extLst>
                </a:gridCol>
                <a:gridCol w="1070553">
                  <a:extLst>
                    <a:ext uri="{9D8B030D-6E8A-4147-A177-3AD203B41FA5}">
                      <a16:colId xmlns:a16="http://schemas.microsoft.com/office/drawing/2014/main" val="3858892527"/>
                    </a:ext>
                  </a:extLst>
                </a:gridCol>
                <a:gridCol w="1070553">
                  <a:extLst>
                    <a:ext uri="{9D8B030D-6E8A-4147-A177-3AD203B41FA5}">
                      <a16:colId xmlns:a16="http://schemas.microsoft.com/office/drawing/2014/main" val="4011216580"/>
                    </a:ext>
                  </a:extLst>
                </a:gridCol>
                <a:gridCol w="1070553">
                  <a:extLst>
                    <a:ext uri="{9D8B030D-6E8A-4147-A177-3AD203B41FA5}">
                      <a16:colId xmlns:a16="http://schemas.microsoft.com/office/drawing/2014/main" val="888620650"/>
                    </a:ext>
                  </a:extLst>
                </a:gridCol>
              </a:tblGrid>
              <a:tr h="240762"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30.09.2021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31.12.2020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31.12.2019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31.12.2018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3376018336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Zisk z finanční a provozní činnosti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132 801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180 429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202 177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190 399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08727071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Úrokové výnosy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125 616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186 105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225 927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179 171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2299531116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Úrokové náklady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35 310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59 230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80 179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49 417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2470138172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Výnosy z dividend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4 239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6 962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12 310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effectLst/>
                        </a:rPr>
                        <a:t>9 164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01577581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Výnosy z poplatků a provizí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34 966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42 905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44 262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46 054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885758217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Náklady na poplatky a provize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9 350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11 957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11 211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12 407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4162031788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Kurzové rozdíly - zisk nebo (-) ztráta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2 845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4 901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8 276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6 922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913648735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Ostatní provozní výnosy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3 668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5 109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4 687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4 881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859521355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Ostatní provozní náklady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1 006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2 372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2 005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1 945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790756184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Správní náklady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55 123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73 306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77 717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76 745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916251555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Odpisy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9 827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12 909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12 366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8 133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548779422"/>
                  </a:ext>
                </a:extLst>
              </a:tr>
              <a:tr h="240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Tvorba rezerv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-321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2 528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-707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2 046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3288689538"/>
                  </a:ext>
                </a:extLst>
              </a:tr>
              <a:tr h="4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effectLst/>
                        </a:rPr>
                        <a:t>Zisk nebo (-) ztráta běžného roku po zdanění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50 998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47 470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</a:rPr>
                        <a:t>91 105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 dirty="0">
                          <a:effectLst/>
                        </a:rPr>
                        <a:t>81 440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63" marR="64263" marT="0" marB="0"/>
                </a:tc>
                <a:extLst>
                  <a:ext uri="{0D108BD9-81ED-4DB2-BD59-A6C34878D82A}">
                    <a16:rowId xmlns:a16="http://schemas.microsoft.com/office/drawing/2014/main" val="1967655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66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Eurosystém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err="1"/>
              <a:t>Eurosystém</a:t>
            </a:r>
            <a:r>
              <a:rPr lang="cs-CZ" sz="1800" dirty="0"/>
              <a:t> se skládá z ECB a národních centrálních bank eurozóny.</a:t>
            </a:r>
          </a:p>
          <a:p>
            <a:r>
              <a:rPr lang="cs-CZ" sz="1800" b="1" dirty="0"/>
              <a:t>Pozn. Co je to eurozóna? </a:t>
            </a:r>
            <a:r>
              <a:rPr lang="cs-CZ" sz="1800" dirty="0"/>
              <a:t>(Skládá se ze zemí, které přijaly společnou měnu euro.)</a:t>
            </a:r>
          </a:p>
          <a:p>
            <a:endParaRPr lang="cs-CZ" sz="2000" b="1" dirty="0"/>
          </a:p>
          <a:p>
            <a:r>
              <a:rPr lang="cs-CZ" sz="2000" b="1" dirty="0"/>
              <a:t>Konvergenční (maastrichtská) kritéria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cenové stability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Kritéria dlouhodobé udržitelnosti veřejných financí (veřejný deficit a veřejný dluh)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stability kurzu měny a účasti v ERM II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Kritérium stability dlouhodobých úrokových sazeb</a:t>
            </a:r>
          </a:p>
          <a:p>
            <a:endParaRPr 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9696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Podrozvahové operace = pohledávky a závazky banky, které se neobjevují v rozvaze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Narůstající význam podrozvahových operací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Zvyšující se objem podrozvahových operací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400" dirty="0"/>
              <a:t>Důraz na řízení rizik těchto obchodů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0631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Podrozvaha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000" dirty="0"/>
              <a:t>Poskytnuté a přijaté přísliby a záruky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Poskytnuté a přijaté zástavy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ze spotových operací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 pevných termínových operací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Pohledávky a závazky z opcí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Odepsané pohledávky a závazky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Hodnoty předané a převzaté do úschovy, správy a k uložení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/>
              <a:t>Hodnoty předané a převzaté do obhospodařování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3807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9FEC3D-6E6E-4B0A-8C05-A5D08759A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FBBFECB-6DCA-4274-8892-A41E3D3F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výkonnosti, rentability či efektivnosti banky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7028C9-2BC1-4380-82F0-E7F2FB5C2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sz="2400" dirty="0"/>
              <a:t>základní činností řízení banky je </a:t>
            </a:r>
            <a:r>
              <a:rPr lang="cs-CZ" sz="2400" b="1" dirty="0"/>
              <a:t>řízení aktiv a pasiv (</a:t>
            </a:r>
            <a:r>
              <a:rPr lang="cs-CZ" sz="2400" b="1" dirty="0" err="1"/>
              <a:t>Assets</a:t>
            </a:r>
            <a:r>
              <a:rPr lang="cs-CZ" sz="2400" b="1" dirty="0"/>
              <a:t> and </a:t>
            </a:r>
            <a:r>
              <a:rPr lang="cs-CZ" sz="2400" b="1" dirty="0" err="1"/>
              <a:t>Liabilities</a:t>
            </a:r>
            <a:r>
              <a:rPr lang="cs-CZ" sz="2400" b="1" dirty="0"/>
              <a:t> Management, ALM)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CÍL: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Zajistit likviditu, rentabilitu a solventnost banky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vztahů vlastního a cizího kapitálu tj. kapitálové struktury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aktiv z hlediska jejich likvidnosti, výnosnosti a rizikovosti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Řízení vztahů aktiv a pasiv a podrozvahových operací</a:t>
            </a:r>
          </a:p>
        </p:txBody>
      </p:sp>
    </p:spTree>
    <p:extLst>
      <p:ext uri="{BB962C8B-B14F-4D97-AF65-F5344CB8AC3E}">
        <p14:creationId xmlns:p14="http://schemas.microsoft.com/office/powerpoint/2010/main" val="4667288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ukazatele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/>
              <a:t>Základem hodnocení finanční situace každého podniku a také banky jsou poměrové finanční ukazatele.</a:t>
            </a:r>
          </a:p>
          <a:p>
            <a:pPr marL="72000" indent="0">
              <a:spcAft>
                <a:spcPts val="600"/>
              </a:spcAft>
              <a:buNone/>
            </a:pPr>
            <a:r>
              <a:rPr lang="cs-CZ" altLang="cs-CZ" sz="2400" dirty="0"/>
              <a:t>Mezi nejpoužívanější patří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Ukazatel kapitálové přiměřenosti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Rizikovost </a:t>
            </a:r>
            <a:r>
              <a:rPr lang="cs-CZ" altLang="cs-CZ" sz="2400" dirty="0"/>
              <a:t>(např. podíl ohrožených úvěrů na celkovém úvěrovém portfoliu, podíl kapitálu </a:t>
            </a:r>
            <a:r>
              <a:rPr lang="cs-CZ" altLang="cs-CZ" sz="2400" dirty="0" err="1"/>
              <a:t>Tier</a:t>
            </a:r>
            <a:r>
              <a:rPr lang="cs-CZ" altLang="cs-CZ" sz="2400" dirty="0"/>
              <a:t> 1 na celkových aktivech)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400" b="1" dirty="0"/>
              <a:t>Ziskovost</a:t>
            </a:r>
          </a:p>
        </p:txBody>
      </p:sp>
    </p:spTree>
    <p:extLst>
      <p:ext uri="{BB962C8B-B14F-4D97-AF65-F5344CB8AC3E}">
        <p14:creationId xmlns:p14="http://schemas.microsoft.com/office/powerpoint/2010/main" val="10104132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ziskovosti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ROAA nebo ROA (ziskovost průměrných aktiv)</a:t>
            </a:r>
          </a:p>
          <a:p>
            <a:pPr marL="0" indent="0">
              <a:buNone/>
            </a:pPr>
            <a:r>
              <a:rPr lang="cs-CZ" sz="2000" dirty="0"/>
              <a:t>ROAA = čistý zisk/průměrná aktiva * 100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/>
              <a:t>ROAE nebo ROE (ziskovost průměrného vlastního jmění)</a:t>
            </a:r>
          </a:p>
          <a:p>
            <a:pPr marL="0" indent="0">
              <a:buNone/>
            </a:pPr>
            <a:r>
              <a:rPr lang="cs-CZ" sz="2000" dirty="0"/>
              <a:t>ROAE = čistý zisk/průměrný vlastní kapitál * 100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altLang="cs-CZ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000" b="1" dirty="0"/>
              <a:t>Zisk před zdaněním (EBT) na průměrný </a:t>
            </a:r>
            <a:r>
              <a:rPr lang="cs-CZ" altLang="cs-CZ" sz="2000" b="1" dirty="0" err="1"/>
              <a:t>Tier</a:t>
            </a:r>
            <a:r>
              <a:rPr lang="cs-CZ" altLang="cs-CZ" sz="2000" b="1" dirty="0"/>
              <a:t> 1</a:t>
            </a:r>
          </a:p>
          <a:p>
            <a:pPr marL="0" indent="0">
              <a:buNone/>
            </a:pPr>
            <a:r>
              <a:rPr lang="cs-CZ" altLang="cs-CZ" sz="2000" dirty="0" err="1"/>
              <a:t>PoT</a:t>
            </a:r>
            <a:r>
              <a:rPr lang="cs-CZ" altLang="cs-CZ" sz="2000" dirty="0"/>
              <a:t> = EBT</a:t>
            </a:r>
            <a:r>
              <a:rPr lang="cs-CZ" sz="2000" dirty="0"/>
              <a:t>/průměrný </a:t>
            </a:r>
            <a:r>
              <a:rPr lang="cs-CZ" sz="2000" dirty="0" err="1"/>
              <a:t>Tier</a:t>
            </a:r>
            <a:r>
              <a:rPr lang="cs-CZ" sz="2000" dirty="0"/>
              <a:t> 1 * 100</a:t>
            </a:r>
            <a:endParaRPr lang="cs-CZ" altLang="cs-CZ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altLang="cs-CZ" sz="20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altLang="cs-CZ" sz="2000" b="1" dirty="0"/>
              <a:t>Čistá úroková marže</a:t>
            </a:r>
          </a:p>
          <a:p>
            <a:pPr marL="0" indent="0">
              <a:buNone/>
            </a:pPr>
            <a:r>
              <a:rPr lang="cs-CZ" altLang="cs-CZ" sz="2000" dirty="0"/>
              <a:t>NIM =  čistý úrokový zisk/průměrná výnosová aktiva * 100</a:t>
            </a:r>
          </a:p>
        </p:txBody>
      </p:sp>
    </p:spTree>
    <p:extLst>
      <p:ext uri="{BB962C8B-B14F-4D97-AF65-F5344CB8AC3E}">
        <p14:creationId xmlns:p14="http://schemas.microsoft.com/office/powerpoint/2010/main" val="39223919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finanční ukazatele bankovního sektoru ČR 2017 - 2021</a:t>
            </a:r>
            <a:endParaRPr lang="en-US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383B281-D8FD-402C-8CBF-36A745F373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hlinkClick r:id="rId2"/>
              </a:rPr>
              <a:t>www.cnb.cz</a:t>
            </a:r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84DBFABC-D341-4AE9-9D95-CA896EC83E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26511" y="1871329"/>
          <a:ext cx="7920000" cy="3753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2509">
                  <a:extLst>
                    <a:ext uri="{9D8B030D-6E8A-4147-A177-3AD203B41FA5}">
                      <a16:colId xmlns:a16="http://schemas.microsoft.com/office/drawing/2014/main" val="684766776"/>
                    </a:ext>
                  </a:extLst>
                </a:gridCol>
                <a:gridCol w="1157149">
                  <a:extLst>
                    <a:ext uri="{9D8B030D-6E8A-4147-A177-3AD203B41FA5}">
                      <a16:colId xmlns:a16="http://schemas.microsoft.com/office/drawing/2014/main" val="2727905332"/>
                    </a:ext>
                  </a:extLst>
                </a:gridCol>
                <a:gridCol w="1157149">
                  <a:extLst>
                    <a:ext uri="{9D8B030D-6E8A-4147-A177-3AD203B41FA5}">
                      <a16:colId xmlns:a16="http://schemas.microsoft.com/office/drawing/2014/main" val="1775435719"/>
                    </a:ext>
                  </a:extLst>
                </a:gridCol>
                <a:gridCol w="1158022">
                  <a:extLst>
                    <a:ext uri="{9D8B030D-6E8A-4147-A177-3AD203B41FA5}">
                      <a16:colId xmlns:a16="http://schemas.microsoft.com/office/drawing/2014/main" val="945558904"/>
                    </a:ext>
                  </a:extLst>
                </a:gridCol>
                <a:gridCol w="1157149">
                  <a:extLst>
                    <a:ext uri="{9D8B030D-6E8A-4147-A177-3AD203B41FA5}">
                      <a16:colId xmlns:a16="http://schemas.microsoft.com/office/drawing/2014/main" val="1489659280"/>
                    </a:ext>
                  </a:extLst>
                </a:gridCol>
                <a:gridCol w="1158022">
                  <a:extLst>
                    <a:ext uri="{9D8B030D-6E8A-4147-A177-3AD203B41FA5}">
                      <a16:colId xmlns:a16="http://schemas.microsoft.com/office/drawing/2014/main" val="2025544901"/>
                    </a:ext>
                  </a:extLst>
                </a:gridCol>
              </a:tblGrid>
              <a:tr h="476702">
                <a:tc>
                  <a:txBody>
                    <a:bodyPr/>
                    <a:lstStyle/>
                    <a:p>
                      <a:endParaRPr lang="cs-CZ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30.09.2021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31.12.2020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31.12.2019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31.12.2018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31.12.2017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75064"/>
                  </a:ext>
                </a:extLst>
              </a:tr>
              <a:tr h="476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ROAA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0,69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0,57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1,08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763294"/>
                  </a:ext>
                </a:extLst>
              </a:tr>
              <a:tr h="476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ROAE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0,6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156143"/>
                  </a:ext>
                </a:extLst>
              </a:tr>
              <a:tr h="476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PoT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10,96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8,23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18,12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17,46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16,95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038671"/>
                  </a:ext>
                </a:extLst>
              </a:tr>
              <a:tr h="476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NIM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1,36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1,49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1,83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1,69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1,54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1927757"/>
                  </a:ext>
                </a:extLst>
              </a:tr>
              <a:tr h="1369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Pohledávky se selháním k pohledávkám celkem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2,7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18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2248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Mezinárodní srovnání ROA</a:t>
            </a:r>
            <a:endParaRPr lang="en-US" sz="220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04D8AC8-6A54-4489-8CE0-074A23AC1E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5099" y="1229356"/>
            <a:ext cx="6886090" cy="5250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65775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 fontScale="92500" lnSpcReduction="10000"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Mezinárodní srovnání ROE</a:t>
            </a:r>
            <a:endParaRPr lang="en-US" sz="220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D8705A8-94F3-4958-BFBB-DAD91EB9B8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6603" y="1339702"/>
            <a:ext cx="8567160" cy="51402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647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Eurosystém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Úlohy </a:t>
            </a:r>
            <a:r>
              <a:rPr lang="cs-CZ" b="1" dirty="0" err="1"/>
              <a:t>eurosystému</a:t>
            </a:r>
            <a:r>
              <a:rPr lang="cs-CZ" b="1" dirty="0"/>
              <a:t>:</a:t>
            </a:r>
          </a:p>
          <a:p>
            <a:r>
              <a:rPr lang="cs-CZ" dirty="0"/>
              <a:t>Provádět měnovou politiku, kterou stanovila Rada guvernérů ECB</a:t>
            </a:r>
          </a:p>
          <a:p>
            <a:r>
              <a:rPr lang="cs-CZ" dirty="0"/>
              <a:t>Provádět devizové operace</a:t>
            </a:r>
          </a:p>
          <a:p>
            <a:r>
              <a:rPr lang="cs-CZ" dirty="0"/>
              <a:t>Drží a spravuje oficiální rezervy zemí eurozóny</a:t>
            </a:r>
          </a:p>
          <a:p>
            <a:r>
              <a:rPr lang="cs-CZ" dirty="0"/>
              <a:t>Podporuje plynulé fungování platebních systémů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Podílí se také finančním dohledu, poskytuje konzultace a sestavuje měnovou a finanční statistiku</a:t>
            </a:r>
          </a:p>
        </p:txBody>
      </p:sp>
    </p:spTree>
    <p:extLst>
      <p:ext uri="{BB962C8B-B14F-4D97-AF65-F5344CB8AC3E}">
        <p14:creationId xmlns:p14="http://schemas.microsoft.com/office/powerpoint/2010/main" val="220216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</a:t>
            </a:r>
            <a:r>
              <a:rPr lang="cs-CZ" dirty="0" err="1"/>
              <a:t>urosystém</a:t>
            </a:r>
            <a:r>
              <a:rPr lang="cs-CZ" dirty="0"/>
              <a:t> – nezávislost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Evropská centrální banka ani národní centrální banky nesmí žádat ani přijímat pokyny od institucí nebo </a:t>
            </a:r>
            <a:r>
              <a:rPr lang="cs-CZ" sz="1800" dirty="0" err="1"/>
              <a:t>orgání</a:t>
            </a:r>
            <a:r>
              <a:rPr lang="cs-CZ" sz="1800" dirty="0"/>
              <a:t> EU, od vlád členských států EU ani od jakýchkoliv jiných orgánů.</a:t>
            </a:r>
          </a:p>
          <a:p>
            <a:r>
              <a:rPr lang="cs-CZ" sz="1800" dirty="0"/>
              <a:t>Instituce a orgány EU a vlády členských zemí EU se nesmí snažit ovlivňovat členy rozhodovacích orgánů </a:t>
            </a:r>
            <a:r>
              <a:rPr lang="cs-CZ" sz="1800" dirty="0" err="1"/>
              <a:t>eurosystému</a:t>
            </a:r>
            <a:r>
              <a:rPr lang="cs-CZ" sz="1800" dirty="0"/>
              <a:t>.</a:t>
            </a:r>
          </a:p>
          <a:p>
            <a:r>
              <a:rPr lang="cs-CZ" sz="1800" dirty="0"/>
              <a:t>Osobní nezávislost</a:t>
            </a:r>
          </a:p>
          <a:p>
            <a:pPr lvl="1"/>
            <a:r>
              <a:rPr lang="cs-CZ" sz="1600" dirty="0"/>
              <a:t>Funkční období guvernérů národních centrálních bank min. 5 let</a:t>
            </a:r>
          </a:p>
          <a:p>
            <a:pPr lvl="1"/>
            <a:r>
              <a:rPr lang="cs-CZ" sz="1600" dirty="0"/>
              <a:t>Funkční období členů Výkonné rady ECB je 8 let a nesmí se prodlužovat</a:t>
            </a:r>
          </a:p>
          <a:p>
            <a:pPr lvl="1"/>
            <a:r>
              <a:rPr lang="cs-CZ" sz="1600" dirty="0"/>
              <a:t>Členové Výkonné rady ECB mohou být odvolaní z funkce pouze v případě nezpůsobilosti nebo v případě vážného porušení povinností.</a:t>
            </a:r>
          </a:p>
          <a:p>
            <a:r>
              <a:rPr lang="cs-CZ" sz="1800" dirty="0"/>
              <a:t>Funkční nezávislost</a:t>
            </a:r>
          </a:p>
          <a:p>
            <a:pPr lvl="1"/>
            <a:r>
              <a:rPr lang="cs-CZ" sz="1600" dirty="0"/>
              <a:t>ECB a národní centrální banky disponují všemi nástroji a pravomocemi, které jsou potřebné pro výkon měnové politiky a  jsou oprávněné samostatně rozhodovat o tom, kdy a jak tyto nástroje použijí.</a:t>
            </a:r>
          </a:p>
          <a:p>
            <a:pPr lvl="1"/>
            <a:r>
              <a:rPr lang="cs-CZ" sz="1600" dirty="0"/>
              <a:t>ECB a národní centrální banky nesmí poskytovat úvěry orgánům „společenstva“ ani veřejnému sektoru.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902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Evropský systém centrálních bank (ESCB)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ESCB je tvořen ECB a centrálními bankami </a:t>
            </a:r>
            <a:r>
              <a:rPr lang="cs-CZ" b="1" dirty="0"/>
              <a:t>všech</a:t>
            </a:r>
            <a:r>
              <a:rPr lang="cs-CZ" dirty="0"/>
              <a:t> zemí EU.</a:t>
            </a:r>
          </a:p>
          <a:p>
            <a:r>
              <a:rPr lang="cs-CZ" dirty="0"/>
              <a:t>Oba tyto systémy </a:t>
            </a:r>
            <a:r>
              <a:rPr lang="cs-CZ" dirty="0" err="1"/>
              <a:t>eurosystém</a:t>
            </a:r>
            <a:r>
              <a:rPr lang="cs-CZ" dirty="0"/>
              <a:t> i ESCB fungují vedle sebe.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48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Bankovní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Byla vytvořena v reakci na finanční krizi v roce 2008 a následný státní dluh v eurozóně. </a:t>
            </a:r>
          </a:p>
          <a:p>
            <a:r>
              <a:rPr lang="cs-CZ" b="1" dirty="0"/>
              <a:t>Cílem</a:t>
            </a:r>
            <a:r>
              <a:rPr lang="cs-CZ" dirty="0"/>
              <a:t> bankovní unie je zajistit, aby byl bankovní sektor v eurozóně a v celé EU stabilní, bezpečný a spolehlivý, a přispíval tak k finanční stabilitě, a aby:</a:t>
            </a:r>
          </a:p>
          <a:p>
            <a:r>
              <a:rPr lang="cs-CZ" dirty="0"/>
              <a:t>banky měly silné postavení a byly schopny </a:t>
            </a:r>
            <a:r>
              <a:rPr lang="cs-CZ" b="1" dirty="0"/>
              <a:t>odolat</a:t>
            </a:r>
            <a:r>
              <a:rPr lang="cs-CZ" dirty="0"/>
              <a:t> případným </a:t>
            </a:r>
            <a:r>
              <a:rPr lang="cs-CZ" b="1" dirty="0"/>
              <a:t>budoucím finančním krizím</a:t>
            </a:r>
            <a:r>
              <a:rPr lang="cs-CZ" dirty="0"/>
              <a:t>;</a:t>
            </a:r>
          </a:p>
          <a:p>
            <a:r>
              <a:rPr lang="cs-CZ" dirty="0"/>
              <a:t>se </a:t>
            </a:r>
            <a:r>
              <a:rPr lang="cs-CZ" b="1" dirty="0"/>
              <a:t>úpadek bank</a:t>
            </a:r>
            <a:r>
              <a:rPr lang="cs-CZ" dirty="0"/>
              <a:t>, které nejsou životaschopné, </a:t>
            </a:r>
            <a:r>
              <a:rPr lang="cs-CZ" b="1" dirty="0"/>
              <a:t>řešil bez nutnosti využít peníze daňových poplatníků </a:t>
            </a:r>
            <a:r>
              <a:rPr lang="cs-CZ" dirty="0"/>
              <a:t>a s minimálním dopadem na reálnou ekonomiku;</a:t>
            </a:r>
          </a:p>
          <a:p>
            <a:r>
              <a:rPr lang="cs-CZ" dirty="0"/>
              <a:t>roztříštěnost trhu byla snížena </a:t>
            </a:r>
            <a:r>
              <a:rPr lang="cs-CZ" b="1" dirty="0"/>
              <a:t>harmonizovanými pravidly pro finanční sektor</a:t>
            </a:r>
            <a:r>
              <a:rPr lang="cs-CZ" dirty="0"/>
              <a:t>.</a:t>
            </a:r>
          </a:p>
          <a:p>
            <a:r>
              <a:rPr lang="cs-CZ" b="1" dirty="0"/>
              <a:t>Součástí bankovní unie </a:t>
            </a:r>
            <a:r>
              <a:rPr lang="cs-CZ" dirty="0"/>
              <a:t>jsou všechny členské státy eurozóny. Členské státy EU mimo eurozónu se mohou k bankovní unii připojit tím, že naváží úzkou spolupráci s Evropskou centrální bankou.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78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Bankovní unie </a:t>
            </a:r>
            <a:r>
              <a:rPr lang="cs-CZ" dirty="0"/>
              <a:t>– 2 pilíře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Jednotný mechanismus dohledu</a:t>
            </a:r>
          </a:p>
          <a:p>
            <a:r>
              <a:rPr lang="cs-CZ" b="1" dirty="0"/>
              <a:t>nadnárodní struktura EU pro bankovní dohled</a:t>
            </a:r>
            <a:r>
              <a:rPr lang="cs-CZ" dirty="0"/>
              <a:t>. Úkoly v oblasti dohledu nad finančními institucemi vykonává Evropská centrální banka v úzké spolupráci s vnitrostátními orgány dohledu.</a:t>
            </a:r>
          </a:p>
          <a:p>
            <a:r>
              <a:rPr lang="cs-CZ" b="1" dirty="0"/>
              <a:t>Jednotný mechanismus pro řešení krizí</a:t>
            </a:r>
          </a:p>
          <a:p>
            <a:r>
              <a:rPr lang="cs-CZ" dirty="0"/>
              <a:t>Jednotný mechanismus pro řešení krizí je systém zaměřený na účinné a efektivní řešení krizí finančních institucí, které nejsou životaschopné. </a:t>
            </a:r>
          </a:p>
          <a:p>
            <a:r>
              <a:rPr lang="cs-CZ" dirty="0"/>
              <a:t>Tento fond má být používán v případě krizové situace banky a je plně financován evropským bankovním sektorem.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9316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4218</Words>
  <Application>Microsoft Office PowerPoint</Application>
  <PresentationFormat>Širokoúhlá obrazovka</PresentationFormat>
  <Paragraphs>560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 Light</vt:lpstr>
      <vt:lpstr>Wingdings</vt:lpstr>
      <vt:lpstr>Motiv Office</vt:lpstr>
      <vt:lpstr>Obchodní banky</vt:lpstr>
      <vt:lpstr>Témata – co se dozvíte</vt:lpstr>
      <vt:lpstr>Evropská centrální banka</vt:lpstr>
      <vt:lpstr>Eurosystém</vt:lpstr>
      <vt:lpstr>Eurosystém</vt:lpstr>
      <vt:lpstr>Eurosystém – nezávislost</vt:lpstr>
      <vt:lpstr>Evropský systém centrálních bank (ESCB)</vt:lpstr>
      <vt:lpstr>Bankovní unie</vt:lpstr>
      <vt:lpstr>Bankovní unie – 2 pilíře</vt:lpstr>
      <vt:lpstr>Mezinárodní měnový fond</vt:lpstr>
      <vt:lpstr>Mezinárodní měnový fond</vt:lpstr>
      <vt:lpstr>Zvláštní práva čerpání (Special Drawing Rights, SDR)</vt:lpstr>
      <vt:lpstr>Skupina Světové banky</vt:lpstr>
      <vt:lpstr>Skupina Světové banky</vt:lpstr>
      <vt:lpstr>Skupina Světové banky</vt:lpstr>
      <vt:lpstr>Banka</vt:lpstr>
      <vt:lpstr>Bankovní licence</vt:lpstr>
      <vt:lpstr>Vývoj bankovní bankovního sektoru po roce 1989</vt:lpstr>
      <vt:lpstr>Právní úprava bankovnictví v ČR</vt:lpstr>
      <vt:lpstr>Provozní požadavky</vt:lpstr>
      <vt:lpstr>Provozní požadavky</vt:lpstr>
      <vt:lpstr>Bankovní tajemství</vt:lpstr>
      <vt:lpstr>Základní typy bank</vt:lpstr>
      <vt:lpstr>Druhy bank v ČR</vt:lpstr>
      <vt:lpstr>Specializované banky v ČR</vt:lpstr>
      <vt:lpstr>Specializované banky v ČR</vt:lpstr>
      <vt:lpstr>Specializované banky v ČR</vt:lpstr>
      <vt:lpstr>Družstevní záložna</vt:lpstr>
      <vt:lpstr>Družstevní záložna</vt:lpstr>
      <vt:lpstr>Rozdíl mezi bankou a družstevní záložnou</vt:lpstr>
      <vt:lpstr>Řízení a struktura obchodních bank</vt:lpstr>
      <vt:lpstr>Řízení a struktura obchodních bank</vt:lpstr>
      <vt:lpstr>Organizační struktura banky</vt:lpstr>
      <vt:lpstr>Hospodaření bank</vt:lpstr>
      <vt:lpstr>Rozvaha obchodní banky</vt:lpstr>
      <vt:lpstr>Aktiva bankovního sektoru ČR za období 2019 – 2021</vt:lpstr>
      <vt:lpstr>Pasiva bankovního sektoru ČR za období 2019 – 2021</vt:lpstr>
      <vt:lpstr>Výkaz zisku a ztráty</vt:lpstr>
      <vt:lpstr>Výkaz zisku a ztráty bankovního sektoru ČR za období 2018 - 2021</vt:lpstr>
      <vt:lpstr>Podrozvaha</vt:lpstr>
      <vt:lpstr>Podrozvaha</vt:lpstr>
      <vt:lpstr>Hodnocení výkonnosti, rentability či efektivnosti banky</vt:lpstr>
      <vt:lpstr>Finanční ukazatele</vt:lpstr>
      <vt:lpstr>Ukazatele ziskovosti</vt:lpstr>
      <vt:lpstr>Vybrané finanční ukazatele bankovního sektoru ČR 2017 - 2021</vt:lpstr>
      <vt:lpstr>Mezinárodní srovnání ROA</vt:lpstr>
      <vt:lpstr>Mezinárodní srovnání ROE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Účet Microsoft</dc:creator>
  <cp:lastModifiedBy>Martina Sponerová</cp:lastModifiedBy>
  <cp:revision>10</cp:revision>
  <dcterms:created xsi:type="dcterms:W3CDTF">2022-02-14T12:04:58Z</dcterms:created>
  <dcterms:modified xsi:type="dcterms:W3CDTF">2022-02-24T09:42:41Z</dcterms:modified>
</cp:coreProperties>
</file>