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3"/>
  </p:notesMasterIdLst>
  <p:handoutMasterIdLst>
    <p:handoutMasterId r:id="rId24"/>
  </p:handoutMasterIdLst>
  <p:sldIdLst>
    <p:sldId id="256" r:id="rId2"/>
    <p:sldId id="258" r:id="rId3"/>
    <p:sldId id="314" r:id="rId4"/>
    <p:sldId id="364" r:id="rId5"/>
    <p:sldId id="259" r:id="rId6"/>
    <p:sldId id="260" r:id="rId7"/>
    <p:sldId id="261" r:id="rId8"/>
    <p:sldId id="266" r:id="rId9"/>
    <p:sldId id="273" r:id="rId10"/>
    <p:sldId id="360" r:id="rId11"/>
    <p:sldId id="290" r:id="rId12"/>
    <p:sldId id="361" r:id="rId13"/>
    <p:sldId id="306" r:id="rId14"/>
    <p:sldId id="296" r:id="rId15"/>
    <p:sldId id="295" r:id="rId16"/>
    <p:sldId id="267" r:id="rId17"/>
    <p:sldId id="283" r:id="rId18"/>
    <p:sldId id="307" r:id="rId19"/>
    <p:sldId id="304" r:id="rId20"/>
    <p:sldId id="363" r:id="rId21"/>
    <p:sldId id="362" r:id="rId2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B9006E"/>
    <a:srgbClr val="4BC8FF"/>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754" autoAdjust="0"/>
  </p:normalViewPr>
  <p:slideViewPr>
    <p:cSldViewPr snapToGrid="0">
      <p:cViewPr>
        <p:scale>
          <a:sx n="80" d="100"/>
          <a:sy n="80" d="100"/>
        </p:scale>
        <p:origin x="1734" y="84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idx="10"/>
          </p:nvPr>
        </p:nvSpPr>
        <p:spPr/>
        <p:txBody>
          <a:bodyPr/>
          <a:lstStyle/>
          <a:p>
            <a:pPr>
              <a:defRPr/>
            </a:pPr>
            <a:fld id="{04E687CA-1F92-470E-8436-7CD2BCB632B0}" type="slidenum">
              <a:rPr lang="cs-CZ" smtClean="0"/>
              <a:pPr>
                <a:defRPr/>
              </a:pPr>
              <a:t>6</a:t>
            </a:fld>
            <a:endParaRPr lang="cs-CZ"/>
          </a:p>
        </p:txBody>
      </p:sp>
    </p:spTree>
    <p:extLst>
      <p:ext uri="{BB962C8B-B14F-4D97-AF65-F5344CB8AC3E}">
        <p14:creationId xmlns:p14="http://schemas.microsoft.com/office/powerpoint/2010/main" val="1435759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ChangeArrowheads="1" noTextEdit="1"/>
          </p:cNvSpPr>
          <p:nvPr>
            <p:ph type="sldImg"/>
          </p:nvPr>
        </p:nvSpPr>
        <p:spPr>
          <a:ln/>
        </p:spPr>
      </p:sp>
      <p:sp>
        <p:nvSpPr>
          <p:cNvPr id="38914" name="Rectangle 3"/>
          <p:cNvSpPr>
            <a:spLocks noGrp="1" noChangeArrowheads="1"/>
          </p:cNvSpPr>
          <p:nvPr>
            <p:ph type="body" idx="1"/>
          </p:nvPr>
        </p:nvSpPr>
        <p:spPr>
          <a:noFill/>
        </p:spPr>
        <p:txBody>
          <a:bodyPr/>
          <a:lstStyle/>
          <a:p>
            <a:r>
              <a:rPr lang="cs-CZ" dirty="0"/>
              <a:t>http://www.econ.muni.cz/veda-a-vyzkum/stredisko-vedeckych-informaci</a:t>
            </a:r>
          </a:p>
        </p:txBody>
      </p:sp>
    </p:spTree>
    <p:extLst>
      <p:ext uri="{BB962C8B-B14F-4D97-AF65-F5344CB8AC3E}">
        <p14:creationId xmlns:p14="http://schemas.microsoft.com/office/powerpoint/2010/main" val="4028914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704250F0-D53F-4F1E-8700-32B336B0D31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4687572F-064E-4F41-902B-02A6143809BC}" type="slidenum">
              <a:rPr lang="cs-CZ" altLang="cs-CZ">
                <a:cs typeface="Arial" panose="020B0604020202020204" pitchFamily="34" charset="0"/>
              </a:rPr>
              <a:pPr>
                <a:spcBef>
                  <a:spcPct val="0"/>
                </a:spcBef>
                <a:buSzPct val="45000"/>
                <a:buFont typeface="Wingdings" panose="05000000000000000000" pitchFamily="2" charset="2"/>
                <a:buNone/>
              </a:pPr>
              <a:t>9</a:t>
            </a:fld>
            <a:endParaRPr lang="cs-CZ" altLang="cs-CZ">
              <a:cs typeface="Arial" panose="020B0604020202020204" pitchFamily="34" charset="0"/>
            </a:endParaRPr>
          </a:p>
        </p:txBody>
      </p:sp>
      <p:sp>
        <p:nvSpPr>
          <p:cNvPr id="30723" name="Rectangle 1">
            <a:extLst>
              <a:ext uri="{FF2B5EF4-FFF2-40B4-BE49-F238E27FC236}">
                <a16:creationId xmlns:a16="http://schemas.microsoft.com/office/drawing/2014/main" id="{36091EFF-8C2D-4E20-8EE8-136C4F0D70E4}"/>
              </a:ext>
            </a:extLst>
          </p:cNvPr>
          <p:cNvSpPr>
            <a:spLocks noGrp="1" noRot="1" noChangeAspect="1" noChangeArrowheads="1" noTextEdit="1"/>
          </p:cNvSpPr>
          <p:nvPr>
            <p:ph type="sldImg"/>
          </p:nvPr>
        </p:nvSpPr>
        <p:spPr>
          <a:xfrm>
            <a:off x="222250" y="723900"/>
            <a:ext cx="6432550" cy="3619500"/>
          </a:xfrm>
          <a:solidFill>
            <a:srgbClr val="FFFFFF"/>
          </a:solidFill>
          <a:ln/>
        </p:spPr>
      </p:sp>
      <p:sp>
        <p:nvSpPr>
          <p:cNvPr id="30724" name="Rectangle 2">
            <a:extLst>
              <a:ext uri="{FF2B5EF4-FFF2-40B4-BE49-F238E27FC236}">
                <a16:creationId xmlns:a16="http://schemas.microsoft.com/office/drawing/2014/main" id="{3D8C52BA-DE46-4E70-BAF9-553B28361C34}"/>
              </a:ext>
            </a:extLst>
          </p:cNvPr>
          <p:cNvSpPr>
            <a:spLocks noGrp="1" noChangeArrowheads="1"/>
          </p:cNvSpPr>
          <p:nvPr>
            <p:ph type="body" idx="1"/>
          </p:nvPr>
        </p:nvSpPr>
        <p:spPr>
          <a:xfrm>
            <a:off x="687388" y="4584700"/>
            <a:ext cx="5502275" cy="4346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cs-CZ" altLang="cs-CZ">
                <a:latin typeface="Times New Roman" panose="02020603050405020304" pitchFamily="18" charset="0"/>
              </a:rPr>
              <a:t>Denča</a:t>
            </a:r>
          </a:p>
          <a:p>
            <a:endParaRPr lang="cs-CZ" altLang="cs-CZ">
              <a:latin typeface="Times New Roman" panose="02020603050405020304" pitchFamily="18" charset="0"/>
            </a:endParaRPr>
          </a:p>
        </p:txBody>
      </p:sp>
      <p:sp>
        <p:nvSpPr>
          <p:cNvPr id="30725" name="Text Box 3">
            <a:extLst>
              <a:ext uri="{FF2B5EF4-FFF2-40B4-BE49-F238E27FC236}">
                <a16:creationId xmlns:a16="http://schemas.microsoft.com/office/drawing/2014/main" id="{08AAB291-973A-41B1-81A6-8C88EAF0EB59}"/>
              </a:ext>
            </a:extLst>
          </p:cNvPr>
          <p:cNvSpPr txBox="1">
            <a:spLocks noChangeArrowheads="1"/>
          </p:cNvSpPr>
          <p:nvPr/>
        </p:nvSpPr>
        <p:spPr bwMode="auto">
          <a:xfrm>
            <a:off x="3895725" y="9169400"/>
            <a:ext cx="297973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4320" tIns="47160" rIns="94320" bIns="4716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1AB073CC-E42B-4DBC-BC33-61EE74F66491}" type="slidenum">
              <a:rPr lang="cs-CZ" altLang="cs-CZ">
                <a:latin typeface="Tw Cen MT" panose="020B0602020104020603" pitchFamily="34" charset="-18"/>
                <a:cs typeface="Arial" panose="020B0604020202020204" pitchFamily="34" charset="0"/>
              </a:rPr>
              <a:pPr algn="r" eaLnBrk="1" hangingPunct="1">
                <a:spcBef>
                  <a:spcPct val="0"/>
                </a:spcBef>
                <a:buClrTx/>
                <a:buFontTx/>
                <a:buNone/>
              </a:pPr>
              <a:t>9</a:t>
            </a:fld>
            <a:endParaRPr lang="cs-CZ" altLang="cs-CZ">
              <a:latin typeface="Tw Cen MT" panose="020B0602020104020603" pitchFamily="34" charset="-18"/>
              <a:cs typeface="Arial" panose="020B0604020202020204" pitchFamily="34" charset="0"/>
            </a:endParaRPr>
          </a:p>
        </p:txBody>
      </p:sp>
    </p:spTree>
    <p:extLst>
      <p:ext uri="{BB962C8B-B14F-4D97-AF65-F5344CB8AC3E}">
        <p14:creationId xmlns:p14="http://schemas.microsoft.com/office/powerpoint/2010/main" val="3745977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idx="10"/>
          </p:nvPr>
        </p:nvSpPr>
        <p:spPr/>
        <p:txBody>
          <a:bodyPr/>
          <a:lstStyle/>
          <a:p>
            <a:pPr>
              <a:defRPr/>
            </a:pPr>
            <a:fld id="{04E687CA-1F92-470E-8436-7CD2BCB632B0}" type="slidenum">
              <a:rPr lang="cs-CZ" smtClean="0"/>
              <a:pPr>
                <a:defRPr/>
              </a:pPr>
              <a:t>15</a:t>
            </a:fld>
            <a:endParaRPr lang="cs-CZ"/>
          </a:p>
        </p:txBody>
      </p:sp>
    </p:spTree>
    <p:extLst>
      <p:ext uri="{BB962C8B-B14F-4D97-AF65-F5344CB8AC3E}">
        <p14:creationId xmlns:p14="http://schemas.microsoft.com/office/powerpoint/2010/main" val="2898405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ChangeArrowheads="1" noTextEdit="1"/>
          </p:cNvSpPr>
          <p:nvPr>
            <p:ph type="sldImg"/>
          </p:nvPr>
        </p:nvSpPr>
        <p:spPr>
          <a:ln/>
        </p:spPr>
      </p:sp>
      <p:sp>
        <p:nvSpPr>
          <p:cNvPr id="40962" name="Rectangle 3"/>
          <p:cNvSpPr>
            <a:spLocks noGrp="1" noChangeArrowheads="1"/>
          </p:cNvSpPr>
          <p:nvPr>
            <p:ph type="body" idx="1"/>
          </p:nvPr>
        </p:nvSpPr>
        <p:spPr>
          <a:noFill/>
        </p:spPr>
        <p:txBody>
          <a:bodyPr/>
          <a:lstStyle/>
          <a:p>
            <a:pPr>
              <a:buFontTx/>
              <a:buNone/>
            </a:pPr>
            <a:endParaRPr lang="cs-CZ"/>
          </a:p>
          <a:p>
            <a:endParaRPr lang="cs-CZ"/>
          </a:p>
        </p:txBody>
      </p:sp>
    </p:spTree>
    <p:extLst>
      <p:ext uri="{BB962C8B-B14F-4D97-AF65-F5344CB8AC3E}">
        <p14:creationId xmlns:p14="http://schemas.microsoft.com/office/powerpoint/2010/main" val="26379331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en-US"/>
              <a:t>Click to edit Master title style</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en-US"/>
              <a:t>Edit Master text styles</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a:t>Edit Master text styles</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en-US"/>
              <a:t>Edit Master text styles</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a:t>Edit Master text styles</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en-US"/>
              <a:t>Edit Master text styles</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en-US"/>
              <a:t>Edit Master text styles</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en-US"/>
              <a:t>Click icon to add picture</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en-US"/>
              <a:t>Click to edit Master title style</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US"/>
              <a:t>Edit Master text styles</a:t>
            </a:r>
          </a:p>
          <a:p>
            <a:pPr lvl="1"/>
            <a:r>
              <a:rPr lang="en-US"/>
              <a:t>Second level</a:t>
            </a:r>
          </a:p>
          <a:p>
            <a:pPr lvl="2"/>
            <a:r>
              <a:rPr lang="en-US"/>
              <a:t>Third level</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en-US"/>
              <a:t>Click to edit Master title style</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US"/>
              <a:t>Edit Master text styles</a:t>
            </a:r>
          </a:p>
          <a:p>
            <a:pPr lvl="1"/>
            <a:r>
              <a:rPr lang="en-US"/>
              <a:t>Second level</a:t>
            </a:r>
          </a:p>
          <a:p>
            <a:pPr lvl="2"/>
            <a:r>
              <a:rPr lang="en-US"/>
              <a:t>Third level</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US"/>
              <a:t>Edit Master text styles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en-US"/>
              <a:t>Click to edit Master title style</a:t>
            </a:r>
            <a:endParaRPr lang="cs-CZ"/>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US"/>
              <a:t>Edit Master text styles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en-US"/>
              <a:t>Click to edit Master title style</a:t>
            </a:r>
            <a:endParaRPr lang="cs-CZ"/>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US"/>
              <a:t>Edit Master text styles</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US"/>
              <a:t>Edit Master text styles</a:t>
            </a:r>
          </a:p>
          <a:p>
            <a:pPr lvl="1"/>
            <a:r>
              <a:rPr lang="en-US"/>
              <a:t>Second level</a:t>
            </a:r>
          </a:p>
          <a:p>
            <a:pPr lvl="2"/>
            <a:r>
              <a:rPr lang="en-US"/>
              <a:t>Third level</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US"/>
              <a:t>Edit Master text styles</a:t>
            </a:r>
          </a:p>
          <a:p>
            <a:pPr lvl="1"/>
            <a:r>
              <a:rPr lang="en-US"/>
              <a:t>Second level</a:t>
            </a:r>
          </a:p>
          <a:p>
            <a:pPr lvl="2"/>
            <a:r>
              <a:rPr lang="en-US"/>
              <a:t>Third level</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en-US"/>
              <a:t>Edit Master text styles</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en-US"/>
              <a:t>Click to edit Master title style</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en-US"/>
              <a:t>Edit Master text styles</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US"/>
              <a:t>Edit Master text styles</a:t>
            </a:r>
          </a:p>
          <a:p>
            <a:pPr lvl="1"/>
            <a:r>
              <a:rPr lang="en-US"/>
              <a:t>Second level</a:t>
            </a:r>
          </a:p>
          <a:p>
            <a:pPr lvl="2"/>
            <a:r>
              <a:rPr lang="en-US"/>
              <a:t>Third level</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en-US"/>
              <a:t>Edit Master text styles</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a:t>Edit Master text styles</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a:t>Edit Master text styles</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a:t>Edit Master text styles</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en-US"/>
              <a:t>Edit Master text styles</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en-US"/>
              <a:t>Edit Master text styles</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en-US"/>
              <a:t>Edit Master text styles</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en-US"/>
              <a:t>Edit Master text styles</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en-US"/>
              <a:t>Edit Master text styles</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US"/>
              <a:t>Edit Master text styles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en-US"/>
              <a:t>Click to edit Master title style</a:t>
            </a:r>
            <a:endParaRPr lang="cs-CZ"/>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US"/>
              <a:t>Edit Master text styles</a:t>
            </a:r>
          </a:p>
          <a:p>
            <a:pPr lvl="1"/>
            <a:r>
              <a:rPr lang="en-US"/>
              <a:t>Second level</a:t>
            </a:r>
          </a:p>
          <a:p>
            <a:pPr lvl="2"/>
            <a:r>
              <a:rPr lang="en-US"/>
              <a:t>Third level</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en-US"/>
              <a:t>Edit Master text styles</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en-US"/>
              <a:t>Edit Master text styles</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US"/>
              <a:t>Edit Master text styles</a:t>
            </a:r>
          </a:p>
          <a:p>
            <a:pPr lvl="1"/>
            <a:r>
              <a:rPr lang="en-US"/>
              <a:t>Second level</a:t>
            </a:r>
          </a:p>
          <a:p>
            <a:pPr lvl="2"/>
            <a:r>
              <a:rPr lang="en-US"/>
              <a:t>Third level</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econ.muni.cz/stredisko-vedeckych-informaci/infozdroje" TargetMode="External"/><Relationship Id="rId2" Type="http://schemas.openxmlformats.org/officeDocument/2006/relationships/hyperlink" Target="https://www.econ.muni.cz/studenti/manual-studenta/zaverecna-prace" TargetMode="External"/><Relationship Id="rId1" Type="http://schemas.openxmlformats.org/officeDocument/2006/relationships/slideLayout" Target="../slideLayouts/slideLayout2.xml"/><Relationship Id="rId5" Type="http://schemas.openxmlformats.org/officeDocument/2006/relationships/hyperlink" Target="http://josefk.svi.econ.muni.cz/" TargetMode="External"/><Relationship Id="rId4" Type="http://schemas.openxmlformats.org/officeDocument/2006/relationships/hyperlink" Target="https://is.muni.cz/auth/predmet?pvysl=375364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cholar.google.cz/"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discovery.muni.cz/"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cs-CZ" dirty="0"/>
              <a:t>10. 03. 2021</a:t>
            </a:r>
          </a:p>
        </p:txBody>
      </p:sp>
      <p:sp>
        <p:nvSpPr>
          <p:cNvPr id="3" name="Slide Number Placeholder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Title 3"/>
          <p:cNvSpPr>
            <a:spLocks noGrp="1"/>
          </p:cNvSpPr>
          <p:nvPr>
            <p:ph type="title"/>
          </p:nvPr>
        </p:nvSpPr>
        <p:spPr>
          <a:xfrm>
            <a:off x="540000" y="1646069"/>
            <a:ext cx="11361600" cy="2473720"/>
          </a:xfrm>
        </p:spPr>
        <p:txBody>
          <a:bodyPr/>
          <a:lstStyle/>
          <a:p>
            <a:pPr algn="ctr">
              <a:lnSpc>
                <a:spcPct val="100000"/>
              </a:lnSpc>
            </a:pPr>
            <a:r>
              <a:rPr lang="cs-CZ" sz="2600" dirty="0">
                <a:latin typeface="Arial" charset="0"/>
              </a:rPr>
              <a:t>Teze diplomové/bakalářské práce </a:t>
            </a:r>
            <a:br>
              <a:rPr lang="cs-CZ" sz="2600" dirty="0">
                <a:latin typeface="Arial" charset="0"/>
              </a:rPr>
            </a:br>
            <a:r>
              <a:rPr lang="cs-CZ" sz="2600" dirty="0">
                <a:latin typeface="Arial" charset="0"/>
              </a:rPr>
              <a:t>(MPV_TEDP, MKV_TEDP</a:t>
            </a:r>
            <a:br>
              <a:rPr lang="cs-CZ" sz="2600" dirty="0">
                <a:latin typeface="Arial" charset="0"/>
              </a:rPr>
            </a:br>
            <a:r>
              <a:rPr lang="cs-CZ" sz="2600" dirty="0">
                <a:latin typeface="Arial" charset="0"/>
              </a:rPr>
              <a:t>BPV_TEDP, BKV_TEDP)</a:t>
            </a:r>
            <a:br>
              <a:rPr lang="cs-CZ" sz="2600" dirty="0">
                <a:latin typeface="Arial" charset="0"/>
              </a:rPr>
            </a:br>
            <a:br>
              <a:rPr lang="cs-CZ" sz="2600" dirty="0">
                <a:latin typeface="Arial" charset="0"/>
              </a:rPr>
            </a:br>
            <a:r>
              <a:rPr lang="cs-CZ" dirty="0">
                <a:latin typeface="Arial" charset="0"/>
              </a:rPr>
              <a:t>Úvodní seminář</a:t>
            </a:r>
            <a:br>
              <a:rPr lang="cs-CZ" dirty="0">
                <a:latin typeface="Arial" charset="0"/>
              </a:rPr>
            </a:br>
            <a:endParaRPr lang="en-US" dirty="0"/>
          </a:p>
        </p:txBody>
      </p:sp>
      <p:sp>
        <p:nvSpPr>
          <p:cNvPr id="5" name="Subtitle 4"/>
          <p:cNvSpPr>
            <a:spLocks noGrp="1"/>
          </p:cNvSpPr>
          <p:nvPr>
            <p:ph type="subTitle" idx="1"/>
          </p:nvPr>
        </p:nvSpPr>
        <p:spPr>
          <a:xfrm>
            <a:off x="666000" y="4504888"/>
            <a:ext cx="3014654" cy="1475532"/>
          </a:xfrm>
        </p:spPr>
        <p:txBody>
          <a:bodyPr/>
          <a:lstStyle/>
          <a:p>
            <a:r>
              <a:rPr lang="cs-CZ" dirty="0">
                <a:latin typeface="Arial" charset="0"/>
              </a:rPr>
              <a:t>Laura Fónadová </a:t>
            </a:r>
            <a:br>
              <a:rPr lang="cs-CZ" dirty="0">
                <a:latin typeface="Arial" charset="0"/>
              </a:rPr>
            </a:br>
            <a:r>
              <a:rPr lang="cs-CZ" dirty="0">
                <a:latin typeface="Arial" charset="0"/>
              </a:rPr>
              <a:t>Martin </a:t>
            </a:r>
            <a:r>
              <a:rPr lang="cs-CZ" dirty="0" err="1">
                <a:latin typeface="Arial" charset="0"/>
              </a:rPr>
              <a:t>Guzi</a:t>
            </a:r>
            <a:endParaRPr lang="cs-CZ" dirty="0">
              <a:latin typeface="Arial" charset="0"/>
            </a:endParaRPr>
          </a:p>
          <a:p>
            <a:r>
              <a:rPr lang="cs-CZ" dirty="0">
                <a:latin typeface="Arial" charset="0"/>
              </a:rPr>
              <a:t>Vladimír Hyánek</a:t>
            </a:r>
          </a:p>
          <a:p>
            <a:r>
              <a:rPr lang="cs-CZ" dirty="0">
                <a:latin typeface="Arial" charset="0"/>
              </a:rPr>
              <a:t>Dagmar Špalková</a:t>
            </a:r>
          </a:p>
          <a:p>
            <a:br>
              <a:rPr lang="cs-CZ" dirty="0">
                <a:latin typeface="Arial" charset="0"/>
              </a:rPr>
            </a:br>
            <a:br>
              <a:rPr lang="en-US" dirty="0"/>
            </a:br>
            <a:endParaRPr lang="en-US" dirty="0"/>
          </a:p>
        </p:txBody>
      </p:sp>
    </p:spTree>
    <p:extLst>
      <p:ext uri="{BB962C8B-B14F-4D97-AF65-F5344CB8AC3E}">
        <p14:creationId xmlns:p14="http://schemas.microsoft.com/office/powerpoint/2010/main" val="3117778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F381C5-3222-43CF-8965-8D03FE65154F}"/>
              </a:ext>
            </a:extLst>
          </p:cNvPr>
          <p:cNvSpPr>
            <a:spLocks noGrp="1"/>
          </p:cNvSpPr>
          <p:nvPr>
            <p:ph type="title"/>
          </p:nvPr>
        </p:nvSpPr>
        <p:spPr/>
        <p:txBody>
          <a:bodyPr/>
          <a:lstStyle/>
          <a:p>
            <a:r>
              <a:rPr lang="cs-CZ" dirty="0"/>
              <a:t>Pamatujte, že:</a:t>
            </a:r>
          </a:p>
        </p:txBody>
      </p:sp>
      <p:sp>
        <p:nvSpPr>
          <p:cNvPr id="3" name="Zástupný symbol pro obsah 2">
            <a:extLst>
              <a:ext uri="{FF2B5EF4-FFF2-40B4-BE49-F238E27FC236}">
                <a16:creationId xmlns:a16="http://schemas.microsoft.com/office/drawing/2014/main" id="{1B8F2CDF-B096-40E0-B784-BA5FC44B7853}"/>
              </a:ext>
            </a:extLst>
          </p:cNvPr>
          <p:cNvSpPr>
            <a:spLocks noGrp="1"/>
          </p:cNvSpPr>
          <p:nvPr>
            <p:ph idx="1"/>
          </p:nvPr>
        </p:nvSpPr>
        <p:spPr/>
        <p:txBody>
          <a:bodyPr/>
          <a:lstStyle/>
          <a:p>
            <a:pPr marL="0" indent="0">
              <a:buNone/>
            </a:pPr>
            <a:endParaRPr lang="cs-CZ" i="1" dirty="0"/>
          </a:p>
          <a:p>
            <a:pPr marL="0" indent="0">
              <a:buNone/>
            </a:pPr>
            <a:r>
              <a:rPr lang="cs-CZ" altLang="cs-CZ" dirty="0">
                <a:cs typeface="Arial" charset="0"/>
              </a:rPr>
              <a:t>Práce se zdroji je základ akademické existence.</a:t>
            </a:r>
            <a:endParaRPr lang="cs-CZ" i="1" dirty="0"/>
          </a:p>
          <a:p>
            <a:pPr marL="0" indent="0">
              <a:buNone/>
            </a:pPr>
            <a:endParaRPr lang="cs-CZ" i="1" dirty="0"/>
          </a:p>
          <a:p>
            <a:pPr marL="0" indent="0">
              <a:buNone/>
            </a:pPr>
            <a:r>
              <a:rPr lang="cs-CZ" i="1" dirty="0"/>
              <a:t>„All </a:t>
            </a:r>
            <a:r>
              <a:rPr lang="cs-CZ" i="1" dirty="0" err="1"/>
              <a:t>social</a:t>
            </a:r>
            <a:r>
              <a:rPr lang="cs-CZ" i="1" dirty="0"/>
              <a:t> </a:t>
            </a:r>
            <a:r>
              <a:rPr lang="cs-CZ" i="1" dirty="0" err="1"/>
              <a:t>research</a:t>
            </a:r>
            <a:r>
              <a:rPr lang="cs-CZ" i="1" dirty="0"/>
              <a:t> has a </a:t>
            </a:r>
            <a:r>
              <a:rPr lang="cs-CZ" i="1" dirty="0" err="1"/>
              <a:t>relevant</a:t>
            </a:r>
            <a:r>
              <a:rPr lang="cs-CZ" i="1" dirty="0"/>
              <a:t> </a:t>
            </a:r>
            <a:r>
              <a:rPr lang="cs-CZ" i="1" dirty="0" err="1"/>
              <a:t>literature</a:t>
            </a:r>
            <a:r>
              <a:rPr lang="cs-CZ" i="1" dirty="0"/>
              <a:t>, and no </a:t>
            </a:r>
            <a:r>
              <a:rPr lang="cs-CZ" i="1" dirty="0" err="1"/>
              <a:t>research</a:t>
            </a:r>
            <a:r>
              <a:rPr lang="cs-CZ" i="1" dirty="0"/>
              <a:t> </a:t>
            </a:r>
            <a:r>
              <a:rPr lang="cs-CZ" i="1" dirty="0" err="1"/>
              <a:t>takes</a:t>
            </a:r>
            <a:r>
              <a:rPr lang="cs-CZ" i="1" dirty="0"/>
              <a:t> place in </a:t>
            </a:r>
            <a:r>
              <a:rPr lang="cs-CZ" i="1" dirty="0" err="1"/>
              <a:t>vacuum</a:t>
            </a:r>
            <a:r>
              <a:rPr lang="cs-CZ" i="1" dirty="0"/>
              <a:t>.“ </a:t>
            </a:r>
            <a:r>
              <a:rPr lang="cs-CZ" dirty="0"/>
              <a:t>(</a:t>
            </a:r>
            <a:r>
              <a:rPr lang="cs-CZ" dirty="0" err="1"/>
              <a:t>Punch</a:t>
            </a:r>
            <a:r>
              <a:rPr lang="cs-CZ" dirty="0"/>
              <a:t>, 2016 ⃰ )</a:t>
            </a:r>
          </a:p>
        </p:txBody>
      </p:sp>
      <p:sp>
        <p:nvSpPr>
          <p:cNvPr id="4" name="Obdélník 3">
            <a:extLst>
              <a:ext uri="{FF2B5EF4-FFF2-40B4-BE49-F238E27FC236}">
                <a16:creationId xmlns:a16="http://schemas.microsoft.com/office/drawing/2014/main" id="{676228B4-3E76-4A13-8ED0-9FB0ED99253E}"/>
              </a:ext>
            </a:extLst>
          </p:cNvPr>
          <p:cNvSpPr/>
          <p:nvPr/>
        </p:nvSpPr>
        <p:spPr>
          <a:xfrm>
            <a:off x="718800" y="5832000"/>
            <a:ext cx="8170676" cy="830997"/>
          </a:xfrm>
          <a:prstGeom prst="rect">
            <a:avLst/>
          </a:prstGeom>
        </p:spPr>
        <p:txBody>
          <a:bodyPr wrap="square">
            <a:spAutoFit/>
          </a:bodyPr>
          <a:lstStyle/>
          <a:p>
            <a:r>
              <a:rPr lang="cs-CZ" dirty="0"/>
              <a:t>⃰ </a:t>
            </a:r>
            <a:r>
              <a:rPr lang="en-US" dirty="0"/>
              <a:t>Punch, K. (2016). </a:t>
            </a:r>
            <a:r>
              <a:rPr lang="en-US" i="1" dirty="0"/>
              <a:t>Developing effective research </a:t>
            </a:r>
            <a:r>
              <a:rPr lang="cs-CZ" i="1" dirty="0"/>
              <a:t> </a:t>
            </a:r>
            <a:r>
              <a:rPr lang="en-US" i="1" dirty="0"/>
              <a:t>proposals</a:t>
            </a:r>
            <a:r>
              <a:rPr lang="en-US" dirty="0"/>
              <a:t> (3rd edition.). Los Angeles: Sage.</a:t>
            </a:r>
            <a:endParaRPr lang="cs-CZ" i="1" dirty="0"/>
          </a:p>
        </p:txBody>
      </p:sp>
    </p:spTree>
    <p:extLst>
      <p:ext uri="{BB962C8B-B14F-4D97-AF65-F5344CB8AC3E}">
        <p14:creationId xmlns:p14="http://schemas.microsoft.com/office/powerpoint/2010/main" val="530100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Obsah obrázku text&#10;&#10;Popis vygenerován s velmi vysokou mírou spolehlivosti">
            <a:extLst>
              <a:ext uri="{FF2B5EF4-FFF2-40B4-BE49-F238E27FC236}">
                <a16:creationId xmlns:a16="http://schemas.microsoft.com/office/drawing/2014/main" id="{22219F11-EB76-4072-93F3-AC11A13297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0399" y="2720488"/>
            <a:ext cx="4128460" cy="3096344"/>
          </a:xfrm>
          <a:prstGeom prst="rect">
            <a:avLst/>
          </a:prstGeom>
        </p:spPr>
      </p:pic>
      <p:sp>
        <p:nvSpPr>
          <p:cNvPr id="2" name="Nadpis 1"/>
          <p:cNvSpPr>
            <a:spLocks noGrp="1"/>
          </p:cNvSpPr>
          <p:nvPr>
            <p:ph type="title"/>
          </p:nvPr>
        </p:nvSpPr>
        <p:spPr>
          <a:xfrm>
            <a:off x="1501299" y="750495"/>
            <a:ext cx="4270338" cy="1096331"/>
          </a:xfrm>
        </p:spPr>
        <p:txBody>
          <a:bodyPr>
            <a:normAutofit/>
          </a:bodyPr>
          <a:lstStyle/>
          <a:p>
            <a:r>
              <a:rPr lang="cs-CZ" sz="3500" dirty="0">
                <a:solidFill>
                  <a:srgbClr val="303030"/>
                </a:solidFill>
                <a:latin typeface="+mn-lt"/>
              </a:rPr>
              <a:t>Jak začít</a:t>
            </a:r>
            <a:endParaRPr lang="en-GB" sz="3500" dirty="0">
              <a:solidFill>
                <a:srgbClr val="303030"/>
              </a:solidFill>
              <a:latin typeface="+mn-lt"/>
            </a:endParaRPr>
          </a:p>
        </p:txBody>
      </p:sp>
      <p:sp>
        <p:nvSpPr>
          <p:cNvPr id="3" name="Zástupný symbol pro obsah 2"/>
          <p:cNvSpPr>
            <a:spLocks noGrp="1"/>
          </p:cNvSpPr>
          <p:nvPr>
            <p:ph idx="1"/>
          </p:nvPr>
        </p:nvSpPr>
        <p:spPr>
          <a:xfrm>
            <a:off x="6096000" y="963954"/>
            <a:ext cx="4399463" cy="4852878"/>
          </a:xfrm>
        </p:spPr>
        <p:txBody>
          <a:bodyPr anchor="ctr">
            <a:normAutofit/>
          </a:bodyPr>
          <a:lstStyle/>
          <a:p>
            <a:pPr>
              <a:lnSpc>
                <a:spcPct val="90000"/>
              </a:lnSpc>
            </a:pPr>
            <a:r>
              <a:rPr lang="cs-CZ" sz="1800" dirty="0"/>
              <a:t>Literatura, teoretické pozadí problému: problém v literatuře? Nová projekce stávajícího teoretického konceptu?</a:t>
            </a:r>
          </a:p>
          <a:p>
            <a:pPr>
              <a:lnSpc>
                <a:spcPct val="90000"/>
              </a:lnSpc>
            </a:pPr>
            <a:endParaRPr lang="cs-CZ" sz="1800" dirty="0"/>
          </a:p>
          <a:p>
            <a:pPr>
              <a:lnSpc>
                <a:spcPct val="90000"/>
              </a:lnSpc>
            </a:pPr>
            <a:r>
              <a:rPr lang="cs-CZ" sz="1800" b="1" dirty="0">
                <a:solidFill>
                  <a:srgbClr val="FF0000"/>
                </a:solidFill>
              </a:rPr>
              <a:t>Čtěte, hledejte, čtěte, </a:t>
            </a:r>
            <a:r>
              <a:rPr lang="cs-CZ" sz="1800" b="1" dirty="0" err="1">
                <a:solidFill>
                  <a:srgbClr val="FF0000"/>
                </a:solidFill>
              </a:rPr>
              <a:t>googlujte</a:t>
            </a:r>
            <a:r>
              <a:rPr lang="cs-CZ" sz="1800" b="1" dirty="0">
                <a:solidFill>
                  <a:srgbClr val="FF0000"/>
                </a:solidFill>
              </a:rPr>
              <a:t>, čtěte!!! Téma je nutné vidět v rámci kontextu! Co o problému bylo publikováno? Proč je problém relevantní? Jaké výzkumné otázky se při něm kladou?</a:t>
            </a:r>
          </a:p>
          <a:p>
            <a:pPr>
              <a:lnSpc>
                <a:spcPct val="90000"/>
              </a:lnSpc>
            </a:pPr>
            <a:endParaRPr lang="en-GB" sz="1800" dirty="0"/>
          </a:p>
          <a:p>
            <a:pPr>
              <a:lnSpc>
                <a:spcPct val="90000"/>
              </a:lnSpc>
            </a:pPr>
            <a:r>
              <a:rPr lang="cs-CZ" sz="1800" dirty="0"/>
              <a:t>Jasná identifikace problému</a:t>
            </a:r>
          </a:p>
          <a:p>
            <a:pPr marL="72000" indent="0">
              <a:lnSpc>
                <a:spcPct val="90000"/>
              </a:lnSpc>
              <a:buNone/>
            </a:pPr>
            <a:endParaRPr lang="cs-CZ" sz="1800" dirty="0"/>
          </a:p>
          <a:p>
            <a:pPr>
              <a:lnSpc>
                <a:spcPct val="90000"/>
              </a:lnSpc>
            </a:pPr>
            <a:r>
              <a:rPr lang="cs-CZ" sz="1800" dirty="0"/>
              <a:t>Konceptualizace</a:t>
            </a:r>
          </a:p>
          <a:p>
            <a:pPr marL="72000" indent="0">
              <a:lnSpc>
                <a:spcPct val="90000"/>
              </a:lnSpc>
              <a:buNone/>
            </a:pPr>
            <a:endParaRPr lang="en-GB" sz="1800" dirty="0"/>
          </a:p>
          <a:p>
            <a:pPr>
              <a:lnSpc>
                <a:spcPct val="90000"/>
              </a:lnSpc>
            </a:pPr>
            <a:r>
              <a:rPr lang="cs-CZ" sz="1800" dirty="0"/>
              <a:t>Formulování hlavních a dílčích výzkumných otázek (kolik?)</a:t>
            </a:r>
          </a:p>
          <a:p>
            <a:pPr>
              <a:lnSpc>
                <a:spcPct val="90000"/>
              </a:lnSpc>
            </a:pPr>
            <a:endParaRPr lang="en-GB" sz="1800" dirty="0"/>
          </a:p>
          <a:p>
            <a:pPr>
              <a:lnSpc>
                <a:spcPct val="90000"/>
              </a:lnSpc>
            </a:pPr>
            <a:r>
              <a:rPr lang="cs-CZ" sz="1800" dirty="0"/>
              <a:t>Formulace hypotéz </a:t>
            </a:r>
            <a:r>
              <a:rPr lang="en-GB" sz="1800" dirty="0"/>
              <a:t>(</a:t>
            </a:r>
            <a:r>
              <a:rPr lang="cs-CZ" sz="1800" dirty="0"/>
              <a:t>anebo ne?</a:t>
            </a:r>
            <a:r>
              <a:rPr lang="en-GB" sz="1800" dirty="0"/>
              <a:t>)</a:t>
            </a:r>
          </a:p>
        </p:txBody>
      </p:sp>
    </p:spTree>
    <p:extLst>
      <p:ext uri="{BB962C8B-B14F-4D97-AF65-F5344CB8AC3E}">
        <p14:creationId xmlns:p14="http://schemas.microsoft.com/office/powerpoint/2010/main" val="2557844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F381C5-3222-43CF-8965-8D03FE65154F}"/>
              </a:ext>
            </a:extLst>
          </p:cNvPr>
          <p:cNvSpPr>
            <a:spLocks noGrp="1"/>
          </p:cNvSpPr>
          <p:nvPr>
            <p:ph type="title"/>
          </p:nvPr>
        </p:nvSpPr>
        <p:spPr/>
        <p:txBody>
          <a:bodyPr/>
          <a:lstStyle/>
          <a:p>
            <a:r>
              <a:rPr lang="cs-CZ" dirty="0"/>
              <a:t>Proč je důležité číst odborné zdroje? </a:t>
            </a:r>
          </a:p>
        </p:txBody>
      </p:sp>
      <p:sp>
        <p:nvSpPr>
          <p:cNvPr id="3" name="Zástupný symbol pro obsah 2">
            <a:extLst>
              <a:ext uri="{FF2B5EF4-FFF2-40B4-BE49-F238E27FC236}">
                <a16:creationId xmlns:a16="http://schemas.microsoft.com/office/drawing/2014/main" id="{1B8F2CDF-B096-40E0-B784-BA5FC44B7853}"/>
              </a:ext>
            </a:extLst>
          </p:cNvPr>
          <p:cNvSpPr>
            <a:spLocks noGrp="1"/>
          </p:cNvSpPr>
          <p:nvPr>
            <p:ph idx="1"/>
          </p:nvPr>
        </p:nvSpPr>
        <p:spPr/>
        <p:txBody>
          <a:bodyPr/>
          <a:lstStyle/>
          <a:p>
            <a:pPr>
              <a:buClr>
                <a:srgbClr val="0000DC"/>
              </a:buClr>
              <a:buFont typeface="Arial" panose="020B0604020202020204" pitchFamily="34" charset="0"/>
              <a:buChar char="•"/>
              <a:defRPr/>
            </a:pPr>
            <a:r>
              <a:rPr lang="cs-CZ" altLang="cs-CZ" dirty="0">
                <a:cs typeface="Arial" charset="0"/>
              </a:rPr>
              <a:t>Podklad pro další práci </a:t>
            </a:r>
          </a:p>
          <a:p>
            <a:pPr marL="324000" lvl="1" indent="0">
              <a:buClr>
                <a:srgbClr val="9F2936"/>
              </a:buClr>
              <a:buSzPct val="60000"/>
              <a:buNone/>
              <a:defRPr/>
            </a:pPr>
            <a:r>
              <a:rPr lang="cs-CZ" altLang="cs-CZ" dirty="0">
                <a:cs typeface="Arial" charset="0"/>
              </a:rPr>
              <a:t>Seznámení se (a čtenáře) s problematikou</a:t>
            </a:r>
          </a:p>
          <a:p>
            <a:pPr marL="324000" lvl="1" indent="0">
              <a:buClr>
                <a:srgbClr val="9F2936"/>
              </a:buClr>
              <a:buSzPct val="60000"/>
              <a:buNone/>
              <a:defRPr/>
            </a:pPr>
            <a:r>
              <a:rPr lang="cs-CZ" altLang="cs-CZ" dirty="0">
                <a:cs typeface="Arial" charset="0"/>
              </a:rPr>
              <a:t>Abych nezkoumal/a něco, co už je známé </a:t>
            </a:r>
            <a:r>
              <a:rPr lang="cs-CZ" altLang="cs-CZ" i="1" dirty="0">
                <a:cs typeface="Arial" charset="0"/>
              </a:rPr>
              <a:t>(nechci znovuobjevit Ameriku)</a:t>
            </a:r>
            <a:endParaRPr lang="cs-CZ" altLang="cs-CZ" b="1" i="1" dirty="0">
              <a:cs typeface="Arial" charset="0"/>
            </a:endParaRPr>
          </a:p>
          <a:p>
            <a:pPr marL="324000" lvl="1" indent="0">
              <a:buClr>
                <a:srgbClr val="9F2936"/>
              </a:buClr>
              <a:buSzPct val="60000"/>
              <a:buNone/>
              <a:defRPr/>
            </a:pPr>
            <a:endParaRPr lang="cs-CZ" altLang="cs-CZ" dirty="0">
              <a:cs typeface="Arial" charset="0"/>
            </a:endParaRPr>
          </a:p>
          <a:p>
            <a:pPr>
              <a:lnSpc>
                <a:spcPct val="100000"/>
              </a:lnSpc>
              <a:buClr>
                <a:srgbClr val="0000DC"/>
              </a:buClr>
              <a:buFont typeface="Arial" panose="020B0604020202020204" pitchFamily="34" charset="0"/>
              <a:buChar char="•"/>
              <a:defRPr/>
            </a:pPr>
            <a:r>
              <a:rPr lang="cs-CZ" altLang="cs-CZ" dirty="0">
                <a:cs typeface="Arial" charset="0"/>
              </a:rPr>
              <a:t>Vypořádání se s různými výstupy, fakty, zjištěními o tématu  </a:t>
            </a:r>
          </a:p>
          <a:p>
            <a:pPr>
              <a:buClr>
                <a:srgbClr val="0000DC"/>
              </a:buClr>
              <a:buFont typeface="Arial" panose="020B0604020202020204" pitchFamily="34" charset="0"/>
              <a:buChar char="•"/>
              <a:defRPr/>
            </a:pPr>
            <a:r>
              <a:rPr lang="cs-CZ" altLang="cs-CZ" dirty="0">
                <a:cs typeface="Arial" charset="0"/>
              </a:rPr>
              <a:t>Seznámení se s hlavními a příbuznými pojmy</a:t>
            </a:r>
          </a:p>
          <a:p>
            <a:pPr marL="324000" indent="0">
              <a:lnSpc>
                <a:spcPct val="100000"/>
              </a:lnSpc>
              <a:buClr>
                <a:srgbClr val="9F2936"/>
              </a:buClr>
              <a:buSzPct val="60000"/>
              <a:buNone/>
              <a:defRPr/>
            </a:pPr>
            <a:r>
              <a:rPr lang="cs-CZ" altLang="cs-CZ" sz="2000" b="1" dirty="0">
                <a:cs typeface="Arial" charset="0"/>
              </a:rPr>
              <a:t>Klíčové pro konceptualizaci a operacionalizaci</a:t>
            </a:r>
          </a:p>
          <a:p>
            <a:pPr>
              <a:buClr>
                <a:srgbClr val="0000DC"/>
              </a:buClr>
              <a:buFont typeface="Arial" panose="020B0604020202020204" pitchFamily="34" charset="0"/>
              <a:buChar char="•"/>
              <a:defRPr/>
            </a:pPr>
            <a:r>
              <a:rPr lang="cs-CZ" altLang="cs-CZ" dirty="0">
                <a:cs typeface="Arial" charset="0"/>
              </a:rPr>
              <a:t>Zasazení do kontextu (situace v ČR, SR, EU)</a:t>
            </a:r>
          </a:p>
          <a:p>
            <a:pPr marL="72000" indent="0">
              <a:buClr>
                <a:srgbClr val="9F2936"/>
              </a:buClr>
              <a:buSzPct val="60000"/>
              <a:buNone/>
              <a:defRPr/>
            </a:pPr>
            <a:endParaRPr lang="cs-CZ" i="1" dirty="0"/>
          </a:p>
          <a:p>
            <a:pPr marL="0" indent="0">
              <a:buNone/>
            </a:pPr>
            <a:endParaRPr lang="cs-CZ" i="1" dirty="0"/>
          </a:p>
          <a:p>
            <a:pPr marL="0" indent="0">
              <a:buNone/>
            </a:pPr>
            <a:r>
              <a:rPr lang="cs-CZ" i="1" dirty="0"/>
              <a:t>„</a:t>
            </a:r>
          </a:p>
          <a:p>
            <a:pPr marL="0" indent="0">
              <a:buNone/>
            </a:pPr>
            <a:endParaRPr lang="cs-CZ" dirty="0"/>
          </a:p>
          <a:p>
            <a:pPr marL="0" indent="0" algn="r">
              <a:buNone/>
            </a:pPr>
            <a:r>
              <a:rPr lang="en-US" dirty="0"/>
              <a:t>[</a:t>
            </a:r>
            <a:r>
              <a:rPr lang="cs-CZ" dirty="0" err="1"/>
              <a:t>Punch</a:t>
            </a:r>
            <a:r>
              <a:rPr lang="cs-CZ" dirty="0"/>
              <a:t> 2008</a:t>
            </a:r>
            <a:r>
              <a:rPr lang="en-US" dirty="0"/>
              <a:t>]</a:t>
            </a:r>
            <a:endParaRPr lang="cs-CZ" dirty="0"/>
          </a:p>
        </p:txBody>
      </p:sp>
    </p:spTree>
    <p:extLst>
      <p:ext uri="{BB962C8B-B14F-4D97-AF65-F5344CB8AC3E}">
        <p14:creationId xmlns:p14="http://schemas.microsoft.com/office/powerpoint/2010/main" val="1669295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Mluvte a diskutujte o svém výzkumu</a:t>
            </a:r>
            <a:endParaRPr lang="sk-SK" dirty="0"/>
          </a:p>
        </p:txBody>
      </p:sp>
      <p:sp>
        <p:nvSpPr>
          <p:cNvPr id="3" name="Content Placeholder 2"/>
          <p:cNvSpPr>
            <a:spLocks noGrp="1"/>
          </p:cNvSpPr>
          <p:nvPr>
            <p:ph idx="1"/>
          </p:nvPr>
        </p:nvSpPr>
        <p:spPr>
          <a:xfrm>
            <a:off x="720000" y="1287624"/>
            <a:ext cx="10753200" cy="5486400"/>
          </a:xfrm>
        </p:spPr>
        <p:txBody>
          <a:bodyPr/>
          <a:lstStyle/>
          <a:p>
            <a:r>
              <a:rPr lang="cs-CZ" dirty="0"/>
              <a:t>Udržujte kontakt s vedoucím</a:t>
            </a:r>
          </a:p>
          <a:p>
            <a:pPr lvl="1"/>
            <a:r>
              <a:rPr lang="cs-CZ" dirty="0"/>
              <a:t>Dodržujte domluvený systém konzultací,</a:t>
            </a:r>
            <a:r>
              <a:rPr lang="en-US" dirty="0"/>
              <a:t> </a:t>
            </a:r>
            <a:r>
              <a:rPr lang="cs-CZ" dirty="0"/>
              <a:t>buďte aktivní, dávejte o sobě vědět, choďte s konkrétními dotazy.</a:t>
            </a:r>
          </a:p>
          <a:p>
            <a:pPr lvl="1"/>
            <a:r>
              <a:rPr lang="cs-CZ" dirty="0"/>
              <a:t>Konzultujte průběžně.</a:t>
            </a:r>
          </a:p>
          <a:p>
            <a:pPr lvl="1"/>
            <a:r>
              <a:rPr lang="cs-CZ" dirty="0"/>
              <a:t>Průběžná kontrola cíle a obsahu.</a:t>
            </a:r>
            <a:endParaRPr lang="sk-SK" dirty="0"/>
          </a:p>
          <a:p>
            <a:r>
              <a:rPr lang="cs-CZ" dirty="0"/>
              <a:t>Zapracování připomínek</a:t>
            </a:r>
          </a:p>
          <a:p>
            <a:pPr lvl="1"/>
            <a:r>
              <a:rPr lang="cs-CZ" dirty="0"/>
              <a:t>Pokud už vám vedoucí poradí, snažte se jeho připomínky do práce zapracovat, myslí to s Vámi dobře, má více zkušeností než Vy.</a:t>
            </a:r>
          </a:p>
          <a:p>
            <a:r>
              <a:rPr lang="cs-CZ" dirty="0"/>
              <a:t>Diskutujte s kolegy a s učiteli o výzkumu.</a:t>
            </a:r>
          </a:p>
          <a:p>
            <a:r>
              <a:rPr lang="cs-CZ" dirty="0"/>
              <a:t>Využijte přednášky/semináře, kde se můžete dozvědět víc</a:t>
            </a:r>
            <a:br>
              <a:rPr lang="cs-CZ" dirty="0"/>
            </a:br>
            <a:r>
              <a:rPr lang="cs-CZ" dirty="0">
                <a:solidFill>
                  <a:schemeClr val="bg1">
                    <a:lumMod val="50000"/>
                  </a:schemeClr>
                </a:solidFill>
              </a:rPr>
              <a:t>(jděte na mues.econ.muni.cz)</a:t>
            </a:r>
          </a:p>
          <a:p>
            <a:endParaRPr lang="cs-CZ" dirty="0"/>
          </a:p>
          <a:p>
            <a:pPr lvl="1"/>
            <a:endParaRPr lang="cs-CZ" dirty="0"/>
          </a:p>
          <a:p>
            <a:pPr lvl="1"/>
            <a:endParaRPr lang="cs-CZ" dirty="0"/>
          </a:p>
        </p:txBody>
      </p:sp>
    </p:spTree>
    <p:extLst>
      <p:ext uri="{BB962C8B-B14F-4D97-AF65-F5344CB8AC3E}">
        <p14:creationId xmlns:p14="http://schemas.microsoft.com/office/powerpoint/2010/main" val="183244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Styl psaní a jazyk akademického textu</a:t>
            </a:r>
            <a:endParaRPr lang="sk-SK" dirty="0"/>
          </a:p>
        </p:txBody>
      </p:sp>
      <p:sp>
        <p:nvSpPr>
          <p:cNvPr id="3" name="Content Placeholder 2"/>
          <p:cNvSpPr>
            <a:spLocks noGrp="1"/>
          </p:cNvSpPr>
          <p:nvPr>
            <p:ph idx="1"/>
          </p:nvPr>
        </p:nvSpPr>
        <p:spPr/>
        <p:txBody>
          <a:bodyPr/>
          <a:lstStyle/>
          <a:p>
            <a:r>
              <a:rPr lang="cs-CZ" sz="2400" dirty="0"/>
              <a:t>Práce je akademický text (ne sloh ani esej)</a:t>
            </a:r>
          </a:p>
          <a:p>
            <a:r>
              <a:rPr lang="cs-CZ" sz="2400" dirty="0"/>
              <a:t>Držte se faktu, nespekulujte. Buďte věcní. </a:t>
            </a:r>
          </a:p>
          <a:p>
            <a:r>
              <a:rPr lang="cs-CZ" sz="2400" dirty="0"/>
              <a:t>Zbytečně se neopakujte (výjimkou jsou úvod a závěr). </a:t>
            </a:r>
          </a:p>
          <a:p>
            <a:r>
              <a:rPr lang="cs-CZ" sz="2400" dirty="0"/>
              <a:t>Neodbočujte od tématu. Text by měl držet pohromadě.</a:t>
            </a:r>
          </a:p>
          <a:p>
            <a:endParaRPr lang="cs-CZ" altLang="cs-CZ" sz="2400" dirty="0">
              <a:cs typeface="Arial" panose="020B0604020202020204" pitchFamily="34" charset="0"/>
            </a:endParaRPr>
          </a:p>
          <a:p>
            <a:r>
              <a:rPr lang="cs-CZ" altLang="cs-CZ" sz="2400" dirty="0">
                <a:cs typeface="Arial" panose="020B0604020202020204" pitchFamily="34" charset="0"/>
              </a:rPr>
              <a:t>Mít stále někde „na pozadí“, jaké téma řeším </a:t>
            </a:r>
            <a:r>
              <a:rPr lang="cs-CZ" altLang="cs-CZ" sz="2400" i="1" dirty="0">
                <a:cs typeface="Arial" panose="020B0604020202020204" pitchFamily="34" charset="0"/>
              </a:rPr>
              <a:t>(udržujte kurz „plavby“)</a:t>
            </a:r>
            <a:r>
              <a:rPr lang="cs-CZ" altLang="cs-CZ" sz="2400" dirty="0">
                <a:cs typeface="Arial" panose="020B0604020202020204" pitchFamily="34" charset="0"/>
              </a:rPr>
              <a:t>.</a:t>
            </a:r>
            <a:endParaRPr lang="cs-CZ" altLang="cs-CZ" sz="2400" i="1" dirty="0">
              <a:cs typeface="Arial" panose="020B0604020202020204" pitchFamily="34" charset="0"/>
            </a:endParaRPr>
          </a:p>
          <a:p>
            <a:pPr marL="72000" indent="0">
              <a:buNone/>
            </a:pPr>
            <a:endParaRPr lang="cs-CZ" sz="2400" dirty="0"/>
          </a:p>
          <a:p>
            <a:endParaRPr lang="cs-CZ" sz="2400" dirty="0"/>
          </a:p>
          <a:p>
            <a:endParaRPr lang="sk-SK" sz="2400" dirty="0"/>
          </a:p>
        </p:txBody>
      </p:sp>
    </p:spTree>
    <p:extLst>
      <p:ext uri="{BB962C8B-B14F-4D97-AF65-F5344CB8AC3E}">
        <p14:creationId xmlns:p14="http://schemas.microsoft.com/office/powerpoint/2010/main" val="3481934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r>
              <a:rPr lang="cs-CZ"/>
              <a:t>Technické aspekty psaní</a:t>
            </a:r>
            <a:endParaRPr lang="cs-CZ" dirty="0"/>
          </a:p>
        </p:txBody>
      </p:sp>
      <p:sp>
        <p:nvSpPr>
          <p:cNvPr id="32771" name="Rectangle 3"/>
          <p:cNvSpPr>
            <a:spLocks noGrp="1" noChangeArrowheads="1"/>
          </p:cNvSpPr>
          <p:nvPr>
            <p:ph type="body" idx="1"/>
          </p:nvPr>
        </p:nvSpPr>
        <p:spPr/>
        <p:txBody>
          <a:bodyPr/>
          <a:lstStyle/>
          <a:p>
            <a:r>
              <a:rPr lang="cs-CZ" sz="2000" dirty="0"/>
              <a:t>Pište v první osobě jednotného čísla („já“)</a:t>
            </a:r>
            <a:r>
              <a:rPr lang="en-US" sz="2000" dirty="0"/>
              <a:t> </a:t>
            </a:r>
            <a:r>
              <a:rPr lang="cs-CZ" sz="2000" dirty="0"/>
              <a:t>nebo v třetí osobě</a:t>
            </a:r>
          </a:p>
          <a:p>
            <a:r>
              <a:rPr lang="cs-CZ" sz="2000" dirty="0"/>
              <a:t>Poznámky pod čarou používat s mírou</a:t>
            </a:r>
          </a:p>
          <a:p>
            <a:r>
              <a:rPr lang="cs-CZ" sz="2000" dirty="0"/>
              <a:t>Nepodtrhávejte ani ke zdůraznění nepoužívejte tučný font.</a:t>
            </a:r>
          </a:p>
          <a:p>
            <a:r>
              <a:rPr lang="cs-CZ" sz="2000" dirty="0"/>
              <a:t>Používejte jen všeobecně používané zkratky (HDP). </a:t>
            </a:r>
          </a:p>
          <a:p>
            <a:r>
              <a:rPr lang="cs-CZ" sz="2000" dirty="0"/>
              <a:t>Tón práce by měl být nezaujatý, bez hovorových výrazu.</a:t>
            </a:r>
          </a:p>
          <a:p>
            <a:r>
              <a:rPr lang="cs-CZ" sz="2000" dirty="0"/>
              <a:t>Nepoužívejte vykřičníky. </a:t>
            </a:r>
          </a:p>
          <a:p>
            <a:r>
              <a:rPr lang="cs-CZ" sz="2000" dirty="0"/>
              <a:t>Na konci pročistěte svůj text. Mnoho slov je možné vypustit bez ztráty významu.</a:t>
            </a:r>
          </a:p>
        </p:txBody>
      </p:sp>
    </p:spTree>
    <p:extLst>
      <p:ext uri="{BB962C8B-B14F-4D97-AF65-F5344CB8AC3E}">
        <p14:creationId xmlns:p14="http://schemas.microsoft.com/office/powerpoint/2010/main" val="853512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r>
              <a:rPr lang="cs-CZ" dirty="0"/>
              <a:t>Citace</a:t>
            </a:r>
          </a:p>
        </p:txBody>
      </p:sp>
      <p:sp>
        <p:nvSpPr>
          <p:cNvPr id="39938" name="Rectangle 3"/>
          <p:cNvSpPr>
            <a:spLocks noGrp="1" noChangeArrowheads="1"/>
          </p:cNvSpPr>
          <p:nvPr>
            <p:ph type="body" idx="1"/>
          </p:nvPr>
        </p:nvSpPr>
        <p:spPr>
          <a:xfrm>
            <a:off x="720000" y="1692002"/>
            <a:ext cx="10753200" cy="4139998"/>
          </a:xfrm>
        </p:spPr>
        <p:txBody>
          <a:bodyPr/>
          <a:lstStyle/>
          <a:p>
            <a:r>
              <a:rPr lang="cs-CZ" sz="2400" dirty="0"/>
              <a:t>Používat citace jednotně v celé práci</a:t>
            </a:r>
          </a:p>
          <a:p>
            <a:r>
              <a:rPr lang="cs-CZ" sz="2400" dirty="0"/>
              <a:t>Existují nejen přímé ale také nepřímé citace, i ty je potřeba odcitovat. </a:t>
            </a:r>
          </a:p>
          <a:p>
            <a:r>
              <a:rPr lang="cs-CZ" sz="2400" dirty="0"/>
              <a:t>V případě, že necitujete myšlenky někoho jiného dopouštíte se plagiátorství (</a:t>
            </a:r>
            <a:r>
              <a:rPr lang="cs-CZ" sz="2400" dirty="0" err="1"/>
              <a:t>vi</a:t>
            </a:r>
            <a:r>
              <a:rPr lang="sk-SK" sz="2400" dirty="0"/>
              <a:t>z</a:t>
            </a:r>
            <a:r>
              <a:rPr lang="cs-CZ" sz="2400" dirty="0"/>
              <a:t> směrnice).</a:t>
            </a:r>
          </a:p>
          <a:p>
            <a:r>
              <a:rPr lang="cs-CZ" sz="2400" dirty="0"/>
              <a:t>Citujte průběžně: když to necháte nakonec, může se Vám stát, že zdroj už nedohledáte.</a:t>
            </a:r>
          </a:p>
          <a:p>
            <a:r>
              <a:rPr lang="cs-CZ" sz="2400" dirty="0"/>
              <a:t>I internetové zdroje musíte odcitovat dle citační normy, nestačí jen odkaz. </a:t>
            </a:r>
          </a:p>
          <a:p>
            <a:endParaRPr lang="cs-CZ" sz="2400" dirty="0"/>
          </a:p>
          <a:p>
            <a:endParaRPr lang="cs-CZ" sz="2400" dirty="0"/>
          </a:p>
          <a:p>
            <a:endParaRPr lang="cs-CZ" sz="2400" dirty="0"/>
          </a:p>
        </p:txBody>
      </p:sp>
    </p:spTree>
    <p:extLst>
      <p:ext uri="{BB962C8B-B14F-4D97-AF65-F5344CB8AC3E}">
        <p14:creationId xmlns:p14="http://schemas.microsoft.com/office/powerpoint/2010/main" val="2778973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8">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93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a:t>Časté chyby v </a:t>
            </a:r>
            <a:r>
              <a:rPr lang="sk-SK" dirty="0" err="1"/>
              <a:t>seznamu</a:t>
            </a:r>
            <a:r>
              <a:rPr lang="sk-SK" dirty="0"/>
              <a:t> </a:t>
            </a:r>
            <a:r>
              <a:rPr lang="sk-SK" dirty="0" err="1"/>
              <a:t>literatury</a:t>
            </a:r>
            <a:br>
              <a:rPr lang="sk-SK" dirty="0"/>
            </a:br>
            <a:endParaRPr lang="sk-SK" dirty="0"/>
          </a:p>
        </p:txBody>
      </p:sp>
      <p:sp>
        <p:nvSpPr>
          <p:cNvPr id="3" name="Content Placeholder 2"/>
          <p:cNvSpPr>
            <a:spLocks noGrp="1"/>
          </p:cNvSpPr>
          <p:nvPr>
            <p:ph idx="1"/>
          </p:nvPr>
        </p:nvSpPr>
        <p:spPr/>
        <p:txBody>
          <a:bodyPr/>
          <a:lstStyle/>
          <a:p>
            <a:r>
              <a:rPr lang="sk-SK" sz="2400" dirty="0" err="1"/>
              <a:t>chybějící</a:t>
            </a:r>
            <a:r>
              <a:rPr lang="sk-SK" sz="2400" dirty="0"/>
              <a:t> nebo </a:t>
            </a:r>
            <a:r>
              <a:rPr lang="sk-SK" sz="2400" dirty="0" err="1"/>
              <a:t>přebývající</a:t>
            </a:r>
            <a:r>
              <a:rPr lang="sk-SK" sz="2400" dirty="0"/>
              <a:t> </a:t>
            </a:r>
            <a:r>
              <a:rPr lang="sk-SK" sz="2400" dirty="0" err="1"/>
              <a:t>citace</a:t>
            </a:r>
            <a:r>
              <a:rPr lang="sk-SK" sz="2400" dirty="0"/>
              <a:t> oproti </a:t>
            </a:r>
            <a:r>
              <a:rPr lang="sk-SK" sz="2400" dirty="0" err="1"/>
              <a:t>citacím</a:t>
            </a:r>
            <a:r>
              <a:rPr lang="sk-SK" sz="2400" dirty="0"/>
              <a:t> v textu práce</a:t>
            </a:r>
          </a:p>
          <a:p>
            <a:r>
              <a:rPr lang="sk-SK" sz="2400" dirty="0" err="1"/>
              <a:t>uvádění</a:t>
            </a:r>
            <a:r>
              <a:rPr lang="sk-SK" sz="2400" dirty="0"/>
              <a:t> </a:t>
            </a:r>
            <a:r>
              <a:rPr lang="sk-SK" sz="2400" dirty="0" err="1"/>
              <a:t>et</a:t>
            </a:r>
            <a:r>
              <a:rPr lang="sk-SK" sz="2400" dirty="0"/>
              <a:t> al. </a:t>
            </a:r>
            <a:r>
              <a:rPr lang="sk-SK" sz="2400" dirty="0" err="1"/>
              <a:t>namísto</a:t>
            </a:r>
            <a:r>
              <a:rPr lang="sk-SK" sz="2400" dirty="0"/>
              <a:t> uvedení </a:t>
            </a:r>
            <a:r>
              <a:rPr lang="sk-SK" sz="2400" dirty="0" err="1"/>
              <a:t>všech</a:t>
            </a:r>
            <a:r>
              <a:rPr lang="sk-SK" sz="2400" dirty="0"/>
              <a:t> </a:t>
            </a:r>
            <a:r>
              <a:rPr lang="sk-SK" sz="2400" dirty="0" err="1"/>
              <a:t>autorů</a:t>
            </a:r>
            <a:endParaRPr lang="sk-SK" sz="2400" dirty="0"/>
          </a:p>
          <a:p>
            <a:r>
              <a:rPr lang="sk-SK" sz="2400" dirty="0" err="1"/>
              <a:t>neuspořádání</a:t>
            </a:r>
            <a:r>
              <a:rPr lang="sk-SK" sz="2400" dirty="0"/>
              <a:t> </a:t>
            </a:r>
            <a:r>
              <a:rPr lang="sk-SK" sz="2400" dirty="0" err="1"/>
              <a:t>dle</a:t>
            </a:r>
            <a:r>
              <a:rPr lang="sk-SK" sz="2400" dirty="0"/>
              <a:t> abecedy a roku </a:t>
            </a:r>
            <a:r>
              <a:rPr lang="sk-SK" sz="2400" dirty="0" err="1"/>
              <a:t>publikace</a:t>
            </a:r>
            <a:endParaRPr lang="sk-SK" sz="2400" dirty="0"/>
          </a:p>
          <a:p>
            <a:r>
              <a:rPr lang="sk-SK" sz="2400" dirty="0" err="1"/>
              <a:t>nesouhlasí</a:t>
            </a:r>
            <a:r>
              <a:rPr lang="sk-SK" sz="2400" dirty="0"/>
              <a:t> rok nebo </a:t>
            </a:r>
            <a:r>
              <a:rPr lang="sk-SK" sz="2400" dirty="0" err="1"/>
              <a:t>jméno</a:t>
            </a:r>
            <a:r>
              <a:rPr lang="sk-SK" sz="2400" dirty="0"/>
              <a:t> (komolení) v textu a v </a:t>
            </a:r>
            <a:r>
              <a:rPr lang="sk-SK" sz="2400" dirty="0" err="1"/>
              <a:t>přehledu</a:t>
            </a:r>
            <a:r>
              <a:rPr lang="sk-SK" sz="2400" dirty="0"/>
              <a:t> </a:t>
            </a:r>
            <a:r>
              <a:rPr lang="sk-SK" sz="2400" dirty="0" err="1"/>
              <a:t>literatury</a:t>
            </a:r>
            <a:endParaRPr lang="sk-SK" sz="2400" dirty="0"/>
          </a:p>
          <a:p>
            <a:r>
              <a:rPr lang="sk-SK" sz="2400" dirty="0"/>
              <a:t>nejednotná forma </a:t>
            </a:r>
            <a:r>
              <a:rPr lang="sk-SK" sz="2400" dirty="0" err="1"/>
              <a:t>citací</a:t>
            </a:r>
            <a:endParaRPr lang="sk-SK" sz="2400" dirty="0"/>
          </a:p>
          <a:p>
            <a:r>
              <a:rPr lang="sk-SK" sz="2400" dirty="0" err="1"/>
              <a:t>uvádění</a:t>
            </a:r>
            <a:r>
              <a:rPr lang="sk-SK" sz="2400" dirty="0"/>
              <a:t> akademických a </a:t>
            </a:r>
            <a:r>
              <a:rPr lang="sk-SK" sz="2400" dirty="0" err="1"/>
              <a:t>vědeckých</a:t>
            </a:r>
            <a:r>
              <a:rPr lang="sk-SK" sz="2400" dirty="0"/>
              <a:t> </a:t>
            </a:r>
            <a:r>
              <a:rPr lang="sk-SK" sz="2400" dirty="0" err="1"/>
              <a:t>titulů</a:t>
            </a:r>
            <a:endParaRPr lang="sk-SK" sz="2400" dirty="0"/>
          </a:p>
          <a:p>
            <a:r>
              <a:rPr lang="sk-SK" sz="2400" dirty="0"/>
              <a:t>optimálni je jeden </a:t>
            </a:r>
            <a:r>
              <a:rPr lang="sk-SK" sz="2400" dirty="0" err="1"/>
              <a:t>seznam</a:t>
            </a:r>
            <a:r>
              <a:rPr lang="sk-SK" sz="2400" dirty="0"/>
              <a:t> </a:t>
            </a:r>
            <a:r>
              <a:rPr lang="sk-SK" sz="2400" dirty="0" err="1"/>
              <a:t>literatury</a:t>
            </a:r>
            <a:endParaRPr lang="sk-SK" sz="2400" dirty="0"/>
          </a:p>
          <a:p>
            <a:endParaRPr lang="sk-SK" sz="2400" dirty="0"/>
          </a:p>
        </p:txBody>
      </p:sp>
    </p:spTree>
    <p:extLst>
      <p:ext uri="{BB962C8B-B14F-4D97-AF65-F5344CB8AC3E}">
        <p14:creationId xmlns:p14="http://schemas.microsoft.com/office/powerpoint/2010/main" val="2536049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r>
              <a:rPr lang="cs-CZ"/>
              <a:t>Dobré rady</a:t>
            </a:r>
            <a:endParaRPr lang="cs-CZ" dirty="0"/>
          </a:p>
        </p:txBody>
      </p:sp>
      <p:sp>
        <p:nvSpPr>
          <p:cNvPr id="62466" name="Rectangle 3"/>
          <p:cNvSpPr>
            <a:spLocks noGrp="1" noChangeArrowheads="1"/>
          </p:cNvSpPr>
          <p:nvPr>
            <p:ph type="body" idx="1"/>
          </p:nvPr>
        </p:nvSpPr>
        <p:spPr>
          <a:xfrm>
            <a:off x="720000" y="1390261"/>
            <a:ext cx="10753200" cy="5197151"/>
          </a:xfrm>
        </p:spPr>
        <p:txBody>
          <a:bodyPr/>
          <a:lstStyle/>
          <a:p>
            <a:pPr lvl="1">
              <a:lnSpc>
                <a:spcPct val="150000"/>
              </a:lnSpc>
            </a:pPr>
            <a:r>
              <a:rPr lang="cs-CZ" dirty="0"/>
              <a:t>Neopisujte zákony a učebnice.</a:t>
            </a:r>
          </a:p>
          <a:p>
            <a:pPr lvl="1">
              <a:lnSpc>
                <a:spcPct val="150000"/>
              </a:lnSpc>
            </a:pPr>
            <a:r>
              <a:rPr lang="cs-CZ" dirty="0"/>
              <a:t>Hledejte literaturu na scholar.google.cz/ nebo EBSCO </a:t>
            </a:r>
            <a:r>
              <a:rPr lang="cs-CZ" dirty="0" err="1"/>
              <a:t>Discovery</a:t>
            </a:r>
            <a:r>
              <a:rPr lang="cs-CZ" dirty="0"/>
              <a:t> </a:t>
            </a:r>
            <a:r>
              <a:rPr lang="cs-CZ" dirty="0" err="1"/>
              <a:t>Service</a:t>
            </a:r>
            <a:r>
              <a:rPr lang="cs-CZ" dirty="0"/>
              <a:t> (web SVI ESF).</a:t>
            </a:r>
          </a:p>
          <a:p>
            <a:pPr lvl="1">
              <a:lnSpc>
                <a:spcPct val="150000"/>
              </a:lnSpc>
            </a:pPr>
            <a:r>
              <a:rPr lang="cs-CZ" dirty="0"/>
              <a:t>Statistické údaje citujte z primárních zdrojů.</a:t>
            </a:r>
          </a:p>
          <a:p>
            <a:pPr lvl="1">
              <a:lnSpc>
                <a:spcPct val="150000"/>
              </a:lnSpc>
            </a:pPr>
            <a:r>
              <a:rPr lang="cs-CZ" dirty="0"/>
              <a:t>Čerpejte i (či zejména) ze zahraničních zdrojů.</a:t>
            </a:r>
          </a:p>
          <a:p>
            <a:pPr lvl="1">
              <a:lnSpc>
                <a:spcPct val="150000"/>
              </a:lnSpc>
            </a:pPr>
            <a:r>
              <a:rPr lang="cs-CZ" dirty="0"/>
              <a:t>Pište si poznámky průběžně („lodní deník“). </a:t>
            </a:r>
          </a:p>
          <a:p>
            <a:pPr lvl="1">
              <a:lnSpc>
                <a:spcPct val="150000"/>
              </a:lnSpc>
            </a:pPr>
            <a:r>
              <a:rPr lang="cs-CZ" dirty="0"/>
              <a:t>Jazyk práce musí odpovídat vědecké práci.</a:t>
            </a:r>
          </a:p>
          <a:p>
            <a:pPr lvl="1">
              <a:lnSpc>
                <a:spcPct val="150000"/>
              </a:lnSpc>
            </a:pPr>
            <a:r>
              <a:rPr lang="cs-CZ" dirty="0"/>
              <a:t>Grafy a tabulky musejí mít uvedený zdroj a popis.</a:t>
            </a:r>
          </a:p>
          <a:p>
            <a:pPr lvl="1">
              <a:lnSpc>
                <a:spcPct val="150000"/>
              </a:lnSpc>
            </a:pPr>
            <a:r>
              <a:rPr lang="cs-CZ" dirty="0"/>
              <a:t>Plánujte první draft celého textu</a:t>
            </a:r>
            <a:r>
              <a:rPr lang="en-US" dirty="0"/>
              <a:t> </a:t>
            </a:r>
            <a:r>
              <a:rPr lang="cs-CZ" dirty="0"/>
              <a:t>měsíc před odevzdáním.</a:t>
            </a:r>
          </a:p>
          <a:p>
            <a:pPr lvl="1">
              <a:lnSpc>
                <a:spcPct val="150000"/>
              </a:lnSpc>
            </a:pPr>
            <a:r>
              <a:rPr lang="cs-CZ" dirty="0"/>
              <a:t>Před vazbou práce důkladně zkontrolujte, zda jsou všechny citace v textu citovány </a:t>
            </a:r>
            <a:br>
              <a:rPr lang="en-US" dirty="0"/>
            </a:br>
            <a:r>
              <a:rPr lang="cs-CZ" dirty="0"/>
              <a:t>také v přehledu literatury a naopak.</a:t>
            </a:r>
          </a:p>
        </p:txBody>
      </p:sp>
    </p:spTree>
    <p:extLst>
      <p:ext uri="{BB962C8B-B14F-4D97-AF65-F5344CB8AC3E}">
        <p14:creationId xmlns:p14="http://schemas.microsoft.com/office/powerpoint/2010/main" val="109488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2466">
                                            <p:txEl>
                                              <p:pRg st="0" end="0"/>
                                            </p:txEl>
                                          </p:spTgt>
                                        </p:tgtEl>
                                        <p:attrNameLst>
                                          <p:attrName>style.visibility</p:attrName>
                                        </p:attrNameLst>
                                      </p:cBhvr>
                                      <p:to>
                                        <p:strVal val="visible"/>
                                      </p:to>
                                    </p:set>
                                    <p:animEffect transition="in" filter="barn(inVertical)">
                                      <p:cBhvr>
                                        <p:cTn id="7" dur="500"/>
                                        <p:tgtEl>
                                          <p:spTgt spid="62466">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62466">
                                            <p:txEl>
                                              <p:pRg st="1" end="1"/>
                                            </p:txEl>
                                          </p:spTgt>
                                        </p:tgtEl>
                                        <p:attrNameLst>
                                          <p:attrName>style.visibility</p:attrName>
                                        </p:attrNameLst>
                                      </p:cBhvr>
                                      <p:to>
                                        <p:strVal val="visible"/>
                                      </p:to>
                                    </p:set>
                                    <p:animEffect transition="in" filter="barn(inVertical)">
                                      <p:cBhvr>
                                        <p:cTn id="10" dur="500"/>
                                        <p:tgtEl>
                                          <p:spTgt spid="62466">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62466">
                                            <p:txEl>
                                              <p:pRg st="2" end="2"/>
                                            </p:txEl>
                                          </p:spTgt>
                                        </p:tgtEl>
                                        <p:attrNameLst>
                                          <p:attrName>style.visibility</p:attrName>
                                        </p:attrNameLst>
                                      </p:cBhvr>
                                      <p:to>
                                        <p:strVal val="visible"/>
                                      </p:to>
                                    </p:set>
                                    <p:animEffect transition="in" filter="barn(inVertical)">
                                      <p:cBhvr>
                                        <p:cTn id="13" dur="500"/>
                                        <p:tgtEl>
                                          <p:spTgt spid="62466">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62466">
                                            <p:txEl>
                                              <p:pRg st="3" end="3"/>
                                            </p:txEl>
                                          </p:spTgt>
                                        </p:tgtEl>
                                        <p:attrNameLst>
                                          <p:attrName>style.visibility</p:attrName>
                                        </p:attrNameLst>
                                      </p:cBhvr>
                                      <p:to>
                                        <p:strVal val="visible"/>
                                      </p:to>
                                    </p:set>
                                    <p:animEffect transition="in" filter="barn(inVertical)">
                                      <p:cBhvr>
                                        <p:cTn id="16" dur="500"/>
                                        <p:tgtEl>
                                          <p:spTgt spid="62466">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62466">
                                            <p:txEl>
                                              <p:pRg st="4" end="4"/>
                                            </p:txEl>
                                          </p:spTgt>
                                        </p:tgtEl>
                                        <p:attrNameLst>
                                          <p:attrName>style.visibility</p:attrName>
                                        </p:attrNameLst>
                                      </p:cBhvr>
                                      <p:to>
                                        <p:strVal val="visible"/>
                                      </p:to>
                                    </p:set>
                                    <p:animEffect transition="in" filter="barn(inVertical)">
                                      <p:cBhvr>
                                        <p:cTn id="19" dur="500"/>
                                        <p:tgtEl>
                                          <p:spTgt spid="62466">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62466">
                                            <p:txEl>
                                              <p:pRg st="5" end="5"/>
                                            </p:txEl>
                                          </p:spTgt>
                                        </p:tgtEl>
                                        <p:attrNameLst>
                                          <p:attrName>style.visibility</p:attrName>
                                        </p:attrNameLst>
                                      </p:cBhvr>
                                      <p:to>
                                        <p:strVal val="visible"/>
                                      </p:to>
                                    </p:set>
                                    <p:animEffect transition="in" filter="barn(inVertical)">
                                      <p:cBhvr>
                                        <p:cTn id="22" dur="500"/>
                                        <p:tgtEl>
                                          <p:spTgt spid="62466">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62466">
                                            <p:txEl>
                                              <p:pRg st="6" end="6"/>
                                            </p:txEl>
                                          </p:spTgt>
                                        </p:tgtEl>
                                        <p:attrNameLst>
                                          <p:attrName>style.visibility</p:attrName>
                                        </p:attrNameLst>
                                      </p:cBhvr>
                                      <p:to>
                                        <p:strVal val="visible"/>
                                      </p:to>
                                    </p:set>
                                    <p:animEffect transition="in" filter="barn(inVertical)">
                                      <p:cBhvr>
                                        <p:cTn id="25" dur="500"/>
                                        <p:tgtEl>
                                          <p:spTgt spid="62466">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62466">
                                            <p:txEl>
                                              <p:pRg st="7" end="7"/>
                                            </p:txEl>
                                          </p:spTgt>
                                        </p:tgtEl>
                                        <p:attrNameLst>
                                          <p:attrName>style.visibility</p:attrName>
                                        </p:attrNameLst>
                                      </p:cBhvr>
                                      <p:to>
                                        <p:strVal val="visible"/>
                                      </p:to>
                                    </p:set>
                                    <p:animEffect transition="in" filter="barn(inVertical)">
                                      <p:cBhvr>
                                        <p:cTn id="28" dur="500"/>
                                        <p:tgtEl>
                                          <p:spTgt spid="62466">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62466">
                                            <p:txEl>
                                              <p:pRg st="8" end="8"/>
                                            </p:txEl>
                                          </p:spTgt>
                                        </p:tgtEl>
                                        <p:attrNameLst>
                                          <p:attrName>style.visibility</p:attrName>
                                        </p:attrNameLst>
                                      </p:cBhvr>
                                      <p:to>
                                        <p:strVal val="visible"/>
                                      </p:to>
                                    </p:set>
                                    <p:animEffect transition="in" filter="barn(inVertical)">
                                      <p:cBhvr>
                                        <p:cTn id="31" dur="500"/>
                                        <p:tgtEl>
                                          <p:spTgt spid="6246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cs-CZ" dirty="0"/>
              <a:t>Důležité odkazy</a:t>
            </a:r>
            <a:endParaRPr lang="en-US" dirty="0"/>
          </a:p>
        </p:txBody>
      </p:sp>
      <p:sp>
        <p:nvSpPr>
          <p:cNvPr id="3" name="Content Placeholder 2"/>
          <p:cNvSpPr>
            <a:spLocks noGrp="1"/>
          </p:cNvSpPr>
          <p:nvPr>
            <p:ph idx="1"/>
          </p:nvPr>
        </p:nvSpPr>
        <p:spPr>
          <a:xfrm>
            <a:off x="720000" y="1692002"/>
            <a:ext cx="10753200" cy="4445998"/>
          </a:xfrm>
        </p:spPr>
        <p:txBody>
          <a:bodyPr/>
          <a:lstStyle/>
          <a:p>
            <a:r>
              <a:rPr lang="cs-CZ" dirty="0"/>
              <a:t>Obecný manuál k závěrečným pracím</a:t>
            </a:r>
          </a:p>
          <a:p>
            <a:pPr lvl="1"/>
            <a:r>
              <a:rPr lang="cs-CZ" dirty="0">
                <a:hlinkClick r:id="rId2"/>
              </a:rPr>
              <a:t>https://www.econ.muni.cz/studenti/manual-studenta/zaverecna-prace</a:t>
            </a:r>
            <a:r>
              <a:rPr lang="cs-CZ" dirty="0"/>
              <a:t> </a:t>
            </a:r>
          </a:p>
          <a:p>
            <a:r>
              <a:rPr lang="cs-CZ" dirty="0"/>
              <a:t>Informační zdroje (knihovna ESF)</a:t>
            </a:r>
          </a:p>
          <a:p>
            <a:pPr lvl="1"/>
            <a:r>
              <a:rPr lang="cs-CZ" dirty="0">
                <a:hlinkClick r:id="rId3"/>
              </a:rPr>
              <a:t>http://www.econ.muni.cz/stredisko-vedeckych-informaci/infozdroje</a:t>
            </a:r>
            <a:r>
              <a:rPr lang="cs-CZ" dirty="0"/>
              <a:t> </a:t>
            </a:r>
          </a:p>
          <a:p>
            <a:r>
              <a:rPr lang="cs-CZ" dirty="0"/>
              <a:t> Akademické psaní</a:t>
            </a:r>
          </a:p>
          <a:p>
            <a:pPr lvl="1"/>
            <a:r>
              <a:rPr lang="cs-CZ" dirty="0">
                <a:solidFill>
                  <a:schemeClr val="accent1">
                    <a:lumMod val="60000"/>
                    <a:lumOff val="40000"/>
                  </a:schemeClr>
                </a:solidFill>
                <a:hlinkClick r:id="rId4">
                  <a:extLst>
                    <a:ext uri="{A12FA001-AC4F-418D-AE19-62706E023703}">
                      <ahyp:hlinkClr xmlns:ahyp="http://schemas.microsoft.com/office/drawing/2018/hyperlinkcolor" val="tx"/>
                    </a:ext>
                  </a:extLst>
                </a:hlinkClick>
              </a:rPr>
              <a:t>https://is.muni.cz/auth/predmet?pvysl=3753644</a:t>
            </a:r>
            <a:r>
              <a:rPr lang="cs-CZ" dirty="0">
                <a:solidFill>
                  <a:schemeClr val="accent1">
                    <a:lumMod val="60000"/>
                    <a:lumOff val="40000"/>
                  </a:schemeClr>
                </a:solidFill>
              </a:rPr>
              <a:t> </a:t>
            </a:r>
          </a:p>
          <a:p>
            <a:r>
              <a:rPr lang="cs-CZ" dirty="0"/>
              <a:t>Příběh výzkumníka Josefa K. - odlehčená forma pracovního postupu při výzkumu (knihovna ESF)</a:t>
            </a:r>
          </a:p>
          <a:p>
            <a:pPr lvl="1"/>
            <a:r>
              <a:rPr lang="cs-CZ" dirty="0">
                <a:hlinkClick r:id="rId5"/>
              </a:rPr>
              <a:t>http://josefk.svi.econ.muni.cz/</a:t>
            </a:r>
            <a:r>
              <a:rPr lang="cs-CZ" dirty="0"/>
              <a:t> </a:t>
            </a:r>
          </a:p>
        </p:txBody>
      </p:sp>
    </p:spTree>
    <p:extLst>
      <p:ext uri="{BB962C8B-B14F-4D97-AF65-F5344CB8AC3E}">
        <p14:creationId xmlns:p14="http://schemas.microsoft.com/office/powerpoint/2010/main" val="233410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Podmínky k udělení zápočtu</a:t>
            </a:r>
            <a:br>
              <a:rPr lang="cs-CZ" dirty="0"/>
            </a:br>
            <a:endParaRPr lang="cs-CZ" dirty="0"/>
          </a:p>
        </p:txBody>
      </p:sp>
      <p:sp>
        <p:nvSpPr>
          <p:cNvPr id="3" name="TextovéPole 2">
            <a:extLst>
              <a:ext uri="{FF2B5EF4-FFF2-40B4-BE49-F238E27FC236}">
                <a16:creationId xmlns:a16="http://schemas.microsoft.com/office/drawing/2014/main" id="{3F762A59-4BF3-41A1-BEAB-E01A3981C6EA}"/>
              </a:ext>
            </a:extLst>
          </p:cNvPr>
          <p:cNvSpPr txBox="1"/>
          <p:nvPr/>
        </p:nvSpPr>
        <p:spPr>
          <a:xfrm>
            <a:off x="720000" y="1853967"/>
            <a:ext cx="8331721" cy="2554545"/>
          </a:xfrm>
          <a:prstGeom prst="rect">
            <a:avLst/>
          </a:prstGeom>
          <a:noFill/>
        </p:spPr>
        <p:txBody>
          <a:bodyPr wrap="square" numCol="2" rtlCol="0">
            <a:spAutoFit/>
          </a:bodyPr>
          <a:lstStyle/>
          <a:p>
            <a:r>
              <a:rPr lang="cs-CZ" sz="1600" b="1" dirty="0"/>
              <a:t>BPV_TEBP, BKV_TEBP</a:t>
            </a:r>
          </a:p>
          <a:p>
            <a:endParaRPr lang="cs-CZ" sz="1600" b="1" dirty="0"/>
          </a:p>
          <a:p>
            <a:pPr marL="342900" indent="-342900">
              <a:buFontTx/>
              <a:buChar char="-"/>
            </a:pPr>
            <a:r>
              <a:rPr lang="cs-CZ" sz="1600" dirty="0"/>
              <a:t>Motivace</a:t>
            </a:r>
          </a:p>
          <a:p>
            <a:pPr marL="342900" indent="-342900">
              <a:buFontTx/>
              <a:buChar char="-"/>
            </a:pPr>
            <a:r>
              <a:rPr lang="cs-CZ" sz="1600" dirty="0"/>
              <a:t>Zadání práce v </a:t>
            </a:r>
            <a:r>
              <a:rPr lang="cs-CZ" sz="1600" dirty="0" err="1"/>
              <a:t>ISu</a:t>
            </a:r>
            <a:endParaRPr lang="cs-CZ" sz="1600" dirty="0"/>
          </a:p>
          <a:p>
            <a:pPr marL="342900" indent="-342900">
              <a:buFontTx/>
              <a:buChar char="-"/>
            </a:pPr>
            <a:r>
              <a:rPr lang="cs-CZ" sz="1600" dirty="0"/>
              <a:t>Úvod práce (rozšířené zadání)</a:t>
            </a:r>
          </a:p>
          <a:p>
            <a:pPr marL="342900" indent="-342900">
              <a:buFontTx/>
              <a:buChar char="-"/>
            </a:pPr>
            <a:endParaRPr lang="cs-CZ" sz="1600" dirty="0"/>
          </a:p>
          <a:p>
            <a:pPr marL="342900" indent="-342900">
              <a:buFontTx/>
              <a:buChar char="-"/>
            </a:pPr>
            <a:endParaRPr lang="cs-CZ" sz="1600" dirty="0"/>
          </a:p>
          <a:p>
            <a:pPr marL="342900" indent="-342900">
              <a:buFontTx/>
              <a:buChar char="-"/>
            </a:pPr>
            <a:endParaRPr lang="cs-CZ" sz="1600" dirty="0"/>
          </a:p>
          <a:p>
            <a:pPr marL="342900" indent="-342900">
              <a:buFontTx/>
              <a:buChar char="-"/>
            </a:pPr>
            <a:endParaRPr lang="cs-CZ" sz="1600" dirty="0"/>
          </a:p>
          <a:p>
            <a:pPr marL="342900" indent="-342900">
              <a:buFontTx/>
              <a:buChar char="-"/>
            </a:pPr>
            <a:endParaRPr lang="cs-CZ" sz="1600" dirty="0"/>
          </a:p>
          <a:p>
            <a:r>
              <a:rPr lang="cs-CZ" sz="1600" b="1" dirty="0"/>
              <a:t>MPV_TEDP, MKV_TEDP</a:t>
            </a:r>
          </a:p>
          <a:p>
            <a:endParaRPr lang="cs-CZ" sz="1600" b="1" dirty="0"/>
          </a:p>
          <a:p>
            <a:pPr marL="285750" indent="-285750">
              <a:buFontTx/>
              <a:buChar char="-"/>
            </a:pPr>
            <a:r>
              <a:rPr lang="cs-CZ" sz="1600" dirty="0"/>
              <a:t>Motivace</a:t>
            </a:r>
          </a:p>
          <a:p>
            <a:pPr marL="285750" indent="-285750">
              <a:buFontTx/>
              <a:buChar char="-"/>
            </a:pPr>
            <a:r>
              <a:rPr lang="cs-CZ" sz="1600" dirty="0"/>
              <a:t>Zadání práce v </a:t>
            </a:r>
            <a:r>
              <a:rPr lang="cs-CZ" sz="1600" dirty="0" err="1"/>
              <a:t>ISu</a:t>
            </a:r>
            <a:endParaRPr lang="cs-CZ" sz="1600" dirty="0"/>
          </a:p>
          <a:p>
            <a:pPr marL="285750" indent="-285750">
              <a:buFontTx/>
              <a:buChar char="-"/>
            </a:pPr>
            <a:r>
              <a:rPr lang="cs-CZ" sz="1600" dirty="0"/>
              <a:t>Úvod práce (rozšířené zadání)</a:t>
            </a:r>
          </a:p>
          <a:p>
            <a:pPr marL="342900" indent="-342900">
              <a:buFontTx/>
              <a:buChar char="-"/>
            </a:pPr>
            <a:r>
              <a:rPr lang="cs-CZ" sz="1600" dirty="0"/>
              <a:t>Účast na PREZENTACI TEZÍ + ppt do </a:t>
            </a:r>
            <a:r>
              <a:rPr lang="cs-CZ" sz="1600" dirty="0" err="1"/>
              <a:t>ISu</a:t>
            </a:r>
            <a:endParaRPr lang="cs-CZ" sz="1600" dirty="0"/>
          </a:p>
        </p:txBody>
      </p:sp>
      <p:sp>
        <p:nvSpPr>
          <p:cNvPr id="4" name="TextovéPole 3">
            <a:extLst>
              <a:ext uri="{FF2B5EF4-FFF2-40B4-BE49-F238E27FC236}">
                <a16:creationId xmlns:a16="http://schemas.microsoft.com/office/drawing/2014/main" id="{D2CEE32F-B078-4A52-85EA-98BE21230B6F}"/>
              </a:ext>
            </a:extLst>
          </p:cNvPr>
          <p:cNvSpPr txBox="1"/>
          <p:nvPr/>
        </p:nvSpPr>
        <p:spPr>
          <a:xfrm>
            <a:off x="956346" y="4675404"/>
            <a:ext cx="8331721" cy="1938992"/>
          </a:xfrm>
          <a:prstGeom prst="rect">
            <a:avLst/>
          </a:prstGeom>
          <a:noFill/>
        </p:spPr>
        <p:txBody>
          <a:bodyPr wrap="square" rtlCol="0">
            <a:spAutoFit/>
          </a:bodyPr>
          <a:lstStyle/>
          <a:p>
            <a:r>
              <a:rPr lang="cs-CZ" dirty="0"/>
              <a:t>Všechny podstatné informace v interaktivní osnově jednotlivých předmětů.</a:t>
            </a:r>
          </a:p>
          <a:p>
            <a:endParaRPr lang="cs-CZ" dirty="0"/>
          </a:p>
          <a:p>
            <a:r>
              <a:rPr lang="cs-CZ" dirty="0"/>
              <a:t>Zápočet uděluje vedoucí práce po splnění všech požadavků.</a:t>
            </a:r>
          </a:p>
          <a:p>
            <a:endParaRPr lang="cs-CZ" dirty="0"/>
          </a:p>
        </p:txBody>
      </p:sp>
    </p:spTree>
    <p:extLst>
      <p:ext uri="{BB962C8B-B14F-4D97-AF65-F5344CB8AC3E}">
        <p14:creationId xmlns:p14="http://schemas.microsoft.com/office/powerpoint/2010/main" val="2139991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33E3CA9-8120-439C-A194-46621F6360FF}"/>
              </a:ext>
            </a:extLst>
          </p:cNvPr>
          <p:cNvSpPr>
            <a:spLocks noGrp="1"/>
          </p:cNvSpPr>
          <p:nvPr>
            <p:ph type="title"/>
          </p:nvPr>
        </p:nvSpPr>
        <p:spPr>
          <a:xfrm>
            <a:off x="524599" y="701147"/>
            <a:ext cx="10753200" cy="451576"/>
          </a:xfrm>
        </p:spPr>
        <p:txBody>
          <a:bodyPr/>
          <a:lstStyle/>
          <a:p>
            <a:r>
              <a:rPr lang="cs-CZ" dirty="0"/>
              <a:t>Příklad jak by motivace neměla vypadat </a:t>
            </a:r>
            <a:r>
              <a:rPr lang="cs-CZ" dirty="0">
                <a:sym typeface="Wingdings" panose="05000000000000000000" pitchFamily="2" charset="2"/>
              </a:rPr>
              <a:t></a:t>
            </a:r>
            <a:endParaRPr lang="cs-CZ" dirty="0"/>
          </a:p>
        </p:txBody>
      </p:sp>
      <p:sp>
        <p:nvSpPr>
          <p:cNvPr id="5" name="Zástupný symbol pro obsah 4">
            <a:extLst>
              <a:ext uri="{FF2B5EF4-FFF2-40B4-BE49-F238E27FC236}">
                <a16:creationId xmlns:a16="http://schemas.microsoft.com/office/drawing/2014/main" id="{65E95F6B-8C26-4DA2-8547-C72FE647EAAD}"/>
              </a:ext>
            </a:extLst>
          </p:cNvPr>
          <p:cNvSpPr>
            <a:spLocks noGrp="1"/>
          </p:cNvSpPr>
          <p:nvPr>
            <p:ph idx="1"/>
          </p:nvPr>
        </p:nvSpPr>
        <p:spPr>
          <a:xfrm>
            <a:off x="524599" y="1359001"/>
            <a:ext cx="10753200" cy="4139998"/>
          </a:xfrm>
        </p:spPr>
        <p:txBody>
          <a:bodyPr/>
          <a:lstStyle/>
          <a:p>
            <a:pPr marL="72000" indent="0">
              <a:buNone/>
            </a:pPr>
            <a:r>
              <a:rPr lang="cs-CZ" sz="1800" b="1" u="sng" dirty="0"/>
              <a:t>Význam střednědobého výhledu rozpočtu u obcí a jeho využití v praxi</a:t>
            </a:r>
            <a:endParaRPr lang="cs-CZ" sz="1800" dirty="0"/>
          </a:p>
          <a:p>
            <a:pPr marL="72000" indent="0">
              <a:buNone/>
            </a:pPr>
            <a:r>
              <a:rPr lang="cs-CZ" sz="1800" dirty="0"/>
              <a:t>Toto téma mě zaujalo především kvůli tomu, že řeší otázku toho, zda povinnosti ukládané zákonem jsou opravdu ku prospěchu věci nebo jsou pouze dalšími administrativními povinnostmi pro pracovníky obcí.  Dále mě také zajímá důležitost tohoto nástroje finančního řízení u menších obcí a městysů, u kterých se předpokládají nižší rozpočty z hlediska příjmů a výdajů. Případová studie bude zaměřena na analýzu situace města Mikulov, která bude doplněna o dotazníkové šetření mezi členy zastupitelstva obce.   </a:t>
            </a:r>
          </a:p>
          <a:p>
            <a:pPr marL="72000" indent="0">
              <a:buNone/>
            </a:pPr>
            <a:r>
              <a:rPr lang="cs-CZ" sz="1800" dirty="0"/>
              <a:t>Dalším hlediskem při výběru tohoto tématu pro mě bylo očekávání dobré spolupráce s městem Mikulov, na které bude případová studie zaměřena a případně také spolupráce s dalšími okolními obcemi a zastupiteli či pracovníky těchto obcí. </a:t>
            </a:r>
          </a:p>
          <a:p>
            <a:pPr marL="72000" indent="0">
              <a:buNone/>
            </a:pPr>
            <a:r>
              <a:rPr lang="cs-CZ" sz="1800" dirty="0"/>
              <a:t>Cílem diplomové práce by tedy především mělo být zodpovězení otázky, zda je střednědobý výhled rozpočtu využíván obcemi k vytváření rozpočtů, či zda je vytvářen pouze kvůli tomu, že je tak obcím ukládáno zákonem.  </a:t>
            </a:r>
          </a:p>
          <a:p>
            <a:endParaRPr lang="cs-CZ" dirty="0"/>
          </a:p>
        </p:txBody>
      </p:sp>
    </p:spTree>
    <p:extLst>
      <p:ext uri="{BB962C8B-B14F-4D97-AF65-F5344CB8AC3E}">
        <p14:creationId xmlns:p14="http://schemas.microsoft.com/office/powerpoint/2010/main" val="19806904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008C625-B199-4203-9725-2851EB686F00}"/>
              </a:ext>
            </a:extLst>
          </p:cNvPr>
          <p:cNvSpPr>
            <a:spLocks noGrp="1"/>
          </p:cNvSpPr>
          <p:nvPr>
            <p:ph type="title"/>
          </p:nvPr>
        </p:nvSpPr>
        <p:spPr>
          <a:xfrm>
            <a:off x="540000" y="691719"/>
            <a:ext cx="10753200" cy="451576"/>
          </a:xfrm>
        </p:spPr>
        <p:txBody>
          <a:bodyPr/>
          <a:lstStyle/>
          <a:p>
            <a:r>
              <a:rPr lang="cs-CZ" dirty="0"/>
              <a:t>Příklad lépe napsané motivace </a:t>
            </a:r>
            <a:r>
              <a:rPr lang="cs-CZ" dirty="0">
                <a:sym typeface="Wingdings" panose="05000000000000000000" pitchFamily="2" charset="2"/>
              </a:rPr>
              <a:t></a:t>
            </a:r>
            <a:endParaRPr lang="cs-CZ" dirty="0"/>
          </a:p>
        </p:txBody>
      </p:sp>
      <p:sp>
        <p:nvSpPr>
          <p:cNvPr id="5" name="Zástupný symbol pro obsah 4">
            <a:extLst>
              <a:ext uri="{FF2B5EF4-FFF2-40B4-BE49-F238E27FC236}">
                <a16:creationId xmlns:a16="http://schemas.microsoft.com/office/drawing/2014/main" id="{9641E3CE-274F-47C8-9ABF-A63F1F7A55ED}"/>
              </a:ext>
            </a:extLst>
          </p:cNvPr>
          <p:cNvSpPr>
            <a:spLocks noGrp="1"/>
          </p:cNvSpPr>
          <p:nvPr>
            <p:ph idx="1"/>
          </p:nvPr>
        </p:nvSpPr>
        <p:spPr>
          <a:xfrm>
            <a:off x="540000" y="1359001"/>
            <a:ext cx="10753200" cy="4139998"/>
          </a:xfrm>
        </p:spPr>
        <p:txBody>
          <a:bodyPr/>
          <a:lstStyle/>
          <a:p>
            <a:pPr marL="72000" indent="0">
              <a:buNone/>
            </a:pPr>
            <a:r>
              <a:rPr lang="cs-CZ" sz="1800" b="1" u="sng" dirty="0"/>
              <a:t>Téma:</a:t>
            </a:r>
            <a:r>
              <a:rPr lang="cs-CZ" sz="1800" u="sng" dirty="0"/>
              <a:t> Využívání ESIF ze strany příspěvkových organizací Obcí II</a:t>
            </a:r>
            <a:r>
              <a:rPr lang="cs-CZ" sz="1800" dirty="0"/>
              <a:t>.</a:t>
            </a:r>
          </a:p>
          <a:p>
            <a:pPr marL="72000" indent="0">
              <a:buNone/>
            </a:pPr>
            <a:r>
              <a:rPr lang="cs-CZ" sz="1800" dirty="0"/>
              <a:t>Finanční prostředky z Evropských strukturálních a investičních fondů jsou prostřednictvím Operačních programů určeny na podporu národního hospodářství napříč všemi ministerstvy. Působí jak v investiční oblasti – nová výstavba, modernizace, tak v neinvestiční oblasti – služby, vzdělávání. Možnost získání milionových částek do všech krajů a okresů je v prvopočátku jednoduchá, a to sepsání a podání projektu. Mnohé organizace, nebo jejich zřizovatelé, obce a města se ale mohou díky chybně čerpaným dotacím dostat do finančních problémů, kdy může dojít ke zrušení celého nebo části finančního příspěvku. Orgány finanční správy vymáhají pokuty a penále za nedodržení rozpočtových pravidel. Mnohé kauzy jsou mediálně známé. Získané finanční prostředky mohou tedy pomoci, ale mohou způsobit i opak, tedy zadluženost. Máme v České republice zázemí pro správné čerpání evropských dotací? Jsou to finanční prostředky, na které si opravdu může každá skupina dle vypsaných pravidel bez obav „sáhnout“? A právě tyto otázky jsou důvodem, proč bych se chtěla dozvědět o tomto tématu mnohem více. </a:t>
            </a:r>
          </a:p>
          <a:p>
            <a:endParaRPr lang="cs-CZ" dirty="0"/>
          </a:p>
        </p:txBody>
      </p:sp>
    </p:spTree>
    <p:extLst>
      <p:ext uri="{BB962C8B-B14F-4D97-AF65-F5344CB8AC3E}">
        <p14:creationId xmlns:p14="http://schemas.microsoft.com/office/powerpoint/2010/main" val="1156664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altLang="cs-CZ" sz="3600" dirty="0">
                <a:solidFill>
                  <a:srgbClr val="0000DC"/>
                </a:solidFill>
                <a:latin typeface="Open Sans"/>
              </a:rPr>
              <a:t>Úkol</a:t>
            </a:r>
            <a:r>
              <a:rPr lang="cs-CZ" altLang="cs-CZ" sz="3600" b="0" dirty="0">
                <a:solidFill>
                  <a:srgbClr val="0000DC"/>
                </a:solidFill>
                <a:latin typeface="Open Sans"/>
              </a:rPr>
              <a:t> </a:t>
            </a:r>
            <a:r>
              <a:rPr lang="cs-CZ" altLang="cs-CZ" sz="3600" dirty="0">
                <a:solidFill>
                  <a:srgbClr val="0000DC"/>
                </a:solidFill>
                <a:latin typeface="Open Sans"/>
              </a:rPr>
              <a:t>z dnešní hodiny: Motivace výběru tématu</a:t>
            </a:r>
            <a:endParaRPr lang="cs-CZ" sz="3600" dirty="0">
              <a:solidFill>
                <a:srgbClr val="0000DC"/>
              </a:solidFill>
            </a:endParaRPr>
          </a:p>
        </p:txBody>
      </p:sp>
      <p:sp>
        <p:nvSpPr>
          <p:cNvPr id="7" name="TextovéPole 6"/>
          <p:cNvSpPr txBox="1"/>
          <p:nvPr/>
        </p:nvSpPr>
        <p:spPr>
          <a:xfrm>
            <a:off x="787651" y="1520982"/>
            <a:ext cx="10474860" cy="4401205"/>
          </a:xfrm>
          <a:prstGeom prst="rect">
            <a:avLst/>
          </a:prstGeom>
          <a:noFill/>
        </p:spPr>
        <p:txBody>
          <a:bodyPr wrap="square" rtlCol="0">
            <a:spAutoFit/>
          </a:bodyPr>
          <a:lstStyle/>
          <a:p>
            <a:pPr marL="457200" lvl="0" indent="-457200" eaLnBrk="0" hangingPunct="0">
              <a:buFont typeface="+mj-lt"/>
              <a:buAutoNum type="arabicPeriod"/>
            </a:pPr>
            <a:r>
              <a:rPr lang="cs-CZ" altLang="cs-CZ" sz="2000" dirty="0">
                <a:solidFill>
                  <a:srgbClr val="3A3A3A"/>
                </a:solidFill>
                <a:latin typeface="Open Sans"/>
              </a:rPr>
              <a:t>Uveďte název vámi vybraného tématu závěrečné práce.</a:t>
            </a:r>
          </a:p>
          <a:p>
            <a:pPr marL="457200" lvl="0" indent="-457200" eaLnBrk="0" hangingPunct="0">
              <a:buFont typeface="+mj-lt"/>
              <a:buAutoNum type="arabicPeriod"/>
            </a:pPr>
            <a:endParaRPr lang="cs-CZ" altLang="cs-CZ" sz="2000" dirty="0"/>
          </a:p>
          <a:p>
            <a:pPr marL="457200" lvl="0" indent="-457200" eaLnBrk="0" hangingPunct="0">
              <a:buFont typeface="+mj-lt"/>
              <a:buAutoNum type="arabicPeriod"/>
            </a:pPr>
            <a:r>
              <a:rPr lang="cs-CZ" altLang="cs-CZ" sz="2000" dirty="0">
                <a:solidFill>
                  <a:srgbClr val="3A3A3A"/>
                </a:solidFill>
                <a:latin typeface="Open Sans"/>
              </a:rPr>
              <a:t>Popište stručně svoji odbornou motivaci, tedy v rozsahu  100-200 slov popište, </a:t>
            </a:r>
            <a:r>
              <a:rPr lang="cs-CZ" altLang="cs-CZ" sz="2000" b="1" dirty="0">
                <a:solidFill>
                  <a:srgbClr val="3A3A3A"/>
                </a:solidFill>
                <a:latin typeface="Open Sans"/>
              </a:rPr>
              <a:t>proč jste si zrovna tohle téma vybrali</a:t>
            </a:r>
            <a:r>
              <a:rPr lang="cs-CZ" altLang="cs-CZ" sz="2000" dirty="0">
                <a:solidFill>
                  <a:srgbClr val="3A3A3A"/>
                </a:solidFill>
                <a:latin typeface="Open Sans"/>
              </a:rPr>
              <a:t>? Prosím vyhněte se odpovědi typu </a:t>
            </a:r>
            <a:r>
              <a:rPr lang="cs-CZ" altLang="cs-CZ" sz="2000" i="1" dirty="0">
                <a:solidFill>
                  <a:srgbClr val="3A3A3A"/>
                </a:solidFill>
                <a:latin typeface="Open Sans"/>
              </a:rPr>
              <a:t>„tohle na mě zbylo“</a:t>
            </a:r>
            <a:r>
              <a:rPr lang="cs-CZ" altLang="cs-CZ" sz="2000" dirty="0">
                <a:solidFill>
                  <a:srgbClr val="3A3A3A"/>
                </a:solidFill>
                <a:latin typeface="Open Sans"/>
              </a:rPr>
              <a:t> či </a:t>
            </a:r>
            <a:r>
              <a:rPr lang="cs-CZ" altLang="cs-CZ" sz="2000" i="1" dirty="0">
                <a:solidFill>
                  <a:srgbClr val="3A3A3A"/>
                </a:solidFill>
                <a:latin typeface="Open Sans"/>
              </a:rPr>
              <a:t>„slyšel/a jsem, že vedoucí práce je fajn“ </a:t>
            </a:r>
            <a:r>
              <a:rPr lang="cs-CZ" altLang="cs-CZ" sz="2000" dirty="0">
                <a:solidFill>
                  <a:srgbClr val="3A3A3A"/>
                </a:solidFill>
                <a:latin typeface="Open Sans"/>
              </a:rPr>
              <a:t>apod. </a:t>
            </a:r>
            <a:br>
              <a:rPr lang="cs-CZ" altLang="cs-CZ" sz="2000" dirty="0">
                <a:solidFill>
                  <a:srgbClr val="3A3A3A"/>
                </a:solidFill>
                <a:latin typeface="Open Sans"/>
              </a:rPr>
            </a:br>
            <a:r>
              <a:rPr lang="cs-CZ" altLang="cs-CZ" sz="2000" dirty="0">
                <a:solidFill>
                  <a:srgbClr val="3A3A3A"/>
                </a:solidFill>
                <a:latin typeface="Open Sans"/>
              </a:rPr>
              <a:t>Zdůvodnění by se mělo vztahovat k tomu, proč by se tímto tématem/ vybranou oblastí dle vás mělo zabývat? Prosím ani zde se neomezte na odpovědi typu </a:t>
            </a:r>
            <a:r>
              <a:rPr lang="cs-CZ" altLang="cs-CZ" sz="2000" i="1" dirty="0">
                <a:solidFill>
                  <a:srgbClr val="3A3A3A"/>
                </a:solidFill>
                <a:latin typeface="Open Sans"/>
              </a:rPr>
              <a:t>„protože by to mohlo být zajímavé“ </a:t>
            </a:r>
            <a:r>
              <a:rPr lang="cs-CZ" altLang="cs-CZ" sz="2000" dirty="0">
                <a:solidFill>
                  <a:srgbClr val="3A3A3A"/>
                </a:solidFill>
                <a:latin typeface="Open Sans"/>
              </a:rPr>
              <a:t>či</a:t>
            </a:r>
            <a:r>
              <a:rPr lang="cs-CZ" altLang="cs-CZ" sz="2000" i="1" dirty="0">
                <a:solidFill>
                  <a:srgbClr val="3A3A3A"/>
                </a:solidFill>
                <a:latin typeface="Open Sans"/>
              </a:rPr>
              <a:t> „budu psát o Znojmě, protože od tam pocházím“</a:t>
            </a:r>
            <a:r>
              <a:rPr lang="cs-CZ" altLang="cs-CZ" sz="2000" dirty="0">
                <a:solidFill>
                  <a:srgbClr val="3A3A3A"/>
                </a:solidFill>
                <a:latin typeface="Open Sans"/>
              </a:rPr>
              <a:t>, nýbrž se snažte poukázat na </a:t>
            </a:r>
            <a:r>
              <a:rPr lang="cs-CZ" altLang="cs-CZ" sz="2000" b="1" dirty="0">
                <a:solidFill>
                  <a:srgbClr val="3A3A3A"/>
                </a:solidFill>
                <a:latin typeface="Open Sans"/>
              </a:rPr>
              <a:t>relevantnost námětu </a:t>
            </a:r>
            <a:r>
              <a:rPr lang="cs-CZ" altLang="cs-CZ" sz="2000" dirty="0">
                <a:solidFill>
                  <a:srgbClr val="3A3A3A"/>
                </a:solidFill>
                <a:latin typeface="Open Sans"/>
              </a:rPr>
              <a:t>vaší práce ve vztahu k nějakému jevu či problému, koncepčního řešení či podobně. Text by měl obsahovat </a:t>
            </a:r>
            <a:r>
              <a:rPr lang="cs-CZ" altLang="cs-CZ" sz="2000" b="1" dirty="0">
                <a:solidFill>
                  <a:srgbClr val="3A3A3A"/>
                </a:solidFill>
                <a:latin typeface="Open Sans"/>
              </a:rPr>
              <a:t>formulaci cíle práce</a:t>
            </a:r>
            <a:r>
              <a:rPr lang="cs-CZ" altLang="cs-CZ" sz="2000" dirty="0">
                <a:solidFill>
                  <a:srgbClr val="3A3A3A"/>
                </a:solidFill>
                <a:latin typeface="Open Sans"/>
              </a:rPr>
              <a:t>.</a:t>
            </a:r>
            <a:endParaRPr lang="cs-CZ" altLang="cs-CZ" sz="2000" dirty="0"/>
          </a:p>
          <a:p>
            <a:pPr marL="457200" lvl="0" indent="-457200" eaLnBrk="0" hangingPunct="0">
              <a:buFont typeface="+mj-lt"/>
              <a:buAutoNum type="arabicPeriod"/>
            </a:pPr>
            <a:endParaRPr lang="cs-CZ" altLang="cs-CZ" sz="2000" dirty="0">
              <a:solidFill>
                <a:srgbClr val="3A3A3A"/>
              </a:solidFill>
              <a:latin typeface="Open Sans"/>
            </a:endParaRPr>
          </a:p>
          <a:p>
            <a:pPr marL="457200" lvl="0" indent="-457200" eaLnBrk="0" hangingPunct="0">
              <a:buFont typeface="+mj-lt"/>
              <a:buAutoNum type="arabicPeriod"/>
            </a:pPr>
            <a:r>
              <a:rPr lang="cs-CZ" altLang="cs-CZ" sz="2000" dirty="0">
                <a:solidFill>
                  <a:srgbClr val="3A3A3A"/>
                </a:solidFill>
                <a:latin typeface="Open Sans"/>
              </a:rPr>
              <a:t>Zpracovaný dokument vložte do Odevzdávárny předmětu TEDP/TEBP (složka Motivace) nejpozději do 31. 10. 2021 vč. v následující podobě: prijmeniautora.doc (např. Preucilova.doc).</a:t>
            </a:r>
            <a:endParaRPr lang="cs-CZ" altLang="cs-CZ" sz="2000" dirty="0">
              <a:latin typeface="Arial" panose="020B0604020202020204" pitchFamily="34" charset="0"/>
            </a:endParaRPr>
          </a:p>
        </p:txBody>
      </p:sp>
    </p:spTree>
    <p:extLst>
      <p:ext uri="{BB962C8B-B14F-4D97-AF65-F5344CB8AC3E}">
        <p14:creationId xmlns:p14="http://schemas.microsoft.com/office/powerpoint/2010/main" val="1457321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BD69EA7-709F-4F12-8ED2-010F47D180F8}"/>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17F9CC5D-2ABB-46D9-9003-6223A4EC2589}"/>
              </a:ext>
            </a:extLst>
          </p:cNvPr>
          <p:cNvSpPr>
            <a:spLocks noGrp="1"/>
          </p:cNvSpPr>
          <p:nvPr>
            <p:ph type="title"/>
          </p:nvPr>
        </p:nvSpPr>
        <p:spPr/>
        <p:txBody>
          <a:bodyPr/>
          <a:lstStyle/>
          <a:p>
            <a:r>
              <a:rPr lang="cs-CZ" dirty="0"/>
              <a:t>Proč píšu závěrečnou práci?</a:t>
            </a:r>
          </a:p>
        </p:txBody>
      </p:sp>
      <p:sp>
        <p:nvSpPr>
          <p:cNvPr id="5" name="Zástupný obsah 4">
            <a:extLst>
              <a:ext uri="{FF2B5EF4-FFF2-40B4-BE49-F238E27FC236}">
                <a16:creationId xmlns:a16="http://schemas.microsoft.com/office/drawing/2014/main" id="{929974AF-7D62-4620-9ACD-928BC3EAD129}"/>
              </a:ext>
            </a:extLst>
          </p:cNvPr>
          <p:cNvSpPr>
            <a:spLocks noGrp="1"/>
          </p:cNvSpPr>
          <p:nvPr>
            <p:ph idx="1"/>
          </p:nvPr>
        </p:nvSpPr>
        <p:spPr>
          <a:xfrm>
            <a:off x="720000" y="1692002"/>
            <a:ext cx="11472000" cy="4139998"/>
          </a:xfrm>
        </p:spPr>
        <p:txBody>
          <a:bodyPr/>
          <a:lstStyle/>
          <a:p>
            <a:pPr marL="457200" indent="-457200" eaLnBrk="0" hangingPunct="0">
              <a:spcBef>
                <a:spcPct val="0"/>
              </a:spcBef>
              <a:buFont typeface="+mj-lt"/>
              <a:buAutoNum type="arabicPeriod"/>
            </a:pPr>
            <a:r>
              <a:rPr lang="cs-CZ" sz="2000" kern="1200" dirty="0">
                <a:solidFill>
                  <a:srgbClr val="3A3A3A"/>
                </a:solidFill>
                <a:latin typeface="Open Sans"/>
              </a:rPr>
              <a:t>Přispěju k řešení/přidám něco k stavu poznání o určitém jevu/problému.</a:t>
            </a:r>
          </a:p>
          <a:p>
            <a:pPr marL="457200" indent="-457200" eaLnBrk="0" hangingPunct="0">
              <a:spcBef>
                <a:spcPct val="0"/>
              </a:spcBef>
              <a:buFont typeface="+mj-lt"/>
              <a:buAutoNum type="arabicPeriod"/>
            </a:pPr>
            <a:r>
              <a:rPr lang="cs-CZ" sz="2000" kern="1200" dirty="0">
                <a:solidFill>
                  <a:srgbClr val="3A3A3A"/>
                </a:solidFill>
                <a:latin typeface="Open Sans"/>
              </a:rPr>
              <a:t>Prokážu analytické schopnosti a schopnost aplikovat své znalosti na řešení konkrétního problému.</a:t>
            </a:r>
          </a:p>
          <a:p>
            <a:pPr marL="457200" indent="-457200" eaLnBrk="0" hangingPunct="0">
              <a:spcBef>
                <a:spcPct val="0"/>
              </a:spcBef>
              <a:buFont typeface="+mj-lt"/>
              <a:buAutoNum type="arabicPeriod"/>
            </a:pPr>
            <a:r>
              <a:rPr lang="pl-PL" sz="2000" kern="1200" dirty="0">
                <a:solidFill>
                  <a:srgbClr val="3A3A3A"/>
                </a:solidFill>
                <a:latin typeface="Open Sans"/>
              </a:rPr>
              <a:t>Naučím se pracovat s akademickými zdroji, resp. tuto znalost prokážu.</a:t>
            </a:r>
          </a:p>
          <a:p>
            <a:pPr marL="457200" indent="-457200" eaLnBrk="0" hangingPunct="0">
              <a:spcBef>
                <a:spcPct val="0"/>
              </a:spcBef>
              <a:buFont typeface="+mj-lt"/>
              <a:buAutoNum type="arabicPeriod"/>
            </a:pPr>
            <a:r>
              <a:rPr lang="cs-CZ" sz="2000" kern="1200" dirty="0">
                <a:solidFill>
                  <a:srgbClr val="3A3A3A"/>
                </a:solidFill>
                <a:latin typeface="Open Sans"/>
              </a:rPr>
              <a:t>Jedná se o nejdůležitější výsledek studia:</a:t>
            </a:r>
          </a:p>
          <a:p>
            <a:pPr marL="709200" lvl="1" indent="-457200" eaLnBrk="0" hangingPunct="0">
              <a:lnSpc>
                <a:spcPct val="150000"/>
              </a:lnSpc>
              <a:spcBef>
                <a:spcPct val="0"/>
              </a:spcBef>
            </a:pPr>
            <a:r>
              <a:rPr lang="cs-CZ" sz="1200" kern="1200" dirty="0">
                <a:solidFill>
                  <a:srgbClr val="3A3A3A"/>
                </a:solidFill>
                <a:latin typeface="Open Sans"/>
              </a:rPr>
              <a:t>Analytické psaní je základní dovedností absolventa.</a:t>
            </a:r>
          </a:p>
          <a:p>
            <a:pPr marL="709200" lvl="1" indent="-457200" eaLnBrk="0" hangingPunct="0">
              <a:lnSpc>
                <a:spcPct val="150000"/>
              </a:lnSpc>
              <a:spcBef>
                <a:spcPct val="0"/>
              </a:spcBef>
            </a:pPr>
            <a:r>
              <a:rPr lang="cs-CZ" sz="1200" kern="1200" dirty="0">
                <a:solidFill>
                  <a:srgbClr val="3A3A3A"/>
                </a:solidFill>
                <a:latin typeface="Open Sans"/>
              </a:rPr>
              <a:t>Potenciální zaměstnavatelé se mohou rozhodovat také na základě kvality vaší práce.</a:t>
            </a:r>
          </a:p>
          <a:p>
            <a:pPr marL="457200" indent="-457200" eaLnBrk="0" hangingPunct="0">
              <a:spcBef>
                <a:spcPct val="0"/>
              </a:spcBef>
              <a:buFont typeface="+mj-lt"/>
              <a:buAutoNum type="arabicPeriod"/>
            </a:pPr>
            <a:r>
              <a:rPr lang="cs-CZ" sz="2000" kern="1200" dirty="0">
                <a:solidFill>
                  <a:srgbClr val="3A3A3A"/>
                </a:solidFill>
                <a:latin typeface="Open Sans"/>
              </a:rPr>
              <a:t>Klíčová součást státní závěrečné zkoušky.</a:t>
            </a:r>
          </a:p>
          <a:p>
            <a:pPr marL="457200" indent="-457200" eaLnBrk="0" hangingPunct="0">
              <a:spcBef>
                <a:spcPct val="0"/>
              </a:spcBef>
              <a:buFont typeface="+mj-lt"/>
              <a:buAutoNum type="arabicPeriod"/>
            </a:pPr>
            <a:r>
              <a:rPr lang="cs-CZ" sz="2000" kern="1200" dirty="0">
                <a:solidFill>
                  <a:schemeClr val="bg1">
                    <a:lumMod val="50000"/>
                  </a:schemeClr>
                </a:solidFill>
                <a:latin typeface="Open Sans"/>
              </a:rPr>
              <a:t>Naučím se </a:t>
            </a:r>
            <a:r>
              <a:rPr lang="cs-CZ" sz="2000" i="1" kern="1200" dirty="0" err="1">
                <a:solidFill>
                  <a:schemeClr val="bg1">
                    <a:lumMod val="50000"/>
                  </a:schemeClr>
                </a:solidFill>
                <a:latin typeface="Open Sans"/>
              </a:rPr>
              <a:t>time</a:t>
            </a:r>
            <a:r>
              <a:rPr lang="cs-CZ" sz="2000" i="1" kern="1200" dirty="0">
                <a:solidFill>
                  <a:schemeClr val="bg1">
                    <a:lumMod val="50000"/>
                  </a:schemeClr>
                </a:solidFill>
                <a:latin typeface="Open Sans"/>
              </a:rPr>
              <a:t> management </a:t>
            </a:r>
            <a:r>
              <a:rPr lang="cs-CZ" sz="2000" kern="1200" dirty="0">
                <a:solidFill>
                  <a:schemeClr val="bg1">
                    <a:lumMod val="50000"/>
                  </a:schemeClr>
                </a:solidFill>
                <a:latin typeface="Open Sans"/>
              </a:rPr>
              <a:t>při práci na velkém projektu.</a:t>
            </a:r>
          </a:p>
          <a:p>
            <a:pPr marL="457200" indent="-457200" eaLnBrk="0" hangingPunct="0">
              <a:spcBef>
                <a:spcPct val="0"/>
              </a:spcBef>
              <a:buFont typeface="+mj-lt"/>
              <a:buAutoNum type="arabicPeriod"/>
            </a:pPr>
            <a:r>
              <a:rPr lang="cs-CZ" sz="2000" kern="1200" dirty="0">
                <a:solidFill>
                  <a:schemeClr val="bg1">
                    <a:lumMod val="50000"/>
                  </a:schemeClr>
                </a:solidFill>
                <a:latin typeface="Open Sans"/>
              </a:rPr>
              <a:t>Závěrečné práce jsou veřejné dostupné online (navždy).</a:t>
            </a:r>
          </a:p>
        </p:txBody>
      </p:sp>
    </p:spTree>
    <p:extLst>
      <p:ext uri="{BB962C8B-B14F-4D97-AF65-F5344CB8AC3E}">
        <p14:creationId xmlns:p14="http://schemas.microsoft.com/office/powerpoint/2010/main" val="3840154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BDX_AKAP Akademické psaní</a:t>
            </a:r>
          </a:p>
        </p:txBody>
      </p:sp>
      <p:sp>
        <p:nvSpPr>
          <p:cNvPr id="3" name="Content Placeholder 2"/>
          <p:cNvSpPr>
            <a:spLocks noGrp="1"/>
          </p:cNvSpPr>
          <p:nvPr>
            <p:ph idx="1"/>
          </p:nvPr>
        </p:nvSpPr>
        <p:spPr/>
        <p:txBody>
          <a:bodyPr/>
          <a:lstStyle/>
          <a:p>
            <a:r>
              <a:rPr lang="cs-CZ" sz="2400" dirty="0"/>
              <a:t>Kurz je výhradně online a probíhá bez přímé výuky. </a:t>
            </a:r>
          </a:p>
          <a:p>
            <a:endParaRPr lang="cs-CZ" sz="2400" dirty="0"/>
          </a:p>
          <a:p>
            <a:endParaRPr lang="cs-CZ" sz="2400" dirty="0"/>
          </a:p>
          <a:p>
            <a:r>
              <a:rPr lang="cs-CZ" sz="2400" dirty="0"/>
              <a:t>Pokud jste předmět neabsolvovali, výrazně doporučujeme si jej zapsat. </a:t>
            </a:r>
            <a:br>
              <a:rPr lang="cs-CZ" sz="2400" dirty="0"/>
            </a:br>
            <a:r>
              <a:rPr lang="cs-CZ" sz="2400" dirty="0"/>
              <a:t>Pokud jste ho absolvovali, doporučujeme si informace v něm obsažené oživit.</a:t>
            </a:r>
          </a:p>
        </p:txBody>
      </p:sp>
    </p:spTree>
    <p:extLst>
      <p:ext uri="{BB962C8B-B14F-4D97-AF65-F5344CB8AC3E}">
        <p14:creationId xmlns:p14="http://schemas.microsoft.com/office/powerpoint/2010/main" val="93387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76251-6947-483D-B957-F2B3B96DF1F3}"/>
              </a:ext>
            </a:extLst>
          </p:cNvPr>
          <p:cNvSpPr>
            <a:spLocks noGrp="1"/>
          </p:cNvSpPr>
          <p:nvPr>
            <p:ph type="title"/>
          </p:nvPr>
        </p:nvSpPr>
        <p:spPr>
          <a:xfrm>
            <a:off x="720000" y="719999"/>
            <a:ext cx="10753200" cy="2656943"/>
          </a:xfrm>
        </p:spPr>
        <p:txBody>
          <a:bodyPr/>
          <a:lstStyle/>
          <a:p>
            <a:pPr marL="342900" indent="-342900"/>
            <a:r>
              <a:rPr lang="cs-CZ" sz="3200" dirty="0"/>
              <a:t>Směrnice Ekonomicko-správní fakulty MU č. 9/2019 </a:t>
            </a:r>
            <a:br>
              <a:rPr lang="cs-CZ" sz="3200" dirty="0"/>
            </a:br>
            <a:r>
              <a:rPr lang="cs-CZ" sz="3200" i="1" dirty="0"/>
              <a:t>O tvorbě, odevzdávání, zveřejňování a hodnocení závěrečných (bakalářských a diplomových) prací </a:t>
            </a:r>
          </a:p>
        </p:txBody>
      </p:sp>
      <p:sp>
        <p:nvSpPr>
          <p:cNvPr id="30722" name="Zástupný symbol pro obsah 6"/>
          <p:cNvSpPr>
            <a:spLocks noGrp="1"/>
          </p:cNvSpPr>
          <p:nvPr>
            <p:ph idx="1"/>
          </p:nvPr>
        </p:nvSpPr>
        <p:spPr>
          <a:xfrm>
            <a:off x="718800" y="2908681"/>
            <a:ext cx="10753200" cy="2301149"/>
          </a:xfrm>
        </p:spPr>
        <p:txBody>
          <a:bodyPr vert="horz" lIns="91440" tIns="45720" rIns="91440" bIns="45720" rtlCol="0">
            <a:noAutofit/>
          </a:bodyPr>
          <a:lstStyle/>
          <a:p>
            <a:pPr marL="742950" lvl="1" indent="-285750" algn="just"/>
            <a:r>
              <a:rPr lang="cs-CZ" dirty="0"/>
              <a:t>formát (struktura práce, typ a velikost písma)</a:t>
            </a:r>
          </a:p>
          <a:p>
            <a:pPr marL="742950" lvl="1" indent="-285750"/>
            <a:r>
              <a:rPr lang="cs-CZ" dirty="0"/>
              <a:t>rozsah práce</a:t>
            </a:r>
          </a:p>
          <a:p>
            <a:pPr marL="742950" lvl="1" indent="-285750"/>
            <a:r>
              <a:rPr lang="cs-CZ" dirty="0"/>
              <a:t>odevzdání (způsob vazby a tisku)</a:t>
            </a:r>
          </a:p>
          <a:p>
            <a:pPr marL="742950" lvl="1" indent="-285750"/>
            <a:r>
              <a:rPr lang="cs-CZ" dirty="0"/>
              <a:t>plagiátorství</a:t>
            </a:r>
          </a:p>
          <a:p>
            <a:pPr marL="742950" lvl="1" indent="-285750"/>
            <a:r>
              <a:rPr lang="cs-CZ" dirty="0"/>
              <a:t>technika citování</a:t>
            </a:r>
            <a:r>
              <a:rPr lang="en-US" dirty="0"/>
              <a:t> (</a:t>
            </a:r>
            <a:r>
              <a:rPr lang="cs-CZ" dirty="0"/>
              <a:t>harvardský styl</a:t>
            </a:r>
            <a:r>
              <a:rPr lang="en-US" dirty="0"/>
              <a:t>)</a:t>
            </a:r>
            <a:endParaRPr lang="cs-CZ" dirty="0"/>
          </a:p>
          <a:p>
            <a:pPr marL="742950" lvl="1" indent="-285750"/>
            <a:endParaRPr lang="cs-CZ" dirty="0"/>
          </a:p>
          <a:p>
            <a:pPr marL="742950" lvl="1" indent="-285750"/>
            <a:r>
              <a:rPr lang="cs-CZ" dirty="0"/>
              <a:t>důležité termíny</a:t>
            </a:r>
          </a:p>
          <a:p>
            <a:pPr marL="742950" lvl="1" indent="-285750"/>
            <a:endParaRPr lang="cs-CZ" dirty="0"/>
          </a:p>
        </p:txBody>
      </p:sp>
    </p:spTree>
    <p:extLst>
      <p:ext uri="{BB962C8B-B14F-4D97-AF65-F5344CB8AC3E}">
        <p14:creationId xmlns:p14="http://schemas.microsoft.com/office/powerpoint/2010/main" val="1463686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2E23D-5B24-461C-98C4-03895DD1AF92}"/>
              </a:ext>
            </a:extLst>
          </p:cNvPr>
          <p:cNvSpPr>
            <a:spLocks noGrp="1"/>
          </p:cNvSpPr>
          <p:nvPr>
            <p:ph type="title"/>
          </p:nvPr>
        </p:nvSpPr>
        <p:spPr/>
        <p:txBody>
          <a:bodyPr/>
          <a:lstStyle/>
          <a:p>
            <a:r>
              <a:rPr lang="en-US" dirty="0" err="1"/>
              <a:t>Struktura</a:t>
            </a:r>
            <a:r>
              <a:rPr lang="en-US" dirty="0"/>
              <a:t> </a:t>
            </a:r>
            <a:r>
              <a:rPr lang="en-US" dirty="0" err="1"/>
              <a:t>práce</a:t>
            </a:r>
            <a:br>
              <a:rPr lang="en-US" dirty="0"/>
            </a:br>
            <a:endParaRPr lang="en-US" dirty="0"/>
          </a:p>
        </p:txBody>
      </p:sp>
      <p:sp>
        <p:nvSpPr>
          <p:cNvPr id="3" name="Zástupný symbol pro obsah 2"/>
          <p:cNvSpPr>
            <a:spLocks noGrp="1"/>
          </p:cNvSpPr>
          <p:nvPr>
            <p:ph idx="1"/>
          </p:nvPr>
        </p:nvSpPr>
        <p:spPr>
          <a:xfrm>
            <a:off x="720000" y="1454727"/>
            <a:ext cx="10753200" cy="4976553"/>
          </a:xfrm>
        </p:spPr>
        <p:txBody>
          <a:bodyPr/>
          <a:lstStyle/>
          <a:p>
            <a:pPr marL="324000" lvl="1" indent="0">
              <a:buNone/>
            </a:pPr>
            <a:r>
              <a:rPr lang="cs-CZ" dirty="0"/>
              <a:t>Prvních 10 stran je předepsaných (ale počítají se do rozsahu práce)</a:t>
            </a:r>
          </a:p>
          <a:p>
            <a:pPr lvl="1"/>
            <a:r>
              <a:rPr lang="cs-CZ" dirty="0"/>
              <a:t>titulní strany (definuje směrnice)</a:t>
            </a:r>
          </a:p>
          <a:p>
            <a:pPr lvl="1"/>
            <a:r>
              <a:rPr lang="cs-CZ" dirty="0"/>
              <a:t>zadání závěrečné práce generované z příslušné aplikace IS MU;, </a:t>
            </a:r>
          </a:p>
          <a:p>
            <a:pPr lvl="1"/>
            <a:r>
              <a:rPr lang="cs-CZ" dirty="0"/>
              <a:t>bibliografická identifikace včetně anotací a klíčových slov v jazyce závěrečné práce </a:t>
            </a:r>
            <a:br>
              <a:rPr lang="cs-CZ" dirty="0"/>
            </a:br>
            <a:r>
              <a:rPr lang="cs-CZ" dirty="0"/>
              <a:t>a v jazyce anglickém</a:t>
            </a:r>
            <a:endParaRPr lang="en-US" dirty="0"/>
          </a:p>
          <a:p>
            <a:pPr lvl="1"/>
            <a:r>
              <a:rPr lang="cs-CZ" dirty="0"/>
              <a:t>prohlášení autora, poděkování</a:t>
            </a:r>
          </a:p>
          <a:p>
            <a:pPr lvl="1"/>
            <a:r>
              <a:rPr lang="cs-CZ" dirty="0"/>
              <a:t>obsah práce</a:t>
            </a:r>
          </a:p>
          <a:p>
            <a:pPr marL="324000" lvl="1" indent="0">
              <a:buNone/>
            </a:pPr>
            <a:endParaRPr lang="cs-CZ" dirty="0"/>
          </a:p>
          <a:p>
            <a:pPr marL="324000" lvl="1" indent="0">
              <a:buNone/>
            </a:pPr>
            <a:r>
              <a:rPr lang="cs-CZ" dirty="0"/>
              <a:t>Text práce</a:t>
            </a:r>
          </a:p>
          <a:p>
            <a:pPr lvl="1"/>
            <a:r>
              <a:rPr lang="cs-CZ" dirty="0"/>
              <a:t>úvod práce</a:t>
            </a:r>
          </a:p>
          <a:p>
            <a:pPr lvl="1"/>
            <a:r>
              <a:rPr lang="cs-CZ" dirty="0"/>
              <a:t>text</a:t>
            </a:r>
          </a:p>
          <a:p>
            <a:pPr lvl="1"/>
            <a:r>
              <a:rPr lang="cs-CZ" dirty="0"/>
              <a:t>závěr práce</a:t>
            </a:r>
          </a:p>
          <a:p>
            <a:pPr lvl="1"/>
            <a:r>
              <a:rPr lang="cs-CZ" dirty="0"/>
              <a:t>Přílohy (nepočítají se do rozsahu práce)</a:t>
            </a:r>
          </a:p>
          <a:p>
            <a:pPr marL="324000" lvl="1" indent="0">
              <a:buNone/>
            </a:pPr>
            <a:endParaRPr lang="cs-CZ" dirty="0"/>
          </a:p>
          <a:p>
            <a:pPr marL="324000" lvl="1" indent="0">
              <a:buNone/>
            </a:pPr>
            <a:r>
              <a:rPr lang="cs-CZ" dirty="0"/>
              <a:t>Rozsah práce: 35-45 (BP) / 60-80 (DP) stran</a:t>
            </a:r>
          </a:p>
        </p:txBody>
      </p:sp>
    </p:spTree>
    <p:extLst>
      <p:ext uri="{BB962C8B-B14F-4D97-AF65-F5344CB8AC3E}">
        <p14:creationId xmlns:p14="http://schemas.microsoft.com/office/powerpoint/2010/main" val="2851364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r>
              <a:rPr lang="cs-CZ" dirty="0"/>
              <a:t>Literatura a zdroje</a:t>
            </a:r>
          </a:p>
        </p:txBody>
      </p:sp>
      <p:sp>
        <p:nvSpPr>
          <p:cNvPr id="37890" name="Rectangle 3"/>
          <p:cNvSpPr>
            <a:spLocks noGrp="1" noChangeArrowheads="1"/>
          </p:cNvSpPr>
          <p:nvPr>
            <p:ph type="body" idx="1"/>
          </p:nvPr>
        </p:nvSpPr>
        <p:spPr>
          <a:xfrm>
            <a:off x="720000" y="1722482"/>
            <a:ext cx="10753200" cy="4688478"/>
          </a:xfrm>
        </p:spPr>
        <p:txBody>
          <a:bodyPr/>
          <a:lstStyle/>
          <a:p>
            <a:r>
              <a:rPr lang="cs-CZ" sz="2400" dirty="0"/>
              <a:t>Čtením se učíte psát</a:t>
            </a:r>
          </a:p>
          <a:p>
            <a:r>
              <a:rPr lang="cs-CZ" sz="2400" dirty="0"/>
              <a:t>Optimální minimum je 50 zdrojů v DP</a:t>
            </a:r>
          </a:p>
          <a:p>
            <a:r>
              <a:rPr lang="cs-CZ" sz="2400" dirty="0"/>
              <a:t>Kvalitní primární zdroje: aktuální texty‚ renomované časopisy, pozor na odborné monografie v ČR, které neprocházejí recenzním řízením</a:t>
            </a:r>
          </a:p>
          <a:p>
            <a:r>
              <a:rPr lang="cs-CZ" sz="2400" dirty="0"/>
              <a:t>Omezit sekundární zdroje (wikipedie.cz, aktualne.cz)</a:t>
            </a:r>
          </a:p>
          <a:p>
            <a:r>
              <a:rPr lang="cs-CZ" sz="2400" dirty="0"/>
              <a:t>Sociálně-ekonomické informace a práce s nimi, Kuželíková L., Nekuda J. </a:t>
            </a:r>
            <a:br>
              <a:rPr lang="cs-CZ" sz="2400" dirty="0"/>
            </a:br>
            <a:r>
              <a:rPr lang="cs-CZ" sz="2400" dirty="0"/>
              <a:t>a Poláček J., 2008  (k dispozici v učebních materiálech v </a:t>
            </a:r>
            <a:r>
              <a:rPr lang="cs-CZ" sz="2400" dirty="0" err="1"/>
              <a:t>ISu</a:t>
            </a:r>
            <a:r>
              <a:rPr lang="cs-CZ" sz="2400" dirty="0"/>
              <a:t>)</a:t>
            </a:r>
            <a:endParaRPr lang="en-US" sz="2400" dirty="0"/>
          </a:p>
          <a:p>
            <a:r>
              <a:rPr lang="cs-CZ" sz="2400" dirty="0"/>
              <a:t>Začít hledat na </a:t>
            </a:r>
            <a:r>
              <a:rPr lang="cs-CZ" sz="2400" dirty="0">
                <a:hlinkClick r:id="rId3"/>
              </a:rPr>
              <a:t>https://scholar.google.cz/</a:t>
            </a:r>
            <a:r>
              <a:rPr lang="cs-CZ" sz="2400" dirty="0"/>
              <a:t> nebo </a:t>
            </a:r>
            <a:r>
              <a:rPr lang="cs-CZ" sz="2400" dirty="0">
                <a:hlinkClick r:id="rId4"/>
              </a:rPr>
              <a:t>http://discovery.muni.cz/</a:t>
            </a:r>
            <a:endParaRPr lang="cs-CZ" sz="2400" dirty="0"/>
          </a:p>
          <a:p>
            <a:endParaRPr lang="cs-CZ" sz="2400" dirty="0"/>
          </a:p>
          <a:p>
            <a:endParaRPr lang="cs-CZ" sz="2400" dirty="0"/>
          </a:p>
        </p:txBody>
      </p:sp>
    </p:spTree>
    <p:extLst>
      <p:ext uri="{BB962C8B-B14F-4D97-AF65-F5344CB8AC3E}">
        <p14:creationId xmlns:p14="http://schemas.microsoft.com/office/powerpoint/2010/main" val="1982398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
            <a:extLst>
              <a:ext uri="{FF2B5EF4-FFF2-40B4-BE49-F238E27FC236}">
                <a16:creationId xmlns:a16="http://schemas.microsoft.com/office/drawing/2014/main" id="{10F5ABAC-7769-4FD9-9881-9B8B321A4CD8}"/>
              </a:ext>
            </a:extLst>
          </p:cNvPr>
          <p:cNvSpPr txBox="1">
            <a:spLocks noChangeArrowheads="1"/>
          </p:cNvSpPr>
          <p:nvPr/>
        </p:nvSpPr>
        <p:spPr bwMode="auto">
          <a:xfrm>
            <a:off x="1257316" y="1755775"/>
            <a:ext cx="7123113"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r>
              <a:rPr lang="cs-CZ" altLang="cs-CZ" sz="4000" b="1" dirty="0">
                <a:solidFill>
                  <a:srgbClr val="0000DC"/>
                </a:solidFill>
                <a:latin typeface="+mn-lt"/>
              </a:rPr>
              <a:t>Význam četby zdrojů</a:t>
            </a:r>
          </a:p>
        </p:txBody>
      </p:sp>
      <p:sp>
        <p:nvSpPr>
          <p:cNvPr id="29699" name="Text Box 2">
            <a:extLst>
              <a:ext uri="{FF2B5EF4-FFF2-40B4-BE49-F238E27FC236}">
                <a16:creationId xmlns:a16="http://schemas.microsoft.com/office/drawing/2014/main" id="{8F910C31-E57C-4BA7-83D3-34DF5F7E5615}"/>
              </a:ext>
            </a:extLst>
          </p:cNvPr>
          <p:cNvSpPr txBox="1">
            <a:spLocks noChangeArrowheads="1"/>
          </p:cNvSpPr>
          <p:nvPr/>
        </p:nvSpPr>
        <p:spPr bwMode="auto">
          <a:xfrm>
            <a:off x="2895600" y="1600200"/>
            <a:ext cx="7620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900">
                <a:solidFill>
                  <a:srgbClr val="000000"/>
                </a:solidFill>
                <a:latin typeface="Tw Cen MT" panose="020B0602020104020603" pitchFamily="34" charset="-18"/>
                <a:ea typeface="Microsoft YaHei" panose="020B0503020204020204" pitchFamily="34" charset="-122"/>
              </a:defRPr>
            </a:lvl1pPr>
            <a:lvl2pPr>
              <a:spcBef>
                <a:spcPts val="5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600">
                <a:solidFill>
                  <a:srgbClr val="000000"/>
                </a:solidFill>
                <a:latin typeface="Tw Cen MT" panose="020B0602020104020603" pitchFamily="34" charset="-18"/>
                <a:ea typeface="Microsoft YaHei" panose="020B0503020204020204" pitchFamily="34" charset="-122"/>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300">
                <a:solidFill>
                  <a:srgbClr val="000000"/>
                </a:solidFill>
                <a:latin typeface="Tw Cen MT" panose="020B0602020104020603" pitchFamily="34" charset="-18"/>
                <a:ea typeface="Microsoft YaHei" panose="020B0503020204020204" pitchFamily="34" charset="-122"/>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w Cen MT" panose="020B0602020104020603" pitchFamily="34" charset="-18"/>
                <a:ea typeface="Microsoft YaHei" panose="020B0503020204020204" pitchFamily="34" charset="-122"/>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w Cen MT" panose="020B0602020104020603" pitchFamily="34" charset="-18"/>
                <a:ea typeface="Microsoft YaHei" panose="020B0503020204020204" pitchFamily="34" charset="-122"/>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w Cen MT" panose="020B0602020104020603" pitchFamily="34" charset="-18"/>
                <a:ea typeface="Microsoft YaHei" panose="020B0503020204020204" pitchFamily="34" charset="-122"/>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w Cen MT" panose="020B0602020104020603" pitchFamily="34" charset="-18"/>
                <a:ea typeface="Microsoft YaHei" panose="020B0503020204020204" pitchFamily="34" charset="-122"/>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w Cen MT" panose="020B0602020104020603" pitchFamily="34" charset="-18"/>
                <a:ea typeface="Microsoft YaHei" panose="020B0503020204020204" pitchFamily="34" charset="-122"/>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w Cen MT" panose="020B0602020104020603" pitchFamily="34" charset="-18"/>
                <a:ea typeface="Microsoft YaHei" panose="020B0503020204020204" pitchFamily="34" charset="-122"/>
              </a:defRPr>
            </a:lvl9pPr>
          </a:lstStyle>
          <a:p>
            <a:pPr eaLnBrk="1" hangingPunct="1">
              <a:spcBef>
                <a:spcPct val="0"/>
              </a:spcBef>
              <a:buClrTx/>
              <a:buFontTx/>
              <a:buNone/>
            </a:pPr>
            <a:r>
              <a:rPr lang="cs-CZ" altLang="cs-CZ" sz="4000" b="1" dirty="0">
                <a:solidFill>
                  <a:srgbClr val="FFFFFF"/>
                </a:solidFill>
                <a:cs typeface="Arial" panose="020B0604020202020204" pitchFamily="34" charset="0"/>
              </a:rPr>
              <a:t>Teoretický úvod výzkumu</a:t>
            </a:r>
          </a:p>
        </p:txBody>
      </p:sp>
      <p:sp>
        <p:nvSpPr>
          <p:cNvPr id="29701" name="Zástupný symbol pro číslo snímku 1">
            <a:extLst>
              <a:ext uri="{FF2B5EF4-FFF2-40B4-BE49-F238E27FC236}">
                <a16:creationId xmlns:a16="http://schemas.microsoft.com/office/drawing/2014/main" id="{9BED7768-85B4-47FD-AA3E-93585D3372F7}"/>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00"/>
              </a:spcBef>
              <a:buClr>
                <a:srgbClr val="000000"/>
              </a:buClr>
              <a:buSzPct val="100000"/>
              <a:buFont typeface="Times New Roman" panose="02020603050405020304" pitchFamily="18" charset="0"/>
              <a:tabLst>
                <a:tab pos="723900" algn="l"/>
              </a:tabLst>
              <a:defRPr sz="2900">
                <a:solidFill>
                  <a:srgbClr val="000000"/>
                </a:solidFill>
                <a:latin typeface="Tw Cen MT" panose="020B0602020104020603" pitchFamily="34" charset="-18"/>
                <a:ea typeface="Microsoft YaHei" panose="020B0503020204020204" pitchFamily="34" charset="-122"/>
              </a:defRPr>
            </a:lvl1pPr>
            <a:lvl2pPr>
              <a:spcBef>
                <a:spcPts val="550"/>
              </a:spcBef>
              <a:buClr>
                <a:srgbClr val="000000"/>
              </a:buClr>
              <a:buSzPct val="100000"/>
              <a:buFont typeface="Times New Roman" panose="02020603050405020304" pitchFamily="18" charset="0"/>
              <a:tabLst>
                <a:tab pos="723900" algn="l"/>
              </a:tabLst>
              <a:defRPr sz="2600">
                <a:solidFill>
                  <a:srgbClr val="000000"/>
                </a:solidFill>
                <a:latin typeface="Tw Cen MT" panose="020B0602020104020603" pitchFamily="34" charset="-18"/>
                <a:ea typeface="Microsoft YaHei" panose="020B0503020204020204" pitchFamily="34" charset="-122"/>
              </a:defRPr>
            </a:lvl2pPr>
            <a:lvl3pPr>
              <a:spcBef>
                <a:spcPts val="500"/>
              </a:spcBef>
              <a:buClr>
                <a:srgbClr val="000000"/>
              </a:buClr>
              <a:buSzPct val="100000"/>
              <a:buFont typeface="Times New Roman" panose="02020603050405020304" pitchFamily="18" charset="0"/>
              <a:tabLst>
                <a:tab pos="723900" algn="l"/>
              </a:tabLst>
              <a:defRPr sz="2300">
                <a:solidFill>
                  <a:srgbClr val="000000"/>
                </a:solidFill>
                <a:latin typeface="Tw Cen MT" panose="020B0602020104020603" pitchFamily="34" charset="-18"/>
                <a:ea typeface="Microsoft YaHei" panose="020B0503020204020204" pitchFamily="34" charset="-122"/>
              </a:defRPr>
            </a:lvl3pPr>
            <a:lvl4pPr>
              <a:spcBef>
                <a:spcPts val="400"/>
              </a:spcBef>
              <a:buClr>
                <a:srgbClr val="000000"/>
              </a:buClr>
              <a:buSzPct val="100000"/>
              <a:buFont typeface="Times New Roman" panose="02020603050405020304" pitchFamily="18" charset="0"/>
              <a:tabLst>
                <a:tab pos="723900" algn="l"/>
              </a:tabLst>
              <a:defRPr sz="2000">
                <a:solidFill>
                  <a:srgbClr val="000000"/>
                </a:solidFill>
                <a:latin typeface="Tw Cen MT" panose="020B0602020104020603" pitchFamily="34" charset="-18"/>
                <a:ea typeface="Microsoft YaHei" panose="020B0503020204020204" pitchFamily="34" charset="-122"/>
              </a:defRPr>
            </a:lvl4pPr>
            <a:lvl5pPr>
              <a:spcBef>
                <a:spcPts val="400"/>
              </a:spcBef>
              <a:buClr>
                <a:srgbClr val="000000"/>
              </a:buClr>
              <a:buSzPct val="100000"/>
              <a:buFont typeface="Times New Roman" panose="02020603050405020304" pitchFamily="18" charset="0"/>
              <a:tabLst>
                <a:tab pos="723900" algn="l"/>
              </a:tabLst>
              <a:defRPr sz="2000">
                <a:solidFill>
                  <a:srgbClr val="000000"/>
                </a:solidFill>
                <a:latin typeface="Tw Cen MT" panose="020B0602020104020603" pitchFamily="34" charset="-18"/>
                <a:ea typeface="Microsoft YaHei" panose="020B0503020204020204" pitchFamily="34" charset="-122"/>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723900" algn="l"/>
              </a:tabLst>
              <a:defRPr sz="2000">
                <a:solidFill>
                  <a:srgbClr val="000000"/>
                </a:solidFill>
                <a:latin typeface="Tw Cen MT" panose="020B0602020104020603" pitchFamily="34" charset="-18"/>
                <a:ea typeface="Microsoft YaHei" panose="020B0503020204020204" pitchFamily="34" charset="-122"/>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723900" algn="l"/>
              </a:tabLst>
              <a:defRPr sz="2000">
                <a:solidFill>
                  <a:srgbClr val="000000"/>
                </a:solidFill>
                <a:latin typeface="Tw Cen MT" panose="020B0602020104020603" pitchFamily="34" charset="-18"/>
                <a:ea typeface="Microsoft YaHei" panose="020B0503020204020204" pitchFamily="34" charset="-122"/>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723900" algn="l"/>
              </a:tabLst>
              <a:defRPr sz="2000">
                <a:solidFill>
                  <a:srgbClr val="000000"/>
                </a:solidFill>
                <a:latin typeface="Tw Cen MT" panose="020B0602020104020603" pitchFamily="34" charset="-18"/>
                <a:ea typeface="Microsoft YaHei" panose="020B0503020204020204" pitchFamily="34" charset="-122"/>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723900" algn="l"/>
              </a:tabLst>
              <a:defRPr sz="2000">
                <a:solidFill>
                  <a:srgbClr val="000000"/>
                </a:solidFill>
                <a:latin typeface="Tw Cen MT" panose="020B0602020104020603" pitchFamily="34" charset="-18"/>
                <a:ea typeface="Microsoft YaHei" panose="020B0503020204020204" pitchFamily="34" charset="-122"/>
              </a:defRPr>
            </a:lvl9pPr>
          </a:lstStyle>
          <a:p>
            <a:pPr>
              <a:spcBef>
                <a:spcPct val="0"/>
              </a:spcBef>
              <a:buClrTx/>
              <a:buFontTx/>
              <a:buNone/>
            </a:pPr>
            <a:fld id="{58DCAF87-C010-4306-8513-0D99ED779D05}" type="slidenum">
              <a:rPr lang="cs-CZ" altLang="cs-CZ" sz="2400">
                <a:solidFill>
                  <a:srgbClr val="FFFFFF"/>
                </a:solidFill>
                <a:latin typeface="Times New Roman" panose="02020603050405020304" pitchFamily="18" charset="0"/>
              </a:rPr>
              <a:pPr>
                <a:spcBef>
                  <a:spcPct val="0"/>
                </a:spcBef>
                <a:buClrTx/>
                <a:buFontTx/>
                <a:buNone/>
              </a:pPr>
              <a:t>9</a:t>
            </a:fld>
            <a:endParaRPr lang="cs-CZ" altLang="cs-CZ" sz="240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33776606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Prezentace-ECON-CZ</Template>
  <TotalTime>2458</TotalTime>
  <Words>1785</Words>
  <Application>Microsoft Office PowerPoint</Application>
  <PresentationFormat>Širokoúhlá obrazovka</PresentationFormat>
  <Paragraphs>189</Paragraphs>
  <Slides>21</Slides>
  <Notes>5</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21</vt:i4>
      </vt:variant>
    </vt:vector>
  </HeadingPairs>
  <TitlesOfParts>
    <vt:vector size="28" baseType="lpstr">
      <vt:lpstr>Arial</vt:lpstr>
      <vt:lpstr>Open Sans</vt:lpstr>
      <vt:lpstr>Tahoma</vt:lpstr>
      <vt:lpstr>Times New Roman</vt:lpstr>
      <vt:lpstr>Tw Cen MT</vt:lpstr>
      <vt:lpstr>Wingdings</vt:lpstr>
      <vt:lpstr>Prezentace_MU_CZ</vt:lpstr>
      <vt:lpstr>Teze diplomové/bakalářské práce  (MPV_TEDP, MKV_TEDP BPV_TEDP, BKV_TEDP)  Úvodní seminář </vt:lpstr>
      <vt:lpstr>Podmínky k udělení zápočtu </vt:lpstr>
      <vt:lpstr>Úkol z dnešní hodiny: Motivace výběru tématu</vt:lpstr>
      <vt:lpstr>Proč píšu závěrečnou práci?</vt:lpstr>
      <vt:lpstr>BDX_AKAP Akademické psaní</vt:lpstr>
      <vt:lpstr>Směrnice Ekonomicko-správní fakulty MU č. 9/2019  O tvorbě, odevzdávání, zveřejňování a hodnocení závěrečných (bakalářských a diplomových) prací </vt:lpstr>
      <vt:lpstr>Struktura práce </vt:lpstr>
      <vt:lpstr>Literatura a zdroje</vt:lpstr>
      <vt:lpstr>Prezentace aplikace PowerPoint</vt:lpstr>
      <vt:lpstr>Pamatujte, že:</vt:lpstr>
      <vt:lpstr>Jak začít</vt:lpstr>
      <vt:lpstr>Proč je důležité číst odborné zdroje? </vt:lpstr>
      <vt:lpstr>Mluvte a diskutujte o svém výzkumu</vt:lpstr>
      <vt:lpstr>Styl psaní a jazyk akademického textu</vt:lpstr>
      <vt:lpstr>Technické aspekty psaní</vt:lpstr>
      <vt:lpstr>Citace</vt:lpstr>
      <vt:lpstr>Časté chyby v seznamu literatury </vt:lpstr>
      <vt:lpstr>Dobré rady</vt:lpstr>
      <vt:lpstr>Důležité odkazy</vt:lpstr>
      <vt:lpstr>Příklad jak by motivace neměla vypadat </vt:lpstr>
      <vt:lpstr>Příklad lépe napsané motivace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Diplomový seminář</dc:title>
  <dc:creator>Guzi Martin</dc:creator>
  <cp:lastModifiedBy>Vladimír Hyánek</cp:lastModifiedBy>
  <cp:revision>105</cp:revision>
  <cp:lastPrinted>1601-01-01T00:00:00Z</cp:lastPrinted>
  <dcterms:created xsi:type="dcterms:W3CDTF">2018-11-21T09:21:24Z</dcterms:created>
  <dcterms:modified xsi:type="dcterms:W3CDTF">2021-09-23T15:38:42Z</dcterms:modified>
</cp:coreProperties>
</file>