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0"/>
  </p:notesMasterIdLst>
  <p:handoutMasterIdLst>
    <p:handoutMasterId r:id="rId121"/>
  </p:handoutMasterIdLst>
  <p:sldIdLst>
    <p:sldId id="315" r:id="rId2"/>
    <p:sldId id="351" r:id="rId3"/>
    <p:sldId id="274" r:id="rId4"/>
    <p:sldId id="312" r:id="rId5"/>
    <p:sldId id="313" r:id="rId6"/>
    <p:sldId id="377" r:id="rId7"/>
    <p:sldId id="314" r:id="rId8"/>
    <p:sldId id="378" r:id="rId9"/>
    <p:sldId id="260" r:id="rId10"/>
    <p:sldId id="261" r:id="rId11"/>
    <p:sldId id="317" r:id="rId12"/>
    <p:sldId id="262" r:id="rId13"/>
    <p:sldId id="318" r:id="rId14"/>
    <p:sldId id="277" r:id="rId15"/>
    <p:sldId id="279" r:id="rId16"/>
    <p:sldId id="280" r:id="rId17"/>
    <p:sldId id="282" r:id="rId18"/>
    <p:sldId id="281" r:id="rId19"/>
    <p:sldId id="293" r:id="rId20"/>
    <p:sldId id="297" r:id="rId21"/>
    <p:sldId id="298" r:id="rId22"/>
    <p:sldId id="287" r:id="rId23"/>
    <p:sldId id="288" r:id="rId24"/>
    <p:sldId id="294" r:id="rId25"/>
    <p:sldId id="289" r:id="rId26"/>
    <p:sldId id="290" r:id="rId27"/>
    <p:sldId id="291" r:id="rId28"/>
    <p:sldId id="300" r:id="rId29"/>
    <p:sldId id="295" r:id="rId30"/>
    <p:sldId id="292" r:id="rId31"/>
    <p:sldId id="284" r:id="rId32"/>
    <p:sldId id="285" r:id="rId33"/>
    <p:sldId id="319" r:id="rId34"/>
    <p:sldId id="302" r:id="rId35"/>
    <p:sldId id="301" r:id="rId36"/>
    <p:sldId id="303" r:id="rId37"/>
    <p:sldId id="304" r:id="rId38"/>
    <p:sldId id="296" r:id="rId39"/>
    <p:sldId id="286" r:id="rId40"/>
    <p:sldId id="305" r:id="rId41"/>
    <p:sldId id="306" r:id="rId42"/>
    <p:sldId id="309" r:id="rId43"/>
    <p:sldId id="310" r:id="rId44"/>
    <p:sldId id="307" r:id="rId45"/>
    <p:sldId id="321" r:id="rId46"/>
    <p:sldId id="379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3" r:id="rId62"/>
    <p:sldId id="342" r:id="rId63"/>
    <p:sldId id="344" r:id="rId64"/>
    <p:sldId id="345" r:id="rId65"/>
    <p:sldId id="347" r:id="rId66"/>
    <p:sldId id="349" r:id="rId67"/>
    <p:sldId id="346" r:id="rId68"/>
    <p:sldId id="392" r:id="rId69"/>
    <p:sldId id="348" r:id="rId70"/>
    <p:sldId id="325" r:id="rId71"/>
    <p:sldId id="380" r:id="rId72"/>
    <p:sldId id="352" r:id="rId73"/>
    <p:sldId id="393" r:id="rId74"/>
    <p:sldId id="397" r:id="rId75"/>
    <p:sldId id="354" r:id="rId76"/>
    <p:sldId id="355" r:id="rId77"/>
    <p:sldId id="356" r:id="rId78"/>
    <p:sldId id="358" r:id="rId79"/>
    <p:sldId id="359" r:id="rId80"/>
    <p:sldId id="360" r:id="rId81"/>
    <p:sldId id="357" r:id="rId82"/>
    <p:sldId id="361" r:id="rId83"/>
    <p:sldId id="362" r:id="rId84"/>
    <p:sldId id="364" r:id="rId85"/>
    <p:sldId id="363" r:id="rId86"/>
    <p:sldId id="394" r:id="rId87"/>
    <p:sldId id="398" r:id="rId88"/>
    <p:sldId id="399" r:id="rId89"/>
    <p:sldId id="381" r:id="rId90"/>
    <p:sldId id="408" r:id="rId91"/>
    <p:sldId id="371" r:id="rId92"/>
    <p:sldId id="400" r:id="rId93"/>
    <p:sldId id="372" r:id="rId94"/>
    <p:sldId id="401" r:id="rId95"/>
    <p:sldId id="373" r:id="rId96"/>
    <p:sldId id="374" r:id="rId97"/>
    <p:sldId id="375" r:id="rId98"/>
    <p:sldId id="376" r:id="rId99"/>
    <p:sldId id="402" r:id="rId100"/>
    <p:sldId id="403" r:id="rId101"/>
    <p:sldId id="404" r:id="rId102"/>
    <p:sldId id="384" r:id="rId103"/>
    <p:sldId id="405" r:id="rId104"/>
    <p:sldId id="407" r:id="rId105"/>
    <p:sldId id="406" r:id="rId106"/>
    <p:sldId id="327" r:id="rId107"/>
    <p:sldId id="382" r:id="rId108"/>
    <p:sldId id="386" r:id="rId109"/>
    <p:sldId id="365" r:id="rId110"/>
    <p:sldId id="387" r:id="rId111"/>
    <p:sldId id="366" r:id="rId112"/>
    <p:sldId id="390" r:id="rId113"/>
    <p:sldId id="388" r:id="rId114"/>
    <p:sldId id="389" r:id="rId115"/>
    <p:sldId id="391" r:id="rId116"/>
    <p:sldId id="385" r:id="rId117"/>
    <p:sldId id="369" r:id="rId118"/>
    <p:sldId id="370" r:id="rId1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fa&#269;r_r_outp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fa&#269;r_r_outp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zv_vyvoj_roky!$J$4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zv_vyvoj_roky!$K$3:$P$3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zv_vyvoj_roky!$K$4:$P$4</c:f>
              <c:numCache>
                <c:formatCode>0.0%</c:formatCode>
                <c:ptCount val="6"/>
                <c:pt idx="0">
                  <c:v>0.4731182795698925</c:v>
                </c:pt>
                <c:pt idx="1">
                  <c:v>0.46236559139784944</c:v>
                </c:pt>
                <c:pt idx="2">
                  <c:v>0.4731182795698925</c:v>
                </c:pt>
                <c:pt idx="3">
                  <c:v>0.4838709677419355</c:v>
                </c:pt>
                <c:pt idx="4">
                  <c:v>0.5053763440860215</c:v>
                </c:pt>
                <c:pt idx="5">
                  <c:v>0.4731182795698925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4-4057-8B39-8E89DC7C918E}"/>
            </c:ext>
          </c:extLst>
        </c:ser>
        <c:ser>
          <c:idx val="1"/>
          <c:order val="1"/>
          <c:tx>
            <c:strRef>
              <c:f>zv_vyvoj_roky!$J$5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zv_vyvoj_roky!$K$3:$P$3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zv_vyvoj_roky!$K$5:$P$5</c:f>
              <c:numCache>
                <c:formatCode>0.0%</c:formatCode>
                <c:ptCount val="6"/>
                <c:pt idx="0">
                  <c:v>0.5268817204301075</c:v>
                </c:pt>
                <c:pt idx="1">
                  <c:v>0.5376344086021505</c:v>
                </c:pt>
                <c:pt idx="2">
                  <c:v>0.5268817204301075</c:v>
                </c:pt>
                <c:pt idx="3">
                  <c:v>0.5161290322580645</c:v>
                </c:pt>
                <c:pt idx="4">
                  <c:v>0.4946236559139785</c:v>
                </c:pt>
                <c:pt idx="5">
                  <c:v>0.5268817204301075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4-4057-8B39-8E89DC7C91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81676352"/>
        <c:axId val="2081684672"/>
      </c:barChart>
      <c:catAx>
        <c:axId val="20816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1684672"/>
        <c:crosses val="autoZero"/>
        <c:auto val="1"/>
        <c:lblAlgn val="ctr"/>
        <c:lblOffset val="100"/>
        <c:noMultiLvlLbl val="0"/>
      </c:catAx>
      <c:valAx>
        <c:axId val="2081684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16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zv_vyvoj_roky!$J$9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zv_vyvoj_roky!$K$8:$P$8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zv_vyvoj_roky!$K$9:$P$9</c:f>
              <c:numCache>
                <c:formatCode>0.0%</c:formatCode>
                <c:ptCount val="6"/>
                <c:pt idx="0">
                  <c:v>0.44086021505376344</c:v>
                </c:pt>
                <c:pt idx="1">
                  <c:v>0.44086021505376344</c:v>
                </c:pt>
                <c:pt idx="2">
                  <c:v>0.44086021505376344</c:v>
                </c:pt>
                <c:pt idx="3">
                  <c:v>0.4731182795698925</c:v>
                </c:pt>
                <c:pt idx="4">
                  <c:v>0.4731182795698925</c:v>
                </c:pt>
                <c:pt idx="5">
                  <c:v>0.45161290322580644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3-4741-A8C3-7FECC2A9C21D}"/>
            </c:ext>
          </c:extLst>
        </c:ser>
        <c:ser>
          <c:idx val="1"/>
          <c:order val="1"/>
          <c:tx>
            <c:strRef>
              <c:f>zv_vyvoj_roky!$J$10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zv_vyvoj_roky!$K$8:$P$8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zv_vyvoj_roky!$K$10:$P$10</c:f>
              <c:numCache>
                <c:formatCode>0.0%</c:formatCode>
                <c:ptCount val="6"/>
                <c:pt idx="0">
                  <c:v>0.55913978494623651</c:v>
                </c:pt>
                <c:pt idx="1">
                  <c:v>0.55913978494623651</c:v>
                </c:pt>
                <c:pt idx="2">
                  <c:v>0.55913978494623651</c:v>
                </c:pt>
                <c:pt idx="3">
                  <c:v>0.5268817204301075</c:v>
                </c:pt>
                <c:pt idx="4">
                  <c:v>0.5268817204301075</c:v>
                </c:pt>
                <c:pt idx="5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3-4741-A8C3-7FECC2A9C2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4029120"/>
        <c:axId val="1794034944"/>
      </c:barChart>
      <c:catAx>
        <c:axId val="1794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4034944"/>
        <c:crosses val="autoZero"/>
        <c:auto val="1"/>
        <c:lblAlgn val="ctr"/>
        <c:lblOffset val="100"/>
        <c:noMultiLvlLbl val="0"/>
      </c:catAx>
      <c:valAx>
        <c:axId val="179403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40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ZREy27GJQsc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venykriz.eu/files/files/cz/edicehnuti/100_let_CSCK.pdf" TargetMode="External"/><Relationship Id="rId2" Type="http://schemas.openxmlformats.org/officeDocument/2006/relationships/hyperlink" Target="https://www.cervenykriz.eu/vyrocni-zprav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NkFkeFFyPBc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forms.office.com/Pages/ResponsePage.aspx?id=I0-QEdvw3EyW9zkL1V_O6MJpC97to7lBoSas2n3Im9BUNzJPUDlKMVVWSDhMS0tIOTM0T0pZMUIxSy4u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mailto:hyanek@econ.muni.cz" TargetMode="External"/><Relationship Id="rId2" Type="http://schemas.openxmlformats.org/officeDocument/2006/relationships/hyperlink" Target="mailto:jakub.pejcal@econ.muni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tpsr.econ.muni.cz/media/3295799/a5_sbornik_2015_bez_znacek.pdf" TargetMode="External"/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th/fzve9/?id=305239" TargetMode="External"/><Relationship Id="rId4" Type="http://schemas.openxmlformats.org/officeDocument/2006/relationships/hyperlink" Target="http://ctpsr.econ.muni.cz/media/3295767/proceedings_ctpsr_2018.pdf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neziskove-organizace-sektor-financovani-skrty-vlada-andrej-babis-vydaje_1808280600_pek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vvmapp.soc.cas.cz/#question24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254060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EF9F61-4922-4660-BEE9-CB931B22F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100</a:t>
            </a:fld>
            <a:endParaRPr lang="cs-CZ" altLang="cs-CZ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4166EF-7219-41C7-9560-3C7023EE8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	(rozvaha)					(výkaz zisku a ztráty)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BD9B7B4-BAF4-43C1-B13D-46AE946F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II. </a:t>
            </a:r>
            <a:r>
              <a:rPr lang="cs-CZ" sz="1600" dirty="0"/>
              <a:t>(zveřejnění účetních výkazů)</a:t>
            </a:r>
            <a:endParaRPr lang="en-US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25BAD44-9B7D-42DF-89CC-73BA4DEA0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72000" indent="0">
              <a:buNone/>
            </a:pPr>
            <a:endParaRPr lang="cs-CZ" sz="1200" i="1" dirty="0"/>
          </a:p>
          <a:p>
            <a:pPr marL="72000" indent="0">
              <a:buNone/>
            </a:pPr>
            <a:r>
              <a:rPr lang="cs-CZ" sz="1200" i="1" dirty="0"/>
              <a:t>(průměrně mezi roky je rozvaha odevzdávána o 5,5 % více než výkaz zisku a ztráty)</a:t>
            </a:r>
          </a:p>
        </p:txBody>
      </p:sp>
      <p:graphicFrame>
        <p:nvGraphicFramePr>
          <p:cNvPr id="15" name="Zástupný obsah 5">
            <a:extLst>
              <a:ext uri="{FF2B5EF4-FFF2-40B4-BE49-F238E27FC236}">
                <a16:creationId xmlns:a16="http://schemas.microsoft.com/office/drawing/2014/main" id="{32C5CA1F-ECB5-4FB5-A3CD-07F22365F33B}"/>
              </a:ext>
            </a:extLst>
          </p:cNvPr>
          <p:cNvGraphicFramePr>
            <a:graphicFrameLocks/>
          </p:cNvGraphicFramePr>
          <p:nvPr/>
        </p:nvGraphicFramePr>
        <p:xfrm>
          <a:off x="414000" y="1692002"/>
          <a:ext cx="5682001" cy="413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1D6B5DE5-CEEE-4600-B2F7-E03084BED8A2}"/>
              </a:ext>
            </a:extLst>
          </p:cNvPr>
          <p:cNvGraphicFramePr>
            <a:graphicFrameLocks/>
          </p:cNvGraphicFramePr>
          <p:nvPr/>
        </p:nvGraphicFramePr>
        <p:xfrm>
          <a:off x="6096000" y="1692002"/>
          <a:ext cx="5682000" cy="413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55180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66D07-4606-4E0B-8312-9FC6E13AC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C65939-35BE-4497-BAA0-EE5B69F7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III. </a:t>
            </a:r>
            <a:r>
              <a:rPr lang="cs-CZ" sz="1800" dirty="0"/>
              <a:t>(Jak si stojí ekonomicky?)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D57A2EA-DAD8-4479-92EA-B2EDBEB0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i="1" dirty="0"/>
              <a:t>Majetková struktura: 		Rozvaha: Krátkodobý finanční majetek celkem / Rozvaha: Aktiva celkem</a:t>
            </a:r>
          </a:p>
          <a:p>
            <a:r>
              <a:rPr lang="cs-CZ" sz="1200" i="1" dirty="0"/>
              <a:t>Zadluženost: 		Rozvaha: Cizí zdroje celkem / Rozvaha: Aktiva celkem</a:t>
            </a:r>
          </a:p>
          <a:p>
            <a:r>
              <a:rPr lang="cs-CZ" sz="1200" i="1" dirty="0"/>
              <a:t>HHI (</a:t>
            </a:r>
            <a:r>
              <a:rPr lang="cs-CZ" sz="1200" i="1" dirty="0" err="1"/>
              <a:t>Hirschman-Herfindahl</a:t>
            </a:r>
            <a:r>
              <a:rPr lang="cs-CZ" sz="1200" i="1" dirty="0"/>
              <a:t> Index): 	∑(dílčí kategorie výnosů / Výnosy celkem)²</a:t>
            </a:r>
          </a:p>
        </p:txBody>
      </p:sp>
      <p:pic>
        <p:nvPicPr>
          <p:cNvPr id="10" name="Zástupný obsah 6">
            <a:extLst>
              <a:ext uri="{FF2B5EF4-FFF2-40B4-BE49-F238E27FC236}">
                <a16:creationId xmlns:a16="http://schemas.microsoft.com/office/drawing/2014/main" id="{7BADDA36-55BD-47AF-9A7C-20E3D237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17" y="1310884"/>
            <a:ext cx="6604165" cy="3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17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DE600C-D451-4BA6-AD3B-2E7AB171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IV. </a:t>
            </a:r>
            <a:r>
              <a:rPr lang="cs-CZ" sz="1600" dirty="0"/>
              <a:t>(z pohledu transparentnosti?)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(30,1 %) / </a:t>
            </a:r>
            <a:r>
              <a:rPr lang="cs-CZ" sz="1800" b="1" dirty="0"/>
              <a:t>ne</a:t>
            </a:r>
            <a:r>
              <a:rPr lang="cs-CZ" sz="1800" dirty="0"/>
              <a:t> (69,9 %)</a:t>
            </a:r>
          </a:p>
          <a:p>
            <a:pPr marL="72000" indent="0">
              <a:buNone/>
            </a:pPr>
            <a:r>
              <a:rPr lang="cs-CZ" sz="1050" i="1" dirty="0"/>
              <a:t>(veřejný rejstřík – účel / obsazení funkcí / stanovy / kontinuální účetní závěrky)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800" dirty="0"/>
          </a:p>
          <a:p>
            <a:r>
              <a:rPr lang="cs-CZ" sz="1800" dirty="0"/>
              <a:t>Kontinuálně zveřejněné účetní závěrky: </a:t>
            </a:r>
            <a:r>
              <a:rPr lang="cs-CZ" sz="1800" b="1" dirty="0"/>
              <a:t>ano</a:t>
            </a:r>
            <a:r>
              <a:rPr lang="cs-CZ" sz="1800" dirty="0"/>
              <a:t> (35,5 %) / </a:t>
            </a:r>
            <a:r>
              <a:rPr lang="cs-CZ" sz="1800" b="1" dirty="0"/>
              <a:t>ne </a:t>
            </a:r>
            <a:r>
              <a:rPr lang="cs-CZ" sz="1800" dirty="0"/>
              <a:t>(64,5 %)</a:t>
            </a:r>
          </a:p>
          <a:p>
            <a:pPr marL="72000" indent="0">
              <a:buNone/>
            </a:pPr>
            <a:r>
              <a:rPr lang="cs-CZ" sz="1000" i="1" dirty="0"/>
              <a:t>(všechny požadované účetní výkazy)</a:t>
            </a:r>
          </a:p>
          <a:p>
            <a:pPr marL="72000" indent="0">
              <a:buNone/>
            </a:pP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377098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DE600C-D451-4BA6-AD3B-2E7AB171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V. </a:t>
            </a:r>
            <a:r>
              <a:rPr lang="cs-CZ" sz="1600" dirty="0"/>
              <a:t>(typická transparentní organizace? I.)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865359" cy="4139998"/>
          </a:xfrm>
        </p:spPr>
        <p:txBody>
          <a:bodyPr/>
          <a:lstStyle/>
          <a:p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(30,1 %) / </a:t>
            </a:r>
            <a:r>
              <a:rPr lang="cs-CZ" sz="1800" b="1" dirty="0"/>
              <a:t>ne</a:t>
            </a:r>
            <a:r>
              <a:rPr lang="cs-CZ" sz="1800" dirty="0"/>
              <a:t> (69,9 %)</a:t>
            </a:r>
          </a:p>
          <a:p>
            <a:pPr marL="72000" indent="0">
              <a:buNone/>
            </a:pPr>
            <a:r>
              <a:rPr lang="cs-CZ" sz="1050" i="1" dirty="0"/>
              <a:t>(veřejný rejstřík – účel / obsazení funkcí / stanovy / kontinuální účetní závěrky)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obec: 166.406,9 (resp. 48.614,5) 				                      /	99.930,95 (resp. 31.973)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vznik: 2011 (75,0 %), 2001 (14,3 %), 2013 (7,1 %), 2002 (3,6 %)		                      /	2011 (69,2 %), 2001 (13,8 %), 2013 (10,8 %) … (1,5 %)</a:t>
            </a:r>
          </a:p>
          <a:p>
            <a:pPr>
              <a:buFontTx/>
              <a:buChar char="-"/>
            </a:pPr>
            <a:r>
              <a:rPr lang="cs-CZ" sz="1050" i="1" dirty="0"/>
              <a:t>web: ano (50,0 %) / ne (50,0 %)				                      /	ano (43,1 %) / ne (56,9 %)</a:t>
            </a:r>
          </a:p>
          <a:p>
            <a:pPr>
              <a:buFontTx/>
              <a:buChar char="-"/>
            </a:pPr>
            <a:r>
              <a:rPr lang="cs-CZ" sz="1050" i="1" dirty="0"/>
              <a:t>účetnictví:  úplný rozsah (78,6 %), zjednodušený rozsah (21,4 %)		                      /	…</a:t>
            </a:r>
          </a:p>
          <a:p>
            <a:pPr>
              <a:buFontTx/>
              <a:buChar char="-"/>
            </a:pPr>
            <a:r>
              <a:rPr lang="cs-CZ" sz="1050" i="1" dirty="0"/>
              <a:t>veřejný rejstřík – účel: …					                      /	ano (95,4 %) / ne (4,6 %)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veřejný rejstřík – obsazení funkcí: …				                      /	ano (60,0 %) / ne (40,0 %)</a:t>
            </a:r>
          </a:p>
          <a:p>
            <a:pPr>
              <a:buFontTx/>
              <a:buChar char="-"/>
            </a:pPr>
            <a:r>
              <a:rPr lang="cs-CZ" sz="1050" i="1" dirty="0"/>
              <a:t>veřejný rejstřík – stanovy: …				                      /	ano (93,8 %) / ne (6,2%)		+ účetní charakteristiky</a:t>
            </a:r>
          </a:p>
          <a:p>
            <a:r>
              <a:rPr lang="cs-CZ" sz="1800" dirty="0"/>
              <a:t>Kontinuálně zveřejněné účetní závěrky:	    </a:t>
            </a:r>
            <a:r>
              <a:rPr lang="cs-CZ" sz="1800" b="1" dirty="0"/>
              <a:t>ano</a:t>
            </a:r>
            <a:r>
              <a:rPr lang="cs-CZ" sz="1800" dirty="0"/>
              <a:t> (35,5 %) / </a:t>
            </a:r>
            <a:r>
              <a:rPr lang="cs-CZ" sz="1800" b="1" dirty="0"/>
              <a:t>ne </a:t>
            </a:r>
            <a:r>
              <a:rPr lang="cs-CZ" sz="1800" dirty="0"/>
              <a:t>(64,5 %)</a:t>
            </a:r>
          </a:p>
          <a:p>
            <a:pPr marL="72000" indent="0">
              <a:buNone/>
            </a:pPr>
            <a:r>
              <a:rPr lang="cs-CZ" sz="1100" i="1" dirty="0"/>
              <a:t>(všechny požadované účetní výkazy)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obec: 164.266,7 (resp. 48.635)				                      /	95.568,4 (resp. 31.194)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vznik: 2011 (75,8 %), 2001 (15,2 %), 2013 (6,1 %), 2002 (3,0 %)		                      /	2011 (68,3 %), 2001 (13,3 %), 2013 (11,7 %) … (1,7 %)</a:t>
            </a:r>
          </a:p>
          <a:p>
            <a:pPr>
              <a:buFontTx/>
              <a:buChar char="-"/>
            </a:pPr>
            <a:r>
              <a:rPr lang="cs-CZ" sz="1100" i="1" dirty="0"/>
              <a:t>web: ano (45,5 %) / ne (54,5 %)				                      /	ano (45,0 %) / ne (55,0 %)</a:t>
            </a:r>
          </a:p>
          <a:p>
            <a:pPr>
              <a:buFontTx/>
              <a:buChar char="-"/>
            </a:pPr>
            <a:r>
              <a:rPr lang="cs-CZ" sz="1100" i="1" dirty="0"/>
              <a:t>účetnictví: úplný rozsah (75,8 %), zjednodušený rozsah (24,2 %)		                      /	…</a:t>
            </a:r>
          </a:p>
          <a:p>
            <a:pPr>
              <a:buFontTx/>
              <a:buChar char="-"/>
            </a:pPr>
            <a:r>
              <a:rPr lang="cs-CZ" sz="1100" i="1" dirty="0"/>
              <a:t>veřejný rejstřík – účel: ano (97,0 %) / ne (3,0 %)			                      /	ano (96,7 %) / ne (3,3 %)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veřejný rejstřík – obsazení funkcí: ano (87,9 %) / ne (12,1 %)		                      /	ano (63,3 %) / ne (36,7 %)</a:t>
            </a:r>
          </a:p>
          <a:p>
            <a:pPr>
              <a:buFontTx/>
              <a:buChar char="-"/>
            </a:pPr>
            <a:r>
              <a:rPr lang="cs-CZ" sz="1100" i="1" dirty="0"/>
              <a:t>veřejný rejstřík – stanovy: ano (100,0 %) / ne (0,0 %) 			                      /	ano (93,3 %) / ne (6,7%)</a:t>
            </a:r>
          </a:p>
          <a:p>
            <a:pPr>
              <a:buFontTx/>
              <a:buChar char="-"/>
            </a:pP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1495202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VI. </a:t>
            </a:r>
            <a:r>
              <a:rPr lang="cs-CZ" sz="1600" dirty="0"/>
              <a:t>(výsledky statistického testování)</a:t>
            </a:r>
            <a:br>
              <a:rPr lang="cs-CZ" dirty="0"/>
            </a:br>
            <a:r>
              <a:rPr lang="cs-CZ" sz="1400" i="1" dirty="0"/>
              <a:t>(Zveřejněno vše podle zákonných požadavků i Kontinuálně zveřejněné účetní závěrky)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Prokázaná závislost:</a:t>
            </a:r>
          </a:p>
          <a:p>
            <a:pPr lvl="1"/>
            <a:r>
              <a:rPr lang="cs-CZ" sz="1600" i="1" dirty="0"/>
              <a:t>střední závislost - typ účetnictví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(protože nevyplněno)</a:t>
            </a:r>
            <a:r>
              <a:rPr lang="cs-CZ" sz="1600" i="1" dirty="0"/>
              <a:t>,</a:t>
            </a:r>
          </a:p>
          <a:p>
            <a:pPr lvl="1"/>
            <a:r>
              <a:rPr lang="cs-CZ" sz="1600" i="1" dirty="0"/>
              <a:t>střední závislost - zveřejnění funkce, </a:t>
            </a:r>
          </a:p>
          <a:p>
            <a:pPr lvl="1"/>
            <a:r>
              <a:rPr lang="cs-CZ" sz="1600" i="1" dirty="0" err="1"/>
              <a:t>střední-slabá</a:t>
            </a:r>
            <a:r>
              <a:rPr lang="cs-CZ" sz="1600" i="1" dirty="0"/>
              <a:t> závislost - velikost obce (</a:t>
            </a:r>
            <a:r>
              <a:rPr lang="cs-CZ" sz="1600" i="1" dirty="0" err="1"/>
              <a:t>neodevzdávající</a:t>
            </a:r>
            <a:r>
              <a:rPr lang="cs-CZ" sz="1600" i="1" dirty="0"/>
              <a:t> spíše z menších obcí).</a:t>
            </a:r>
          </a:p>
          <a:p>
            <a:pPr lvl="1"/>
            <a:endParaRPr lang="cs-CZ" dirty="0"/>
          </a:p>
          <a:p>
            <a:r>
              <a:rPr lang="cs-CZ" dirty="0"/>
              <a:t>Neprokázaná závislost:</a:t>
            </a:r>
          </a:p>
          <a:p>
            <a:pPr lvl="1"/>
            <a:r>
              <a:rPr lang="cs-CZ" sz="1600" i="1" dirty="0"/>
              <a:t>slabý vztah – web, zveřejnění účelu,</a:t>
            </a:r>
          </a:p>
          <a:p>
            <a:pPr lvl="1"/>
            <a:r>
              <a:rPr lang="cs-CZ" sz="1600" i="1" dirty="0"/>
              <a:t>zanedbatelný vztah – rok vzniku, zveřejnění stanov.</a:t>
            </a:r>
          </a:p>
          <a:p>
            <a:pPr marL="324000" lvl="1" indent="0">
              <a:buNone/>
            </a:pPr>
            <a:endParaRPr lang="cs-CZ" sz="1600" i="1" dirty="0"/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72000" indent="0" algn="ctr">
              <a:buNone/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(POZOR – PROBLEMATICKÁ DATA.)</a:t>
            </a:r>
          </a:p>
          <a:p>
            <a:pPr marL="324000" lvl="1" indent="0">
              <a:buNone/>
            </a:pP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2136713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21922" cy="451576"/>
          </a:xfrm>
        </p:spPr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VII. </a:t>
            </a:r>
            <a:r>
              <a:rPr lang="cs-CZ" sz="1600" dirty="0"/>
              <a:t>(typická transparentní organizace? II.)</a:t>
            </a:r>
            <a:br>
              <a:rPr lang="cs-CZ" dirty="0"/>
            </a:br>
            <a:r>
              <a:rPr lang="cs-CZ" sz="1400" i="1" dirty="0"/>
              <a:t>(Zveřejněno vše podle zákonných požadavků)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i="1" dirty="0"/>
              <a:t>„Průměr </a:t>
            </a:r>
            <a:r>
              <a:rPr lang="cs-CZ" sz="1600" b="1" i="1" dirty="0"/>
              <a:t>celkových nákladů vedlejší činnosti </a:t>
            </a:r>
            <a:r>
              <a:rPr lang="cs-CZ" sz="1600" i="1" dirty="0"/>
              <a:t>těch, co odevzdali je o 91,0 % nižší než těch, co neodevzdali.“</a:t>
            </a:r>
          </a:p>
          <a:p>
            <a:endParaRPr lang="cs-CZ" sz="1600" i="1" dirty="0"/>
          </a:p>
          <a:p>
            <a:r>
              <a:rPr lang="cs-CZ" sz="1600" i="1" dirty="0"/>
              <a:t>„Průměr </a:t>
            </a:r>
            <a:r>
              <a:rPr lang="cs-CZ" sz="1600" b="1" i="1" dirty="0"/>
              <a:t>zadluženosti </a:t>
            </a:r>
            <a:r>
              <a:rPr lang="cs-CZ" sz="1600" i="1" dirty="0"/>
              <a:t>těch, co odevzdali je o 57,0 % nižší než těch, co neodevzdali.“</a:t>
            </a:r>
          </a:p>
          <a:p>
            <a:r>
              <a:rPr lang="cs-CZ" sz="1600" i="1" dirty="0"/>
              <a:t>„Medián </a:t>
            </a:r>
            <a:r>
              <a:rPr lang="cs-CZ" sz="1600" b="1" i="1" dirty="0"/>
              <a:t>zadluženosti </a:t>
            </a:r>
            <a:r>
              <a:rPr lang="cs-CZ" sz="1600" i="1" dirty="0"/>
              <a:t>těch, co odevzdali je o 86,2 % vyšší než těch, co neodevzdali.“</a:t>
            </a:r>
            <a:r>
              <a:rPr lang="cs-CZ" sz="1600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(vliv odlehlých hodnot)</a:t>
            </a: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7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72000" indent="0" algn="ctr">
              <a:buNone/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(POZOR – PROBLEMATICKÁ DATA.)</a:t>
            </a:r>
          </a:p>
        </p:txBody>
      </p:sp>
    </p:spTree>
    <p:extLst>
      <p:ext uri="{BB962C8B-B14F-4D97-AF65-F5344CB8AC3E}">
        <p14:creationId xmlns:p14="http://schemas.microsoft.com/office/powerpoint/2010/main" val="40905753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Chcete vědět víc? / Zdroje?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000" dirty="0"/>
              <a:t>BACHMANN, P. (2012). Transparentnost organizací občanské společnosti. Hradec Králové: Gaudeamus. ISBN: 978-80-7435-235-5.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(2017). </a:t>
            </a:r>
            <a:r>
              <a:rPr lang="cs-CZ" altLang="cs-CZ" sz="1000" dirty="0" err="1"/>
              <a:t>Governmental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 and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Nonprofits</a:t>
            </a:r>
            <a:r>
              <a:rPr lang="cs-CZ" altLang="cs-CZ" sz="1000" dirty="0"/>
              <a:t>: </a:t>
            </a:r>
            <a:r>
              <a:rPr lang="cs-CZ" altLang="cs-CZ" sz="1000" dirty="0" err="1"/>
              <a:t>Friends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Enemies</a:t>
            </a:r>
            <a:r>
              <a:rPr lang="cs-CZ" altLang="cs-CZ" sz="1000" dirty="0"/>
              <a:t>?.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21st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240-247. ISBN 978-80-210-8448-3.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(2018). To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?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Organizations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with</a:t>
            </a:r>
            <a:r>
              <a:rPr lang="cs-CZ" altLang="cs-CZ" sz="1000" dirty="0"/>
              <a:t>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Public </a:t>
            </a:r>
            <a:r>
              <a:rPr lang="cs-CZ" altLang="cs-CZ" sz="1000" dirty="0" err="1"/>
              <a:t>Funding</a:t>
            </a:r>
            <a:r>
              <a:rPr lang="cs-CZ" altLang="cs-CZ" sz="1000" dirty="0"/>
              <a:t>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22st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236-243. ISBN 978-80-210-8923-5.</a:t>
            </a:r>
          </a:p>
          <a:p>
            <a:pPr marL="72000" indent="0" algn="just">
              <a:buNone/>
            </a:pPr>
            <a:r>
              <a:rPr lang="cs-CZ" altLang="cs-CZ" sz="1000" dirty="0"/>
              <a:t>HYÁNEK, V., ŠKARABELOVÁ, S., PEKÁRKOVÁ, P, TŮMOVÁ, Z., ROSENMAYER, T. &amp; POSPÍŠIL, M. (2004). Ekonomické výsledky nadačních subjektů v roce 2002. Brno: Centre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32 p. ISBN: 80-239-3404-X.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(2016). Transparentnost hospodaření příjemců příspěvků z Nadačního investičního fondu. Český finanční a účetní časopis. 2016(2), 93-108. ISSN: 1802-2200.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(2017).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in </a:t>
            </a:r>
            <a:r>
              <a:rPr lang="cs-CZ" altLang="cs-CZ" sz="1000" dirty="0" err="1"/>
              <a:t>Conditions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</a:t>
            </a:r>
            <a:r>
              <a:rPr lang="cs-CZ" altLang="cs-CZ" sz="1000" dirty="0" err="1"/>
              <a:t>foundations</a:t>
            </a:r>
            <a:r>
              <a:rPr lang="cs-CZ" altLang="cs-CZ" sz="1000" dirty="0"/>
              <a:t> management. Acta </a:t>
            </a:r>
            <a:r>
              <a:rPr lang="cs-CZ" altLang="cs-CZ" sz="1000" dirty="0" err="1"/>
              <a:t>academica</a:t>
            </a:r>
            <a:r>
              <a:rPr lang="cs-CZ" altLang="cs-CZ" sz="1000" dirty="0"/>
              <a:t> </a:t>
            </a:r>
            <a:r>
              <a:rPr lang="cs-CZ" altLang="cs-CZ" sz="1000" dirty="0" err="1"/>
              <a:t>karviniensia</a:t>
            </a:r>
            <a:r>
              <a:rPr lang="cs-CZ" altLang="cs-CZ" sz="1000" dirty="0"/>
              <a:t>, 46-58.</a:t>
            </a:r>
          </a:p>
          <a:p>
            <a:pPr marL="72000" indent="0" algn="just">
              <a:buNone/>
            </a:pPr>
            <a:r>
              <a:rPr lang="en-US" altLang="cs-CZ" sz="1000" b="1" dirty="0"/>
              <a:t>PEJCAL, J.</a:t>
            </a:r>
            <a:r>
              <a:rPr lang="cs-CZ" altLang="cs-CZ" sz="1000" b="1" dirty="0"/>
              <a:t> (2020)</a:t>
            </a:r>
            <a:r>
              <a:rPr lang="cs-CZ" altLang="cs-CZ" sz="1000" dirty="0"/>
              <a:t>.</a:t>
            </a:r>
            <a:r>
              <a:rPr lang="en-US" altLang="cs-CZ" sz="1000" dirty="0"/>
              <a:t> The Transparency of Czech Foundations. The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Journal of Public Administration and Policy. </a:t>
            </a:r>
            <a:r>
              <a:rPr lang="en-US" altLang="cs-CZ" sz="1000" dirty="0" err="1"/>
              <a:t>Slovensko</a:t>
            </a:r>
            <a:r>
              <a:rPr lang="en-US" altLang="cs-CZ" sz="1000" dirty="0"/>
              <a:t>, Bratislava: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Press, XIII, č. 1, s. 157-188. ISSN 1337-9038.</a:t>
            </a:r>
            <a:endParaRPr lang="cs-CZ" altLang="cs-CZ" sz="1000" dirty="0"/>
          </a:p>
          <a:p>
            <a:pPr marL="72000" indent="0" algn="just">
              <a:buNone/>
            </a:pPr>
            <a:r>
              <a:rPr lang="cs-CZ" altLang="cs-CZ" sz="1000" dirty="0"/>
              <a:t>STRÁNSKÝ, J. (2007). Transparentnost a výkaznictví v českých nadacích. Prague: Ministry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Interior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http://www.mvcr.cz/soubor/studie-stransky-pdf.aspx</a:t>
            </a:r>
          </a:p>
          <a:p>
            <a:pPr marL="72000" indent="0" algn="just">
              <a:buNone/>
            </a:pPr>
            <a:r>
              <a:rPr lang="cs-CZ" altLang="cs-CZ" sz="1000" dirty="0"/>
              <a:t>STRÁNSKÝ, J. (2009). Měření výkonnosti nestátních neziskových organizací. Disertační práce. Prague: University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Economics</a:t>
            </a:r>
            <a:r>
              <a:rPr lang="cs-CZ" altLang="cs-CZ" sz="1000" dirty="0"/>
              <a:t>, Prague. 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https://vskp.vse.cz/id/1168374</a:t>
            </a:r>
          </a:p>
          <a:p>
            <a:pPr marL="72000" indent="0" algn="just">
              <a:buNone/>
            </a:pPr>
            <a:r>
              <a:rPr lang="cs-CZ" altLang="cs-CZ" sz="1000" dirty="0"/>
              <a:t>VAJDOVÁ, T. (2005). An </a:t>
            </a:r>
            <a:r>
              <a:rPr lang="cs-CZ" altLang="cs-CZ" sz="1000" dirty="0" err="1"/>
              <a:t>Assessment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Civil Society in 2004: </a:t>
            </a:r>
            <a:r>
              <a:rPr lang="cs-CZ" altLang="cs-CZ" sz="1000" dirty="0" err="1"/>
              <a:t>after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fifteen</a:t>
            </a:r>
            <a:r>
              <a:rPr lang="cs-CZ" altLang="cs-CZ" sz="1000" dirty="0"/>
              <a:t> </a:t>
            </a:r>
            <a:r>
              <a:rPr lang="cs-CZ" altLang="cs-CZ" sz="1000" dirty="0" err="1"/>
              <a:t>years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development: CIVICUS Civil Society Index Report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Brno: CERM. ISBN: 80-7204-379-X.</a:t>
            </a:r>
          </a:p>
        </p:txBody>
      </p:sp>
    </p:spTree>
    <p:extLst>
      <p:ext uri="{BB962C8B-B14F-4D97-AF65-F5344CB8AC3E}">
        <p14:creationId xmlns:p14="http://schemas.microsoft.com/office/powerpoint/2010/main" val="16328813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b="1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6982355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udělá semestrální projekt? </a:t>
            </a:r>
            <a:br>
              <a:rPr lang="cs-CZ" dirty="0"/>
            </a:br>
            <a:r>
              <a:rPr lang="cs-CZ" dirty="0"/>
              <a:t>							     NĚKDO JINEJ!</a:t>
            </a:r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28C5DDD0-42C8-4CE0-A402-B9F795F54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56" y="1727800"/>
            <a:ext cx="8840688" cy="38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011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červený kříž (ČČK)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i="1" dirty="0"/>
              <a:t>navazuje na Vlastenecký pomocný spolek pro Království české (1868) a Československý červený kříž (1919)</a:t>
            </a:r>
          </a:p>
          <a:p>
            <a:r>
              <a:rPr lang="cs-CZ" sz="1200" i="1" dirty="0"/>
              <a:t>státem uznaná národní společnost Červeného kříže</a:t>
            </a:r>
          </a:p>
          <a:p>
            <a:endParaRPr lang="cs-CZ" sz="1400" dirty="0"/>
          </a:p>
          <a:p>
            <a:r>
              <a:rPr lang="cs-CZ" sz="1400" dirty="0"/>
              <a:t>posláním je: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200" i="1" dirty="0"/>
              <a:t>„…předcházet a zmírňovat utrpení, chránit zdraví, život a úctu k lidské bytosti, podporovat vzájemné porozumění, přátelství a mír mezi národy a usilovat         o naplňování Základních principů Červeného kříže a Červeného půlměsíce.“</a:t>
            </a:r>
          </a:p>
          <a:p>
            <a:endParaRPr lang="cs-CZ" sz="1400" dirty="0"/>
          </a:p>
          <a:p>
            <a:r>
              <a:rPr lang="cs-CZ" sz="1400" dirty="0"/>
              <a:t>zejména pak tyto úkoly: </a:t>
            </a:r>
            <a:endParaRPr lang="cs-CZ" sz="1100" i="1" dirty="0"/>
          </a:p>
          <a:p>
            <a:r>
              <a:rPr lang="cs-CZ" sz="1200" i="1" dirty="0"/>
              <a:t>působí v oblasti civilní obrany a ochrany obyvatelstva a poskytuje pomoc v případech katastrof a jiných mimořádných událostí;</a:t>
            </a:r>
          </a:p>
          <a:p>
            <a:r>
              <a:rPr lang="cs-CZ" sz="1200" i="1" dirty="0"/>
              <a:t>poskytuje zdravotnické, záchranné, sociální a další humanitární služby;</a:t>
            </a:r>
          </a:p>
          <a:p>
            <a:r>
              <a:rPr lang="cs-CZ" sz="1200" i="1" dirty="0"/>
              <a:t>působí jako výlučně uznaná pomocná organizace vojenské zdravotnické služby;</a:t>
            </a:r>
          </a:p>
          <a:p>
            <a:r>
              <a:rPr lang="cs-CZ" sz="1200" i="1" dirty="0"/>
              <a:t>šíří znalost Ženevských úmluv;</a:t>
            </a:r>
          </a:p>
          <a:p>
            <a:r>
              <a:rPr lang="cs-CZ" sz="1200" i="1" dirty="0"/>
              <a:t>působí v oblasti zdravotně-výchovné a spolupracuje s poskytovateli zdravotní péče.</a:t>
            </a:r>
          </a:p>
          <a:p>
            <a:endParaRPr lang="cs-CZ" sz="1400" dirty="0"/>
          </a:p>
          <a:p>
            <a:r>
              <a:rPr lang="cs-CZ" sz="1400" dirty="0"/>
              <a:t>víc uchopitelně:</a:t>
            </a:r>
          </a:p>
          <a:p>
            <a:pPr marL="72000" indent="0">
              <a:buNone/>
            </a:pPr>
            <a:r>
              <a:rPr lang="cs-CZ" sz="1200" i="1" dirty="0"/>
              <a:t>první pomoc / dárcovství krve / humanitární pomoc / připravenost na katastrofy / humanitární právo / pátrací služba / sociální činnosti / dětská léčebna Bukovany / přístup k hendikepovaným / rekondiční pobyty pro děti a seniory /  ediční činnost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F8CA08-963E-41F7-A4BF-2C07FEE4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4177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formálně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vznik: 1993 (organizace v „aktuální podobě“)</a:t>
            </a:r>
            <a:endParaRPr lang="cs-CZ" sz="1200" i="1" dirty="0"/>
          </a:p>
          <a:p>
            <a:r>
              <a:rPr lang="cs-CZ" sz="1400" dirty="0"/>
              <a:t>IČ: 004 26 547</a:t>
            </a:r>
          </a:p>
          <a:p>
            <a:r>
              <a:rPr lang="cs-CZ" sz="1400" dirty="0"/>
              <a:t>právní forma: spolek (národní právo), resp. národní společnost Červeného kříže dle Ženevských úmluv (mezinárodní právo)</a:t>
            </a:r>
            <a:endParaRPr lang="cs-CZ" sz="1200" i="1" dirty="0"/>
          </a:p>
          <a:p>
            <a:r>
              <a:rPr lang="cs-CZ" sz="1400" dirty="0"/>
              <a:t>organizační struktura:</a:t>
            </a:r>
          </a:p>
          <a:p>
            <a:pPr marL="72000" indent="0">
              <a:buNone/>
            </a:pPr>
            <a:r>
              <a:rPr lang="cs-CZ" sz="1400" dirty="0"/>
              <a:t>	ČČK a jeho orgány (Shromáždění delegátů ČČK, Výkonná rada ČČK, Dozorčí rada ČČK)</a:t>
            </a:r>
          </a:p>
          <a:p>
            <a:pPr marL="72000" indent="0">
              <a:buNone/>
            </a:pPr>
            <a:r>
              <a:rPr lang="cs-CZ" sz="1400" dirty="0"/>
              <a:t>	oblastní spolky ČČK (71 záznamů pobočných spolků v rámci veřejného rejstříku z toho 65 oblastních spolků; analogie ČČK)</a:t>
            </a:r>
          </a:p>
          <a:p>
            <a:pPr marL="72000" indent="0">
              <a:buNone/>
            </a:pPr>
            <a:r>
              <a:rPr lang="cs-CZ" sz="1400" dirty="0"/>
              <a:t>	místní skupiny ČČK (467 místních skupin)</a:t>
            </a:r>
          </a:p>
          <a:p>
            <a:r>
              <a:rPr lang="cs-CZ" sz="1400" dirty="0"/>
              <a:t>statutární orgány ČČK</a:t>
            </a:r>
            <a:endParaRPr lang="cs-CZ" sz="600" dirty="0"/>
          </a:p>
          <a:p>
            <a:pPr marL="72000" indent="0">
              <a:buNone/>
            </a:pPr>
            <a:r>
              <a:rPr lang="cs-CZ" sz="1400" dirty="0"/>
              <a:t>	prezident ČČK (Marek Jukl)</a:t>
            </a:r>
          </a:p>
          <a:p>
            <a:pPr marL="72000" indent="0">
              <a:buNone/>
            </a:pPr>
            <a:r>
              <a:rPr lang="cs-CZ" sz="1400" dirty="0"/>
              <a:t>	předseda/předsedkyně oblastní výkonné rady ČČK</a:t>
            </a:r>
          </a:p>
          <a:p>
            <a:r>
              <a:rPr lang="cs-CZ" sz="1400" dirty="0"/>
              <a:t>„sakumprásk“ více jak 12.568 členů a 2.993 dobrovolníků, 613 zaměstnanců</a:t>
            </a:r>
          </a:p>
          <a:p>
            <a:endParaRPr lang="cs-CZ" sz="1400" dirty="0"/>
          </a:p>
          <a:p>
            <a:r>
              <a:rPr lang="cs-CZ" sz="1400" dirty="0"/>
              <a:t>web: cervenykriz.eu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F8CA08-963E-41F7-A4BF-2C07FEE4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026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ekonomika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1400" dirty="0"/>
              <a:t>ze stanov… </a:t>
            </a:r>
          </a:p>
          <a:p>
            <a:pPr marL="72000" indent="0">
              <a:buNone/>
            </a:pPr>
            <a:r>
              <a:rPr lang="cs-CZ" sz="1400" i="1" dirty="0"/>
              <a:t>„majetek ČČK tvoří zejména: jmění a jeho výnosy; výnosy z vlastních podílů a činností; výnosy z loterie.“</a:t>
            </a:r>
          </a:p>
          <a:p>
            <a:pPr marL="72000" indent="0">
              <a:buNone/>
            </a:pPr>
            <a:r>
              <a:rPr lang="cs-CZ" sz="1400" i="1" dirty="0"/>
              <a:t>„prostředky k hrazení nákladů na svoji činnost získávají subjekty ČČK zejména: členskými a jinými příspěvky; dary, odkazy, sbírkami, fondy a nadacemi; výnosy z vlastního majetku a činnosti; výnosy z cenných papírů; výnosy z vlastní hospodářské činnosti; dotacemi     a subvencemi.“</a:t>
            </a:r>
          </a:p>
          <a:p>
            <a:endParaRPr lang="cs-CZ" sz="1400" i="1" dirty="0"/>
          </a:p>
          <a:p>
            <a:r>
              <a:rPr lang="cs-CZ" sz="1400" dirty="0"/>
              <a:t>z účetních výkazů (2014 - 2019):</a:t>
            </a:r>
          </a:p>
          <a:p>
            <a:pPr lvl="2"/>
            <a:r>
              <a:rPr lang="cs-CZ" sz="1400" b="1" dirty="0"/>
              <a:t>					</a:t>
            </a:r>
            <a:endParaRPr lang="cs-CZ" sz="135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868876-565B-4BE3-84C8-EAEC811E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1" y="3988229"/>
            <a:ext cx="7464618" cy="23555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3EB8756-EEA0-48F1-855B-65451590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561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FA2C0-1A13-4C07-99AC-CDBC2AD7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67D31-5E5B-40D2-B1D8-2A7C8FBD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ekonomika podrobněji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3167BC-7E1E-4478-BBF2-FFB4A724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938600" cy="4257905"/>
          </a:xfrm>
        </p:spPr>
        <p:txBody>
          <a:bodyPr/>
          <a:lstStyle/>
          <a:p>
            <a:r>
              <a:rPr lang="cs-CZ" sz="1400" dirty="0"/>
              <a:t>z výroční zprávy (2020):				</a:t>
            </a:r>
            <a:endParaRPr lang="cs-CZ" sz="1400" b="1" dirty="0"/>
          </a:p>
          <a:p>
            <a:pPr lvl="1"/>
            <a:r>
              <a:rPr lang="cs-CZ" sz="1400" dirty="0"/>
              <a:t>Náklady: 			65 533 tis. Kč   //   2 865 tis. Kč</a:t>
            </a:r>
          </a:p>
          <a:p>
            <a:pPr lvl="1"/>
            <a:r>
              <a:rPr lang="cs-CZ" sz="1400" dirty="0"/>
              <a:t>Výnosy: 			62 243 tis. Kč   //   7 198 tis. Kč</a:t>
            </a:r>
          </a:p>
          <a:p>
            <a:pPr lvl="1"/>
            <a:r>
              <a:rPr lang="cs-CZ" sz="1400" dirty="0"/>
              <a:t>Hospodářský výsledek: 		- 3 290 tis. Kč   //   4 333 tis. Kč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r>
              <a:rPr lang="cs-CZ" sz="1050" i="1" dirty="0"/>
              <a:t>(HČ: provozní dotace: </a:t>
            </a:r>
            <a:r>
              <a:rPr lang="cs-CZ" sz="1050" i="1" dirty="0" err="1"/>
              <a:t>MZd</a:t>
            </a:r>
            <a:r>
              <a:rPr lang="cs-CZ" sz="1050" i="1" dirty="0"/>
              <a:t> 32 640 tis. Kč / MZV 9 032 tis. Kč / MV – Generální ředitelství HZS ČR 234 tis. Kč / MO 41 tis. Kč / ČSSZ – 221 tis. Kč / ostatní 10 tis. Kč)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46D86C-AAA8-4D7F-AB55-7CFFE3DDB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2765088"/>
            <a:ext cx="5377200" cy="31651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2E582A-F81E-47A5-ACCC-C9B37E8E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17" y="2765088"/>
            <a:ext cx="5377200" cy="31848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0F135E-7E02-4736-B2FC-6288F807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720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ekonomika podrobněji II.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A0FCA06-E85B-418B-861F-6B25E609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428471"/>
            <a:ext cx="9869277" cy="400105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9CFB440-35EC-4A7A-A0B3-4605ED57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403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ekonomika podrobněji III.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8ACEDF-6702-4621-BFDF-FA0605B5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480865"/>
            <a:ext cx="9840698" cy="389626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05B8B6-551C-4397-9B44-A6A59AC2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273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FA2C0-1A13-4C07-99AC-CDBC2AD7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67D31-5E5B-40D2-B1D8-2A7C8FBD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ČČK: ekonomika podrobněji IV.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3167BC-7E1E-4478-BBF2-FFB4A724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938600" cy="4257905"/>
          </a:xfrm>
        </p:spPr>
        <p:txBody>
          <a:bodyPr/>
          <a:lstStyle/>
          <a:p>
            <a:r>
              <a:rPr lang="cs-CZ" sz="1400" dirty="0"/>
              <a:t>z výroční zprávy (2020):				</a:t>
            </a:r>
            <a:endParaRPr lang="cs-CZ" sz="1400" b="1" dirty="0"/>
          </a:p>
          <a:p>
            <a:pPr lvl="1"/>
            <a:r>
              <a:rPr lang="cs-CZ" sz="1400" dirty="0"/>
              <a:t>Náklady: 			65 533 tis. Kč   //   2 865 tis. Kč</a:t>
            </a:r>
          </a:p>
          <a:p>
            <a:pPr lvl="1"/>
            <a:r>
              <a:rPr lang="cs-CZ" sz="1400" dirty="0"/>
              <a:t>Výnosy: 			62 243 tis. Kč   //   7 198 tis. Kč</a:t>
            </a:r>
          </a:p>
          <a:p>
            <a:pPr lvl="1"/>
            <a:r>
              <a:rPr lang="cs-CZ" sz="1400" dirty="0"/>
              <a:t>Hospodářský výsledek: 		- 3 290 tis. Kč   //   4 333 tis. Kč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B69B6F-462A-4E55-AAA6-AC73BF7A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788718"/>
            <a:ext cx="5377201" cy="32281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AAAB7D-F430-4190-9F73-5805E377E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23" y="2788717"/>
            <a:ext cx="5380198" cy="322811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BEE796-4D9F-43C2-97BB-2E93D013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769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B42721-E738-4467-BF28-38DC134C4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DECD26-8F01-4388-A12A-3687F2D8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 a mé zdroje?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1CDC4A-CA5C-4CAD-A9CB-E194FF9C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Výroční zpráva 2020: </a:t>
            </a:r>
            <a:r>
              <a:rPr lang="cs-CZ" sz="1800" dirty="0">
                <a:hlinkClick r:id="rId2"/>
              </a:rPr>
              <a:t>zde</a:t>
            </a:r>
            <a:endParaRPr lang="cs-CZ" sz="1800" dirty="0"/>
          </a:p>
          <a:p>
            <a:r>
              <a:rPr lang="cs-CZ" sz="1800" dirty="0"/>
              <a:t>Století s červeným křížem: </a:t>
            </a:r>
            <a:r>
              <a:rPr lang="cs-CZ" sz="1800" dirty="0">
                <a:hlinkClick r:id="rId3"/>
              </a:rPr>
              <a:t>zde</a:t>
            </a:r>
            <a:endParaRPr lang="cs-CZ" sz="1800" dirty="0"/>
          </a:p>
          <a:p>
            <a:r>
              <a:rPr lang="cs-CZ" sz="1800" dirty="0"/>
              <a:t>Historické milníky Č(S)ČK: </a:t>
            </a:r>
            <a:r>
              <a:rPr lang="cs-CZ" sz="1800" dirty="0">
                <a:hlinkClick r:id="rId4"/>
              </a:rPr>
              <a:t>zde</a:t>
            </a:r>
            <a:endParaRPr lang="cs-CZ" sz="1800" dirty="0"/>
          </a:p>
          <a:p>
            <a:r>
              <a:rPr lang="cs-CZ" sz="1800" dirty="0"/>
              <a:t>Veřejný rejstřík (resp. sbírka listin) data ČČK za období 2014 až 2020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1402DC-5F51-4071-B9C0-10645A38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027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naplňuje ČČK zákonné a „základní“ požadavky na transparentnost? </a:t>
            </a:r>
          </a:p>
          <a:p>
            <a:endParaRPr lang="cs-CZ" sz="1400" dirty="0"/>
          </a:p>
          <a:p>
            <a:r>
              <a:rPr lang="cs-CZ" sz="1400" dirty="0"/>
              <a:t>vyplňte dotazník za 2 Vám přiřazené pobočné spolky ČČK</a:t>
            </a:r>
          </a:p>
          <a:p>
            <a:pPr marL="72000" indent="0">
              <a:buNone/>
            </a:pPr>
            <a:r>
              <a:rPr lang="cs-CZ" sz="1000" dirty="0"/>
              <a:t>(co dotazník sleduje? především existenci webových stránek a jejich obsah, resp. plnění zákonných požadavků – obecného i účetního rázu)</a:t>
            </a:r>
          </a:p>
          <a:p>
            <a:pPr marL="72000" indent="0">
              <a:buNone/>
            </a:pPr>
            <a:r>
              <a:rPr lang="cs-CZ" sz="1000" dirty="0"/>
              <a:t>(dotazník je k dispozici zde: </a:t>
            </a:r>
            <a:r>
              <a:rPr lang="cs-CZ" sz="1000" b="1" dirty="0">
                <a:hlinkClick r:id="rId2"/>
              </a:rPr>
              <a:t>https://forms.office.com/Pages/ResponsePage.aspx?id=I0-QEdvw3EyW9zkL1V_O6MJpC97to7lBoSas2n3Im9BUNzJPUDlKMVVWSDhMS0tIOTM0T0pZMUIxSy4u</a:t>
            </a:r>
            <a:r>
              <a:rPr lang="cs-CZ" sz="1000" b="1" dirty="0"/>
              <a:t> </a:t>
            </a:r>
            <a:r>
              <a:rPr lang="cs-CZ" sz="1000" dirty="0"/>
              <a:t>)</a:t>
            </a:r>
          </a:p>
          <a:p>
            <a:pPr marL="72000" indent="0">
              <a:buNone/>
            </a:pPr>
            <a:r>
              <a:rPr lang="cs-CZ" sz="1000" dirty="0"/>
              <a:t>(informace čerpejte především z webu ČČK, z webu jednotlivých pobočných spolků, z Veřejného rejstříku – „Platné“ a z Veřejného rejstříku – „Sbírka listin“)</a:t>
            </a:r>
          </a:p>
          <a:p>
            <a:pPr marL="72000" indent="0">
              <a:buNone/>
            </a:pPr>
            <a:r>
              <a:rPr lang="cs-CZ" sz="1000" dirty="0"/>
              <a:t>(přiřazení viz dokument </a:t>
            </a:r>
            <a:r>
              <a:rPr lang="cs-CZ" sz="1000" b="1" dirty="0" err="1"/>
              <a:t>zadani-soupis_organizaci</a:t>
            </a:r>
            <a:r>
              <a:rPr lang="cs-CZ" sz="1000" b="1" dirty="0"/>
              <a:t> </a:t>
            </a:r>
            <a:r>
              <a:rPr lang="cs-CZ" sz="1000" dirty="0"/>
              <a:t>v organizačních pokynech předmětu)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doložte své zdroje 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podklady</a:t>
            </a:r>
            <a:r>
              <a:rPr lang="cs-CZ" sz="1000" dirty="0"/>
              <a:t> předmětu v podobě „IČ-ROK-</a:t>
            </a:r>
            <a:r>
              <a:rPr lang="cs-CZ" sz="1000" dirty="0" err="1"/>
              <a:t>Vašejméno</a:t>
            </a:r>
            <a:r>
              <a:rPr lang="cs-CZ" sz="1000" dirty="0"/>
              <a:t>“)</a:t>
            </a:r>
          </a:p>
          <a:p>
            <a:pPr marL="72000" indent="0">
              <a:buNone/>
            </a:pPr>
            <a:r>
              <a:rPr lang="cs-CZ" sz="1000" dirty="0"/>
              <a:t>(např. Účetní závěrku za rok 2020 Oblastní spolek ČČK Jihlava (IČ 00426342) vložte do odevzdávárny v podobě 00426342 -2020-Pejcal, příp. 00426342-2020-rozvaha-Pejcal)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zpracujte reflexi (max. 2A4) zjištění a „pocitů“ z úkolu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reflexe </a:t>
            </a:r>
            <a:r>
              <a:rPr lang="cs-CZ" sz="1000" dirty="0"/>
              <a:t>předmětu)</a:t>
            </a:r>
          </a:p>
          <a:p>
            <a:endParaRPr lang="cs-CZ" sz="1400" dirty="0"/>
          </a:p>
          <a:p>
            <a:r>
              <a:rPr lang="cs-CZ" sz="1400" dirty="0"/>
              <a:t>to vše do neděle 10. 4. včetně (8. týden výuky vč.), na konci semestru nabídneme reflexi vašich vypracování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B64D6B-054D-474B-8A30-17EED47F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494080"/>
            <a:ext cx="1875418" cy="1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634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 kom je řeč? </a:t>
            </a:r>
          </a:p>
          <a:p>
            <a:r>
              <a:rPr lang="cs-CZ" sz="1400" dirty="0"/>
              <a:t>Legislativa</a:t>
            </a:r>
          </a:p>
          <a:p>
            <a:r>
              <a:rPr lang="cs-CZ" sz="1400" dirty="0"/>
              <a:t>Účetnictví a ekonomické řízení</a:t>
            </a:r>
          </a:p>
          <a:p>
            <a:r>
              <a:rPr lang="cs-CZ" sz="1400" dirty="0"/>
              <a:t>Financování</a:t>
            </a:r>
          </a:p>
          <a:p>
            <a:r>
              <a:rPr lang="cs-CZ" sz="1400" dirty="0"/>
              <a:t>Transparentnost </a:t>
            </a:r>
          </a:p>
          <a:p>
            <a:r>
              <a:rPr lang="cs-CZ" sz="1400" dirty="0"/>
              <a:t>=&gt;</a:t>
            </a:r>
          </a:p>
          <a:p>
            <a:r>
              <a:rPr lang="cs-CZ" sz="1400" b="1" dirty="0"/>
              <a:t>„Semestrální projekt“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Příště? 6. 5. (pouze BKV_ENNO)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Dotazy? </a:t>
            </a:r>
            <a:r>
              <a:rPr lang="cs-CZ" altLang="cs-CZ" sz="1400" dirty="0">
                <a:hlinkClick r:id="rId2"/>
              </a:rPr>
              <a:t>jakub.pejcal@econ.muni.cz</a:t>
            </a:r>
            <a:r>
              <a:rPr lang="cs-CZ" altLang="cs-CZ" sz="1400" dirty="0"/>
              <a:t> (dotazy k semestrálnímu projektu) / </a:t>
            </a:r>
            <a:r>
              <a:rPr lang="cs-CZ" altLang="cs-CZ" sz="1400" dirty="0">
                <a:hlinkClick r:id="rId3"/>
              </a:rPr>
              <a:t>hyanek@econ.muni.cz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0737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  <a:endParaRPr lang="cs-CZ" sz="1400" dirty="0"/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r>
              <a:rPr lang="cs-CZ" sz="1400" dirty="0"/>
              <a:t>organizace s mezinárodním prvkem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pl-PL" sz="1400" dirty="0"/>
              <a:t>jiné účetní jednotky... </a:t>
            </a: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marL="324000" lvl="1" indent="0">
              <a:buNone/>
              <a:defRPr/>
            </a:pPr>
            <a:r>
              <a:rPr lang="cs-CZ" sz="1400" b="1" dirty="0"/>
              <a:t>Dnes: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spolky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400" dirty="0"/>
              <a:t>nadace, nadační fondy a ústavy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en-US" altLang="cs-CZ" sz="1400" dirty="0">
                <a:hlinkClick r:id="rId2"/>
              </a:rPr>
              <a:t>1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státu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základní vymezení sektoru</a:t>
            </a:r>
          </a:p>
          <a:p>
            <a:pPr lvl="1">
              <a:defRPr/>
            </a:pPr>
            <a:r>
              <a:rPr lang="cs-CZ" altLang="cs-CZ" sz="1600" dirty="0" err="1"/>
              <a:t>Pestoffův</a:t>
            </a:r>
            <a:r>
              <a:rPr lang="cs-CZ" altLang="cs-CZ" sz="1600" dirty="0"/>
              <a:t> trojúhelník</a:t>
            </a:r>
          </a:p>
          <a:p>
            <a:pPr lvl="1">
              <a:defRPr/>
            </a:pPr>
            <a:r>
              <a:rPr lang="cs-CZ" altLang="cs-CZ" sz="1600" dirty="0"/>
              <a:t>Strukturálně-operacionální definice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potřebnost/podoba sektoru</a:t>
            </a:r>
          </a:p>
          <a:p>
            <a:pPr lvl="1">
              <a:defRPr/>
            </a:pPr>
            <a:r>
              <a:rPr lang="cs-CZ" altLang="cs-CZ" sz="1600" dirty="0"/>
              <a:t>jednofaktorové definice v rychlosti</a:t>
            </a:r>
          </a:p>
          <a:p>
            <a:pPr lvl="1">
              <a:defRPr/>
            </a:pPr>
            <a:r>
              <a:rPr lang="cs-CZ" altLang="cs-CZ" sz="1600" dirty="0" err="1"/>
              <a:t>vícefaktorové</a:t>
            </a:r>
            <a:r>
              <a:rPr lang="cs-CZ" altLang="cs-CZ" sz="1600" dirty="0"/>
              <a:t> definice v rychlosti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funkce sektoru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9571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„vzájemně“ či „veřejně“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hospodářská/vedlejší/doplňková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: The third sector in the welfare triangle">
            <a:extLst>
              <a:ext uri="{FF2B5EF4-FFF2-40B4-BE49-F238E27FC236}">
                <a16:creationId xmlns:a16="http://schemas.microsoft.com/office/drawing/2014/main" id="{B3E21724-9A36-4622-A34B-D4777B32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6" y="441588"/>
            <a:ext cx="5970208" cy="53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V. </a:t>
            </a:r>
            <a:r>
              <a:rPr lang="cs-CZ" sz="1800" dirty="0" err="1"/>
              <a:t>Pestoff</a:t>
            </a:r>
            <a:r>
              <a:rPr lang="cs-CZ" sz="1800" dirty="0"/>
              <a:t> (1995) - 3 kritéria, 4 sektory:</a:t>
            </a:r>
            <a:endParaRPr lang="cs-CZ" sz="8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non-profit vs. </a:t>
            </a:r>
            <a:r>
              <a:rPr lang="cs-CZ" sz="1400" dirty="0" err="1"/>
              <a:t>for</a:t>
            </a:r>
            <a:r>
              <a:rPr lang="cs-CZ" sz="1400" dirty="0"/>
              <a:t>-profit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public vs. </a:t>
            </a:r>
            <a:r>
              <a:rPr lang="cs-CZ" sz="1400" dirty="0" err="1"/>
              <a:t>private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 err="1"/>
              <a:t>formal</a:t>
            </a:r>
            <a:r>
              <a:rPr lang="cs-CZ" sz="1400" dirty="0"/>
              <a:t> vs. </a:t>
            </a:r>
            <a:r>
              <a:rPr lang="cs-CZ" sz="1400" dirty="0" err="1"/>
              <a:t>informal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veřejný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soukromý ziskový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domácnosti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NNS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sz="1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C8FE3D-FF97-4743-A872-40D29672A792}"/>
              </a:ext>
            </a:extLst>
          </p:cNvPr>
          <p:cNvSpPr/>
          <p:nvPr/>
        </p:nvSpPr>
        <p:spPr>
          <a:xfrm>
            <a:off x="4727384" y="5999894"/>
            <a:ext cx="5469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    a způsob jejího jmenování a jednání, hodnotu a označení majetkových vkladů, způsob zveřejňování výroční zprávy o činnosti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11. 3. 2022)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Křesťanská církev </a:t>
            </a:r>
            <a:r>
              <a:rPr lang="cs-CZ" altLang="en-US" sz="1100" dirty="0" err="1"/>
              <a:t>esejská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Slované – náboženská společnost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baptistických sborů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buddhismu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 státu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00F4D7-620A-403B-87F7-70BEA41BD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80DCF1-CE8B-4D31-BFF5-190FE170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A1D9C6-DBF4-4E41-9D7F-D0649F48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H. K. </a:t>
            </a:r>
            <a:r>
              <a:rPr lang="cs-CZ" sz="1800" dirty="0" err="1"/>
              <a:t>Anheier</a:t>
            </a:r>
            <a:r>
              <a:rPr lang="cs-CZ" sz="1800" dirty="0"/>
              <a:t> &amp; L. M. </a:t>
            </a:r>
            <a:r>
              <a:rPr lang="cs-CZ" sz="1800" dirty="0" err="1"/>
              <a:t>Salamon</a:t>
            </a:r>
            <a:r>
              <a:rPr lang="cs-CZ" sz="1800" dirty="0"/>
              <a:t> (1997, 2011) - „strukturálně-operacionální teorie“:</a:t>
            </a:r>
          </a:p>
          <a:p>
            <a:endParaRPr lang="cs-CZ" sz="1800" dirty="0"/>
          </a:p>
          <a:p>
            <a:pPr lvl="1"/>
            <a:r>
              <a:rPr lang="cs-CZ" sz="1400" dirty="0"/>
              <a:t>organizovanost (</a:t>
            </a:r>
            <a:r>
              <a:rPr lang="cs-CZ" sz="1400" dirty="0" err="1"/>
              <a:t>organized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soukromé vlastnictví (</a:t>
            </a:r>
            <a:r>
              <a:rPr lang="cs-CZ" sz="1400" dirty="0" err="1"/>
              <a:t>private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nerozdělování vytvořeného zisku mezi „vlastníky“ (non-profit),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samosprávné řízení a nezávislost (</a:t>
            </a:r>
            <a:r>
              <a:rPr lang="cs-CZ" sz="1400" dirty="0" err="1"/>
              <a:t>self-governing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dobrovolné zapojení (</a:t>
            </a:r>
            <a:r>
              <a:rPr lang="cs-CZ" sz="1400" dirty="0" err="1"/>
              <a:t>voluntary</a:t>
            </a:r>
            <a:r>
              <a:rPr lang="cs-CZ" sz="1400" dirty="0"/>
              <a:t>).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60235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upraveno v rámci: </a:t>
            </a:r>
            <a:r>
              <a:rPr lang="pl-PL" altLang="cs-CZ" sz="1400" i="1" dirty="0"/>
              <a:t>zákona č. 219/2000 Sb., o majetku České republiky, resp. zákona č. 250/2000 Sb., o rozpočtových pravidlech územních rozpočtů, resp. zákona č. 128/2000 Sb., o obcích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/>
              <a:t>upraveno v rámci </a:t>
            </a:r>
            <a:r>
              <a:rPr lang="pl-PL" altLang="cs-CZ" sz="1400" i="1" dirty="0"/>
              <a:t>zákona č. 218/2000 Sb., o rozpočtových pravidlech státu, resp. zákona č. 250/2000 Sb., o rozpočtových pravidlech územních rozpočtů, resp. zákona č. 128/2000 Sb., o obcích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mateřských, základní či středních škol, ZUŠ, muzeí apod.</a:t>
            </a:r>
          </a:p>
          <a:p>
            <a:pPr algn="just"/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42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b="1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170226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archivace)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k čemu účetnictví také slouží?</a:t>
            </a:r>
          </a:p>
          <a:p>
            <a:pPr lvl="1">
              <a:defRPr/>
            </a:pPr>
            <a:r>
              <a:rPr lang="cs-CZ" altLang="cs-CZ" sz="1400" dirty="0"/>
              <a:t>zdanění NNO</a:t>
            </a:r>
          </a:p>
          <a:p>
            <a:pPr lvl="1">
              <a:defRPr/>
            </a:pPr>
            <a:r>
              <a:rPr lang="cs-CZ" altLang="cs-CZ" sz="1400" dirty="0"/>
              <a:t>podklad ekonomického řízení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800" dirty="0"/>
              <a:t>nástroje ekonomického řízení a finanční analýzy z rychlíku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cs-CZ" altLang="cs-CZ" sz="1400" dirty="0"/>
              <a:t>v NNO</a:t>
            </a:r>
          </a:p>
          <a:p>
            <a:pPr lvl="1">
              <a:defRPr/>
            </a:pPr>
            <a:r>
              <a:rPr lang="cs-CZ" altLang="cs-CZ" sz="1400" dirty="0"/>
              <a:t>na cestě za finančním zdravím… finanční analýza ve vší obecnosti</a:t>
            </a:r>
          </a:p>
        </p:txBody>
      </p:sp>
    </p:spTree>
    <p:extLst>
      <p:ext uri="{BB962C8B-B14F-4D97-AF65-F5344CB8AC3E}">
        <p14:creationId xmlns:p14="http://schemas.microsoft.com/office/powerpoint/2010/main" val="2271439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Účetnictví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informační systém, který poskytuje základní informace o finančních aktivitách a stavu majetku účetní jednotky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účetnictví musí být (§ 8</a:t>
            </a:r>
            <a:r>
              <a:rPr lang="en-US" altLang="cs-CZ" sz="1600" dirty="0"/>
              <a:t>, 563/1991 Sb., </a:t>
            </a:r>
            <a:r>
              <a:rPr lang="cs-CZ" altLang="cs-CZ" sz="1600" dirty="0"/>
              <a:t>zákona o účetnictví): </a:t>
            </a:r>
          </a:p>
          <a:p>
            <a:pPr lvl="1">
              <a:defRPr/>
            </a:pPr>
            <a:r>
              <a:rPr lang="cs-CZ" altLang="cs-CZ" sz="1400" dirty="0"/>
              <a:t>správné (neodporuje zákonu),</a:t>
            </a:r>
          </a:p>
          <a:p>
            <a:pPr lvl="1">
              <a:defRPr/>
            </a:pPr>
            <a:r>
              <a:rPr lang="cs-CZ" altLang="cs-CZ" sz="1400" dirty="0"/>
              <a:t>úplné (obsahuje vše),</a:t>
            </a:r>
          </a:p>
          <a:p>
            <a:pPr lvl="1">
              <a:defRPr/>
            </a:pPr>
            <a:r>
              <a:rPr lang="cs-CZ" altLang="cs-CZ" sz="1400" dirty="0"/>
              <a:t>průkazné (navázáno na skutečnost),</a:t>
            </a:r>
          </a:p>
          <a:p>
            <a:pPr lvl="1">
              <a:defRPr/>
            </a:pPr>
            <a:r>
              <a:rPr lang="cs-CZ" altLang="cs-CZ" sz="1400" dirty="0"/>
              <a:t>srozumitelné (nadáno schopností jednoznačně určit informace), </a:t>
            </a:r>
          </a:p>
          <a:p>
            <a:pPr lvl="1">
              <a:defRPr/>
            </a:pPr>
            <a:r>
              <a:rPr lang="cs-CZ" altLang="cs-CZ" sz="1400" dirty="0"/>
              <a:t>trvalé (uchovatel informací).</a:t>
            </a:r>
          </a:p>
          <a:p>
            <a:pPr marL="7200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účetnictví plní tyto funkce: </a:t>
            </a:r>
          </a:p>
          <a:p>
            <a:pPr lvl="1">
              <a:defRPr/>
            </a:pPr>
            <a:r>
              <a:rPr lang="cs-CZ" altLang="cs-CZ" sz="1400" dirty="0"/>
              <a:t>evidenční,</a:t>
            </a:r>
          </a:p>
          <a:p>
            <a:pPr lvl="1">
              <a:defRPr/>
            </a:pPr>
            <a:r>
              <a:rPr lang="cs-CZ" altLang="cs-CZ" sz="1400" dirty="0"/>
              <a:t>analyticko-vyhodnocovací,</a:t>
            </a:r>
          </a:p>
          <a:p>
            <a:pPr lvl="1">
              <a:defRPr/>
            </a:pPr>
            <a:r>
              <a:rPr lang="cs-CZ" altLang="cs-CZ" sz="1400" dirty="0"/>
              <a:t>kontrolní.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uživatelé: interní vs. externí.</a:t>
            </a:r>
          </a:p>
          <a:p>
            <a:pPr>
              <a:defRPr/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90452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Legislativní úprava 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zákon č. 563/1991 Sb., o účetnictví ve znění pozdějších předpisů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vyhláška č. 325/2015 Sb., kterou se provádějí některá ustanovení zákona o účetnictví, ve znění pozdějších předpisů, pro účetní jednotky, které vedou jednoduché účetnictví</a:t>
            </a:r>
          </a:p>
          <a:p>
            <a:pPr>
              <a:defRPr/>
            </a:pPr>
            <a:r>
              <a:rPr lang="cs-CZ" altLang="cs-CZ" sz="1400" dirty="0"/>
              <a:t>vyhláška č. 504/2002 Sb., kterou se provádějí některá ustanovení zákona o účetnictví pro účetní jednotky, jejichž hlavním předmětem činnosti není podnikání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české účetní standardy pro účetní jednotky, u kterých hlavním předmětem činnosti není podnikání (standardy č. 401 – 414)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vnitřní předpisy organizace (stanovy, organizační řád...)</a:t>
            </a:r>
          </a:p>
          <a:p>
            <a:pPr>
              <a:defRPr/>
            </a:pPr>
            <a:r>
              <a:rPr lang="cs-CZ" altLang="cs-CZ" sz="1400" dirty="0"/>
              <a:t>vnitřní směrnice organizace (o finančním řízení, o účetnictví...)</a:t>
            </a:r>
          </a:p>
        </p:txBody>
      </p:sp>
    </p:spTree>
    <p:extLst>
      <p:ext uri="{BB962C8B-B14F-4D97-AF65-F5344CB8AC3E}">
        <p14:creationId xmlns:p14="http://schemas.microsoft.com/office/powerpoint/2010/main" val="318335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třeba:</a:t>
            </a:r>
          </a:p>
          <a:p>
            <a:pPr lvl="1"/>
            <a:r>
              <a:rPr lang="cs-CZ" sz="1400" dirty="0"/>
              <a:t>Teorie tržních a vládních selhání - </a:t>
            </a:r>
            <a:r>
              <a:rPr lang="en-US" sz="1400" dirty="0"/>
              <a:t>Government Failure (resp. Market Failure)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informační asymetrie - </a:t>
            </a:r>
            <a:r>
              <a:rPr lang="en-US" sz="1400" dirty="0"/>
              <a:t>Contract Failure (resp. Informational </a:t>
            </a:r>
            <a:r>
              <a:rPr lang="en-US" sz="1400" dirty="0" err="1"/>
              <a:t>Assymetry</a:t>
            </a:r>
            <a:r>
              <a:rPr lang="en-US" sz="1400" dirty="0"/>
              <a:t>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státu blahobytu -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vzájemné závislosti - Interdependence </a:t>
            </a:r>
            <a:r>
              <a:rPr lang="cs-CZ" sz="1400" dirty="0" err="1"/>
              <a:t>Theory</a:t>
            </a:r>
            <a:endParaRPr lang="cs-CZ" sz="1400" dirty="0"/>
          </a:p>
          <a:p>
            <a:endParaRPr lang="cs-CZ" sz="1800" dirty="0"/>
          </a:p>
          <a:p>
            <a:r>
              <a:rPr lang="cs-CZ" sz="1800" dirty="0"/>
              <a:t>nebo taky:</a:t>
            </a:r>
          </a:p>
          <a:p>
            <a:pPr lvl="1"/>
            <a:r>
              <a:rPr lang="cs-CZ" sz="1400" dirty="0"/>
              <a:t>Teorie společenských zdrojů -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Origins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Vyhlášky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Kdo se jimi „řídí“?</a:t>
            </a:r>
          </a:p>
          <a:p>
            <a:pPr marL="72000" indent="0">
              <a:buNone/>
              <a:defRPr/>
            </a:pPr>
            <a:r>
              <a:rPr lang="cs-CZ" altLang="cs-CZ" sz="1200" dirty="0"/>
              <a:t>č. 504/2002 Sb.: politické strany a politická hnutí / spolky a pobočné spolky / církve a náboženské společnosti / obecně prospěšné společnosti / zájmová sdružení právnických osob / nadace, nadační fondy, ústavy / společenství vlastníků jednotek / veřejné vysoké školy / jiné účetní jednotky…</a:t>
            </a:r>
          </a:p>
          <a:p>
            <a:pPr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č. 325/2015 Sb.: spolky a pobočné spolky / odborové organizace, pobočné odborové organizace, mezinárodní odborové organizace nebo pobočné mezinárodní odborové organizace / organizace zaměstnavatelů, pobočné organizace zaměstnavatelů, mezinárodní organizace zaměstnavatelů nebo pobočné mezinárodní organizací zaměstnavatelů / církve, náboženské společnosti, resp. evidované právnické osoby / honební společenstva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Co upravují?</a:t>
            </a:r>
          </a:p>
          <a:p>
            <a:pPr lvl="1">
              <a:defRPr/>
            </a:pPr>
            <a:r>
              <a:rPr lang="cs-CZ" altLang="cs-CZ" sz="1400" dirty="0"/>
              <a:t>kdo je účetní jednotkou</a:t>
            </a:r>
          </a:p>
          <a:p>
            <a:pPr lvl="1">
              <a:defRPr/>
            </a:pPr>
            <a:r>
              <a:rPr lang="cs-CZ" altLang="cs-CZ" sz="1400" dirty="0"/>
              <a:t>co je předmětem účetnictví</a:t>
            </a:r>
          </a:p>
          <a:p>
            <a:pPr lvl="1">
              <a:defRPr/>
            </a:pPr>
            <a:r>
              <a:rPr lang="cs-CZ" altLang="cs-CZ" sz="1400" dirty="0"/>
              <a:t>jak vypadá účetní záznam</a:t>
            </a:r>
          </a:p>
          <a:p>
            <a:pPr lvl="1">
              <a:defRPr/>
            </a:pPr>
            <a:r>
              <a:rPr lang="cs-CZ" altLang="cs-CZ" sz="1400" dirty="0"/>
              <a:t>jak vypadá účetní závěrka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3306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České účetní standardy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200" dirty="0"/>
              <a:t>401 – účty a účtování na účtech</a:t>
            </a:r>
          </a:p>
          <a:p>
            <a:pPr>
              <a:defRPr/>
            </a:pPr>
            <a:r>
              <a:rPr lang="cs-CZ" altLang="cs-CZ" sz="1200" dirty="0"/>
              <a:t>402 – otevírání a uzavírání účetních knih</a:t>
            </a:r>
          </a:p>
          <a:p>
            <a:pPr>
              <a:defRPr/>
            </a:pPr>
            <a:r>
              <a:rPr lang="cs-CZ" altLang="cs-CZ" sz="1200" dirty="0"/>
              <a:t>403 – inventarizační rozdíly</a:t>
            </a:r>
          </a:p>
          <a:p>
            <a:pPr>
              <a:defRPr/>
            </a:pPr>
            <a:r>
              <a:rPr lang="cs-CZ" altLang="cs-CZ" sz="1200" dirty="0"/>
              <a:t>404 – kursové rozdíly</a:t>
            </a:r>
          </a:p>
          <a:p>
            <a:pPr>
              <a:defRPr/>
            </a:pPr>
            <a:r>
              <a:rPr lang="cs-CZ" altLang="cs-CZ" sz="1200" dirty="0"/>
              <a:t>405 – deriváty</a:t>
            </a:r>
          </a:p>
          <a:p>
            <a:pPr>
              <a:defRPr/>
            </a:pPr>
            <a:r>
              <a:rPr lang="cs-CZ" altLang="cs-CZ" sz="1200" dirty="0"/>
              <a:t>406 – cenné papíry, podíly a směnky</a:t>
            </a:r>
          </a:p>
          <a:p>
            <a:pPr>
              <a:defRPr/>
            </a:pPr>
            <a:r>
              <a:rPr lang="cs-CZ" altLang="cs-CZ" sz="1200" dirty="0"/>
              <a:t>407 – opravné položky k pohledávkám, rezervy a pohledávky po lhůtě splatnosti</a:t>
            </a:r>
          </a:p>
          <a:p>
            <a:pPr>
              <a:defRPr/>
            </a:pPr>
            <a:r>
              <a:rPr lang="cs-CZ" altLang="cs-CZ" sz="1200" dirty="0"/>
              <a:t>408 – krátkodobý finanční majetek a krátkodobé bankovní úvěry</a:t>
            </a:r>
          </a:p>
          <a:p>
            <a:pPr>
              <a:defRPr/>
            </a:pPr>
            <a:r>
              <a:rPr lang="cs-CZ" altLang="cs-CZ" sz="1200" dirty="0"/>
              <a:t>409 – dlouhodobý majetek</a:t>
            </a:r>
          </a:p>
          <a:p>
            <a:pPr>
              <a:defRPr/>
            </a:pPr>
            <a:r>
              <a:rPr lang="cs-CZ" altLang="cs-CZ" sz="1200" dirty="0"/>
              <a:t>410 – zásoby</a:t>
            </a:r>
          </a:p>
          <a:p>
            <a:pPr>
              <a:defRPr/>
            </a:pPr>
            <a:r>
              <a:rPr lang="cs-CZ" altLang="cs-CZ" sz="1200" dirty="0"/>
              <a:t>411 – zúčtovací vztahy</a:t>
            </a:r>
          </a:p>
          <a:p>
            <a:pPr>
              <a:defRPr/>
            </a:pPr>
            <a:r>
              <a:rPr lang="cs-CZ" altLang="cs-CZ" sz="1200" dirty="0"/>
              <a:t>412 – náklady a výnosy</a:t>
            </a:r>
          </a:p>
          <a:p>
            <a:pPr>
              <a:defRPr/>
            </a:pPr>
            <a:r>
              <a:rPr lang="cs-CZ" altLang="cs-CZ" sz="1200" dirty="0"/>
              <a:t>413 – vlastní zdroje a dlouhodobé závazky</a:t>
            </a:r>
          </a:p>
          <a:p>
            <a:pPr>
              <a:defRPr/>
            </a:pPr>
            <a:r>
              <a:rPr lang="cs-CZ" altLang="cs-CZ" sz="1200" dirty="0"/>
              <a:t>414 – přechod z jednoduchého účetnictví na účetnictví</a:t>
            </a:r>
          </a:p>
          <a:p>
            <a:pPr marL="72000" indent="0">
              <a:buNone/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(metody a postupy vedení účetnictví)</a:t>
            </a:r>
          </a:p>
          <a:p>
            <a:pPr lvl="1">
              <a:defRPr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887936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NNO musí plně respektovat zákon o účetnictví (přechod od výdajového k akruálnímu principu)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výdajový princip (účtuji v okamžiku, kdy dojde ke změně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výdaj: skutečně vydané prostředky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příjem: skutečně přijaté prostředky</a:t>
            </a:r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akruální princip (účtuji v okamžiku, kdy událost nastala – bez ohledu na změnu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náklad: vznikají spotřebou zdrojů v peněžním vyjádření, neznamenají nutně výdaj prostředků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výnos: hmotné toky v peněžním vyjádření, neznamenají nutně příjem prostředků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formy účetnictví:</a:t>
            </a:r>
            <a:r>
              <a:rPr lang="cs-CZ" altLang="cs-CZ" sz="1400" dirty="0"/>
              <a:t>		jednoduché účetnictví                  X                 podvojné účetnictví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                                                                 (zjednodušený X plný rozsah)</a:t>
            </a:r>
          </a:p>
        </p:txBody>
      </p:sp>
    </p:spTree>
    <p:extLst>
      <p:ext uri="{BB962C8B-B14F-4D97-AF65-F5344CB8AC3E}">
        <p14:creationId xmlns:p14="http://schemas.microsoft.com/office/powerpoint/2010/main" val="193930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Jednodu</a:t>
            </a:r>
            <a:r>
              <a:rPr lang="en-US" altLang="cs-CZ" sz="4000" dirty="0" err="1"/>
              <a:t>ché</a:t>
            </a:r>
            <a:r>
              <a:rPr lang="en-US" altLang="cs-CZ" sz="4000" dirty="0"/>
              <a:t>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325/2015 Sb.</a:t>
            </a:r>
          </a:p>
          <a:p>
            <a:pPr>
              <a:defRPr/>
            </a:pPr>
            <a:r>
              <a:rPr lang="cs-CZ" altLang="cs-CZ" sz="1400" dirty="0"/>
              <a:t>mohou vést vybrané NNO: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 a honební společenstva</a:t>
            </a:r>
          </a:p>
          <a:p>
            <a:pPr>
              <a:defRPr/>
            </a:pPr>
            <a:r>
              <a:rPr lang="cs-CZ" altLang="cs-CZ" sz="1400" b="1" dirty="0"/>
              <a:t>za předpokladu, že: </a:t>
            </a:r>
          </a:p>
          <a:p>
            <a:pPr lvl="1">
              <a:defRPr/>
            </a:pPr>
            <a:r>
              <a:rPr lang="cs-CZ" altLang="cs-CZ" sz="1400" dirty="0"/>
              <a:t>nejsou plátcem DPH; </a:t>
            </a:r>
          </a:p>
          <a:p>
            <a:pPr lvl="1">
              <a:defRPr/>
            </a:pPr>
            <a:r>
              <a:rPr lang="cs-CZ" altLang="cs-CZ" sz="1400" dirty="0"/>
              <a:t>jejich celkové příjmy nepřesáhnou 3 mil. Kč; </a:t>
            </a:r>
          </a:p>
          <a:p>
            <a:pPr lvl="1">
              <a:defRPr/>
            </a:pPr>
            <a:r>
              <a:rPr lang="cs-CZ" altLang="cs-CZ" sz="1400" dirty="0"/>
              <a:t>hodnota jejich majetku nepřesáhne 3 mil. Kč.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předmětem jsou příjmy a výdaje, majetek a závazky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peněžní deník</a:t>
            </a:r>
          </a:p>
          <a:p>
            <a:pPr>
              <a:defRPr/>
            </a:pPr>
            <a:r>
              <a:rPr lang="cs-CZ" altLang="cs-CZ" sz="1400" dirty="0"/>
              <a:t>kniha pohledávek a kniha závazků</a:t>
            </a:r>
          </a:p>
          <a:p>
            <a:pPr>
              <a:defRPr/>
            </a:pPr>
            <a:r>
              <a:rPr lang="cs-CZ" altLang="cs-CZ" sz="1400" dirty="0"/>
              <a:t>pomocné knihy o ostatních složkách majetku</a:t>
            </a:r>
          </a:p>
          <a:p>
            <a:pPr>
              <a:defRPr/>
            </a:pPr>
            <a:r>
              <a:rPr lang="cs-CZ" altLang="cs-CZ" sz="1400" u="sng" dirty="0"/>
              <a:t>přehled o majetku a závazcích a přehled o příjmech a výdajích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065454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Zjednodušený </a:t>
            </a:r>
            <a:r>
              <a:rPr lang="cs-CZ" altLang="cs-CZ" dirty="0"/>
              <a:t>rozsah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vybrané NNO: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společnosti, honební společenstva, obecně prospěšné společnosti, nadační fondy, ústavy, společenství vlastníků jednotek a bytová a sociální družstva</a:t>
            </a:r>
          </a:p>
          <a:p>
            <a:pPr>
              <a:defRPr/>
            </a:pPr>
            <a:r>
              <a:rPr lang="cs-CZ" altLang="cs-CZ" sz="1400" b="1" dirty="0"/>
              <a:t>za předpokladu, že </a:t>
            </a:r>
            <a:r>
              <a:rPr lang="cs-CZ" altLang="cs-CZ" sz="1400" dirty="0"/>
              <a:t>naplňují atributy mikro (a malých) účetních jednotek, tedy splňuje alespoň dvě ze tří kritérií: </a:t>
            </a:r>
          </a:p>
          <a:p>
            <a:pPr lvl="1">
              <a:defRPr/>
            </a:pPr>
            <a:r>
              <a:rPr lang="cs-CZ" altLang="cs-CZ" sz="1400" dirty="0"/>
              <a:t>aktiva celkem nižší jak 9 mil. Kč (resp. 100 mil. Kč)</a:t>
            </a:r>
          </a:p>
          <a:p>
            <a:pPr lvl="1">
              <a:defRPr/>
            </a:pPr>
            <a:r>
              <a:rPr lang="cs-CZ" altLang="cs-CZ" sz="1400" dirty="0"/>
              <a:t>roční úhrn čistého obratu nižší jak 18 mil. Kč (resp. 200 mil. Kč)</a:t>
            </a:r>
          </a:p>
          <a:p>
            <a:pPr lvl="1">
              <a:defRPr/>
            </a:pPr>
            <a:r>
              <a:rPr lang="cs-CZ" altLang="cs-CZ" sz="1400" dirty="0"/>
              <a:t>průměrný počet zaměstnanců v průběhu účetního období 10 a méně (resp. 50 a méně)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podvojné zápisy </a:t>
            </a:r>
            <a:r>
              <a:rPr lang="cs-CZ" altLang="cs-CZ" sz="1400" i="1" dirty="0"/>
              <a:t>„o stavu a pohybu majetku a jiných aktiv, závazků včetně dluhů a jiných pasiv, dále o nákladech, výnosech a o výsledku hospodaření“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„zjednodušený“ účetní rozvrh</a:t>
            </a:r>
            <a:r>
              <a:rPr lang="cs-CZ" altLang="cs-CZ" sz="1400" dirty="0"/>
              <a:t> – pouze účtové třídy a účtové skupiny</a:t>
            </a:r>
          </a:p>
          <a:p>
            <a:pPr>
              <a:defRPr/>
            </a:pPr>
            <a:r>
              <a:rPr lang="cs-CZ" altLang="cs-CZ" sz="1400" dirty="0"/>
              <a:t>možnost </a:t>
            </a:r>
            <a:r>
              <a:rPr lang="cs-CZ" altLang="cs-CZ" sz="1400" u="sng" dirty="0"/>
              <a:t>amerického deníku</a:t>
            </a:r>
            <a:r>
              <a:rPr lang="cs-CZ" altLang="cs-CZ" sz="1400" dirty="0"/>
              <a:t> – spojení hlavní knihy a účetního deníku</a:t>
            </a:r>
          </a:p>
          <a:p>
            <a:pPr>
              <a:defRPr/>
            </a:pPr>
            <a:r>
              <a:rPr lang="cs-CZ" altLang="cs-CZ" sz="1400" dirty="0"/>
              <a:t>netřeba účtovat o některých aspektech (tvorba rezerv a opravných položek, časové rozlišení apod.)</a:t>
            </a:r>
          </a:p>
          <a:p>
            <a:pPr>
              <a:defRPr/>
            </a:pPr>
            <a:r>
              <a:rPr lang="cs-CZ" altLang="cs-CZ" sz="1400" u="sng" dirty="0"/>
              <a:t>zjednodušený rozsah účetní závěrky: rozvahy a výkazu zisku a ztráty</a:t>
            </a:r>
          </a:p>
        </p:txBody>
      </p:sp>
    </p:spTree>
    <p:extLst>
      <p:ext uri="{BB962C8B-B14F-4D97-AF65-F5344CB8AC3E}">
        <p14:creationId xmlns:p14="http://schemas.microsoft.com/office/powerpoint/2010/main" val="2634732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v plném rozsahu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všechny NNO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„rozšíření“ zjednodušeného rozsahu spočívá v:</a:t>
            </a:r>
          </a:p>
          <a:p>
            <a:pPr>
              <a:defRPr/>
            </a:pPr>
            <a:r>
              <a:rPr lang="cs-CZ" altLang="cs-CZ" sz="1400" u="sng" dirty="0"/>
              <a:t>„úplný“ účetní rozvrh</a:t>
            </a:r>
            <a:r>
              <a:rPr lang="cs-CZ" altLang="cs-CZ" sz="1400" dirty="0"/>
              <a:t> (odlišnosti proti rozvrhu v ziskovém sektoru)</a:t>
            </a:r>
          </a:p>
          <a:p>
            <a:pPr>
              <a:defRPr/>
            </a:pPr>
            <a:r>
              <a:rPr lang="cs-CZ" altLang="cs-CZ" sz="1400" dirty="0"/>
              <a:t>práce účetním deníkem a hlavní knihou</a:t>
            </a:r>
          </a:p>
          <a:p>
            <a:pPr>
              <a:defRPr/>
            </a:pPr>
            <a:r>
              <a:rPr lang="cs-CZ" altLang="cs-CZ" sz="1400" dirty="0"/>
              <a:t>účetní závěrka coby komplexní přehled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 v podstatě tak, jak je zvykem pro ziskové organizace (se specifiky NNO)</a:t>
            </a:r>
          </a:p>
          <a:p>
            <a:pPr lvl="1">
              <a:defRPr/>
            </a:pPr>
            <a:r>
              <a:rPr lang="cs-CZ" altLang="cs-CZ" sz="1400" dirty="0"/>
              <a:t>„lepší“ uspořádání dat – více přehledné...</a:t>
            </a:r>
          </a:p>
          <a:p>
            <a:pPr lvl="1">
              <a:defRPr/>
            </a:pPr>
            <a:r>
              <a:rPr lang="cs-CZ" altLang="cs-CZ" sz="1400" dirty="0"/>
              <a:t>více výkazů, které jsou více podrobné…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některé neziskové organizace však „dokonalé“ výkazy nepotřebují a z toho důvodu volí jednodušší formu vedení účetnictví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14434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Účetní výkazy – podrobněji</a:t>
            </a:r>
            <a:br>
              <a:rPr lang="cs-CZ" sz="4000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u="sng" dirty="0"/>
              <a:t>výkaz zisku a ztráty</a:t>
            </a:r>
            <a:r>
              <a:rPr lang="cs-CZ" altLang="cs-CZ" sz="1400" dirty="0"/>
              <a:t> (údaje o nákladech a výnosech za rok činnosti organizace) v členění nákladů na hlavní a hospodářskou činnost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rozvaha</a:t>
            </a:r>
            <a:r>
              <a:rPr lang="cs-CZ" altLang="cs-CZ" sz="1400" dirty="0"/>
              <a:t> (bilance) – základní přehled o majetku organizace, způsobu jeho krytí a jeho vývoji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příloha účetní závěrce – „doprovodný text k účetní závěrce“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(přehled o peněžních tocích) – výkaz o změnách finančních prostředků podniku</a:t>
            </a:r>
          </a:p>
          <a:p>
            <a:pPr>
              <a:defRPr/>
            </a:pPr>
            <a:r>
              <a:rPr lang="cs-CZ" altLang="cs-CZ" sz="1400" dirty="0"/>
              <a:t>(přehled o změnách vlastního kapitálu) - 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zveřejnění ve sbírce listin veřejných rejstříků, resp. ve výroční zprávě (pokud musí mít účetní závěrku ověřenou auditorem)</a:t>
            </a:r>
          </a:p>
          <a:p>
            <a:pPr lvl="1">
              <a:defRPr/>
            </a:pPr>
            <a:r>
              <a:rPr lang="cs-CZ" altLang="cs-CZ" sz="1050" dirty="0"/>
              <a:t>za rok 2014 nejpozději zveřejnit do 31/03/2016</a:t>
            </a:r>
          </a:p>
          <a:p>
            <a:pPr lvl="1">
              <a:defRPr/>
            </a:pPr>
            <a:r>
              <a:rPr lang="cs-CZ" altLang="cs-CZ" sz="1050" dirty="0"/>
              <a:t>za rok 2015 nejpozději zveřejnit do 30/11/2017</a:t>
            </a:r>
          </a:p>
          <a:p>
            <a:pPr marL="324000" lvl="1" indent="0">
              <a:buNone/>
              <a:defRPr/>
            </a:pPr>
            <a:r>
              <a:rPr lang="cs-CZ" altLang="cs-CZ" sz="1050" dirty="0"/>
              <a:t>	X</a:t>
            </a:r>
          </a:p>
          <a:p>
            <a:pPr lvl="1">
              <a:defRPr/>
            </a:pPr>
            <a:r>
              <a:rPr lang="cs-CZ" altLang="cs-CZ" sz="1050" dirty="0"/>
              <a:t>mikro a malé účetní jednotky nemusí zveřejňovat výkaz zisku a ztráty, pokud jim to neukládá zvláštní právní předpis (tedy mají povinnost zveřejňovat jen rozvahu)!!!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604162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1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záznam, kterým účetní jednotka prokazuje proběhlou skutečnost, slouží jako základ pro zápis v účetnictví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		(tzv. účetní záznam)</a:t>
            </a:r>
          </a:p>
          <a:p>
            <a:pPr>
              <a:defRPr/>
            </a:pPr>
            <a:r>
              <a:rPr lang="cs-CZ" altLang="cs-CZ" sz="1400" dirty="0"/>
              <a:t>prvotní vs. druhotný (účetní) doklad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příklady prvotních dokladů:		</a:t>
            </a:r>
          </a:p>
          <a:p>
            <a:pPr lvl="1">
              <a:defRPr/>
            </a:pPr>
            <a:r>
              <a:rPr lang="cs-CZ" altLang="cs-CZ" sz="1200" dirty="0"/>
              <a:t>paragon, nájemní smlouva;		</a:t>
            </a:r>
          </a:p>
          <a:p>
            <a:pPr lvl="1">
              <a:defRPr/>
            </a:pPr>
            <a:r>
              <a:rPr lang="cs-CZ" altLang="cs-CZ" sz="1200" dirty="0"/>
              <a:t>přijatá / vydaná faktura;			</a:t>
            </a:r>
          </a:p>
          <a:p>
            <a:pPr lvl="1">
              <a:defRPr/>
            </a:pPr>
            <a:r>
              <a:rPr lang="cs-CZ" altLang="cs-CZ" sz="1200" dirty="0"/>
              <a:t>výpis z běžného účtu;		</a:t>
            </a:r>
          </a:p>
          <a:p>
            <a:pPr lvl="1">
              <a:defRPr/>
            </a:pPr>
            <a:r>
              <a:rPr lang="cs-CZ" altLang="cs-CZ" sz="1200" dirty="0"/>
              <a:t>inventurní soupis.	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</a:t>
            </a:r>
          </a:p>
          <a:p>
            <a:pPr>
              <a:defRPr/>
            </a:pPr>
            <a:r>
              <a:rPr lang="cs-CZ" altLang="cs-CZ" sz="1400" dirty="0"/>
              <a:t>náležitosti prvotních (resp. účetních) dokladů:</a:t>
            </a:r>
          </a:p>
          <a:p>
            <a:pPr lvl="1">
              <a:defRPr/>
            </a:pPr>
            <a:r>
              <a:rPr lang="cs-CZ" altLang="cs-CZ" sz="1200" dirty="0"/>
              <a:t>(označení účetního dokladu),</a:t>
            </a:r>
          </a:p>
          <a:p>
            <a:pPr lvl="1">
              <a:defRPr/>
            </a:pPr>
            <a:r>
              <a:rPr lang="cs-CZ" altLang="cs-CZ" sz="1200" dirty="0"/>
              <a:t>obsah hospodářské (účetní) operace,</a:t>
            </a:r>
          </a:p>
          <a:p>
            <a:pPr lvl="1">
              <a:defRPr/>
            </a:pPr>
            <a:r>
              <a:rPr lang="cs-CZ" altLang="cs-CZ" sz="1200" dirty="0"/>
              <a:t>peněžní částka nebo informace o ceně za měrnou jednotku a vyjádření množství, </a:t>
            </a:r>
          </a:p>
          <a:p>
            <a:pPr lvl="1">
              <a:defRPr/>
            </a:pPr>
            <a:r>
              <a:rPr lang="cs-CZ" altLang="cs-CZ" sz="1200" dirty="0"/>
              <a:t>okamžik vystavení prvotního dokladu, </a:t>
            </a:r>
          </a:p>
          <a:p>
            <a:pPr lvl="1">
              <a:defRPr/>
            </a:pPr>
            <a:r>
              <a:rPr lang="cs-CZ" altLang="cs-CZ" sz="1200" dirty="0"/>
              <a:t>(okamžik uskutečnění účetního případu),</a:t>
            </a:r>
          </a:p>
          <a:p>
            <a:pPr lvl="1">
              <a:defRPr/>
            </a:pPr>
            <a:r>
              <a:rPr lang="cs-CZ" altLang="cs-CZ" sz="1200" dirty="0"/>
              <a:t>identifikace stran hospodářské operace,</a:t>
            </a:r>
          </a:p>
          <a:p>
            <a:pPr lvl="1">
              <a:defRPr/>
            </a:pPr>
            <a:r>
              <a:rPr lang="cs-CZ" altLang="cs-CZ" sz="1200" dirty="0"/>
              <a:t>(podpisový záznam osoby odpovědné za účetní případ a za zaúčtování). </a:t>
            </a:r>
          </a:p>
          <a:p>
            <a:pPr>
              <a:defRPr/>
            </a:pPr>
            <a:endParaRPr lang="cs-CZ" altLang="cs-CZ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70DE37-8C7C-462F-BD01-B03592BA33C0}"/>
              </a:ext>
            </a:extLst>
          </p:cNvPr>
          <p:cNvSpPr txBox="1">
            <a:spLocks noChangeArrowheads="1"/>
          </p:cNvSpPr>
          <p:nvPr/>
        </p:nvSpPr>
        <p:spPr>
          <a:xfrm>
            <a:off x="3464654" y="2968527"/>
            <a:ext cx="6652470" cy="1066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1400" kern="0" dirty="0"/>
              <a:t>příklady účetních dokladů:		</a:t>
            </a:r>
          </a:p>
          <a:p>
            <a:pPr lvl="1">
              <a:defRPr/>
            </a:pPr>
            <a:r>
              <a:rPr lang="cs-CZ" altLang="cs-CZ" sz="1200" kern="0" dirty="0"/>
              <a:t>výdejový / příjmový pokladní doklad;</a:t>
            </a:r>
          </a:p>
          <a:p>
            <a:pPr lvl="1">
              <a:defRPr/>
            </a:pPr>
            <a:r>
              <a:rPr lang="cs-CZ" altLang="cs-CZ" sz="1200" kern="0" dirty="0"/>
              <a:t>přijatá / vydaná faktura;			</a:t>
            </a:r>
          </a:p>
          <a:p>
            <a:pPr lvl="1">
              <a:defRPr/>
            </a:pPr>
            <a:r>
              <a:rPr lang="cs-CZ" altLang="cs-CZ" sz="1200" kern="0" dirty="0"/>
              <a:t>výpis z běžného účtu;		</a:t>
            </a:r>
          </a:p>
          <a:p>
            <a:pPr lvl="1">
              <a:defRPr/>
            </a:pPr>
            <a:r>
              <a:rPr lang="cs-CZ" altLang="cs-CZ" sz="1200" kern="0" dirty="0"/>
              <a:t>interní doklad.	</a:t>
            </a:r>
          </a:p>
        </p:txBody>
      </p:sp>
    </p:spTree>
    <p:extLst>
      <p:ext uri="{BB962C8B-B14F-4D97-AF65-F5344CB8AC3E}">
        <p14:creationId xmlns:p14="http://schemas.microsoft.com/office/powerpoint/2010/main" val="508904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2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54" y="5478010"/>
            <a:ext cx="8847446" cy="353989"/>
          </a:xfrm>
        </p:spPr>
        <p:txBody>
          <a:bodyPr/>
          <a:lstStyle/>
          <a:p>
            <a:pPr marL="324000" lvl="1" indent="0">
              <a:buNone/>
              <a:defRPr/>
            </a:pPr>
            <a:r>
              <a:rPr lang="cs-CZ" altLang="cs-CZ" sz="1400" dirty="0"/>
              <a:t>Účetní doklad				Prvotní doklad</a:t>
            </a:r>
          </a:p>
          <a:p>
            <a:pPr marL="324000" lvl="1" indent="0">
              <a:buNone/>
              <a:defRPr/>
            </a:pP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050" i="1" dirty="0"/>
              <a:t>(Metodika č. 8: Doklady v účetnictví (Junák)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9762A5-A827-4A57-8FF4-F030EBD4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37207"/>
            <a:ext cx="7429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76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Archivace účetních dokladů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podklad, kterým účetní jednotka prokazuje proběhlou skutečnost, slouží jako základ pro zápis v účetnictví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</a:t>
            </a:r>
            <a:r>
              <a:rPr lang="cs-CZ" altLang="cs-CZ" sz="1050" dirty="0"/>
              <a:t>www.inkam.cz/SPRAVA-DOKUMENTU/Archivace-dokladu-podle-zakona.html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367DBFE-4857-4971-BBB3-01005FFF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2451825"/>
            <a:ext cx="5500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5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B7300-D718-4065-95BA-F464FF89A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D384B-0FAA-4DAE-B625-7F78A437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40D114-BE43-4885-AB37-13D6062A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Servisní: ...</a:t>
            </a:r>
          </a:p>
          <a:p>
            <a:r>
              <a:rPr lang="cs-CZ" dirty="0" err="1"/>
              <a:t>Advokační</a:t>
            </a:r>
            <a:r>
              <a:rPr lang="cs-CZ" dirty="0"/>
              <a:t>: ...</a:t>
            </a:r>
          </a:p>
          <a:p>
            <a:r>
              <a:rPr lang="cs-CZ" dirty="0"/>
              <a:t>Zájmová: ...</a:t>
            </a:r>
          </a:p>
          <a:p>
            <a:r>
              <a:rPr lang="cs-CZ" dirty="0"/>
              <a:t>Filantropická: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984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						 Zdanění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/>
          <a:lstStyle/>
          <a:p>
            <a:pPr>
              <a:defRPr/>
            </a:pPr>
            <a:r>
              <a:rPr lang="cs-CZ" altLang="cs-CZ" sz="1400" dirty="0"/>
              <a:t>NNO jsou zdaňovány v tzv. specifickém daňovém režimu</a:t>
            </a:r>
          </a:p>
          <a:p>
            <a:pPr>
              <a:defRPr/>
            </a:pPr>
            <a:r>
              <a:rPr lang="cs-CZ" altLang="cs-CZ" sz="1400" dirty="0"/>
              <a:t>stát poskytuje NNO určité výhody – nepřímá podpora státem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NOZ a veřejná prospěšnost – původní koncept vs. skutečnost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(„veřejně prospěšný poplatník“ vymezený dle právní formy)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(negativní vymezení)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 specifický daňový režim?</a:t>
            </a:r>
          </a:p>
          <a:p>
            <a:pPr lvl="1">
              <a:defRPr/>
            </a:pPr>
            <a:r>
              <a:rPr lang="cs-CZ" altLang="cs-CZ" sz="1400" dirty="0"/>
              <a:t>NNO snižují výdaje státu</a:t>
            </a:r>
          </a:p>
          <a:p>
            <a:pPr lvl="1">
              <a:defRPr/>
            </a:pPr>
            <a:r>
              <a:rPr lang="cs-CZ" altLang="cs-CZ" sz="1400" dirty="0"/>
              <a:t>NNO představují dodatečné přínosy pro společnost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(poskytují služby za nulové nebo zvýhodněné ceny)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příjmů právnických osob </a:t>
            </a:r>
            <a:r>
              <a:rPr lang="cs-CZ" altLang="cs-CZ" sz="1400" i="1" dirty="0"/>
              <a:t>(hlavní vs. vedlejší činnost)</a:t>
            </a:r>
          </a:p>
          <a:p>
            <a:pPr lvl="1">
              <a:defRPr/>
            </a:pPr>
            <a:r>
              <a:rPr lang="cs-CZ" altLang="cs-CZ" sz="1100" i="1" dirty="0"/>
              <a:t>jsou předmětem daně </a:t>
            </a:r>
            <a:r>
              <a:rPr lang="cs-CZ" altLang="cs-CZ" sz="800" i="1" dirty="0"/>
              <a:t>(např. příjmy z reklam, nájmů, úroky)</a:t>
            </a:r>
          </a:p>
          <a:p>
            <a:pPr lvl="1">
              <a:defRPr/>
            </a:pPr>
            <a:r>
              <a:rPr lang="cs-CZ" altLang="cs-CZ" sz="1100" i="1" dirty="0"/>
              <a:t>jsou předmětem daně ale jsou od daně osvobozené </a:t>
            </a:r>
            <a:r>
              <a:rPr lang="cs-CZ" altLang="cs-CZ" sz="800" i="1" dirty="0"/>
              <a:t>(např. členské příspěvky ze stanov)</a:t>
            </a:r>
          </a:p>
          <a:p>
            <a:pPr lvl="1">
              <a:defRPr/>
            </a:pPr>
            <a:r>
              <a:rPr lang="cs-CZ" altLang="cs-CZ" sz="1100" i="1" dirty="0"/>
              <a:t>nejsou předmětem daně </a:t>
            </a:r>
            <a:r>
              <a:rPr lang="cs-CZ" altLang="cs-CZ" sz="800" i="1" dirty="0"/>
              <a:t>(např. příjmy odpovídající výdejům, dotace, atd.)</a:t>
            </a:r>
          </a:p>
          <a:p>
            <a:pPr>
              <a:defRPr/>
            </a:pPr>
            <a:endParaRPr lang="cs-CZ" altLang="cs-CZ" sz="1400" i="1" dirty="0"/>
          </a:p>
          <a:p>
            <a:pPr>
              <a:defRPr/>
            </a:pPr>
            <a:r>
              <a:rPr lang="cs-CZ" altLang="cs-CZ" sz="1400" dirty="0"/>
              <a:t>Daň z přidané hodnoty </a:t>
            </a:r>
            <a:r>
              <a:rPr lang="cs-CZ" altLang="cs-CZ" sz="1400" i="1" dirty="0"/>
              <a:t>(za specifických podmínek se musí NNO stát plátcem DPH: ekonomická činnost, pořizuje zboží z jiného členského státu EU)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nemovitých věcí </a:t>
            </a:r>
            <a:r>
              <a:rPr lang="cs-CZ" altLang="cs-CZ" sz="1400" i="1" dirty="0"/>
              <a:t>(osvobození při užívání pro účely organizace)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silniční </a:t>
            </a:r>
            <a:r>
              <a:rPr lang="cs-CZ" altLang="cs-CZ" sz="1400" i="1" dirty="0"/>
              <a:t>(pokud není zdaněna činnost, v rámci které je vozidlo užíváno, dojde k osvobození)</a:t>
            </a:r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009931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b="1" dirty="0"/>
              <a:t>ekonomické řízení</a:t>
            </a:r>
            <a:r>
              <a:rPr lang="cs-CZ" altLang="cs-CZ" sz="1400" dirty="0"/>
              <a:t>:</a:t>
            </a:r>
            <a:r>
              <a:rPr lang="cs-CZ" altLang="cs-CZ" sz="1400" b="1" dirty="0"/>
              <a:t> </a:t>
            </a:r>
            <a:r>
              <a:rPr lang="cs-CZ" altLang="cs-CZ" sz="1400" dirty="0"/>
              <a:t>jakým způsobem lze využívat finanční prostředky v organizaci pro naplňování jejich cíle</a:t>
            </a:r>
          </a:p>
          <a:p>
            <a:pPr>
              <a:defRPr/>
            </a:pPr>
            <a:r>
              <a:rPr lang="cs-CZ" altLang="cs-CZ" sz="1400" b="1" dirty="0"/>
              <a:t>početnictví</a:t>
            </a:r>
            <a:r>
              <a:rPr lang="cs-CZ" altLang="cs-CZ" sz="1400" dirty="0"/>
              <a:t>: finanční účetnictví (a výkaznictví); vnitropodnikové/manažerské účetnictví; podniková statistika a rozbory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jeden z hlavních nástrojů operativního finančního řízení všech organizací je </a:t>
            </a:r>
            <a:r>
              <a:rPr lang="cs-CZ" altLang="cs-CZ" sz="1400" b="1" dirty="0"/>
              <a:t>ROZPOČET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finanční plán (realistický předpoklad) – kolik peněz bude potřeba / kde peníze vezmeme</a:t>
            </a:r>
          </a:p>
          <a:p>
            <a:pPr lvl="1">
              <a:defRPr/>
            </a:pPr>
            <a:r>
              <a:rPr lang="cs-CZ" altLang="cs-CZ" sz="1400" dirty="0"/>
              <a:t>vyjádření cílů NNO v peněžních jednotkách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sestavován v kolektivu: zdola nahoru / shora dolů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metody: přírůstková metoda / metoda z nulové báze</a:t>
            </a:r>
          </a:p>
          <a:p>
            <a:pPr lvl="1">
              <a:defRPr/>
            </a:pPr>
            <a:r>
              <a:rPr lang="cs-CZ" altLang="cs-CZ" sz="1400" dirty="0"/>
              <a:t>různé podoby: krátkodobý / střednědobý / dlouhodobý; pevný / pružný; klouzavý / časově vymezený…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formy: programový (dělení celku podle jednotlivých aktivit) / zdrojový (náklady a k nim přiřazené výnosy)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dalším základním nástrojem může být </a:t>
            </a:r>
            <a:r>
              <a:rPr lang="cs-CZ" altLang="cs-CZ" sz="1400" b="1" dirty="0"/>
              <a:t>CASHFLOW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přehled peněžních toků (kdy / kolik / kam / a hlavně kolik zbývá)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284146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programového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688AA6-F338-4628-8A08-13D853E2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326474"/>
            <a:ext cx="643413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3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zdrojového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E7C975-FEDB-4B92-B938-0EF3748A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27466"/>
            <a:ext cx="8677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96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cashflow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9BEA6B-D1FE-4838-BD65-37472191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780945"/>
            <a:ext cx="1117438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Náklady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náklady </a:t>
            </a:r>
            <a:r>
              <a:rPr lang="cs-CZ" altLang="cs-CZ" sz="1400" dirty="0"/>
              <a:t>= peněžní vyjádření spotřebovaných výrobních faktorů</a:t>
            </a:r>
          </a:p>
          <a:p>
            <a:pPr>
              <a:defRPr/>
            </a:pPr>
            <a:r>
              <a:rPr lang="cs-CZ" altLang="cs-CZ" sz="1400" dirty="0"/>
              <a:t>představují jednu ze stran rozpočtu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můžeme je rozlišovat podle druhu:</a:t>
            </a:r>
          </a:p>
          <a:p>
            <a:pPr>
              <a:defRPr/>
            </a:pPr>
            <a:r>
              <a:rPr lang="cs-CZ" altLang="cs-CZ" sz="1400" b="1" dirty="0"/>
              <a:t>přímé náklady </a:t>
            </a:r>
            <a:r>
              <a:rPr lang="cs-CZ" altLang="cs-CZ" sz="1400" dirty="0"/>
              <a:t>– lze snadno přiřadit k výkonu (například podělit počtem vyrobených kusů)</a:t>
            </a:r>
          </a:p>
          <a:p>
            <a:pPr>
              <a:defRPr/>
            </a:pPr>
            <a:r>
              <a:rPr lang="cs-CZ" altLang="cs-CZ" sz="1400" b="1" dirty="0"/>
              <a:t>režijní náklady </a:t>
            </a:r>
            <a:r>
              <a:rPr lang="cs-CZ" altLang="cs-CZ" sz="1400" dirty="0"/>
              <a:t>(nepřímé náklady) – k výkonu nelze přiřadit jednoduše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= přiřazování nákladů k jednotlivým výkonům organizace, různé metody (viz .</a:t>
            </a:r>
            <a:r>
              <a:rPr lang="cs-CZ" altLang="cs-CZ" sz="1400" dirty="0" err="1"/>
              <a:t>xls</a:t>
            </a:r>
            <a:r>
              <a:rPr lang="cs-CZ" altLang="cs-CZ" sz="1400" dirty="0"/>
              <a:t> soubor):</a:t>
            </a:r>
          </a:p>
          <a:p>
            <a:pPr lvl="1">
              <a:defRPr/>
            </a:pPr>
            <a:r>
              <a:rPr lang="cs-CZ" altLang="cs-CZ" sz="1400" dirty="0"/>
              <a:t>prostá metoda dělením </a:t>
            </a:r>
            <a:r>
              <a:rPr lang="cs-CZ" altLang="cs-CZ" sz="1400" i="1" dirty="0"/>
              <a:t>(rovnoměrné rozdělení mezi všechny kusy)</a:t>
            </a:r>
          </a:p>
          <a:p>
            <a:pPr lvl="1">
              <a:defRPr/>
            </a:pPr>
            <a:r>
              <a:rPr lang="cs-CZ" altLang="cs-CZ" sz="1400" dirty="0"/>
              <a:t>metoda dělením s poměrovými čísly </a:t>
            </a:r>
            <a:r>
              <a:rPr lang="cs-CZ" altLang="cs-CZ" sz="1400" i="1" dirty="0"/>
              <a:t>(rozdělení mezi výkony v poměru podle normy)</a:t>
            </a:r>
          </a:p>
          <a:p>
            <a:pPr lvl="1">
              <a:defRPr/>
            </a:pPr>
            <a:r>
              <a:rPr lang="cs-CZ" altLang="cs-CZ" sz="1400" dirty="0"/>
              <a:t>metoda přirážková </a:t>
            </a:r>
            <a:r>
              <a:rPr lang="cs-CZ" altLang="cs-CZ" sz="1400" i="1" dirty="0"/>
              <a:t>(rozdělení podle přirážky vyčíslené dle přímých nákladů)</a:t>
            </a:r>
          </a:p>
          <a:p>
            <a:pPr lvl="1">
              <a:defRPr/>
            </a:pPr>
            <a:r>
              <a:rPr lang="cs-CZ" altLang="cs-CZ" sz="1400" dirty="0"/>
              <a:t>...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coby základ </a:t>
            </a:r>
            <a:r>
              <a:rPr lang="cs-CZ" altLang="cs-CZ" sz="1400" b="1" dirty="0"/>
              <a:t>cenotvorby</a:t>
            </a:r>
          </a:p>
        </p:txBody>
      </p:sp>
    </p:spTree>
    <p:extLst>
      <p:ext uri="{BB962C8B-B14F-4D97-AF65-F5344CB8AC3E}">
        <p14:creationId xmlns:p14="http://schemas.microsoft.com/office/powerpoint/2010/main" val="1254141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kalkulací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E0C0BD-515C-46DE-8F86-32C619277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07" y="1465773"/>
            <a:ext cx="626318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51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Výnosy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výnosy </a:t>
            </a:r>
            <a:r>
              <a:rPr lang="cs-CZ" altLang="cs-CZ" sz="1400" dirty="0"/>
              <a:t>= peněžní vyjádření výkonů</a:t>
            </a:r>
          </a:p>
          <a:p>
            <a:pPr>
              <a:defRPr/>
            </a:pPr>
            <a:r>
              <a:rPr lang="cs-CZ" altLang="cs-CZ" sz="1400" dirty="0"/>
              <a:t>představují jednu ze stran rozpočtu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jaké finanční zdroje NNO má a v jaké výši je může očekávat?</a:t>
            </a:r>
          </a:p>
          <a:p>
            <a:pPr>
              <a:defRPr/>
            </a:pPr>
            <a:r>
              <a:rPr lang="cs-CZ" altLang="cs-CZ" sz="1400" dirty="0"/>
              <a:t>komplikované odhadnout výši výnosů</a:t>
            </a:r>
          </a:p>
          <a:p>
            <a:pPr>
              <a:defRPr/>
            </a:pPr>
            <a:r>
              <a:rPr lang="cs-CZ" altLang="cs-CZ" sz="1400" dirty="0"/>
              <a:t>základní </a:t>
            </a:r>
            <a:r>
              <a:rPr lang="cs-CZ" altLang="cs-CZ" sz="1400" b="1" dirty="0"/>
              <a:t>druhy</a:t>
            </a:r>
            <a:r>
              <a:rPr lang="cs-CZ" altLang="cs-CZ" sz="1400" dirty="0"/>
              <a:t> výnosů:</a:t>
            </a:r>
          </a:p>
          <a:p>
            <a:pPr lvl="1">
              <a:defRPr/>
            </a:pPr>
            <a:r>
              <a:rPr lang="cs-CZ" altLang="cs-CZ" sz="1400" dirty="0"/>
              <a:t>tržby za realizované výkony</a:t>
            </a:r>
          </a:p>
          <a:p>
            <a:pPr lvl="1">
              <a:defRPr/>
            </a:pPr>
            <a:r>
              <a:rPr lang="cs-CZ" altLang="cs-CZ" sz="1400" dirty="0"/>
              <a:t>dotace ze státního rozpočtu a z rozpočtů krajů a obcí</a:t>
            </a:r>
          </a:p>
          <a:p>
            <a:pPr lvl="1">
              <a:defRPr/>
            </a:pPr>
            <a:r>
              <a:rPr lang="cs-CZ" altLang="cs-CZ" sz="1400" dirty="0"/>
              <a:t>granty</a:t>
            </a:r>
          </a:p>
          <a:p>
            <a:pPr lvl="1">
              <a:defRPr/>
            </a:pPr>
            <a:r>
              <a:rPr lang="cs-CZ" altLang="cs-CZ" sz="1400" dirty="0"/>
              <a:t>dary fyzických a právnických osob</a:t>
            </a:r>
          </a:p>
          <a:p>
            <a:pPr lvl="1">
              <a:defRPr/>
            </a:pPr>
            <a:r>
              <a:rPr lang="cs-CZ" altLang="cs-CZ" sz="1400" dirty="0"/>
              <a:t>členské příspěvky</a:t>
            </a:r>
          </a:p>
          <a:p>
            <a:pPr lvl="1">
              <a:defRPr/>
            </a:pPr>
            <a:r>
              <a:rPr lang="cs-CZ" altLang="cs-CZ" sz="1400" dirty="0"/>
              <a:t>přijaté úroky</a:t>
            </a:r>
          </a:p>
          <a:p>
            <a:pPr lvl="1">
              <a:defRPr/>
            </a:pPr>
            <a:r>
              <a:rPr lang="cs-CZ" altLang="cs-CZ" sz="1400" dirty="0"/>
              <a:t>příjmy z reklam</a:t>
            </a:r>
          </a:p>
          <a:p>
            <a:pPr lvl="1">
              <a:defRPr/>
            </a:pPr>
            <a:r>
              <a:rPr lang="cs-CZ" altLang="cs-CZ" sz="1400" dirty="0"/>
              <a:t>veřejné sbírky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rozlišujeme volné a vázané zdroje</a:t>
            </a:r>
          </a:p>
        </p:txBody>
      </p:sp>
    </p:spTree>
    <p:extLst>
      <p:ext uri="{BB962C8B-B14F-4D97-AF65-F5344CB8AC3E}">
        <p14:creationId xmlns:p14="http://schemas.microsoft.com/office/powerpoint/2010/main" val="2937459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Pokročilejší nástroje…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ekonomické řízení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jakým způsobem lze využívat finanční prostředky v organizaci pro naplňování jejich cíle</a:t>
            </a:r>
          </a:p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početnictví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 finanční účetnictví (a výkaznictví); vnitropodnikové/manažerské účetnictví; podniková statistika a rozbory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=&gt; od Finančního řízení, přes Finanční analýzu k Finančnímu zdraví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řízení: </a:t>
            </a:r>
          </a:p>
          <a:p>
            <a:pPr marL="72000" indent="0">
              <a:buNone/>
              <a:defRPr/>
            </a:pPr>
            <a:r>
              <a:rPr lang="en-US" altLang="cs-CZ" sz="1100" b="1" dirty="0" err="1"/>
              <a:t>cíl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zaměřit</a:t>
            </a:r>
            <a:r>
              <a:rPr lang="en-US" altLang="cs-CZ" sz="1100" dirty="0"/>
              <a:t> se </a:t>
            </a:r>
            <a:r>
              <a:rPr lang="en-US" altLang="cs-CZ" sz="1100" dirty="0" err="1"/>
              <a:t>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veškeré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ekonomické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vazby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r>
              <a:rPr lang="en-US" altLang="cs-CZ" sz="1100" dirty="0"/>
              <a:t>, </a:t>
            </a:r>
            <a:r>
              <a:rPr lang="en-US" altLang="cs-CZ" sz="1100" dirty="0" err="1"/>
              <a:t>tak</a:t>
            </a:r>
            <a:r>
              <a:rPr lang="en-US" altLang="cs-CZ" sz="1100" dirty="0"/>
              <a:t> aby </a:t>
            </a:r>
            <a:r>
              <a:rPr lang="en-US" altLang="cs-CZ" sz="1100" dirty="0" err="1"/>
              <a:t>organi</a:t>
            </a:r>
            <a:r>
              <a:rPr lang="cs-CZ" altLang="cs-CZ" sz="1100" dirty="0"/>
              <a:t>z</a:t>
            </a:r>
            <a:r>
              <a:rPr lang="en-US" altLang="cs-CZ" sz="1100" dirty="0"/>
              <a:t>ace </a:t>
            </a:r>
            <a:r>
              <a:rPr lang="en-US" altLang="cs-CZ" sz="1100" dirty="0" err="1"/>
              <a:t>mohla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naplňovat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smysl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své</a:t>
            </a:r>
            <a:r>
              <a:rPr lang="en-US" altLang="cs-CZ" sz="1100" dirty="0"/>
              <a:t> existence bez toho, </a:t>
            </a:r>
            <a:r>
              <a:rPr lang="en-US" altLang="cs-CZ" sz="1100" dirty="0" err="1"/>
              <a:t>aniž</a:t>
            </a:r>
            <a:r>
              <a:rPr lang="en-US" altLang="cs-CZ" sz="1100" dirty="0"/>
              <a:t> by </a:t>
            </a:r>
            <a:r>
              <a:rPr lang="en-US" altLang="cs-CZ" sz="1100" dirty="0" err="1"/>
              <a:t>byla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ohrožena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její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stabilita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aktivity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plánování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rozhodování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operativní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řízení</a:t>
            </a:r>
            <a:r>
              <a:rPr lang="en-US" altLang="cs-CZ" sz="1100" dirty="0"/>
              <a:t> / </a:t>
            </a:r>
            <a:r>
              <a:rPr lang="en-US" altLang="cs-CZ" sz="1100" u="sng" dirty="0" err="1"/>
              <a:t>analýza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kontrola</a:t>
            </a:r>
            <a:r>
              <a:rPr lang="en-US" altLang="cs-CZ" sz="1100" dirty="0"/>
              <a:t> 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analýza: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en-US" altLang="cs-CZ" sz="1100" dirty="0" err="1"/>
              <a:t>pomáhá</a:t>
            </a:r>
            <a:r>
              <a:rPr lang="en-US" altLang="cs-CZ" sz="1100" dirty="0"/>
              <a:t> z </a:t>
            </a:r>
            <a:r>
              <a:rPr lang="en-US" altLang="cs-CZ" sz="1100" dirty="0" err="1"/>
              <a:t>dostupných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účetních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dat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získat</a:t>
            </a:r>
            <a:r>
              <a:rPr lang="cs-CZ" altLang="cs-CZ" sz="1100" dirty="0"/>
              <a:t> dodatečné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informace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např</a:t>
            </a:r>
            <a:r>
              <a:rPr lang="en-US" altLang="cs-CZ" sz="1100" dirty="0"/>
              <a:t>. pro </a:t>
            </a:r>
            <a:r>
              <a:rPr lang="en-US" altLang="cs-CZ" sz="1100" dirty="0" err="1"/>
              <a:t>posouzení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zdraví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základní</a:t>
            </a:r>
            <a:r>
              <a:rPr lang="en-US" altLang="cs-CZ" sz="1100" b="1" dirty="0"/>
              <a:t> </a:t>
            </a:r>
            <a:r>
              <a:rPr lang="en-US" altLang="cs-CZ" sz="1100" b="1" dirty="0" err="1"/>
              <a:t>etapy</a:t>
            </a:r>
            <a:r>
              <a:rPr lang="en-US" altLang="cs-CZ" sz="1100" b="1" dirty="0"/>
              <a:t>: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zjištění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základních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charakteristik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určení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odchylek</a:t>
            </a:r>
            <a:r>
              <a:rPr lang="en-US" altLang="cs-CZ" sz="1100" dirty="0"/>
              <a:t> od </a:t>
            </a:r>
            <a:r>
              <a:rPr lang="en-US" altLang="cs-CZ" sz="1100" dirty="0" err="1"/>
              <a:t>standardů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podrobnější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analýza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zvolených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oblastí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identifikace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příčin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nežádoucího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stavu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sz="1100" b="1" dirty="0" err="1"/>
              <a:t>metodický</a:t>
            </a:r>
            <a:r>
              <a:rPr lang="en-US" sz="1100" b="1" dirty="0"/>
              <a:t> </a:t>
            </a:r>
            <a:r>
              <a:rPr lang="en-US" sz="1100" b="1" dirty="0" err="1"/>
              <a:t>aparát</a:t>
            </a:r>
            <a:r>
              <a:rPr lang="en-US" sz="1100" b="1" dirty="0"/>
              <a:t>:</a:t>
            </a:r>
            <a:r>
              <a:rPr lang="cs-CZ" sz="1100" b="1" dirty="0"/>
              <a:t> </a:t>
            </a:r>
            <a:r>
              <a:rPr lang="cs-CZ" sz="1100" dirty="0"/>
              <a:t>poměrové ukazatele /</a:t>
            </a:r>
            <a:r>
              <a:rPr lang="en-US" sz="1100" b="1" dirty="0"/>
              <a:t> </a:t>
            </a:r>
            <a:r>
              <a:rPr lang="en-US" sz="1100" dirty="0" err="1"/>
              <a:t>horizontální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/ </a:t>
            </a:r>
            <a:r>
              <a:rPr lang="en-US" sz="1100" dirty="0" err="1"/>
              <a:t>vertikální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</a:t>
            </a:r>
            <a:r>
              <a:rPr lang="cs-CZ" sz="1100" dirty="0"/>
              <a:t>… sofistikovanější nástroje třeba jako </a:t>
            </a:r>
            <a:r>
              <a:rPr lang="en-US" sz="1100" dirty="0" err="1"/>
              <a:t>bonitní-bankrotní</a:t>
            </a:r>
            <a:r>
              <a:rPr lang="en-US" sz="1100" dirty="0"/>
              <a:t> </a:t>
            </a:r>
            <a:r>
              <a:rPr lang="en-US" sz="1100" dirty="0" err="1"/>
              <a:t>modely</a:t>
            </a:r>
            <a:endParaRPr lang="en-US" sz="11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 err="1"/>
              <a:t>Bonitní-bankrotní</a:t>
            </a:r>
            <a:r>
              <a:rPr lang="cs-CZ" altLang="cs-CZ" sz="1400" b="1" dirty="0"/>
              <a:t> modely</a:t>
            </a:r>
            <a:r>
              <a:rPr lang="cs-CZ" altLang="cs-CZ" sz="1400" dirty="0"/>
              <a:t>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cs-CZ" altLang="cs-CZ" sz="1100" dirty="0"/>
              <a:t>sofistikované nástroje pro zhodnocení aktuálního stavu a stanovení predikce </a:t>
            </a:r>
          </a:p>
          <a:p>
            <a:pPr marL="72000" indent="0">
              <a:buNone/>
              <a:defRPr/>
            </a:pPr>
            <a:r>
              <a:rPr lang="cs-CZ" altLang="cs-CZ" sz="1100" dirty="0"/>
              <a:t>viz třeba </a:t>
            </a:r>
            <a:r>
              <a:rPr lang="cs-CZ" altLang="cs-CZ" sz="1100" dirty="0">
                <a:hlinkClick r:id="rId2"/>
              </a:rPr>
              <a:t>www.fikane.cz</a:t>
            </a:r>
            <a:r>
              <a:rPr lang="cs-CZ" alt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052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a zdanění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zdanění</a:t>
            </a:r>
            <a:r>
              <a:rPr lang="cs-CZ" altLang="cs-CZ" sz="1400" dirty="0"/>
              <a:t>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ekonomické řízení NNO</a:t>
            </a:r>
          </a:p>
          <a:p>
            <a:pPr lvl="1">
              <a:defRPr/>
            </a:pPr>
            <a:r>
              <a:rPr lang="cs-CZ" altLang="cs-CZ" sz="1400" dirty="0"/>
              <a:t>ekonomické řízení z teorie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vší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obecnosti</a:t>
            </a:r>
            <a:r>
              <a:rPr lang="cs-CZ" altLang="cs-CZ" sz="1400" dirty="0"/>
              <a:t> v NNO</a:t>
            </a:r>
          </a:p>
          <a:p>
            <a:pPr lvl="1">
              <a:defRPr/>
            </a:pPr>
            <a:r>
              <a:rPr lang="cs-CZ" altLang="cs-CZ" sz="1400" dirty="0"/>
              <a:t>je libo pokročilejší nástroje?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487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HYÁNEK, Vladimír. </a:t>
            </a:r>
            <a:r>
              <a:rPr lang="cs-CZ" sz="1400" i="1" dirty="0"/>
              <a:t>Neziskové organizace: teorie a mýty</a:t>
            </a:r>
            <a:r>
              <a:rPr lang="cs-CZ" sz="1400" dirty="0"/>
              <a:t>. Vyd. 1. Brno: Masarykova univerzita. Ekonomicko-správní fakulta, 2011, 131 s. ISBN 9788021056510.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</a:t>
            </a:r>
            <a:r>
              <a:rPr lang="cs-CZ" altLang="cs-CZ" sz="1400" i="1" dirty="0"/>
              <a:t>. Nevýdělečné organizace v praxi.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2017. ISBN 978-80-7552-476-8.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>
                <a:hlinkClick r:id="rId2"/>
              </a:rPr>
              <a:t>www.fikane.cz</a:t>
            </a:r>
            <a:r>
              <a:rPr lang="cs-CZ" altLang="cs-CZ" sz="1400" dirty="0"/>
              <a:t> (metodika)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Pro vážné zájemce: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3"/>
              </a:rPr>
              <a:t>Pejcal &amp; Vyskočil, 2015</a:t>
            </a:r>
            <a:r>
              <a:rPr lang="cs-CZ" altLang="cs-CZ" sz="1400" dirty="0"/>
              <a:t> – o finanční analýze v případě obecně prospěšných společností 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4"/>
              </a:rPr>
              <a:t>Kolaříková &amp; Pejcal, 2018</a:t>
            </a:r>
            <a:r>
              <a:rPr lang="cs-CZ" altLang="cs-CZ" sz="1400" dirty="0"/>
              <a:t> – o finančním zdraví nadací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5"/>
              </a:rPr>
              <a:t>Pejcal, 2021</a:t>
            </a:r>
            <a:r>
              <a:rPr lang="cs-CZ" altLang="cs-CZ" sz="1400" dirty="0"/>
              <a:t> – o konstrukci hodnotících a predikčních nástrojů NNO</a:t>
            </a:r>
          </a:p>
        </p:txBody>
      </p:sp>
    </p:spTree>
    <p:extLst>
      <p:ext uri="{BB962C8B-B14F-4D97-AF65-F5344CB8AC3E}">
        <p14:creationId xmlns:p14="http://schemas.microsoft.com/office/powerpoint/2010/main" val="14251996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b="1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3750295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„teoretický“ úvod </a:t>
            </a:r>
          </a:p>
          <a:p>
            <a:pPr lvl="1">
              <a:defRPr/>
            </a:pPr>
            <a:r>
              <a:rPr lang="cs-CZ" altLang="cs-CZ" sz="1400" dirty="0"/>
              <a:t>financování NNO v ČR	</a:t>
            </a:r>
          </a:p>
          <a:p>
            <a:pPr lvl="1">
              <a:defRPr/>
            </a:pPr>
            <a:r>
              <a:rPr lang="cs-CZ" altLang="cs-CZ" sz="14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400" dirty="0"/>
              <a:t>kdo jakou podporu poskytuje?</a:t>
            </a:r>
          </a:p>
          <a:p>
            <a:pPr lvl="1">
              <a:defRPr/>
            </a:pPr>
            <a:r>
              <a:rPr lang="cs-CZ" altLang="cs-CZ" sz="1400" dirty="0"/>
              <a:t>co je Rozbor financování NNO z VR</a:t>
            </a:r>
          </a:p>
          <a:p>
            <a:pPr>
              <a:defRPr/>
            </a:pPr>
            <a:r>
              <a:rPr lang="cs-CZ" altLang="cs-CZ" sz="1400" dirty="0"/>
              <a:t>…</a:t>
            </a:r>
          </a:p>
          <a:p>
            <a:pPr>
              <a:defRPr/>
            </a:pPr>
            <a:r>
              <a:rPr lang="cs-CZ" altLang="cs-CZ" sz="1400" dirty="0"/>
              <a:t>shrnutí závěrem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AA4921-3FA3-4A17-AF72-A62C2E83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478004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2552827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dat ČSÚ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73FED9-E54A-4F08-ACAD-A6D695D8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8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600" i="1" dirty="0"/>
              <a:t>(Pelikánová, 2018, Boukal a kol., 2013, Šedivý &amp; </a:t>
            </a:r>
            <a:r>
              <a:rPr lang="cs-CZ" sz="1600" i="1" dirty="0" err="1"/>
              <a:t>Medlíková</a:t>
            </a:r>
            <a:r>
              <a:rPr lang="cs-CZ" sz="1600" i="1" dirty="0"/>
              <a:t>, 2011, </a:t>
            </a:r>
            <a:r>
              <a:rPr lang="cs-CZ" sz="1600" i="1" dirty="0" err="1"/>
              <a:t>Rektořík</a:t>
            </a:r>
            <a:r>
              <a:rPr lang="cs-CZ" sz="1600" i="1" dirty="0"/>
              <a:t>, 2010, Skovajsa a kol., 2010, Boukal, 2009, … nebo třeba taky </a:t>
            </a:r>
            <a:r>
              <a:rPr lang="cs-CZ" sz="1600" i="1" dirty="0" err="1"/>
              <a:t>Anheier</a:t>
            </a:r>
            <a:r>
              <a:rPr lang="cs-CZ" sz="16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600" i="1" dirty="0"/>
              <a:t>(</a:t>
            </a:r>
            <a:r>
              <a:rPr lang="cs-CZ" sz="1600" i="1" dirty="0" err="1"/>
              <a:t>Chang</a:t>
            </a:r>
            <a:r>
              <a:rPr lang="cs-CZ" sz="1600" i="1" dirty="0"/>
              <a:t>, </a:t>
            </a:r>
            <a:r>
              <a:rPr lang="cs-CZ" sz="1600" i="1" dirty="0" err="1"/>
              <a:t>Tuckman</a:t>
            </a:r>
            <a:r>
              <a:rPr lang="cs-CZ" sz="1600" i="1" dirty="0"/>
              <a:t> &amp; </a:t>
            </a:r>
            <a:r>
              <a:rPr lang="cs-CZ" sz="1600" i="1" dirty="0" err="1"/>
              <a:t>Chikoto-Schultz</a:t>
            </a:r>
            <a:r>
              <a:rPr lang="cs-CZ" sz="1600" i="1" dirty="0"/>
              <a:t>, 2018, Kim, 2017, </a:t>
            </a:r>
            <a:r>
              <a:rPr lang="cs-CZ" sz="1600" i="1" dirty="0" err="1"/>
              <a:t>Chikoto</a:t>
            </a:r>
            <a:r>
              <a:rPr lang="cs-CZ" sz="1600" i="1" dirty="0"/>
              <a:t> &amp; </a:t>
            </a:r>
            <a:r>
              <a:rPr lang="cs-CZ" sz="1600" i="1" dirty="0" err="1"/>
              <a:t>Neely</a:t>
            </a:r>
            <a:r>
              <a:rPr lang="cs-CZ" sz="1600" i="1" dirty="0"/>
              <a:t>, 2014, </a:t>
            </a:r>
            <a:r>
              <a:rPr lang="cs-CZ" sz="1600" i="1" dirty="0" err="1"/>
              <a:t>Frumkin</a:t>
            </a:r>
            <a:r>
              <a:rPr lang="cs-CZ" sz="1600" i="1" dirty="0"/>
              <a:t> &amp; </a:t>
            </a:r>
            <a:r>
              <a:rPr lang="cs-CZ" sz="1600" i="1" dirty="0" err="1"/>
              <a:t>Keating</a:t>
            </a:r>
            <a:r>
              <a:rPr lang="cs-CZ" sz="1600" i="1" dirty="0"/>
              <a:t>, 2011, </a:t>
            </a:r>
            <a:r>
              <a:rPr lang="cs-CZ" sz="1600" i="1" dirty="0" err="1"/>
              <a:t>Carroll</a:t>
            </a:r>
            <a:r>
              <a:rPr lang="cs-CZ" sz="1600" i="1" dirty="0"/>
              <a:t> &amp; </a:t>
            </a:r>
            <a:r>
              <a:rPr lang="cs-CZ" sz="1600" i="1" dirty="0" err="1"/>
              <a:t>Stater</a:t>
            </a:r>
            <a:r>
              <a:rPr lang="cs-CZ" sz="1600" i="1" dirty="0"/>
              <a:t>, 2009, </a:t>
            </a:r>
            <a:r>
              <a:rPr lang="cs-CZ" sz="1600" i="1" dirty="0" err="1"/>
              <a:t>Hager</a:t>
            </a:r>
            <a:r>
              <a:rPr lang="cs-CZ" sz="1600" i="1" dirty="0"/>
              <a:t>, 2001, </a:t>
            </a:r>
            <a:r>
              <a:rPr lang="cs-CZ" sz="1600" i="1" dirty="0" err="1"/>
              <a:t>Chang</a:t>
            </a:r>
            <a:r>
              <a:rPr lang="cs-CZ" sz="1600" i="1" dirty="0"/>
              <a:t> &amp; </a:t>
            </a:r>
            <a:r>
              <a:rPr lang="cs-CZ" sz="1600" i="1" dirty="0" err="1"/>
              <a:t>Tuckman</a:t>
            </a:r>
            <a:r>
              <a:rPr lang="cs-CZ" sz="1600" i="1" dirty="0"/>
              <a:t>, 1994 =&gt; </a:t>
            </a:r>
            <a:r>
              <a:rPr lang="cs-CZ" sz="1600" i="1" dirty="0" err="1"/>
              <a:t>Lu</a:t>
            </a:r>
            <a:r>
              <a:rPr lang="cs-CZ" sz="1600" i="1" dirty="0"/>
              <a:t>, Lin &amp; </a:t>
            </a:r>
            <a:r>
              <a:rPr lang="cs-CZ" sz="1600" i="1" dirty="0" err="1"/>
              <a:t>Wang</a:t>
            </a:r>
            <a:r>
              <a:rPr lang="cs-CZ" sz="1600" i="1" dirty="0"/>
              <a:t>, 2019, Hung &amp; </a:t>
            </a:r>
            <a:r>
              <a:rPr lang="cs-CZ" sz="1600" i="1" dirty="0" err="1"/>
              <a:t>Hager</a:t>
            </a:r>
            <a:r>
              <a:rPr lang="cs-CZ" sz="16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143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116.991 (2,2 %)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32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1,78 %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 (</a:t>
            </a:r>
            <a:r>
              <a:rPr lang="cs-CZ" altLang="cs-CZ" sz="1400" dirty="0">
                <a:hlinkClick r:id="rId2"/>
              </a:rPr>
              <a:t>Je to moc, či málo?</a:t>
            </a:r>
            <a:r>
              <a:rPr lang="cs-CZ" altLang="cs-CZ" sz="1400" dirty="0"/>
              <a:t>)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b="1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18800989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509600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5946184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 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r>
              <a:rPr lang="cs-CZ" sz="1800" dirty="0"/>
              <a:t>přímá vs. nepřímá veřejná podpora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31497852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03416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b="1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12. 3. 2022</a:t>
            </a:r>
          </a:p>
        </p:txBody>
      </p:sp>
    </p:spTree>
    <p:extLst>
      <p:ext uri="{BB962C8B-B14F-4D97-AF65-F5344CB8AC3E}">
        <p14:creationId xmlns:p14="http://schemas.microsoft.com/office/powerpoint/2010/main" val="311057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nastínění problematiky transparentnosti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dosavadní poznání v ČR</a:t>
            </a:r>
          </a:p>
          <a:p>
            <a:pPr lvl="1">
              <a:defRPr/>
            </a:pPr>
            <a:r>
              <a:rPr lang="cs-CZ" altLang="cs-CZ" sz="1400" dirty="0"/>
              <a:t>Transparentnost nadací?	</a:t>
            </a:r>
          </a:p>
          <a:p>
            <a:pPr lvl="1">
              <a:defRPr/>
            </a:pPr>
            <a:r>
              <a:rPr lang="cs-CZ" altLang="cs-CZ" sz="1400" dirty="0"/>
              <a:t>Transparentnost vybrané struktury – FAČR?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semestrální projekt</a:t>
            </a:r>
          </a:p>
          <a:p>
            <a:pPr lvl="1">
              <a:defRPr/>
            </a:pPr>
            <a:r>
              <a:rPr lang="cs-CZ" altLang="cs-CZ" sz="1400" dirty="0"/>
              <a:t>zvolená organizace ČČK</a:t>
            </a:r>
          </a:p>
          <a:p>
            <a:pPr lvl="1">
              <a:defRPr/>
            </a:pPr>
            <a:r>
              <a:rPr lang="cs-CZ" altLang="cs-CZ" sz="1400" dirty="0"/>
              <a:t>konkrétní zadání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506287-4DD6-4240-952C-00569639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85" y="720000"/>
            <a:ext cx="44386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46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0893735" cy="41399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výsledků CVVM ze srpna 2021 důvěřuje NNO v České republice jen 36,9 % respondentů, nedůvěřuje potom 55,2 % respondentů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Zdroj: </a:t>
            </a:r>
            <a:r>
              <a:rPr lang="cs-CZ" altLang="cs-CZ" sz="1400" dirty="0">
                <a:hlinkClick r:id="rId2"/>
              </a:rPr>
              <a:t>CVVM</a:t>
            </a: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6817F1-D6A6-4B93-BDE0-825DFCB5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448" y="2215554"/>
            <a:ext cx="7741104" cy="35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64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0893735" cy="41399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jak zvyšovat důvěru? využít veškeré komunikační aktivity k otevřenému vystupování (</a:t>
            </a:r>
            <a:r>
              <a:rPr lang="cs-CZ" altLang="cs-CZ" sz="1400" dirty="0" err="1"/>
              <a:t>Ball</a:t>
            </a:r>
            <a:r>
              <a:rPr lang="cs-CZ" altLang="cs-CZ" sz="1400" dirty="0"/>
              <a:t>, 2009; </a:t>
            </a:r>
            <a:r>
              <a:rPr lang="cs-CZ" altLang="cs-CZ" sz="1400" dirty="0" err="1"/>
              <a:t>Gazolla</a:t>
            </a:r>
            <a:r>
              <a:rPr lang="cs-CZ" altLang="cs-CZ" sz="1400" dirty="0"/>
              <a:t> &amp; </a:t>
            </a:r>
            <a:r>
              <a:rPr lang="cs-CZ" altLang="cs-CZ" sz="1400" dirty="0" err="1"/>
              <a:t>Ratti</a:t>
            </a:r>
            <a:r>
              <a:rPr lang="cs-CZ" altLang="cs-CZ" sz="1400" dirty="0"/>
              <a:t>, 2014)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… což může vést k získání dodatečných zdrojů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 potřeba důvěru posilovat? (Jordan &amp; </a:t>
            </a:r>
            <a:r>
              <a:rPr lang="cs-CZ" altLang="cs-CZ" sz="1400" dirty="0" err="1"/>
              <a:t>Tuijl</a:t>
            </a:r>
            <a:r>
              <a:rPr lang="cs-CZ" altLang="cs-CZ" sz="1400" dirty="0"/>
              <a:t>, 2006)</a:t>
            </a:r>
          </a:p>
          <a:p>
            <a:pPr lvl="1">
              <a:defRPr/>
            </a:pPr>
            <a:r>
              <a:rPr lang="cs-CZ" altLang="cs-CZ" sz="1400" dirty="0"/>
              <a:t>růst počtu a velikosti NNO</a:t>
            </a:r>
          </a:p>
          <a:p>
            <a:pPr lvl="1">
              <a:defRPr/>
            </a:pPr>
            <a:r>
              <a:rPr lang="cs-CZ" altLang="cs-CZ" sz="1400" dirty="0"/>
              <a:t>větší tok finančních prostředků směrem k NNO</a:t>
            </a:r>
          </a:p>
          <a:p>
            <a:pPr lvl="1">
              <a:defRPr/>
            </a:pPr>
            <a:r>
              <a:rPr lang="cs-CZ" altLang="cs-CZ" sz="1400" dirty="0"/>
              <a:t>vyšší hlasitost NNO při formulování veřejné politiky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Transparentnost</a:t>
            </a:r>
            <a:r>
              <a:rPr lang="cs-CZ" altLang="cs-CZ" sz="1400" dirty="0"/>
              <a:t> = plnění předem daných povinností (tj. včetně legislativních požadavků) vůči stakeholderům, jedná se tedy o základní nástroj pro získání důvěryhodnosti veřejnosti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co lze z pohledu transparentnosti hodnotit: přítomnost statutu, výročních zpráv, účetních výkazů ve veřejných rejstřících, existence webu…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0503940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Dosavadní poznání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5176006"/>
            <a:ext cx="10753200" cy="655993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NĚJAKÁ AKTUÁLNĚJŠÍ DATA BY NEBYLA? </a:t>
            </a:r>
          </a:p>
        </p:txBody>
      </p:sp>
      <p:pic>
        <p:nvPicPr>
          <p:cNvPr id="6" name="image8.png">
            <a:extLst>
              <a:ext uri="{FF2B5EF4-FFF2-40B4-BE49-F238E27FC236}">
                <a16:creationId xmlns:a16="http://schemas.microsoft.com/office/drawing/2014/main" id="{8F91E919-7587-4114-9645-58256EF9961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13002" y="1333849"/>
            <a:ext cx="10365996" cy="39176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36604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BB1570-3E21-4D2C-8A3F-7C43CC983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532256-EC11-43BB-9619-597EA1ED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Dosavadní poznání CVNS?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CA0F9E-D103-41FD-A3B0-63D6ED1C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Transparentnost českých nadací:</a:t>
            </a:r>
          </a:p>
          <a:p>
            <a:pPr lvl="1"/>
            <a:r>
              <a:rPr lang="cs-CZ" altLang="cs-CZ" sz="1200" dirty="0"/>
              <a:t>velcí zástupci NNO (zejména majetkově), jež i přes nízký počet (543, resp. 528) mají významný společenský dopad</a:t>
            </a:r>
          </a:p>
          <a:p>
            <a:pPr lvl="1"/>
            <a:r>
              <a:rPr lang="cs-CZ" altLang="cs-CZ" sz="1200" dirty="0"/>
              <a:t>právní forma s dlouhodobou povinností zveřejňovat účetní závěrky (již od roku 1997)</a:t>
            </a:r>
          </a:p>
          <a:p>
            <a:endParaRPr lang="cs-CZ" sz="2000" dirty="0"/>
          </a:p>
          <a:p>
            <a:r>
              <a:rPr lang="cs-CZ" sz="2000" b="1" dirty="0"/>
              <a:t>Transparentnost vybrané struktury – Fotbalové asociace České republiky:</a:t>
            </a:r>
          </a:p>
          <a:p>
            <a:pPr lvl="1"/>
            <a:r>
              <a:rPr lang="cs-CZ" sz="1200" dirty="0"/>
              <a:t>velká NNO (členská základna, rozsáhlá organizační struktura) a zároveň příjemce největšího objemu veřejné podpory (státní rozpočet)</a:t>
            </a:r>
          </a:p>
          <a:p>
            <a:pPr lvl="1"/>
            <a:r>
              <a:rPr lang="cs-CZ" sz="1200" dirty="0"/>
              <a:t>povinnost zveřejňovat údaje se váže k „novému“ občanskému zákoníku (tj. data od roku 2014)</a:t>
            </a:r>
          </a:p>
        </p:txBody>
      </p:sp>
    </p:spTree>
    <p:extLst>
      <p:ext uri="{BB962C8B-B14F-4D97-AF65-F5344CB8AC3E}">
        <p14:creationId xmlns:p14="http://schemas.microsoft.com/office/powerpoint/2010/main" val="16740183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 celkových 528 nadací má web jen 53,41 % subjektů</a:t>
            </a:r>
          </a:p>
          <a:p>
            <a:pPr>
              <a:defRPr/>
            </a:pPr>
            <a:r>
              <a:rPr lang="cs-CZ" altLang="cs-CZ" sz="1400" dirty="0"/>
              <a:t>Základní požadavek na zveřejnění naplňuje jen 90 subjektů (tj. 17,05 %) – povětšinou známé či firemní nadace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(příkladem za všechny může být Nadace Charty 77, Vzdělávací nadace Jana Husa, Nadace Open Society </a:t>
            </a:r>
            <a:r>
              <a:rPr lang="cs-CZ" altLang="cs-CZ" sz="1400" i="1" dirty="0" err="1"/>
              <a:t>Fund</a:t>
            </a:r>
            <a:r>
              <a:rPr lang="cs-CZ" altLang="cs-CZ" sz="1400" i="1" dirty="0"/>
              <a:t> Praha, Nadace České spořitelny, Nadace ČEZ, Nadace O2 a podobně)</a:t>
            </a:r>
          </a:p>
          <a:p>
            <a:pPr>
              <a:defRPr/>
            </a:pPr>
            <a:r>
              <a:rPr lang="cs-CZ" altLang="cs-CZ" sz="1400" dirty="0"/>
              <a:t>průběžně neplní svou povinnost (v průměru) 51,32 % subjektů (resp. 35,58 % organizací, které mají webovou stránku)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4146524A-1041-4067-85B8-68007A2FD99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14359" y="3429000"/>
            <a:ext cx="7963281" cy="25511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101300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přispívá k dlouhodobému plnění zákonných povinností?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s méně jak pěti zaměstnanci 3 krát častěji neplní své zákonné povinnosti. Subjekt s počtem zaměstnanců v rozmezí od 6 do 9 zaměstnanců jen 1,4 krát účetní výkazy zveřejní, subjekt se zaměstnanci v rozmezí od 10 do 19 dokonce 1 ku 1. Při 8% chybě 1. stupně (zamítáme nezávislost, ačkoli nezávislé jsou) jde říci, že tendence zveřejnit je závislá na počtu zaměstnanců. S více zaměstnanci je vyšší pravděpodobnost zveřejnění než nezveřejnění, což je do určité míry propojeno s předpokládanou profesionalizací větších subjektů.“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„stáří organizace se negativně odráží v chuti plnit zákonné povinnosti. Pokud organizace zveřejňuje účetní výkazy, bývá spíše mladší. ⅔ organizací plnících své povinnosti jsou mladší 14 let, zatímco 71 % neplnících představuje subjekty starší 15 let. U mladších organizací tak lze předpokládat, že si zakladatelé těchto subjektů uvědomují potřebnost transparentnosti a měnící se kulturu  neziskového sektoru, která k transparentnosti do určité míry také vede.“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plnící zákonný požadavek mají statisticky významněji dostupnou webovou prezentaci, než organizace neplnící. Tři čtvrtiny organizací, které odevzdávají účetní výkazy, má zprovozněný web a lze tak předpokládat jejich větší snahu o dosažení transparentnosti, resp. o využívání webu coby komunikačního kanálu s širší veřejností“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„…více překvapující je, že se podařil prokázat statisticky signifikantní vztah odevzdávání účetních závěrek k počtu a osobě zakladatele. 88 % subjektů plnících zákonné povinnosti založila fyzická či právnická osoba. U subjektů nezveřejňujících účetní výkazy je však nejčastějším zakladatelem také fyzická osoba. Na větším významu nabývají ale i další formy osob. Každá devátá organizace, která neplní své povinnosti, je založená jinou NNO, každá desátá veřejným sektorem.“</a:t>
            </a:r>
          </a:p>
          <a:p>
            <a:pPr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„NNO s jedním zakladatelem 3,7 krát častěji neplní své zákonné povinnosti. NNO s více zakladateli dokonce 6,5 krát. 71 % organizací dlouhodobě zveřejňujících účetní závěrky má právě jednoho zakladatele.“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„Statisticky nejčastěji plní své zákonné povinnosti organizace z Prahy (61 %). Důvodem může být i skutečnost, že v Praze je zaregistrováno nejvíce nadací.“</a:t>
            </a:r>
          </a:p>
          <a:p>
            <a:pPr>
              <a:defRPr/>
            </a:pPr>
            <a:endParaRPr lang="cs-CZ" altLang="cs-CZ" sz="1400" i="1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81158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a dá se to nějak srozumitelně shrnout? Jasně, do… 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„…prototypu NNO, která naplňuje své základní požadavky na transparentnost. Jedná se o NNO mladší 14 let, s funkční webovou stránkou, sídlící v Praze a s jedním zakladatelem, kterým je fyzická, či právnická osoba. Mezi takovéto organizace patří např. Nadace </a:t>
            </a:r>
            <a:r>
              <a:rPr lang="cs-CZ" altLang="cs-CZ" sz="1000" i="1" dirty="0" err="1"/>
              <a:t>Leontinka</a:t>
            </a:r>
            <a:r>
              <a:rPr lang="cs-CZ" altLang="cs-CZ" sz="1000" i="1" dirty="0"/>
              <a:t>, Nadace Světového fondu dětí apod. Takovýchto organizací je ve vzorku 33 (6,25 %), z toho plní povinnosti absolutně 19 (nadpoloviční většina). Zúžením na prototypové organizace se zvýší míra kontinuálního plnění zákonných povinností (tj. odevzdávání účetních závěrek) z původních 17,05 % (90 z 528 subjektů) na 57,58 % (19 z 33).“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8580299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IV.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na to říkají autority?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„nadace se řadí mezi zodpovědnější organizace českého nestátního neziskového sektoru (Šplíchalová), které do určité míry v plnění povinností překonávají organizace sektoru ziskového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Jošt).“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„neochota zveřejňovat požadované dokumenty pramení jednak z nedostatku kvalifikovaných odborníků mezi zaměstnanci i v řadách členů správní rady (z toho pramenící neznalosti požadavků a termínů plnění), ale i z důvodu neexistence postihů, či z dlouhodobě zanedbávané veřejné kontroly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Stránský, Šedivý, Šplíchalová). Svou úlohu však může hrát i nízká priorita zveřejňování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Strásnký</a:t>
            </a:r>
            <a:r>
              <a:rPr lang="cs-CZ" altLang="cs-CZ" sz="1000" i="1" dirty="0"/>
              <a:t>) či přetížení managementu organizace (Šedivý). Takovéto chování je nicméně nebezpečné pro jednotlivé organizace, ale i pro celý sektor a může vyústit v nízkou důvěru veřejnosti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„Chyba leží na obou stranách, tj. na straně veřejného sektoru i na straně samotných NNO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Šedivý, Šplíchalová). Ze strany NNO by přirozeně měla být na místě ochota komunikovat a to i bez tlaku širší veřejnosti, která transparentnost (či efektivnost vynakládaných prostředků) do určité míry po NNO stejně nevyžaduje (Stránský) a bez jakékoliv konkrétnosti NNO označuje za „ty špatné a nedůvěryhodné“(Šedivý).“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„Změna by mohla přijít v situaci, kdy by veřejný sektor začal prostřednictvím kontrol či následných sankcí zveřejňování finančních výkazů vymáhat (Jošt). Na změnu v přístupu veřejného sektoru však nelze spoléhat a do určité míry je ani nelze považovat za smysluplné – např. z důvodu nákladnosti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). Nápomocné by tedy mohly být spíše jiné nástroje ze strany veřejného sektoru – větší osvěta (Jošt), identifikace neaktivních organizací (Šedivý), nebo např. zveřejnění podmíněné pořádání veřejných sbírek atd.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 Dílčí další nástroje, které větší transparentnosti mohou napomoci, vznikají přímo v rámci nestátního neziskového sektoru. Takovými nástroji je kupříkladu rating „TOP100 nadací a fondů“ realizovaný Fórem Dárců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 či certifikace „značka spolehlivosti“ realizovaná Asociací veřejně prospěšných organizací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Šedivý). Oba ze zmiňovaných nástrojů však zatím naráží na kriticky nízký počet (dobrovolně) zapojených subjektů, mezi kterými lze stěží najít klíčové hráče nestátního neziskového sektoru (Šedivý).“</a:t>
            </a:r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16273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F71B0-6E4F-4D40-BE05-B8FB2C55B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1A9048-DFBA-4516-AF7F-CD66A87F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I. </a:t>
            </a:r>
            <a:r>
              <a:rPr lang="cs-CZ" sz="1600" dirty="0"/>
              <a:t>(obecné výsledky)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8345B3-C2B6-4B6A-BE57-50816311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93 pobočných spolků</a:t>
            </a:r>
          </a:p>
          <a:p>
            <a:r>
              <a:rPr lang="cs-CZ" sz="1400" dirty="0"/>
              <a:t>obec: maloměsto (3,2 %) / střední město (59,1 %) / větší město (18,3 %) / velkoměsto (15,1 %) / hl. m. Praha (4,3 %)</a:t>
            </a:r>
          </a:p>
          <a:p>
            <a:r>
              <a:rPr lang="cs-CZ" sz="1400" dirty="0"/>
              <a:t>zaměstnanci: „1 až 5“ (19,4 %), jinak nenalezeno (80,6 %)</a:t>
            </a:r>
          </a:p>
          <a:p>
            <a:r>
              <a:rPr lang="cs-CZ" sz="1400" dirty="0"/>
              <a:t>web: ano (45,2 %) / ne (54,8 %)</a:t>
            </a:r>
          </a:p>
          <a:p>
            <a:r>
              <a:rPr lang="cs-CZ" sz="1400" dirty="0"/>
              <a:t>transparentní účet: ano (0,0 %) / ne (100,0 %)</a:t>
            </a:r>
          </a:p>
          <a:p>
            <a:r>
              <a:rPr lang="cs-CZ" sz="1400" dirty="0"/>
              <a:t>podřízené kluby: ano (26,9 %) / ne (73,1 %)</a:t>
            </a:r>
          </a:p>
          <a:p>
            <a:r>
              <a:rPr lang="cs-CZ" sz="1400" dirty="0"/>
              <a:t>vznik: 1993 (1,1 %) / 1995 (1,1 %) / 1997 (1,1 %) / 2001 (14,0 %) / 2002 (1,1 %) / 2004 (1,1 %) / 2011 (71,0 %) / 2013 (9,7 %)</a:t>
            </a:r>
          </a:p>
          <a:p>
            <a:r>
              <a:rPr lang="cs-CZ" sz="1400" dirty="0"/>
              <a:t>veřejný rejstřík – účel: ano (96,8 %) / ne (3,2 %)</a:t>
            </a:r>
          </a:p>
          <a:p>
            <a:r>
              <a:rPr lang="cs-CZ" sz="1400" dirty="0"/>
              <a:t>veřejný rejstřík – vedlejší činnost: ano (2,2 %) / ne (97,8 %)</a:t>
            </a:r>
          </a:p>
          <a:p>
            <a:r>
              <a:rPr lang="cs-CZ" sz="1400" dirty="0"/>
              <a:t>veřejný rejstřík – obsazení funkcí: ano (72,0 %) / ne (28,0 %)</a:t>
            </a:r>
          </a:p>
          <a:p>
            <a:r>
              <a:rPr lang="cs-CZ" sz="1400" dirty="0"/>
              <a:t>veřejný rejstřík – stanovy: ano (95,7 %) / ne (4,3 %)</a:t>
            </a:r>
          </a:p>
          <a:p>
            <a:r>
              <a:rPr lang="cs-CZ" sz="1400" dirty="0"/>
              <a:t>účetnictví: nenalezeno (41,9 %) / p. </a:t>
            </a:r>
            <a:r>
              <a:rPr lang="cs-CZ" sz="1400" dirty="0" err="1"/>
              <a:t>ú.</a:t>
            </a:r>
            <a:r>
              <a:rPr lang="cs-CZ" sz="1400" dirty="0"/>
              <a:t> ve zjednodušeném rozsahu (10,8 %) / p. </a:t>
            </a:r>
            <a:r>
              <a:rPr lang="cs-CZ" sz="1400" dirty="0" err="1"/>
              <a:t>ú.</a:t>
            </a:r>
            <a:r>
              <a:rPr lang="cs-CZ" sz="1400" dirty="0"/>
              <a:t> v plném rozsahu (47,3 %)</a:t>
            </a:r>
          </a:p>
          <a:p>
            <a:r>
              <a:rPr lang="cs-CZ" sz="1400" dirty="0"/>
              <a:t>a účetní výkazy: …</a:t>
            </a:r>
          </a:p>
        </p:txBody>
      </p:sp>
    </p:spTree>
    <p:extLst>
      <p:ext uri="{BB962C8B-B14F-4D97-AF65-F5344CB8AC3E}">
        <p14:creationId xmlns:p14="http://schemas.microsoft.com/office/powerpoint/2010/main" val="201179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5844</TotalTime>
  <Words>11529</Words>
  <Application>Microsoft Office PowerPoint</Application>
  <PresentationFormat>Širokoúhlá obrazovka</PresentationFormat>
  <Paragraphs>1483</Paragraphs>
  <Slides>118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118</vt:i4>
      </vt:variant>
    </vt:vector>
  </HeadingPairs>
  <TitlesOfParts>
    <vt:vector size="125" baseType="lpstr">
      <vt:lpstr>Arial</vt:lpstr>
      <vt:lpstr>Cambria</vt:lpstr>
      <vt:lpstr>Symbol</vt:lpstr>
      <vt:lpstr>Tahoma</vt:lpstr>
      <vt:lpstr>Trebuchet MS</vt:lpstr>
      <vt:lpstr>Wingdings</vt:lpstr>
      <vt:lpstr>Motiv1</vt:lpstr>
      <vt:lpstr>BKV_ERNO / BKV_ENNO:</vt:lpstr>
      <vt:lpstr>Obsah bloku</vt:lpstr>
      <vt:lpstr>Základní vymezení NNS</vt:lpstr>
      <vt:lpstr>Základní vymezení NNO</vt:lpstr>
      <vt:lpstr>Ekonomické přístupy k NNO</vt:lpstr>
      <vt:lpstr>Funkce NNO</vt:lpstr>
      <vt:lpstr>Doporučená literatura</vt:lpstr>
      <vt:lpstr>BKV_ERNO / BKV_ENNO: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11. 3. 2022)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  <vt:lpstr>BKV_ERNO / BKV_ENNO:</vt:lpstr>
      <vt:lpstr>Obsah bloku</vt:lpstr>
      <vt:lpstr>Účetnictví</vt:lpstr>
      <vt:lpstr>Legislativní úprava účetnictví</vt:lpstr>
      <vt:lpstr>Vyhlášky</vt:lpstr>
      <vt:lpstr>České účetní standardy</vt:lpstr>
      <vt:lpstr>Účetnictví NNO</vt:lpstr>
      <vt:lpstr>Jednoduché účetnictví</vt:lpstr>
      <vt:lpstr>Zjednodušený rozsah účetnictví</vt:lpstr>
      <vt:lpstr>Účetnictví v plném rozsahu</vt:lpstr>
      <vt:lpstr>Účetní výkazy – podrobněji </vt:lpstr>
      <vt:lpstr>Jak vypadá účetní doklad 1</vt:lpstr>
      <vt:lpstr>Jak vypadá účetní doklad 2</vt:lpstr>
      <vt:lpstr>Archivace účetních dokladů</vt:lpstr>
      <vt:lpstr>K čemu účetnictví také slouží?           Zdanění NNO</vt:lpstr>
      <vt:lpstr>K čemu účetnictví také slouží?                 Podklad ekonomického řízení</vt:lpstr>
      <vt:lpstr>Příklad programového rozpočtu</vt:lpstr>
      <vt:lpstr>Příklad zdrojového rozpočtu</vt:lpstr>
      <vt:lpstr>Příklad cashflow</vt:lpstr>
      <vt:lpstr>Náklady (ekonomická rovina) v NNO</vt:lpstr>
      <vt:lpstr>Příklad kalkulací</vt:lpstr>
      <vt:lpstr>Výnosy (ekonomická rovina) v NNO</vt:lpstr>
      <vt:lpstr>Pokročilejší nástroje…</vt:lpstr>
      <vt:lpstr>Shrnutí</vt:lpstr>
      <vt:lpstr>Doporučená literatura</vt:lpstr>
      <vt:lpstr>BKV_ERNO / BKV_ENNO:</vt:lpstr>
      <vt:lpstr>Obsah bloku</vt:lpstr>
      <vt:lpstr>Financování NNO v ČR</vt:lpstr>
      <vt:lpstr>Diverzifikace vs. koncentrace?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Shrnutí?</vt:lpstr>
      <vt:lpstr>Doporučená literatura</vt:lpstr>
      <vt:lpstr>Jak křehká je lež…</vt:lpstr>
      <vt:lpstr>BKV_ERNO / BKV_ENNO:</vt:lpstr>
      <vt:lpstr>Obsah bloku</vt:lpstr>
      <vt:lpstr>Transparentnost NNO</vt:lpstr>
      <vt:lpstr>Transparentnost NNO</vt:lpstr>
      <vt:lpstr>Dosavadní poznání v ČR</vt:lpstr>
      <vt:lpstr>Dosavadní poznání CVNS?</vt:lpstr>
      <vt:lpstr>Transparentnost českých nadací I.</vt:lpstr>
      <vt:lpstr>Transparentnost českých nadací II.</vt:lpstr>
      <vt:lpstr>Transparentnost českých nadací III.</vt:lpstr>
      <vt:lpstr>Transparentnost českých nadací IV.</vt:lpstr>
      <vt:lpstr>Transparentnost FAČRu – I. (obecné výsledky)</vt:lpstr>
      <vt:lpstr>Transparentnost FAČRu – II. (zveřejnění účetních výkazů)</vt:lpstr>
      <vt:lpstr>Transparentnost FAČRu – III. (Jak si stojí ekonomicky?)</vt:lpstr>
      <vt:lpstr>Transparentnost FAČRu – IV. (z pohledu transparentnosti?)</vt:lpstr>
      <vt:lpstr>Transparentnost FAČRu – V. (typická transparentní organizace? I.)</vt:lpstr>
      <vt:lpstr>Transparentnost FAČRu – VI. (výsledky statistického testování) (Zveřejněno vše podle zákonných požadavků i Kontinuálně zveřejněné účetní závěrky)</vt:lpstr>
      <vt:lpstr>Transparentnost FAČRu – VII. (typická transparentní organizace? II.) (Zveřejněno vše podle zákonných požadavků)</vt:lpstr>
      <vt:lpstr>Chcete vědět víc? / Zdroje?</vt:lpstr>
      <vt:lpstr>BKV_ERNO / BKV_ENNO:</vt:lpstr>
      <vt:lpstr>Kdo udělá semestrální projekt?              NĚKDO JINEJ!</vt:lpstr>
      <vt:lpstr>Český červený kříž (ČČK)</vt:lpstr>
      <vt:lpstr>ČČK: formálně</vt:lpstr>
      <vt:lpstr>ČČK: ekonomika</vt:lpstr>
      <vt:lpstr>ČČK: ekonomika podrobněji I.</vt:lpstr>
      <vt:lpstr>ČČK: ekonomika podrobněji II.</vt:lpstr>
      <vt:lpstr>ČČK: ekonomika podrobněji III.</vt:lpstr>
      <vt:lpstr>ČČK: ekonomika podrobněji IV.</vt:lpstr>
      <vt:lpstr>Další informace a mé zdroje?</vt:lpstr>
      <vt:lpstr>Zadání úkolu: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100</cp:revision>
  <cp:lastPrinted>1601-01-01T00:00:00Z</cp:lastPrinted>
  <dcterms:created xsi:type="dcterms:W3CDTF">2019-02-25T18:09:44Z</dcterms:created>
  <dcterms:modified xsi:type="dcterms:W3CDTF">2022-03-11T23:54:54Z</dcterms:modified>
</cp:coreProperties>
</file>