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90" y="591566"/>
            <a:ext cx="10777219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90" y="591566"/>
            <a:ext cx="662559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354" y="1986533"/>
            <a:ext cx="1082929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920" y="6260296"/>
            <a:ext cx="2457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20/12/vlada-spustila-spot-na-podporu-ockovani-proti-covid-19/" TargetMode="External"/><Relationship Id="rId2" Type="http://schemas.openxmlformats.org/officeDocument/2006/relationships/hyperlink" Target="https://ockovani.praha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90" y="81651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193" y="0"/>
                </a:lnTo>
              </a:path>
            </a:pathLst>
          </a:custGeom>
          <a:ln w="25035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3087" y="433609"/>
            <a:ext cx="0" cy="370840"/>
          </a:xfrm>
          <a:custGeom>
            <a:avLst/>
            <a:gdLst/>
            <a:ahLst/>
            <a:cxnLst/>
            <a:rect l="l" t="t" r="r" b="b"/>
            <a:pathLst>
              <a:path h="370840">
                <a:moveTo>
                  <a:pt x="0" y="0"/>
                </a:moveTo>
                <a:lnTo>
                  <a:pt x="0" y="370392"/>
                </a:lnTo>
              </a:path>
            </a:pathLst>
          </a:custGeom>
          <a:ln w="65076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490" y="42380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193" y="0"/>
                </a:lnTo>
              </a:path>
            </a:pathLst>
          </a:custGeom>
          <a:ln w="19612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046" y="141452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0" y="0"/>
                </a:moveTo>
                <a:lnTo>
                  <a:pt x="200235" y="0"/>
                </a:lnTo>
              </a:path>
            </a:pathLst>
          </a:custGeom>
          <a:ln w="30478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565" y="1224034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3"/>
                </a:lnTo>
              </a:path>
            </a:pathLst>
          </a:custGeom>
          <a:ln w="35038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046" y="120943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17" y="0"/>
                </a:lnTo>
              </a:path>
            </a:pathLst>
          </a:custGeom>
          <a:ln w="29208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565" y="1038622"/>
            <a:ext cx="0" cy="156210"/>
          </a:xfrm>
          <a:custGeom>
            <a:avLst/>
            <a:gdLst/>
            <a:ahLst/>
            <a:cxnLst/>
            <a:rect l="l" t="t" r="r" b="b"/>
            <a:pathLst>
              <a:path h="156209">
                <a:moveTo>
                  <a:pt x="0" y="0"/>
                </a:moveTo>
                <a:lnTo>
                  <a:pt x="0" y="156203"/>
                </a:lnTo>
              </a:path>
            </a:pathLst>
          </a:custGeom>
          <a:ln w="35038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046" y="102401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0" y="0"/>
                </a:moveTo>
                <a:lnTo>
                  <a:pt x="200235" y="0"/>
                </a:lnTo>
              </a:path>
            </a:pathLst>
          </a:custGeom>
          <a:ln w="29208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5825" y="2760725"/>
            <a:ext cx="10338435" cy="288861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975"/>
              </a:spcBef>
            </a:pP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Marketing, fundraising a komunikace v  neziskovém</a:t>
            </a:r>
            <a:r>
              <a:rPr sz="44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DC"/>
                </a:solidFill>
                <a:latin typeface="Arial"/>
                <a:cs typeface="Arial"/>
              </a:rPr>
              <a:t>sektoru</a:t>
            </a:r>
            <a:endParaRPr sz="4400" dirty="0">
              <a:latin typeface="Arial"/>
              <a:cs typeface="Arial"/>
            </a:endParaRPr>
          </a:p>
          <a:p>
            <a:pPr marL="12700" marR="5599430">
              <a:lnSpc>
                <a:spcPct val="114599"/>
              </a:lnSpc>
              <a:spcBef>
                <a:spcPts val="4065"/>
              </a:spcBef>
            </a:pP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SIMONA</a:t>
            </a:r>
            <a:r>
              <a:rPr sz="32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ŠKARABELOVÁ  FILIP</a:t>
            </a:r>
            <a:r>
              <a:rPr sz="3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DC"/>
                </a:solidFill>
                <a:latin typeface="Arial"/>
                <a:cs typeface="Arial"/>
              </a:rPr>
              <a:t>HRŮZA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825" y="6254241"/>
            <a:ext cx="701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0000DC"/>
                </a:solidFill>
                <a:latin typeface="Arial"/>
                <a:cs typeface="Arial"/>
              </a:rPr>
              <a:t>Jaro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202</a:t>
            </a:r>
            <a:r>
              <a:rPr lang="cs-CZ" sz="1200" spc="-5" dirty="0">
                <a:solidFill>
                  <a:srgbClr val="0000DC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606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1394" algn="l"/>
                <a:tab pos="4020820" algn="l"/>
              </a:tabLst>
            </a:pPr>
            <a:r>
              <a:rPr spc="-5" dirty="0"/>
              <a:t>Jak	</a:t>
            </a:r>
            <a:r>
              <a:rPr dirty="0"/>
              <a:t>lze</a:t>
            </a:r>
            <a:r>
              <a:rPr spc="5" dirty="0"/>
              <a:t> </a:t>
            </a:r>
            <a:r>
              <a:rPr spc="-5" dirty="0"/>
              <a:t>chápat</a:t>
            </a:r>
            <a:r>
              <a:rPr spc="-15" dirty="0"/>
              <a:t> </a:t>
            </a:r>
            <a:r>
              <a:rPr dirty="0"/>
              <a:t>a	uchopit</a:t>
            </a:r>
            <a:r>
              <a:rPr spc="-100" dirty="0"/>
              <a:t> </a:t>
            </a:r>
            <a:r>
              <a:rPr spc="-5" dirty="0"/>
              <a:t>marketing: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77277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42365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Jako </a:t>
            </a:r>
            <a:r>
              <a:rPr sz="2800" spc="-5" dirty="0">
                <a:latin typeface="Arial"/>
                <a:cs typeface="Arial"/>
              </a:rPr>
              <a:t>jeden </a:t>
            </a:r>
            <a:r>
              <a:rPr sz="2800" dirty="0">
                <a:latin typeface="Arial"/>
                <a:cs typeface="Arial"/>
              </a:rPr>
              <a:t>ze </a:t>
            </a:r>
            <a:r>
              <a:rPr sz="2800" spc="-5" dirty="0">
                <a:latin typeface="Arial"/>
                <a:cs typeface="Arial"/>
              </a:rPr>
              <a:t>základních prvků </a:t>
            </a:r>
            <a:r>
              <a:rPr sz="2800" dirty="0">
                <a:latin typeface="Arial"/>
                <a:cs typeface="Arial"/>
              </a:rPr>
              <a:t>řízení podniku, proto časté  označení: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„Marketing-management“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356235" marR="5080" indent="-215900">
              <a:lnSpc>
                <a:spcPct val="100000"/>
              </a:lnSpc>
              <a:spcBef>
                <a:spcPts val="5"/>
              </a:spcBef>
              <a:tabLst>
                <a:tab pos="6429375" algn="l"/>
              </a:tabLst>
            </a:pPr>
            <a:r>
              <a:rPr sz="2800" i="1" dirty="0">
                <a:latin typeface="Arial"/>
                <a:cs typeface="Arial"/>
              </a:rPr>
              <a:t>„Proces </a:t>
            </a:r>
            <a:r>
              <a:rPr sz="2800" i="1" spc="-5" dirty="0">
                <a:latin typeface="Arial"/>
                <a:cs typeface="Arial"/>
              </a:rPr>
              <a:t>plánování </a:t>
            </a:r>
            <a:r>
              <a:rPr sz="2800" i="1" dirty="0">
                <a:latin typeface="Arial"/>
                <a:cs typeface="Arial"/>
              </a:rPr>
              <a:t>a provádění </a:t>
            </a:r>
            <a:r>
              <a:rPr sz="2800" i="1" spc="-5" dirty="0">
                <a:latin typeface="Arial"/>
                <a:cs typeface="Arial"/>
              </a:rPr>
              <a:t>koncepce, </a:t>
            </a:r>
            <a:r>
              <a:rPr sz="2800" i="1" dirty="0">
                <a:latin typeface="Arial"/>
                <a:cs typeface="Arial"/>
              </a:rPr>
              <a:t>tvorby cen, </a:t>
            </a:r>
            <a:r>
              <a:rPr sz="2800" i="1" spc="-5" dirty="0">
                <a:latin typeface="Arial"/>
                <a:cs typeface="Arial"/>
              </a:rPr>
              <a:t>propagace </a:t>
            </a:r>
            <a:r>
              <a:rPr sz="2800" i="1" dirty="0">
                <a:latin typeface="Arial"/>
                <a:cs typeface="Arial"/>
              </a:rPr>
              <a:t>a  </a:t>
            </a:r>
            <a:r>
              <a:rPr sz="2800" i="1" spc="-5" dirty="0">
                <a:latin typeface="Arial"/>
                <a:cs typeface="Arial"/>
              </a:rPr>
              <a:t>distribuce myšlenek, </a:t>
            </a:r>
            <a:r>
              <a:rPr sz="2800" i="1" dirty="0">
                <a:latin typeface="Arial"/>
                <a:cs typeface="Arial"/>
              </a:rPr>
              <a:t>zboží a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služeb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	cílem </a:t>
            </a:r>
            <a:r>
              <a:rPr sz="2800" i="1" spc="-5" dirty="0">
                <a:latin typeface="Arial"/>
                <a:cs typeface="Arial"/>
              </a:rPr>
              <a:t>vytvářet </a:t>
            </a:r>
            <a:r>
              <a:rPr sz="2800" i="1" dirty="0">
                <a:latin typeface="Arial"/>
                <a:cs typeface="Arial"/>
              </a:rPr>
              <a:t>směny,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které</a:t>
            </a:r>
            <a:endParaRPr sz="2800">
              <a:latin typeface="Arial"/>
              <a:cs typeface="Arial"/>
            </a:endParaRPr>
          </a:p>
          <a:p>
            <a:pPr marL="256032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upokojují cíle jednotlivce i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organizací.“</a:t>
            </a:r>
            <a:endParaRPr sz="2800">
              <a:latin typeface="Arial"/>
              <a:cs typeface="Arial"/>
            </a:endParaRPr>
          </a:p>
          <a:p>
            <a:pPr marL="54991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(Kotler,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2001)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3407" y="2133474"/>
            <a:ext cx="4608703" cy="3962526"/>
          </a:xfrm>
          <a:custGeom>
            <a:avLst/>
            <a:gdLst/>
            <a:ahLst/>
            <a:cxnLst/>
            <a:rect l="l" t="t" r="r" b="b"/>
            <a:pathLst>
              <a:path w="4455159" h="2928620">
                <a:moveTo>
                  <a:pt x="0" y="2928493"/>
                </a:moveTo>
                <a:lnTo>
                  <a:pt x="4455159" y="2928493"/>
                </a:lnTo>
                <a:lnTo>
                  <a:pt x="4455159" y="0"/>
                </a:lnTo>
                <a:lnTo>
                  <a:pt x="0" y="0"/>
                </a:lnTo>
                <a:lnTo>
                  <a:pt x="0" y="292849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907" y="2545460"/>
            <a:ext cx="3423285" cy="2706370"/>
          </a:xfrm>
          <a:custGeom>
            <a:avLst/>
            <a:gdLst/>
            <a:ahLst/>
            <a:cxnLst/>
            <a:rect l="l" t="t" r="r" b="b"/>
            <a:pathLst>
              <a:path w="3423285" h="2706370">
                <a:moveTo>
                  <a:pt x="0" y="2706116"/>
                </a:moveTo>
                <a:lnTo>
                  <a:pt x="3422777" y="2706116"/>
                </a:lnTo>
                <a:lnTo>
                  <a:pt x="3422777" y="0"/>
                </a:lnTo>
                <a:lnTo>
                  <a:pt x="0" y="0"/>
                </a:lnTo>
                <a:lnTo>
                  <a:pt x="0" y="27061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38200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0"/>
              </a:spcBef>
            </a:pPr>
            <a:r>
              <a:rPr dirty="0"/>
              <a:t>Vývoj </a:t>
            </a:r>
            <a:r>
              <a:rPr spc="-5" dirty="0"/>
              <a:t>marketingového</a:t>
            </a:r>
            <a:r>
              <a:rPr spc="-65" dirty="0"/>
              <a:t> </a:t>
            </a:r>
            <a:r>
              <a:rPr spc="-5" dirty="0"/>
              <a:t>myšlení</a:t>
            </a:r>
          </a:p>
          <a:p>
            <a:pPr marL="12700">
              <a:lnSpc>
                <a:spcPts val="4400"/>
              </a:lnSpc>
              <a:tabLst>
                <a:tab pos="1875155" algn="l"/>
              </a:tabLst>
            </a:pPr>
            <a:r>
              <a:rPr dirty="0"/>
              <a:t>–</a:t>
            </a:r>
            <a:r>
              <a:rPr spc="-5" dirty="0"/>
              <a:t> vývoj	</a:t>
            </a:r>
            <a:r>
              <a:rPr dirty="0"/>
              <a:t>podnikatelských</a:t>
            </a:r>
            <a:r>
              <a:rPr spc="-110" dirty="0"/>
              <a:t> </a:t>
            </a:r>
            <a:r>
              <a:rPr spc="-5" dirty="0"/>
              <a:t>koncepcí:</a:t>
            </a:r>
          </a:p>
        </p:txBody>
      </p:sp>
      <p:sp>
        <p:nvSpPr>
          <p:cNvPr id="5" name="object 5"/>
          <p:cNvSpPr/>
          <p:nvPr/>
        </p:nvSpPr>
        <p:spPr>
          <a:xfrm>
            <a:off x="1811147" y="2532456"/>
            <a:ext cx="3481704" cy="3232150"/>
          </a:xfrm>
          <a:custGeom>
            <a:avLst/>
            <a:gdLst/>
            <a:ahLst/>
            <a:cxnLst/>
            <a:rect l="l" t="t" r="r" b="b"/>
            <a:pathLst>
              <a:path w="3481704" h="3232150">
                <a:moveTo>
                  <a:pt x="0" y="3231641"/>
                </a:moveTo>
                <a:lnTo>
                  <a:pt x="3481704" y="3231641"/>
                </a:lnTo>
                <a:lnTo>
                  <a:pt x="3481704" y="0"/>
                </a:lnTo>
                <a:lnTo>
                  <a:pt x="0" y="0"/>
                </a:lnTo>
                <a:lnTo>
                  <a:pt x="0" y="3231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147" y="2532456"/>
            <a:ext cx="3481704" cy="3232150"/>
          </a:xfrm>
          <a:custGeom>
            <a:avLst/>
            <a:gdLst/>
            <a:ahLst/>
            <a:cxnLst/>
            <a:rect l="l" t="t" r="r" b="b"/>
            <a:pathLst>
              <a:path w="3481704" h="3232150">
                <a:moveTo>
                  <a:pt x="0" y="3231641"/>
                </a:moveTo>
                <a:lnTo>
                  <a:pt x="3481704" y="3231641"/>
                </a:lnTo>
                <a:lnTo>
                  <a:pt x="3481704" y="0"/>
                </a:lnTo>
                <a:lnTo>
                  <a:pt x="0" y="0"/>
                </a:lnTo>
                <a:lnTo>
                  <a:pt x="0" y="323164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2714" y="2559558"/>
            <a:ext cx="3246755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Dříve: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R="240665">
              <a:lnSpc>
                <a:spcPct val="100000"/>
              </a:lnSpc>
              <a:spcBef>
                <a:spcPts val="5"/>
              </a:spcBef>
              <a:buSzPct val="75000"/>
              <a:buAutoNum type="arabicPeriod"/>
              <a:tabLst>
                <a:tab pos="253365" algn="l"/>
              </a:tabLst>
            </a:pPr>
            <a:r>
              <a:rPr sz="2400" spc="-5" dirty="0">
                <a:latin typeface="Arial"/>
                <a:cs typeface="Arial"/>
              </a:rPr>
              <a:t>Orientace na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výrobní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 na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  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výrobková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R="22606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 na </a:t>
            </a:r>
            <a:r>
              <a:rPr sz="2400" spc="-10" dirty="0">
                <a:latin typeface="Arial"/>
                <a:cs typeface="Arial"/>
              </a:rPr>
              <a:t>prodej 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prodejní 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6723" y="2448051"/>
            <a:ext cx="688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Dnes: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6723" y="3176524"/>
            <a:ext cx="42608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trh a  zákazníka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marketingová  koncepce</a:t>
            </a:r>
            <a:r>
              <a:rPr sz="28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 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sociálně marketingová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800" dirty="0">
                <a:latin typeface="Arial"/>
                <a:cs typeface="Arial"/>
              </a:rPr>
              <a:t>)</a:t>
            </a:r>
          </a:p>
        </p:txBody>
      </p:sp>
      <p:sp>
        <p:nvSpPr>
          <p:cNvPr id="10" name="object 10"/>
          <p:cNvSpPr/>
          <p:nvPr/>
        </p:nvSpPr>
        <p:spPr>
          <a:xfrm>
            <a:off x="5453507" y="3744086"/>
            <a:ext cx="469900" cy="889635"/>
          </a:xfrm>
          <a:custGeom>
            <a:avLst/>
            <a:gdLst/>
            <a:ahLst/>
            <a:cxnLst/>
            <a:rect l="l" t="t" r="r" b="b"/>
            <a:pathLst>
              <a:path w="469900" h="889635">
                <a:moveTo>
                  <a:pt x="234695" y="0"/>
                </a:moveTo>
                <a:lnTo>
                  <a:pt x="234695" y="222376"/>
                </a:lnTo>
                <a:lnTo>
                  <a:pt x="0" y="222376"/>
                </a:lnTo>
                <a:lnTo>
                  <a:pt x="0" y="667257"/>
                </a:lnTo>
                <a:lnTo>
                  <a:pt x="234695" y="667257"/>
                </a:lnTo>
                <a:lnTo>
                  <a:pt x="234695" y="889635"/>
                </a:lnTo>
                <a:lnTo>
                  <a:pt x="469518" y="444881"/>
                </a:lnTo>
                <a:lnTo>
                  <a:pt x="23469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3507" y="3744086"/>
            <a:ext cx="469900" cy="889635"/>
          </a:xfrm>
          <a:custGeom>
            <a:avLst/>
            <a:gdLst/>
            <a:ahLst/>
            <a:cxnLst/>
            <a:rect l="l" t="t" r="r" b="b"/>
            <a:pathLst>
              <a:path w="469900" h="889635">
                <a:moveTo>
                  <a:pt x="0" y="222376"/>
                </a:moveTo>
                <a:lnTo>
                  <a:pt x="234695" y="222376"/>
                </a:lnTo>
                <a:lnTo>
                  <a:pt x="234695" y="0"/>
                </a:lnTo>
                <a:lnTo>
                  <a:pt x="469518" y="444881"/>
                </a:lnTo>
                <a:lnTo>
                  <a:pt x="234695" y="889635"/>
                </a:lnTo>
                <a:lnTo>
                  <a:pt x="234695" y="667257"/>
                </a:lnTo>
                <a:lnTo>
                  <a:pt x="0" y="667257"/>
                </a:lnTo>
                <a:lnTo>
                  <a:pt x="0" y="2223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36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 na </a:t>
            </a:r>
            <a:r>
              <a:rPr spc="-5" dirty="0"/>
              <a:t>výrobu (výrobní</a:t>
            </a:r>
            <a:r>
              <a:rPr spc="-65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3533" y="1963927"/>
            <a:ext cx="8006715" cy="27755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8450" marR="982344" indent="-285750">
              <a:lnSpc>
                <a:spcPts val="2380"/>
              </a:lnSpc>
              <a:spcBef>
                <a:spcPts val="4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poptávka převyšuje nabídku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b="1" dirty="0">
                <a:latin typeface="Arial"/>
                <a:cs typeface="Arial"/>
              </a:rPr>
              <a:t>spotřeb. </a:t>
            </a:r>
            <a:r>
              <a:rPr sz="2200" b="1" spc="-5" dirty="0">
                <a:latin typeface="Arial"/>
                <a:cs typeface="Arial"/>
              </a:rPr>
              <a:t>chtějí výrobek  samotný více </a:t>
            </a:r>
            <a:r>
              <a:rPr sz="2200" b="1" dirty="0">
                <a:latin typeface="Arial"/>
                <a:cs typeface="Arial"/>
              </a:rPr>
              <a:t>než jeho pěkné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vlastnosti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7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„Rozhodující </a:t>
            </a:r>
            <a:r>
              <a:rPr sz="2200" spc="-5" dirty="0">
                <a:latin typeface="Arial"/>
                <a:cs typeface="Arial"/>
              </a:rPr>
              <a:t>je </a:t>
            </a:r>
            <a:r>
              <a:rPr sz="2200" dirty="0">
                <a:latin typeface="Arial"/>
                <a:cs typeface="Arial"/>
              </a:rPr>
              <a:t>výroba!“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11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Během a těsně </a:t>
            </a:r>
            <a:r>
              <a:rPr sz="2200" spc="-5" dirty="0">
                <a:latin typeface="Arial"/>
                <a:cs typeface="Arial"/>
              </a:rPr>
              <a:t>po průmyslových revolucích, </a:t>
            </a:r>
            <a:r>
              <a:rPr sz="2200" dirty="0">
                <a:latin typeface="Arial"/>
                <a:cs typeface="Arial"/>
              </a:rPr>
              <a:t>tj.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1880-1930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98450" marR="5080" indent="-285750">
              <a:lnSpc>
                <a:spcPts val="238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pro </a:t>
            </a:r>
            <a:r>
              <a:rPr sz="2200" dirty="0">
                <a:latin typeface="Arial"/>
                <a:cs typeface="Arial"/>
              </a:rPr>
              <a:t>rozšíření trhu je </a:t>
            </a:r>
            <a:r>
              <a:rPr sz="2200" spc="-5" dirty="0">
                <a:latin typeface="Arial"/>
                <a:cs typeface="Arial"/>
              </a:rPr>
              <a:t>nutné </a:t>
            </a:r>
            <a:r>
              <a:rPr sz="2200" dirty="0">
                <a:latin typeface="Arial"/>
                <a:cs typeface="Arial"/>
              </a:rPr>
              <a:t>zvýšit </a:t>
            </a:r>
            <a:r>
              <a:rPr sz="2200" spc="-5" dirty="0">
                <a:latin typeface="Arial"/>
                <a:cs typeface="Arial"/>
              </a:rPr>
              <a:t>produkci, </a:t>
            </a:r>
            <a:r>
              <a:rPr sz="2200" dirty="0">
                <a:latin typeface="Arial"/>
                <a:cs typeface="Arial"/>
              </a:rPr>
              <a:t>což </a:t>
            </a:r>
            <a:r>
              <a:rPr sz="2200" spc="-5" dirty="0">
                <a:latin typeface="Arial"/>
                <a:cs typeface="Arial"/>
              </a:rPr>
              <a:t>lze </a:t>
            </a:r>
            <a:r>
              <a:rPr sz="2200" dirty="0">
                <a:latin typeface="Arial"/>
                <a:cs typeface="Arial"/>
              </a:rPr>
              <a:t>zvyšováním  </a:t>
            </a:r>
            <a:r>
              <a:rPr sz="2200" spc="-5" dirty="0">
                <a:latin typeface="Arial"/>
                <a:cs typeface="Arial"/>
              </a:rPr>
              <a:t>produktivity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práce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533" y="5585459"/>
            <a:ext cx="698119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Parafrázována výrokem </a:t>
            </a:r>
            <a:r>
              <a:rPr sz="2200" spc="-5" dirty="0">
                <a:latin typeface="Arial"/>
                <a:cs typeface="Arial"/>
              </a:rPr>
              <a:t>H. Forda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„</a:t>
            </a:r>
            <a:r>
              <a:rPr sz="2200" b="1" dirty="0">
                <a:latin typeface="Arial"/>
                <a:cs typeface="Arial"/>
              </a:rPr>
              <a:t>Můžete </a:t>
            </a:r>
            <a:r>
              <a:rPr sz="2200" b="1" spc="-5" dirty="0">
                <a:latin typeface="Arial"/>
                <a:cs typeface="Arial"/>
              </a:rPr>
              <a:t>mít auto </a:t>
            </a:r>
            <a:r>
              <a:rPr sz="2200" b="1" dirty="0">
                <a:latin typeface="Arial"/>
                <a:cs typeface="Arial"/>
              </a:rPr>
              <a:t>jakékoliv barvy, pokud bude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černé</a:t>
            </a:r>
            <a:r>
              <a:rPr sz="2200" spc="-5" dirty="0">
                <a:latin typeface="Arial"/>
                <a:cs typeface="Arial"/>
              </a:rPr>
              <a:t>“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2479" y="4659083"/>
            <a:ext cx="2766949" cy="114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98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2570" algn="l"/>
              </a:tabLst>
            </a:pPr>
            <a:r>
              <a:rPr dirty="0"/>
              <a:t>Orientace</a:t>
            </a:r>
            <a:r>
              <a:rPr spc="5" dirty="0"/>
              <a:t> </a:t>
            </a:r>
            <a:r>
              <a:rPr dirty="0"/>
              <a:t>na </a:t>
            </a:r>
            <a:r>
              <a:rPr spc="-5" dirty="0"/>
              <a:t>výrobek	(výrobková</a:t>
            </a:r>
            <a:r>
              <a:rPr spc="-6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488" y="1569974"/>
            <a:ext cx="7586980" cy="40189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marR="5080" indent="-285750">
              <a:lnSpc>
                <a:spcPct val="68200"/>
              </a:lnSpc>
              <a:spcBef>
                <a:spcPts val="94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Chronologicky navazuje na </a:t>
            </a:r>
            <a:r>
              <a:rPr sz="2200" dirty="0">
                <a:latin typeface="Arial"/>
                <a:cs typeface="Arial"/>
              </a:rPr>
              <a:t>výrobní koncepci – začátek </a:t>
            </a:r>
            <a:r>
              <a:rPr sz="2200" spc="-5" dirty="0">
                <a:latin typeface="Arial"/>
                <a:cs typeface="Arial"/>
              </a:rPr>
              <a:t>20.  </a:t>
            </a:r>
            <a:r>
              <a:rPr sz="2200" dirty="0">
                <a:latin typeface="Arial"/>
                <a:cs typeface="Arial"/>
              </a:rPr>
              <a:t>století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Využívá technický </a:t>
            </a:r>
            <a:r>
              <a:rPr sz="2200" spc="-5" dirty="0">
                <a:latin typeface="Arial"/>
                <a:cs typeface="Arial"/>
              </a:rPr>
              <a:t>pokrok </a:t>
            </a:r>
            <a:r>
              <a:rPr sz="2200" dirty="0">
                <a:latin typeface="Arial"/>
                <a:cs typeface="Arial"/>
              </a:rPr>
              <a:t>ke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zdokonalování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výrobku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ts val="222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nejúspěšnější budou </a:t>
            </a:r>
            <a:r>
              <a:rPr sz="2200" dirty="0">
                <a:latin typeface="Arial"/>
                <a:cs typeface="Arial"/>
              </a:rPr>
              <a:t>ty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organizace,</a:t>
            </a:r>
            <a:endParaRPr sz="2200">
              <a:latin typeface="Arial"/>
              <a:cs typeface="Arial"/>
            </a:endParaRPr>
          </a:p>
          <a:p>
            <a:pPr marL="338455" marR="2574290">
              <a:lnSpc>
                <a:spcPct val="68200"/>
              </a:lnSpc>
              <a:spcBef>
                <a:spcPts val="420"/>
              </a:spcBef>
            </a:pPr>
            <a:r>
              <a:rPr sz="2200" dirty="0">
                <a:latin typeface="Arial"/>
                <a:cs typeface="Arial"/>
              </a:rPr>
              <a:t>které </a:t>
            </a:r>
            <a:r>
              <a:rPr sz="2200" spc="-5" dirty="0">
                <a:latin typeface="Arial"/>
                <a:cs typeface="Arial"/>
              </a:rPr>
              <a:t>přinášejí na </a:t>
            </a:r>
            <a:r>
              <a:rPr sz="2200" dirty="0">
                <a:latin typeface="Arial"/>
                <a:cs typeface="Arial"/>
              </a:rPr>
              <a:t>trh </a:t>
            </a:r>
            <a:r>
              <a:rPr sz="2200" spc="-5" dirty="0">
                <a:latin typeface="Arial"/>
                <a:cs typeface="Arial"/>
              </a:rPr>
              <a:t>nové, inovované  </a:t>
            </a:r>
            <a:r>
              <a:rPr sz="2200" dirty="0">
                <a:latin typeface="Arial"/>
                <a:cs typeface="Arial"/>
              </a:rPr>
              <a:t>či </a:t>
            </a:r>
            <a:r>
              <a:rPr sz="2200" spc="-5" dirty="0">
                <a:latin typeface="Arial"/>
                <a:cs typeface="Arial"/>
              </a:rPr>
              <a:t>jinak dokonalé </a:t>
            </a:r>
            <a:r>
              <a:rPr sz="2200" dirty="0">
                <a:latin typeface="Arial"/>
                <a:cs typeface="Arial"/>
              </a:rPr>
              <a:t>výrobky 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služby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97815" marR="2663825" indent="-297815">
              <a:lnSpc>
                <a:spcPct val="68200"/>
              </a:lnSpc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kupující </a:t>
            </a:r>
            <a:r>
              <a:rPr sz="2200" spc="-5" dirty="0">
                <a:latin typeface="Arial"/>
                <a:cs typeface="Arial"/>
              </a:rPr>
              <a:t>obdivuje dobré </a:t>
            </a:r>
            <a:r>
              <a:rPr sz="2200" dirty="0">
                <a:latin typeface="Arial"/>
                <a:cs typeface="Arial"/>
              </a:rPr>
              <a:t>zboží a </a:t>
            </a:r>
            <a:r>
              <a:rPr sz="2200" spc="-5" dirty="0">
                <a:latin typeface="Arial"/>
                <a:cs typeface="Arial"/>
              </a:rPr>
              <a:t>ocení  kvalita/výkon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0019" y="3748087"/>
            <a:ext cx="1971675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4347" y="1690751"/>
            <a:ext cx="2867786" cy="3715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6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 na prodej (prodejní</a:t>
            </a:r>
            <a:r>
              <a:rPr spc="-75" dirty="0"/>
              <a:t> </a:t>
            </a:r>
            <a:r>
              <a:rPr spc="-10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46352"/>
            <a:ext cx="716534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Doplňuje orientaci na </a:t>
            </a:r>
            <a:r>
              <a:rPr sz="2400" dirty="0">
                <a:latin typeface="Arial"/>
                <a:cs typeface="Arial"/>
              </a:rPr>
              <a:t>výrobu a </a:t>
            </a:r>
            <a:r>
              <a:rPr sz="2400" spc="-5" dirty="0">
                <a:latin typeface="Arial"/>
                <a:cs typeface="Arial"/>
              </a:rPr>
              <a:t>výrobek, ale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cílí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na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prodej (posiluje)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protože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68516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spotřebitelé </a:t>
            </a:r>
            <a:r>
              <a:rPr sz="2400" dirty="0">
                <a:latin typeface="Arial"/>
                <a:cs typeface="Arial"/>
              </a:rPr>
              <a:t>si </a:t>
            </a:r>
            <a:r>
              <a:rPr sz="2400" spc="-5" dirty="0">
                <a:latin typeface="Arial"/>
                <a:cs typeface="Arial"/>
              </a:rPr>
              <a:t>nekoupí dost výrobků, je nutné  </a:t>
            </a:r>
            <a:r>
              <a:rPr sz="2400" dirty="0">
                <a:latin typeface="Arial"/>
                <a:cs typeface="Arial"/>
              </a:rPr>
              <a:t>vyvíjet </a:t>
            </a:r>
            <a:r>
              <a:rPr sz="2400" spc="-5" dirty="0">
                <a:latin typeface="Arial"/>
                <a:cs typeface="Arial"/>
              </a:rPr>
              <a:t>agresivní prodejní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propagační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úsilí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První </a:t>
            </a:r>
            <a:r>
              <a:rPr sz="2400" spc="-5" dirty="0">
                <a:latin typeface="Arial"/>
                <a:cs typeface="Arial"/>
              </a:rPr>
              <a:t>polovina 20.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století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4489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Nejdříve </a:t>
            </a:r>
            <a:r>
              <a:rPr sz="2400" dirty="0">
                <a:latin typeface="Arial"/>
                <a:cs typeface="Arial"/>
              </a:rPr>
              <a:t>vyrobit, </a:t>
            </a:r>
            <a:r>
              <a:rPr sz="2400" spc="-5" dirty="0">
                <a:latin typeface="Arial"/>
                <a:cs typeface="Arial"/>
              </a:rPr>
              <a:t>pak prodat </a:t>
            </a:r>
            <a:r>
              <a:rPr sz="2400" dirty="0">
                <a:latin typeface="Arial"/>
                <a:cs typeface="Arial"/>
              </a:rPr>
              <a:t>za </a:t>
            </a:r>
            <a:r>
              <a:rPr sz="2400" spc="-5" dirty="0">
                <a:latin typeface="Arial"/>
                <a:cs typeface="Arial"/>
              </a:rPr>
              <a:t>použití </a:t>
            </a:r>
            <a:r>
              <a:rPr sz="2400" dirty="0">
                <a:latin typeface="Arial"/>
                <a:cs typeface="Arial"/>
              </a:rPr>
              <a:t>reklamy,  </a:t>
            </a:r>
            <a:r>
              <a:rPr sz="2400" spc="-5" dirty="0">
                <a:latin typeface="Arial"/>
                <a:cs typeface="Arial"/>
              </a:rPr>
              <a:t>podpory prodeje, osobního prodeje,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514984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Najdeme některé </a:t>
            </a:r>
            <a:r>
              <a:rPr sz="2400" dirty="0">
                <a:latin typeface="Arial"/>
                <a:cs typeface="Arial"/>
              </a:rPr>
              <a:t>z výše zmíněných </a:t>
            </a:r>
            <a:r>
              <a:rPr sz="2400" spc="-5" dirty="0">
                <a:latin typeface="Arial"/>
                <a:cs typeface="Arial"/>
              </a:rPr>
              <a:t>koncepcí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dnes?</a:t>
            </a:r>
            <a:r>
              <a:rPr sz="2400" dirty="0">
                <a:latin typeface="Arial"/>
                <a:cs typeface="Arial"/>
              </a:rPr>
              <a:t> KDE?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6626" y="2394889"/>
            <a:ext cx="3849878" cy="3527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672592"/>
            <a:ext cx="1048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Orientace na </a:t>
            </a:r>
            <a:r>
              <a:rPr sz="3200" spc="-10" dirty="0"/>
              <a:t>trh </a:t>
            </a:r>
            <a:r>
              <a:rPr sz="3200" spc="-5" dirty="0"/>
              <a:t>a zákazníka (marketingová</a:t>
            </a:r>
            <a:r>
              <a:rPr sz="3200" spc="10" dirty="0"/>
              <a:t> </a:t>
            </a:r>
            <a:r>
              <a:rPr sz="3200" spc="-5" dirty="0"/>
              <a:t>koncepce)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287" y="1336294"/>
            <a:ext cx="700024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19450" indent="-354965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po druhé svět. válce </a:t>
            </a:r>
            <a:r>
              <a:rPr sz="2600" spc="-10" dirty="0">
                <a:latin typeface="Arial"/>
                <a:cs typeface="Arial"/>
              </a:rPr>
              <a:t>do  </a:t>
            </a:r>
            <a:r>
              <a:rPr sz="2600" spc="-5" dirty="0">
                <a:latin typeface="Arial"/>
                <a:cs typeface="Arial"/>
              </a:rPr>
              <a:t>70.let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20.století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Arial"/>
                <a:cs typeface="Arial"/>
              </a:rPr>
              <a:t>„zlatá éra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marketingu“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Arial"/>
                <a:cs typeface="Arial"/>
              </a:rPr>
              <a:t>Definování </a:t>
            </a:r>
            <a:r>
              <a:rPr sz="2600" b="1" spc="-5" dirty="0">
                <a:latin typeface="Arial"/>
                <a:cs typeface="Arial"/>
              </a:rPr>
              <a:t>požadavků zákazníka z jeho  zorného úhlu </a:t>
            </a:r>
            <a:r>
              <a:rPr sz="2600" spc="-5" dirty="0">
                <a:latin typeface="Arial"/>
                <a:cs typeface="Arial"/>
              </a:rPr>
              <a:t>(sledování </a:t>
            </a:r>
            <a:r>
              <a:rPr sz="2600" spc="-10" dirty="0">
                <a:latin typeface="Arial"/>
                <a:cs typeface="Arial"/>
              </a:rPr>
              <a:t>potřeb, přání,  </a:t>
            </a:r>
            <a:r>
              <a:rPr sz="2600" spc="-5" dirty="0">
                <a:latin typeface="Arial"/>
                <a:cs typeface="Arial"/>
              </a:rPr>
              <a:t>vnímání, preferencí a spokojenosti  zákazníků) </a:t>
            </a:r>
            <a:r>
              <a:rPr sz="2600" b="1" spc="-5" dirty="0">
                <a:latin typeface="Arial"/>
                <a:cs typeface="Arial"/>
              </a:rPr>
              <a:t>a uspokojení </a:t>
            </a:r>
            <a:r>
              <a:rPr sz="2600" spc="-5" dirty="0">
                <a:latin typeface="Arial"/>
                <a:cs typeface="Arial"/>
              </a:rPr>
              <a:t>prostřednictvím  designu, </a:t>
            </a:r>
            <a:r>
              <a:rPr sz="2600" dirty="0">
                <a:latin typeface="Arial"/>
                <a:cs typeface="Arial"/>
              </a:rPr>
              <a:t>kvality, komunikace, ceny 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rozsahu  </a:t>
            </a:r>
            <a:r>
              <a:rPr sz="2600" spc="-5" dirty="0">
                <a:latin typeface="Arial"/>
                <a:cs typeface="Arial"/>
              </a:rPr>
              <a:t>nabídky.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6091682"/>
            <a:ext cx="56184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Usiluje </a:t>
            </a:r>
            <a:r>
              <a:rPr sz="2600" spc="-5" dirty="0">
                <a:latin typeface="Arial"/>
                <a:cs typeface="Arial"/>
              </a:rPr>
              <a:t>o „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spokojeného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zákazníka</a:t>
            </a:r>
            <a:r>
              <a:rPr sz="2600" dirty="0">
                <a:latin typeface="Arial"/>
                <a:cs typeface="Arial"/>
              </a:rPr>
              <a:t>“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6466" y="1358011"/>
            <a:ext cx="3549523" cy="279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810766" y="2580639"/>
            <a:ext cx="9057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 nás zajímá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spokojený</a:t>
            </a:r>
            <a:r>
              <a:rPr sz="4000" b="1" spc="-114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zákazník?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5" y="3596640"/>
            <a:ext cx="8780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240" algn="l"/>
              </a:tabLs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nestačí</a:t>
            </a:r>
            <a:r>
              <a:rPr sz="40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mít	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jen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dobrý</a:t>
            </a:r>
            <a:r>
              <a:rPr sz="4000" b="1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výrobek?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08" y="591566"/>
            <a:ext cx="408812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Spokojený</a:t>
            </a:r>
            <a:r>
              <a:rPr spc="-85" dirty="0"/>
              <a:t> </a:t>
            </a:r>
            <a:r>
              <a:rPr dirty="0"/>
              <a:t>zákaz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5518" y="652411"/>
            <a:ext cx="734695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25"/>
              </a:lnSpc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ník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2191004"/>
            <a:ext cx="10368280" cy="390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 stálý, resp. věrný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 </a:t>
            </a:r>
            <a:r>
              <a:rPr sz="2800" spc="-5" dirty="0">
                <a:latin typeface="Arial"/>
                <a:cs typeface="Arial"/>
              </a:rPr>
              <a:t>náš výrobek opakovaně </a:t>
            </a:r>
            <a:r>
              <a:rPr sz="2800" dirty="0">
                <a:latin typeface="Arial"/>
                <a:cs typeface="Arial"/>
              </a:rPr>
              <a:t>(=&gt;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LOAJALITA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Hovoří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ostatními </a:t>
            </a:r>
            <a:r>
              <a:rPr sz="2800" dirty="0">
                <a:latin typeface="Arial"/>
                <a:cs typeface="Arial"/>
              </a:rPr>
              <a:t>o firmě </a:t>
            </a:r>
            <a:r>
              <a:rPr sz="2800" spc="-5" dirty="0">
                <a:latin typeface="Arial"/>
                <a:cs typeface="Arial"/>
              </a:rPr>
              <a:t>příznivě </a:t>
            </a:r>
            <a:r>
              <a:rPr sz="2800" dirty="0">
                <a:latin typeface="Arial"/>
                <a:cs typeface="Arial"/>
              </a:rPr>
              <a:t>(=&gt;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REFERENCE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Věnuje méně pozornosti </a:t>
            </a:r>
            <a:r>
              <a:rPr sz="2800" spc="-5" dirty="0">
                <a:latin typeface="Arial"/>
                <a:cs typeface="Arial"/>
              </a:rPr>
              <a:t>konkurenčním </a:t>
            </a:r>
            <a:r>
              <a:rPr sz="2800" dirty="0">
                <a:latin typeface="Arial"/>
                <a:cs typeface="Arial"/>
              </a:rPr>
              <a:t>značkám a reklamě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TRH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 </a:t>
            </a:r>
            <a:r>
              <a:rPr sz="2800" spc="-5" dirty="0">
                <a:latin typeface="Arial"/>
                <a:cs typeface="Arial"/>
              </a:rPr>
              <a:t>od stejné </a:t>
            </a:r>
            <a:r>
              <a:rPr sz="2800" dirty="0">
                <a:latin typeface="Arial"/>
                <a:cs typeface="Arial"/>
              </a:rPr>
              <a:t>firmy i </a:t>
            </a:r>
            <a:r>
              <a:rPr sz="2800" spc="-5" dirty="0">
                <a:latin typeface="Arial"/>
                <a:cs typeface="Arial"/>
              </a:rPr>
              <a:t>jiné </a:t>
            </a:r>
            <a:r>
              <a:rPr sz="2800" dirty="0">
                <a:latin typeface="Arial"/>
                <a:cs typeface="Arial"/>
              </a:rPr>
              <a:t>výrobky (=&gt;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PORTFOLIO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34559" y="497954"/>
            <a:ext cx="2073232" cy="207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702564"/>
            <a:ext cx="1077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Orientace na </a:t>
            </a:r>
            <a:r>
              <a:rPr sz="3000" spc="-5" dirty="0"/>
              <a:t>společnost (sociálně </a:t>
            </a:r>
            <a:r>
              <a:rPr sz="3000" spc="-10" dirty="0"/>
              <a:t>marketingová</a:t>
            </a:r>
            <a:r>
              <a:rPr sz="3000" spc="-20" dirty="0"/>
              <a:t> </a:t>
            </a:r>
            <a:r>
              <a:rPr sz="3000" spc="-5" dirty="0"/>
              <a:t>koncepce)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42606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Orientace výrobce nejen na uspokojování potřeb individuálního  zákazníka, </a:t>
            </a:r>
            <a:r>
              <a:rPr sz="2800" spc="-5" dirty="0">
                <a:latin typeface="Arial"/>
                <a:cs typeface="Arial"/>
              </a:rPr>
              <a:t>ale </a:t>
            </a:r>
            <a:r>
              <a:rPr sz="2800" dirty="0">
                <a:latin typeface="Arial"/>
                <a:cs typeface="Arial"/>
              </a:rPr>
              <a:t>také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důsledky (konsekvence) marketingových  činností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na uspokojování celospolečenských potřeb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zájmů.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Přelom </a:t>
            </a:r>
            <a:r>
              <a:rPr sz="2800" spc="-5" dirty="0">
                <a:latin typeface="Arial"/>
                <a:cs typeface="Arial"/>
              </a:rPr>
              <a:t>20 </a:t>
            </a:r>
            <a:r>
              <a:rPr sz="2800" dirty="0">
                <a:latin typeface="Arial"/>
                <a:cs typeface="Arial"/>
              </a:rPr>
              <a:t>a 21. století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5263641"/>
            <a:ext cx="106457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Např. nové </a:t>
            </a:r>
            <a:r>
              <a:rPr sz="2800" dirty="0">
                <a:latin typeface="Arial"/>
                <a:cs typeface="Arial"/>
              </a:rPr>
              <a:t>produkty, </a:t>
            </a:r>
            <a:r>
              <a:rPr sz="2800" spc="-5" dirty="0">
                <a:latin typeface="Arial"/>
                <a:cs typeface="Arial"/>
              </a:rPr>
              <a:t>postupy </a:t>
            </a:r>
            <a:r>
              <a:rPr sz="2800" dirty="0">
                <a:latin typeface="Arial"/>
                <a:cs typeface="Arial"/>
              </a:rPr>
              <a:t>a technologie odpovídající ochraně  životní prostředí, zdravému životnímu stylu,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CSR…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2531" y="3189604"/>
            <a:ext cx="3965575" cy="198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155956"/>
            <a:ext cx="78981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Obě </a:t>
            </a:r>
            <a:r>
              <a:rPr spc="-5" dirty="0"/>
              <a:t>poslední </a:t>
            </a:r>
            <a:r>
              <a:rPr dirty="0"/>
              <a:t>zmíněné</a:t>
            </a:r>
            <a:r>
              <a:rPr spc="-105" dirty="0"/>
              <a:t> </a:t>
            </a:r>
            <a:r>
              <a:rPr spc="-5" dirty="0"/>
              <a:t>koncepce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016253"/>
            <a:ext cx="772033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často se s nimi lze setkat v </a:t>
            </a:r>
            <a:r>
              <a:rPr sz="2600" spc="-10" dirty="0">
                <a:latin typeface="Arial"/>
                <a:cs typeface="Arial"/>
              </a:rPr>
              <a:t>případě </a:t>
            </a:r>
            <a:r>
              <a:rPr sz="2600" spc="-5" dirty="0">
                <a:latin typeface="Arial"/>
                <a:cs typeface="Arial"/>
              </a:rPr>
              <a:t>marketingu  velkých </a:t>
            </a:r>
            <a:r>
              <a:rPr sz="2600" spc="-10" dirty="0">
                <a:latin typeface="Arial"/>
                <a:cs typeface="Arial"/>
              </a:rPr>
              <a:t>a/nebo </a:t>
            </a:r>
            <a:r>
              <a:rPr sz="2600" spc="-5" dirty="0">
                <a:latin typeface="Arial"/>
                <a:cs typeface="Arial"/>
              </a:rPr>
              <a:t>mezinárodních firem – uplatněny v  </a:t>
            </a:r>
            <a:r>
              <a:rPr sz="2600" spc="-5" dirty="0" err="1">
                <a:latin typeface="Arial"/>
                <a:cs typeface="Arial"/>
              </a:rPr>
              <a:t>kombinaci</a:t>
            </a:r>
            <a:r>
              <a:rPr sz="2600" spc="-5" dirty="0">
                <a:latin typeface="Arial"/>
                <a:cs typeface="Arial"/>
              </a:rPr>
              <a:t>:</a:t>
            </a:r>
            <a:endParaRPr lang="cs-CZ" sz="2600" spc="-5" dirty="0">
              <a:latin typeface="Arial"/>
              <a:cs typeface="Arial"/>
            </a:endParaRP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>
                <a:latin typeface="Arial"/>
                <a:cs typeface="Arial"/>
              </a:rPr>
              <a:t>Avon – kampaně na podporu boje proti rakovině prsu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 err="1">
                <a:latin typeface="Arial"/>
                <a:cs typeface="Arial"/>
              </a:rPr>
              <a:t>Beneton</a:t>
            </a:r>
            <a:r>
              <a:rPr lang="cs-CZ" sz="2600" spc="-5" dirty="0">
                <a:latin typeface="Arial"/>
                <a:cs typeface="Arial"/>
              </a:rPr>
              <a:t> – v dobách Oliviera </a:t>
            </a:r>
            <a:r>
              <a:rPr lang="cs-CZ" sz="2600" spc="-5" dirty="0" err="1">
                <a:latin typeface="Arial"/>
                <a:cs typeface="Arial"/>
              </a:rPr>
              <a:t>Toscaniho</a:t>
            </a:r>
            <a:r>
              <a:rPr lang="cs-CZ" sz="2600" spc="-5" dirty="0">
                <a:latin typeface="Arial"/>
                <a:cs typeface="Arial"/>
              </a:rPr>
              <a:t> – boj proti rasismu, xenofobii, HIV, trestu smrti, aj. (celospolečenská témata)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20" y="5116067"/>
            <a:ext cx="7881620" cy="133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22225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Arial"/>
                <a:cs typeface="Arial"/>
              </a:rPr>
              <a:t>Jde o produkty s </a:t>
            </a:r>
            <a:r>
              <a:rPr sz="2600" spc="-10" dirty="0">
                <a:latin typeface="Arial"/>
                <a:cs typeface="Arial"/>
              </a:rPr>
              <a:t>přidanou </a:t>
            </a:r>
            <a:r>
              <a:rPr sz="2600" spc="-5" dirty="0">
                <a:latin typeface="Arial"/>
                <a:cs typeface="Arial"/>
              </a:rPr>
              <a:t>společenskou hodnotou  nebo o imageovou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komunikaci?</a:t>
            </a:r>
            <a:endParaRPr sz="2600" dirty="0">
              <a:latin typeface="Arial"/>
              <a:cs typeface="Arial"/>
            </a:endParaRPr>
          </a:p>
          <a:p>
            <a:pPr marL="264160">
              <a:lnSpc>
                <a:spcPts val="2890"/>
              </a:lnSpc>
              <a:spcBef>
                <a:spcPts val="5"/>
              </a:spcBef>
            </a:pPr>
            <a:r>
              <a:rPr sz="2600" spc="-5" dirty="0">
                <a:latin typeface="Arial"/>
                <a:cs typeface="Arial"/>
              </a:rPr>
              <a:t>Prodává se ještě ten PRODUKT nebo ten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PŘÍBĚH?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C2D540-5D1A-4044-9F0D-C3DAEBF1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83632"/>
            <a:ext cx="78390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5920" y="626029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4090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Dnešní</a:t>
            </a:r>
            <a:r>
              <a:rPr spc="-95" dirty="0"/>
              <a:t> </a:t>
            </a:r>
            <a:r>
              <a:rPr dirty="0"/>
              <a:t>program: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3319" y="1675130"/>
            <a:ext cx="735203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6428"/>
              <a:tabLst>
                <a:tab pos="330835" algn="l"/>
              </a:tabLst>
            </a:pPr>
            <a:endParaRPr sz="2800" dirty="0">
              <a:latin typeface="Arial"/>
              <a:cs typeface="Arial"/>
            </a:endParaRPr>
          </a:p>
          <a:p>
            <a:pPr marL="330200" indent="-318135">
              <a:lnSpc>
                <a:spcPct val="100000"/>
              </a:lnSpc>
              <a:spcBef>
                <a:spcPts val="2039"/>
              </a:spcBef>
              <a:buClr>
                <a:srgbClr val="00287C"/>
              </a:buClr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Marketing</a:t>
            </a:r>
            <a:r>
              <a:rPr lang="cs-CZ" sz="2800" spc="-5">
                <a:latin typeface="Arial"/>
                <a:cs typeface="Arial"/>
              </a:rPr>
              <a:t> – definice</a:t>
            </a:r>
            <a:endParaRPr sz="2800" dirty="0">
              <a:latin typeface="Arial"/>
              <a:cs typeface="Arial"/>
            </a:endParaRPr>
          </a:p>
          <a:p>
            <a:pPr marL="330200" indent="-318135">
              <a:lnSpc>
                <a:spcPct val="100000"/>
              </a:lnSpc>
              <a:spcBef>
                <a:spcPts val="2039"/>
              </a:spcBef>
              <a:buClr>
                <a:srgbClr val="00287C"/>
              </a:buClr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Vývoj marketingového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myšlení</a:t>
            </a:r>
          </a:p>
          <a:p>
            <a:pPr marL="330200" indent="-318135">
              <a:lnSpc>
                <a:spcPct val="100000"/>
              </a:lnSpc>
              <a:spcBef>
                <a:spcPts val="2039"/>
              </a:spcBef>
              <a:buClr>
                <a:srgbClr val="00287C"/>
              </a:buClr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Marketing v </a:t>
            </a:r>
            <a:r>
              <a:rPr sz="2800" spc="-5" dirty="0">
                <a:latin typeface="Arial"/>
                <a:cs typeface="Arial"/>
              </a:rPr>
              <a:t>neziskových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organizacích</a:t>
            </a:r>
            <a:endParaRPr sz="2800" dirty="0">
              <a:latin typeface="Arial"/>
              <a:cs typeface="Arial"/>
            </a:endParaRPr>
          </a:p>
          <a:p>
            <a:pPr marL="330200" indent="-318135">
              <a:lnSpc>
                <a:spcPct val="100000"/>
              </a:lnSpc>
              <a:spcBef>
                <a:spcPts val="2039"/>
              </a:spcBef>
              <a:buClr>
                <a:srgbClr val="00287C"/>
              </a:buClr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Obsahové složky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0776" y="1112900"/>
            <a:ext cx="3462274" cy="23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509" y="241300"/>
            <a:ext cx="4047109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0776" y="3751960"/>
            <a:ext cx="2033524" cy="2953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3816" y="3963657"/>
            <a:ext cx="3855592" cy="2726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1273" y="3710546"/>
            <a:ext cx="2244344" cy="2979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84948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4667885" algn="l"/>
              </a:tabLst>
            </a:pPr>
            <a:r>
              <a:rPr dirty="0"/>
              <a:t>Sociální</a:t>
            </a:r>
            <a:r>
              <a:rPr spc="-20" dirty="0"/>
              <a:t> </a:t>
            </a:r>
            <a:r>
              <a:rPr spc="-5" dirty="0"/>
              <a:t>marketing	(Kotler, Roberto, Lee,  2002:5)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0699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„…znamená využití </a:t>
            </a:r>
            <a:r>
              <a:rPr sz="2800" i="1" spc="-5" dirty="0">
                <a:latin typeface="Arial"/>
                <a:cs typeface="Arial"/>
              </a:rPr>
              <a:t>principů </a:t>
            </a:r>
            <a:r>
              <a:rPr sz="2800" i="1" dirty="0">
                <a:latin typeface="Arial"/>
                <a:cs typeface="Arial"/>
              </a:rPr>
              <a:t>a technik marketingu k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ovlivnění  členů cílového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publika </a:t>
            </a:r>
            <a:r>
              <a:rPr sz="2800" i="1" dirty="0">
                <a:latin typeface="Arial"/>
                <a:cs typeface="Arial"/>
              </a:rPr>
              <a:t>tak, </a:t>
            </a:r>
            <a:r>
              <a:rPr sz="2800" i="1" spc="-5" dirty="0">
                <a:latin typeface="Arial"/>
                <a:cs typeface="Arial"/>
              </a:rPr>
              <a:t>aby </a:t>
            </a:r>
            <a:r>
              <a:rPr sz="2800" i="1" dirty="0">
                <a:latin typeface="Arial"/>
                <a:cs typeface="Arial"/>
              </a:rPr>
              <a:t>dobrovolně </a:t>
            </a:r>
            <a:r>
              <a:rPr sz="2800" i="1" spc="-5" dirty="0">
                <a:latin typeface="Arial"/>
                <a:cs typeface="Arial"/>
              </a:rPr>
              <a:t>přijali, odmítli,  pozměnili nebo opustili </a:t>
            </a:r>
            <a:r>
              <a:rPr sz="2800" i="1" dirty="0">
                <a:latin typeface="Arial"/>
                <a:cs typeface="Arial"/>
              </a:rPr>
              <a:t>určité chování ve </a:t>
            </a:r>
            <a:r>
              <a:rPr sz="2800" i="1" spc="-5" dirty="0">
                <a:latin typeface="Arial"/>
                <a:cs typeface="Arial"/>
              </a:rPr>
              <a:t>prospěch jednotlivců,  </a:t>
            </a:r>
            <a:r>
              <a:rPr sz="2800" i="1" dirty="0">
                <a:latin typeface="Arial"/>
                <a:cs typeface="Arial"/>
              </a:rPr>
              <a:t>skupin, </a:t>
            </a:r>
            <a:r>
              <a:rPr sz="2800" i="1" spc="-5" dirty="0">
                <a:latin typeface="Arial"/>
                <a:cs typeface="Arial"/>
              </a:rPr>
              <a:t>nebo </a:t>
            </a:r>
            <a:r>
              <a:rPr sz="2800" i="1" dirty="0">
                <a:latin typeface="Arial"/>
                <a:cs typeface="Arial"/>
              </a:rPr>
              <a:t>společnosti </a:t>
            </a:r>
            <a:r>
              <a:rPr sz="2800" i="1" spc="-5" dirty="0">
                <a:latin typeface="Arial"/>
                <a:cs typeface="Arial"/>
              </a:rPr>
              <a:t>jako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celku“.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Cílem je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například: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025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Ovlivnit </a:t>
            </a:r>
            <a:r>
              <a:rPr sz="2200" b="1" spc="-5" dirty="0">
                <a:latin typeface="Arial"/>
                <a:cs typeface="Arial"/>
              </a:rPr>
              <a:t>vnímání </a:t>
            </a:r>
            <a:r>
              <a:rPr sz="2200" spc="-5" dirty="0">
                <a:latin typeface="Arial"/>
                <a:cs typeface="Arial"/>
              </a:rPr>
              <a:t>(energetická hodnota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potravin)</a:t>
            </a:r>
            <a:endParaRPr sz="2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96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Zorganizovat jednorázovou </a:t>
            </a:r>
            <a:r>
              <a:rPr sz="2200" b="1" spc="-5" dirty="0">
                <a:latin typeface="Arial"/>
                <a:cs typeface="Arial"/>
              </a:rPr>
              <a:t>akci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(očkování)</a:t>
            </a:r>
            <a:endParaRPr sz="2200">
              <a:latin typeface="Arial"/>
              <a:cs typeface="Arial"/>
            </a:endParaRPr>
          </a:p>
          <a:p>
            <a:pPr marL="755015" marR="363220" lvl="1" indent="-285750">
              <a:lnSpc>
                <a:spcPct val="682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dirty="0">
                <a:latin typeface="Arial"/>
                <a:cs typeface="Arial"/>
              </a:rPr>
              <a:t>Změnit chování, </a:t>
            </a:r>
            <a:r>
              <a:rPr sz="2200" spc="-5" dirty="0">
                <a:latin typeface="Arial"/>
                <a:cs typeface="Arial"/>
              </a:rPr>
              <a:t>hodnoty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postoje </a:t>
            </a:r>
            <a:r>
              <a:rPr sz="2200" dirty="0">
                <a:latin typeface="Arial"/>
                <a:cs typeface="Arial"/>
              </a:rPr>
              <a:t>(pásy v </a:t>
            </a:r>
            <a:r>
              <a:rPr sz="2200" spc="-5" dirty="0">
                <a:latin typeface="Arial"/>
                <a:cs typeface="Arial"/>
              </a:rPr>
              <a:t>autě, zaměstnávání </a:t>
            </a:r>
            <a:r>
              <a:rPr sz="2200" dirty="0">
                <a:latin typeface="Arial"/>
                <a:cs typeface="Arial"/>
              </a:rPr>
              <a:t>zdravotně  </a:t>
            </a:r>
            <a:r>
              <a:rPr sz="2200" spc="-5" dirty="0">
                <a:latin typeface="Arial"/>
                <a:cs typeface="Arial"/>
              </a:rPr>
              <a:t>postižených)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6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Příklady</a:t>
            </a:r>
            <a:r>
              <a:rPr dirty="0"/>
              <a:t> </a:t>
            </a:r>
            <a:r>
              <a:rPr spc="-5" dirty="0" err="1"/>
              <a:t>sociálního</a:t>
            </a:r>
            <a:r>
              <a:rPr lang="cs-CZ" spc="-110" dirty="0"/>
              <a:t>  </a:t>
            </a:r>
            <a:r>
              <a:rPr spc="-5" dirty="0" err="1"/>
              <a:t>marketingu</a:t>
            </a:r>
            <a:endParaRPr spc="-5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6C0BDA-70C6-4DC0-A093-2862D880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  <a:hlinkClick r:id="rId2"/>
              </a:rPr>
              <a:t>Očkování – Hlavní město Praha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326F5C-599C-4A4D-9A1F-0A23E53025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Vládní spot na podporu očkování proti </a:t>
            </a:r>
            <a:r>
              <a:rPr lang="cs-CZ" dirty="0" err="1">
                <a:hlinkClick r:id="rId3"/>
              </a:rPr>
              <a:t>covid</a:t>
            </a:r>
            <a:r>
              <a:rPr lang="cs-CZ" dirty="0">
                <a:hlinkClick r:id="rId3"/>
              </a:rPr>
              <a:t> 19</a:t>
            </a:r>
            <a:endParaRPr lang="cs-CZ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51C98A-6032-410F-B1C4-714A4CDA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" y="2692679"/>
            <a:ext cx="4557808" cy="26050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8CD35E-5866-45E1-838D-02D886922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32" y="2692679"/>
            <a:ext cx="5088556" cy="27512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 </a:t>
            </a:r>
            <a:r>
              <a:rPr spc="-5" dirty="0"/>
              <a:t>sektoru</a:t>
            </a:r>
            <a:r>
              <a:rPr spc="-105" dirty="0"/>
              <a:t> </a:t>
            </a:r>
            <a:r>
              <a:rPr dirty="0"/>
              <a:t>– 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517648"/>
            <a:ext cx="9865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779270" algn="l"/>
                <a:tab pos="2183765" algn="l"/>
              </a:tabLst>
            </a:pPr>
            <a:r>
              <a:rPr sz="2800" dirty="0">
                <a:latin typeface="Arial"/>
                <a:cs typeface="Arial"/>
              </a:rPr>
              <a:t>Produkt	=	služba, </a:t>
            </a:r>
            <a:r>
              <a:rPr sz="2800" spc="-5" dirty="0">
                <a:latin typeface="Arial"/>
                <a:cs typeface="Arial"/>
              </a:rPr>
              <a:t>navíc doprovázená externím užitkem.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7391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Díky externím užitkům lze obtížně identifikovat jediného  uživatele, </a:t>
            </a:r>
            <a:r>
              <a:rPr sz="2800" dirty="0">
                <a:latin typeface="Arial"/>
                <a:cs typeface="Arial"/>
              </a:rPr>
              <a:t>tzn.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dirty="0">
                <a:latin typeface="Arial"/>
                <a:cs typeface="Arial"/>
              </a:rPr>
              <a:t>více cílových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skupin.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4203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Klienti často </a:t>
            </a:r>
            <a:r>
              <a:rPr sz="2800" spc="-5" dirty="0">
                <a:latin typeface="Arial"/>
                <a:cs typeface="Arial"/>
              </a:rPr>
              <a:t>nemají svobodný </a:t>
            </a:r>
            <a:r>
              <a:rPr sz="2800" dirty="0">
                <a:latin typeface="Arial"/>
                <a:cs typeface="Arial"/>
              </a:rPr>
              <a:t>výběr </a:t>
            </a:r>
            <a:r>
              <a:rPr sz="2800" spc="-5" dirty="0">
                <a:latin typeface="Arial"/>
                <a:cs typeface="Arial"/>
              </a:rPr>
              <a:t>poskytovatele </a:t>
            </a:r>
            <a:r>
              <a:rPr sz="2800" dirty="0">
                <a:latin typeface="Arial"/>
                <a:cs typeface="Arial"/>
              </a:rPr>
              <a:t>služeb  (veřejná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správa).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Specifický </a:t>
            </a:r>
            <a:r>
              <a:rPr sz="2800" spc="-5" dirty="0">
                <a:latin typeface="Arial"/>
                <a:cs typeface="Arial"/>
              </a:rPr>
              <a:t>rozpočet </a:t>
            </a:r>
            <a:r>
              <a:rPr sz="2800" dirty="0">
                <a:latin typeface="Arial"/>
                <a:cs typeface="Arial"/>
              </a:rPr>
              <a:t>=&gt; rozpočet </a:t>
            </a:r>
            <a:r>
              <a:rPr sz="2800" spc="-5" dirty="0">
                <a:latin typeface="Arial"/>
                <a:cs typeface="Arial"/>
              </a:rPr>
              <a:t>pro </a:t>
            </a:r>
            <a:r>
              <a:rPr sz="2800" dirty="0">
                <a:latin typeface="Arial"/>
                <a:cs typeface="Arial"/>
              </a:rPr>
              <a:t>marketing =&gt;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 </a:t>
            </a:r>
            <a:r>
              <a:rPr spc="-5" dirty="0"/>
              <a:t>sektoru</a:t>
            </a:r>
            <a:r>
              <a:rPr spc="-105" dirty="0"/>
              <a:t> </a:t>
            </a:r>
            <a:r>
              <a:rPr dirty="0"/>
              <a:t>– 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422143"/>
            <a:ext cx="947420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Manažeři organizací v </a:t>
            </a:r>
            <a:r>
              <a:rPr sz="2800" spc="-5" dirty="0">
                <a:latin typeface="Arial"/>
                <a:cs typeface="Arial"/>
              </a:rPr>
              <a:t>NS </a:t>
            </a:r>
            <a:r>
              <a:rPr sz="2800" dirty="0">
                <a:latin typeface="Arial"/>
                <a:cs typeface="Arial"/>
              </a:rPr>
              <a:t>mají menší volnost v  rozhodování, ovlivňují je </a:t>
            </a:r>
            <a:r>
              <a:rPr sz="2800" spc="-5" dirty="0">
                <a:latin typeface="Arial"/>
                <a:cs typeface="Arial"/>
              </a:rPr>
              <a:t>statutárně </a:t>
            </a:r>
            <a:r>
              <a:rPr sz="2800" dirty="0">
                <a:latin typeface="Arial"/>
                <a:cs typeface="Arial"/>
              </a:rPr>
              <a:t>stanovené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standardy.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Cena, pokud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užívá, odráží centrálně </a:t>
            </a:r>
            <a:r>
              <a:rPr sz="2800" dirty="0">
                <a:latin typeface="Arial"/>
                <a:cs typeface="Arial"/>
              </a:rPr>
              <a:t>stanovené  společenské </a:t>
            </a:r>
            <a:r>
              <a:rPr sz="2800" spc="-5" dirty="0">
                <a:latin typeface="Arial"/>
                <a:cs typeface="Arial"/>
              </a:rPr>
              <a:t>hodnoty, nikoliv hodnotu pro </a:t>
            </a:r>
            <a:r>
              <a:rPr sz="2800" dirty="0">
                <a:latin typeface="Arial"/>
                <a:cs typeface="Arial"/>
              </a:rPr>
              <a:t>klienta (*S x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14094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6453505" algn="l"/>
              </a:tabLst>
            </a:pPr>
            <a:r>
              <a:rPr sz="2800" dirty="0">
                <a:latin typeface="Arial"/>
                <a:cs typeface="Arial"/>
              </a:rPr>
              <a:t>Marketingové směnné transakce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viz	</a:t>
            </a:r>
            <a:r>
              <a:rPr sz="2800" spc="-5" dirty="0">
                <a:latin typeface="Arial"/>
                <a:cs typeface="Arial"/>
              </a:rPr>
              <a:t>následující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  obrázky: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27747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  <a:tab pos="8427720" algn="l"/>
              </a:tabLst>
            </a:pPr>
            <a:r>
              <a:rPr spc="-5" dirty="0"/>
              <a:t>Marketingov</a:t>
            </a:r>
            <a:r>
              <a:rPr dirty="0"/>
              <a:t>é</a:t>
            </a:r>
            <a:r>
              <a:rPr spc="-15" dirty="0"/>
              <a:t> </a:t>
            </a:r>
            <a:r>
              <a:rPr spc="-5" dirty="0"/>
              <a:t>směnn</a:t>
            </a:r>
            <a:r>
              <a:rPr dirty="0"/>
              <a:t>é	</a:t>
            </a:r>
            <a:r>
              <a:rPr spc="-5" dirty="0"/>
              <a:t>transakc</a:t>
            </a:r>
            <a:r>
              <a:rPr dirty="0"/>
              <a:t>e v	ziskové  organizaci:</a:t>
            </a:r>
          </a:p>
        </p:txBody>
      </p:sp>
      <p:sp>
        <p:nvSpPr>
          <p:cNvPr id="3" name="object 3"/>
          <p:cNvSpPr/>
          <p:nvPr/>
        </p:nvSpPr>
        <p:spPr>
          <a:xfrm>
            <a:off x="3133725" y="2876550"/>
            <a:ext cx="5886450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91566"/>
            <a:ext cx="10330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5420" algn="l"/>
              </a:tabLst>
            </a:pP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Marketingov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prostřední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k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merčníc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h	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f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irem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368044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Bačuvčík, 2011,str.</a:t>
            </a:r>
            <a:r>
              <a:rPr sz="1600" b="1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73)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773237"/>
            <a:ext cx="8442183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077" y="997204"/>
            <a:ext cx="830008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</a:tabLst>
            </a:pPr>
            <a:r>
              <a:rPr spc="-5" dirty="0"/>
              <a:t>Marketingové směnné	transakce</a:t>
            </a:r>
            <a:r>
              <a:rPr spc="-80" dirty="0"/>
              <a:t> </a:t>
            </a:r>
            <a:r>
              <a:rPr dirty="0"/>
              <a:t>v  neziskové</a:t>
            </a:r>
            <a:r>
              <a:rPr spc="-30" dirty="0"/>
              <a:t> </a:t>
            </a:r>
            <a:r>
              <a:rPr dirty="0"/>
              <a:t>organizaci:</a:t>
            </a:r>
          </a:p>
        </p:txBody>
      </p:sp>
      <p:sp>
        <p:nvSpPr>
          <p:cNvPr id="3" name="object 3"/>
          <p:cNvSpPr/>
          <p:nvPr/>
        </p:nvSpPr>
        <p:spPr>
          <a:xfrm>
            <a:off x="3197986" y="2749550"/>
            <a:ext cx="6076949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5" dirty="0"/>
              <a:t>Marketingové </a:t>
            </a:r>
            <a:r>
              <a:rPr dirty="0"/>
              <a:t>prostředí neziskových  organizací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50389"/>
            <a:ext cx="13665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800" b="1" spc="-8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1172" y="1909890"/>
            <a:ext cx="11938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011,str.</a:t>
            </a:r>
            <a:r>
              <a:rPr sz="1800" b="1" spc="-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74)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3198" y="1773301"/>
            <a:ext cx="8207375" cy="468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322072"/>
            <a:ext cx="1112202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  <a:tabLst>
                <a:tab pos="4062729" algn="l"/>
              </a:tabLst>
            </a:pPr>
            <a:r>
              <a:rPr dirty="0"/>
              <a:t>Přesto</a:t>
            </a:r>
            <a:r>
              <a:rPr spc="-10" dirty="0"/>
              <a:t> </a:t>
            </a:r>
            <a:r>
              <a:rPr spc="-5" dirty="0"/>
              <a:t>všechno	</a:t>
            </a:r>
            <a:r>
              <a:rPr dirty="0"/>
              <a:t>- </a:t>
            </a:r>
            <a:r>
              <a:rPr spc="-5" dirty="0"/>
              <a:t>společné rysy</a:t>
            </a:r>
            <a:r>
              <a:rPr spc="-10" dirty="0"/>
              <a:t> </a:t>
            </a:r>
            <a:r>
              <a:rPr sz="1400" spc="-5" dirty="0"/>
              <a:t>:</a:t>
            </a:r>
            <a:endParaRPr sz="1400"/>
          </a:p>
          <a:p>
            <a:pPr marL="12700" marR="5080" algn="ctr">
              <a:lnSpc>
                <a:spcPct val="83300"/>
              </a:lnSpc>
              <a:spcBef>
                <a:spcPts val="405"/>
              </a:spcBef>
            </a:pPr>
            <a:r>
              <a:rPr sz="1600" dirty="0"/>
              <a:t>„</a:t>
            </a:r>
            <a:r>
              <a:rPr spc="-5" dirty="0"/>
              <a:t>Bot</a:t>
            </a:r>
            <a:r>
              <a:rPr dirty="0"/>
              <a:t>h</a:t>
            </a:r>
            <a:r>
              <a:rPr spc="-35" dirty="0"/>
              <a:t> </a:t>
            </a:r>
            <a:r>
              <a:rPr spc="-5" dirty="0"/>
              <a:t>sector</a:t>
            </a:r>
            <a:r>
              <a:rPr dirty="0"/>
              <a:t>s </a:t>
            </a:r>
            <a:r>
              <a:rPr spc="-5" dirty="0"/>
              <a:t>ar</a:t>
            </a:r>
            <a:r>
              <a:rPr dirty="0"/>
              <a:t>e in</a:t>
            </a:r>
            <a:r>
              <a:rPr spc="-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behav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infl</a:t>
            </a:r>
            <a:r>
              <a:rPr i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ence 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business </a:t>
            </a:r>
            <a:r>
              <a:rPr spc="-5" dirty="0"/>
              <a:t>and that </a:t>
            </a:r>
            <a:r>
              <a:rPr dirty="0"/>
              <a:t>is precisely what</a:t>
            </a:r>
            <a:r>
              <a:rPr spc="-95" dirty="0"/>
              <a:t> </a:t>
            </a:r>
            <a:r>
              <a:rPr spc="-5" dirty="0"/>
              <a:t>marketing  </a:t>
            </a:r>
            <a:r>
              <a:rPr dirty="0"/>
              <a:t>is</a:t>
            </a:r>
            <a:r>
              <a:rPr spc="-5" dirty="0"/>
              <a:t> about.“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0953" y="2622803"/>
            <a:ext cx="345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(Kotler, Andreasen, 2006, str.</a:t>
            </a:r>
            <a:r>
              <a:rPr sz="1800" b="1" spc="-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2997200"/>
            <a:ext cx="3759200" cy="2692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12395" marR="197485" indent="55181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dirty="0">
                <a:latin typeface="Arial"/>
                <a:cs typeface="Arial"/>
              </a:rPr>
              <a:t>profit </a:t>
            </a:r>
            <a:r>
              <a:rPr sz="2400" b="1" spc="-5" dirty="0">
                <a:latin typeface="Arial"/>
                <a:cs typeface="Arial"/>
              </a:rPr>
              <a:t>markets 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i="1" spc="-5" dirty="0">
                <a:latin typeface="Arial"/>
                <a:cs typeface="Arial"/>
              </a:rPr>
              <a:t>influence  people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5" dirty="0">
                <a:latin typeface="Arial"/>
                <a:cs typeface="Arial"/>
              </a:rPr>
              <a:t>be </a:t>
            </a:r>
            <a:r>
              <a:rPr sz="2400" i="1" dirty="0">
                <a:latin typeface="Arial"/>
                <a:cs typeface="Arial"/>
              </a:rPr>
              <a:t>successful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12395" marR="553085">
              <a:lnSpc>
                <a:spcPts val="2880"/>
              </a:lnSpc>
            </a:pPr>
            <a:r>
              <a:rPr sz="2400" spc="-5" dirty="0">
                <a:latin typeface="Arial"/>
                <a:cs typeface="Arial"/>
              </a:rPr>
              <a:t>volunteers, donors,  legislators, people with  </a:t>
            </a:r>
            <a:r>
              <a:rPr sz="2400" dirty="0">
                <a:latin typeface="Arial"/>
                <a:cs typeface="Arial"/>
              </a:rPr>
              <a:t>socially </a:t>
            </a:r>
            <a:r>
              <a:rPr sz="2400" spc="-5" dirty="0">
                <a:latin typeface="Arial"/>
                <a:cs typeface="Arial"/>
              </a:rPr>
              <a:t>undesirably  behaviors, and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925" y="3344036"/>
            <a:ext cx="3759200" cy="18973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585"/>
              </a:spcBef>
            </a:pPr>
            <a:r>
              <a:rPr sz="2400" b="1" spc="-5" dirty="0">
                <a:latin typeface="Arial"/>
                <a:cs typeface="Arial"/>
              </a:rPr>
              <a:t>For profit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</a:t>
            </a:r>
            <a:endParaRPr sz="2400">
              <a:latin typeface="Arial"/>
              <a:cs typeface="Arial"/>
            </a:endParaRPr>
          </a:p>
          <a:p>
            <a:pPr marL="91440" marR="38989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to, to </a:t>
            </a:r>
            <a:r>
              <a:rPr sz="2400" i="1" spc="-5" dirty="0">
                <a:latin typeface="Arial"/>
                <a:cs typeface="Arial"/>
              </a:rPr>
              <a:t>get people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 </a:t>
            </a:r>
            <a:r>
              <a:rPr sz="2400" i="1" spc="-5" dirty="0">
                <a:latin typeface="Arial"/>
                <a:cs typeface="Arial"/>
              </a:rPr>
              <a:t>buy their products </a:t>
            </a:r>
            <a:r>
              <a:rPr sz="2400" spc="-5" dirty="0">
                <a:latin typeface="Arial"/>
                <a:cs typeface="Arial"/>
              </a:rPr>
              <a:t>and  patronize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551180"/>
            <a:ext cx="375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5" dirty="0"/>
              <a:t>dnes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676145"/>
            <a:ext cx="7520305" cy="415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všude </a:t>
            </a:r>
            <a:r>
              <a:rPr sz="2800" dirty="0">
                <a:latin typeface="Arial"/>
                <a:cs typeface="Arial"/>
              </a:rPr>
              <a:t>kolem </a:t>
            </a:r>
            <a:r>
              <a:rPr sz="2800" spc="-5" dirty="0">
                <a:latin typeface="Arial"/>
                <a:cs typeface="Arial"/>
              </a:rPr>
              <a:t>nás </a:t>
            </a:r>
            <a:r>
              <a:rPr sz="2800" dirty="0">
                <a:latin typeface="Arial"/>
                <a:cs typeface="Arial"/>
              </a:rPr>
              <a:t>=&gt; kde? co? jak?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Často </a:t>
            </a:r>
            <a:r>
              <a:rPr sz="2800" dirty="0">
                <a:latin typeface="Arial"/>
                <a:cs typeface="Arial"/>
              </a:rPr>
              <a:t>má </a:t>
            </a:r>
            <a:r>
              <a:rPr sz="2800" spc="-5" dirty="0">
                <a:latin typeface="Arial"/>
                <a:cs typeface="Arial"/>
              </a:rPr>
              <a:t>negativní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konotace: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…prodat za každou</a:t>
            </a:r>
            <a:r>
              <a:rPr sz="1500" i="1" spc="-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cenu…</a:t>
            </a:r>
            <a:endParaRPr sz="15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…obtěžovat </a:t>
            </a:r>
            <a:r>
              <a:rPr sz="1500" i="1" spc="-5" dirty="0">
                <a:latin typeface="Arial"/>
                <a:cs typeface="Arial"/>
              </a:rPr>
              <a:t>nabídkou nepotřebných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věcí…</a:t>
            </a:r>
            <a:endParaRPr sz="15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…dělat ze sebe </a:t>
            </a:r>
            <a:r>
              <a:rPr sz="1500" i="1" spc="-5" dirty="0">
                <a:latin typeface="Arial"/>
                <a:cs typeface="Arial"/>
              </a:rPr>
              <a:t>něco, </a:t>
            </a:r>
            <a:r>
              <a:rPr sz="1500" i="1" dirty="0">
                <a:latin typeface="Arial"/>
                <a:cs typeface="Arial"/>
              </a:rPr>
              <a:t>co </a:t>
            </a:r>
            <a:r>
              <a:rPr sz="1500" i="1" spc="-5" dirty="0">
                <a:latin typeface="Arial"/>
                <a:cs typeface="Arial"/>
              </a:rPr>
              <a:t>nejsem…</a:t>
            </a:r>
            <a:endParaRPr sz="15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spc="-5" dirty="0">
                <a:latin typeface="Arial"/>
                <a:cs typeface="Arial"/>
              </a:rPr>
              <a:t>…ztržnění..</a:t>
            </a:r>
            <a:endParaRPr sz="15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Znamená to, že </a:t>
            </a:r>
            <a:r>
              <a:rPr sz="1500" spc="-5" dirty="0">
                <a:latin typeface="Arial"/>
                <a:cs typeface="Arial"/>
              </a:rPr>
              <a:t>je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špatný?</a:t>
            </a: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Neexistuje shoda </a:t>
            </a:r>
            <a:r>
              <a:rPr sz="2800" b="1" dirty="0">
                <a:latin typeface="Arial"/>
                <a:cs typeface="Arial"/>
              </a:rPr>
              <a:t>na jedné jediné definici</a:t>
            </a:r>
            <a:r>
              <a:rPr sz="2800" dirty="0">
                <a:latin typeface="Arial"/>
                <a:cs typeface="Arial"/>
              </a:rPr>
              <a:t>,  </a:t>
            </a:r>
            <a:r>
              <a:rPr sz="2800" spc="-5" dirty="0">
                <a:latin typeface="Arial"/>
                <a:cs typeface="Arial"/>
              </a:rPr>
              <a:t>přitom jejich podstata je </a:t>
            </a:r>
            <a:r>
              <a:rPr sz="2800" dirty="0">
                <a:latin typeface="Arial"/>
                <a:cs typeface="Arial"/>
              </a:rPr>
              <a:t>propojuje podobné či  stejné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prvky: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5732" y="679576"/>
            <a:ext cx="4458588" cy="373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920" y="626029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4058" y="591566"/>
            <a:ext cx="36449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2760" algn="l"/>
              </a:tabLst>
            </a:pPr>
            <a:r>
              <a:rPr spc="-5" dirty="0"/>
              <a:t>Jinými	slovy</a:t>
            </a:r>
            <a:r>
              <a:rPr spc="-85" dirty="0"/>
              <a:t> </a:t>
            </a:r>
            <a:r>
              <a:rPr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575816"/>
            <a:ext cx="113912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Budeme-li chápat marketingové </a:t>
            </a:r>
            <a:r>
              <a:rPr sz="2800" spc="-5" dirty="0">
                <a:latin typeface="Arial"/>
                <a:cs typeface="Arial"/>
              </a:rPr>
              <a:t>aktivity jako </a:t>
            </a:r>
            <a:r>
              <a:rPr sz="2800" dirty="0">
                <a:latin typeface="Arial"/>
                <a:cs typeface="Arial"/>
              </a:rPr>
              <a:t>svého druhu formu sociální  komunikace, </a:t>
            </a:r>
            <a:r>
              <a:rPr sz="2800" spc="-5" dirty="0">
                <a:latin typeface="Arial"/>
                <a:cs typeface="Arial"/>
              </a:rPr>
              <a:t>jejímž </a:t>
            </a:r>
            <a:r>
              <a:rPr sz="2800" dirty="0">
                <a:latin typeface="Arial"/>
                <a:cs typeface="Arial"/>
              </a:rPr>
              <a:t>cílem je </a:t>
            </a:r>
            <a:r>
              <a:rPr sz="2800" spc="-5" dirty="0">
                <a:latin typeface="Arial"/>
                <a:cs typeface="Arial"/>
              </a:rPr>
              <a:t>dosáhnout jistého </a:t>
            </a:r>
            <a:r>
              <a:rPr sz="2800" dirty="0">
                <a:latin typeface="Arial"/>
                <a:cs typeface="Arial"/>
              </a:rPr>
              <a:t>koncensu mezi tím, kdo  </a:t>
            </a:r>
            <a:r>
              <a:rPr sz="2800" spc="-5" dirty="0">
                <a:latin typeface="Arial"/>
                <a:cs typeface="Arial"/>
              </a:rPr>
              <a:t>nabízí určitý produkt, </a:t>
            </a:r>
            <a:r>
              <a:rPr sz="2800" dirty="0">
                <a:latin typeface="Arial"/>
                <a:cs typeface="Arial"/>
              </a:rPr>
              <a:t>a tím, kdo tento produkt </a:t>
            </a:r>
            <a:r>
              <a:rPr sz="2800" spc="-5" dirty="0">
                <a:latin typeface="Arial"/>
                <a:cs typeface="Arial"/>
              </a:rPr>
              <a:t>přijímá, </a:t>
            </a:r>
            <a:r>
              <a:rPr sz="2800" dirty="0">
                <a:latin typeface="Arial"/>
                <a:cs typeface="Arial"/>
              </a:rPr>
              <a:t>musíme  konstatovat, </a:t>
            </a:r>
            <a:r>
              <a:rPr sz="2800" spc="-5" dirty="0">
                <a:latin typeface="Arial"/>
                <a:cs typeface="Arial"/>
              </a:rPr>
              <a:t>že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neziskový </a:t>
            </a:r>
            <a:r>
              <a:rPr sz="2800" dirty="0">
                <a:latin typeface="Arial"/>
                <a:cs typeface="Arial"/>
              </a:rPr>
              <a:t>marketing od soukromého ve své podstatě  </a:t>
            </a:r>
            <a:r>
              <a:rPr sz="2800" spc="-5" dirty="0">
                <a:latin typeface="Arial"/>
                <a:cs typeface="Arial"/>
              </a:rPr>
              <a:t>příliš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neliší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Odlišné </a:t>
            </a:r>
            <a:r>
              <a:rPr sz="2800" dirty="0">
                <a:latin typeface="Arial"/>
                <a:cs typeface="Arial"/>
              </a:rPr>
              <a:t>budou jednotlivé </a:t>
            </a:r>
            <a:r>
              <a:rPr sz="2800" spc="-5" dirty="0">
                <a:latin typeface="Arial"/>
                <a:cs typeface="Arial"/>
              </a:rPr>
              <a:t>nástroje </a:t>
            </a:r>
            <a:r>
              <a:rPr sz="2800" dirty="0">
                <a:latin typeface="Arial"/>
                <a:cs typeface="Arial"/>
              </a:rPr>
              <a:t>a techniky, resp. způsob jejich  </a:t>
            </a:r>
            <a:r>
              <a:rPr sz="2800" spc="-5" dirty="0">
                <a:latin typeface="Arial"/>
                <a:cs typeface="Arial"/>
              </a:rPr>
              <a:t>použití, </a:t>
            </a:r>
            <a:r>
              <a:rPr sz="2800" dirty="0">
                <a:latin typeface="Arial"/>
                <a:cs typeface="Arial"/>
              </a:rPr>
              <a:t>to ale </a:t>
            </a:r>
            <a:r>
              <a:rPr sz="2800" spc="-5" dirty="0">
                <a:latin typeface="Arial"/>
                <a:cs typeface="Arial"/>
              </a:rPr>
              <a:t>nemění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společnou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podstatu</a:t>
            </a:r>
            <a:r>
              <a:rPr sz="2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331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4365" algn="l"/>
                <a:tab pos="5306060" algn="l"/>
                <a:tab pos="8569325" algn="l"/>
              </a:tabLst>
            </a:pPr>
            <a:r>
              <a:rPr spc="-5" dirty="0"/>
              <a:t>Marketingový mix	</a:t>
            </a:r>
            <a:r>
              <a:rPr dirty="0"/>
              <a:t>= 4	</a:t>
            </a:r>
            <a:r>
              <a:rPr spc="-5" dirty="0"/>
              <a:t>P(roduct)</a:t>
            </a:r>
            <a:r>
              <a:rPr spc="15" dirty="0"/>
              <a:t> </a:t>
            </a:r>
            <a:r>
              <a:rPr dirty="0"/>
              <a:t>=</a:t>
            </a:r>
            <a:r>
              <a:rPr spc="10" dirty="0"/>
              <a:t> </a:t>
            </a:r>
            <a:r>
              <a:rPr dirty="0"/>
              <a:t>4	</a:t>
            </a:r>
            <a:r>
              <a:rPr spc="-5" dirty="0"/>
              <a:t>C(lient)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6354" y="2549398"/>
            <a:ext cx="286258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PRICE 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cena</a:t>
            </a:r>
            <a:endParaRPr sz="2800">
              <a:latin typeface="Arial"/>
              <a:cs typeface="Arial"/>
            </a:endParaRPr>
          </a:p>
          <a:p>
            <a:pPr marL="355600" marR="121920" indent="-342900">
              <a:lnSpc>
                <a:spcPts val="3030"/>
              </a:lnSpc>
              <a:spcBef>
                <a:spcPts val="2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PRODUCT -  výrob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k/slu</a:t>
            </a:r>
            <a:r>
              <a:rPr sz="2800" spc="5" dirty="0">
                <a:latin typeface="Arial"/>
                <a:cs typeface="Arial"/>
              </a:rPr>
              <a:t>ž</a:t>
            </a:r>
            <a:r>
              <a:rPr sz="2800" spc="-5" dirty="0">
                <a:latin typeface="Arial"/>
                <a:cs typeface="Arial"/>
              </a:rPr>
              <a:t>ba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28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Arial"/>
                <a:cs typeface="Arial"/>
              </a:rPr>
              <a:t>místo/distribuce</a:t>
            </a:r>
            <a:endParaRPr sz="2800">
              <a:latin typeface="Arial"/>
              <a:cs typeface="Arial"/>
            </a:endParaRPr>
          </a:p>
          <a:p>
            <a:pPr marL="355600" marR="90170" indent="-342900">
              <a:lnSpc>
                <a:spcPts val="3020"/>
              </a:lnSpc>
              <a:spcBef>
                <a:spcPts val="2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PROMOTION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 propagace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846" y="2565653"/>
            <a:ext cx="350012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 COSTS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zákaznické náklady</a:t>
            </a:r>
            <a:endParaRPr sz="2400">
              <a:latin typeface="Arial"/>
              <a:cs typeface="Arial"/>
            </a:endParaRPr>
          </a:p>
          <a:p>
            <a:pPr marL="355600" marR="55244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 </a:t>
            </a:r>
            <a:r>
              <a:rPr sz="2400" dirty="0">
                <a:latin typeface="Arial"/>
                <a:cs typeface="Arial"/>
              </a:rPr>
              <a:t>VALUE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zákaznická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hodnota</a:t>
            </a:r>
            <a:endParaRPr sz="2400">
              <a:latin typeface="Arial"/>
              <a:cs typeface="Arial"/>
            </a:endParaRPr>
          </a:p>
          <a:p>
            <a:pPr marL="355600" marR="646430" indent="-342900">
              <a:lnSpc>
                <a:spcPct val="100000"/>
              </a:lnSpc>
              <a:spcBef>
                <a:spcPts val="5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CONVENIENCE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10" dirty="0">
                <a:latin typeface="Arial"/>
                <a:cs typeface="Arial"/>
              </a:rPr>
              <a:t>pohodlí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009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5430" algn="l"/>
                <a:tab pos="7488555" algn="l"/>
              </a:tabLst>
            </a:pPr>
            <a:r>
              <a:rPr spc="-5" dirty="0"/>
              <a:t>Agentur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Ogilvy</a:t>
            </a:r>
            <a:r>
              <a:rPr spc="-10" dirty="0"/>
              <a:t> </a:t>
            </a:r>
            <a:r>
              <a:rPr dirty="0"/>
              <a:t>PR hov</a:t>
            </a:r>
            <a:r>
              <a:rPr spc="-20" dirty="0"/>
              <a:t>o</a:t>
            </a:r>
            <a:r>
              <a:rPr spc="-5" dirty="0"/>
              <a:t>ř</a:t>
            </a:r>
            <a:r>
              <a:rPr dirty="0"/>
              <a:t>í	o</a:t>
            </a:r>
            <a:r>
              <a:rPr spc="-20" dirty="0"/>
              <a:t> </a:t>
            </a:r>
            <a:r>
              <a:rPr dirty="0"/>
              <a:t>4	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2422143"/>
            <a:ext cx="954468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EXPERIENCE – zkušenost, zážitek z užívání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EXCHANCE </a:t>
            </a:r>
            <a:r>
              <a:rPr sz="2800" dirty="0">
                <a:latin typeface="Arial"/>
                <a:cs typeface="Arial"/>
              </a:rPr>
              <a:t>– směna, výměna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EVERYPLACE </a:t>
            </a:r>
            <a:r>
              <a:rPr sz="2800" dirty="0">
                <a:latin typeface="Arial"/>
                <a:cs typeface="Arial"/>
              </a:rPr>
              <a:t>– „kdekoli“ a nejen na vymezeném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místě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EVAGELISM </a:t>
            </a:r>
            <a:r>
              <a:rPr sz="2800" dirty="0">
                <a:latin typeface="Arial"/>
                <a:cs typeface="Arial"/>
              </a:rPr>
              <a:t>– evangelizace, zvěstování, tj. komunikace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 cílem větší </a:t>
            </a:r>
            <a:r>
              <a:rPr sz="2800" spc="-5" dirty="0">
                <a:latin typeface="Arial"/>
                <a:cs typeface="Arial"/>
              </a:rPr>
              <a:t>emocionální angažovanosti </a:t>
            </a:r>
            <a:r>
              <a:rPr sz="2800" dirty="0">
                <a:latin typeface="Arial"/>
                <a:cs typeface="Arial"/>
              </a:rPr>
              <a:t>spotřebitele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720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6340" algn="l"/>
                <a:tab pos="6332855" algn="l"/>
                <a:tab pos="8506460" algn="l"/>
              </a:tabLst>
            </a:pPr>
            <a:r>
              <a:rPr spc="-5" dirty="0"/>
              <a:t>Rozšíření</a:t>
            </a:r>
            <a:r>
              <a:rPr spc="-15" dirty="0"/>
              <a:t> </a:t>
            </a:r>
            <a:r>
              <a:rPr spc="-5" dirty="0"/>
              <a:t>marketing	mixu	</a:t>
            </a:r>
            <a:r>
              <a:rPr dirty="0"/>
              <a:t>dle</a:t>
            </a:r>
            <a:r>
              <a:rPr spc="15" dirty="0"/>
              <a:t> </a:t>
            </a:r>
            <a:r>
              <a:rPr spc="-10" dirty="0"/>
              <a:t>další	</a:t>
            </a:r>
            <a:r>
              <a:rPr spc="-5" dirty="0"/>
              <a:t>přístupů: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286000"/>
            <a:ext cx="4685665" cy="10287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buClr>
                <a:srgbClr val="00287C"/>
              </a:buClr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služeb:</a:t>
            </a: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500" spc="-5" dirty="0">
                <a:latin typeface="Arial"/>
                <a:cs typeface="Arial"/>
              </a:rPr>
              <a:t>LIDÉ </a:t>
            </a:r>
            <a:r>
              <a:rPr sz="2500" dirty="0">
                <a:latin typeface="Arial"/>
                <a:cs typeface="Arial"/>
              </a:rPr>
              <a:t>– zaměstnanci,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klienti.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626866"/>
            <a:ext cx="841121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r>
              <a:rPr lang="cs-CZ" sz="2500" spc="-5" dirty="0">
                <a:latin typeface="Arial"/>
                <a:cs typeface="Arial"/>
              </a:rPr>
              <a:t>MATERIÁLNÍ</a:t>
            </a:r>
            <a:r>
              <a:rPr lang="cs-CZ" sz="2500" spc="1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PROSTŘEDÍ	</a:t>
            </a:r>
            <a:r>
              <a:rPr lang="cs-CZ" sz="2500" dirty="0">
                <a:latin typeface="Arial"/>
                <a:cs typeface="Arial"/>
              </a:rPr>
              <a:t>- </a:t>
            </a:r>
            <a:r>
              <a:rPr lang="cs-CZ" sz="2500" spc="-5" dirty="0">
                <a:latin typeface="Arial"/>
                <a:cs typeface="Arial"/>
              </a:rPr>
              <a:t>zařízení, barevnost,</a:t>
            </a:r>
            <a:r>
              <a:rPr lang="cs-CZ" sz="2500" spc="-2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čistota, rozmístění, </a:t>
            </a:r>
            <a:r>
              <a:rPr lang="cs-CZ" sz="2500" spc="-5" dirty="0">
                <a:latin typeface="Arial"/>
                <a:cs typeface="Arial"/>
              </a:rPr>
              <a:t>hlučnost,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apod. usměrňování </a:t>
            </a:r>
            <a:r>
              <a:rPr lang="cs-CZ" sz="2500" dirty="0">
                <a:latin typeface="Arial"/>
                <a:cs typeface="Arial"/>
              </a:rPr>
              <a:t>zákazníka,</a:t>
            </a:r>
            <a:r>
              <a:rPr lang="cs-CZ" sz="2500" spc="-5" dirty="0">
                <a:latin typeface="Arial"/>
                <a:cs typeface="Arial"/>
              </a:rPr>
              <a:t>.</a:t>
            </a:r>
            <a:endParaRPr lang="cs-CZ" sz="25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endParaRPr lang="cs-CZ"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4541266"/>
            <a:ext cx="82486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500" spc="-5" dirty="0">
                <a:latin typeface="Arial"/>
                <a:cs typeface="Arial"/>
              </a:rPr>
              <a:t>PROCESY </a:t>
            </a:r>
            <a:r>
              <a:rPr sz="2500" dirty="0">
                <a:latin typeface="Arial"/>
                <a:cs typeface="Arial"/>
              </a:rPr>
              <a:t>– </a:t>
            </a:r>
            <a:r>
              <a:rPr sz="2500" spc="-5" dirty="0">
                <a:latin typeface="Arial"/>
                <a:cs typeface="Arial"/>
              </a:rPr>
              <a:t>politika, postupy, </a:t>
            </a:r>
            <a:r>
              <a:rPr sz="2500" dirty="0">
                <a:latin typeface="Arial"/>
                <a:cs typeface="Arial"/>
              </a:rPr>
              <a:t>mechanizace, </a:t>
            </a:r>
            <a:r>
              <a:rPr sz="2500" spc="-5" dirty="0" err="1">
                <a:latin typeface="Arial"/>
                <a:cs typeface="Arial"/>
              </a:rPr>
              <a:t>prostor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pro</a:t>
            </a:r>
            <a:r>
              <a:rPr lang="cs-CZ" sz="2500" spc="-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rozhodování </a:t>
            </a:r>
            <a:r>
              <a:rPr lang="cs-CZ" sz="2500" spc="-5" dirty="0">
                <a:latin typeface="Arial"/>
                <a:cs typeface="Arial"/>
              </a:rPr>
              <a:t>podřízených, </a:t>
            </a:r>
            <a:r>
              <a:rPr lang="cs-CZ" sz="2500" dirty="0">
                <a:latin typeface="Arial"/>
                <a:cs typeface="Arial"/>
              </a:rPr>
              <a:t>spolupráce se</a:t>
            </a:r>
            <a:r>
              <a:rPr lang="cs-CZ" sz="2500" spc="-90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zákazníky </a:t>
            </a:r>
            <a:r>
              <a:rPr lang="cs-CZ" sz="2500" spc="-5" dirty="0">
                <a:latin typeface="Arial"/>
                <a:cs typeface="Arial"/>
              </a:rPr>
              <a:t>průběh poskytnutí</a:t>
            </a:r>
            <a:r>
              <a:rPr lang="cs-CZ" sz="2500" spc="-5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služby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C3D7098-4779-46FF-8AC2-D032CEDE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9538"/>
            <a:ext cx="5148263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380745"/>
            <a:ext cx="8409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neziskových</a:t>
            </a:r>
            <a:r>
              <a:rPr spc="-80" dirty="0"/>
              <a:t> </a:t>
            </a:r>
            <a:r>
              <a:rPr dirty="0"/>
              <a:t>organizací: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739822"/>
            <a:ext cx="10121265" cy="20364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</a:t>
            </a:r>
            <a:r>
              <a:rPr sz="2200" b="1" spc="-5" dirty="0">
                <a:latin typeface="Arial"/>
                <a:cs typeface="Arial"/>
              </a:rPr>
              <a:t>Johns Hopkins University </a:t>
            </a:r>
            <a:r>
              <a:rPr sz="2200" b="1" dirty="0">
                <a:latin typeface="Arial"/>
                <a:cs typeface="Arial"/>
              </a:rPr>
              <a:t>v </a:t>
            </a:r>
            <a:r>
              <a:rPr sz="2200" b="1" spc="-5" dirty="0">
                <a:latin typeface="Arial"/>
                <a:cs typeface="Arial"/>
              </a:rPr>
              <a:t>Baltimore </a:t>
            </a:r>
            <a:r>
              <a:rPr sz="2200" b="1" dirty="0">
                <a:latin typeface="Arial"/>
                <a:cs typeface="Arial"/>
              </a:rPr>
              <a:t>(USA) </a:t>
            </a:r>
            <a:r>
              <a:rPr sz="2200" dirty="0">
                <a:latin typeface="Arial"/>
                <a:cs typeface="Arial"/>
              </a:rPr>
              <a:t>se k </a:t>
            </a:r>
            <a:r>
              <a:rPr sz="2200" spc="-5" dirty="0">
                <a:latin typeface="Arial"/>
                <a:cs typeface="Arial"/>
              </a:rPr>
              <a:t>nim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připojuje:</a:t>
            </a:r>
            <a:endParaRPr sz="2200" dirty="0">
              <a:latin typeface="Arial"/>
              <a:cs typeface="Arial"/>
            </a:endParaRPr>
          </a:p>
          <a:p>
            <a:pPr marL="469900" marR="4813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</a:tabLst>
            </a:pPr>
            <a:r>
              <a:rPr sz="2400" b="1" spc="-5" dirty="0">
                <a:latin typeface="Arial"/>
                <a:cs typeface="Arial"/>
              </a:rPr>
              <a:t>CÍLOVÁ </a:t>
            </a:r>
            <a:r>
              <a:rPr sz="2400" b="1" dirty="0">
                <a:latin typeface="Arial"/>
                <a:cs typeface="Arial"/>
              </a:rPr>
              <a:t>SKUPINA </a:t>
            </a:r>
            <a:r>
              <a:rPr sz="2400" spc="-5" dirty="0">
                <a:latin typeface="Arial"/>
                <a:cs typeface="Arial"/>
              </a:rPr>
              <a:t>(public)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zákazníci/klienti, dárci, zaměstnanci,  dobrovolníci,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aj.</a:t>
            </a:r>
            <a:endParaRPr sz="2400" dirty="0">
              <a:latin typeface="Arial"/>
              <a:cs typeface="Arial"/>
            </a:endParaRPr>
          </a:p>
          <a:p>
            <a:pPr marL="469900" marR="5080" lvl="1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802255" algn="l"/>
                <a:tab pos="4666615" algn="l"/>
                <a:tab pos="5134610" algn="l"/>
                <a:tab pos="6917055" algn="l"/>
                <a:tab pos="7444740" algn="l"/>
                <a:tab pos="8888730" algn="l"/>
              </a:tabLst>
            </a:pPr>
            <a:r>
              <a:rPr sz="2400" b="1" dirty="0">
                <a:latin typeface="Arial"/>
                <a:cs typeface="Arial"/>
              </a:rPr>
              <a:t>PROD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Č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KAPACIT</a:t>
            </a:r>
            <a:r>
              <a:rPr sz="2400" b="1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e	je	scho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na	</a:t>
            </a:r>
            <a:r>
              <a:rPr sz="2400" spc="-5" dirty="0">
                <a:latin typeface="Arial"/>
                <a:cs typeface="Arial"/>
              </a:rPr>
              <a:t>efektivně  uspokojit poptávku po </a:t>
            </a:r>
            <a:r>
              <a:rPr sz="2400" dirty="0">
                <a:latin typeface="Arial"/>
                <a:cs typeface="Arial"/>
              </a:rPr>
              <a:t>svých </a:t>
            </a:r>
            <a:r>
              <a:rPr sz="2400" spc="-5" dirty="0">
                <a:latin typeface="Arial"/>
                <a:cs typeface="Arial"/>
              </a:rPr>
              <a:t>službách, produktech nebo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programech.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585" y="4628133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neziskových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54325"/>
            <a:ext cx="8399145" cy="1231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Freiburské </a:t>
            </a:r>
            <a:r>
              <a:rPr sz="2200" b="1" spc="-5" dirty="0">
                <a:latin typeface="Arial"/>
                <a:cs typeface="Arial"/>
              </a:rPr>
              <a:t>školy marketing-managementu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(Švýcarsko):</a:t>
            </a:r>
            <a:endParaRPr sz="2200" dirty="0">
              <a:latin typeface="Arial"/>
              <a:cs typeface="Arial"/>
            </a:endParaRPr>
          </a:p>
          <a:p>
            <a:pPr marL="469900" marR="1892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329180" algn="l"/>
                <a:tab pos="3710304" algn="l"/>
                <a:tab pos="4133215" algn="l"/>
                <a:tab pos="5615940" algn="l"/>
                <a:tab pos="7167880" algn="l"/>
              </a:tabLst>
            </a:pPr>
            <a:r>
              <a:rPr sz="2400" b="1" dirty="0">
                <a:latin typeface="Arial"/>
                <a:cs typeface="Arial"/>
              </a:rPr>
              <a:t>PO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IKA	</a:t>
            </a:r>
            <a:r>
              <a:rPr sz="2400" spc="-5" dirty="0">
                <a:latin typeface="Arial"/>
                <a:cs typeface="Arial"/>
              </a:rPr>
              <a:t>(po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s)	=	</a:t>
            </a:r>
            <a:r>
              <a:rPr sz="2400" spc="-5" dirty="0">
                <a:latin typeface="Arial"/>
                <a:cs typeface="Arial"/>
              </a:rPr>
              <a:t>lobov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spc="-5" dirty="0">
                <a:latin typeface="Arial"/>
                <a:cs typeface="Arial"/>
              </a:rPr>
              <a:t>ní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nát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ako</a:t>
            </a:r>
            <a:r>
              <a:rPr sz="2400" dirty="0">
                <a:latin typeface="Arial"/>
                <a:cs typeface="Arial"/>
              </a:rPr>
              <a:t>vé	skupiny  </a:t>
            </a:r>
            <a:r>
              <a:rPr sz="2400" spc="-10" dirty="0">
                <a:latin typeface="Arial"/>
                <a:cs typeface="Arial"/>
              </a:rPr>
              <a:t>organizací,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433059"/>
            <a:ext cx="9664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207645" algn="l"/>
                <a:tab pos="1068070" algn="l"/>
                <a:tab pos="2357120" algn="l"/>
                <a:tab pos="2703830" algn="l"/>
                <a:tab pos="4669155" algn="l"/>
                <a:tab pos="6567805" algn="l"/>
                <a:tab pos="7872095" algn="l"/>
                <a:tab pos="8786495" algn="l"/>
              </a:tabLst>
            </a:pPr>
            <a:r>
              <a:rPr sz="2400" b="1" dirty="0">
                <a:latin typeface="Arial"/>
                <a:cs typeface="Arial"/>
              </a:rPr>
              <a:t>LIDÉ	</a:t>
            </a:r>
            <a:r>
              <a:rPr sz="2400" spc="-5" dirty="0">
                <a:latin typeface="Arial"/>
                <a:cs typeface="Arial"/>
              </a:rPr>
              <a:t>(p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	=	zaměstnanc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dobro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níci</a:t>
            </a:r>
            <a:r>
              <a:rPr sz="2400" dirty="0">
                <a:latin typeface="Arial"/>
                <a:cs typeface="Arial"/>
              </a:rPr>
              <a:t>,	čl</a:t>
            </a:r>
            <a:r>
              <a:rPr sz="2400" spc="-5" dirty="0">
                <a:latin typeface="Arial"/>
                <a:cs typeface="Arial"/>
              </a:rPr>
              <a:t>enové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dárc</a:t>
            </a:r>
            <a:r>
              <a:rPr sz="2400" dirty="0">
                <a:latin typeface="Arial"/>
                <a:cs typeface="Arial"/>
              </a:rPr>
              <a:t>i,	kl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enti,  ostatní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veřejnost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4317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Tržní</a:t>
            </a:r>
            <a:r>
              <a:rPr spc="-90" dirty="0"/>
              <a:t> </a:t>
            </a:r>
            <a:r>
              <a:rPr spc="-5" dirty="0"/>
              <a:t>segmentace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99411"/>
            <a:ext cx="1075563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86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Většina </a:t>
            </a:r>
            <a:r>
              <a:rPr sz="2800" spc="-5" dirty="0">
                <a:latin typeface="Arial"/>
                <a:cs typeface="Arial"/>
              </a:rPr>
              <a:t>organizací </a:t>
            </a:r>
            <a:r>
              <a:rPr sz="2800" dirty="0">
                <a:latin typeface="Arial"/>
                <a:cs typeface="Arial"/>
              </a:rPr>
              <a:t>poskytujících služby </a:t>
            </a:r>
            <a:r>
              <a:rPr sz="2800" spc="-5" dirty="0">
                <a:latin typeface="Arial"/>
                <a:cs typeface="Arial"/>
              </a:rPr>
              <a:t>nedokáže </a:t>
            </a:r>
            <a:r>
              <a:rPr sz="2800" dirty="0">
                <a:latin typeface="Arial"/>
                <a:cs typeface="Arial"/>
              </a:rPr>
              <a:t>vyhovět  </a:t>
            </a:r>
            <a:r>
              <a:rPr sz="2800" spc="-5" dirty="0">
                <a:latin typeface="Arial"/>
                <a:cs typeface="Arial"/>
              </a:rPr>
              <a:t>potřebám </a:t>
            </a:r>
            <a:r>
              <a:rPr sz="2800" dirty="0">
                <a:latin typeface="Arial"/>
                <a:cs typeface="Arial"/>
              </a:rPr>
              <a:t>všech zákazníků, tzv. </a:t>
            </a:r>
            <a:r>
              <a:rPr sz="2800" b="1" dirty="0">
                <a:latin typeface="Arial"/>
                <a:cs typeface="Arial"/>
              </a:rPr>
              <a:t>nediferencovanému </a:t>
            </a:r>
            <a:r>
              <a:rPr sz="2800" b="1" spc="-5" dirty="0">
                <a:latin typeface="Arial"/>
                <a:cs typeface="Arial"/>
              </a:rPr>
              <a:t>trhu</a:t>
            </a:r>
            <a:r>
              <a:rPr sz="2800" spc="-5" dirty="0">
                <a:latin typeface="Arial"/>
                <a:cs typeface="Arial"/>
              </a:rPr>
              <a:t>, ani  </a:t>
            </a:r>
            <a:r>
              <a:rPr sz="2800" dirty="0">
                <a:latin typeface="Arial"/>
                <a:cs typeface="Arial"/>
              </a:rPr>
              <a:t>nedokáže konkurovat všem jeho účastníkům. Proto každá  organizace, zisková i nezisková, zpravidla přijímá </a:t>
            </a:r>
            <a:r>
              <a:rPr sz="2800" b="1" spc="-5" dirty="0">
                <a:latin typeface="Arial"/>
                <a:cs typeface="Arial"/>
              </a:rPr>
              <a:t>strategii </a:t>
            </a:r>
            <a:r>
              <a:rPr sz="2800" b="1" dirty="0">
                <a:latin typeface="Arial"/>
                <a:cs typeface="Arial"/>
              </a:rPr>
              <a:t>tržní  </a:t>
            </a:r>
            <a:r>
              <a:rPr sz="2800" b="1" spc="-5" dirty="0">
                <a:latin typeface="Arial"/>
                <a:cs typeface="Arial"/>
              </a:rPr>
              <a:t>segmentace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Rozdíl </a:t>
            </a:r>
            <a:r>
              <a:rPr sz="2800" b="1" spc="-5" dirty="0">
                <a:latin typeface="Arial"/>
                <a:cs typeface="Arial"/>
              </a:rPr>
              <a:t>cílený marketing </a:t>
            </a:r>
            <a:r>
              <a:rPr sz="2800" dirty="0">
                <a:latin typeface="Arial"/>
                <a:cs typeface="Arial"/>
              </a:rPr>
              <a:t>(využívá tržní segmentace) x </a:t>
            </a:r>
            <a:r>
              <a:rPr sz="2800" b="1" dirty="0">
                <a:latin typeface="Arial"/>
                <a:cs typeface="Arial"/>
              </a:rPr>
              <a:t>hromadný  </a:t>
            </a:r>
            <a:r>
              <a:rPr sz="2800" b="1" spc="-5" dirty="0">
                <a:latin typeface="Arial"/>
                <a:cs typeface="Arial"/>
              </a:rPr>
              <a:t>marketing </a:t>
            </a:r>
            <a:r>
              <a:rPr sz="2800" dirty="0">
                <a:latin typeface="Arial"/>
                <a:cs typeface="Arial"/>
              </a:rPr>
              <a:t>(oslovuje </a:t>
            </a:r>
            <a:r>
              <a:rPr sz="2800" spc="-5" dirty="0">
                <a:latin typeface="Arial"/>
                <a:cs typeface="Arial"/>
              </a:rPr>
              <a:t>plošně </a:t>
            </a:r>
            <a:r>
              <a:rPr sz="2800" dirty="0">
                <a:latin typeface="Arial"/>
                <a:cs typeface="Arial"/>
              </a:rPr>
              <a:t>trh, vysoce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nákladné)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7502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6975" algn="l"/>
              </a:tabLst>
            </a:pPr>
            <a:r>
              <a:rPr dirty="0"/>
              <a:t>Segment</a:t>
            </a:r>
            <a:r>
              <a:rPr spc="5" dirty="0"/>
              <a:t> </a:t>
            </a:r>
            <a:r>
              <a:rPr spc="-5" dirty="0"/>
              <a:t>trhu/cílová	skupina</a:t>
            </a:r>
            <a:r>
              <a:rPr spc="-100" dirty="0"/>
              <a:t> </a:t>
            </a:r>
            <a:r>
              <a:rPr dirty="0"/>
              <a:t>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2379472"/>
            <a:ext cx="9000490" cy="19888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24130" indent="-34290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latin typeface="Arial"/>
                <a:cs typeface="Arial"/>
              </a:rPr>
              <a:t>= skupina zákazníků se </a:t>
            </a:r>
            <a:r>
              <a:rPr sz="2800" spc="-5" dirty="0">
                <a:latin typeface="Arial"/>
                <a:cs typeface="Arial"/>
              </a:rPr>
              <a:t>shodnými potřebami, </a:t>
            </a:r>
            <a:r>
              <a:rPr sz="2800" dirty="0">
                <a:latin typeface="Arial"/>
                <a:cs typeface="Arial"/>
              </a:rPr>
              <a:t>které se ve  vztahu ke stejnému výrobku/službě </a:t>
            </a:r>
            <a:r>
              <a:rPr sz="2800" spc="-5" dirty="0">
                <a:latin typeface="Arial"/>
                <a:cs typeface="Arial"/>
              </a:rPr>
              <a:t>odlišují od potřeb  </a:t>
            </a:r>
            <a:r>
              <a:rPr sz="2800" dirty="0">
                <a:latin typeface="Arial"/>
                <a:cs typeface="Arial"/>
              </a:rPr>
              <a:t>zákazníků </a:t>
            </a:r>
            <a:r>
              <a:rPr sz="2800" spc="-5" dirty="0">
                <a:latin typeface="Arial"/>
                <a:cs typeface="Arial"/>
              </a:rPr>
              <a:t>jiných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z="2800" dirty="0">
                <a:latin typeface="Arial"/>
                <a:cs typeface="Arial"/>
              </a:rPr>
              <a:t>= skupina </a:t>
            </a:r>
            <a:r>
              <a:rPr sz="2800" spc="-5" dirty="0">
                <a:latin typeface="Arial"/>
                <a:cs typeface="Arial"/>
              </a:rPr>
              <a:t>zákazníků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podobnými (identifikovanými)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rysy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332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Cílový</a:t>
            </a:r>
            <a:r>
              <a:rPr spc="-60" dirty="0"/>
              <a:t> </a:t>
            </a:r>
            <a:r>
              <a:rPr spc="-5" dirty="0"/>
              <a:t>segment/target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88515"/>
            <a:ext cx="894270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= </a:t>
            </a:r>
            <a:r>
              <a:rPr sz="2800" spc="-5" dirty="0">
                <a:latin typeface="Arial"/>
                <a:cs typeface="Arial"/>
              </a:rPr>
              <a:t>představuje </a:t>
            </a:r>
            <a:r>
              <a:rPr sz="2800" dirty="0">
                <a:latin typeface="Arial"/>
                <a:cs typeface="Arial"/>
              </a:rPr>
              <a:t>tu část trhu, kterou si </a:t>
            </a:r>
            <a:r>
              <a:rPr sz="2800" spc="-5" dirty="0">
                <a:latin typeface="Arial"/>
                <a:cs typeface="Arial"/>
              </a:rPr>
              <a:t>organizace vybrala </a:t>
            </a:r>
            <a:r>
              <a:rPr sz="2800" dirty="0">
                <a:latin typeface="Arial"/>
                <a:cs typeface="Arial"/>
              </a:rPr>
              <a:t>z  širšího trhu. Organizace tak činí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základě tzv.  </a:t>
            </a:r>
            <a:r>
              <a:rPr sz="2800" b="1" spc="-5" dirty="0">
                <a:latin typeface="Arial"/>
                <a:cs typeface="Arial"/>
              </a:rPr>
              <a:t>segmentačních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kritérií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Geografická (země, kraj,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město,…)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spc="-5" dirty="0">
                <a:latin typeface="Arial"/>
                <a:cs typeface="Arial"/>
              </a:rPr>
              <a:t>Demografická (věk, pohlaví, </a:t>
            </a:r>
            <a:r>
              <a:rPr sz="2800" dirty="0">
                <a:latin typeface="Arial"/>
                <a:cs typeface="Arial"/>
              </a:rPr>
              <a:t>stav,…)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Socioekonomická </a:t>
            </a:r>
            <a:r>
              <a:rPr sz="2800" spc="-5" dirty="0">
                <a:latin typeface="Arial"/>
                <a:cs typeface="Arial"/>
              </a:rPr>
              <a:t>(příjem, </a:t>
            </a:r>
            <a:r>
              <a:rPr sz="2800" dirty="0">
                <a:latin typeface="Arial"/>
                <a:cs typeface="Arial"/>
              </a:rPr>
              <a:t>životní standard,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Psychografická (postoje, </a:t>
            </a:r>
            <a:r>
              <a:rPr sz="2800" spc="-5" dirty="0">
                <a:latin typeface="Arial"/>
                <a:cs typeface="Arial"/>
              </a:rPr>
              <a:t>potřeby,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živ.hodnoty,…)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Motivy vedoucí ke koupi (zvyk, </a:t>
            </a:r>
            <a:r>
              <a:rPr sz="2800" spc="-5" dirty="0">
                <a:latin typeface="Arial"/>
                <a:cs typeface="Arial"/>
              </a:rPr>
              <a:t>loajalita </a:t>
            </a:r>
            <a:r>
              <a:rPr sz="2800" dirty="0">
                <a:latin typeface="Arial"/>
                <a:cs typeface="Arial"/>
              </a:rPr>
              <a:t>ke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značce,…)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spc="-5" dirty="0">
                <a:latin typeface="Arial"/>
                <a:cs typeface="Arial"/>
              </a:rPr>
              <a:t>Časové </a:t>
            </a:r>
            <a:r>
              <a:rPr sz="2800" dirty="0">
                <a:latin typeface="Arial"/>
                <a:cs typeface="Arial"/>
              </a:rPr>
              <a:t>(víkendové </a:t>
            </a:r>
            <a:r>
              <a:rPr sz="2800" spc="-5" dirty="0">
                <a:latin typeface="Arial"/>
                <a:cs typeface="Arial"/>
              </a:rPr>
              <a:t>nákupy, dovolené,</a:t>
            </a:r>
            <a:r>
              <a:rPr sz="2800" dirty="0">
                <a:latin typeface="Arial"/>
                <a:cs typeface="Arial"/>
              </a:rPr>
              <a:t> …)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6464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5240" algn="l"/>
              </a:tabLst>
            </a:pPr>
            <a:r>
              <a:rPr spc="-5" dirty="0"/>
              <a:t>Cílen</a:t>
            </a:r>
            <a:r>
              <a:rPr dirty="0"/>
              <a:t>ý</a:t>
            </a:r>
            <a:r>
              <a:rPr spc="-25" dirty="0"/>
              <a:t> </a:t>
            </a:r>
            <a:r>
              <a:rPr spc="-5" dirty="0"/>
              <a:t>marketin</a:t>
            </a:r>
            <a:r>
              <a:rPr dirty="0"/>
              <a:t>g</a:t>
            </a:r>
            <a:r>
              <a:rPr spc="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3	</a:t>
            </a:r>
            <a:r>
              <a:rPr spc="-5" dirty="0"/>
              <a:t>kroky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589" y="1858518"/>
            <a:ext cx="931545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26415" algn="l"/>
              </a:tabLst>
            </a:pPr>
            <a:r>
              <a:rPr sz="2500" b="1" spc="-5" dirty="0">
                <a:solidFill>
                  <a:srgbClr val="00287C"/>
                </a:solidFill>
                <a:latin typeface="Arial"/>
                <a:cs typeface="Arial"/>
              </a:rPr>
              <a:t>1.	</a:t>
            </a:r>
            <a:r>
              <a:rPr sz="2500" b="1" dirty="0">
                <a:latin typeface="Arial"/>
                <a:cs typeface="Arial"/>
              </a:rPr>
              <a:t>Segmentace </a:t>
            </a:r>
            <a:r>
              <a:rPr sz="2500" dirty="0">
                <a:latin typeface="Arial"/>
                <a:cs typeface="Arial"/>
              </a:rPr>
              <a:t>– rozdělení trhu </a:t>
            </a:r>
            <a:r>
              <a:rPr sz="2500" spc="-5" dirty="0">
                <a:latin typeface="Arial"/>
                <a:cs typeface="Arial"/>
              </a:rPr>
              <a:t>dle </a:t>
            </a:r>
            <a:r>
              <a:rPr sz="2500" dirty="0">
                <a:latin typeface="Arial"/>
                <a:cs typeface="Arial"/>
              </a:rPr>
              <a:t>toho, co, komu </a:t>
            </a:r>
            <a:r>
              <a:rPr sz="2500" spc="-5" dirty="0">
                <a:latin typeface="Arial"/>
                <a:cs typeface="Arial"/>
              </a:rPr>
              <a:t>nabízím,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lang="cs-CZ" sz="250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na </a:t>
            </a:r>
            <a:r>
              <a:rPr lang="cs-CZ" sz="2500" dirty="0">
                <a:latin typeface="Arial"/>
                <a:cs typeface="Arial"/>
              </a:rPr>
              <a:t>relativně malé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skupiny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002025"/>
            <a:ext cx="921004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2.	</a:t>
            </a:r>
            <a:r>
              <a:rPr sz="2500" b="1" dirty="0">
                <a:latin typeface="Arial"/>
                <a:cs typeface="Arial"/>
              </a:rPr>
              <a:t>Targeting </a:t>
            </a:r>
            <a:r>
              <a:rPr sz="2500" dirty="0">
                <a:latin typeface="Arial"/>
                <a:cs typeface="Arial"/>
              </a:rPr>
              <a:t>(tržní cílení)– </a:t>
            </a:r>
            <a:r>
              <a:rPr sz="2500" spc="-5" dirty="0">
                <a:latin typeface="Arial"/>
                <a:cs typeface="Arial"/>
              </a:rPr>
              <a:t>vyhodnocení </a:t>
            </a:r>
            <a:r>
              <a:rPr sz="2500" dirty="0">
                <a:latin typeface="Arial"/>
                <a:cs typeface="Arial"/>
              </a:rPr>
              <a:t>segmentu a výběr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těch</a:t>
            </a:r>
            <a:r>
              <a:rPr sz="2500" dirty="0">
                <a:latin typeface="Arial"/>
                <a:cs typeface="Arial"/>
              </a:rPr>
              <a:t>,</a:t>
            </a:r>
            <a:r>
              <a:rPr lang="cs-CZ" sz="2500" dirty="0">
                <a:latin typeface="Arial"/>
                <a:cs typeface="Arial"/>
              </a:rPr>
              <a:t> které chci </a:t>
            </a:r>
            <a:r>
              <a:rPr lang="cs-CZ" sz="2500" spc="-5" dirty="0">
                <a:latin typeface="Arial"/>
                <a:cs typeface="Arial"/>
              </a:rPr>
              <a:t>oslovovat, </a:t>
            </a:r>
            <a:r>
              <a:rPr lang="cs-CZ" sz="2500" dirty="0">
                <a:latin typeface="Arial"/>
                <a:cs typeface="Arial"/>
              </a:rPr>
              <a:t>s cílem získat co </a:t>
            </a:r>
            <a:r>
              <a:rPr lang="cs-CZ" sz="2500" spc="-5" dirty="0">
                <a:latin typeface="Arial"/>
                <a:cs typeface="Arial"/>
              </a:rPr>
              <a:t>nejvyšší </a:t>
            </a:r>
            <a:r>
              <a:rPr lang="cs-CZ" sz="2500" dirty="0">
                <a:latin typeface="Arial"/>
                <a:cs typeface="Arial"/>
              </a:rPr>
              <a:t>tržní</a:t>
            </a:r>
            <a:r>
              <a:rPr lang="cs-CZ" sz="2500" spc="-3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podíl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589" y="4145026"/>
            <a:ext cx="9189085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3.	</a:t>
            </a:r>
            <a:r>
              <a:rPr sz="2500" b="1" dirty="0">
                <a:latin typeface="Arial"/>
                <a:cs typeface="Arial"/>
              </a:rPr>
              <a:t>Positioning </a:t>
            </a:r>
            <a:r>
              <a:rPr sz="2500" dirty="0">
                <a:latin typeface="Arial"/>
                <a:cs typeface="Arial"/>
              </a:rPr>
              <a:t>(tržní </a:t>
            </a:r>
            <a:r>
              <a:rPr sz="2500" spc="-5" dirty="0">
                <a:latin typeface="Arial"/>
                <a:cs typeface="Arial"/>
              </a:rPr>
              <a:t>umisťování, </a:t>
            </a:r>
            <a:r>
              <a:rPr sz="2500" dirty="0">
                <a:latin typeface="Arial"/>
                <a:cs typeface="Arial"/>
              </a:rPr>
              <a:t>resp. tržní </a:t>
            </a:r>
            <a:r>
              <a:rPr sz="2500" spc="-5" dirty="0">
                <a:latin typeface="Arial"/>
                <a:cs typeface="Arial"/>
              </a:rPr>
              <a:t>pozice)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 err="1">
                <a:latin typeface="Arial"/>
                <a:cs typeface="Arial"/>
              </a:rPr>
              <a:t>umístnění</a:t>
            </a:r>
            <a:r>
              <a:rPr lang="cs-CZ" sz="2500" spc="-5" dirty="0">
                <a:latin typeface="Arial"/>
                <a:cs typeface="Arial"/>
              </a:rPr>
              <a:t> produktu </a:t>
            </a:r>
            <a:r>
              <a:rPr lang="cs-CZ" sz="2500" dirty="0">
                <a:latin typeface="Arial"/>
                <a:cs typeface="Arial"/>
              </a:rPr>
              <a:t>mezi konkurenční </a:t>
            </a:r>
            <a:r>
              <a:rPr lang="cs-CZ" sz="2500" spc="-5" dirty="0">
                <a:latin typeface="Arial"/>
                <a:cs typeface="Arial"/>
              </a:rPr>
              <a:t>produkty </a:t>
            </a:r>
            <a:r>
              <a:rPr lang="cs-CZ" sz="2500" dirty="0">
                <a:latin typeface="Arial"/>
                <a:cs typeface="Arial"/>
              </a:rPr>
              <a:t>a způsob,</a:t>
            </a:r>
            <a:r>
              <a:rPr lang="cs-CZ" sz="2500" spc="-8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jakým organizace </a:t>
            </a:r>
            <a:r>
              <a:rPr lang="cs-CZ" sz="2500" dirty="0">
                <a:latin typeface="Arial"/>
                <a:cs typeface="Arial"/>
              </a:rPr>
              <a:t>tento fakt </a:t>
            </a:r>
            <a:r>
              <a:rPr lang="cs-CZ" sz="2500" spc="-5" dirty="0">
                <a:latin typeface="Arial"/>
                <a:cs typeface="Arial"/>
              </a:rPr>
              <a:t>tlumočí </a:t>
            </a:r>
            <a:r>
              <a:rPr lang="cs-CZ" sz="2500" dirty="0">
                <a:latin typeface="Arial"/>
                <a:cs typeface="Arial"/>
              </a:rPr>
              <a:t>„svým“ cílovým</a:t>
            </a:r>
            <a:r>
              <a:rPr lang="cs-CZ" sz="2500" spc="-1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skupinám</a:t>
            </a:r>
            <a:endParaRPr lang="cs-CZ" sz="250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tabLst>
                <a:tab pos="526415" algn="l"/>
              </a:tabLst>
            </a:pP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Výhody cíleného</a:t>
            </a:r>
            <a:r>
              <a:rPr spc="-105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9681" y="652411"/>
            <a:ext cx="310515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25"/>
              </a:lnSpc>
            </a:pP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u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985010"/>
            <a:ext cx="7138034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Zvyšování tržeb /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zisk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Pružnější reakce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změny v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poptávce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Snížení nebezpeční konkurenčních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válek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Účelnější </a:t>
            </a:r>
            <a:r>
              <a:rPr sz="2800" dirty="0">
                <a:latin typeface="Arial"/>
                <a:cs typeface="Arial"/>
              </a:rPr>
              <a:t>vynaložení </a:t>
            </a:r>
            <a:r>
              <a:rPr sz="2800" spc="-5" dirty="0">
                <a:latin typeface="Arial"/>
                <a:cs typeface="Arial"/>
              </a:rPr>
              <a:t>finančních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prostředků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Věrnost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(Loyalty)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4801" y="310768"/>
            <a:ext cx="2938399" cy="292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192023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87C"/>
                </a:solidFill>
              </a:rPr>
              <a:t>Peter</a:t>
            </a:r>
            <a:r>
              <a:rPr sz="2400" spc="-80" dirty="0">
                <a:solidFill>
                  <a:srgbClr val="00287C"/>
                </a:solidFill>
              </a:rPr>
              <a:t> </a:t>
            </a:r>
            <a:r>
              <a:rPr sz="2400" spc="-5" dirty="0">
                <a:solidFill>
                  <a:srgbClr val="00287C"/>
                </a:solidFill>
              </a:rPr>
              <a:t>Drucker: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1320" y="776478"/>
            <a:ext cx="656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„Marketing je jako podnik, </a:t>
            </a:r>
            <a:r>
              <a:rPr sz="2400" dirty="0">
                <a:latin typeface="Arial"/>
                <a:cs typeface="Arial"/>
              </a:rPr>
              <a:t>viděný z </a:t>
            </a:r>
            <a:r>
              <a:rPr sz="2400" spc="-5" dirty="0">
                <a:latin typeface="Arial"/>
                <a:cs typeface="Arial"/>
              </a:rPr>
              <a:t>hlediska jeho  konečného </a:t>
            </a:r>
            <a:r>
              <a:rPr sz="2400" dirty="0">
                <a:latin typeface="Arial"/>
                <a:cs typeface="Arial"/>
              </a:rPr>
              <a:t>výsledku, tj.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hlediska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-5" dirty="0">
                <a:latin typeface="Arial"/>
                <a:cs typeface="Arial"/>
              </a:rPr>
              <a:t>.“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4718" y="1363979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Miroslav</a:t>
            </a:r>
            <a:r>
              <a:rPr sz="2400" b="1" spc="-5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Foret: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59" y="2019300"/>
            <a:ext cx="1127887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7310" marR="5080" indent="18542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„Systém </a:t>
            </a:r>
            <a:r>
              <a:rPr sz="2400" spc="-5" dirty="0">
                <a:latin typeface="Arial"/>
                <a:cs typeface="Arial"/>
              </a:rPr>
              <a:t>propracovaných principů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postupů,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jejichž  pomocí organizace prakticky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poznávají přání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potřeby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svých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následně na ně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reagují.“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Philip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Kotler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– Gary</a:t>
            </a:r>
            <a:r>
              <a:rPr sz="2400" b="1" spc="-13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Amstrong:</a:t>
            </a:r>
            <a:endParaRPr sz="240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Tahoma"/>
                <a:cs typeface="Tahoma"/>
              </a:rPr>
              <a:t>„ </a:t>
            </a:r>
            <a:r>
              <a:rPr sz="2400" spc="-10" dirty="0">
                <a:latin typeface="Tahoma"/>
                <a:cs typeface="Tahoma"/>
              </a:rPr>
              <a:t>Marketing </a:t>
            </a:r>
            <a:r>
              <a:rPr sz="2400" dirty="0">
                <a:latin typeface="Tahoma"/>
                <a:cs typeface="Tahoma"/>
              </a:rPr>
              <a:t>je </a:t>
            </a:r>
            <a:r>
              <a:rPr sz="2400" spc="-5" dirty="0">
                <a:latin typeface="Tahoma"/>
                <a:cs typeface="Tahoma"/>
              </a:rPr>
              <a:t>společenský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řídící proces, kterým </a:t>
            </a:r>
            <a:r>
              <a:rPr sz="2400" dirty="0">
                <a:latin typeface="Tahoma"/>
                <a:cs typeface="Tahoma"/>
              </a:rPr>
              <a:t>jednotlivci a </a:t>
            </a:r>
            <a:r>
              <a:rPr sz="2400" spc="-10" dirty="0">
                <a:latin typeface="Tahoma"/>
                <a:cs typeface="Tahoma"/>
              </a:rPr>
              <a:t>skupiny získávají </a:t>
            </a:r>
            <a:r>
              <a:rPr sz="2400" spc="-15" dirty="0">
                <a:latin typeface="Tahoma"/>
                <a:cs typeface="Tahoma"/>
              </a:rPr>
              <a:t>to,  </a:t>
            </a:r>
            <a:r>
              <a:rPr sz="2400" spc="-5" dirty="0">
                <a:latin typeface="Tahoma"/>
                <a:cs typeface="Tahoma"/>
              </a:rPr>
              <a:t>co </a:t>
            </a:r>
            <a:r>
              <a:rPr sz="2400" dirty="0">
                <a:latin typeface="Tahoma"/>
                <a:cs typeface="Tahoma"/>
              </a:rPr>
              <a:t>potřebují a požadují, </a:t>
            </a:r>
            <a:r>
              <a:rPr sz="2400" spc="-5" dirty="0">
                <a:latin typeface="Tahoma"/>
                <a:cs typeface="Tahoma"/>
              </a:rPr>
              <a:t>prostřednictvím </a:t>
            </a:r>
            <a:r>
              <a:rPr sz="2400" spc="-40" dirty="0">
                <a:latin typeface="Tahoma"/>
                <a:cs typeface="Tahoma"/>
              </a:rPr>
              <a:t>tvorby, </a:t>
            </a:r>
            <a:r>
              <a:rPr sz="2400" spc="-5" dirty="0">
                <a:latin typeface="Tahoma"/>
                <a:cs typeface="Tahoma"/>
              </a:rPr>
              <a:t>nabídky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10" dirty="0">
                <a:latin typeface="Tahoma"/>
                <a:cs typeface="Tahoma"/>
              </a:rPr>
              <a:t>směny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hodnotných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výrobků </a:t>
            </a:r>
            <a:r>
              <a:rPr sz="2400" dirty="0">
                <a:latin typeface="Tahoma"/>
                <a:cs typeface="Tahoma"/>
              </a:rPr>
              <a:t>s </a:t>
            </a:r>
            <a:r>
              <a:rPr sz="2400" spc="-5" dirty="0">
                <a:latin typeface="Tahoma"/>
                <a:cs typeface="Tahoma"/>
              </a:rPr>
              <a:t>ostatními.“ jinými </a:t>
            </a:r>
            <a:r>
              <a:rPr sz="2400" spc="-10" dirty="0">
                <a:latin typeface="Tahoma"/>
                <a:cs typeface="Tahoma"/>
              </a:rPr>
              <a:t>slovy:</a:t>
            </a:r>
            <a:endParaRPr sz="2400">
              <a:latin typeface="Tahoma"/>
              <a:cs typeface="Tahoma"/>
            </a:endParaRPr>
          </a:p>
          <a:p>
            <a:pPr marL="12700" marR="647700" indent="189230">
              <a:lnSpc>
                <a:spcPct val="100000"/>
              </a:lnSpc>
              <a:spcBef>
                <a:spcPts val="2400"/>
              </a:spcBef>
            </a:pPr>
            <a:r>
              <a:rPr sz="2400" spc="-10" dirty="0">
                <a:latin typeface="Tahoma"/>
                <a:cs typeface="Tahoma"/>
              </a:rPr>
              <a:t>„Marketing </a:t>
            </a:r>
            <a:r>
              <a:rPr sz="2400" dirty="0">
                <a:latin typeface="Tahoma"/>
                <a:cs typeface="Tahoma"/>
              </a:rPr>
              <a:t>je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hledání a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uspokojování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potřeb </a:t>
            </a:r>
            <a:r>
              <a:rPr sz="2400" spc="-5" dirty="0">
                <a:latin typeface="Tahoma"/>
                <a:cs typeface="Tahoma"/>
              </a:rPr>
              <a:t>způsobem, který </a:t>
            </a:r>
            <a:r>
              <a:rPr sz="2400" dirty="0">
                <a:latin typeface="Tahoma"/>
                <a:cs typeface="Tahoma"/>
              </a:rPr>
              <a:t>přináší pozitivní  </a:t>
            </a:r>
            <a:r>
              <a:rPr sz="2400" spc="-5" dirty="0">
                <a:latin typeface="Tahoma"/>
                <a:cs typeface="Tahoma"/>
              </a:rPr>
              <a:t>hodnoty pro </a:t>
            </a:r>
            <a:r>
              <a:rPr sz="2400" dirty="0">
                <a:latin typeface="Tahoma"/>
                <a:cs typeface="Tahoma"/>
              </a:rPr>
              <a:t>obě </a:t>
            </a:r>
            <a:r>
              <a:rPr sz="2400" spc="-5" dirty="0">
                <a:latin typeface="Tahoma"/>
                <a:cs typeface="Tahoma"/>
              </a:rPr>
              <a:t>zúčastněné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strany.“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465" y="6189726"/>
            <a:ext cx="626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Navíc </a:t>
            </a:r>
            <a:r>
              <a:rPr sz="2400" b="1" dirty="0">
                <a:latin typeface="Tahoma"/>
                <a:cs typeface="Tahoma"/>
              </a:rPr>
              <a:t>– </a:t>
            </a:r>
            <a:r>
              <a:rPr sz="2400" b="1" spc="-5" dirty="0">
                <a:latin typeface="Tahoma"/>
                <a:cs typeface="Tahoma"/>
              </a:rPr>
              <a:t>už </a:t>
            </a:r>
            <a:r>
              <a:rPr sz="2400" b="1" dirty="0">
                <a:latin typeface="Tahoma"/>
                <a:cs typeface="Tahoma"/>
              </a:rPr>
              <a:t>u </a:t>
            </a:r>
            <a:r>
              <a:rPr sz="2400" b="1" spc="-5" dirty="0">
                <a:latin typeface="Tahoma"/>
                <a:cs typeface="Tahoma"/>
              </a:rPr>
              <a:t>Adama Smithe </a:t>
            </a:r>
            <a:r>
              <a:rPr sz="2400" b="1" dirty="0">
                <a:latin typeface="Tahoma"/>
                <a:cs typeface="Tahoma"/>
              </a:rPr>
              <a:t>lze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dohledat: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7251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215" algn="l"/>
                <a:tab pos="4020820" algn="l"/>
              </a:tabLst>
            </a:pPr>
            <a:r>
              <a:rPr spc="-5" dirty="0"/>
              <a:t>Co</a:t>
            </a:r>
            <a:r>
              <a:rPr spc="-15" dirty="0"/>
              <a:t> </a:t>
            </a:r>
            <a:r>
              <a:rPr dirty="0"/>
              <a:t>byste</a:t>
            </a:r>
            <a:r>
              <a:rPr spc="5" dirty="0"/>
              <a:t> </a:t>
            </a:r>
            <a:r>
              <a:rPr spc="-5" dirty="0"/>
              <a:t>si	měli	</a:t>
            </a:r>
            <a:r>
              <a:rPr dirty="0"/>
              <a:t>odnést z dnešní</a:t>
            </a:r>
            <a:r>
              <a:rPr spc="-114" dirty="0"/>
              <a:t> </a:t>
            </a:r>
            <a:r>
              <a:rPr dirty="0"/>
              <a:t>přednášky: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799336"/>
            <a:ext cx="5885180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Definice </a:t>
            </a:r>
            <a:r>
              <a:rPr sz="2800" dirty="0">
                <a:latin typeface="Arial"/>
                <a:cs typeface="Arial"/>
              </a:rPr>
              <a:t>marketingu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Historie </a:t>
            </a:r>
            <a:r>
              <a:rPr sz="2800" dirty="0">
                <a:latin typeface="Arial"/>
                <a:cs typeface="Arial"/>
              </a:rPr>
              <a:t>marketingu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 v neziskovém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sektoru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Marketing-Mix a Tržní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segmentace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co se můžete těšit</a:t>
            </a:r>
            <a:r>
              <a:rPr sz="2800" spc="-2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příště: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dirty="0">
                <a:latin typeface="Arial"/>
                <a:cs typeface="Arial"/>
              </a:rPr>
              <a:t>Produktový mix – </a:t>
            </a:r>
            <a:r>
              <a:rPr sz="1500" spc="-5" dirty="0">
                <a:latin typeface="Arial"/>
                <a:cs typeface="Arial"/>
              </a:rPr>
              <a:t>marketing nehmotného produktu, </a:t>
            </a:r>
            <a:r>
              <a:rPr sz="1500" dirty="0">
                <a:latin typeface="Arial"/>
                <a:cs typeface="Arial"/>
              </a:rPr>
              <a:t>tj.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služeb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dirty="0">
                <a:latin typeface="Arial"/>
                <a:cs typeface="Arial"/>
              </a:rPr>
              <a:t>Analýzy vnějšího</a:t>
            </a:r>
            <a:r>
              <a:rPr sz="1500" spc="-5" dirty="0">
                <a:latin typeface="Arial"/>
                <a:cs typeface="Arial"/>
              </a:rPr>
              <a:t> prostředí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4316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Použitá</a:t>
            </a:r>
            <a:r>
              <a:rPr spc="-105" dirty="0"/>
              <a:t> </a:t>
            </a:r>
            <a:r>
              <a:rPr dirty="0"/>
              <a:t>literatura: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marR="486409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dirty="0"/>
              <a:t>Bačuvčík, </a:t>
            </a:r>
            <a:r>
              <a:rPr spc="-5" dirty="0"/>
              <a:t>Radim. </a:t>
            </a:r>
            <a:r>
              <a:rPr i="1" dirty="0">
                <a:latin typeface="Arial"/>
                <a:cs typeface="Arial"/>
              </a:rPr>
              <a:t>Marketing neziskových </a:t>
            </a:r>
            <a:r>
              <a:rPr i="1" spc="-5" dirty="0">
                <a:latin typeface="Arial"/>
                <a:cs typeface="Arial"/>
              </a:rPr>
              <a:t>organizací. </a:t>
            </a:r>
            <a:r>
              <a:rPr spc="-5" dirty="0"/>
              <a:t>1. </a:t>
            </a:r>
            <a:r>
              <a:rPr dirty="0"/>
              <a:t>vydání.  Zlín: VeRBuM, </a:t>
            </a:r>
            <a:r>
              <a:rPr spc="-5" dirty="0"/>
              <a:t>2011.190 </a:t>
            </a:r>
            <a:r>
              <a:rPr dirty="0"/>
              <a:t>s. </a:t>
            </a:r>
            <a:r>
              <a:rPr spc="-5" dirty="0"/>
              <a:t>ISBN</a:t>
            </a:r>
            <a:r>
              <a:rPr spc="-25" dirty="0"/>
              <a:t> </a:t>
            </a:r>
            <a:r>
              <a:rPr spc="-5" dirty="0"/>
              <a:t>9788087500019.</a:t>
            </a:r>
          </a:p>
          <a:p>
            <a:pPr marL="381635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pc="-5" dirty="0"/>
              <a:t>KOTLER, </a:t>
            </a:r>
            <a:r>
              <a:rPr dirty="0"/>
              <a:t>Philip a Alan </a:t>
            </a:r>
            <a:r>
              <a:rPr spc="-5" dirty="0"/>
              <a:t>R. ANDREASEN. </a:t>
            </a:r>
            <a:r>
              <a:rPr i="1" dirty="0">
                <a:latin typeface="Arial"/>
                <a:cs typeface="Arial"/>
              </a:rPr>
              <a:t>Strategic marketing for  </a:t>
            </a:r>
            <a:r>
              <a:rPr i="1" spc="-5" dirty="0">
                <a:latin typeface="Arial"/>
                <a:cs typeface="Arial"/>
              </a:rPr>
              <a:t>nonprofit </a:t>
            </a:r>
            <a:r>
              <a:rPr i="1" dirty="0">
                <a:latin typeface="Arial"/>
                <a:cs typeface="Arial"/>
              </a:rPr>
              <a:t>organizations</a:t>
            </a:r>
            <a:r>
              <a:rPr dirty="0"/>
              <a:t>. </a:t>
            </a:r>
            <a:r>
              <a:rPr spc="-5" dirty="0"/>
              <a:t>6th ed. Upper </a:t>
            </a:r>
            <a:r>
              <a:rPr dirty="0"/>
              <a:t>Saddle </a:t>
            </a:r>
            <a:r>
              <a:rPr spc="-5" dirty="0"/>
              <a:t>River: </a:t>
            </a:r>
            <a:r>
              <a:rPr dirty="0"/>
              <a:t>Prentice-Hall,  </a:t>
            </a:r>
            <a:r>
              <a:rPr spc="-5" dirty="0"/>
              <a:t>2003. </a:t>
            </a:r>
            <a:r>
              <a:rPr dirty="0"/>
              <a:t>vii, </a:t>
            </a:r>
            <a:r>
              <a:rPr spc="-5" dirty="0"/>
              <a:t>536 </a:t>
            </a:r>
            <a:r>
              <a:rPr dirty="0"/>
              <a:t>s. </a:t>
            </a:r>
            <a:r>
              <a:rPr spc="-5" dirty="0"/>
              <a:t>ISBN</a:t>
            </a:r>
            <a:r>
              <a:rPr dirty="0"/>
              <a:t> 0-13-041977-X.</a:t>
            </a:r>
          </a:p>
          <a:p>
            <a:pPr marL="381635" marR="2438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dirty="0"/>
              <a:t>Škarabelová, Simona. </a:t>
            </a:r>
            <a:r>
              <a:rPr i="1" dirty="0">
                <a:latin typeface="Arial"/>
                <a:cs typeface="Arial"/>
              </a:rPr>
              <a:t>Marketing ve veřejném </a:t>
            </a:r>
            <a:r>
              <a:rPr i="1" spc="-5" dirty="0">
                <a:latin typeface="Arial"/>
                <a:cs typeface="Arial"/>
              </a:rPr>
              <a:t>sektoru. </a:t>
            </a:r>
            <a:r>
              <a:rPr spc="-5" dirty="0"/>
              <a:t>1. </a:t>
            </a:r>
            <a:r>
              <a:rPr dirty="0"/>
              <a:t>vydání.  Brno : MU, </a:t>
            </a:r>
            <a:r>
              <a:rPr spc="-5" dirty="0"/>
              <a:t>2007. </a:t>
            </a:r>
            <a:r>
              <a:rPr dirty="0"/>
              <a:t>201 s. </a:t>
            </a:r>
            <a:r>
              <a:rPr spc="-5" dirty="0"/>
              <a:t>elektronické</a:t>
            </a:r>
            <a:r>
              <a:rPr spc="10" dirty="0"/>
              <a:t> </a:t>
            </a:r>
            <a:r>
              <a:rPr dirty="0"/>
              <a:t>skriptum.</a:t>
            </a:r>
          </a:p>
          <a:p>
            <a:pPr marL="381635">
              <a:lnSpc>
                <a:spcPct val="100000"/>
              </a:lnSpc>
            </a:pPr>
            <a:r>
              <a:rPr dirty="0"/>
              <a:t>ISBN</a:t>
            </a:r>
            <a:r>
              <a:rPr spc="-30" dirty="0"/>
              <a:t> </a:t>
            </a:r>
            <a:r>
              <a:rPr dirty="0"/>
              <a:t>9788021042926.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975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0364" algn="l"/>
              </a:tabLst>
            </a:pPr>
            <a:r>
              <a:rPr spc="-5" dirty="0"/>
              <a:t>Dále</a:t>
            </a:r>
            <a:r>
              <a:rPr dirty="0"/>
              <a:t> k	</a:t>
            </a:r>
            <a:r>
              <a:rPr spc="-5" dirty="0"/>
              <a:t>prostudování této tématiky</a:t>
            </a:r>
            <a:r>
              <a:rPr spc="-35" dirty="0"/>
              <a:t> </a:t>
            </a:r>
            <a:r>
              <a:rPr spc="-5" dirty="0"/>
              <a:t>viz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160777"/>
            <a:ext cx="10742295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Studijní texty v IS MUNI – studijní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materiály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Definice_obsah_vyvoj_marketingu_a_jeho_specifika_ve_VS_a_N  </a:t>
            </a:r>
            <a:r>
              <a:rPr sz="2800" dirty="0">
                <a:latin typeface="Arial"/>
                <a:cs typeface="Arial"/>
              </a:rPr>
              <a:t>S_Marketing_Mix.pdf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Vztah_marketingu_a_verejne_spravy_odbornici.pdf</a:t>
            </a:r>
            <a:endParaRPr lang="cs-CZ"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cs-CZ"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800" dirty="0" err="1">
                <a:latin typeface="Arial"/>
                <a:cs typeface="Arial"/>
              </a:rPr>
              <a:t>Porterova</a:t>
            </a:r>
            <a:r>
              <a:rPr lang="cs-CZ" sz="2800" dirty="0">
                <a:latin typeface="Arial"/>
                <a:cs typeface="Arial"/>
              </a:rPr>
              <a:t> analýza detailně _</a:t>
            </a:r>
            <a:r>
              <a:rPr lang="cs-CZ" sz="2800" dirty="0" err="1">
                <a:latin typeface="Arial"/>
                <a:cs typeface="Arial"/>
              </a:rPr>
              <a:t>Joyceho</a:t>
            </a:r>
            <a:r>
              <a:rPr lang="cs-CZ" sz="2800">
                <a:latin typeface="Arial"/>
                <a:cs typeface="Arial"/>
              </a:rPr>
              <a:t> modifikace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5920" y="626029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390" y="783590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Adam</a:t>
            </a:r>
            <a:r>
              <a:rPr sz="2400" b="1" spc="-9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Smith: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482" y="2703067"/>
            <a:ext cx="1031557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Arial"/>
                <a:cs typeface="Arial"/>
              </a:rPr>
              <a:t>„Jediným a konečným cílem veškeré výroby a služeb </a:t>
            </a:r>
            <a:r>
              <a:rPr sz="2800" i="1" spc="-5" dirty="0">
                <a:latin typeface="Arial"/>
                <a:cs typeface="Arial"/>
              </a:rPr>
              <a:t>je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spotřeba.</a:t>
            </a:r>
            <a:endParaRPr sz="2800">
              <a:latin typeface="Arial"/>
              <a:cs typeface="Arial"/>
            </a:endParaRPr>
          </a:p>
          <a:p>
            <a:pPr marL="589915" marR="235585" algn="ctr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Zájem výrobce se měl vzít v </a:t>
            </a:r>
            <a:r>
              <a:rPr sz="2800" i="1" spc="-5" dirty="0">
                <a:latin typeface="Arial"/>
                <a:cs typeface="Arial"/>
              </a:rPr>
              <a:t>úvahu jen </a:t>
            </a:r>
            <a:r>
              <a:rPr sz="2800" i="1" dirty="0">
                <a:latin typeface="Arial"/>
                <a:cs typeface="Arial"/>
              </a:rPr>
              <a:t>tehdy, podpoří-li také  zájem </a:t>
            </a:r>
            <a:r>
              <a:rPr sz="2800" i="1" spc="-5" dirty="0">
                <a:latin typeface="Arial"/>
                <a:cs typeface="Arial"/>
              </a:rPr>
              <a:t>zákazníka/spotřebitele.“</a:t>
            </a:r>
            <a:endParaRPr sz="2800">
              <a:latin typeface="Arial"/>
              <a:cs typeface="Arial"/>
            </a:endParaRPr>
          </a:p>
          <a:p>
            <a:pPr marL="345440" algn="ctr">
              <a:lnSpc>
                <a:spcPct val="100000"/>
              </a:lnSpc>
              <a:spcBef>
                <a:spcPts val="5"/>
              </a:spcBef>
            </a:pPr>
            <a:r>
              <a:rPr sz="2800" i="1" dirty="0">
                <a:latin typeface="Arial"/>
                <a:cs typeface="Arial"/>
              </a:rPr>
              <a:t>(1776)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1026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Základní předpoklady pro </a:t>
            </a:r>
            <a:r>
              <a:rPr sz="3600" spc="-5" dirty="0"/>
              <a:t>existenci</a:t>
            </a:r>
            <a:r>
              <a:rPr sz="3600" spc="-135" dirty="0"/>
              <a:t> </a:t>
            </a:r>
            <a:r>
              <a:rPr sz="3600" spc="-5" dirty="0"/>
              <a:t>marketingu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1658"/>
            <a:ext cx="5217795" cy="3307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Existence trhu</a:t>
            </a:r>
            <a:endParaRPr sz="2800">
              <a:latin typeface="Arial"/>
              <a:cs typeface="Arial"/>
            </a:endParaRPr>
          </a:p>
          <a:p>
            <a:pPr marL="469900" marR="436245">
              <a:lnSpc>
                <a:spcPct val="100000"/>
              </a:lnSpc>
              <a:spcBef>
                <a:spcPts val="35"/>
              </a:spcBef>
            </a:pPr>
            <a:r>
              <a:rPr sz="1500" dirty="0">
                <a:latin typeface="Arial"/>
                <a:cs typeface="Arial"/>
              </a:rPr>
              <a:t>Ekonomická síla </a:t>
            </a:r>
            <a:r>
              <a:rPr sz="1500" spc="-5" dirty="0">
                <a:latin typeface="Arial"/>
                <a:cs typeface="Arial"/>
              </a:rPr>
              <a:t>nabídky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5" dirty="0">
                <a:latin typeface="Arial"/>
                <a:cs typeface="Arial"/>
              </a:rPr>
              <a:t>poptávky není </a:t>
            </a:r>
            <a:r>
              <a:rPr sz="1500" dirty="0">
                <a:latin typeface="Arial"/>
                <a:cs typeface="Arial"/>
              </a:rPr>
              <a:t>v  rovnovážném </a:t>
            </a:r>
            <a:r>
              <a:rPr sz="1500" spc="-5" dirty="0">
                <a:latin typeface="Arial"/>
                <a:cs typeface="Arial"/>
              </a:rPr>
              <a:t>postavení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Arial"/>
                <a:cs typeface="Arial"/>
              </a:rPr>
              <a:t>*úloha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5" dirty="0">
                <a:latin typeface="Arial"/>
                <a:cs typeface="Arial"/>
              </a:rPr>
              <a:t>role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marketingu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Přítomnost potřeb a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přání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1500" dirty="0">
                <a:latin typeface="Arial"/>
                <a:cs typeface="Arial"/>
              </a:rPr>
              <a:t>Přání </a:t>
            </a:r>
            <a:r>
              <a:rPr sz="1500" spc="-5" dirty="0">
                <a:latin typeface="Arial"/>
                <a:cs typeface="Arial"/>
              </a:rPr>
              <a:t>jako </a:t>
            </a:r>
            <a:r>
              <a:rPr sz="1500" dirty="0">
                <a:latin typeface="Arial"/>
                <a:cs typeface="Arial"/>
              </a:rPr>
              <a:t>tužba </a:t>
            </a:r>
            <a:r>
              <a:rPr sz="1500" spc="-5" dirty="0">
                <a:latin typeface="Arial"/>
                <a:cs typeface="Arial"/>
              </a:rPr>
              <a:t>po určitých konkrétních předmětech </a:t>
            </a:r>
            <a:r>
              <a:rPr sz="1500" dirty="0">
                <a:latin typeface="Arial"/>
                <a:cs typeface="Arial"/>
              </a:rPr>
              <a:t>či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službách, </a:t>
            </a:r>
            <a:r>
              <a:rPr sz="1500" spc="-5" dirty="0">
                <a:latin typeface="Arial"/>
                <a:cs typeface="Arial"/>
              </a:rPr>
              <a:t>jimiž je uspokojena daná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potřeba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75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Existence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směny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transakcí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1500" dirty="0">
                <a:latin typeface="Arial"/>
                <a:cs typeface="Arial"/>
              </a:rPr>
              <a:t>Vede k zisku – </a:t>
            </a:r>
            <a:r>
              <a:rPr sz="1500" spc="-5" dirty="0">
                <a:latin typeface="Arial"/>
                <a:cs typeface="Arial"/>
              </a:rPr>
              <a:t>hmotný, </a:t>
            </a:r>
            <a:r>
              <a:rPr sz="1500" dirty="0">
                <a:latin typeface="Arial"/>
                <a:cs typeface="Arial"/>
              </a:rPr>
              <a:t>finanční,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morální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4360" y="1604010"/>
            <a:ext cx="5474716" cy="3941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920" y="626029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 čtení</a:t>
            </a:r>
            <a:r>
              <a:rPr sz="3600" spc="-90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118235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Harris </a:t>
            </a:r>
            <a:r>
              <a:rPr sz="2000" spc="-5" dirty="0">
                <a:latin typeface="Arial"/>
                <a:cs typeface="Arial"/>
              </a:rPr>
              <a:t>(2007) </a:t>
            </a:r>
            <a:r>
              <a:rPr sz="2000" b="1" spc="-5" dirty="0">
                <a:latin typeface="Arial"/>
                <a:cs typeface="Arial"/>
              </a:rPr>
              <a:t>Sidney Levy: </a:t>
            </a:r>
            <a:r>
              <a:rPr sz="2000" b="1" spc="-10" dirty="0">
                <a:latin typeface="Arial"/>
                <a:cs typeface="Arial"/>
              </a:rPr>
              <a:t>Challenging </a:t>
            </a:r>
            <a:r>
              <a:rPr sz="2000" b="1" spc="-5" dirty="0">
                <a:latin typeface="Arial"/>
                <a:cs typeface="Arial"/>
              </a:rPr>
              <a:t>the Philosophical Assumptions of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Příběh S. L., který patřil </a:t>
            </a:r>
            <a:r>
              <a:rPr sz="2000" dirty="0">
                <a:latin typeface="Arial"/>
                <a:cs typeface="Arial"/>
              </a:rPr>
              <a:t>ve </a:t>
            </a:r>
            <a:r>
              <a:rPr sz="2000" spc="-5" dirty="0">
                <a:latin typeface="Arial"/>
                <a:cs typeface="Arial"/>
              </a:rPr>
              <a:t>20. století mezi </a:t>
            </a:r>
            <a:r>
              <a:rPr sz="2000" spc="-10" dirty="0">
                <a:latin typeface="Arial"/>
                <a:cs typeface="Arial"/>
              </a:rPr>
              <a:t>hlavní přispěvatele </a:t>
            </a:r>
            <a:r>
              <a:rPr sz="2000" spc="-5" dirty="0">
                <a:latin typeface="Arial"/>
                <a:cs typeface="Arial"/>
              </a:rPr>
              <a:t>rozvoje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oblasti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marketingu a spotřebitelského chování. Zapojování interdisciplinarity a </a:t>
            </a:r>
            <a:r>
              <a:rPr sz="2000" spc="-10" dirty="0">
                <a:latin typeface="Arial"/>
                <a:cs typeface="Arial"/>
              </a:rPr>
              <a:t>odborného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přístupu.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Foley (1989) </a:t>
            </a:r>
            <a:r>
              <a:rPr sz="2000" b="1" spc="-5" dirty="0">
                <a:latin typeface="Arial"/>
                <a:cs typeface="Arial"/>
              </a:rPr>
              <a:t>15 - ECONOMIC EQUILIBRIUM WITH </a:t>
            </a:r>
            <a:r>
              <a:rPr sz="2000" b="1" spc="-10" dirty="0">
                <a:latin typeface="Arial"/>
                <a:cs typeface="Arial"/>
              </a:rPr>
              <a:t>COSTLY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 marR="3175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Kapitola v knize se věnuje </a:t>
            </a:r>
            <a:r>
              <a:rPr sz="2000" spc="-10" dirty="0">
                <a:latin typeface="Arial"/>
                <a:cs typeface="Arial"/>
              </a:rPr>
              <a:t>nákladnosti </a:t>
            </a:r>
            <a:r>
              <a:rPr sz="2000" spc="-5" dirty="0">
                <a:latin typeface="Arial"/>
                <a:cs typeface="Arial"/>
              </a:rPr>
              <a:t>marketingu v souvislosti s </a:t>
            </a:r>
            <a:r>
              <a:rPr sz="2000" spc="-10" dirty="0">
                <a:latin typeface="Arial"/>
                <a:cs typeface="Arial"/>
              </a:rPr>
              <a:t>ekonomickou </a:t>
            </a:r>
            <a:r>
              <a:rPr sz="2000" spc="-5" dirty="0">
                <a:latin typeface="Arial"/>
                <a:cs typeface="Arial"/>
              </a:rPr>
              <a:t>rovnováhou  skrze transakční </a:t>
            </a:r>
            <a:r>
              <a:rPr sz="2000" spc="-10" dirty="0">
                <a:latin typeface="Arial"/>
                <a:cs typeface="Arial"/>
              </a:rPr>
              <a:t>náklady. Rozhodování </a:t>
            </a:r>
            <a:r>
              <a:rPr sz="2000" spc="-5" dirty="0">
                <a:latin typeface="Arial"/>
                <a:cs typeface="Arial"/>
              </a:rPr>
              <a:t>zákazníka </a:t>
            </a:r>
            <a:r>
              <a:rPr sz="2000" spc="-10" dirty="0">
                <a:latin typeface="Arial"/>
                <a:cs typeface="Arial"/>
              </a:rPr>
              <a:t>neprobíhá pouze </a:t>
            </a:r>
            <a:r>
              <a:rPr sz="2000" spc="-5" dirty="0">
                <a:latin typeface="Arial"/>
                <a:cs typeface="Arial"/>
              </a:rPr>
              <a:t>s </a:t>
            </a:r>
            <a:r>
              <a:rPr sz="2000" spc="-10" dirty="0">
                <a:latin typeface="Arial"/>
                <a:cs typeface="Arial"/>
              </a:rPr>
              <a:t>ohledem na  </a:t>
            </a:r>
            <a:r>
              <a:rPr sz="2000" spc="-5" dirty="0">
                <a:latin typeface="Arial"/>
                <a:cs typeface="Arial"/>
              </a:rPr>
              <a:t>příležitost v </a:t>
            </a:r>
            <a:r>
              <a:rPr sz="2000" spc="-10" dirty="0">
                <a:latin typeface="Arial"/>
                <a:cs typeface="Arial"/>
              </a:rPr>
              <a:t>jednom </a:t>
            </a:r>
            <a:r>
              <a:rPr sz="2000" spc="-5" dirty="0">
                <a:latin typeface="Arial"/>
                <a:cs typeface="Arial"/>
              </a:rPr>
              <a:t>momentě, ale i s </a:t>
            </a:r>
            <a:r>
              <a:rPr sz="2000" spc="-10" dirty="0">
                <a:latin typeface="Arial"/>
                <a:cs typeface="Arial"/>
              </a:rPr>
              <a:t>ohledem </a:t>
            </a:r>
            <a:r>
              <a:rPr sz="2000" spc="-5" dirty="0">
                <a:latin typeface="Arial"/>
                <a:cs typeface="Arial"/>
              </a:rPr>
              <a:t>na </a:t>
            </a:r>
            <a:r>
              <a:rPr sz="2000" spc="-10" dirty="0">
                <a:latin typeface="Arial"/>
                <a:cs typeface="Arial"/>
              </a:rPr>
              <a:t>budoucí obchody, </a:t>
            </a:r>
            <a:r>
              <a:rPr sz="2000" spc="-5" dirty="0">
                <a:latin typeface="Arial"/>
                <a:cs typeface="Arial"/>
              </a:rPr>
              <a:t>kdy situace může </a:t>
            </a:r>
            <a:r>
              <a:rPr sz="2000" spc="-10" dirty="0">
                <a:latin typeface="Arial"/>
                <a:cs typeface="Arial"/>
              </a:rPr>
              <a:t>být  příhodnější </a:t>
            </a:r>
            <a:r>
              <a:rPr sz="2000" spc="-5" dirty="0">
                <a:latin typeface="Arial"/>
                <a:cs typeface="Arial"/>
              </a:rPr>
              <a:t>pro zákazníka. Diskuze s tradičním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modelem.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marR="6375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Tirado, Tena a </a:t>
            </a:r>
            <a:r>
              <a:rPr sz="2000" spc="-10" dirty="0">
                <a:latin typeface="Arial"/>
                <a:cs typeface="Arial"/>
              </a:rPr>
              <a:t>Guillén </a:t>
            </a:r>
            <a:r>
              <a:rPr sz="2000" spc="-5" dirty="0">
                <a:latin typeface="Arial"/>
                <a:cs typeface="Arial"/>
              </a:rPr>
              <a:t>(2019) </a:t>
            </a:r>
            <a:r>
              <a:rPr sz="2000" b="1" spc="-10" dirty="0">
                <a:latin typeface="Arial"/>
                <a:cs typeface="Arial"/>
              </a:rPr>
              <a:t>Ambidexterity </a:t>
            </a:r>
            <a:r>
              <a:rPr sz="2000" b="1" spc="-5" dirty="0">
                <a:latin typeface="Arial"/>
                <a:cs typeface="Arial"/>
              </a:rPr>
              <a:t>as a </a:t>
            </a:r>
            <a:r>
              <a:rPr sz="2000" b="1" spc="-10" dirty="0">
                <a:latin typeface="Arial"/>
                <a:cs typeface="Arial"/>
              </a:rPr>
              <a:t>Key </a:t>
            </a:r>
            <a:r>
              <a:rPr sz="2000" b="1" spc="-5" dirty="0">
                <a:latin typeface="Arial"/>
                <a:cs typeface="Arial"/>
              </a:rPr>
              <a:t>Factor </a:t>
            </a:r>
            <a:r>
              <a:rPr sz="2000" b="1" dirty="0">
                <a:latin typeface="Arial"/>
                <a:cs typeface="Arial"/>
              </a:rPr>
              <a:t>in </a:t>
            </a:r>
            <a:r>
              <a:rPr sz="2000" b="1" spc="-10" dirty="0">
                <a:latin typeface="Arial"/>
                <a:cs typeface="Arial"/>
              </a:rPr>
              <a:t>Banks’ </a:t>
            </a:r>
            <a:r>
              <a:rPr sz="2000" b="1" spc="-5" dirty="0">
                <a:latin typeface="Arial"/>
                <a:cs typeface="Arial"/>
              </a:rPr>
              <a:t>Performance: A  Marketing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Approach</a:t>
            </a:r>
            <a:endParaRPr sz="2000" dirty="0">
              <a:latin typeface="Arial"/>
              <a:cs typeface="Arial"/>
            </a:endParaRPr>
          </a:p>
          <a:p>
            <a:pPr marL="926465" marR="12192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Analýzy </a:t>
            </a:r>
            <a:r>
              <a:rPr sz="2000" spc="-10" dirty="0">
                <a:latin typeface="Arial"/>
                <a:cs typeface="Arial"/>
              </a:rPr>
              <a:t>potvrdila </a:t>
            </a:r>
            <a:r>
              <a:rPr sz="2000" spc="-5" dirty="0">
                <a:latin typeface="Arial"/>
                <a:cs typeface="Arial"/>
              </a:rPr>
              <a:t>význam </a:t>
            </a:r>
            <a:r>
              <a:rPr sz="2000" spc="-10" dirty="0">
                <a:latin typeface="Arial"/>
                <a:cs typeface="Arial"/>
              </a:rPr>
              <a:t>přítomnosti </a:t>
            </a:r>
            <a:r>
              <a:rPr sz="2000" spc="-5" dirty="0">
                <a:latin typeface="Arial"/>
                <a:cs typeface="Arial"/>
              </a:rPr>
              <a:t>fyzických </a:t>
            </a:r>
            <a:r>
              <a:rPr sz="2000" spc="-10" dirty="0">
                <a:latin typeface="Arial"/>
                <a:cs typeface="Arial"/>
              </a:rPr>
              <a:t>poboček </a:t>
            </a:r>
            <a:r>
              <a:rPr sz="2000" spc="-5" dirty="0">
                <a:latin typeface="Arial"/>
                <a:cs typeface="Arial"/>
              </a:rPr>
              <a:t>bank z </a:t>
            </a:r>
            <a:r>
              <a:rPr sz="2000" spc="-10" dirty="0">
                <a:latin typeface="Arial"/>
                <a:cs typeface="Arial"/>
              </a:rPr>
              <a:t>hlediska emocionálních  </a:t>
            </a:r>
            <a:r>
              <a:rPr sz="2000" spc="-5" dirty="0">
                <a:latin typeface="Arial"/>
                <a:cs typeface="Arial"/>
              </a:rPr>
              <a:t>vazeb mezi </a:t>
            </a:r>
            <a:r>
              <a:rPr sz="2000" spc="-10" dirty="0">
                <a:latin typeface="Arial"/>
                <a:cs typeface="Arial"/>
              </a:rPr>
              <a:t>producentem </a:t>
            </a:r>
            <a:r>
              <a:rPr sz="2000" spc="-5" dirty="0">
                <a:latin typeface="Arial"/>
                <a:cs typeface="Arial"/>
              </a:rPr>
              <a:t>a zákazníkem. V </a:t>
            </a:r>
            <a:r>
              <a:rPr sz="2000" spc="-10" dirty="0">
                <a:latin typeface="Arial"/>
                <a:cs typeface="Arial"/>
              </a:rPr>
              <a:t>případě </a:t>
            </a:r>
            <a:r>
              <a:rPr sz="2000" spc="-5" dirty="0">
                <a:latin typeface="Arial"/>
                <a:cs typeface="Arial"/>
              </a:rPr>
              <a:t>jejich (vazeb) </a:t>
            </a:r>
            <a:r>
              <a:rPr sz="2000" spc="-10" dirty="0">
                <a:latin typeface="Arial"/>
                <a:cs typeface="Arial"/>
              </a:rPr>
              <a:t>minimalizace následuje  </a:t>
            </a:r>
            <a:r>
              <a:rPr sz="2000" spc="-5" dirty="0">
                <a:latin typeface="Arial"/>
                <a:cs typeface="Arial"/>
              </a:rPr>
              <a:t>racionalizace vztahu firma-zákazník a zhoršuje se tak možnost </a:t>
            </a:r>
            <a:r>
              <a:rPr sz="2000" spc="-10" dirty="0">
                <a:latin typeface="Arial"/>
                <a:cs typeface="Arial"/>
              </a:rPr>
              <a:t>jejich udržení </a:t>
            </a:r>
            <a:r>
              <a:rPr sz="2000" spc="-5" dirty="0">
                <a:latin typeface="Arial"/>
                <a:cs typeface="Arial"/>
              </a:rPr>
              <a:t>či </a:t>
            </a:r>
            <a:r>
              <a:rPr sz="2000" spc="-10" dirty="0">
                <a:latin typeface="Arial"/>
                <a:cs typeface="Arial"/>
              </a:rPr>
              <a:t>udržení na  </a:t>
            </a:r>
            <a:r>
              <a:rPr sz="2000" spc="-5" dirty="0">
                <a:latin typeface="Arial"/>
                <a:cs typeface="Arial"/>
              </a:rPr>
              <a:t>určité </a:t>
            </a:r>
            <a:r>
              <a:rPr sz="2000" spc="-10" dirty="0">
                <a:latin typeface="Arial"/>
                <a:cs typeface="Arial"/>
              </a:rPr>
              <a:t>úrovni.</a:t>
            </a:r>
            <a:r>
              <a:rPr sz="2000" spc="-2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 čtení</a:t>
            </a:r>
            <a:r>
              <a:rPr sz="3600" spc="-90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02393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Xiao, Wang a Chan-Olmsted (2018) </a:t>
            </a:r>
            <a:r>
              <a:rPr sz="2000" b="1" spc="-5" dirty="0">
                <a:latin typeface="Arial"/>
                <a:cs typeface="Arial"/>
              </a:rPr>
              <a:t>Factors </a:t>
            </a:r>
            <a:r>
              <a:rPr sz="2000" b="1" spc="-10" dirty="0">
                <a:latin typeface="Arial"/>
                <a:cs typeface="Arial"/>
              </a:rPr>
              <a:t>affecting </a:t>
            </a:r>
            <a:r>
              <a:rPr sz="2000" b="1" spc="-5" dirty="0">
                <a:latin typeface="Arial"/>
                <a:cs typeface="Arial"/>
              </a:rPr>
              <a:t>YouTube influencer </a:t>
            </a:r>
            <a:r>
              <a:rPr sz="2000" b="1" spc="-10" dirty="0">
                <a:latin typeface="Arial"/>
                <a:cs typeface="Arial"/>
              </a:rPr>
              <a:t>marketing  credibility: </a:t>
            </a:r>
            <a:r>
              <a:rPr sz="2000" b="1" spc="-5" dirty="0">
                <a:latin typeface="Arial"/>
                <a:cs typeface="Arial"/>
              </a:rPr>
              <a:t>a heuristic-systematic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  <a:p>
            <a:pPr marL="926465" marR="107950" indent="6921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Studie </a:t>
            </a:r>
            <a:r>
              <a:rPr sz="2000" spc="-10" dirty="0">
                <a:latin typeface="Arial"/>
                <a:cs typeface="Arial"/>
              </a:rPr>
              <a:t>prokazovala, </a:t>
            </a:r>
            <a:r>
              <a:rPr sz="2000" spc="-5" dirty="0">
                <a:latin typeface="Arial"/>
                <a:cs typeface="Arial"/>
              </a:rPr>
              <a:t>že důvěryhodnost, sociální </a:t>
            </a:r>
            <a:r>
              <a:rPr sz="2000" dirty="0">
                <a:latin typeface="Arial"/>
                <a:cs typeface="Arial"/>
              </a:rPr>
              <a:t>vliv, </a:t>
            </a:r>
            <a:r>
              <a:rPr sz="2000" spc="-5" dirty="0">
                <a:latin typeface="Arial"/>
                <a:cs typeface="Arial"/>
              </a:rPr>
              <a:t>kvalita </a:t>
            </a:r>
            <a:r>
              <a:rPr sz="2000" spc="-10" dirty="0">
                <a:latin typeface="Arial"/>
                <a:cs typeface="Arial"/>
              </a:rPr>
              <a:t>argumentů </a:t>
            </a:r>
            <a:r>
              <a:rPr sz="2000" spc="-5" dirty="0">
                <a:latin typeface="Arial"/>
                <a:cs typeface="Arial"/>
              </a:rPr>
              <a:t>a zapojení  </a:t>
            </a:r>
            <a:r>
              <a:rPr sz="2000" spc="-10" dirty="0">
                <a:latin typeface="Arial"/>
                <a:cs typeface="Arial"/>
              </a:rPr>
              <a:t>informací </a:t>
            </a:r>
            <a:r>
              <a:rPr sz="2000" spc="-5" dirty="0">
                <a:latin typeface="Arial"/>
                <a:cs typeface="Arial"/>
              </a:rPr>
              <a:t>jsou vlivnými faktory ovlivňujícími </a:t>
            </a:r>
            <a:r>
              <a:rPr sz="2000" spc="-10" dirty="0">
                <a:latin typeface="Arial"/>
                <a:cs typeface="Arial"/>
              </a:rPr>
              <a:t>důvěryhodnost informací </a:t>
            </a:r>
            <a:r>
              <a:rPr sz="2000" spc="-5" dirty="0">
                <a:latin typeface="Arial"/>
                <a:cs typeface="Arial"/>
              </a:rPr>
              <a:t>vnímanou  spotřebitelem na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YouTube.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997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9920" algn="l"/>
              </a:tabLst>
            </a:pPr>
            <a:r>
              <a:rPr dirty="0"/>
              <a:t>MARKETINGOVÝ	PROCES</a:t>
            </a:r>
            <a:r>
              <a:rPr spc="-105" dirty="0"/>
              <a:t> </a:t>
            </a:r>
            <a:r>
              <a:rPr dirty="0"/>
              <a:t>zahrnuje: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077" y="1952498"/>
            <a:ext cx="7918450" cy="390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ZJIŠTĚNÍ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co zákazník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potřebuje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VÝVOJ </a:t>
            </a:r>
            <a:r>
              <a:rPr sz="2800" dirty="0">
                <a:latin typeface="Arial"/>
                <a:cs typeface="Arial"/>
              </a:rPr>
              <a:t>výrobku/služby k </a:t>
            </a:r>
            <a:r>
              <a:rPr sz="2800" spc="-5" dirty="0">
                <a:latin typeface="Arial"/>
                <a:cs typeface="Arial"/>
              </a:rPr>
              <a:t>uspokojení </a:t>
            </a:r>
            <a:r>
              <a:rPr sz="2800" dirty="0">
                <a:latin typeface="Arial"/>
                <a:cs typeface="Arial"/>
              </a:rPr>
              <a:t>těchto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12700" marR="1294765">
              <a:lnSpc>
                <a:spcPts val="302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STANOVENÍ </a:t>
            </a:r>
            <a:r>
              <a:rPr sz="2800" dirty="0">
                <a:latin typeface="Arial"/>
                <a:cs typeface="Arial"/>
              </a:rPr>
              <a:t>ceny v souladu s </a:t>
            </a:r>
            <a:r>
              <a:rPr sz="2800" spc="-5" dirty="0">
                <a:latin typeface="Arial"/>
                <a:cs typeface="Arial"/>
              </a:rPr>
              <a:t>požadavky  dodavatele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představou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endParaRPr sz="2800">
              <a:latin typeface="Arial"/>
              <a:cs typeface="Arial"/>
            </a:endParaRPr>
          </a:p>
          <a:p>
            <a:pPr marL="12700" marR="1031875">
              <a:lnSpc>
                <a:spcPts val="6050"/>
              </a:lnSpc>
              <a:spcBef>
                <a:spcPts val="61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DISTRIBUCE </a:t>
            </a:r>
            <a:r>
              <a:rPr sz="2800" dirty="0">
                <a:latin typeface="Arial"/>
                <a:cs typeface="Arial"/>
              </a:rPr>
              <a:t>výrobků/služeb k zákazníkovi  dohodnutí směny =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6480" y="2421889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296545" y="185420"/>
                </a:moveTo>
                <a:lnTo>
                  <a:pt x="0" y="185420"/>
                </a:lnTo>
                <a:lnTo>
                  <a:pt x="148209" y="333629"/>
                </a:lnTo>
                <a:lnTo>
                  <a:pt x="296545" y="185420"/>
                </a:lnTo>
                <a:close/>
              </a:path>
              <a:path w="296545" h="334010">
                <a:moveTo>
                  <a:pt x="222377" y="0"/>
                </a:moveTo>
                <a:lnTo>
                  <a:pt x="74041" y="0"/>
                </a:lnTo>
                <a:lnTo>
                  <a:pt x="74041" y="185420"/>
                </a:lnTo>
                <a:lnTo>
                  <a:pt x="222377" y="185420"/>
                </a:lnTo>
                <a:lnTo>
                  <a:pt x="22237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6480" y="2421889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0" y="185420"/>
                </a:moveTo>
                <a:lnTo>
                  <a:pt x="74041" y="185420"/>
                </a:lnTo>
                <a:lnTo>
                  <a:pt x="74041" y="0"/>
                </a:lnTo>
                <a:lnTo>
                  <a:pt x="222377" y="0"/>
                </a:lnTo>
                <a:lnTo>
                  <a:pt x="222377" y="185420"/>
                </a:lnTo>
                <a:lnTo>
                  <a:pt x="296545" y="185420"/>
                </a:lnTo>
                <a:lnTo>
                  <a:pt x="148209" y="333629"/>
                </a:lnTo>
                <a:lnTo>
                  <a:pt x="0" y="1854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6480" y="3317875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296545" y="185292"/>
                </a:moveTo>
                <a:lnTo>
                  <a:pt x="0" y="185292"/>
                </a:lnTo>
                <a:lnTo>
                  <a:pt x="148209" y="333629"/>
                </a:lnTo>
                <a:lnTo>
                  <a:pt x="296545" y="185292"/>
                </a:lnTo>
                <a:close/>
              </a:path>
              <a:path w="296545" h="334010">
                <a:moveTo>
                  <a:pt x="222377" y="0"/>
                </a:moveTo>
                <a:lnTo>
                  <a:pt x="74041" y="0"/>
                </a:lnTo>
                <a:lnTo>
                  <a:pt x="74041" y="185292"/>
                </a:lnTo>
                <a:lnTo>
                  <a:pt x="222377" y="185292"/>
                </a:lnTo>
                <a:lnTo>
                  <a:pt x="22237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6480" y="3317875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0" y="185292"/>
                </a:moveTo>
                <a:lnTo>
                  <a:pt x="74041" y="185292"/>
                </a:lnTo>
                <a:lnTo>
                  <a:pt x="74041" y="0"/>
                </a:lnTo>
                <a:lnTo>
                  <a:pt x="222377" y="0"/>
                </a:lnTo>
                <a:lnTo>
                  <a:pt x="222377" y="185292"/>
                </a:lnTo>
                <a:lnTo>
                  <a:pt x="296545" y="185292"/>
                </a:lnTo>
                <a:lnTo>
                  <a:pt x="148209" y="333629"/>
                </a:lnTo>
                <a:lnTo>
                  <a:pt x="0" y="1852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6480" y="4256659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296545" y="185293"/>
                </a:moveTo>
                <a:lnTo>
                  <a:pt x="0" y="185293"/>
                </a:lnTo>
                <a:lnTo>
                  <a:pt x="148209" y="333629"/>
                </a:lnTo>
                <a:lnTo>
                  <a:pt x="296545" y="185293"/>
                </a:lnTo>
                <a:close/>
              </a:path>
              <a:path w="296545" h="334010">
                <a:moveTo>
                  <a:pt x="222377" y="0"/>
                </a:moveTo>
                <a:lnTo>
                  <a:pt x="74041" y="0"/>
                </a:lnTo>
                <a:lnTo>
                  <a:pt x="74041" y="185293"/>
                </a:lnTo>
                <a:lnTo>
                  <a:pt x="222377" y="185293"/>
                </a:lnTo>
                <a:lnTo>
                  <a:pt x="22237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6480" y="4256659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0" y="185293"/>
                </a:moveTo>
                <a:lnTo>
                  <a:pt x="74041" y="185293"/>
                </a:lnTo>
                <a:lnTo>
                  <a:pt x="74041" y="0"/>
                </a:lnTo>
                <a:lnTo>
                  <a:pt x="222377" y="0"/>
                </a:lnTo>
                <a:lnTo>
                  <a:pt x="222377" y="185293"/>
                </a:lnTo>
                <a:lnTo>
                  <a:pt x="296545" y="185293"/>
                </a:lnTo>
                <a:lnTo>
                  <a:pt x="148209" y="333629"/>
                </a:lnTo>
                <a:lnTo>
                  <a:pt x="0" y="1852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6480" y="5195442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296545" y="185292"/>
                </a:moveTo>
                <a:lnTo>
                  <a:pt x="0" y="185292"/>
                </a:lnTo>
                <a:lnTo>
                  <a:pt x="148209" y="333628"/>
                </a:lnTo>
                <a:lnTo>
                  <a:pt x="296545" y="185292"/>
                </a:lnTo>
                <a:close/>
              </a:path>
              <a:path w="296545" h="334010">
                <a:moveTo>
                  <a:pt x="222377" y="0"/>
                </a:moveTo>
                <a:lnTo>
                  <a:pt x="74041" y="0"/>
                </a:lnTo>
                <a:lnTo>
                  <a:pt x="74041" y="185292"/>
                </a:lnTo>
                <a:lnTo>
                  <a:pt x="222377" y="185292"/>
                </a:lnTo>
                <a:lnTo>
                  <a:pt x="22237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6480" y="5195442"/>
            <a:ext cx="296545" cy="334010"/>
          </a:xfrm>
          <a:custGeom>
            <a:avLst/>
            <a:gdLst/>
            <a:ahLst/>
            <a:cxnLst/>
            <a:rect l="l" t="t" r="r" b="b"/>
            <a:pathLst>
              <a:path w="296545" h="334010">
                <a:moveTo>
                  <a:pt x="0" y="185292"/>
                </a:moveTo>
                <a:lnTo>
                  <a:pt x="74041" y="185292"/>
                </a:lnTo>
                <a:lnTo>
                  <a:pt x="74041" y="0"/>
                </a:lnTo>
                <a:lnTo>
                  <a:pt x="222377" y="0"/>
                </a:lnTo>
                <a:lnTo>
                  <a:pt x="222377" y="185292"/>
                </a:lnTo>
                <a:lnTo>
                  <a:pt x="296545" y="185292"/>
                </a:lnTo>
                <a:lnTo>
                  <a:pt x="148209" y="333628"/>
                </a:lnTo>
                <a:lnTo>
                  <a:pt x="0" y="1852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D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2302</Words>
  <Application>Microsoft Office PowerPoint</Application>
  <PresentationFormat>Širokoúhlá obrazovka</PresentationFormat>
  <Paragraphs>304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Office Theme</vt:lpstr>
      <vt:lpstr>Prezentace aplikace PowerPoint</vt:lpstr>
      <vt:lpstr>Dnešní program:</vt:lpstr>
      <vt:lpstr>Marketing dnes</vt:lpstr>
      <vt:lpstr>Peter Drucker:</vt:lpstr>
      <vt:lpstr>Prezentace aplikace PowerPoint</vt:lpstr>
      <vt:lpstr>Základní předpoklady pro existenci marketingu</vt:lpstr>
      <vt:lpstr>Ke čtení (doplnění)</vt:lpstr>
      <vt:lpstr>Ke čtení (doplnění)</vt:lpstr>
      <vt:lpstr>MARKETINGOVÝ PROCES zahrnuje:</vt:lpstr>
      <vt:lpstr>Jak lze chápat a uchopit marketing:</vt:lpstr>
      <vt:lpstr>Vývoj marketingového myšlení – vývoj podnikatelských koncepcí:</vt:lpstr>
      <vt:lpstr>Orientace na výrobu (výrobní koncepce)</vt:lpstr>
      <vt:lpstr>Orientace na výrobek (výrobková koncepce)</vt:lpstr>
      <vt:lpstr>Orientace na prodej (prodejní koncepce)</vt:lpstr>
      <vt:lpstr>Orientace na trh a zákazníka (marketingová koncepce)</vt:lpstr>
      <vt:lpstr>Prezentace aplikace PowerPoint</vt:lpstr>
      <vt:lpstr>Spokojený zákaz</vt:lpstr>
      <vt:lpstr>Orientace na společnost (sociálně marketingová koncepce)</vt:lpstr>
      <vt:lpstr>Obě poslední zmíněné koncepce</vt:lpstr>
      <vt:lpstr>Prezentace aplikace PowerPoint</vt:lpstr>
      <vt:lpstr>Sociální marketing (Kotler, Roberto, Lee,  2002:5)</vt:lpstr>
      <vt:lpstr>Příklady sociálního  marketingu</vt:lpstr>
      <vt:lpstr>Marketing v neziskovém/veřejném sektoru –  specifika</vt:lpstr>
      <vt:lpstr>Marketing v neziskovém/veřejném sektoru –  specifika</vt:lpstr>
      <vt:lpstr>Marketingové směnné transakce v ziskové  organizaci:</vt:lpstr>
      <vt:lpstr>Prezentace aplikace PowerPoint</vt:lpstr>
      <vt:lpstr>Marketingové směnné transakce v  neziskové organizaci:</vt:lpstr>
      <vt:lpstr>Marketingové prostředí neziskových  organizací</vt:lpstr>
      <vt:lpstr>Přesto všechno - společné rysy : „Both sectors are in the behavioral influence  business and that is precisely what marketing  is about.“</vt:lpstr>
      <vt:lpstr>Jinými slovy </vt:lpstr>
      <vt:lpstr>Marketingový mix = 4 P(roduct) = 4 C(lient)</vt:lpstr>
      <vt:lpstr>Agentura Ogilvy PR hovoří o 4 E:</vt:lpstr>
      <vt:lpstr>Rozšíření marketing mixu dle další přístupů:</vt:lpstr>
      <vt:lpstr>Marketing neziskových organizací:</vt:lpstr>
      <vt:lpstr>Tržní segmentace</vt:lpstr>
      <vt:lpstr>Segment trhu/cílová skupina je</vt:lpstr>
      <vt:lpstr>Cílový segment/target</vt:lpstr>
      <vt:lpstr>Cílený marketing – 3 kroky</vt:lpstr>
      <vt:lpstr>Výhody cíleného marketing</vt:lpstr>
      <vt:lpstr>Co byste si měli odnést z dnešní přednášky:</vt:lpstr>
      <vt:lpstr>Použitá literatura:</vt:lpstr>
      <vt:lpstr>Dále k prostudování této tématiky viz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Simona Škarabelová</cp:lastModifiedBy>
  <cp:revision>7</cp:revision>
  <dcterms:created xsi:type="dcterms:W3CDTF">2021-03-10T09:51:31Z</dcterms:created>
  <dcterms:modified xsi:type="dcterms:W3CDTF">2021-03-16T23:53:53Z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2021-03-10T00:00:00Z</vt:filetime>
  </property>
</Properties>
</file>