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57" r:id="rId1"/>
  </p:sldMasterIdLst>
  <p:notesMasterIdLst>
    <p:notesMasterId r:id="rId36"/>
  </p:notesMasterIdLst>
  <p:handoutMasterIdLst>
    <p:handoutMasterId r:id="rId37"/>
  </p:handoutMasterIdLst>
  <p:sldIdLst>
    <p:sldId id="256" r:id="rId2"/>
    <p:sldId id="351" r:id="rId3"/>
    <p:sldId id="393" r:id="rId4"/>
    <p:sldId id="395" r:id="rId5"/>
    <p:sldId id="394" r:id="rId6"/>
    <p:sldId id="3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22" r:id="rId20"/>
    <p:sldId id="409" r:id="rId21"/>
    <p:sldId id="410" r:id="rId22"/>
    <p:sldId id="411" r:id="rId23"/>
    <p:sldId id="412" r:id="rId24"/>
    <p:sldId id="413" r:id="rId25"/>
    <p:sldId id="414" r:id="rId26"/>
    <p:sldId id="415" r:id="rId27"/>
    <p:sldId id="416" r:id="rId28"/>
    <p:sldId id="417" r:id="rId29"/>
    <p:sldId id="418" r:id="rId30"/>
    <p:sldId id="419" r:id="rId31"/>
    <p:sldId id="420" r:id="rId32"/>
    <p:sldId id="421" r:id="rId33"/>
    <p:sldId id="389" r:id="rId34"/>
    <p:sldId id="423" r:id="rId3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B9006E"/>
    <a:srgbClr val="46C8FF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754" autoAdjust="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cs-CZ" altLang="cs-CZ"/>
              <a:t>Financování vysokých škol jako nástroj prosperity České republiky</a:t>
            </a: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r>
              <a:rPr lang="cs-CZ" altLang="cs-CZ"/>
              <a:t>Financování vysokých škol jako nástroj prosperity České republiky</a:t>
            </a:r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5325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325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EAF645-70B0-44C7-99C8-5F842E4FACB9}" type="slidenum">
              <a:rPr lang="cs-CZ" altLang="cs-CZ" sz="1300" smtClean="0"/>
              <a:pPr>
                <a:spcBef>
                  <a:spcPct val="0"/>
                </a:spcBef>
              </a:pPr>
              <a:t>27</a:t>
            </a:fld>
            <a:endParaRPr lang="cs-CZ" altLang="cs-CZ" sz="1300"/>
          </a:p>
        </p:txBody>
      </p:sp>
    </p:spTree>
    <p:extLst>
      <p:ext uri="{BB962C8B-B14F-4D97-AF65-F5344CB8AC3E}">
        <p14:creationId xmlns:p14="http://schemas.microsoft.com/office/powerpoint/2010/main" val="1038684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1FF7BBC3-4942-4748-BDEB-393A88A26C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17F7BCE-DD2D-4B15-B525-A4DDC38CFB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Define footer – presentation title / department</a:t>
            </a:r>
            <a:endParaRPr lang="en-US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2E47129-CD29-4FAB-AAFF-2F8F08274D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ECON slid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CF0005C-D689-4DD6-A5D8-EA20231460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en-US"/>
              <a:t>Define footer – presentation title / department</a:t>
            </a:r>
            <a:endParaRPr lang="en-US" dirty="0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C44CE881-5C32-4D94-BD5B-1353FF61C8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/>
              <a:t>Define footer – presentation title / department</a:t>
            </a:r>
            <a:endParaRPr lang="en-US" dirty="0"/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AE4DA97F-66A7-4782-958D-53BB7E421A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62618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1125539"/>
            <a:ext cx="10363200" cy="50323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198034" y="1773239"/>
            <a:ext cx="10365317" cy="4357687"/>
          </a:xfrm>
        </p:spPr>
        <p:txBody>
          <a:bodyPr>
            <a:normAutofit/>
          </a:bodyPr>
          <a:lstStyle/>
          <a:p>
            <a:pPr lvl="0"/>
            <a:endParaRPr lang="cs-CZ" noProof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97667-FB29-47B0-AEB0-88F786C5F4C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8282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9453" y="1134534"/>
            <a:ext cx="10788649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3159" y="2019301"/>
            <a:ext cx="517154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79451" y="2915729"/>
            <a:ext cx="5165709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97493" y="2019301"/>
            <a:ext cx="5170609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97285" y="2938735"/>
            <a:ext cx="5170817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57985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Define footer – presentation title / department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D02BBC8-BA18-446A-A9BA-BD711450F1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E4ED1EA-6D6D-4751-96EE-A54F4980D1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E8EB499-B5B8-4411-8A5F-E98450293E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8AAC756-AFD3-4AD9-9CB6-A2C9F5EEB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06ABEBC-1414-4D9D-9456-64352E0AEA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1511ED70-4159-4340-8610-715880E63A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B8642D8-D658-40BB-B4D2-E29CAE3850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72743CB-F148-49FE-83DC-5E159625F4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  <p:sldLayoutId id="2147483695" r:id="rId15"/>
    <p:sldLayoutId id="2147483696" r:id="rId16"/>
    <p:sldLayoutId id="2147483697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CnlArFuU-E" TargetMode="External"/><Relationship Id="rId2" Type="http://schemas.openxmlformats.org/officeDocument/2006/relationships/hyperlink" Target="https://www.youtube.com/watch?v=3jm4hJ5_n0U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youtube.com/watch?v=0srjdRDh99Y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Marketing nehmotného produktu (služeb)</a:t>
            </a:r>
            <a:br>
              <a:rPr lang="cs-CZ" dirty="0"/>
            </a:br>
            <a:r>
              <a:rPr lang="cs-CZ" dirty="0"/>
              <a:t>Cyklus marketingového plánování</a:t>
            </a:r>
            <a:br>
              <a:rPr lang="cs-CZ" dirty="0"/>
            </a:br>
            <a:br>
              <a:rPr lang="cs-CZ" dirty="0"/>
            </a:br>
            <a:r>
              <a:rPr lang="cs-CZ" sz="3200" b="0" dirty="0"/>
              <a:t>SIMONA ŠKARABELOVÁ</a:t>
            </a:r>
            <a:br>
              <a:rPr lang="cs-CZ" sz="3200" b="0" dirty="0"/>
            </a:br>
            <a:r>
              <a:rPr lang="cs-CZ" sz="3200" b="0" dirty="0"/>
              <a:t>FILIP HRŮZA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398502" y="6236313"/>
            <a:ext cx="7920000" cy="252000"/>
          </a:xfrm>
        </p:spPr>
        <p:txBody>
          <a:bodyPr/>
          <a:lstStyle/>
          <a:p>
            <a:r>
              <a:rPr lang="cs-CZ" altLang="cs-CZ" dirty="0"/>
              <a:t>Jaro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2243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Vlastnosti služeb: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72435" y="1653729"/>
            <a:ext cx="8447130" cy="4114800"/>
          </a:xfrm>
        </p:spPr>
        <p:txBody>
          <a:bodyPr/>
          <a:lstStyle/>
          <a:p>
            <a:r>
              <a:rPr lang="cs-CZ" altLang="cs-CZ" sz="3200" b="1" dirty="0"/>
              <a:t>Nehmotnost</a:t>
            </a:r>
          </a:p>
          <a:p>
            <a:endParaRPr lang="cs-CZ" altLang="cs-CZ" sz="3200" b="1" dirty="0"/>
          </a:p>
          <a:p>
            <a:r>
              <a:rPr lang="cs-CZ" altLang="cs-CZ" sz="3200" b="1" dirty="0"/>
              <a:t>Neoddělitelnost</a:t>
            </a:r>
          </a:p>
          <a:p>
            <a:endParaRPr lang="cs-CZ" altLang="cs-CZ" sz="3200" b="1" dirty="0"/>
          </a:p>
          <a:p>
            <a:r>
              <a:rPr lang="cs-CZ" altLang="cs-CZ" sz="3200" b="1" dirty="0"/>
              <a:t>Heterogenita, resp. proměnlivost</a:t>
            </a:r>
          </a:p>
          <a:p>
            <a:endParaRPr lang="cs-CZ" altLang="cs-CZ" sz="3200" b="1" dirty="0"/>
          </a:p>
          <a:p>
            <a:r>
              <a:rPr lang="cs-CZ" altLang="cs-CZ" sz="3200" b="1" dirty="0"/>
              <a:t>Zničitelnost</a:t>
            </a:r>
          </a:p>
          <a:p>
            <a:endParaRPr lang="cs-CZ" altLang="cs-CZ" sz="3200" b="1" dirty="0"/>
          </a:p>
          <a:p>
            <a:r>
              <a:rPr lang="cs-CZ" altLang="cs-CZ" sz="3200" b="1" dirty="0"/>
              <a:t>Nemožnost vlastnictví</a:t>
            </a: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10</a:t>
            </a:fld>
            <a:endParaRPr lang="cs-CZ" altLang="cs-CZ" dirty="0"/>
          </a:p>
        </p:txBody>
      </p:sp>
      <p:pic>
        <p:nvPicPr>
          <p:cNvPr id="1026" name="Picture 2" descr="intangible">
            <a:extLst>
              <a:ext uri="{FF2B5EF4-FFF2-40B4-BE49-F238E27FC236}">
                <a16:creationId xmlns:a16="http://schemas.microsoft.com/office/drawing/2014/main" id="{FAA5E023-2272-441A-AEEE-6605CF877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914" y="369348"/>
            <a:ext cx="28575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354F3F0-DFB6-45FD-AE44-7ADA2088AFD6}"/>
              </a:ext>
            </a:extLst>
          </p:cNvPr>
          <p:cNvSpPr txBox="1"/>
          <p:nvPr/>
        </p:nvSpPr>
        <p:spPr>
          <a:xfrm>
            <a:off x="8615700" y="3228945"/>
            <a:ext cx="285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Zdroj: https://www.effic.be/en/excellent-service-design-process-design/</a:t>
            </a:r>
          </a:p>
        </p:txBody>
      </p:sp>
    </p:spTree>
    <p:extLst>
      <p:ext uri="{BB962C8B-B14F-4D97-AF65-F5344CB8AC3E}">
        <p14:creationId xmlns:p14="http://schemas.microsoft.com/office/powerpoint/2010/main" val="3630114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Nehmotnost služeb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6000" y="1605589"/>
            <a:ext cx="11156806" cy="4114800"/>
          </a:xfrm>
        </p:spPr>
        <p:txBody>
          <a:bodyPr/>
          <a:lstStyle/>
          <a:p>
            <a:pPr>
              <a:buNone/>
            </a:pPr>
            <a:r>
              <a:rPr lang="cs-CZ" altLang="cs-CZ" b="1" dirty="0"/>
              <a:t>Je příčinou, že zákazník:</a:t>
            </a:r>
            <a:endParaRPr lang="cs-CZ" altLang="cs-CZ" dirty="0"/>
          </a:p>
          <a:p>
            <a:endParaRPr lang="cs-CZ" altLang="cs-CZ" dirty="0"/>
          </a:p>
          <a:p>
            <a:r>
              <a:rPr lang="cs-CZ" altLang="cs-CZ" dirty="0"/>
              <a:t>obtížně hodnotí konkurující si služby,</a:t>
            </a:r>
          </a:p>
          <a:p>
            <a:r>
              <a:rPr lang="cs-CZ" altLang="cs-CZ" dirty="0"/>
              <a:t>obává se rizika při nákupu služby,</a:t>
            </a:r>
          </a:p>
          <a:p>
            <a:r>
              <a:rPr lang="cs-CZ" altLang="cs-CZ" dirty="0"/>
              <a:t>klade důraz na osobní zdroje informací,</a:t>
            </a:r>
          </a:p>
          <a:p>
            <a:r>
              <a:rPr lang="cs-CZ" altLang="cs-CZ" dirty="0"/>
              <a:t>jako základ pro hodnocení kvality služby používá cenu (v ziskovém prostředí).</a:t>
            </a:r>
          </a:p>
          <a:p>
            <a:endParaRPr lang="cs-CZ" altLang="cs-CZ" dirty="0"/>
          </a:p>
          <a:p>
            <a:pPr marL="0" indent="0">
              <a:buNone/>
            </a:pPr>
            <a:r>
              <a:rPr lang="cs-CZ" altLang="cs-CZ" b="1" dirty="0"/>
              <a:t>Jak může management reagovat?</a:t>
            </a:r>
          </a:p>
          <a:p>
            <a:r>
              <a:rPr lang="cs-CZ" altLang="cs-CZ" dirty="0"/>
              <a:t>stanovuje procesy poskytování služby, plánuje, předvídá…</a:t>
            </a:r>
          </a:p>
          <a:p>
            <a:pPr lvl="1"/>
            <a:endParaRPr lang="cs-CZ" altLang="cs-CZ" sz="2200" dirty="0"/>
          </a:p>
          <a:p>
            <a:pPr lvl="1"/>
            <a:endParaRPr lang="cs-CZ" altLang="cs-CZ" sz="2200" dirty="0"/>
          </a:p>
          <a:p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13672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Neoddělitelnost služeb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cs-CZ" altLang="cs-CZ" b="1" dirty="0"/>
              <a:t>Je příčinou, že zákazník:</a:t>
            </a:r>
            <a:endParaRPr lang="cs-CZ" altLang="cs-CZ" dirty="0"/>
          </a:p>
          <a:p>
            <a:pPr>
              <a:lnSpc>
                <a:spcPct val="90000"/>
              </a:lnSpc>
            </a:pPr>
            <a:endParaRPr lang="cs-CZ" altLang="cs-CZ" dirty="0"/>
          </a:p>
          <a:p>
            <a:pPr>
              <a:lnSpc>
                <a:spcPct val="90000"/>
              </a:lnSpc>
            </a:pPr>
            <a:r>
              <a:rPr lang="cs-CZ" altLang="cs-CZ" dirty="0"/>
              <a:t>je </a:t>
            </a:r>
            <a:r>
              <a:rPr lang="cs-CZ" altLang="cs-CZ" dirty="0" err="1"/>
              <a:t>spoluproducentem</a:t>
            </a:r>
            <a:r>
              <a:rPr lang="cs-CZ" altLang="cs-CZ" dirty="0"/>
              <a:t> služby,</a:t>
            </a:r>
          </a:p>
          <a:p>
            <a:pPr>
              <a:lnSpc>
                <a:spcPct val="90000"/>
              </a:lnSpc>
            </a:pPr>
            <a:endParaRPr lang="cs-CZ" altLang="cs-CZ" dirty="0"/>
          </a:p>
          <a:p>
            <a:pPr>
              <a:lnSpc>
                <a:spcPct val="90000"/>
              </a:lnSpc>
            </a:pPr>
            <a:r>
              <a:rPr lang="cs-CZ" altLang="cs-CZ" dirty="0"/>
              <a:t>často se podílí na vytváření služby spolu s ostatními zákazníky,</a:t>
            </a:r>
          </a:p>
          <a:p>
            <a:pPr>
              <a:lnSpc>
                <a:spcPct val="90000"/>
              </a:lnSpc>
            </a:pPr>
            <a:endParaRPr lang="cs-CZ" altLang="cs-CZ" dirty="0"/>
          </a:p>
          <a:p>
            <a:pPr>
              <a:lnSpc>
                <a:spcPct val="90000"/>
              </a:lnSpc>
            </a:pPr>
            <a:r>
              <a:rPr lang="cs-CZ" altLang="cs-CZ" dirty="0"/>
              <a:t>někdy musí cestovat na místo produkce služby.</a:t>
            </a:r>
          </a:p>
          <a:p>
            <a:pPr marL="0" indent="0">
              <a:lnSpc>
                <a:spcPct val="90000"/>
              </a:lnSpc>
              <a:buNone/>
            </a:pPr>
            <a:endParaRPr lang="cs-CZ" altLang="cs-CZ" b="1" dirty="0"/>
          </a:p>
          <a:p>
            <a:pPr marL="0" indent="0">
              <a:lnSpc>
                <a:spcPct val="90000"/>
              </a:lnSpc>
              <a:buNone/>
            </a:pPr>
            <a:r>
              <a:rPr lang="cs-CZ" altLang="cs-CZ" b="1" dirty="0"/>
              <a:t>Jak může management reagovat?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58079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6000" y="521161"/>
            <a:ext cx="8086635" cy="647700"/>
          </a:xfrm>
        </p:spPr>
        <p:txBody>
          <a:bodyPr/>
          <a:lstStyle/>
          <a:p>
            <a:r>
              <a:rPr lang="cs-CZ" altLang="cs-CZ" dirty="0"/>
              <a:t>Heterogenita služby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6000" y="1502535"/>
            <a:ext cx="10693166" cy="4114800"/>
          </a:xfrm>
        </p:spPr>
        <p:txBody>
          <a:bodyPr/>
          <a:lstStyle/>
          <a:p>
            <a:pPr>
              <a:buNone/>
            </a:pPr>
            <a:r>
              <a:rPr lang="cs-CZ" altLang="cs-CZ" b="1" dirty="0"/>
              <a:t>Je příčinou, že zákazník:</a:t>
            </a:r>
            <a:endParaRPr lang="cs-CZ" altLang="cs-CZ" dirty="0"/>
          </a:p>
          <a:p>
            <a:endParaRPr lang="cs-CZ" altLang="cs-CZ" dirty="0"/>
          </a:p>
          <a:p>
            <a:r>
              <a:rPr lang="cs-CZ" altLang="cs-CZ" dirty="0"/>
              <a:t>nemusí vždy obdržet totožnou kvalitu služby,</a:t>
            </a:r>
          </a:p>
          <a:p>
            <a:endParaRPr lang="cs-CZ" altLang="cs-CZ" dirty="0"/>
          </a:p>
          <a:p>
            <a:r>
              <a:rPr lang="cs-CZ" altLang="cs-CZ" dirty="0"/>
              <a:t>obtížně si vybírá mezi konkurujícími se službami,</a:t>
            </a:r>
          </a:p>
          <a:p>
            <a:endParaRPr lang="cs-CZ" altLang="cs-CZ" dirty="0"/>
          </a:p>
          <a:p>
            <a:r>
              <a:rPr lang="cs-CZ" altLang="cs-CZ" dirty="0"/>
              <a:t>musí se často podrobit pravidlům pro poskytování služby tak, aby byla zachována konzistence její kvality.</a:t>
            </a:r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r>
              <a:rPr lang="cs-CZ" altLang="cs-CZ" b="1" dirty="0"/>
              <a:t>Jak může management reagovat?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07389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Zničitelnost služby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6000" y="1382603"/>
            <a:ext cx="10753200" cy="39600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endParaRPr lang="cs-CZ" altLang="cs-CZ" dirty="0"/>
          </a:p>
          <a:p>
            <a:pPr>
              <a:buNone/>
            </a:pPr>
            <a:r>
              <a:rPr lang="cs-CZ" altLang="cs-CZ" b="1" dirty="0"/>
              <a:t>Je příčinou, že zákazník:</a:t>
            </a:r>
          </a:p>
          <a:p>
            <a:endParaRPr lang="cs-CZ" altLang="cs-CZ" dirty="0"/>
          </a:p>
          <a:p>
            <a:r>
              <a:rPr lang="cs-CZ" altLang="cs-CZ" dirty="0"/>
              <a:t>obtížně reklamuje službu,</a:t>
            </a:r>
          </a:p>
          <a:p>
            <a:endParaRPr lang="cs-CZ" altLang="cs-CZ" dirty="0"/>
          </a:p>
          <a:p>
            <a:r>
              <a:rPr lang="cs-CZ" altLang="cs-CZ" dirty="0"/>
              <a:t>může být konfrontován jak s nadbytečnou, tak nenaplněnou kapacitou.</a:t>
            </a:r>
          </a:p>
          <a:p>
            <a:endParaRPr lang="cs-CZ" altLang="cs-CZ" dirty="0"/>
          </a:p>
          <a:p>
            <a:endParaRPr lang="cs-CZ" altLang="cs-CZ" dirty="0"/>
          </a:p>
          <a:p>
            <a:pPr marL="0" indent="0">
              <a:buNone/>
            </a:pPr>
            <a:r>
              <a:rPr lang="cs-CZ" altLang="cs-CZ" b="1" dirty="0"/>
              <a:t>Jak může management reagovat?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7390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6000" y="649021"/>
            <a:ext cx="8699157" cy="647700"/>
          </a:xfrm>
        </p:spPr>
        <p:txBody>
          <a:bodyPr/>
          <a:lstStyle/>
          <a:p>
            <a:r>
              <a:rPr lang="cs-CZ" altLang="cs-CZ" dirty="0"/>
              <a:t>Nemožnost vlastnictví služby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cs-CZ" altLang="cs-CZ" b="1" dirty="0"/>
              <a:t>Je příčinou, že zákazník:</a:t>
            </a:r>
            <a:endParaRPr lang="cs-CZ" altLang="cs-CZ" dirty="0"/>
          </a:p>
          <a:p>
            <a:pPr>
              <a:lnSpc>
                <a:spcPct val="90000"/>
              </a:lnSpc>
            </a:pPr>
            <a:endParaRPr lang="cs-CZ" altLang="cs-CZ" dirty="0"/>
          </a:p>
          <a:p>
            <a:pPr>
              <a:lnSpc>
                <a:spcPct val="90000"/>
              </a:lnSpc>
            </a:pPr>
            <a:r>
              <a:rPr lang="cs-CZ" altLang="cs-CZ" dirty="0"/>
              <a:t>vlastní pouze právo na poskytnutí služby,</a:t>
            </a:r>
          </a:p>
          <a:p>
            <a:pPr>
              <a:lnSpc>
                <a:spcPct val="90000"/>
              </a:lnSpc>
            </a:pPr>
            <a:endParaRPr lang="cs-CZ" altLang="cs-CZ" dirty="0"/>
          </a:p>
          <a:p>
            <a:pPr>
              <a:lnSpc>
                <a:spcPct val="90000"/>
              </a:lnSpc>
            </a:pPr>
            <a:r>
              <a:rPr lang="cs-CZ" altLang="cs-CZ" dirty="0"/>
              <a:t>službu mu přinášejí krátké (přímé) distribuční kanály.</a:t>
            </a:r>
          </a:p>
          <a:p>
            <a:pPr>
              <a:lnSpc>
                <a:spcPct val="90000"/>
              </a:lnSpc>
            </a:pPr>
            <a:endParaRPr lang="cs-CZ" altLang="cs-CZ" dirty="0"/>
          </a:p>
          <a:p>
            <a:pPr marL="0" indent="0">
              <a:lnSpc>
                <a:spcPct val="90000"/>
              </a:lnSpc>
              <a:buNone/>
            </a:pPr>
            <a:endParaRPr lang="cs-CZ" altLang="cs-CZ" dirty="0"/>
          </a:p>
          <a:p>
            <a:pPr marL="0" indent="0">
              <a:lnSpc>
                <a:spcPct val="90000"/>
              </a:lnSpc>
              <a:buNone/>
            </a:pPr>
            <a:r>
              <a:rPr lang="cs-CZ" altLang="cs-CZ" b="1" dirty="0"/>
              <a:t>Jak může management reagovat?</a:t>
            </a:r>
            <a:endParaRPr lang="cs-CZ" alt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4935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Úspěch služby závisí na její:</a:t>
            </a: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20000" y="1768349"/>
            <a:ext cx="3810000" cy="435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altLang="cs-CZ" sz="3600" kern="0" dirty="0"/>
              <a:t>dostupnosti</a:t>
            </a:r>
          </a:p>
          <a:p>
            <a:r>
              <a:rPr lang="cs-CZ" altLang="cs-CZ" sz="3600" kern="0" dirty="0"/>
              <a:t>ceně</a:t>
            </a:r>
          </a:p>
          <a:p>
            <a:r>
              <a:rPr lang="cs-CZ" altLang="cs-CZ" sz="3600" kern="0" dirty="0"/>
              <a:t>jedinečnosti</a:t>
            </a:r>
          </a:p>
          <a:p>
            <a:r>
              <a:rPr lang="cs-CZ" altLang="cs-CZ" sz="3600" kern="0" dirty="0"/>
              <a:t>vlastní hodnotě</a:t>
            </a:r>
          </a:p>
          <a:p>
            <a:r>
              <a:rPr lang="cs-CZ" altLang="cs-CZ" sz="3600" kern="0" dirty="0"/>
              <a:t>kvalitě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914629" y="1768348"/>
            <a:ext cx="4464496" cy="43576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altLang="cs-CZ" sz="3600" kern="0" dirty="0"/>
              <a:t>pověsti</a:t>
            </a:r>
          </a:p>
          <a:p>
            <a:r>
              <a:rPr lang="cs-CZ" altLang="cs-CZ" sz="3600" kern="0" dirty="0"/>
              <a:t>módnosti</a:t>
            </a:r>
          </a:p>
          <a:p>
            <a:r>
              <a:rPr lang="cs-CZ" altLang="cs-CZ" sz="3600" kern="0" dirty="0"/>
              <a:t>spolehlivosti</a:t>
            </a:r>
          </a:p>
          <a:p>
            <a:r>
              <a:rPr lang="cs-CZ" altLang="cs-CZ" sz="3600" kern="0" dirty="0"/>
              <a:t>výsledcích</a:t>
            </a:r>
          </a:p>
          <a:p>
            <a:r>
              <a:rPr lang="cs-CZ" altLang="cs-CZ" sz="3600" kern="0" dirty="0"/>
              <a:t>dodávání</a:t>
            </a:r>
          </a:p>
          <a:p>
            <a:endParaRPr lang="cs-CZ" altLang="cs-CZ" sz="2000" kern="0" dirty="0"/>
          </a:p>
          <a:p>
            <a:r>
              <a:rPr lang="cs-CZ" altLang="cs-CZ" sz="3600" kern="0" dirty="0"/>
              <a:t>lidech!... </a:t>
            </a:r>
            <a:r>
              <a:rPr lang="cs-CZ" altLang="cs-CZ" sz="2000" kern="0" dirty="0"/>
              <a:t>Jací by měli být?</a:t>
            </a:r>
            <a:endParaRPr lang="cs-CZ" altLang="cs-CZ" kern="0" dirty="0"/>
          </a:p>
        </p:txBody>
      </p:sp>
    </p:spTree>
    <p:extLst>
      <p:ext uri="{BB962C8B-B14F-4D97-AF65-F5344CB8AC3E}">
        <p14:creationId xmlns:p14="http://schemas.microsoft.com/office/powerpoint/2010/main" val="2095634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Význam značky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6000" y="1356845"/>
            <a:ext cx="10753200" cy="3960000"/>
          </a:xfrm>
        </p:spPr>
        <p:txBody>
          <a:bodyPr/>
          <a:lstStyle/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Pomáhá rozlišit produkt/službu, odlišit ho od konkurence.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Vytváří image produktu/služby.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U služeb napomáhá </a:t>
            </a:r>
            <a:r>
              <a:rPr lang="cs-CZ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zhmotnit službu</a:t>
            </a:r>
            <a:r>
              <a:rPr lang="cs-CZ" dirty="0"/>
              <a:t> a </a:t>
            </a:r>
            <a:r>
              <a:rPr lang="cs-CZ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vytvořit představu o službě</a:t>
            </a:r>
            <a:r>
              <a:rPr lang="cs-CZ" dirty="0"/>
              <a:t> v mysli zákazníků.</a:t>
            </a:r>
          </a:p>
          <a:p>
            <a:pPr marL="457200" lvl="1" indent="0">
              <a:buNone/>
            </a:pPr>
            <a:endParaRPr lang="cs-CZ" altLang="cs-CZ" dirty="0"/>
          </a:p>
          <a:p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15332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vt_logo_cz_60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3459" y="3419102"/>
            <a:ext cx="2619241" cy="280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18</a:t>
            </a:fld>
            <a:endParaRPr lang="cs-CZ" altLang="cs-CZ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281" y="342622"/>
            <a:ext cx="3943643" cy="237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brno_mi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2840" y="956984"/>
            <a:ext cx="202562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093" y="3804561"/>
            <a:ext cx="5903831" cy="184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ivadlo_logo"/>
          <p:cNvPicPr>
            <a:picLocks noGrp="1" noChangeAspect="1" noChangeArrowheads="1"/>
          </p:cNvPicPr>
          <p:nvPr>
            <p:ph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6721" y="1082431"/>
            <a:ext cx="2709660" cy="25856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272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Význam značky - výzkum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6000" y="1356845"/>
            <a:ext cx="10753200" cy="3960000"/>
          </a:xfrm>
        </p:spPr>
        <p:txBody>
          <a:bodyPr/>
          <a:lstStyle/>
          <a:p>
            <a:pPr>
              <a:defRPr/>
            </a:pPr>
            <a:endParaRPr lang="cs-CZ" dirty="0"/>
          </a:p>
          <a:p>
            <a:r>
              <a:rPr lang="cs-CZ" dirty="0"/>
              <a:t>Brady a kol. (2005) ve své studii empiricky testovali hypotézu, že </a:t>
            </a:r>
            <a:r>
              <a:rPr lang="cs-CZ" i="1" dirty="0"/>
              <a:t>značka je důležitější pro nehmotné služby než pro fyzické zboží a že existuje přímý vztah mezi úrovní nehmotnosti (</a:t>
            </a:r>
            <a:r>
              <a:rPr lang="cs-CZ" i="1" dirty="0" err="1"/>
              <a:t>intangibility</a:t>
            </a:r>
            <a:r>
              <a:rPr lang="cs-CZ" i="1" dirty="0"/>
              <a:t>) a významem značky</a:t>
            </a:r>
            <a:r>
              <a:rPr lang="cs-CZ" dirty="0"/>
              <a:t>. Nehmotnost produktu je ve studii definována od vysoké (podílové fondy) přes střední (hotely) po nízkou (počítače). </a:t>
            </a: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1382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Předpoklad: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cs-CZ" altLang="cs-CZ" sz="2800" dirty="0"/>
              <a:t>Marketing z pohledu produktového mixu můžeme chápat jako </a:t>
            </a:r>
          </a:p>
          <a:p>
            <a:pPr marL="457200" lvl="1" indent="0">
              <a:buNone/>
            </a:pPr>
            <a:endParaRPr lang="cs-CZ" altLang="cs-CZ" sz="2800" dirty="0"/>
          </a:p>
          <a:p>
            <a:pPr marL="457200" lvl="1" indent="0">
              <a:buNone/>
            </a:pPr>
            <a:r>
              <a:rPr lang="cs-CZ" altLang="cs-CZ" sz="2800" dirty="0"/>
              <a:t>nástroj realizace výměny toho, co máme a co je hodnotné, za </a:t>
            </a:r>
          </a:p>
          <a:p>
            <a:pPr marL="457200" lvl="1" indent="0">
              <a:buNone/>
            </a:pPr>
            <a:endParaRPr lang="cs-CZ" altLang="cs-CZ" sz="2800" dirty="0"/>
          </a:p>
          <a:p>
            <a:pPr marL="457200" lvl="1" indent="0">
              <a:buNone/>
            </a:pPr>
            <a:r>
              <a:rPr lang="cs-CZ" altLang="cs-CZ" sz="2800" dirty="0"/>
              <a:t>něco, co potřebujeme.</a:t>
            </a:r>
            <a:br>
              <a:rPr lang="cs-CZ" altLang="cs-CZ" sz="2800" dirty="0"/>
            </a:br>
            <a:br>
              <a:rPr lang="cs-CZ" altLang="cs-CZ" sz="2800" dirty="0"/>
            </a:br>
            <a:endParaRPr lang="cs-CZ" altLang="cs-CZ" sz="2800" dirty="0"/>
          </a:p>
          <a:p>
            <a:pPr marL="457200" lvl="1" indent="0">
              <a:buNone/>
            </a:pPr>
            <a:r>
              <a:rPr lang="cs-CZ" altLang="cs-CZ" sz="2800" dirty="0"/>
              <a:t>Proto musíme znát: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cs-CZ" altLang="cs-CZ" sz="28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800" dirty="0"/>
              <a:t>Jaké jsou naše cíle – co chceme…  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cs-CZ" altLang="cs-CZ" sz="28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800" dirty="0"/>
              <a:t>Jaké jsou charakteristiky našeho produktu…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cs-CZ" altLang="cs-CZ" sz="28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800" dirty="0"/>
              <a:t>Jaké jsou naše charakteristiky ..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cs-CZ" altLang="cs-CZ" sz="28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800" dirty="0"/>
              <a:t>Jaké je naše postavení a faktory, které mohou naši organizaci ovlivnit…</a:t>
            </a:r>
          </a:p>
          <a:p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1773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3944" y="320040"/>
            <a:ext cx="109728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Cyklus marketingového plánování (</a:t>
            </a:r>
            <a:r>
              <a:rPr lang="cs-CZ" dirty="0" err="1"/>
              <a:t>Kotler</a:t>
            </a:r>
            <a:r>
              <a:rPr lang="cs-CZ" dirty="0"/>
              <a:t>)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1412876"/>
            <a:ext cx="576103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44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Zástupný symbol pro číslo snímku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6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300">
                <a:solidFill>
                  <a:srgbClr val="6C6C6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rgbClr val="6C6C6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C00E69F-7DC6-451F-9DC9-5A61FD2D14BF}" type="slidenum">
              <a:rPr lang="cs-CZ" altLang="cs-CZ" sz="11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cs-CZ" altLang="cs-CZ" sz="11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414000" y="391444"/>
            <a:ext cx="11267138" cy="50323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3000" dirty="0"/>
              <a:t> SWOT analýza – výsledek analýz makro a mikro prostředí</a:t>
            </a:r>
          </a:p>
        </p:txBody>
      </p:sp>
      <p:graphicFrame>
        <p:nvGraphicFramePr>
          <p:cNvPr id="443408" name="Group 16"/>
          <p:cNvGraphicFramePr>
            <a:graphicFrameLocks noGrp="1"/>
          </p:cNvGraphicFramePr>
          <p:nvPr>
            <p:ph type="tbl" idx="1"/>
          </p:nvPr>
        </p:nvGraphicFramePr>
        <p:xfrm>
          <a:off x="1847850" y="1844675"/>
          <a:ext cx="7773988" cy="4114800"/>
        </p:xfrm>
        <a:graphic>
          <a:graphicData uri="http://schemas.openxmlformats.org/drawingml/2006/table">
            <a:tbl>
              <a:tblPr/>
              <a:tblGrid>
                <a:gridCol w="3887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57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STRENGHTS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Silné stránky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WEAKNESSES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Slabé stránky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OPPORTUNITIES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Příležitosti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THREATS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D1E1E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Hrozby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279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3639" y="320040"/>
            <a:ext cx="11578107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Analýzy vnějšího prostředí (více viz Cvičení č.1)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3639" y="891539"/>
            <a:ext cx="11449319" cy="5676685"/>
          </a:xfrm>
        </p:spPr>
        <p:txBody>
          <a:bodyPr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dirty="0"/>
              <a:t>PEST/STEP analýza</a:t>
            </a: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cs-CZ" sz="2000" dirty="0">
                <a:solidFill>
                  <a:schemeClr val="tx1">
                    <a:tint val="85000"/>
                  </a:schemeClr>
                </a:solidFill>
              </a:rPr>
              <a:t>Zkoumá vlivy prostředí </a:t>
            </a:r>
          </a:p>
          <a:p>
            <a:pPr marL="758952" lvl="2" fontAlgn="auto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endParaRPr lang="cs-CZ" sz="2000" dirty="0"/>
          </a:p>
          <a:p>
            <a:pPr marL="758952" lvl="2" fontAlgn="auto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sz="2000" dirty="0"/>
              <a:t>Politického </a:t>
            </a:r>
          </a:p>
          <a:p>
            <a:pPr marL="758952" lvl="2" fontAlgn="auto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endParaRPr lang="cs-CZ" sz="2000" dirty="0"/>
          </a:p>
          <a:p>
            <a:pPr marL="758952" lvl="2" fontAlgn="auto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sz="2000" dirty="0"/>
              <a:t>Ekonomického (vč. legislativy) </a:t>
            </a:r>
          </a:p>
          <a:p>
            <a:pPr marL="758952" lvl="2" fontAlgn="auto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endParaRPr lang="cs-CZ" sz="2000" dirty="0"/>
          </a:p>
          <a:p>
            <a:pPr marL="758952" lvl="2" fontAlgn="auto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sz="2000" dirty="0"/>
              <a:t>Sociálního (vč. demografie a kultury)</a:t>
            </a:r>
          </a:p>
          <a:p>
            <a:pPr marL="758952" lvl="2" fontAlgn="auto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endParaRPr lang="cs-CZ" sz="2000" dirty="0"/>
          </a:p>
          <a:p>
            <a:pPr marL="758952" lvl="2" fontAlgn="auto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sz="2000" dirty="0"/>
              <a:t>Technologického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dirty="0" err="1"/>
              <a:t>Porterova</a:t>
            </a:r>
            <a:r>
              <a:rPr lang="cs-CZ" dirty="0"/>
              <a:t> analýza pěti sil  </a:t>
            </a: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cs-CZ" sz="2000" dirty="0">
              <a:solidFill>
                <a:schemeClr val="tx1">
                  <a:tint val="85000"/>
                </a:schemeClr>
              </a:solidFill>
            </a:endParaRP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cs-CZ" sz="2000" dirty="0">
                <a:solidFill>
                  <a:schemeClr val="tx1">
                    <a:tint val="85000"/>
                  </a:schemeClr>
                </a:solidFill>
              </a:rPr>
              <a:t>patří k základním a zároveň nejvýznamnějším nástrojům pro analýzu konkurenčního prostředí firmy a jejího strategického řízení. </a:t>
            </a: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cs-CZ" sz="2000" dirty="0">
              <a:solidFill>
                <a:schemeClr val="tx1">
                  <a:tint val="85000"/>
                </a:schemeClr>
              </a:solidFill>
            </a:endParaRP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cs-CZ" sz="2000" dirty="0">
                <a:solidFill>
                  <a:schemeClr val="tx1">
                    <a:tint val="85000"/>
                  </a:schemeClr>
                </a:solidFill>
              </a:rPr>
              <a:t>jejím tvůrcem je profesor Michael Eugene Porter (Harvard Business </a:t>
            </a:r>
            <a:r>
              <a:rPr lang="cs-CZ" sz="2000" dirty="0" err="1">
                <a:solidFill>
                  <a:schemeClr val="tx1">
                    <a:tint val="85000"/>
                  </a:schemeClr>
                </a:solidFill>
              </a:rPr>
              <a:t>School</a:t>
            </a:r>
            <a:r>
              <a:rPr lang="cs-CZ" sz="2000" dirty="0">
                <a:solidFill>
                  <a:schemeClr val="tx1">
                    <a:tint val="85000"/>
                  </a:schemeClr>
                </a:solidFill>
              </a:rPr>
              <a:t>). </a:t>
            </a: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cs-CZ" sz="2000" dirty="0">
              <a:solidFill>
                <a:schemeClr val="tx1">
                  <a:tint val="85000"/>
                </a:schemeClr>
              </a:solidFill>
            </a:endParaRP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cs-CZ" sz="2000" dirty="0">
                <a:solidFill>
                  <a:schemeClr val="tx1">
                    <a:tint val="85000"/>
                  </a:schemeClr>
                </a:solidFill>
              </a:rPr>
              <a:t>model se snaží odvodit </a:t>
            </a:r>
            <a:r>
              <a:rPr lang="cs-CZ" sz="2000" b="1" dirty="0">
                <a:solidFill>
                  <a:schemeClr val="tx1"/>
                </a:solidFill>
              </a:rPr>
              <a:t>sílu konkurence </a:t>
            </a:r>
            <a:r>
              <a:rPr lang="cs-CZ" sz="2000" dirty="0">
                <a:solidFill>
                  <a:schemeClr val="tx1">
                    <a:tint val="85000"/>
                  </a:schemeClr>
                </a:solidFill>
              </a:rPr>
              <a:t>v analyzovaném odvětví a tím pádem také </a:t>
            </a:r>
            <a:r>
              <a:rPr lang="cs-CZ" sz="2000" b="1" dirty="0">
                <a:solidFill>
                  <a:schemeClr val="tx1"/>
                </a:solidFill>
              </a:rPr>
              <a:t>ziskovost</a:t>
            </a:r>
            <a:r>
              <a:rPr lang="cs-CZ" sz="2000" dirty="0">
                <a:solidFill>
                  <a:schemeClr val="tx1">
                    <a:tint val="85000"/>
                  </a:schemeClr>
                </a:solidFill>
              </a:rPr>
              <a:t> daného sektoru trhu. </a:t>
            </a: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cs-CZ" sz="2000" dirty="0">
              <a:solidFill>
                <a:schemeClr val="tx1">
                  <a:tint val="85000"/>
                </a:schemeClr>
              </a:solidFill>
            </a:endParaRP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cs-CZ" sz="2000" dirty="0">
                <a:solidFill>
                  <a:schemeClr val="tx1">
                    <a:tint val="85000"/>
                  </a:schemeClr>
                </a:solidFill>
              </a:rPr>
              <a:t>k dosažení tohoto cíle rozebírá pět klíčových vlivů, které konkurenceschopnost firmy přímo či nepřímo ovlivňují.</a:t>
            </a: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cs-CZ" dirty="0">
              <a:solidFill>
                <a:schemeClr val="tx1">
                  <a:tint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94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60608" y="307161"/>
            <a:ext cx="8859592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 err="1"/>
              <a:t>Porterova</a:t>
            </a:r>
            <a:r>
              <a:rPr lang="cs-CZ" altLang="cs-CZ" dirty="0"/>
              <a:t> analýza konkurence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608" y="1081826"/>
            <a:ext cx="10753200" cy="489184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400" dirty="0">
                <a:latin typeface="TimesNewRoman"/>
                <a:cs typeface="Times New Roman" panose="02020603050405020304" pitchFamily="18" charset="0"/>
              </a:rPr>
              <a:t>PORTER postavil model fungování trhu</a:t>
            </a:r>
            <a:r>
              <a:rPr lang="cs-CZ" altLang="cs-CZ" sz="2400" dirty="0"/>
              <a:t> </a:t>
            </a:r>
            <a:r>
              <a:rPr lang="cs-CZ" altLang="cs-CZ" sz="2400" dirty="0">
                <a:latin typeface="TimesNewRoman"/>
                <a:cs typeface="Times New Roman" panose="02020603050405020304" pitchFamily="18" charset="0"/>
              </a:rPr>
              <a:t>na těchto 5 faktorech:</a:t>
            </a:r>
            <a:endParaRPr lang="cs-CZ" altLang="cs-CZ" sz="2400" dirty="0">
              <a:cs typeface="Times New Roman" panose="02020603050405020304" pitchFamily="18" charset="0"/>
            </a:endParaRPr>
          </a:p>
          <a:p>
            <a:pPr eaLnBrk="1" hangingPunct="1"/>
            <a:endParaRPr lang="cs-CZ" altLang="cs-CZ" sz="2400" dirty="0">
              <a:latin typeface="TimesNewRoman"/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cs-CZ" sz="2400" dirty="0">
                <a:latin typeface="TimesNewRoman"/>
                <a:cs typeface="Times New Roman" panose="02020603050405020304" pitchFamily="18" charset="0"/>
              </a:rPr>
              <a:t>a) rivalita mezi konkurenty;</a:t>
            </a:r>
            <a:endParaRPr lang="cs-CZ" altLang="cs-CZ" sz="2400" dirty="0"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cs-CZ" sz="2400" dirty="0">
                <a:latin typeface="TimesNewRoman"/>
                <a:cs typeface="Times New Roman" panose="02020603050405020304" pitchFamily="18" charset="0"/>
              </a:rPr>
              <a:t>b) vyjednávací síla dodavatelů;</a:t>
            </a:r>
            <a:endParaRPr lang="cs-CZ" altLang="cs-CZ" sz="2400" dirty="0"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cs-CZ" sz="2400" dirty="0">
                <a:latin typeface="TimesNewRoman"/>
                <a:cs typeface="Times New Roman" panose="02020603050405020304" pitchFamily="18" charset="0"/>
              </a:rPr>
              <a:t>c) vyjednávací síla odběratelů;</a:t>
            </a:r>
            <a:endParaRPr lang="cs-CZ" altLang="cs-CZ" sz="2400" dirty="0"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cs-CZ" sz="2400" dirty="0">
                <a:latin typeface="TimesNewRoman"/>
                <a:cs typeface="Times New Roman" panose="02020603050405020304" pitchFamily="18" charset="0"/>
              </a:rPr>
              <a:t>d) ohrožení ze strany nových konkurentů;</a:t>
            </a:r>
            <a:endParaRPr lang="cs-CZ" altLang="cs-CZ" sz="2400" dirty="0"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cs-CZ" sz="2400" dirty="0">
                <a:latin typeface="TimesNewRoman"/>
                <a:cs typeface="Times New Roman" panose="02020603050405020304" pitchFamily="18" charset="0"/>
              </a:rPr>
              <a:t>e) ohrožení ze strany nových substitutů.</a:t>
            </a:r>
          </a:p>
          <a:p>
            <a:pPr eaLnBrk="1" hangingPunct="1"/>
            <a:endParaRPr lang="cs-CZ" altLang="cs-CZ" sz="2400" dirty="0">
              <a:latin typeface="TimesNewRoman"/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cs-CZ" sz="2400" dirty="0">
                <a:latin typeface="TimesNewRoman"/>
                <a:cs typeface="Times New Roman" panose="02020603050405020304" pitchFamily="18" charset="0"/>
              </a:rPr>
              <a:t>Literatura: </a:t>
            </a:r>
            <a:r>
              <a:rPr lang="cs-CZ" altLang="cs-CZ" sz="2400" dirty="0" err="1">
                <a:latin typeface="TimesNewRoman"/>
                <a:cs typeface="Times New Roman" panose="02020603050405020304" pitchFamily="18" charset="0"/>
              </a:rPr>
              <a:t>Kotler</a:t>
            </a:r>
            <a:r>
              <a:rPr lang="cs-CZ" altLang="cs-CZ" sz="2400" dirty="0">
                <a:latin typeface="TimesNewRoman"/>
                <a:cs typeface="Times New Roman" panose="02020603050405020304" pitchFamily="18" charset="0"/>
              </a:rPr>
              <a:t> (2000, 10. vydání, str. 219)</a:t>
            </a:r>
          </a:p>
          <a:p>
            <a:pPr eaLnBrk="1" hangingPunct="1"/>
            <a:endParaRPr lang="cs-CZ" altLang="cs-CZ" dirty="0">
              <a:latin typeface="TimesNewRoman"/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cs-CZ" sz="2400" dirty="0">
                <a:latin typeface="TimesNewRoman"/>
                <a:cs typeface="Times New Roman" panose="02020603050405020304" pitchFamily="18" charset="0"/>
              </a:rPr>
              <a:t>Aplikace do </a:t>
            </a:r>
            <a:r>
              <a:rPr lang="cs-CZ" altLang="cs-CZ" sz="2400" dirty="0" err="1">
                <a:latin typeface="TimesNewRoman"/>
                <a:cs typeface="Times New Roman" panose="02020603050405020304" pitchFamily="18" charset="0"/>
              </a:rPr>
              <a:t>nezisku</a:t>
            </a:r>
            <a:r>
              <a:rPr lang="cs-CZ" altLang="cs-CZ" sz="2400" dirty="0">
                <a:latin typeface="TimesNewRoman"/>
                <a:cs typeface="Times New Roman" panose="02020603050405020304" pitchFamily="18" charset="0"/>
              </a:rPr>
              <a:t> – Kaiser, </a:t>
            </a:r>
            <a:r>
              <a:rPr lang="cs-CZ" altLang="cs-CZ" sz="2400" dirty="0" err="1">
                <a:latin typeface="TimesNewRoman"/>
                <a:cs typeface="Times New Roman" panose="02020603050405020304" pitchFamily="18" charset="0"/>
              </a:rPr>
              <a:t>Joyce</a:t>
            </a:r>
            <a:r>
              <a:rPr lang="cs-CZ" altLang="cs-CZ" sz="2400" dirty="0">
                <a:latin typeface="TimesNewRoman"/>
                <a:cs typeface="Times New Roman" panose="02020603050405020304" pitchFamily="18" charset="0"/>
              </a:rPr>
              <a:t> viz cvičení 1</a:t>
            </a:r>
          </a:p>
        </p:txBody>
      </p:sp>
    </p:spTree>
    <p:extLst>
      <p:ext uri="{BB962C8B-B14F-4D97-AF65-F5344CB8AC3E}">
        <p14:creationId xmlns:p14="http://schemas.microsoft.com/office/powerpoint/2010/main" val="1369071717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333634"/>
            <a:ext cx="10753200" cy="451576"/>
          </a:xfrm>
        </p:spPr>
        <p:txBody>
          <a:bodyPr/>
          <a:lstStyle/>
          <a:p>
            <a:r>
              <a:rPr lang="cs-CZ" altLang="cs-CZ" dirty="0"/>
              <a:t>Analýzy vnitřního prostředí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009115"/>
            <a:ext cx="10753200" cy="3960000"/>
          </a:xfrm>
        </p:spPr>
        <p:txBody>
          <a:bodyPr/>
          <a:lstStyle/>
          <a:p>
            <a:pPr marL="0" indent="0">
              <a:buNone/>
            </a:pPr>
            <a:r>
              <a:rPr lang="cs-CZ" altLang="cs-CZ" dirty="0"/>
              <a:t>MIKROPROSTŘEDÍ je tvořeno:</a:t>
            </a:r>
          </a:p>
          <a:p>
            <a:endParaRPr lang="cs-CZ" altLang="cs-CZ" dirty="0"/>
          </a:p>
          <a:p>
            <a:r>
              <a:rPr lang="cs-CZ" altLang="cs-CZ" dirty="0"/>
              <a:t>naším trhem  </a:t>
            </a:r>
          </a:p>
          <a:p>
            <a:pPr marL="0" indent="0">
              <a:buNone/>
            </a:pPr>
            <a:r>
              <a:rPr lang="cs-CZ" altLang="cs-CZ" dirty="0"/>
              <a:t>	• personál firmy </a:t>
            </a:r>
          </a:p>
          <a:p>
            <a:pPr marL="0" indent="0">
              <a:buNone/>
            </a:pPr>
            <a:r>
              <a:rPr lang="cs-CZ" altLang="cs-CZ" dirty="0"/>
              <a:t>	• financování </a:t>
            </a:r>
          </a:p>
          <a:p>
            <a:pPr marL="0" indent="0">
              <a:buNone/>
            </a:pPr>
            <a:r>
              <a:rPr lang="cs-CZ" altLang="cs-CZ" dirty="0"/>
              <a:t>	• oblast techniky a technologie  </a:t>
            </a:r>
          </a:p>
          <a:p>
            <a:pPr marL="0" indent="0">
              <a:buNone/>
            </a:pPr>
            <a:r>
              <a:rPr lang="cs-CZ" altLang="cs-CZ" dirty="0"/>
              <a:t>	• využívání informačního systému </a:t>
            </a:r>
          </a:p>
          <a:p>
            <a:pPr marL="0" indent="0">
              <a:buNone/>
            </a:pPr>
            <a:r>
              <a:rPr lang="cs-CZ" altLang="cs-CZ" dirty="0"/>
              <a:t>	• marketingový audit/ mix </a:t>
            </a:r>
          </a:p>
          <a:p>
            <a:endParaRPr lang="cs-CZ" altLang="cs-CZ" dirty="0"/>
          </a:p>
          <a:p>
            <a:r>
              <a:rPr lang="cs-CZ" altLang="cs-CZ" dirty="0"/>
              <a:t>zákazníky </a:t>
            </a:r>
          </a:p>
          <a:p>
            <a:r>
              <a:rPr lang="cs-CZ" altLang="cs-CZ" dirty="0"/>
              <a:t>konkurencí </a:t>
            </a:r>
          </a:p>
          <a:p>
            <a:r>
              <a:rPr lang="cs-CZ" altLang="cs-CZ" dirty="0"/>
              <a:t>našimi dodavateli </a:t>
            </a: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87142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8958" y="314512"/>
            <a:ext cx="72390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Analýzy vnitřního prostředí</a:t>
            </a:r>
          </a:p>
        </p:txBody>
      </p:sp>
      <p:sp>
        <p:nvSpPr>
          <p:cNvPr id="34819" name="Zástupný symbol pro obsah 2"/>
          <p:cNvSpPr>
            <a:spLocks noGrp="1"/>
          </p:cNvSpPr>
          <p:nvPr>
            <p:ph idx="1"/>
          </p:nvPr>
        </p:nvSpPr>
        <p:spPr>
          <a:xfrm>
            <a:off x="458957" y="1043189"/>
            <a:ext cx="11260817" cy="5432224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400" dirty="0"/>
              <a:t>Analýza postavení na trhu</a:t>
            </a:r>
          </a:p>
          <a:p>
            <a:pPr lvl="1" eaLnBrk="1" hangingPunct="1">
              <a:defRPr/>
            </a:pPr>
            <a:r>
              <a:rPr lang="cs-CZ" altLang="cs-CZ" sz="2000" dirty="0"/>
              <a:t>Postavení v odvětví</a:t>
            </a:r>
          </a:p>
          <a:p>
            <a:pPr lvl="1" eaLnBrk="1" hangingPunct="1">
              <a:defRPr/>
            </a:pPr>
            <a:r>
              <a:rPr lang="cs-CZ" altLang="cs-CZ" sz="2000" dirty="0"/>
              <a:t>Porovnání s nejvýznamnějším konkurentem – tj. Poziční strategie – vymezení svého postavení mezi konkurencí</a:t>
            </a:r>
          </a:p>
          <a:p>
            <a:pPr eaLnBrk="1" hangingPunct="1">
              <a:defRPr/>
            </a:pPr>
            <a:endParaRPr lang="cs-CZ" altLang="cs-CZ" sz="2400" dirty="0"/>
          </a:p>
          <a:p>
            <a:pPr eaLnBrk="1" hangingPunct="1">
              <a:defRPr/>
            </a:pPr>
            <a:r>
              <a:rPr lang="cs-CZ" altLang="cs-CZ" sz="2400" dirty="0"/>
              <a:t>Analýza portfolia - produkty a zákazníci</a:t>
            </a:r>
          </a:p>
          <a:p>
            <a:pPr lvl="1" eaLnBrk="1" hangingPunct="1">
              <a:defRPr/>
            </a:pPr>
            <a:r>
              <a:rPr lang="cs-CZ" altLang="cs-CZ" sz="2000" dirty="0"/>
              <a:t>Matice šíře sortimentu </a:t>
            </a:r>
          </a:p>
          <a:p>
            <a:pPr eaLnBrk="1" hangingPunct="1">
              <a:defRPr/>
            </a:pPr>
            <a:endParaRPr lang="cs-CZ" altLang="cs-CZ" sz="2400" dirty="0"/>
          </a:p>
          <a:p>
            <a:pPr eaLnBrk="1" hangingPunct="1">
              <a:defRPr/>
            </a:pPr>
            <a:r>
              <a:rPr lang="cs-CZ" altLang="cs-CZ" sz="2400" dirty="0"/>
              <a:t>Analýza strategie (je/není)</a:t>
            </a:r>
          </a:p>
          <a:p>
            <a:pPr eaLnBrk="1" hangingPunct="1">
              <a:defRPr/>
            </a:pPr>
            <a:endParaRPr lang="cs-CZ" altLang="cs-CZ" sz="2400" dirty="0"/>
          </a:p>
          <a:p>
            <a:pPr eaLnBrk="1" hangingPunct="1">
              <a:defRPr/>
            </a:pPr>
            <a:r>
              <a:rPr lang="cs-CZ" altLang="cs-CZ" sz="2400" dirty="0"/>
              <a:t>Analýza zdrojů - lidé, procesy, technologie, know-how, značka, apod.</a:t>
            </a:r>
          </a:p>
          <a:p>
            <a:pPr eaLnBrk="1" hangingPunct="1">
              <a:defRPr/>
            </a:pPr>
            <a:endParaRPr lang="cs-CZ" altLang="cs-CZ" sz="2400" dirty="0"/>
          </a:p>
          <a:p>
            <a:pPr eaLnBrk="1" hangingPunct="1">
              <a:defRPr/>
            </a:pPr>
            <a:r>
              <a:rPr lang="cs-CZ" altLang="cs-CZ" sz="2400" dirty="0"/>
              <a:t>Finanční analýza (podklad pro </a:t>
            </a:r>
            <a:r>
              <a:rPr lang="cs-CZ" altLang="cs-CZ" sz="2400" dirty="0" err="1"/>
              <a:t>fundraising</a:t>
            </a:r>
            <a:r>
              <a:rPr lang="cs-CZ" altLang="cs-CZ" sz="2400" dirty="0"/>
              <a:t>)</a:t>
            </a:r>
          </a:p>
          <a:p>
            <a:pPr marL="0" indent="0">
              <a:buNone/>
              <a:defRPr/>
            </a:pPr>
            <a:endParaRPr lang="cs-CZ" altLang="cs-CZ" dirty="0"/>
          </a:p>
          <a:p>
            <a:pPr eaLnBrk="1" hangingPunct="1"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664902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385149"/>
            <a:ext cx="10753200" cy="451576"/>
          </a:xfrm>
        </p:spPr>
        <p:txBody>
          <a:bodyPr/>
          <a:lstStyle/>
          <a:p>
            <a:r>
              <a:rPr lang="cs-CZ" altLang="cs-CZ" sz="3600" dirty="0"/>
              <a:t>Analýza postavení na trhu – postavení v odvětví 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099268"/>
            <a:ext cx="10753200" cy="39600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cs-CZ" altLang="cs-CZ" dirty="0"/>
              <a:t>Odvětví – skupina organizací/firem, nabízející výrobky/služby, které jsou schopny se navzájem nahrazovat </a:t>
            </a:r>
          </a:p>
          <a:p>
            <a:pPr lvl="1">
              <a:lnSpc>
                <a:spcPct val="90000"/>
              </a:lnSpc>
            </a:pPr>
            <a:endParaRPr lang="cs-CZ" altLang="cs-CZ" dirty="0"/>
          </a:p>
          <a:p>
            <a:pPr lvl="1">
              <a:lnSpc>
                <a:spcPct val="90000"/>
              </a:lnSpc>
            </a:pPr>
            <a:r>
              <a:rPr lang="cs-CZ" altLang="cs-CZ" dirty="0"/>
              <a:t>Monopol – </a:t>
            </a:r>
            <a:r>
              <a:rPr lang="cs-CZ" altLang="cs-CZ" sz="2000" dirty="0"/>
              <a:t>jedna firma jeden produkt v jedné zemi (pošta, dráhy) </a:t>
            </a:r>
          </a:p>
          <a:p>
            <a:pPr lvl="1">
              <a:lnSpc>
                <a:spcPct val="90000"/>
              </a:lnSpc>
            </a:pPr>
            <a:endParaRPr lang="cs-CZ" altLang="cs-CZ" dirty="0"/>
          </a:p>
          <a:p>
            <a:pPr lvl="1">
              <a:lnSpc>
                <a:spcPct val="90000"/>
              </a:lnSpc>
            </a:pPr>
            <a:r>
              <a:rPr lang="cs-CZ" altLang="cs-CZ" dirty="0"/>
              <a:t>Oligopol – </a:t>
            </a:r>
            <a:r>
              <a:rPr lang="cs-CZ" altLang="cs-CZ" sz="2000" dirty="0"/>
              <a:t>několik větších firem nabízí značně diferencované i standardizované výrobky (nafta, energie)</a:t>
            </a:r>
          </a:p>
          <a:p>
            <a:pPr lvl="1">
              <a:lnSpc>
                <a:spcPct val="90000"/>
              </a:lnSpc>
            </a:pPr>
            <a:endParaRPr lang="cs-CZ" altLang="cs-CZ" dirty="0"/>
          </a:p>
          <a:p>
            <a:pPr lvl="1">
              <a:lnSpc>
                <a:spcPct val="90000"/>
              </a:lnSpc>
            </a:pPr>
            <a:r>
              <a:rPr lang="cs-CZ" altLang="cs-CZ" dirty="0"/>
              <a:t>Monopolistická konkurence – </a:t>
            </a:r>
            <a:r>
              <a:rPr lang="cs-CZ" altLang="cs-CZ" sz="2000" dirty="0"/>
              <a:t>mnoho konkurentů, každý je schopný odlišit své nabídky od ostatních zcela nebo částečně (často ve službách) </a:t>
            </a:r>
          </a:p>
          <a:p>
            <a:pPr lvl="1">
              <a:lnSpc>
                <a:spcPct val="90000"/>
              </a:lnSpc>
            </a:pPr>
            <a:endParaRPr lang="cs-CZ" altLang="cs-CZ" dirty="0"/>
          </a:p>
          <a:p>
            <a:pPr lvl="1">
              <a:lnSpc>
                <a:spcPct val="90000"/>
              </a:lnSpc>
            </a:pPr>
            <a:r>
              <a:rPr lang="cs-CZ" altLang="cs-CZ" dirty="0"/>
              <a:t>Dokonalá konkurence- </a:t>
            </a:r>
            <a:r>
              <a:rPr lang="cs-CZ" altLang="cs-CZ" sz="2000" dirty="0"/>
              <a:t>mnoho konkurentů nabízí stejné výrobky a služby (kapitálový či komoditní trh) </a:t>
            </a:r>
            <a:endParaRPr lang="cs-CZ" sz="2000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67100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73391" y="413317"/>
            <a:ext cx="10788649" cy="64346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dirty="0"/>
              <a:t>Poziční mapy  - př. organizace Na Zemi</a:t>
            </a:r>
          </a:p>
        </p:txBody>
      </p:sp>
      <p:pic>
        <p:nvPicPr>
          <p:cNvPr id="5222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91" y="1280368"/>
            <a:ext cx="5722239" cy="39484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sz="quarter" idx="4"/>
          </p:nvPr>
        </p:nvSpPr>
        <p:spPr>
          <a:xfrm>
            <a:off x="6722288" y="1227210"/>
            <a:ext cx="5170817" cy="3191133"/>
          </a:xfrm>
        </p:spPr>
        <p:txBody>
          <a:bodyPr/>
          <a:lstStyle/>
          <a:p>
            <a:r>
              <a:rPr lang="cs-CZ" sz="2200" dirty="0"/>
              <a:t>Dvě osy, různá kritéria:</a:t>
            </a:r>
          </a:p>
          <a:p>
            <a:endParaRPr lang="cs-CZ" sz="2200" dirty="0"/>
          </a:p>
          <a:p>
            <a:r>
              <a:rPr lang="cs-CZ" sz="2200" dirty="0"/>
              <a:t>v </a:t>
            </a:r>
            <a:r>
              <a:rPr lang="cs-CZ" sz="2200" dirty="0" err="1"/>
              <a:t>bussinesu</a:t>
            </a:r>
            <a:r>
              <a:rPr lang="cs-CZ" sz="2200" dirty="0"/>
              <a:t> Cena vs. Kvalita</a:t>
            </a:r>
          </a:p>
          <a:p>
            <a:endParaRPr lang="cs-CZ" sz="2200" dirty="0"/>
          </a:p>
          <a:p>
            <a:r>
              <a:rPr lang="cs-CZ" sz="2200" dirty="0"/>
              <a:t>v </a:t>
            </a:r>
            <a:r>
              <a:rPr lang="cs-CZ" sz="2200" dirty="0" err="1"/>
              <a:t>nezisku</a:t>
            </a:r>
            <a:r>
              <a:rPr lang="cs-CZ" sz="2200" dirty="0"/>
              <a:t> to, co je vhodné a měřitelné: např. počet dárců/klientů/rozpočet vs. nabídka služeb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626" y="3759040"/>
            <a:ext cx="4193414" cy="282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88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6000" y="365685"/>
            <a:ext cx="10345437" cy="647700"/>
          </a:xfrm>
        </p:spPr>
        <p:txBody>
          <a:bodyPr/>
          <a:lstStyle/>
          <a:p>
            <a:r>
              <a:rPr lang="it-IT" altLang="cs-CZ" dirty="0"/>
              <a:t>Analýza portfolia </a:t>
            </a:r>
            <a:r>
              <a:rPr lang="cs-CZ" altLang="cs-CZ" dirty="0"/>
              <a:t>-</a:t>
            </a:r>
            <a:r>
              <a:rPr lang="it-IT" altLang="cs-CZ" dirty="0"/>
              <a:t> Matice šíře sortimentu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6000" y="1137904"/>
            <a:ext cx="10753200" cy="3960000"/>
          </a:xfrm>
        </p:spPr>
        <p:txBody>
          <a:bodyPr/>
          <a:lstStyle/>
          <a:p>
            <a:endParaRPr lang="cs-CZ" altLang="cs-CZ" dirty="0"/>
          </a:p>
          <a:p>
            <a:r>
              <a:rPr lang="cs-CZ" altLang="cs-CZ" dirty="0"/>
              <a:t>pomáhá zpřehlednit </a:t>
            </a:r>
          </a:p>
          <a:p>
            <a:pPr lvl="1"/>
            <a:r>
              <a:rPr lang="cs-CZ" altLang="cs-CZ" dirty="0"/>
              <a:t>jaké výrobky/služby </a:t>
            </a:r>
          </a:p>
          <a:p>
            <a:pPr lvl="1"/>
            <a:r>
              <a:rPr lang="cs-CZ" altLang="cs-CZ" dirty="0"/>
              <a:t>komu/jakým tržním segmentům/cílovým skupinám </a:t>
            </a:r>
          </a:p>
          <a:p>
            <a:pPr marL="0" indent="0">
              <a:buNone/>
            </a:pPr>
            <a:r>
              <a:rPr lang="cs-CZ" altLang="cs-CZ" dirty="0"/>
              <a:t>…jako organizace nabízím </a:t>
            </a:r>
          </a:p>
          <a:p>
            <a:endParaRPr lang="cs-CZ" altLang="cs-CZ" dirty="0"/>
          </a:p>
          <a:p>
            <a:r>
              <a:rPr lang="cs-CZ" altLang="cs-CZ" dirty="0"/>
              <a:t>viz. příklad dále – Volnočasové centrum mládeže nebo Muzeum města Brna na Špilberku  </a:t>
            </a: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023941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29</a:t>
            </a:fld>
            <a:endParaRPr lang="cs-CZ" alt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"/>
            <a:ext cx="9144000" cy="694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65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6000" y="748184"/>
            <a:ext cx="11015138" cy="647700"/>
          </a:xfrm>
        </p:spPr>
        <p:txBody>
          <a:bodyPr/>
          <a:lstStyle/>
          <a:p>
            <a:r>
              <a:rPr lang="cs-CZ" altLang="cs-CZ" sz="3400" dirty="0"/>
              <a:t>Jaké jsou charakteristiky našeho produktu… (</a:t>
            </a:r>
            <a:r>
              <a:rPr lang="cs-CZ" sz="3400" dirty="0"/>
              <a:t>AUDIT)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5999" y="1495163"/>
            <a:ext cx="11132423" cy="4114800"/>
          </a:xfrm>
        </p:spPr>
        <p:txBody>
          <a:bodyPr/>
          <a:lstStyle/>
          <a:p>
            <a:r>
              <a:rPr lang="cs-CZ" altLang="cs-CZ" sz="2000" dirty="0"/>
              <a:t>Co vlastně nabízíme – výrobky, služby, myšlenky (tzv. cause marketing) ???</a:t>
            </a:r>
          </a:p>
          <a:p>
            <a:endParaRPr lang="cs-CZ" altLang="cs-CZ" sz="2000" dirty="0"/>
          </a:p>
          <a:p>
            <a:r>
              <a:rPr lang="cs-CZ" altLang="cs-CZ" sz="2000" dirty="0"/>
              <a:t>Komu je naše nabídka určená – kdo je naší cílovou skupinou, naším klientem???</a:t>
            </a:r>
          </a:p>
          <a:p>
            <a:endParaRPr lang="cs-CZ" altLang="cs-CZ" sz="2000" dirty="0"/>
          </a:p>
          <a:p>
            <a:r>
              <a:rPr lang="cs-CZ" altLang="cs-CZ" sz="2000" dirty="0"/>
              <a:t>Jakou potřebu uspokojujeme???</a:t>
            </a:r>
          </a:p>
          <a:p>
            <a:pPr>
              <a:defRPr/>
            </a:pPr>
            <a:endParaRPr lang="cs-CZ" altLang="cs-CZ" sz="2000" dirty="0"/>
          </a:p>
          <a:p>
            <a:pPr>
              <a:defRPr/>
            </a:pPr>
            <a:r>
              <a:rPr lang="cs-CZ" altLang="cs-CZ" sz="2000" dirty="0"/>
              <a:t>Lze tuto potřebu uspokojit i jiným způsobem, jinými prostředky, s pomocí jiných subjektů??? </a:t>
            </a:r>
          </a:p>
          <a:p>
            <a:pPr>
              <a:defRPr/>
            </a:pPr>
            <a:endParaRPr lang="cs-CZ" altLang="cs-CZ" sz="2000" dirty="0"/>
          </a:p>
          <a:p>
            <a:pPr>
              <a:defRPr/>
            </a:pPr>
            <a:r>
              <a:rPr lang="cs-CZ" altLang="cs-CZ" sz="2000" dirty="0"/>
              <a:t>Nakolik je důležité uspokojení dané potřeby pro naši cílovou skupinu?</a:t>
            </a:r>
          </a:p>
          <a:p>
            <a:pPr>
              <a:defRPr/>
            </a:pPr>
            <a:endParaRPr lang="cs-CZ" altLang="cs-CZ" sz="2000" dirty="0"/>
          </a:p>
          <a:p>
            <a:pPr>
              <a:defRPr/>
            </a:pPr>
            <a:r>
              <a:rPr lang="cs-CZ" altLang="cs-CZ" sz="2000" dirty="0"/>
              <a:t>Pokud nabízíme více aktivit pro více cílových skupin, která cílová skupina je největší a která aktivita přináší největší užitek?</a:t>
            </a:r>
          </a:p>
          <a:p>
            <a:pPr>
              <a:defRPr/>
            </a:pPr>
            <a:endParaRPr lang="cs-CZ" altLang="cs-CZ" sz="2000" dirty="0"/>
          </a:p>
          <a:p>
            <a:pPr>
              <a:defRPr/>
            </a:pPr>
            <a:r>
              <a:rPr lang="cs-CZ" altLang="cs-CZ" sz="2000" dirty="0"/>
              <a:t>S kým vstupujeme do styku v procesu výměny našeho produktu za něco, co potřebujeme?</a:t>
            </a: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337145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>
                <a:solidFill>
                  <a:srgbClr val="FF0000"/>
                </a:solidFill>
              </a:rPr>
              <a:t>Cíl =&gt; vytvoření optimálního portfolia služeb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476801"/>
            <a:ext cx="10753200" cy="4114800"/>
          </a:xfrm>
        </p:spPr>
        <p:txBody>
          <a:bodyPr/>
          <a:lstStyle/>
          <a:p>
            <a:endParaRPr lang="cs-CZ" altLang="cs-CZ" i="1" dirty="0"/>
          </a:p>
          <a:p>
            <a:r>
              <a:rPr lang="cs-CZ" altLang="cs-CZ" i="1" dirty="0"/>
              <a:t>Vybrat vhodné služby do produkčního mixu. </a:t>
            </a:r>
          </a:p>
          <a:p>
            <a:endParaRPr lang="cs-CZ" altLang="cs-CZ" i="1" dirty="0"/>
          </a:p>
          <a:p>
            <a:r>
              <a:rPr lang="cs-CZ" altLang="cs-CZ" i="1" dirty="0"/>
              <a:t>Stanovit optimální rozsah nabízeného sortimentu </a:t>
            </a:r>
          </a:p>
          <a:p>
            <a:endParaRPr lang="cs-CZ" altLang="cs-CZ" i="1" dirty="0"/>
          </a:p>
          <a:p>
            <a:r>
              <a:rPr lang="cs-CZ" altLang="cs-CZ" i="1" dirty="0"/>
              <a:t>Poznat služby, přinášející co největší zisk (ohlas apod.) </a:t>
            </a:r>
          </a:p>
          <a:p>
            <a:endParaRPr lang="cs-CZ" altLang="cs-CZ" i="1" dirty="0"/>
          </a:p>
          <a:p>
            <a:r>
              <a:rPr lang="cs-CZ" altLang="cs-CZ" i="1" dirty="0"/>
              <a:t>Vytvořit pro svou nabídku co nejlepší pozici na trhu, tzn. představit zákazníkům co nejlépe ve vztahu ke konkurenční nabídce (ideální propojení </a:t>
            </a:r>
            <a:r>
              <a:rPr lang="cs-CZ" altLang="cs-CZ" b="1" i="1" dirty="0"/>
              <a:t>služba/produkt </a:t>
            </a:r>
            <a:r>
              <a:rPr lang="cs-CZ" altLang="cs-CZ" b="1" i="1" dirty="0">
                <a:sym typeface="Wingdings" panose="05000000000000000000" pitchFamily="2" charset="2"/>
              </a:rPr>
              <a:t> segment</a:t>
            </a:r>
            <a:r>
              <a:rPr lang="cs-CZ" altLang="cs-CZ" i="1" dirty="0">
                <a:sym typeface="Wingdings" panose="05000000000000000000" pitchFamily="2" charset="2"/>
              </a:rPr>
              <a:t>)</a:t>
            </a:r>
            <a:r>
              <a:rPr lang="cs-CZ" altLang="cs-CZ" i="1" dirty="0"/>
              <a:t> 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79401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6000" y="565454"/>
            <a:ext cx="10753200" cy="451576"/>
          </a:xfrm>
        </p:spPr>
        <p:txBody>
          <a:bodyPr/>
          <a:lstStyle/>
          <a:p>
            <a:r>
              <a:rPr lang="cs-CZ" altLang="cs-CZ" dirty="0"/>
              <a:t>Analýzy zdrojů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6000" y="1244982"/>
            <a:ext cx="11131048" cy="4114800"/>
          </a:xfrm>
        </p:spPr>
        <p:txBody>
          <a:bodyPr/>
          <a:lstStyle/>
          <a:p>
            <a:r>
              <a:rPr lang="cs-CZ" altLang="cs-CZ" dirty="0"/>
              <a:t>LIDÉ (HR - zaměstnanci, členové, dobrovolníci)</a:t>
            </a:r>
          </a:p>
          <a:p>
            <a:endParaRPr lang="cs-CZ" altLang="cs-CZ" dirty="0"/>
          </a:p>
          <a:p>
            <a:r>
              <a:rPr lang="cs-CZ" altLang="cs-CZ" dirty="0"/>
              <a:t>PROCESY (způsoby poskytnutí služby, způsoby komunikace, apod. - jsou vhodně nastavené?) </a:t>
            </a:r>
          </a:p>
          <a:p>
            <a:endParaRPr lang="cs-CZ" altLang="cs-CZ" dirty="0"/>
          </a:p>
          <a:p>
            <a:r>
              <a:rPr lang="cs-CZ" altLang="cs-CZ" dirty="0"/>
              <a:t>KNOW-HOW (Např. ISO normy) </a:t>
            </a:r>
          </a:p>
          <a:p>
            <a:endParaRPr lang="cs-CZ" altLang="cs-CZ" dirty="0"/>
          </a:p>
          <a:p>
            <a:r>
              <a:rPr lang="cs-CZ" altLang="cs-CZ" dirty="0"/>
              <a:t>ZNAČKA (jak je silná, jak je vnímaná, co zosobňuje, apod.) </a:t>
            </a:r>
          </a:p>
          <a:p>
            <a:endParaRPr lang="cs-CZ" altLang="cs-CZ" dirty="0"/>
          </a:p>
          <a:p>
            <a:r>
              <a:rPr lang="cs-CZ" altLang="cs-CZ" dirty="0"/>
              <a:t>FINANČNÍ ANALÝZA (roční uzávěrka, stav majetku, finanční plány apod.)</a:t>
            </a: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70684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6000" y="295325"/>
            <a:ext cx="11143927" cy="647700"/>
          </a:xfrm>
        </p:spPr>
        <p:txBody>
          <a:bodyPr/>
          <a:lstStyle/>
          <a:p>
            <a:r>
              <a:rPr lang="cs-CZ" altLang="cs-CZ" dirty="0"/>
              <a:t>Možnost zpracování analýzy mikroprostředí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32</a:t>
            </a:fld>
            <a:endParaRPr lang="cs-CZ" alt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590" y="1067943"/>
            <a:ext cx="7506746" cy="528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803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629848"/>
            <a:ext cx="10753200" cy="451576"/>
          </a:xfrm>
        </p:spPr>
        <p:txBody>
          <a:bodyPr/>
          <a:lstStyle/>
          <a:p>
            <a:r>
              <a:rPr lang="cs-CZ" altLang="cs-CZ" dirty="0"/>
              <a:t>Pro doplnění, pro zajímavost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352282"/>
            <a:ext cx="10378496" cy="4714916"/>
          </a:xfrm>
        </p:spPr>
        <p:txBody>
          <a:bodyPr/>
          <a:lstStyle/>
          <a:p>
            <a:r>
              <a:rPr lang="en-US" altLang="cs-CZ" sz="2000" dirty="0"/>
              <a:t>Services Marketing Triangle Explained with Examples</a:t>
            </a:r>
            <a:r>
              <a:rPr lang="cs-CZ" altLang="cs-CZ" sz="2000" dirty="0"/>
              <a:t> </a:t>
            </a:r>
            <a:r>
              <a:rPr lang="cs-CZ" altLang="cs-CZ" sz="2000" dirty="0">
                <a:hlinkClick r:id="rId2"/>
              </a:rPr>
              <a:t>https://www.youtube.com/watch?v=3jm4hJ5_n0U</a:t>
            </a:r>
            <a:r>
              <a:rPr lang="cs-CZ" altLang="cs-CZ" sz="2000" dirty="0"/>
              <a:t> </a:t>
            </a:r>
          </a:p>
          <a:p>
            <a:endParaRPr lang="cs-CZ" altLang="cs-CZ" sz="2000" u="sng" dirty="0"/>
          </a:p>
          <a:p>
            <a:r>
              <a:rPr lang="en-US" sz="2000" dirty="0"/>
              <a:t>Porter's Five Forces - A Practical Example</a:t>
            </a:r>
            <a:r>
              <a:rPr lang="cs-CZ" sz="2000" dirty="0"/>
              <a:t> </a:t>
            </a:r>
            <a:r>
              <a:rPr lang="cs-CZ" sz="2000" dirty="0">
                <a:hlinkClick r:id="rId3"/>
              </a:rPr>
              <a:t>https://www.youtube.com/watch?v=OCnlArFuU-E</a:t>
            </a:r>
            <a:r>
              <a:rPr lang="cs-CZ" sz="2000" dirty="0"/>
              <a:t> </a:t>
            </a:r>
          </a:p>
          <a:p>
            <a:endParaRPr lang="cs-CZ" altLang="cs-CZ" sz="2000" u="sng" dirty="0"/>
          </a:p>
          <a:p>
            <a:r>
              <a:rPr lang="cs-CZ" sz="2000" dirty="0"/>
              <a:t>Marketing: </a:t>
            </a:r>
            <a:r>
              <a:rPr lang="cs-CZ" sz="2000" dirty="0" err="1"/>
              <a:t>Segmentation</a:t>
            </a:r>
            <a:r>
              <a:rPr lang="cs-CZ" sz="2000" dirty="0"/>
              <a:t> - </a:t>
            </a:r>
            <a:r>
              <a:rPr lang="cs-CZ" sz="2000" dirty="0" err="1"/>
              <a:t>Targeting</a:t>
            </a:r>
            <a:r>
              <a:rPr lang="cs-CZ" sz="2000" dirty="0"/>
              <a:t> – </a:t>
            </a:r>
            <a:r>
              <a:rPr lang="cs-CZ" sz="2000" dirty="0" err="1"/>
              <a:t>Positioning</a:t>
            </a:r>
            <a:r>
              <a:rPr lang="cs-CZ" sz="2000" dirty="0"/>
              <a:t> </a:t>
            </a:r>
            <a:r>
              <a:rPr lang="cs-CZ" sz="2000" dirty="0">
                <a:hlinkClick r:id="rId4"/>
              </a:rPr>
              <a:t>https://www.youtube.com/watch?v=0srjdRDh99Y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endParaRPr lang="cs-CZ" sz="2000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750910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629848"/>
            <a:ext cx="10753200" cy="451576"/>
          </a:xfrm>
        </p:spPr>
        <p:txBody>
          <a:bodyPr/>
          <a:lstStyle/>
          <a:p>
            <a:r>
              <a:rPr lang="cs-CZ" altLang="cs-CZ" dirty="0"/>
              <a:t>Reference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352282"/>
            <a:ext cx="10378496" cy="4714916"/>
          </a:xfrm>
        </p:spPr>
        <p:txBody>
          <a:bodyPr/>
          <a:lstStyle/>
          <a:p>
            <a:r>
              <a:rPr lang="en-US" sz="2000" dirty="0"/>
              <a:t>Brady, M.K., </a:t>
            </a:r>
            <a:r>
              <a:rPr lang="en-US" sz="2000" dirty="0" err="1"/>
              <a:t>Bourdeau</a:t>
            </a:r>
            <a:r>
              <a:rPr lang="en-US" sz="2000" dirty="0"/>
              <a:t>, B.L. and </a:t>
            </a:r>
            <a:r>
              <a:rPr lang="en-US" sz="2000" dirty="0" err="1"/>
              <a:t>Heskel</a:t>
            </a:r>
            <a:r>
              <a:rPr lang="en-US" sz="2000" dirty="0"/>
              <a:t>, J. (2005), "The importance of brand cues in intangible service industries: an application to investment services", Journal of Services Marketing, Vol. 19 No. 6, pp. 401-410. https://doi.org/10.1108/08876040510620175</a:t>
            </a:r>
          </a:p>
          <a:p>
            <a:endParaRPr lang="en-US" sz="2000" dirty="0"/>
          </a:p>
          <a:p>
            <a:endParaRPr lang="cs-CZ" sz="2000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79743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91923" y="2747778"/>
            <a:ext cx="8086635" cy="647700"/>
          </a:xfrm>
        </p:spPr>
        <p:txBody>
          <a:bodyPr/>
          <a:lstStyle/>
          <a:p>
            <a:pPr algn="ctr"/>
            <a:r>
              <a:rPr 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Produkt v neziskovém sektoru = 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SLUŽBA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26938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Definice služby I.: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altLang="cs-CZ" dirty="0"/>
              <a:t>„Statky, které neprodukují </a:t>
            </a:r>
            <a:r>
              <a:rPr lang="cs-CZ" altLang="cs-CZ" b="1" dirty="0">
                <a:solidFill>
                  <a:srgbClr val="FF0000"/>
                </a:solidFill>
              </a:rPr>
              <a:t>žádnou hodnotu</a:t>
            </a:r>
            <a:r>
              <a:rPr lang="cs-CZ" altLang="cs-CZ" dirty="0"/>
              <a:t>“</a:t>
            </a:r>
          </a:p>
          <a:p>
            <a:pPr algn="r">
              <a:buNone/>
            </a:pPr>
            <a:r>
              <a:rPr lang="cs-CZ" altLang="cs-CZ" i="1" dirty="0"/>
              <a:t>(Adam Smith, 1776)</a:t>
            </a:r>
          </a:p>
          <a:p>
            <a:pPr>
              <a:buNone/>
            </a:pPr>
            <a:endParaRPr lang="cs-CZ" altLang="cs-CZ" dirty="0"/>
          </a:p>
          <a:p>
            <a:pPr>
              <a:buNone/>
            </a:pPr>
            <a:r>
              <a:rPr lang="cs-CZ" altLang="cs-CZ" dirty="0"/>
              <a:t>Na to navazuje i Marx a následně i centrálně plánované ekonomiky. </a:t>
            </a:r>
          </a:p>
          <a:p>
            <a:pPr>
              <a:buNone/>
            </a:pPr>
            <a:endParaRPr lang="cs-CZ" altLang="cs-CZ" dirty="0"/>
          </a:p>
          <a:p>
            <a:pPr>
              <a:buNone/>
            </a:pPr>
            <a:r>
              <a:rPr lang="cs-CZ" altLang="cs-CZ" dirty="0"/>
              <a:t>Důsledek = podcenění celého sektoru.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9272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Definice služby II.: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cs-CZ" altLang="cs-CZ" i="1" dirty="0"/>
          </a:p>
          <a:p>
            <a:pPr>
              <a:buNone/>
            </a:pPr>
            <a:r>
              <a:rPr lang="cs-CZ" altLang="cs-CZ" dirty="0"/>
              <a:t>„Služba je jakákoliv </a:t>
            </a:r>
            <a:r>
              <a:rPr lang="cs-CZ" altLang="cs-CZ" b="1" dirty="0">
                <a:solidFill>
                  <a:srgbClr val="FF0000"/>
                </a:solidFill>
              </a:rPr>
              <a:t>činnost nebo výhoda</a:t>
            </a:r>
            <a:r>
              <a:rPr lang="cs-CZ" altLang="cs-CZ" dirty="0"/>
              <a:t>, kterou jedna strana může nabídnout druhé straně, je </a:t>
            </a:r>
            <a:br>
              <a:rPr lang="cs-CZ" altLang="cs-CZ" dirty="0"/>
            </a:br>
            <a:r>
              <a:rPr lang="cs-CZ" altLang="cs-CZ" dirty="0"/>
              <a:t>v zásadě nehmotná a jejím výsledkem není vlastnictví. Produkce služby může, ale nemusí být spojena s hmotným produktem“</a:t>
            </a:r>
          </a:p>
          <a:p>
            <a:pPr algn="ctr">
              <a:buNone/>
            </a:pPr>
            <a:endParaRPr lang="cs-CZ" altLang="cs-CZ" dirty="0"/>
          </a:p>
          <a:p>
            <a:pPr algn="r">
              <a:buNone/>
            </a:pPr>
            <a:r>
              <a:rPr lang="cs-CZ" altLang="cs-CZ" i="1" dirty="0"/>
              <a:t>(</a:t>
            </a:r>
            <a:r>
              <a:rPr lang="cs-CZ" altLang="cs-CZ" i="1" dirty="0" err="1"/>
              <a:t>Kotler</a:t>
            </a:r>
            <a:r>
              <a:rPr lang="cs-CZ" altLang="cs-CZ" i="1" dirty="0"/>
              <a:t> - Armstrong 1997)</a:t>
            </a:r>
          </a:p>
          <a:p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4617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Definice služby III: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033589" y="2017713"/>
            <a:ext cx="8461416" cy="4114800"/>
          </a:xfrm>
        </p:spPr>
        <p:txBody>
          <a:bodyPr/>
          <a:lstStyle/>
          <a:p>
            <a:pPr>
              <a:buNone/>
            </a:pPr>
            <a:endParaRPr lang="cs-CZ" altLang="cs-CZ" dirty="0"/>
          </a:p>
          <a:p>
            <a:pPr>
              <a:buNone/>
            </a:pPr>
            <a:r>
              <a:rPr lang="cs-CZ" altLang="cs-CZ" dirty="0"/>
              <a:t>„…soubor hmotných a nehmotných prvků obsahujících funkční, sociální a psychologické užitky nebo výhody. Produktem může být </a:t>
            </a:r>
            <a:r>
              <a:rPr lang="cs-CZ" altLang="cs-CZ" b="1" dirty="0">
                <a:solidFill>
                  <a:srgbClr val="FF0000"/>
                </a:solidFill>
              </a:rPr>
              <a:t>myšlenka</a:t>
            </a:r>
            <a:r>
              <a:rPr lang="cs-CZ" altLang="cs-CZ" dirty="0"/>
              <a:t>, služba nebo zboží nebo kombinace všech tří výstupů“</a:t>
            </a:r>
          </a:p>
          <a:p>
            <a:pPr algn="r">
              <a:buNone/>
            </a:pPr>
            <a:endParaRPr lang="cs-CZ" altLang="cs-CZ" i="1" dirty="0"/>
          </a:p>
          <a:p>
            <a:pPr algn="r">
              <a:buNone/>
            </a:pPr>
            <a:r>
              <a:rPr lang="cs-CZ" altLang="cs-CZ" i="1" dirty="0"/>
              <a:t>(</a:t>
            </a:r>
            <a:r>
              <a:rPr lang="cs-CZ" altLang="cs-CZ" i="1" dirty="0" err="1"/>
              <a:t>Pride</a:t>
            </a:r>
            <a:r>
              <a:rPr lang="cs-CZ" altLang="cs-CZ" i="1" dirty="0"/>
              <a:t> – </a:t>
            </a:r>
            <a:r>
              <a:rPr lang="cs-CZ" altLang="cs-CZ" i="1" dirty="0" err="1"/>
              <a:t>Ferrell</a:t>
            </a:r>
            <a:r>
              <a:rPr lang="cs-CZ" altLang="cs-CZ" i="1" dirty="0"/>
              <a:t>, 1991)</a:t>
            </a:r>
          </a:p>
          <a:p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04797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Definice obsahu služby: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054839" y="1538319"/>
            <a:ext cx="8082321" cy="4494298"/>
          </a:xfrm>
        </p:spPr>
        <p:txBody>
          <a:bodyPr/>
          <a:lstStyle/>
          <a:p>
            <a:pPr>
              <a:defRPr/>
            </a:pPr>
            <a:r>
              <a:rPr lang="cs-CZ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Materiální prvky</a:t>
            </a:r>
            <a:r>
              <a:rPr lang="cs-CZ" dirty="0"/>
              <a:t>- hmotné složky služby, které službu doplňují nebo umožňují její poskytnutí (stacionář – pomůcky pro handicapované)</a:t>
            </a:r>
          </a:p>
          <a:p>
            <a:pPr>
              <a:defRPr/>
            </a:pPr>
            <a:endParaRPr lang="cs-CZ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cs-CZ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Smyslové požitky</a:t>
            </a:r>
            <a:r>
              <a:rPr lang="cs-CZ" dirty="0"/>
              <a:t> – rozpoznáváme smysly (hluk, ticho, vůně, apod.)</a:t>
            </a:r>
          </a:p>
          <a:p>
            <a:pPr>
              <a:defRPr/>
            </a:pPr>
            <a:endParaRPr lang="cs-CZ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cs-CZ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Psychologické  výhody nabídky</a:t>
            </a:r>
            <a:r>
              <a:rPr lang="cs-CZ" dirty="0"/>
              <a:t> – subjektivní, pro každého zákazníka jiné, obtížné je vymezit.</a:t>
            </a:r>
          </a:p>
          <a:p>
            <a:pPr>
              <a:defRPr/>
            </a:pPr>
            <a:endParaRPr lang="cs-CZ" dirty="0"/>
          </a:p>
          <a:p>
            <a:pPr algn="r">
              <a:buNone/>
              <a:defRPr/>
            </a:pPr>
            <a:r>
              <a:rPr lang="cs-CZ" i="1" dirty="0"/>
              <a:t>(</a:t>
            </a:r>
            <a:r>
              <a:rPr lang="cs-CZ" i="1" dirty="0" err="1"/>
              <a:t>Sasser</a:t>
            </a:r>
            <a:r>
              <a:rPr lang="cs-CZ" i="1" dirty="0"/>
              <a:t>, 1978)</a:t>
            </a:r>
          </a:p>
          <a:p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52533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cs-CZ" altLang="cs-CZ" b="1" dirty="0"/>
          </a:p>
          <a:p>
            <a:pPr algn="ctr">
              <a:buNone/>
            </a:pPr>
            <a:endParaRPr lang="cs-CZ" altLang="cs-CZ" b="1" dirty="0"/>
          </a:p>
          <a:p>
            <a:pPr algn="ctr">
              <a:buNone/>
            </a:pPr>
            <a:endParaRPr lang="cs-CZ" altLang="cs-CZ" b="1" dirty="0"/>
          </a:p>
          <a:p>
            <a:pPr algn="ctr">
              <a:buNone/>
            </a:pPr>
            <a:r>
              <a:rPr lang="cs-CZ" altLang="cs-CZ" sz="7200" b="1" dirty="0"/>
              <a:t>???PROČ???</a:t>
            </a: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altLang="cs-CZ" dirty="0"/>
            </a:br>
            <a:r>
              <a:rPr lang="cs-CZ" altLang="cs-CZ" dirty="0"/>
              <a:t>Marketing služeb je složitější!!!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127392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EN.potx" id="{E90BA73B-8971-454E-A601-134050038A0D}" vid="{B4AB2C69-B4CE-47B3-99DB-010B5AFDBC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Prezentace-ECON-EN</Template>
  <TotalTime>3821</TotalTime>
  <Words>1491</Words>
  <Application>Microsoft Office PowerPoint</Application>
  <PresentationFormat>Širokoúhlá obrazovka</PresentationFormat>
  <Paragraphs>300</Paragraphs>
  <Slides>34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1" baseType="lpstr">
      <vt:lpstr>Arial</vt:lpstr>
      <vt:lpstr>Tahoma</vt:lpstr>
      <vt:lpstr>TimesNewRoman</vt:lpstr>
      <vt:lpstr>Trebuchet MS</vt:lpstr>
      <vt:lpstr>Wingdings</vt:lpstr>
      <vt:lpstr>Wingdings 2</vt:lpstr>
      <vt:lpstr>Presentation_MU_EN</vt:lpstr>
      <vt:lpstr>Marketing nehmotného produktu (služeb) Cyklus marketingového plánování  SIMONA ŠKARABELOVÁ FILIP HRŮZA</vt:lpstr>
      <vt:lpstr>Předpoklad:</vt:lpstr>
      <vt:lpstr>Jaké jsou charakteristiky našeho produktu… (AUDIT)</vt:lpstr>
      <vt:lpstr>Produkt v neziskovém sektoru = SLUŽBA</vt:lpstr>
      <vt:lpstr>Definice služby I.:</vt:lpstr>
      <vt:lpstr>Definice služby II.:</vt:lpstr>
      <vt:lpstr>Definice služby III:</vt:lpstr>
      <vt:lpstr>Definice obsahu služby: </vt:lpstr>
      <vt:lpstr> Marketing služeb je složitější!!!</vt:lpstr>
      <vt:lpstr>Vlastnosti služeb:</vt:lpstr>
      <vt:lpstr>Nehmotnost služeb </vt:lpstr>
      <vt:lpstr>Neoddělitelnost služeb</vt:lpstr>
      <vt:lpstr>Heterogenita služby</vt:lpstr>
      <vt:lpstr>Zničitelnost služby</vt:lpstr>
      <vt:lpstr>Nemožnost vlastnictví služby</vt:lpstr>
      <vt:lpstr>Úspěch služby závisí na její:</vt:lpstr>
      <vt:lpstr>Význam značky</vt:lpstr>
      <vt:lpstr>Prezentace aplikace PowerPoint</vt:lpstr>
      <vt:lpstr>Význam značky - výzkum</vt:lpstr>
      <vt:lpstr>Cyklus marketingového plánování (Kotler)</vt:lpstr>
      <vt:lpstr> SWOT analýza – výsledek analýz makro a mikro prostředí</vt:lpstr>
      <vt:lpstr>Analýzy vnějšího prostředí (více viz Cvičení č.1)</vt:lpstr>
      <vt:lpstr>Porterova analýza konkurence </vt:lpstr>
      <vt:lpstr>Analýzy vnitřního prostředí </vt:lpstr>
      <vt:lpstr>Analýzy vnitřního prostředí</vt:lpstr>
      <vt:lpstr>Analýza postavení na trhu – postavení v odvětví </vt:lpstr>
      <vt:lpstr>Poziční mapy  - př. organizace Na Zemi</vt:lpstr>
      <vt:lpstr>Analýza portfolia - Matice šíře sortimentu </vt:lpstr>
      <vt:lpstr>Prezentace aplikace PowerPoint</vt:lpstr>
      <vt:lpstr>Cíl =&gt; vytvoření optimálního portfolia služeb</vt:lpstr>
      <vt:lpstr>Analýzy zdrojů</vt:lpstr>
      <vt:lpstr>Možnost zpracování analýzy mikroprostředí </vt:lpstr>
      <vt:lpstr>Pro doplnění, pro zajímavost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Hrůza Filip</dc:creator>
  <cp:lastModifiedBy>Filip Hrůza</cp:lastModifiedBy>
  <cp:revision>405</cp:revision>
  <cp:lastPrinted>1601-01-01T00:00:00Z</cp:lastPrinted>
  <dcterms:created xsi:type="dcterms:W3CDTF">2018-10-30T11:08:00Z</dcterms:created>
  <dcterms:modified xsi:type="dcterms:W3CDTF">2021-03-17T11:02:13Z</dcterms:modified>
</cp:coreProperties>
</file>