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65" r:id="rId10"/>
    <p:sldId id="263" r:id="rId11"/>
    <p:sldId id="273" r:id="rId12"/>
    <p:sldId id="266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9712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na ikonu pridáte obrázok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97181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37C2-A136-4437-B524-63B2AEDB4D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951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6" r:id="rId15"/>
    <p:sldLayoutId id="2147483697" r:id="rId16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ife-matice" TargetMode="External"/><Relationship Id="rId2" Type="http://schemas.openxmlformats.org/officeDocument/2006/relationships/hyperlink" Target="https://managementmania.com/cs/efe-mati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3738852-1B23-DF40-99C0-7E3AC4C68C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48DF6A-627F-D745-8EE8-B262570FB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19791"/>
            <a:ext cx="11361600" cy="1697565"/>
          </a:xfrm>
        </p:spPr>
        <p:txBody>
          <a:bodyPr/>
          <a:lstStyle/>
          <a:p>
            <a:r>
              <a:rPr lang="cs-CZ" altLang="cs-CZ" sz="4000" dirty="0"/>
              <a:t>MVVS  - seminář 3: </a:t>
            </a:r>
            <a:br>
              <a:rPr lang="cs-CZ" altLang="cs-CZ" sz="4000" dirty="0"/>
            </a:br>
            <a:r>
              <a:rPr lang="cs-CZ" altLang="cs-CZ" sz="4000" dirty="0"/>
              <a:t>SWOT ANALÝZA &amp; cíle SMART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200" b="0" dirty="0"/>
              <a:t>SIMONA ŠKARABELOVÁ</a:t>
            </a:r>
            <a:br>
              <a:rPr lang="cs-CZ" altLang="cs-CZ" sz="3200" b="0" dirty="0"/>
            </a:br>
            <a:r>
              <a:rPr lang="cs-CZ" altLang="cs-CZ" sz="32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r>
              <a:rPr lang="cs-CZ" altLang="cs-CZ" sz="3200" b="0" dirty="0"/>
              <a:t>Jaro 2021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11017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5" y="765055"/>
            <a:ext cx="8086635" cy="659300"/>
          </a:xfrm>
        </p:spPr>
        <p:txBody>
          <a:bodyPr/>
          <a:lstStyle/>
          <a:p>
            <a:r>
              <a:rPr lang="cs-CZ" altLang="cs-CZ" sz="3200" dirty="0"/>
              <a:t>CÍLE</a:t>
            </a:r>
            <a:endParaRPr lang="cs-CZ" sz="32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5" name="Zástupný symbol pro obsah 2"/>
          <p:cNvSpPr>
            <a:spLocks noGrp="1"/>
          </p:cNvSpPr>
          <p:nvPr>
            <p:ph sz="half" idx="1"/>
          </p:nvPr>
        </p:nvSpPr>
        <p:spPr>
          <a:xfrm>
            <a:off x="666000" y="1893768"/>
            <a:ext cx="5038987" cy="4357687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r>
              <a:rPr lang="cs-CZ" altLang="cs-CZ" b="1" dirty="0"/>
              <a:t>… v oblasti IMAGE</a:t>
            </a:r>
          </a:p>
          <a:p>
            <a:pPr lvl="1"/>
            <a:r>
              <a:rPr lang="cs-CZ" altLang="cs-CZ" dirty="0"/>
              <a:t>Blízké poslání organizace, obecně platné, neměřitelné</a:t>
            </a:r>
          </a:p>
          <a:p>
            <a:pPr lvl="1"/>
            <a:endParaRPr lang="cs-CZ" altLang="cs-CZ" dirty="0"/>
          </a:p>
          <a:p>
            <a:pPr marL="324000" lvl="1" indent="0">
              <a:buNone/>
            </a:pPr>
            <a:r>
              <a:rPr lang="cs-CZ" altLang="cs-CZ" i="1" dirty="0"/>
              <a:t>Nadace Partnerství bude i nadále podporovat ekologickou výchovu a vzdělávání, stejně jako ekologické projekty.</a:t>
            </a:r>
          </a:p>
        </p:txBody>
      </p:sp>
      <p:sp>
        <p:nvSpPr>
          <p:cNvPr id="8" name="Zástupný symbol pro obsah 6"/>
          <p:cNvSpPr txBox="1">
            <a:spLocks/>
          </p:cNvSpPr>
          <p:nvPr/>
        </p:nvSpPr>
        <p:spPr>
          <a:xfrm>
            <a:off x="5396948" y="949570"/>
            <a:ext cx="4799565" cy="518135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800" b="1" kern="0" dirty="0"/>
              <a:t>Akční cíle SMART:</a:t>
            </a:r>
          </a:p>
          <a:p>
            <a:pPr lvl="1"/>
            <a:r>
              <a:rPr lang="cs-CZ" altLang="cs-CZ" sz="2000" i="1" kern="0" dirty="0"/>
              <a:t>Nadace Partnerství podpoří do konce roku  2021 cca 30 projektů výsadeb stromů do měst a krajiny v ČR.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044945"/>
            <a:ext cx="4191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6265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4ECD553-274E-4BDB-BDC2-46FAA92666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F3387C1-A5FA-41DE-9947-BC05AED62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18052"/>
            <a:ext cx="10753200" cy="853524"/>
          </a:xfrm>
        </p:spPr>
        <p:txBody>
          <a:bodyPr/>
          <a:lstStyle/>
          <a:p>
            <a:r>
              <a:rPr lang="cs-CZ" dirty="0"/>
              <a:t>Příklady cílů SMART pro </a:t>
            </a:r>
            <a:r>
              <a:rPr lang="cs-CZ" dirty="0" err="1"/>
              <a:t>HaDivadlo</a:t>
            </a:r>
            <a:r>
              <a:rPr lang="cs-CZ" dirty="0"/>
              <a:t> z </a:t>
            </a:r>
            <a:r>
              <a:rPr lang="cs-CZ" dirty="0" err="1"/>
              <a:t>market.memoranda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97755A-AF93-4EC2-974A-04D1AEAC4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Do konce roku 2020 podat žádost o grant z EHP a fondů Norska, a to minimálně ve výši 2 mil Kč.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Do léta 2020 sehnat fundraisera na úvazek 0,5 a do konce roku 2020 rozjet mecenášský program.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Provést personální audit v květnu – externí firmou, sehnat barterově. Nově nastavit </a:t>
            </a:r>
            <a:r>
              <a:rPr lang="cs-CZ" dirty="0" err="1"/>
              <a:t>kompentence</a:t>
            </a:r>
            <a:r>
              <a:rPr lang="cs-CZ" dirty="0"/>
              <a:t> vedoucích pracovníků s důrazem na kompetence ve </a:t>
            </a:r>
            <a:r>
              <a:rPr lang="cs-CZ" dirty="0" err="1"/>
              <a:t>fundrasingu</a:t>
            </a:r>
            <a:r>
              <a:rPr lang="cs-CZ"/>
              <a:t>. </a:t>
            </a:r>
            <a:endParaRPr lang="cs-CZ" dirty="0"/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714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3792" y="606288"/>
            <a:ext cx="9106434" cy="576469"/>
          </a:xfrm>
        </p:spPr>
        <p:txBody>
          <a:bodyPr/>
          <a:lstStyle/>
          <a:p>
            <a:r>
              <a:rPr lang="cs-CZ" altLang="cs-CZ" i="1" dirty="0">
                <a:cs typeface="Times New Roman" pitchFamily="18" charset="0"/>
              </a:rPr>
              <a:t>Strategie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74643" y="1630016"/>
            <a:ext cx="4968946" cy="48469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umění velitele (manažera)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schopnost rozhodnout se na základě vysoké odbornosti a profesionality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schéma postupu, jak za daných podmínek dosáhnout vytyčených cílů (myšlenkové mapy, teorie grafů…)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>
                <a:cs typeface="Times New Roman" pitchFamily="18" charset="0"/>
              </a:rPr>
              <a:t>přehled možných kroků + činností přijímaných s vědomím částečné neznalosti budoucích  podmínek, okolností a souvislostí</a:t>
            </a:r>
            <a:r>
              <a:rPr lang="cs-CZ" altLang="cs-CZ" sz="2400" dirty="0">
                <a:cs typeface="Times New Roman" pitchFamily="18" charset="0"/>
              </a:rPr>
              <a:t> </a:t>
            </a:r>
          </a:p>
          <a:p>
            <a:endParaRPr lang="cs-CZ" altLang="cs-CZ" sz="24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232" y="1094801"/>
            <a:ext cx="5536793" cy="4846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38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Zadání na třetího úkolu: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Sestavte SWOT analýzu dané organizace na základě již zhotovených analýz vnějšího a vnitřního prostředí organizace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Zpracujte Marketingové memorandum dle </a:t>
            </a:r>
            <a:r>
              <a:rPr lang="cs-CZ" altLang="cs-CZ" dirty="0" err="1"/>
              <a:t>Kotlera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dirty="0"/>
              <a:t>Formulujte cíle – hlavně ty SMART (skutečně je časově orámujte!)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855908"/>
            <a:ext cx="8086635" cy="647700"/>
          </a:xfrm>
        </p:spPr>
        <p:txBody>
          <a:bodyPr/>
          <a:lstStyle/>
          <a:p>
            <a:r>
              <a:rPr lang="cs-CZ" altLang="cs-CZ" dirty="0"/>
              <a:t>Výsledná SWOT analýza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078" y="1773239"/>
            <a:ext cx="7860473" cy="4836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Výsledná SWOT analýza</a:t>
            </a:r>
          </a:p>
        </p:txBody>
      </p:sp>
      <p:sp>
        <p:nvSpPr>
          <p:cNvPr id="57347" name="Zástupný symbol pro číslo snímku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00E69F-7DC6-451F-9DC9-5A61FD2D14BF}" type="slidenum">
              <a:rPr lang="cs-CZ" altLang="cs-CZ" sz="11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1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Jde o analýzu prostředí, která je výsledkem už provedených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analýz vnějšího prostředí (STEP a </a:t>
            </a:r>
            <a:r>
              <a:rPr lang="cs-CZ" sz="2400" dirty="0" err="1">
                <a:cs typeface="Times New Roman" panose="02020603050405020304" pitchFamily="18" charset="0"/>
              </a:rPr>
              <a:t>Porterovy</a:t>
            </a:r>
            <a:r>
              <a:rPr lang="cs-CZ" sz="2400" dirty="0"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analýz vnitřního prostředí (matice šíře sortimentu a analýzy zdrojů)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Výsledky SWOT analýzy by pak měly organizaci pomoci k určení váhy jednotlivých silných a slabých stránek, příležitostí a hrozeb organizace.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cs typeface="Times New Roman" panose="02020603050405020304" pitchFamily="18" charset="0"/>
              </a:rPr>
              <a:t>Stále mějte na paměti, že vnější prostředí nelze ovlivnit, vnitřní ano. </a:t>
            </a:r>
          </a:p>
          <a:p>
            <a:endParaRPr lang="cs-CZ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88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198783"/>
            <a:ext cx="8086635" cy="556591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HaDivadla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17" y="824948"/>
            <a:ext cx="11519583" cy="6033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10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práce se SWOT – Marketingové memorandum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Marketingové memorandum (</a:t>
            </a:r>
            <a:r>
              <a:rPr lang="cs-CZ" sz="2000" dirty="0" err="1">
                <a:cs typeface="Times New Roman" panose="02020603050405020304" pitchFamily="18" charset="0"/>
              </a:rPr>
              <a:t>Kotler</a:t>
            </a:r>
            <a:r>
              <a:rPr lang="cs-CZ" sz="2000" dirty="0">
                <a:cs typeface="Times New Roman" panose="02020603050405020304" pitchFamily="18" charset="0"/>
              </a:rPr>
              <a:t>, 2001) slučuje všechny společné slabé stránky a hrozby uvedené v celkové SWOT analýze do tematicky rozdělených oblastí činností. </a:t>
            </a:r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Takto sestavený kontrolní seznam je vhodné vyhodnotit dle závažnosti , nejlépe přidělením bodů. Pro hodnocení lze užít např. tří hodnot: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/>
              <a:t>nejnižší stupeň závažnosti, je dobré tyto potíže řešit, ale neohrožují nijak akutně stabilitu a existenci organizace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/>
              <a:t>střední závažnost –je potřebně je řešit více, ale jejich neřešení v současné době nemusí být pro organizace fatální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/>
              <a:t>nejvyšší závažnost –je potřebné je řešit velice aktuálně.</a:t>
            </a:r>
            <a:endParaRPr lang="cs-CZ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33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4293" y="281353"/>
            <a:ext cx="7768371" cy="888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Marketingové memorandum – </a:t>
            </a:r>
            <a:r>
              <a:rPr lang="cs-CZ" sz="2200" dirty="0"/>
              <a:t>příklad </a:t>
            </a:r>
            <a:r>
              <a:rPr lang="cs-CZ" sz="2200" dirty="0" err="1"/>
              <a:t>HaDivadla</a:t>
            </a:r>
            <a:r>
              <a:rPr lang="cs-CZ" sz="2200" dirty="0"/>
              <a:t> (1.část)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092" y="1376364"/>
            <a:ext cx="8959362" cy="5200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43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98784"/>
            <a:ext cx="7869115" cy="1105996"/>
          </a:xfrm>
        </p:spPr>
        <p:txBody>
          <a:bodyPr/>
          <a:lstStyle/>
          <a:p>
            <a:r>
              <a:rPr lang="cs-CZ" dirty="0"/>
              <a:t>Marketingové memorandum – </a:t>
            </a:r>
            <a:r>
              <a:rPr lang="cs-CZ" sz="2200" dirty="0"/>
              <a:t>příklad </a:t>
            </a:r>
            <a:r>
              <a:rPr lang="cs-CZ" sz="2200" dirty="0" err="1"/>
              <a:t>HaDivadla</a:t>
            </a:r>
            <a:r>
              <a:rPr lang="cs-CZ" sz="2200" dirty="0"/>
              <a:t> (2.část)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137C2-A136-4437-B524-63B2AEDB4D88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638" y="1371600"/>
            <a:ext cx="8836270" cy="539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977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Další variantní práce s výsledky SWOT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6" name="Obdélník 5"/>
          <p:cNvSpPr/>
          <p:nvPr/>
        </p:nvSpPr>
        <p:spPr>
          <a:xfrm>
            <a:off x="1510748" y="2133600"/>
            <a:ext cx="9962452" cy="3340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Matice IFE a EFE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hlinkClick r:id="rId2"/>
              </a:rPr>
              <a:t>https://managementmania.com/cs/efe-matice</a:t>
            </a:r>
            <a:endParaRPr lang="cs-CZ" altLang="cs-CZ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hlinkClick r:id="rId3"/>
              </a:rPr>
              <a:t>https://managementmania.com/cs/ife-matice</a:t>
            </a:r>
            <a:endParaRPr lang="cs-CZ" altLang="cs-CZ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Matice důležitosti a efektu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Analýzy příčin a důsledků vybraných faktorů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Vymezení vztahů závažnosti a výkonnosti vybraných kritérií</a:t>
            </a:r>
          </a:p>
        </p:txBody>
      </p:sp>
    </p:spTree>
    <p:extLst>
      <p:ext uri="{BB962C8B-B14F-4D97-AF65-F5344CB8AC3E}">
        <p14:creationId xmlns:p14="http://schemas.microsoft.com/office/powerpoint/2010/main" val="27958472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496</Words>
  <Application>Microsoft Office PowerPoint</Application>
  <PresentationFormat>Širokoúhlá obrazovka</PresentationFormat>
  <Paragraphs>58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MVVS  - seminář 3:  SWOT ANALÝZA &amp; cíle SMART  SIMONA ŠKARABELOVÁ FILIP HRŮZA       Jaro 2021</vt:lpstr>
      <vt:lpstr>Zadání na třetího úkolu:</vt:lpstr>
      <vt:lpstr>Výsledná SWOT analýza</vt:lpstr>
      <vt:lpstr>Výsledná SWOT analýza</vt:lpstr>
      <vt:lpstr>Příklad HaDivadla</vt:lpstr>
      <vt:lpstr>Další práce se SWOT – Marketingové memorandum</vt:lpstr>
      <vt:lpstr>Marketingové memorandum – příklad HaDivadla (1.část)</vt:lpstr>
      <vt:lpstr>Marketingové memorandum – příklad HaDivadla (2.část)</vt:lpstr>
      <vt:lpstr>Další variantní práce s výsledky SWOT</vt:lpstr>
      <vt:lpstr>CÍLE</vt:lpstr>
      <vt:lpstr>Příklady cílů SMART pro HaDivadlo z market.memoranda</vt:lpstr>
      <vt:lpstr>Strategie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Využitelnost e-shopu servisními neziskovými organizacemi</dc:title>
  <dc:creator>Tereza Novotná</dc:creator>
  <cp:lastModifiedBy>Simona Škarabelová</cp:lastModifiedBy>
  <cp:revision>42</cp:revision>
  <dcterms:created xsi:type="dcterms:W3CDTF">2020-06-07T17:05:50Z</dcterms:created>
  <dcterms:modified xsi:type="dcterms:W3CDTF">2021-03-31T14:01:09Z</dcterms:modified>
</cp:coreProperties>
</file>