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49"/>
  </p:notesMasterIdLst>
  <p:handoutMasterIdLst>
    <p:handoutMasterId r:id="rId50"/>
  </p:handoutMasterIdLst>
  <p:sldIdLst>
    <p:sldId id="256" r:id="rId2"/>
    <p:sldId id="333" r:id="rId3"/>
    <p:sldId id="334" r:id="rId4"/>
    <p:sldId id="266" r:id="rId5"/>
    <p:sldId id="335" r:id="rId6"/>
    <p:sldId id="336" r:id="rId7"/>
    <p:sldId id="337" r:id="rId8"/>
    <p:sldId id="338" r:id="rId9"/>
    <p:sldId id="339" r:id="rId10"/>
    <p:sldId id="340" r:id="rId11"/>
    <p:sldId id="319" r:id="rId12"/>
    <p:sldId id="341" r:id="rId13"/>
    <p:sldId id="345" r:id="rId14"/>
    <p:sldId id="346" r:id="rId15"/>
    <p:sldId id="347" r:id="rId16"/>
    <p:sldId id="348" r:id="rId17"/>
    <p:sldId id="349" r:id="rId18"/>
    <p:sldId id="350" r:id="rId19"/>
    <p:sldId id="351" r:id="rId20"/>
    <p:sldId id="352" r:id="rId21"/>
    <p:sldId id="354" r:id="rId22"/>
    <p:sldId id="353" r:id="rId23"/>
    <p:sldId id="355" r:id="rId24"/>
    <p:sldId id="356" r:id="rId25"/>
    <p:sldId id="357" r:id="rId26"/>
    <p:sldId id="358" r:id="rId27"/>
    <p:sldId id="359" r:id="rId28"/>
    <p:sldId id="360" r:id="rId29"/>
    <p:sldId id="361" r:id="rId30"/>
    <p:sldId id="362" r:id="rId31"/>
    <p:sldId id="363" r:id="rId32"/>
    <p:sldId id="364" r:id="rId33"/>
    <p:sldId id="365" r:id="rId34"/>
    <p:sldId id="366" r:id="rId35"/>
    <p:sldId id="367" r:id="rId36"/>
    <p:sldId id="368" r:id="rId37"/>
    <p:sldId id="369" r:id="rId38"/>
    <p:sldId id="370" r:id="rId39"/>
    <p:sldId id="371" r:id="rId40"/>
    <p:sldId id="372" r:id="rId41"/>
    <p:sldId id="373" r:id="rId42"/>
    <p:sldId id="374" r:id="rId43"/>
    <p:sldId id="375" r:id="rId44"/>
    <p:sldId id="376" r:id="rId45"/>
    <p:sldId id="377" r:id="rId46"/>
    <p:sldId id="378" r:id="rId47"/>
    <p:sldId id="379" r:id="rId48"/>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006E"/>
    <a:srgbClr val="4BC8FF"/>
    <a:srgbClr val="0000DC"/>
    <a:srgbClr val="F01928"/>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33" autoAdjust="0"/>
    <p:restoredTop sz="96754" autoAdjust="0"/>
  </p:normalViewPr>
  <p:slideViewPr>
    <p:cSldViewPr snapToGrid="0">
      <p:cViewPr varScale="1">
        <p:scale>
          <a:sx n="62" d="100"/>
          <a:sy n="62" d="100"/>
        </p:scale>
        <p:origin x="72" y="76"/>
      </p:cViewPr>
      <p:guideLst>
        <p:guide orient="horz" pos="1120"/>
        <p:guide orient="horz" pos="1272"/>
        <p:guide orient="horz" pos="715"/>
        <p:guide orient="horz" pos="3861"/>
        <p:guide orient="horz" pos="3944"/>
        <p:guide pos="428"/>
        <p:guide pos="7224"/>
        <p:guide pos="909"/>
        <p:guide pos="3688"/>
        <p:guide pos="3968"/>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125" d="100"/>
          <a:sy n="125" d="100"/>
        </p:scale>
        <p:origin x="400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a Sponerová" userId="ccc0f243-98c2-4971-ae6b-3630abf27fc2" providerId="ADAL" clId="{4D4BF326-36BB-4FA5-A79D-F8EC3868DA81}"/>
    <pc:docChg chg="custSel addSld delSld modSld">
      <pc:chgData name="Martina Sponerová" userId="ccc0f243-98c2-4971-ae6b-3630abf27fc2" providerId="ADAL" clId="{4D4BF326-36BB-4FA5-A79D-F8EC3868DA81}" dt="2021-05-03T17:04:06.397" v="848" actId="113"/>
      <pc:docMkLst>
        <pc:docMk/>
      </pc:docMkLst>
      <pc:sldChg chg="del">
        <pc:chgData name="Martina Sponerová" userId="ccc0f243-98c2-4971-ae6b-3630abf27fc2" providerId="ADAL" clId="{4D4BF326-36BB-4FA5-A79D-F8EC3868DA81}" dt="2021-05-03T16:50:56.400" v="810" actId="47"/>
        <pc:sldMkLst>
          <pc:docMk/>
          <pc:sldMk cId="875011936" sldId="331"/>
        </pc:sldMkLst>
      </pc:sldChg>
      <pc:sldChg chg="modSp mod">
        <pc:chgData name="Martina Sponerová" userId="ccc0f243-98c2-4971-ae6b-3630abf27fc2" providerId="ADAL" clId="{4D4BF326-36BB-4FA5-A79D-F8EC3868DA81}" dt="2021-05-03T16:57:29.611" v="812" actId="20577"/>
        <pc:sldMkLst>
          <pc:docMk/>
          <pc:sldMk cId="87474614" sldId="357"/>
        </pc:sldMkLst>
        <pc:spChg chg="mod">
          <ac:chgData name="Martina Sponerová" userId="ccc0f243-98c2-4971-ae6b-3630abf27fc2" providerId="ADAL" clId="{4D4BF326-36BB-4FA5-A79D-F8EC3868DA81}" dt="2021-05-03T16:57:29.611" v="812" actId="20577"/>
          <ac:spMkLst>
            <pc:docMk/>
            <pc:sldMk cId="87474614" sldId="357"/>
            <ac:spMk id="5" creationId="{154F004A-0E75-4BD1-9DC8-BF2CDA67E4F1}"/>
          </ac:spMkLst>
        </pc:spChg>
      </pc:sldChg>
      <pc:sldChg chg="modSp add mod">
        <pc:chgData name="Martina Sponerová" userId="ccc0f243-98c2-4971-ae6b-3630abf27fc2" providerId="ADAL" clId="{4D4BF326-36BB-4FA5-A79D-F8EC3868DA81}" dt="2021-05-03T16:58:18.917" v="817" actId="113"/>
        <pc:sldMkLst>
          <pc:docMk/>
          <pc:sldMk cId="1261314111" sldId="358"/>
        </pc:sldMkLst>
        <pc:spChg chg="mod">
          <ac:chgData name="Martina Sponerová" userId="ccc0f243-98c2-4971-ae6b-3630abf27fc2" providerId="ADAL" clId="{4D4BF326-36BB-4FA5-A79D-F8EC3868DA81}" dt="2021-05-03T14:18:09.494" v="20" actId="20577"/>
          <ac:spMkLst>
            <pc:docMk/>
            <pc:sldMk cId="1261314111" sldId="358"/>
            <ac:spMk id="4" creationId="{868BBB73-8569-4875-A701-6107547EAF28}"/>
          </ac:spMkLst>
        </pc:spChg>
        <pc:spChg chg="mod">
          <ac:chgData name="Martina Sponerová" userId="ccc0f243-98c2-4971-ae6b-3630abf27fc2" providerId="ADAL" clId="{4D4BF326-36BB-4FA5-A79D-F8EC3868DA81}" dt="2021-05-03T16:58:18.917" v="817" actId="113"/>
          <ac:spMkLst>
            <pc:docMk/>
            <pc:sldMk cId="1261314111" sldId="358"/>
            <ac:spMk id="5" creationId="{154F004A-0E75-4BD1-9DC8-BF2CDA67E4F1}"/>
          </ac:spMkLst>
        </pc:spChg>
      </pc:sldChg>
      <pc:sldChg chg="modSp add mod">
        <pc:chgData name="Martina Sponerová" userId="ccc0f243-98c2-4971-ae6b-3630abf27fc2" providerId="ADAL" clId="{4D4BF326-36BB-4FA5-A79D-F8EC3868DA81}" dt="2021-05-03T16:58:40.258" v="820" actId="113"/>
        <pc:sldMkLst>
          <pc:docMk/>
          <pc:sldMk cId="3392421647" sldId="359"/>
        </pc:sldMkLst>
        <pc:spChg chg="mod">
          <ac:chgData name="Martina Sponerová" userId="ccc0f243-98c2-4971-ae6b-3630abf27fc2" providerId="ADAL" clId="{4D4BF326-36BB-4FA5-A79D-F8EC3868DA81}" dt="2021-05-03T16:58:40.258" v="820" actId="113"/>
          <ac:spMkLst>
            <pc:docMk/>
            <pc:sldMk cId="3392421647" sldId="359"/>
            <ac:spMk id="5" creationId="{154F004A-0E75-4BD1-9DC8-BF2CDA67E4F1}"/>
          </ac:spMkLst>
        </pc:spChg>
      </pc:sldChg>
      <pc:sldChg chg="modSp add mod">
        <pc:chgData name="Martina Sponerová" userId="ccc0f243-98c2-4971-ae6b-3630abf27fc2" providerId="ADAL" clId="{4D4BF326-36BB-4FA5-A79D-F8EC3868DA81}" dt="2021-05-03T16:59:12.884" v="823" actId="113"/>
        <pc:sldMkLst>
          <pc:docMk/>
          <pc:sldMk cId="3966247529" sldId="360"/>
        </pc:sldMkLst>
        <pc:spChg chg="mod">
          <ac:chgData name="Martina Sponerová" userId="ccc0f243-98c2-4971-ae6b-3630abf27fc2" providerId="ADAL" clId="{4D4BF326-36BB-4FA5-A79D-F8EC3868DA81}" dt="2021-05-03T16:59:12.884" v="823" actId="113"/>
          <ac:spMkLst>
            <pc:docMk/>
            <pc:sldMk cId="3966247529" sldId="360"/>
            <ac:spMk id="5" creationId="{154F004A-0E75-4BD1-9DC8-BF2CDA67E4F1}"/>
          </ac:spMkLst>
        </pc:spChg>
      </pc:sldChg>
      <pc:sldChg chg="modSp add mod">
        <pc:chgData name="Martina Sponerová" userId="ccc0f243-98c2-4971-ae6b-3630abf27fc2" providerId="ADAL" clId="{4D4BF326-36BB-4FA5-A79D-F8EC3868DA81}" dt="2021-05-03T17:00:04.343" v="826" actId="6549"/>
        <pc:sldMkLst>
          <pc:docMk/>
          <pc:sldMk cId="793939733" sldId="361"/>
        </pc:sldMkLst>
        <pc:spChg chg="mod">
          <ac:chgData name="Martina Sponerová" userId="ccc0f243-98c2-4971-ae6b-3630abf27fc2" providerId="ADAL" clId="{4D4BF326-36BB-4FA5-A79D-F8EC3868DA81}" dt="2021-05-03T17:00:04.343" v="826" actId="6549"/>
          <ac:spMkLst>
            <pc:docMk/>
            <pc:sldMk cId="793939733" sldId="361"/>
            <ac:spMk id="5" creationId="{154F004A-0E75-4BD1-9DC8-BF2CDA67E4F1}"/>
          </ac:spMkLst>
        </pc:spChg>
      </pc:sldChg>
      <pc:sldChg chg="modSp add mod">
        <pc:chgData name="Martina Sponerová" userId="ccc0f243-98c2-4971-ae6b-3630abf27fc2" providerId="ADAL" clId="{4D4BF326-36BB-4FA5-A79D-F8EC3868DA81}" dt="2021-05-03T17:00:21.713" v="827" actId="6549"/>
        <pc:sldMkLst>
          <pc:docMk/>
          <pc:sldMk cId="3865449834" sldId="362"/>
        </pc:sldMkLst>
        <pc:spChg chg="mod">
          <ac:chgData name="Martina Sponerová" userId="ccc0f243-98c2-4971-ae6b-3630abf27fc2" providerId="ADAL" clId="{4D4BF326-36BB-4FA5-A79D-F8EC3868DA81}" dt="2021-05-03T17:00:21.713" v="827" actId="6549"/>
          <ac:spMkLst>
            <pc:docMk/>
            <pc:sldMk cId="3865449834" sldId="362"/>
            <ac:spMk id="5" creationId="{154F004A-0E75-4BD1-9DC8-BF2CDA67E4F1}"/>
          </ac:spMkLst>
        </pc:spChg>
      </pc:sldChg>
      <pc:sldChg chg="modSp add mod">
        <pc:chgData name="Martina Sponerová" userId="ccc0f243-98c2-4971-ae6b-3630abf27fc2" providerId="ADAL" clId="{4D4BF326-36BB-4FA5-A79D-F8EC3868DA81}" dt="2021-05-03T17:00:36.549" v="828" actId="113"/>
        <pc:sldMkLst>
          <pc:docMk/>
          <pc:sldMk cId="3034738633" sldId="363"/>
        </pc:sldMkLst>
        <pc:spChg chg="mod">
          <ac:chgData name="Martina Sponerová" userId="ccc0f243-98c2-4971-ae6b-3630abf27fc2" providerId="ADAL" clId="{4D4BF326-36BB-4FA5-A79D-F8EC3868DA81}" dt="2021-05-03T17:00:36.549" v="828" actId="113"/>
          <ac:spMkLst>
            <pc:docMk/>
            <pc:sldMk cId="3034738633" sldId="363"/>
            <ac:spMk id="5" creationId="{154F004A-0E75-4BD1-9DC8-BF2CDA67E4F1}"/>
          </ac:spMkLst>
        </pc:spChg>
      </pc:sldChg>
      <pc:sldChg chg="modSp add mod">
        <pc:chgData name="Martina Sponerová" userId="ccc0f243-98c2-4971-ae6b-3630abf27fc2" providerId="ADAL" clId="{4D4BF326-36BB-4FA5-A79D-F8EC3868DA81}" dt="2021-05-03T17:01:04.413" v="830" actId="113"/>
        <pc:sldMkLst>
          <pc:docMk/>
          <pc:sldMk cId="3691351784" sldId="364"/>
        </pc:sldMkLst>
        <pc:spChg chg="mod">
          <ac:chgData name="Martina Sponerová" userId="ccc0f243-98c2-4971-ae6b-3630abf27fc2" providerId="ADAL" clId="{4D4BF326-36BB-4FA5-A79D-F8EC3868DA81}" dt="2021-05-03T17:01:04.413" v="830" actId="113"/>
          <ac:spMkLst>
            <pc:docMk/>
            <pc:sldMk cId="3691351784" sldId="364"/>
            <ac:spMk id="5" creationId="{154F004A-0E75-4BD1-9DC8-BF2CDA67E4F1}"/>
          </ac:spMkLst>
        </pc:spChg>
      </pc:sldChg>
      <pc:sldChg chg="modSp add mod">
        <pc:chgData name="Martina Sponerová" userId="ccc0f243-98c2-4971-ae6b-3630abf27fc2" providerId="ADAL" clId="{4D4BF326-36BB-4FA5-A79D-F8EC3868DA81}" dt="2021-05-03T17:01:48.962" v="834" actId="20577"/>
        <pc:sldMkLst>
          <pc:docMk/>
          <pc:sldMk cId="2103662770" sldId="365"/>
        </pc:sldMkLst>
        <pc:spChg chg="mod">
          <ac:chgData name="Martina Sponerová" userId="ccc0f243-98c2-4971-ae6b-3630abf27fc2" providerId="ADAL" clId="{4D4BF326-36BB-4FA5-A79D-F8EC3868DA81}" dt="2021-05-03T17:01:48.962" v="834" actId="20577"/>
          <ac:spMkLst>
            <pc:docMk/>
            <pc:sldMk cId="2103662770" sldId="365"/>
            <ac:spMk id="5" creationId="{154F004A-0E75-4BD1-9DC8-BF2CDA67E4F1}"/>
          </ac:spMkLst>
        </pc:spChg>
      </pc:sldChg>
      <pc:sldChg chg="modSp add mod">
        <pc:chgData name="Martina Sponerová" userId="ccc0f243-98c2-4971-ae6b-3630abf27fc2" providerId="ADAL" clId="{4D4BF326-36BB-4FA5-A79D-F8EC3868DA81}" dt="2021-05-03T14:53:21.026" v="487" actId="20577"/>
        <pc:sldMkLst>
          <pc:docMk/>
          <pc:sldMk cId="1507842303" sldId="366"/>
        </pc:sldMkLst>
        <pc:spChg chg="mod">
          <ac:chgData name="Martina Sponerová" userId="ccc0f243-98c2-4971-ae6b-3630abf27fc2" providerId="ADAL" clId="{4D4BF326-36BB-4FA5-A79D-F8EC3868DA81}" dt="2021-05-03T14:53:21.026" v="487" actId="20577"/>
          <ac:spMkLst>
            <pc:docMk/>
            <pc:sldMk cId="1507842303" sldId="366"/>
            <ac:spMk id="5" creationId="{154F004A-0E75-4BD1-9DC8-BF2CDA67E4F1}"/>
          </ac:spMkLst>
        </pc:spChg>
      </pc:sldChg>
      <pc:sldChg chg="modSp add mod">
        <pc:chgData name="Martina Sponerová" userId="ccc0f243-98c2-4971-ae6b-3630abf27fc2" providerId="ADAL" clId="{4D4BF326-36BB-4FA5-A79D-F8EC3868DA81}" dt="2021-05-03T14:55:23.755" v="502" actId="20577"/>
        <pc:sldMkLst>
          <pc:docMk/>
          <pc:sldMk cId="3335630704" sldId="367"/>
        </pc:sldMkLst>
        <pc:spChg chg="mod">
          <ac:chgData name="Martina Sponerová" userId="ccc0f243-98c2-4971-ae6b-3630abf27fc2" providerId="ADAL" clId="{4D4BF326-36BB-4FA5-A79D-F8EC3868DA81}" dt="2021-05-03T14:55:23.755" v="502" actId="20577"/>
          <ac:spMkLst>
            <pc:docMk/>
            <pc:sldMk cId="3335630704" sldId="367"/>
            <ac:spMk id="5" creationId="{154F004A-0E75-4BD1-9DC8-BF2CDA67E4F1}"/>
          </ac:spMkLst>
        </pc:spChg>
      </pc:sldChg>
      <pc:sldChg chg="modSp add mod">
        <pc:chgData name="Martina Sponerová" userId="ccc0f243-98c2-4971-ae6b-3630abf27fc2" providerId="ADAL" clId="{4D4BF326-36BB-4FA5-A79D-F8EC3868DA81}" dt="2021-05-03T14:56:28.777" v="507" actId="113"/>
        <pc:sldMkLst>
          <pc:docMk/>
          <pc:sldMk cId="255564977" sldId="368"/>
        </pc:sldMkLst>
        <pc:spChg chg="mod">
          <ac:chgData name="Martina Sponerová" userId="ccc0f243-98c2-4971-ae6b-3630abf27fc2" providerId="ADAL" clId="{4D4BF326-36BB-4FA5-A79D-F8EC3868DA81}" dt="2021-05-03T14:56:28.777" v="507" actId="113"/>
          <ac:spMkLst>
            <pc:docMk/>
            <pc:sldMk cId="255564977" sldId="368"/>
            <ac:spMk id="5" creationId="{154F004A-0E75-4BD1-9DC8-BF2CDA67E4F1}"/>
          </ac:spMkLst>
        </pc:spChg>
      </pc:sldChg>
      <pc:sldChg chg="modSp add mod">
        <pc:chgData name="Martina Sponerová" userId="ccc0f243-98c2-4971-ae6b-3630abf27fc2" providerId="ADAL" clId="{4D4BF326-36BB-4FA5-A79D-F8EC3868DA81}" dt="2021-05-03T17:02:41.567" v="837" actId="113"/>
        <pc:sldMkLst>
          <pc:docMk/>
          <pc:sldMk cId="3124600361" sldId="369"/>
        </pc:sldMkLst>
        <pc:spChg chg="mod">
          <ac:chgData name="Martina Sponerová" userId="ccc0f243-98c2-4971-ae6b-3630abf27fc2" providerId="ADAL" clId="{4D4BF326-36BB-4FA5-A79D-F8EC3868DA81}" dt="2021-05-03T17:02:41.567" v="837" actId="113"/>
          <ac:spMkLst>
            <pc:docMk/>
            <pc:sldMk cId="3124600361" sldId="369"/>
            <ac:spMk id="5" creationId="{154F004A-0E75-4BD1-9DC8-BF2CDA67E4F1}"/>
          </ac:spMkLst>
        </pc:spChg>
      </pc:sldChg>
      <pc:sldChg chg="modSp add mod">
        <pc:chgData name="Martina Sponerová" userId="ccc0f243-98c2-4971-ae6b-3630abf27fc2" providerId="ADAL" clId="{4D4BF326-36BB-4FA5-A79D-F8EC3868DA81}" dt="2021-05-03T17:02:54.956" v="839" actId="113"/>
        <pc:sldMkLst>
          <pc:docMk/>
          <pc:sldMk cId="1782868525" sldId="370"/>
        </pc:sldMkLst>
        <pc:spChg chg="mod">
          <ac:chgData name="Martina Sponerová" userId="ccc0f243-98c2-4971-ae6b-3630abf27fc2" providerId="ADAL" clId="{4D4BF326-36BB-4FA5-A79D-F8EC3868DA81}" dt="2021-05-03T17:02:54.956" v="839" actId="113"/>
          <ac:spMkLst>
            <pc:docMk/>
            <pc:sldMk cId="1782868525" sldId="370"/>
            <ac:spMk id="5" creationId="{154F004A-0E75-4BD1-9DC8-BF2CDA67E4F1}"/>
          </ac:spMkLst>
        </pc:spChg>
      </pc:sldChg>
      <pc:sldChg chg="modSp add mod">
        <pc:chgData name="Martina Sponerová" userId="ccc0f243-98c2-4971-ae6b-3630abf27fc2" providerId="ADAL" clId="{4D4BF326-36BB-4FA5-A79D-F8EC3868DA81}" dt="2021-05-03T17:03:08.027" v="840" actId="113"/>
        <pc:sldMkLst>
          <pc:docMk/>
          <pc:sldMk cId="2699268475" sldId="371"/>
        </pc:sldMkLst>
        <pc:spChg chg="mod">
          <ac:chgData name="Martina Sponerová" userId="ccc0f243-98c2-4971-ae6b-3630abf27fc2" providerId="ADAL" clId="{4D4BF326-36BB-4FA5-A79D-F8EC3868DA81}" dt="2021-05-03T17:03:08.027" v="840" actId="113"/>
          <ac:spMkLst>
            <pc:docMk/>
            <pc:sldMk cId="2699268475" sldId="371"/>
            <ac:spMk id="5" creationId="{154F004A-0E75-4BD1-9DC8-BF2CDA67E4F1}"/>
          </ac:spMkLst>
        </pc:spChg>
      </pc:sldChg>
      <pc:sldChg chg="modSp add mod">
        <pc:chgData name="Martina Sponerová" userId="ccc0f243-98c2-4971-ae6b-3630abf27fc2" providerId="ADAL" clId="{4D4BF326-36BB-4FA5-A79D-F8EC3868DA81}" dt="2021-05-03T17:03:32.991" v="845" actId="113"/>
        <pc:sldMkLst>
          <pc:docMk/>
          <pc:sldMk cId="2541963717" sldId="372"/>
        </pc:sldMkLst>
        <pc:spChg chg="mod">
          <ac:chgData name="Martina Sponerová" userId="ccc0f243-98c2-4971-ae6b-3630abf27fc2" providerId="ADAL" clId="{4D4BF326-36BB-4FA5-A79D-F8EC3868DA81}" dt="2021-05-03T17:03:32.991" v="845" actId="113"/>
          <ac:spMkLst>
            <pc:docMk/>
            <pc:sldMk cId="2541963717" sldId="372"/>
            <ac:spMk id="5" creationId="{154F004A-0E75-4BD1-9DC8-BF2CDA67E4F1}"/>
          </ac:spMkLst>
        </pc:spChg>
      </pc:sldChg>
      <pc:sldChg chg="modSp add mod">
        <pc:chgData name="Martina Sponerová" userId="ccc0f243-98c2-4971-ae6b-3630abf27fc2" providerId="ADAL" clId="{4D4BF326-36BB-4FA5-A79D-F8EC3868DA81}" dt="2021-05-03T15:08:59.143" v="690" actId="113"/>
        <pc:sldMkLst>
          <pc:docMk/>
          <pc:sldMk cId="778402084" sldId="373"/>
        </pc:sldMkLst>
        <pc:spChg chg="mod">
          <ac:chgData name="Martina Sponerová" userId="ccc0f243-98c2-4971-ae6b-3630abf27fc2" providerId="ADAL" clId="{4D4BF326-36BB-4FA5-A79D-F8EC3868DA81}" dt="2021-05-03T15:08:59.143" v="690" actId="113"/>
          <ac:spMkLst>
            <pc:docMk/>
            <pc:sldMk cId="778402084" sldId="373"/>
            <ac:spMk id="5" creationId="{154F004A-0E75-4BD1-9DC8-BF2CDA67E4F1}"/>
          </ac:spMkLst>
        </pc:spChg>
      </pc:sldChg>
      <pc:sldChg chg="modSp add mod">
        <pc:chgData name="Martina Sponerová" userId="ccc0f243-98c2-4971-ae6b-3630abf27fc2" providerId="ADAL" clId="{4D4BF326-36BB-4FA5-A79D-F8EC3868DA81}" dt="2021-05-03T17:03:47.424" v="846" actId="113"/>
        <pc:sldMkLst>
          <pc:docMk/>
          <pc:sldMk cId="1717788387" sldId="374"/>
        </pc:sldMkLst>
        <pc:spChg chg="mod">
          <ac:chgData name="Martina Sponerová" userId="ccc0f243-98c2-4971-ae6b-3630abf27fc2" providerId="ADAL" clId="{4D4BF326-36BB-4FA5-A79D-F8EC3868DA81}" dt="2021-05-03T17:03:47.424" v="846" actId="113"/>
          <ac:spMkLst>
            <pc:docMk/>
            <pc:sldMk cId="1717788387" sldId="374"/>
            <ac:spMk id="5" creationId="{154F004A-0E75-4BD1-9DC8-BF2CDA67E4F1}"/>
          </ac:spMkLst>
        </pc:spChg>
      </pc:sldChg>
      <pc:sldChg chg="modSp add mod">
        <pc:chgData name="Martina Sponerová" userId="ccc0f243-98c2-4971-ae6b-3630abf27fc2" providerId="ADAL" clId="{4D4BF326-36BB-4FA5-A79D-F8EC3868DA81}" dt="2021-05-03T17:03:56.532" v="847" actId="113"/>
        <pc:sldMkLst>
          <pc:docMk/>
          <pc:sldMk cId="2346113669" sldId="375"/>
        </pc:sldMkLst>
        <pc:spChg chg="mod">
          <ac:chgData name="Martina Sponerová" userId="ccc0f243-98c2-4971-ae6b-3630abf27fc2" providerId="ADAL" clId="{4D4BF326-36BB-4FA5-A79D-F8EC3868DA81}" dt="2021-05-03T17:03:56.532" v="847" actId="113"/>
          <ac:spMkLst>
            <pc:docMk/>
            <pc:sldMk cId="2346113669" sldId="375"/>
            <ac:spMk id="5" creationId="{154F004A-0E75-4BD1-9DC8-BF2CDA67E4F1}"/>
          </ac:spMkLst>
        </pc:spChg>
      </pc:sldChg>
      <pc:sldChg chg="modSp add mod">
        <pc:chgData name="Martina Sponerová" userId="ccc0f243-98c2-4971-ae6b-3630abf27fc2" providerId="ADAL" clId="{4D4BF326-36BB-4FA5-A79D-F8EC3868DA81}" dt="2021-05-03T17:04:06.397" v="848" actId="113"/>
        <pc:sldMkLst>
          <pc:docMk/>
          <pc:sldMk cId="2618204147" sldId="376"/>
        </pc:sldMkLst>
        <pc:spChg chg="mod">
          <ac:chgData name="Martina Sponerová" userId="ccc0f243-98c2-4971-ae6b-3630abf27fc2" providerId="ADAL" clId="{4D4BF326-36BB-4FA5-A79D-F8EC3868DA81}" dt="2021-05-03T17:04:06.397" v="848" actId="113"/>
          <ac:spMkLst>
            <pc:docMk/>
            <pc:sldMk cId="2618204147" sldId="376"/>
            <ac:spMk id="5" creationId="{154F004A-0E75-4BD1-9DC8-BF2CDA67E4F1}"/>
          </ac:spMkLst>
        </pc:spChg>
      </pc:sldChg>
      <pc:sldChg chg="modSp add mod">
        <pc:chgData name="Martina Sponerová" userId="ccc0f243-98c2-4971-ae6b-3630abf27fc2" providerId="ADAL" clId="{4D4BF326-36BB-4FA5-A79D-F8EC3868DA81}" dt="2021-05-03T15:16:07.293" v="809" actId="20577"/>
        <pc:sldMkLst>
          <pc:docMk/>
          <pc:sldMk cId="982027586" sldId="377"/>
        </pc:sldMkLst>
        <pc:spChg chg="mod">
          <ac:chgData name="Martina Sponerová" userId="ccc0f243-98c2-4971-ae6b-3630abf27fc2" providerId="ADAL" clId="{4D4BF326-36BB-4FA5-A79D-F8EC3868DA81}" dt="2021-05-03T15:16:07.293" v="809" actId="20577"/>
          <ac:spMkLst>
            <pc:docMk/>
            <pc:sldMk cId="982027586" sldId="377"/>
            <ac:spMk id="5" creationId="{154F004A-0E75-4BD1-9DC8-BF2CDA67E4F1}"/>
          </ac:spMkLst>
        </pc:spChg>
      </pc:sldChg>
    </pc:docChg>
  </pc:docChgLst>
  <pc:docChgLst>
    <pc:chgData name="Martina Sponerová" userId="ccc0f243-98c2-4971-ae6b-3630abf27fc2" providerId="ADAL" clId="{B66819FA-3E2C-41B9-8947-44B6679B05C5}"/>
    <pc:docChg chg="custSel addSld modSld">
      <pc:chgData name="Martina Sponerová" userId="ccc0f243-98c2-4971-ae6b-3630abf27fc2" providerId="ADAL" clId="{B66819FA-3E2C-41B9-8947-44B6679B05C5}" dt="2022-04-25T13:56:22.909" v="85" actId="20577"/>
      <pc:docMkLst>
        <pc:docMk/>
      </pc:docMkLst>
      <pc:sldChg chg="modSp mod">
        <pc:chgData name="Martina Sponerová" userId="ccc0f243-98c2-4971-ae6b-3630abf27fc2" providerId="ADAL" clId="{B66819FA-3E2C-41B9-8947-44B6679B05C5}" dt="2022-04-25T12:40:09.825" v="22" actId="20577"/>
        <pc:sldMkLst>
          <pc:docMk/>
          <pc:sldMk cId="0" sldId="334"/>
        </pc:sldMkLst>
        <pc:spChg chg="mod">
          <ac:chgData name="Martina Sponerová" userId="ccc0f243-98c2-4971-ae6b-3630abf27fc2" providerId="ADAL" clId="{B66819FA-3E2C-41B9-8947-44B6679B05C5}" dt="2022-04-25T12:40:09.825" v="22" actId="20577"/>
          <ac:spMkLst>
            <pc:docMk/>
            <pc:sldMk cId="0" sldId="334"/>
            <ac:spMk id="5" creationId="{00000000-0000-0000-0000-000000000000}"/>
          </ac:spMkLst>
        </pc:spChg>
      </pc:sldChg>
      <pc:sldChg chg="addSp delSp modSp add mod">
        <pc:chgData name="Martina Sponerová" userId="ccc0f243-98c2-4971-ae6b-3630abf27fc2" providerId="ADAL" clId="{B66819FA-3E2C-41B9-8947-44B6679B05C5}" dt="2022-04-25T13:56:15.763" v="66" actId="20577"/>
        <pc:sldMkLst>
          <pc:docMk/>
          <pc:sldMk cId="2563723229" sldId="378"/>
        </pc:sldMkLst>
        <pc:spChg chg="mod">
          <ac:chgData name="Martina Sponerová" userId="ccc0f243-98c2-4971-ae6b-3630abf27fc2" providerId="ADAL" clId="{B66819FA-3E2C-41B9-8947-44B6679B05C5}" dt="2022-04-25T13:56:15.763" v="66" actId="20577"/>
          <ac:spMkLst>
            <pc:docMk/>
            <pc:sldMk cId="2563723229" sldId="378"/>
            <ac:spMk id="4" creationId="{868BBB73-8569-4875-A701-6107547EAF28}"/>
          </ac:spMkLst>
        </pc:spChg>
        <pc:spChg chg="del mod">
          <ac:chgData name="Martina Sponerová" userId="ccc0f243-98c2-4971-ae6b-3630abf27fc2" providerId="ADAL" clId="{B66819FA-3E2C-41B9-8947-44B6679B05C5}" dt="2022-04-25T13:52:59.679" v="25" actId="22"/>
          <ac:spMkLst>
            <pc:docMk/>
            <pc:sldMk cId="2563723229" sldId="378"/>
            <ac:spMk id="5" creationId="{154F004A-0E75-4BD1-9DC8-BF2CDA67E4F1}"/>
          </ac:spMkLst>
        </pc:spChg>
        <pc:picChg chg="add mod ord modCrop">
          <ac:chgData name="Martina Sponerová" userId="ccc0f243-98c2-4971-ae6b-3630abf27fc2" providerId="ADAL" clId="{B66819FA-3E2C-41B9-8947-44B6679B05C5}" dt="2022-04-25T13:53:34.731" v="32" actId="1076"/>
          <ac:picMkLst>
            <pc:docMk/>
            <pc:sldMk cId="2563723229" sldId="378"/>
            <ac:picMk id="6" creationId="{747E23BA-D1E1-41B8-A06F-28C4D15DEF73}"/>
          </ac:picMkLst>
        </pc:picChg>
      </pc:sldChg>
      <pc:sldChg chg="addSp delSp modSp add mod">
        <pc:chgData name="Martina Sponerová" userId="ccc0f243-98c2-4971-ae6b-3630abf27fc2" providerId="ADAL" clId="{B66819FA-3E2C-41B9-8947-44B6679B05C5}" dt="2022-04-25T13:56:22.909" v="85" actId="20577"/>
        <pc:sldMkLst>
          <pc:docMk/>
          <pc:sldMk cId="4119436850" sldId="379"/>
        </pc:sldMkLst>
        <pc:spChg chg="mod">
          <ac:chgData name="Martina Sponerová" userId="ccc0f243-98c2-4971-ae6b-3630abf27fc2" providerId="ADAL" clId="{B66819FA-3E2C-41B9-8947-44B6679B05C5}" dt="2022-04-25T13:56:22.909" v="85" actId="20577"/>
          <ac:spMkLst>
            <pc:docMk/>
            <pc:sldMk cId="4119436850" sldId="379"/>
            <ac:spMk id="4" creationId="{868BBB73-8569-4875-A701-6107547EAF28}"/>
          </ac:spMkLst>
        </pc:spChg>
        <pc:spChg chg="add del mod">
          <ac:chgData name="Martina Sponerová" userId="ccc0f243-98c2-4971-ae6b-3630abf27fc2" providerId="ADAL" clId="{B66819FA-3E2C-41B9-8947-44B6679B05C5}" dt="2022-04-25T13:55:56.747" v="43" actId="478"/>
          <ac:spMkLst>
            <pc:docMk/>
            <pc:sldMk cId="4119436850" sldId="379"/>
            <ac:spMk id="5" creationId="{A321B376-61A4-43B9-AB83-5533D1C563A4}"/>
          </ac:spMkLst>
        </pc:spChg>
        <pc:picChg chg="del">
          <ac:chgData name="Martina Sponerová" userId="ccc0f243-98c2-4971-ae6b-3630abf27fc2" providerId="ADAL" clId="{B66819FA-3E2C-41B9-8947-44B6679B05C5}" dt="2022-04-25T13:55:16.667" v="34" actId="478"/>
          <ac:picMkLst>
            <pc:docMk/>
            <pc:sldMk cId="4119436850" sldId="379"/>
            <ac:picMk id="6" creationId="{747E23BA-D1E1-41B8-A06F-28C4D15DEF73}"/>
          </ac:picMkLst>
        </pc:picChg>
        <pc:picChg chg="add del">
          <ac:chgData name="Martina Sponerová" userId="ccc0f243-98c2-4971-ae6b-3630abf27fc2" providerId="ADAL" clId="{B66819FA-3E2C-41B9-8947-44B6679B05C5}" dt="2022-04-25T13:55:53.375" v="42" actId="478"/>
          <ac:picMkLst>
            <pc:docMk/>
            <pc:sldMk cId="4119436850" sldId="379"/>
            <ac:picMk id="8" creationId="{C889C4EB-30A6-45BD-B703-398E876D56CC}"/>
          </ac:picMkLst>
        </pc:picChg>
        <pc:picChg chg="add mod modCrop">
          <ac:chgData name="Martina Sponerová" userId="ccc0f243-98c2-4971-ae6b-3630abf27fc2" providerId="ADAL" clId="{B66819FA-3E2C-41B9-8947-44B6679B05C5}" dt="2022-04-25T13:56:06.855" v="47" actId="14100"/>
          <ac:picMkLst>
            <pc:docMk/>
            <pc:sldMk cId="4119436850" sldId="379"/>
            <ac:picMk id="10" creationId="{7961112D-6759-4D84-8279-CD41B15DC24D}"/>
          </ac:picMkLst>
        </pc:picChg>
      </pc:sldChg>
    </pc:docChg>
  </pc:docChgLst>
  <pc:docChgLst>
    <pc:chgData name="Martina Sponerová" userId="ccc0f243-98c2-4971-ae6b-3630abf27fc2" providerId="ADAL" clId="{6C8D38CF-DD05-41D4-8B3C-271211C6FB89}"/>
    <pc:docChg chg="undo custSel addSld delSld modSld sldOrd">
      <pc:chgData name="Martina Sponerová" userId="ccc0f243-98c2-4971-ae6b-3630abf27fc2" providerId="ADAL" clId="{6C8D38CF-DD05-41D4-8B3C-271211C6FB89}" dt="2021-05-02T18:44:05.163" v="8422" actId="113"/>
      <pc:docMkLst>
        <pc:docMk/>
      </pc:docMkLst>
      <pc:sldChg chg="modSp mod">
        <pc:chgData name="Martina Sponerová" userId="ccc0f243-98c2-4971-ae6b-3630abf27fc2" providerId="ADAL" clId="{6C8D38CF-DD05-41D4-8B3C-271211C6FB89}" dt="2021-05-02T16:34:08.171" v="7836" actId="20577"/>
        <pc:sldMkLst>
          <pc:docMk/>
          <pc:sldMk cId="3210843558" sldId="256"/>
        </pc:sldMkLst>
        <pc:spChg chg="mod">
          <ac:chgData name="Martina Sponerová" userId="ccc0f243-98c2-4971-ae6b-3630abf27fc2" providerId="ADAL" clId="{6C8D38CF-DD05-41D4-8B3C-271211C6FB89}" dt="2021-05-02T16:34:08.171" v="7836" actId="20577"/>
          <ac:spMkLst>
            <pc:docMk/>
            <pc:sldMk cId="3210843558" sldId="256"/>
            <ac:spMk id="5" creationId="{B2C2A405-E89C-44BE-90A4-EEFF98AD9526}"/>
          </ac:spMkLst>
        </pc:spChg>
      </pc:sldChg>
      <pc:sldChg chg="modSp mod">
        <pc:chgData name="Martina Sponerová" userId="ccc0f243-98c2-4971-ae6b-3630abf27fc2" providerId="ADAL" clId="{6C8D38CF-DD05-41D4-8B3C-271211C6FB89}" dt="2021-05-02T16:34:52.777" v="7841" actId="113"/>
        <pc:sldMkLst>
          <pc:docMk/>
          <pc:sldMk cId="1051133966" sldId="266"/>
        </pc:sldMkLst>
        <pc:spChg chg="mod">
          <ac:chgData name="Martina Sponerová" userId="ccc0f243-98c2-4971-ae6b-3630abf27fc2" providerId="ADAL" clId="{6C8D38CF-DD05-41D4-8B3C-271211C6FB89}" dt="2021-05-02T14:48:22.918" v="614" actId="20577"/>
          <ac:spMkLst>
            <pc:docMk/>
            <pc:sldMk cId="1051133966" sldId="266"/>
            <ac:spMk id="4" creationId="{3D1F1F90-E05C-4D87-953A-CA7423770AB6}"/>
          </ac:spMkLst>
        </pc:spChg>
        <pc:spChg chg="mod">
          <ac:chgData name="Martina Sponerová" userId="ccc0f243-98c2-4971-ae6b-3630abf27fc2" providerId="ADAL" clId="{6C8D38CF-DD05-41D4-8B3C-271211C6FB89}" dt="2021-05-02T16:34:52.777" v="7841" actId="113"/>
          <ac:spMkLst>
            <pc:docMk/>
            <pc:sldMk cId="1051133966" sldId="266"/>
            <ac:spMk id="5" creationId="{962BDBAB-94C3-42AD-8916-B33241B45517}"/>
          </ac:spMkLst>
        </pc:spChg>
      </pc:sldChg>
      <pc:sldChg chg="addSp modSp mod">
        <pc:chgData name="Martina Sponerová" userId="ccc0f243-98c2-4971-ae6b-3630abf27fc2" providerId="ADAL" clId="{6C8D38CF-DD05-41D4-8B3C-271211C6FB89}" dt="2021-05-02T16:38:40.445" v="7867" actId="113"/>
        <pc:sldMkLst>
          <pc:docMk/>
          <pc:sldMk cId="3198284354" sldId="319"/>
        </pc:sldMkLst>
        <pc:spChg chg="mod">
          <ac:chgData name="Martina Sponerová" userId="ccc0f243-98c2-4971-ae6b-3630abf27fc2" providerId="ADAL" clId="{6C8D38CF-DD05-41D4-8B3C-271211C6FB89}" dt="2021-05-02T15:43:48.121" v="5898"/>
          <ac:spMkLst>
            <pc:docMk/>
            <pc:sldMk cId="3198284354" sldId="319"/>
            <ac:spMk id="2" creationId="{00000000-0000-0000-0000-000000000000}"/>
          </ac:spMkLst>
        </pc:spChg>
        <pc:spChg chg="mod">
          <ac:chgData name="Martina Sponerová" userId="ccc0f243-98c2-4971-ae6b-3630abf27fc2" providerId="ADAL" clId="{6C8D38CF-DD05-41D4-8B3C-271211C6FB89}" dt="2021-05-02T16:38:40.445" v="7867" actId="113"/>
          <ac:spMkLst>
            <pc:docMk/>
            <pc:sldMk cId="3198284354" sldId="319"/>
            <ac:spMk id="3" creationId="{00000000-0000-0000-0000-000000000000}"/>
          </ac:spMkLst>
        </pc:spChg>
        <pc:picChg chg="add mod modCrop">
          <ac:chgData name="Martina Sponerová" userId="ccc0f243-98c2-4971-ae6b-3630abf27fc2" providerId="ADAL" clId="{6C8D38CF-DD05-41D4-8B3C-271211C6FB89}" dt="2021-05-02T16:07:21.310" v="6453" actId="1076"/>
          <ac:picMkLst>
            <pc:docMk/>
            <pc:sldMk cId="3198284354" sldId="319"/>
            <ac:picMk id="6" creationId="{1AA61B82-BCD6-42E9-A396-EC2F7D31DE23}"/>
          </ac:picMkLst>
        </pc:picChg>
      </pc:sldChg>
      <pc:sldChg chg="del">
        <pc:chgData name="Martina Sponerová" userId="ccc0f243-98c2-4971-ae6b-3630abf27fc2" providerId="ADAL" clId="{6C8D38CF-DD05-41D4-8B3C-271211C6FB89}" dt="2021-05-02T14:43:18.090" v="0" actId="47"/>
        <pc:sldMkLst>
          <pc:docMk/>
          <pc:sldMk cId="348372028" sldId="330"/>
        </pc:sldMkLst>
      </pc:sldChg>
      <pc:sldChg chg="modSp mod">
        <pc:chgData name="Martina Sponerová" userId="ccc0f243-98c2-4971-ae6b-3630abf27fc2" providerId="ADAL" clId="{6C8D38CF-DD05-41D4-8B3C-271211C6FB89}" dt="2021-05-02T16:34:40.217" v="7839" actId="20577"/>
        <pc:sldMkLst>
          <pc:docMk/>
          <pc:sldMk cId="875011936" sldId="331"/>
        </pc:sldMkLst>
        <pc:spChg chg="mod">
          <ac:chgData name="Martina Sponerová" userId="ccc0f243-98c2-4971-ae6b-3630abf27fc2" providerId="ADAL" clId="{6C8D38CF-DD05-41D4-8B3C-271211C6FB89}" dt="2021-05-02T14:43:31" v="8" actId="20577"/>
          <ac:spMkLst>
            <pc:docMk/>
            <pc:sldMk cId="875011936" sldId="331"/>
            <ac:spMk id="4" creationId="{2FBBFECB-6DCA-4274-8892-A41E3D3FBCDC}"/>
          </ac:spMkLst>
        </pc:spChg>
        <pc:spChg chg="mod">
          <ac:chgData name="Martina Sponerová" userId="ccc0f243-98c2-4971-ae6b-3630abf27fc2" providerId="ADAL" clId="{6C8D38CF-DD05-41D4-8B3C-271211C6FB89}" dt="2021-05-02T16:34:40.217" v="7839" actId="20577"/>
          <ac:spMkLst>
            <pc:docMk/>
            <pc:sldMk cId="875011936" sldId="331"/>
            <ac:spMk id="5" creationId="{557028C9-2BC1-4380-82F0-E7F2FB5C2D3A}"/>
          </ac:spMkLst>
        </pc:spChg>
      </pc:sldChg>
      <pc:sldChg chg="del">
        <pc:chgData name="Martina Sponerová" userId="ccc0f243-98c2-4971-ae6b-3630abf27fc2" providerId="ADAL" clId="{6C8D38CF-DD05-41D4-8B3C-271211C6FB89}" dt="2021-05-02T14:43:19.075" v="1" actId="47"/>
        <pc:sldMkLst>
          <pc:docMk/>
          <pc:sldMk cId="510245827" sldId="332"/>
        </pc:sldMkLst>
      </pc:sldChg>
      <pc:sldChg chg="modSp mod ord">
        <pc:chgData name="Martina Sponerová" userId="ccc0f243-98c2-4971-ae6b-3630abf27fc2" providerId="ADAL" clId="{6C8D38CF-DD05-41D4-8B3C-271211C6FB89}" dt="2021-05-02T16:35:33.521" v="7845"/>
        <pc:sldMkLst>
          <pc:docMk/>
          <pc:sldMk cId="0" sldId="333"/>
        </pc:sldMkLst>
        <pc:spChg chg="mod">
          <ac:chgData name="Martina Sponerová" userId="ccc0f243-98c2-4971-ae6b-3630abf27fc2" providerId="ADAL" clId="{6C8D38CF-DD05-41D4-8B3C-271211C6FB89}" dt="2021-05-02T14:54:42.228" v="1206" actId="20577"/>
          <ac:spMkLst>
            <pc:docMk/>
            <pc:sldMk cId="0" sldId="333"/>
            <ac:spMk id="96258" creationId="{00000000-0000-0000-0000-000000000000}"/>
          </ac:spMkLst>
        </pc:spChg>
        <pc:spChg chg="mod">
          <ac:chgData name="Martina Sponerová" userId="ccc0f243-98c2-4971-ae6b-3630abf27fc2" providerId="ADAL" clId="{6C8D38CF-DD05-41D4-8B3C-271211C6FB89}" dt="2021-05-02T16:35:11.161" v="7843" actId="113"/>
          <ac:spMkLst>
            <pc:docMk/>
            <pc:sldMk cId="0" sldId="333"/>
            <ac:spMk id="96259" creationId="{00000000-0000-0000-0000-000000000000}"/>
          </ac:spMkLst>
        </pc:spChg>
      </pc:sldChg>
      <pc:sldChg chg="modSp mod ord">
        <pc:chgData name="Martina Sponerová" userId="ccc0f243-98c2-4971-ae6b-3630abf27fc2" providerId="ADAL" clId="{6C8D38CF-DD05-41D4-8B3C-271211C6FB89}" dt="2021-05-02T16:35:33.521" v="7845"/>
        <pc:sldMkLst>
          <pc:docMk/>
          <pc:sldMk cId="0" sldId="334"/>
        </pc:sldMkLst>
        <pc:spChg chg="mod">
          <ac:chgData name="Martina Sponerová" userId="ccc0f243-98c2-4971-ae6b-3630abf27fc2" providerId="ADAL" clId="{6C8D38CF-DD05-41D4-8B3C-271211C6FB89}" dt="2021-05-02T14:59:33.460" v="1854" actId="20577"/>
          <ac:spMkLst>
            <pc:docMk/>
            <pc:sldMk cId="0" sldId="334"/>
            <ac:spMk id="2" creationId="{00000000-0000-0000-0000-000000000000}"/>
          </ac:spMkLst>
        </pc:spChg>
        <pc:spChg chg="mod">
          <ac:chgData name="Martina Sponerová" userId="ccc0f243-98c2-4971-ae6b-3630abf27fc2" providerId="ADAL" clId="{6C8D38CF-DD05-41D4-8B3C-271211C6FB89}" dt="2021-05-02T15:04:41.822" v="2610" actId="20577"/>
          <ac:spMkLst>
            <pc:docMk/>
            <pc:sldMk cId="0" sldId="334"/>
            <ac:spMk id="5" creationId="{00000000-0000-0000-0000-000000000000}"/>
          </ac:spMkLst>
        </pc:spChg>
      </pc:sldChg>
      <pc:sldChg chg="modSp mod">
        <pc:chgData name="Martina Sponerová" userId="ccc0f243-98c2-4971-ae6b-3630abf27fc2" providerId="ADAL" clId="{6C8D38CF-DD05-41D4-8B3C-271211C6FB89}" dt="2021-05-02T16:36:33.059" v="7850" actId="113"/>
        <pc:sldMkLst>
          <pc:docMk/>
          <pc:sldMk cId="3533137887" sldId="335"/>
        </pc:sldMkLst>
        <pc:spChg chg="mod">
          <ac:chgData name="Martina Sponerová" userId="ccc0f243-98c2-4971-ae6b-3630abf27fc2" providerId="ADAL" clId="{6C8D38CF-DD05-41D4-8B3C-271211C6FB89}" dt="2021-05-02T15:04:55.738" v="2633" actId="20577"/>
          <ac:spMkLst>
            <pc:docMk/>
            <pc:sldMk cId="3533137887" sldId="335"/>
            <ac:spMk id="2" creationId="{00000000-0000-0000-0000-000000000000}"/>
          </ac:spMkLst>
        </pc:spChg>
        <pc:spChg chg="mod">
          <ac:chgData name="Martina Sponerová" userId="ccc0f243-98c2-4971-ae6b-3630abf27fc2" providerId="ADAL" clId="{6C8D38CF-DD05-41D4-8B3C-271211C6FB89}" dt="2021-05-02T16:36:33.059" v="7850" actId="113"/>
          <ac:spMkLst>
            <pc:docMk/>
            <pc:sldMk cId="3533137887" sldId="335"/>
            <ac:spMk id="5" creationId="{00000000-0000-0000-0000-000000000000}"/>
          </ac:spMkLst>
        </pc:spChg>
      </pc:sldChg>
      <pc:sldChg chg="modSp mod">
        <pc:chgData name="Martina Sponerová" userId="ccc0f243-98c2-4971-ae6b-3630abf27fc2" providerId="ADAL" clId="{6C8D38CF-DD05-41D4-8B3C-271211C6FB89}" dt="2021-05-02T16:37:07.715" v="7852" actId="113"/>
        <pc:sldMkLst>
          <pc:docMk/>
          <pc:sldMk cId="3645680934" sldId="336"/>
        </pc:sldMkLst>
        <pc:spChg chg="mod">
          <ac:chgData name="Martina Sponerová" userId="ccc0f243-98c2-4971-ae6b-3630abf27fc2" providerId="ADAL" clId="{6C8D38CF-DD05-41D4-8B3C-271211C6FB89}" dt="2021-05-02T15:11:05.068" v="3235" actId="20577"/>
          <ac:spMkLst>
            <pc:docMk/>
            <pc:sldMk cId="3645680934" sldId="336"/>
            <ac:spMk id="2" creationId="{00000000-0000-0000-0000-000000000000}"/>
          </ac:spMkLst>
        </pc:spChg>
        <pc:spChg chg="mod">
          <ac:chgData name="Martina Sponerová" userId="ccc0f243-98c2-4971-ae6b-3630abf27fc2" providerId="ADAL" clId="{6C8D38CF-DD05-41D4-8B3C-271211C6FB89}" dt="2021-05-02T16:37:07.715" v="7852" actId="113"/>
          <ac:spMkLst>
            <pc:docMk/>
            <pc:sldMk cId="3645680934" sldId="336"/>
            <ac:spMk id="3" creationId="{00000000-0000-0000-0000-000000000000}"/>
          </ac:spMkLst>
        </pc:spChg>
      </pc:sldChg>
      <pc:sldChg chg="modSp mod">
        <pc:chgData name="Martina Sponerová" userId="ccc0f243-98c2-4971-ae6b-3630abf27fc2" providerId="ADAL" clId="{6C8D38CF-DD05-41D4-8B3C-271211C6FB89}" dt="2021-05-02T15:18:08.820" v="4015" actId="20577"/>
        <pc:sldMkLst>
          <pc:docMk/>
          <pc:sldMk cId="2402785792" sldId="337"/>
        </pc:sldMkLst>
        <pc:spChg chg="mod">
          <ac:chgData name="Martina Sponerová" userId="ccc0f243-98c2-4971-ae6b-3630abf27fc2" providerId="ADAL" clId="{6C8D38CF-DD05-41D4-8B3C-271211C6FB89}" dt="2021-05-02T15:16:29.295" v="3837"/>
          <ac:spMkLst>
            <pc:docMk/>
            <pc:sldMk cId="2402785792" sldId="337"/>
            <ac:spMk id="2" creationId="{00000000-0000-0000-0000-000000000000}"/>
          </ac:spMkLst>
        </pc:spChg>
        <pc:spChg chg="mod">
          <ac:chgData name="Martina Sponerová" userId="ccc0f243-98c2-4971-ae6b-3630abf27fc2" providerId="ADAL" clId="{6C8D38CF-DD05-41D4-8B3C-271211C6FB89}" dt="2021-05-02T15:18:08.820" v="4015" actId="20577"/>
          <ac:spMkLst>
            <pc:docMk/>
            <pc:sldMk cId="2402785792" sldId="337"/>
            <ac:spMk id="3" creationId="{00000000-0000-0000-0000-000000000000}"/>
          </ac:spMkLst>
        </pc:spChg>
      </pc:sldChg>
      <pc:sldChg chg="modSp mod">
        <pc:chgData name="Martina Sponerová" userId="ccc0f243-98c2-4971-ae6b-3630abf27fc2" providerId="ADAL" clId="{6C8D38CF-DD05-41D4-8B3C-271211C6FB89}" dt="2021-05-02T16:37:52.815" v="7857" actId="113"/>
        <pc:sldMkLst>
          <pc:docMk/>
          <pc:sldMk cId="1299715994" sldId="338"/>
        </pc:sldMkLst>
        <pc:spChg chg="mod">
          <ac:chgData name="Martina Sponerová" userId="ccc0f243-98c2-4971-ae6b-3630abf27fc2" providerId="ADAL" clId="{6C8D38CF-DD05-41D4-8B3C-271211C6FB89}" dt="2021-05-02T15:18:40.604" v="4037" actId="20577"/>
          <ac:spMkLst>
            <pc:docMk/>
            <pc:sldMk cId="1299715994" sldId="338"/>
            <ac:spMk id="2" creationId="{00000000-0000-0000-0000-000000000000}"/>
          </ac:spMkLst>
        </pc:spChg>
        <pc:spChg chg="mod">
          <ac:chgData name="Martina Sponerová" userId="ccc0f243-98c2-4971-ae6b-3630abf27fc2" providerId="ADAL" clId="{6C8D38CF-DD05-41D4-8B3C-271211C6FB89}" dt="2021-05-02T16:37:52.815" v="7857" actId="113"/>
          <ac:spMkLst>
            <pc:docMk/>
            <pc:sldMk cId="1299715994" sldId="338"/>
            <ac:spMk id="3" creationId="{00000000-0000-0000-0000-000000000000}"/>
          </ac:spMkLst>
        </pc:spChg>
      </pc:sldChg>
      <pc:sldChg chg="modSp mod">
        <pc:chgData name="Martina Sponerová" userId="ccc0f243-98c2-4971-ae6b-3630abf27fc2" providerId="ADAL" clId="{6C8D38CF-DD05-41D4-8B3C-271211C6FB89}" dt="2021-05-02T16:38:05.144" v="7859" actId="113"/>
        <pc:sldMkLst>
          <pc:docMk/>
          <pc:sldMk cId="3437874947" sldId="339"/>
        </pc:sldMkLst>
        <pc:spChg chg="mod">
          <ac:chgData name="Martina Sponerová" userId="ccc0f243-98c2-4971-ae6b-3630abf27fc2" providerId="ADAL" clId="{6C8D38CF-DD05-41D4-8B3C-271211C6FB89}" dt="2021-05-02T15:31:56.385" v="4846" actId="20577"/>
          <ac:spMkLst>
            <pc:docMk/>
            <pc:sldMk cId="3437874947" sldId="339"/>
            <ac:spMk id="2" creationId="{00000000-0000-0000-0000-000000000000}"/>
          </ac:spMkLst>
        </pc:spChg>
        <pc:spChg chg="mod">
          <ac:chgData name="Martina Sponerová" userId="ccc0f243-98c2-4971-ae6b-3630abf27fc2" providerId="ADAL" clId="{6C8D38CF-DD05-41D4-8B3C-271211C6FB89}" dt="2021-05-02T16:38:05.144" v="7859" actId="113"/>
          <ac:spMkLst>
            <pc:docMk/>
            <pc:sldMk cId="3437874947" sldId="339"/>
            <ac:spMk id="3" creationId="{00000000-0000-0000-0000-000000000000}"/>
          </ac:spMkLst>
        </pc:spChg>
      </pc:sldChg>
      <pc:sldChg chg="modSp mod">
        <pc:chgData name="Martina Sponerová" userId="ccc0f243-98c2-4971-ae6b-3630abf27fc2" providerId="ADAL" clId="{6C8D38CF-DD05-41D4-8B3C-271211C6FB89}" dt="2021-05-02T16:38:32.946" v="7865" actId="113"/>
        <pc:sldMkLst>
          <pc:docMk/>
          <pc:sldMk cId="1045760614" sldId="340"/>
        </pc:sldMkLst>
        <pc:spChg chg="mod">
          <ac:chgData name="Martina Sponerová" userId="ccc0f243-98c2-4971-ae6b-3630abf27fc2" providerId="ADAL" clId="{6C8D38CF-DD05-41D4-8B3C-271211C6FB89}" dt="2021-05-02T15:39:46.061" v="5693"/>
          <ac:spMkLst>
            <pc:docMk/>
            <pc:sldMk cId="1045760614" sldId="340"/>
            <ac:spMk id="2" creationId="{00000000-0000-0000-0000-000000000000}"/>
          </ac:spMkLst>
        </pc:spChg>
        <pc:spChg chg="mod">
          <ac:chgData name="Martina Sponerová" userId="ccc0f243-98c2-4971-ae6b-3630abf27fc2" providerId="ADAL" clId="{6C8D38CF-DD05-41D4-8B3C-271211C6FB89}" dt="2021-05-02T16:38:32.946" v="7865" actId="113"/>
          <ac:spMkLst>
            <pc:docMk/>
            <pc:sldMk cId="1045760614" sldId="340"/>
            <ac:spMk id="3" creationId="{00000000-0000-0000-0000-000000000000}"/>
          </ac:spMkLst>
        </pc:spChg>
      </pc:sldChg>
      <pc:sldChg chg="modSp mod">
        <pc:chgData name="Martina Sponerová" userId="ccc0f243-98c2-4971-ae6b-3630abf27fc2" providerId="ADAL" clId="{6C8D38CF-DD05-41D4-8B3C-271211C6FB89}" dt="2021-05-02T16:39:07.498" v="7872" actId="113"/>
        <pc:sldMkLst>
          <pc:docMk/>
          <pc:sldMk cId="2152309460" sldId="341"/>
        </pc:sldMkLst>
        <pc:spChg chg="mod">
          <ac:chgData name="Martina Sponerová" userId="ccc0f243-98c2-4971-ae6b-3630abf27fc2" providerId="ADAL" clId="{6C8D38CF-DD05-41D4-8B3C-271211C6FB89}" dt="2021-05-02T16:09:30.481" v="6484" actId="20577"/>
          <ac:spMkLst>
            <pc:docMk/>
            <pc:sldMk cId="2152309460" sldId="341"/>
            <ac:spMk id="4" creationId="{868BBB73-8569-4875-A701-6107547EAF28}"/>
          </ac:spMkLst>
        </pc:spChg>
        <pc:spChg chg="mod">
          <ac:chgData name="Martina Sponerová" userId="ccc0f243-98c2-4971-ae6b-3630abf27fc2" providerId="ADAL" clId="{6C8D38CF-DD05-41D4-8B3C-271211C6FB89}" dt="2021-05-02T16:39:07.498" v="7872" actId="113"/>
          <ac:spMkLst>
            <pc:docMk/>
            <pc:sldMk cId="2152309460" sldId="341"/>
            <ac:spMk id="5" creationId="{154F004A-0E75-4BD1-9DC8-BF2CDA67E4F1}"/>
          </ac:spMkLst>
        </pc:spChg>
      </pc:sldChg>
      <pc:sldChg chg="del">
        <pc:chgData name="Martina Sponerová" userId="ccc0f243-98c2-4971-ae6b-3630abf27fc2" providerId="ADAL" clId="{6C8D38CF-DD05-41D4-8B3C-271211C6FB89}" dt="2021-05-02T16:16:08.804" v="7160" actId="47"/>
        <pc:sldMkLst>
          <pc:docMk/>
          <pc:sldMk cId="917928220" sldId="342"/>
        </pc:sldMkLst>
      </pc:sldChg>
      <pc:sldChg chg="del">
        <pc:chgData name="Martina Sponerová" userId="ccc0f243-98c2-4971-ae6b-3630abf27fc2" providerId="ADAL" clId="{6C8D38CF-DD05-41D4-8B3C-271211C6FB89}" dt="2021-05-02T16:33:15.120" v="7793" actId="47"/>
        <pc:sldMkLst>
          <pc:docMk/>
          <pc:sldMk cId="2112088709" sldId="343"/>
        </pc:sldMkLst>
      </pc:sldChg>
      <pc:sldChg chg="del">
        <pc:chgData name="Martina Sponerová" userId="ccc0f243-98c2-4971-ae6b-3630abf27fc2" providerId="ADAL" clId="{6C8D38CF-DD05-41D4-8B3C-271211C6FB89}" dt="2021-05-02T16:33:16.454" v="7794" actId="47"/>
        <pc:sldMkLst>
          <pc:docMk/>
          <pc:sldMk cId="3776932936" sldId="344"/>
        </pc:sldMkLst>
      </pc:sldChg>
      <pc:sldChg chg="modSp add mod">
        <pc:chgData name="Martina Sponerová" userId="ccc0f243-98c2-4971-ae6b-3630abf27fc2" providerId="ADAL" clId="{6C8D38CF-DD05-41D4-8B3C-271211C6FB89}" dt="2021-05-02T16:39:19.623" v="7875" actId="113"/>
        <pc:sldMkLst>
          <pc:docMk/>
          <pc:sldMk cId="2459492997" sldId="345"/>
        </pc:sldMkLst>
        <pc:spChg chg="mod">
          <ac:chgData name="Martina Sponerová" userId="ccc0f243-98c2-4971-ae6b-3630abf27fc2" providerId="ADAL" clId="{6C8D38CF-DD05-41D4-8B3C-271211C6FB89}" dt="2021-05-02T16:39:19.623" v="7875" actId="113"/>
          <ac:spMkLst>
            <pc:docMk/>
            <pc:sldMk cId="2459492997" sldId="345"/>
            <ac:spMk id="5" creationId="{154F004A-0E75-4BD1-9DC8-BF2CDA67E4F1}"/>
          </ac:spMkLst>
        </pc:spChg>
      </pc:sldChg>
      <pc:sldChg chg="modSp add mod">
        <pc:chgData name="Martina Sponerová" userId="ccc0f243-98c2-4971-ae6b-3630abf27fc2" providerId="ADAL" clId="{6C8D38CF-DD05-41D4-8B3C-271211C6FB89}" dt="2021-05-02T16:39:36.257" v="7878" actId="113"/>
        <pc:sldMkLst>
          <pc:docMk/>
          <pc:sldMk cId="1663132464" sldId="346"/>
        </pc:sldMkLst>
        <pc:spChg chg="mod">
          <ac:chgData name="Martina Sponerová" userId="ccc0f243-98c2-4971-ae6b-3630abf27fc2" providerId="ADAL" clId="{6C8D38CF-DD05-41D4-8B3C-271211C6FB89}" dt="2021-05-02T16:39:36.257" v="7878" actId="113"/>
          <ac:spMkLst>
            <pc:docMk/>
            <pc:sldMk cId="1663132464" sldId="346"/>
            <ac:spMk id="5" creationId="{154F004A-0E75-4BD1-9DC8-BF2CDA67E4F1}"/>
          </ac:spMkLst>
        </pc:spChg>
      </pc:sldChg>
      <pc:sldChg chg="modSp add mod">
        <pc:chgData name="Martina Sponerová" userId="ccc0f243-98c2-4971-ae6b-3630abf27fc2" providerId="ADAL" clId="{6C8D38CF-DD05-41D4-8B3C-271211C6FB89}" dt="2021-05-02T18:23:30.571" v="8115" actId="255"/>
        <pc:sldMkLst>
          <pc:docMk/>
          <pc:sldMk cId="854762096" sldId="347"/>
        </pc:sldMkLst>
        <pc:spChg chg="mod">
          <ac:chgData name="Martina Sponerová" userId="ccc0f243-98c2-4971-ae6b-3630abf27fc2" providerId="ADAL" clId="{6C8D38CF-DD05-41D4-8B3C-271211C6FB89}" dt="2021-05-02T16:39:49.142" v="7887" actId="20577"/>
          <ac:spMkLst>
            <pc:docMk/>
            <pc:sldMk cId="854762096" sldId="347"/>
            <ac:spMk id="4" creationId="{868BBB73-8569-4875-A701-6107547EAF28}"/>
          </ac:spMkLst>
        </pc:spChg>
        <pc:spChg chg="mod">
          <ac:chgData name="Martina Sponerová" userId="ccc0f243-98c2-4971-ae6b-3630abf27fc2" providerId="ADAL" clId="{6C8D38CF-DD05-41D4-8B3C-271211C6FB89}" dt="2021-05-02T18:23:30.571" v="8115" actId="255"/>
          <ac:spMkLst>
            <pc:docMk/>
            <pc:sldMk cId="854762096" sldId="347"/>
            <ac:spMk id="5" creationId="{154F004A-0E75-4BD1-9DC8-BF2CDA67E4F1}"/>
          </ac:spMkLst>
        </pc:spChg>
      </pc:sldChg>
      <pc:sldChg chg="modSp add mod">
        <pc:chgData name="Martina Sponerová" userId="ccc0f243-98c2-4971-ae6b-3630abf27fc2" providerId="ADAL" clId="{6C8D38CF-DD05-41D4-8B3C-271211C6FB89}" dt="2021-05-02T18:24:02.999" v="8119" actId="20577"/>
        <pc:sldMkLst>
          <pc:docMk/>
          <pc:sldMk cId="3222800238" sldId="348"/>
        </pc:sldMkLst>
        <pc:spChg chg="mod">
          <ac:chgData name="Martina Sponerová" userId="ccc0f243-98c2-4971-ae6b-3630abf27fc2" providerId="ADAL" clId="{6C8D38CF-DD05-41D4-8B3C-271211C6FB89}" dt="2021-05-02T18:24:02.999" v="8119" actId="20577"/>
          <ac:spMkLst>
            <pc:docMk/>
            <pc:sldMk cId="3222800238" sldId="348"/>
            <ac:spMk id="5" creationId="{154F004A-0E75-4BD1-9DC8-BF2CDA67E4F1}"/>
          </ac:spMkLst>
        </pc:spChg>
      </pc:sldChg>
      <pc:sldChg chg="modSp add mod">
        <pc:chgData name="Martina Sponerová" userId="ccc0f243-98c2-4971-ae6b-3630abf27fc2" providerId="ADAL" clId="{6C8D38CF-DD05-41D4-8B3C-271211C6FB89}" dt="2021-05-02T18:27:40.661" v="8197" actId="6549"/>
        <pc:sldMkLst>
          <pc:docMk/>
          <pc:sldMk cId="3083830479" sldId="349"/>
        </pc:sldMkLst>
        <pc:spChg chg="mod">
          <ac:chgData name="Martina Sponerová" userId="ccc0f243-98c2-4971-ae6b-3630abf27fc2" providerId="ADAL" clId="{6C8D38CF-DD05-41D4-8B3C-271211C6FB89}" dt="2021-05-02T18:27:40.661" v="8197" actId="6549"/>
          <ac:spMkLst>
            <pc:docMk/>
            <pc:sldMk cId="3083830479" sldId="349"/>
            <ac:spMk id="5" creationId="{154F004A-0E75-4BD1-9DC8-BF2CDA67E4F1}"/>
          </ac:spMkLst>
        </pc:spChg>
      </pc:sldChg>
      <pc:sldChg chg="modSp add mod">
        <pc:chgData name="Martina Sponerová" userId="ccc0f243-98c2-4971-ae6b-3630abf27fc2" providerId="ADAL" clId="{6C8D38CF-DD05-41D4-8B3C-271211C6FB89}" dt="2021-05-02T18:30:45.771" v="8221" actId="6549"/>
        <pc:sldMkLst>
          <pc:docMk/>
          <pc:sldMk cId="1768380742" sldId="350"/>
        </pc:sldMkLst>
        <pc:spChg chg="mod">
          <ac:chgData name="Martina Sponerová" userId="ccc0f243-98c2-4971-ae6b-3630abf27fc2" providerId="ADAL" clId="{6C8D38CF-DD05-41D4-8B3C-271211C6FB89}" dt="2021-05-02T18:30:45.771" v="8221" actId="6549"/>
          <ac:spMkLst>
            <pc:docMk/>
            <pc:sldMk cId="1768380742" sldId="350"/>
            <ac:spMk id="5" creationId="{154F004A-0E75-4BD1-9DC8-BF2CDA67E4F1}"/>
          </ac:spMkLst>
        </pc:spChg>
      </pc:sldChg>
      <pc:sldChg chg="modSp add mod">
        <pc:chgData name="Martina Sponerová" userId="ccc0f243-98c2-4971-ae6b-3630abf27fc2" providerId="ADAL" clId="{6C8D38CF-DD05-41D4-8B3C-271211C6FB89}" dt="2021-05-02T18:33:35.629" v="8302" actId="113"/>
        <pc:sldMkLst>
          <pc:docMk/>
          <pc:sldMk cId="2758268423" sldId="351"/>
        </pc:sldMkLst>
        <pc:spChg chg="mod">
          <ac:chgData name="Martina Sponerová" userId="ccc0f243-98c2-4971-ae6b-3630abf27fc2" providerId="ADAL" clId="{6C8D38CF-DD05-41D4-8B3C-271211C6FB89}" dt="2021-05-02T18:33:35.629" v="8302" actId="113"/>
          <ac:spMkLst>
            <pc:docMk/>
            <pc:sldMk cId="2758268423" sldId="351"/>
            <ac:spMk id="5" creationId="{154F004A-0E75-4BD1-9DC8-BF2CDA67E4F1}"/>
          </ac:spMkLst>
        </pc:spChg>
      </pc:sldChg>
      <pc:sldChg chg="modSp add mod">
        <pc:chgData name="Martina Sponerová" userId="ccc0f243-98c2-4971-ae6b-3630abf27fc2" providerId="ADAL" clId="{6C8D38CF-DD05-41D4-8B3C-271211C6FB89}" dt="2021-05-02T18:34:50.498" v="8320" actId="113"/>
        <pc:sldMkLst>
          <pc:docMk/>
          <pc:sldMk cId="38847406" sldId="352"/>
        </pc:sldMkLst>
        <pc:spChg chg="mod">
          <ac:chgData name="Martina Sponerová" userId="ccc0f243-98c2-4971-ae6b-3630abf27fc2" providerId="ADAL" clId="{6C8D38CF-DD05-41D4-8B3C-271211C6FB89}" dt="2021-05-02T18:34:50.498" v="8320" actId="113"/>
          <ac:spMkLst>
            <pc:docMk/>
            <pc:sldMk cId="38847406" sldId="352"/>
            <ac:spMk id="5" creationId="{154F004A-0E75-4BD1-9DC8-BF2CDA67E4F1}"/>
          </ac:spMkLst>
        </pc:spChg>
      </pc:sldChg>
      <pc:sldChg chg="modSp add mod">
        <pc:chgData name="Martina Sponerová" userId="ccc0f243-98c2-4971-ae6b-3630abf27fc2" providerId="ADAL" clId="{6C8D38CF-DD05-41D4-8B3C-271211C6FB89}" dt="2021-05-02T18:38:48.890" v="8379" actId="113"/>
        <pc:sldMkLst>
          <pc:docMk/>
          <pc:sldMk cId="1093679465" sldId="353"/>
        </pc:sldMkLst>
        <pc:spChg chg="mod">
          <ac:chgData name="Martina Sponerová" userId="ccc0f243-98c2-4971-ae6b-3630abf27fc2" providerId="ADAL" clId="{6C8D38CF-DD05-41D4-8B3C-271211C6FB89}" dt="2021-05-02T18:36:42.372" v="8346" actId="20577"/>
          <ac:spMkLst>
            <pc:docMk/>
            <pc:sldMk cId="1093679465" sldId="353"/>
            <ac:spMk id="4" creationId="{868BBB73-8569-4875-A701-6107547EAF28}"/>
          </ac:spMkLst>
        </pc:spChg>
        <pc:spChg chg="mod">
          <ac:chgData name="Martina Sponerová" userId="ccc0f243-98c2-4971-ae6b-3630abf27fc2" providerId="ADAL" clId="{6C8D38CF-DD05-41D4-8B3C-271211C6FB89}" dt="2021-05-02T18:38:48.890" v="8379" actId="113"/>
          <ac:spMkLst>
            <pc:docMk/>
            <pc:sldMk cId="1093679465" sldId="353"/>
            <ac:spMk id="5" creationId="{154F004A-0E75-4BD1-9DC8-BF2CDA67E4F1}"/>
          </ac:spMkLst>
        </pc:spChg>
      </pc:sldChg>
      <pc:sldChg chg="modSp add mod ord">
        <pc:chgData name="Martina Sponerová" userId="ccc0f243-98c2-4971-ae6b-3630abf27fc2" providerId="ADAL" clId="{6C8D38CF-DD05-41D4-8B3C-271211C6FB89}" dt="2021-05-02T18:38:41.177" v="8377"/>
        <pc:sldMkLst>
          <pc:docMk/>
          <pc:sldMk cId="3073500505" sldId="354"/>
        </pc:sldMkLst>
        <pc:spChg chg="mod">
          <ac:chgData name="Martina Sponerová" userId="ccc0f243-98c2-4971-ae6b-3630abf27fc2" providerId="ADAL" clId="{6C8D38CF-DD05-41D4-8B3C-271211C6FB89}" dt="2021-05-02T18:38:34.945" v="8375" actId="6549"/>
          <ac:spMkLst>
            <pc:docMk/>
            <pc:sldMk cId="3073500505" sldId="354"/>
            <ac:spMk id="5" creationId="{154F004A-0E75-4BD1-9DC8-BF2CDA67E4F1}"/>
          </ac:spMkLst>
        </pc:spChg>
      </pc:sldChg>
      <pc:sldChg chg="modSp add mod">
        <pc:chgData name="Martina Sponerová" userId="ccc0f243-98c2-4971-ae6b-3630abf27fc2" providerId="ADAL" clId="{6C8D38CF-DD05-41D4-8B3C-271211C6FB89}" dt="2021-05-02T18:40:07.134" v="8387" actId="113"/>
        <pc:sldMkLst>
          <pc:docMk/>
          <pc:sldMk cId="824291854" sldId="355"/>
        </pc:sldMkLst>
        <pc:spChg chg="mod">
          <ac:chgData name="Martina Sponerová" userId="ccc0f243-98c2-4971-ae6b-3630abf27fc2" providerId="ADAL" clId="{6C8D38CF-DD05-41D4-8B3C-271211C6FB89}" dt="2021-05-02T18:40:07.134" v="8387" actId="113"/>
          <ac:spMkLst>
            <pc:docMk/>
            <pc:sldMk cId="824291854" sldId="355"/>
            <ac:spMk id="5" creationId="{154F004A-0E75-4BD1-9DC8-BF2CDA67E4F1}"/>
          </ac:spMkLst>
        </pc:spChg>
      </pc:sldChg>
      <pc:sldChg chg="modSp add mod">
        <pc:chgData name="Martina Sponerová" userId="ccc0f243-98c2-4971-ae6b-3630abf27fc2" providerId="ADAL" clId="{6C8D38CF-DD05-41D4-8B3C-271211C6FB89}" dt="2021-05-02T18:41:47.118" v="8410" actId="113"/>
        <pc:sldMkLst>
          <pc:docMk/>
          <pc:sldMk cId="1140191568" sldId="356"/>
        </pc:sldMkLst>
        <pc:spChg chg="mod">
          <ac:chgData name="Martina Sponerová" userId="ccc0f243-98c2-4971-ae6b-3630abf27fc2" providerId="ADAL" clId="{6C8D38CF-DD05-41D4-8B3C-271211C6FB89}" dt="2021-05-02T18:41:47.118" v="8410" actId="113"/>
          <ac:spMkLst>
            <pc:docMk/>
            <pc:sldMk cId="1140191568" sldId="356"/>
            <ac:spMk id="5" creationId="{154F004A-0E75-4BD1-9DC8-BF2CDA67E4F1}"/>
          </ac:spMkLst>
        </pc:spChg>
      </pc:sldChg>
      <pc:sldChg chg="modSp add mod">
        <pc:chgData name="Martina Sponerová" userId="ccc0f243-98c2-4971-ae6b-3630abf27fc2" providerId="ADAL" clId="{6C8D38CF-DD05-41D4-8B3C-271211C6FB89}" dt="2021-05-02T18:44:05.163" v="8422" actId="113"/>
        <pc:sldMkLst>
          <pc:docMk/>
          <pc:sldMk cId="87474614" sldId="357"/>
        </pc:sldMkLst>
        <pc:spChg chg="mod">
          <ac:chgData name="Martina Sponerová" userId="ccc0f243-98c2-4971-ae6b-3630abf27fc2" providerId="ADAL" clId="{6C8D38CF-DD05-41D4-8B3C-271211C6FB89}" dt="2021-05-02T18:44:05.163" v="8422" actId="113"/>
          <ac:spMkLst>
            <pc:docMk/>
            <pc:sldMk cId="87474614" sldId="357"/>
            <ac:spMk id="5" creationId="{154F004A-0E75-4BD1-9DC8-BF2CDA67E4F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p>
            <a:r>
              <a:rPr lang="cs-CZ"/>
              <a:t>Definujte zápatí - název prezentace / pracoviště</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lvl1pPr>
          </a:lstStyle>
          <a:p>
            <a:r>
              <a:rPr lang="cs-CZ"/>
              <a:t>Kliknutím lze upravit styl.</a:t>
            </a:r>
            <a:endParaRPr lang="cs-CZ" dirty="0"/>
          </a:p>
        </p:txBody>
      </p:sp>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pic>
        <p:nvPicPr>
          <p:cNvPr id="11" name="Obrázek 10">
            <a:extLst>
              <a:ext uri="{FF2B5EF4-FFF2-40B4-BE49-F238E27FC236}">
                <a16:creationId xmlns:a16="http://schemas.microsoft.com/office/drawing/2014/main" id="{49B9B08F-DEFC-41F5-A90C-7ED8ADA130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31624" cy="1036098"/>
          </a:xfrm>
          <a:prstGeom prst="rect">
            <a:avLst/>
          </a:prstGeom>
        </p:spPr>
      </p:pic>
    </p:spTree>
    <p:extLst>
      <p:ext uri="{BB962C8B-B14F-4D97-AF65-F5344CB8AC3E}">
        <p14:creationId xmlns:p14="http://schemas.microsoft.com/office/powerpoint/2010/main" val="935384140"/>
      </p:ext>
    </p:extLst>
  </p:cSld>
  <p:clrMapOvr>
    <a:masterClrMapping/>
  </p:clrMapOvr>
  <p:hf hdr="0" dt="0"/>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p:nvPr>
        </p:nvSpPr>
        <p:spPr>
          <a:xfrm>
            <a:off x="719997" y="718712"/>
            <a:ext cx="5220001" cy="3204001"/>
          </a:xfrm>
        </p:spPr>
        <p:txBody>
          <a:bodyPr/>
          <a:lstStyle/>
          <a:p>
            <a:pPr lvl="0"/>
            <a:r>
              <a:rPr lang="cs-CZ"/>
              <a:t>Po kliknutí můžete upravovat styly textu v předloze.</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Po kliknutí můžete upravovat styly textu v předloze.</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p:nvPr>
        </p:nvSpPr>
        <p:spPr>
          <a:xfrm>
            <a:off x="720724" y="4068000"/>
            <a:ext cx="5220000" cy="360000"/>
          </a:xfrm>
        </p:spPr>
        <p:txBody>
          <a:bodyPr/>
          <a:lstStyle>
            <a:lvl1pPr>
              <a:lnSpc>
                <a:spcPts val="1100"/>
              </a:lnSpc>
              <a:defRPr sz="900" b="1"/>
            </a:lvl1pPr>
          </a:lstStyle>
          <a:p>
            <a:pPr lvl="0"/>
            <a:r>
              <a:rPr lang="cs-CZ"/>
              <a:t>Po kliknutí můžete upravovat styly textu v předloze.</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Po kliknutí můžete upravovat styly textu v předloze.</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p:nvPr>
        </p:nvSpPr>
        <p:spPr>
          <a:xfrm>
            <a:off x="6252003" y="4068000"/>
            <a:ext cx="5220000" cy="360000"/>
          </a:xfrm>
        </p:spPr>
        <p:txBody>
          <a:bodyPr/>
          <a:lstStyle>
            <a:lvl1pPr>
              <a:lnSpc>
                <a:spcPts val="1100"/>
              </a:lnSpc>
              <a:defRPr sz="900" b="1"/>
            </a:lvl1pPr>
          </a:lstStyle>
          <a:p>
            <a:pPr lvl="0"/>
            <a:r>
              <a:rPr lang="cs-CZ"/>
              <a:t>Po kliknutí můžete upravovat styly textu v předloze.</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p:nvPr>
        </p:nvSpPr>
        <p:spPr>
          <a:xfrm>
            <a:off x="6251278" y="718712"/>
            <a:ext cx="5220001" cy="3204001"/>
          </a:xfrm>
        </p:spPr>
        <p:txBody>
          <a:bodyPr/>
          <a:lstStyle/>
          <a:p>
            <a:pPr lvl="0"/>
            <a:r>
              <a:rPr lang="cs-CZ"/>
              <a:t>Po kliknutí můžete upravovat styly textu v předloze.</a:t>
            </a:r>
          </a:p>
        </p:txBody>
      </p:sp>
      <p:pic>
        <p:nvPicPr>
          <p:cNvPr id="16" name="Obrázek 15">
            <a:extLst>
              <a:ext uri="{FF2B5EF4-FFF2-40B4-BE49-F238E27FC236}">
                <a16:creationId xmlns:a16="http://schemas.microsoft.com/office/drawing/2014/main" id="{F3FD241E-C136-47D8-959E-BB3B67B34C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1722986648"/>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snímek">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4">
            <a:extLst>
              <a:ext uri="{FF2B5EF4-FFF2-40B4-BE49-F238E27FC236}">
                <a16:creationId xmlns:a16="http://schemas.microsoft.com/office/drawing/2014/main" id="{A47E0891-B72B-451F-A5CC-18CC27B9DF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723890779"/>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verzní snímek s obrázkem">
    <p:bg>
      <p:bgPr>
        <a:solidFill>
          <a:srgbClr val="B9006E"/>
        </a:solidFill>
        <a:effectLst/>
      </p:bgPr>
    </p:bg>
    <p:spTree>
      <p:nvGrpSpPr>
        <p:cNvPr id="1" name=""/>
        <p:cNvGrpSpPr/>
        <p:nvPr/>
      </p:nvGrpSpPr>
      <p:grpSpPr>
        <a:xfrm>
          <a:off x="0" y="0"/>
          <a:ext cx="0" cy="0"/>
          <a:chOff x="0" y="0"/>
          <a:chExt cx="0" cy="0"/>
        </a:xfrm>
      </p:grpSpPr>
      <p:sp>
        <p:nvSpPr>
          <p:cNvPr id="4" name="Zástupný symbol pro zápatí 1"/>
          <p:cNvSpPr>
            <a:spLocks noGrp="1"/>
          </p:cNvSpPr>
          <p:nvPr>
            <p:ph type="ftr" sz="quarter" idx="10"/>
          </p:nvPr>
        </p:nvSpPr>
        <p:spPr>
          <a:xfrm>
            <a:off x="720000" y="6228000"/>
            <a:ext cx="7920000" cy="252000"/>
          </a:xfrm>
        </p:spPr>
        <p:txBody>
          <a:bodyPr/>
          <a:lstStyle>
            <a:lvl1pPr>
              <a:defRPr>
                <a:solidFill>
                  <a:schemeClr val="bg1"/>
                </a:solidFill>
              </a:defRPr>
            </a:lvl1pPr>
          </a:lstStyle>
          <a:p>
            <a:r>
              <a:rPr lang="cs-CZ"/>
              <a:t>Definujte zápatí - název prezentace / pracoviště</a:t>
            </a:r>
            <a:endParaRPr lang="cs-CZ" dirty="0"/>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chemeClr val="bg1"/>
                </a:solidFill>
              </a:defRPr>
            </a:lvl1pPr>
          </a:lstStyle>
          <a:p>
            <a:fld id="{D6D6C118-631F-4A80-9886-907009361577}" type="slidenum">
              <a:rPr lang="cs-CZ" altLang="cs-CZ" smtClean="0"/>
              <a:pPr/>
              <a:t>‹#›</a:t>
            </a:fld>
            <a:endParaRPr lang="cs-CZ" altLang="cs-CZ" dirty="0"/>
          </a:p>
        </p:txBody>
      </p:sp>
      <p:sp>
        <p:nvSpPr>
          <p:cNvPr id="8" name="Zástupný symbol pro obrázek 7"/>
          <p:cNvSpPr>
            <a:spLocks noGrp="1"/>
          </p:cNvSpPr>
          <p:nvPr>
            <p:ph type="pic" sz="quarter" idx="12"/>
          </p:nvPr>
        </p:nvSpPr>
        <p:spPr>
          <a:xfrm>
            <a:off x="0" y="1"/>
            <a:ext cx="12192000" cy="5842000"/>
          </a:xfrm>
        </p:spPr>
        <p:txBody>
          <a:bodyPr anchor="ctr"/>
          <a:lstStyle>
            <a:lvl1pPr algn="ctr">
              <a:defRPr>
                <a:solidFill>
                  <a:schemeClr val="bg1"/>
                </a:solidFill>
              </a:defRPr>
            </a:lvl1pPr>
          </a:lstStyle>
          <a:p>
            <a:r>
              <a:rPr lang="cs-CZ"/>
              <a:t>Kliknutím na ikonu přidáte obrázek.</a:t>
            </a:r>
            <a:endParaRPr lang="cs-CZ" dirty="0"/>
          </a:p>
        </p:txBody>
      </p:sp>
      <p:pic>
        <p:nvPicPr>
          <p:cNvPr id="9" name="Obrázek 8">
            <a:extLst>
              <a:ext uri="{FF2B5EF4-FFF2-40B4-BE49-F238E27FC236}">
                <a16:creationId xmlns:a16="http://schemas.microsoft.com/office/drawing/2014/main" id="{4F60899B-36F3-4125-A4D2-BF77A443E5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77426" y="6050485"/>
            <a:ext cx="883410" cy="597601"/>
          </a:xfrm>
          <a:prstGeom prst="rect">
            <a:avLst/>
          </a:prstGeom>
        </p:spPr>
      </p:pic>
    </p:spTree>
    <p:extLst>
      <p:ext uri="{BB962C8B-B14F-4D97-AF65-F5344CB8AC3E}">
        <p14:creationId xmlns:p14="http://schemas.microsoft.com/office/powerpoint/2010/main" val="3163854523"/>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nímek MUNI ECON">
    <p:bg>
      <p:bgPr>
        <a:solidFill>
          <a:srgbClr val="B9006E"/>
        </a:solidFill>
        <a:effectLst/>
      </p:bgPr>
    </p:bg>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3F35F32C-C513-46D5-A31A-1C8F92EC97F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23135" y="2019299"/>
            <a:ext cx="4199887" cy="2841099"/>
          </a:xfrm>
          <a:prstGeom prst="rect">
            <a:avLst/>
          </a:prstGeom>
        </p:spPr>
      </p:pic>
      <p:sp>
        <p:nvSpPr>
          <p:cNvPr id="3" name="Zástupný symbol pro zápatí 1"/>
          <p:cNvSpPr>
            <a:spLocks noGrp="1"/>
          </p:cNvSpPr>
          <p:nvPr>
            <p:ph type="ftr" sz="quarter" idx="10"/>
          </p:nvPr>
        </p:nvSpPr>
        <p:spPr>
          <a:xfrm>
            <a:off x="720000" y="6228000"/>
            <a:ext cx="7920000" cy="252000"/>
          </a:xfrm>
        </p:spPr>
        <p:txBody>
          <a:bodyPr/>
          <a:lstStyle>
            <a:lvl1pPr>
              <a:defRPr>
                <a:solidFill>
                  <a:srgbClr val="B9006E"/>
                </a:solidFill>
              </a:defRPr>
            </a:lvl1pPr>
          </a:lstStyle>
          <a:p>
            <a:r>
              <a:rPr lang="cs-CZ" dirty="0"/>
              <a:t>Definujte zápatí - název prezentace / pracoviště</a:t>
            </a:r>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rgbClr val="B9006E"/>
                </a:solidFill>
              </a:defRPr>
            </a:lvl1pPr>
          </a:lstStyle>
          <a:p>
            <a:fld id="{D6D6C118-631F-4A80-9886-907009361577}" type="slidenum">
              <a:rPr lang="cs-CZ" altLang="cs-CZ" smtClean="0"/>
              <a:pPr/>
              <a:t>‹#›</a:t>
            </a:fld>
            <a:endParaRPr lang="cs-CZ" altLang="cs-CZ" dirty="0"/>
          </a:p>
        </p:txBody>
      </p:sp>
    </p:spTree>
    <p:extLst>
      <p:ext uri="{BB962C8B-B14F-4D97-AF65-F5344CB8AC3E}">
        <p14:creationId xmlns:p14="http://schemas.microsoft.com/office/powerpoint/2010/main" val="300970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nímek MUNI">
    <p:bg>
      <p:bgRef idx="1001">
        <a:schemeClr val="bg2"/>
      </p:bgRef>
    </p:bg>
    <p:spTree>
      <p:nvGrpSpPr>
        <p:cNvPr id="1" name=""/>
        <p:cNvGrpSpPr/>
        <p:nvPr/>
      </p:nvGrpSpPr>
      <p:grpSpPr>
        <a:xfrm>
          <a:off x="0" y="0"/>
          <a:ext cx="0" cy="0"/>
          <a:chOff x="0" y="0"/>
          <a:chExt cx="0" cy="0"/>
        </a:xfrm>
      </p:grpSpPr>
      <p:pic>
        <p:nvPicPr>
          <p:cNvPr id="4" name="Obrázek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50208" y="2434288"/>
            <a:ext cx="7673489" cy="1989423"/>
          </a:xfrm>
          <a:prstGeom prst="rect">
            <a:avLst/>
          </a:prstGeom>
        </p:spPr>
      </p:pic>
      <p:sp>
        <p:nvSpPr>
          <p:cNvPr id="3" name="Zástupný symbol pro zápatí 1">
            <a:extLst>
              <a:ext uri="{FF2B5EF4-FFF2-40B4-BE49-F238E27FC236}">
                <a16:creationId xmlns:a16="http://schemas.microsoft.com/office/drawing/2014/main" id="{F7D96717-61A6-4CA4-8435-E0D536EBA67F}"/>
              </a:ext>
            </a:extLst>
          </p:cNvPr>
          <p:cNvSpPr>
            <a:spLocks noGrp="1"/>
          </p:cNvSpPr>
          <p:nvPr>
            <p:ph type="ftr" sz="quarter" idx="10"/>
          </p:nvPr>
        </p:nvSpPr>
        <p:spPr>
          <a:xfrm>
            <a:off x="720000" y="6228000"/>
            <a:ext cx="7920000" cy="252000"/>
          </a:xfrm>
        </p:spPr>
        <p:txBody>
          <a:bodyPr/>
          <a:lstStyle>
            <a:lvl1pPr>
              <a:defRPr>
                <a:solidFill>
                  <a:srgbClr val="0000DC"/>
                </a:solidFill>
              </a:defRPr>
            </a:lvl1pPr>
          </a:lstStyle>
          <a:p>
            <a:r>
              <a:rPr lang="cs-CZ" dirty="0"/>
              <a:t>Definujte zápatí - název prezentace / pracoviště</a:t>
            </a:r>
          </a:p>
        </p:txBody>
      </p:sp>
      <p:sp>
        <p:nvSpPr>
          <p:cNvPr id="5" name="Zástupný symbol pro číslo snímku 2">
            <a:extLst>
              <a:ext uri="{FF2B5EF4-FFF2-40B4-BE49-F238E27FC236}">
                <a16:creationId xmlns:a16="http://schemas.microsoft.com/office/drawing/2014/main" id="{599CB6BE-5475-43A1-B06C-8E7566E44666}"/>
              </a:ext>
            </a:extLst>
          </p:cNvPr>
          <p:cNvSpPr>
            <a:spLocks noGrp="1"/>
          </p:cNvSpPr>
          <p:nvPr>
            <p:ph type="sldNum" sz="quarter" idx="11"/>
          </p:nvPr>
        </p:nvSpPr>
        <p:spPr>
          <a:xfrm>
            <a:off x="414000" y="6228000"/>
            <a:ext cx="252000" cy="252000"/>
          </a:xfrm>
        </p:spPr>
        <p:txBody>
          <a:bodyPr/>
          <a:lstStyle>
            <a:lvl1pPr>
              <a:defRPr>
                <a:solidFill>
                  <a:srgbClr val="0000DC"/>
                </a:solidFill>
              </a:defRPr>
            </a:lvl1pPr>
          </a:lstStyle>
          <a:p>
            <a:fld id="{D6D6C118-631F-4A80-9886-907009361577}" type="slidenum">
              <a:rPr lang="cs-CZ" altLang="cs-CZ" smtClean="0"/>
              <a:pPr/>
              <a:t>‹#›</a:t>
            </a:fld>
            <a:endParaRPr lang="cs-CZ" altLang="cs-CZ" dirty="0"/>
          </a:p>
        </p:txBody>
      </p:sp>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Definujte zápatí - název prezentace / pracoviště</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endParaRPr lang="cs-CZ" dirty="0"/>
          </a:p>
        </p:txBody>
      </p:sp>
      <p:sp>
        <p:nvSpPr>
          <p:cNvPr id="7"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Po kliknutí můžete upravovat styly textu v předloze.</a:t>
            </a:r>
          </a:p>
          <a:p>
            <a:pPr lvl="1"/>
            <a:r>
              <a:rPr lang="cs-CZ"/>
              <a:t>Druhá úroveň</a:t>
            </a:r>
          </a:p>
          <a:p>
            <a:pPr lvl="2"/>
            <a:r>
              <a:rPr lang="cs-CZ"/>
              <a:t>Třetí úroveň</a:t>
            </a:r>
          </a:p>
        </p:txBody>
      </p:sp>
      <p:pic>
        <p:nvPicPr>
          <p:cNvPr id="9" name="Obrázek 8">
            <a:extLst>
              <a:ext uri="{FF2B5EF4-FFF2-40B4-BE49-F238E27FC236}">
                <a16:creationId xmlns:a16="http://schemas.microsoft.com/office/drawing/2014/main" id="{EE00E847-80B3-4CCA-A625-6785A7EF08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1691229579"/>
      </p:ext>
    </p:extLst>
  </p:cSld>
  <p:clrMapOvr>
    <a:masterClrMapping/>
  </p:clrMapOvr>
  <p:hf hdr="0" dt="0"/>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B9006E"/>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dirty="0"/>
              <a:t>Definujte zápatí - název prezentace / pracoviště</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solidFill>
                  <a:schemeClr val="bg1"/>
                </a:solidFill>
              </a:defRPr>
            </a:lvl1pPr>
          </a:lstStyle>
          <a:p>
            <a:r>
              <a:rPr lang="cs-CZ"/>
              <a:t>Kliknutím lze upravit styl.</a:t>
            </a:r>
            <a:endParaRPr lang="cs-CZ" dirty="0"/>
          </a:p>
        </p:txBody>
      </p:sp>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pic>
        <p:nvPicPr>
          <p:cNvPr id="11" name="Obrázek 10">
            <a:extLst>
              <a:ext uri="{FF2B5EF4-FFF2-40B4-BE49-F238E27FC236}">
                <a16:creationId xmlns:a16="http://schemas.microsoft.com/office/drawing/2014/main" id="{1A2D5337-C607-4767-9675-2A7AE5CC3A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20782" cy="1028764"/>
          </a:xfrm>
          <a:prstGeom prst="rect">
            <a:avLst/>
          </a:prstGeom>
        </p:spPr>
      </p:pic>
    </p:spTree>
    <p:extLst>
      <p:ext uri="{BB962C8B-B14F-4D97-AF65-F5344CB8AC3E}">
        <p14:creationId xmlns:p14="http://schemas.microsoft.com/office/powerpoint/2010/main" val="39481167"/>
      </p:ext>
    </p:extLst>
  </p:cSld>
  <p:clrMapOvr>
    <a:masterClrMapping/>
  </p:clrMapOvr>
  <p:hf hdr="0" dt="0"/>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Po kliknutí můžete upravovat styly textu v předloze.</a:t>
            </a:r>
          </a:p>
          <a:p>
            <a:pPr lvl="1"/>
            <a:r>
              <a:rPr lang="cs-CZ"/>
              <a:t>Druhá úroveň</a:t>
            </a:r>
          </a:p>
          <a:p>
            <a:pPr lvl="2"/>
            <a:r>
              <a:rPr lang="cs-CZ"/>
              <a:t>Třetí úroveň</a:t>
            </a:r>
          </a:p>
        </p:txBody>
      </p:sp>
      <p:sp>
        <p:nvSpPr>
          <p:cNvPr id="4" name="Zástupný symbol pro zápatí 3"/>
          <p:cNvSpPr>
            <a:spLocks noGrp="1"/>
          </p:cNvSpPr>
          <p:nvPr>
            <p:ph type="ftr" sz="quarter" idx="10"/>
          </p:nvPr>
        </p:nvSpPr>
        <p:spPr/>
        <p:txBody>
          <a:bodyPr/>
          <a:lstStyle>
            <a:lvl1pPr>
              <a:defRPr sz="1200"/>
            </a:lvl1pPr>
          </a:lstStyle>
          <a:p>
            <a:r>
              <a:rPr lang="cs-CZ"/>
              <a:t>Definujte zápatí - název prezentace / pracoviště</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Po kliknutí můžete upravovat styly textu v předloze.</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p>
        </p:txBody>
      </p:sp>
      <p:pic>
        <p:nvPicPr>
          <p:cNvPr id="8" name="Obrázek 7">
            <a:extLst>
              <a:ext uri="{FF2B5EF4-FFF2-40B4-BE49-F238E27FC236}">
                <a16:creationId xmlns:a16="http://schemas.microsoft.com/office/drawing/2014/main" id="{BF1866C0-9E4A-449F-8756-70AFEADAD4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4034428296"/>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a:t>Po kliknutí můžete upravovat styly textu v předloze.</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a:t>Po kliknutí můžete upravovat styly textu v předloze.</a:t>
            </a:r>
          </a:p>
        </p:txBody>
      </p:sp>
      <p:sp>
        <p:nvSpPr>
          <p:cNvPr id="22" name="Zástupný symbol pro obsah 2"/>
          <p:cNvSpPr>
            <a:spLocks noGrp="1"/>
          </p:cNvSpPr>
          <p:nvPr>
            <p:ph idx="1"/>
          </p:nvPr>
        </p:nvSpPr>
        <p:spPr>
          <a:xfrm>
            <a:off x="720000" y="169200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Po kliknutí můžete upravovat styly textu v předloze.</a:t>
            </a:r>
          </a:p>
          <a:p>
            <a:pPr lvl="1"/>
            <a:r>
              <a:rPr lang="cs-CZ"/>
              <a:t>Druhá úroveň</a:t>
            </a:r>
          </a:p>
          <a:p>
            <a:pPr lvl="2"/>
            <a:r>
              <a:rPr lang="cs-CZ"/>
              <a:t>Třetí úroveň</a:t>
            </a:r>
          </a:p>
        </p:txBody>
      </p:sp>
      <p:sp>
        <p:nvSpPr>
          <p:cNvPr id="23" name="Zástupný symbol pro obsah 2"/>
          <p:cNvSpPr>
            <a:spLocks noGrp="1"/>
          </p:cNvSpPr>
          <p:nvPr>
            <p:ph idx="28"/>
          </p:nvPr>
        </p:nvSpPr>
        <p:spPr>
          <a:xfrm>
            <a:off x="6251280" y="169027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Po kliknutí můžete upravovat styly textu v předloze.</a:t>
            </a:r>
          </a:p>
          <a:p>
            <a:pPr lvl="1"/>
            <a:r>
              <a:rPr lang="cs-CZ"/>
              <a:t>Druhá úroveň</a:t>
            </a:r>
          </a:p>
          <a:p>
            <a:pPr lvl="2"/>
            <a:r>
              <a:rPr lang="cs-CZ"/>
              <a:t>Třetí úroveň</a:t>
            </a:r>
          </a:p>
        </p:txBody>
      </p:sp>
      <p:pic>
        <p:nvPicPr>
          <p:cNvPr id="10" name="Obrázek 9">
            <a:extLst>
              <a:ext uri="{FF2B5EF4-FFF2-40B4-BE49-F238E27FC236}">
                <a16:creationId xmlns:a16="http://schemas.microsoft.com/office/drawing/2014/main" id="{0DEA7DE3-FBF5-48DB-AE89-99F65F9D8C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3317168426"/>
      </p:ext>
    </p:extLst>
  </p:cSld>
  <p:clrMapOvr>
    <a:masterClrMapping/>
  </p:clrMapOvr>
  <p:hf hdr="0" dt="0"/>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dpis, obsah a text">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1695074"/>
            <a:ext cx="5218413" cy="3896711"/>
          </a:xfrm>
        </p:spPr>
        <p:txBody>
          <a:bodyPr/>
          <a:lstStyle/>
          <a:p>
            <a:pPr lvl="0"/>
            <a:r>
              <a:rPr lang="cs-CZ"/>
              <a:t>Po kliknutí můžete upravovat styly textu v předloze.</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p:nvPr>
        </p:nvSpPr>
        <p:spPr/>
        <p:txBody>
          <a:bodyPr/>
          <a:lstStyle/>
          <a:p>
            <a:r>
              <a:rPr lang="cs-CZ"/>
              <a:t>Kliknutím lze upravit styl.</a:t>
            </a:r>
            <a:endParaRPr lang="cs-CZ" dirty="0"/>
          </a:p>
        </p:txBody>
      </p:sp>
      <p:sp>
        <p:nvSpPr>
          <p:cNvPr id="9"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Po kliknutí můžete upravovat styly textu v předloze.</a:t>
            </a:r>
          </a:p>
        </p:txBody>
      </p:sp>
      <p:sp>
        <p:nvSpPr>
          <p:cNvPr id="12" name="Zástupný symbol pro obsah 2"/>
          <p:cNvSpPr>
            <a:spLocks noGrp="1"/>
          </p:cNvSpPr>
          <p:nvPr>
            <p:ph idx="28"/>
          </p:nvPr>
        </p:nvSpPr>
        <p:spPr>
          <a:xfrm>
            <a:off x="6251280" y="1667024"/>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Po kliknutí můžete upravovat styly textu v předloze.</a:t>
            </a:r>
          </a:p>
          <a:p>
            <a:pPr lvl="1"/>
            <a:r>
              <a:rPr lang="cs-CZ"/>
              <a:t>Druhá úroveň</a:t>
            </a:r>
          </a:p>
          <a:p>
            <a:pPr lvl="2"/>
            <a:r>
              <a:rPr lang="cs-CZ"/>
              <a:t>Třetí úroveň</a:t>
            </a:r>
          </a:p>
        </p:txBody>
      </p:sp>
      <p:pic>
        <p:nvPicPr>
          <p:cNvPr id="14" name="Obrázek 13">
            <a:extLst>
              <a:ext uri="{FF2B5EF4-FFF2-40B4-BE49-F238E27FC236}">
                <a16:creationId xmlns:a16="http://schemas.microsoft.com/office/drawing/2014/main" id="{6A3A2FD6-9C9B-4458-A2AA-D1DD17E7E2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2966739591"/>
      </p:ext>
    </p:extLst>
  </p:cSld>
  <p:clrMapOvr>
    <a:masterClrMapping/>
  </p:clrMapOvr>
  <p:hf hdr="0" dt="0"/>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p:nvPr>
        </p:nvSpPr>
        <p:spPr>
          <a:xfrm>
            <a:off x="4440000" y="1692002"/>
            <a:ext cx="3311525" cy="2230711"/>
          </a:xfrm>
        </p:spPr>
        <p:txBody>
          <a:bodyPr/>
          <a:lstStyle/>
          <a:p>
            <a:pPr lvl="0"/>
            <a:r>
              <a:rPr lang="cs-CZ"/>
              <a:t>Po kliknutí můžete upravovat styly textu v předloze.</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Po kliknutí můžete upravovat styly textu v předloze.</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Po kliknutí můžete upravovat styly textu v předloze.</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Po kliknutí můžete upravovat styly textu v předloze.</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p:nvPr>
        </p:nvSpPr>
        <p:spPr>
          <a:xfrm>
            <a:off x="720725" y="4025136"/>
            <a:ext cx="3311525" cy="216000"/>
          </a:xfrm>
        </p:spPr>
        <p:txBody>
          <a:bodyPr anchor="ctr"/>
          <a:lstStyle>
            <a:lvl1pPr>
              <a:lnSpc>
                <a:spcPts val="1100"/>
              </a:lnSpc>
              <a:defRPr sz="1000" b="0"/>
            </a:lvl1pPr>
          </a:lstStyle>
          <a:p>
            <a:pPr lvl="0"/>
            <a:r>
              <a:rPr lang="cs-CZ"/>
              <a:t>Po kliknutí můžete upravovat styly textu v předloze.</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p:nvPr>
        </p:nvSpPr>
        <p:spPr>
          <a:xfrm>
            <a:off x="4440475" y="4025136"/>
            <a:ext cx="3311525" cy="216000"/>
          </a:xfrm>
        </p:spPr>
        <p:txBody>
          <a:bodyPr anchor="ctr"/>
          <a:lstStyle>
            <a:lvl1pPr>
              <a:lnSpc>
                <a:spcPts val="1100"/>
              </a:lnSpc>
              <a:defRPr sz="1000" b="0"/>
            </a:lvl1pPr>
          </a:lstStyle>
          <a:p>
            <a:pPr lvl="0"/>
            <a:r>
              <a:rPr lang="cs-CZ"/>
              <a:t>Po kliknutí můžete upravovat styly textu v předloze.</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p:nvPr>
        </p:nvSpPr>
        <p:spPr>
          <a:xfrm>
            <a:off x="8161436" y="4025136"/>
            <a:ext cx="3311525" cy="216000"/>
          </a:xfrm>
        </p:spPr>
        <p:txBody>
          <a:bodyPr anchor="ctr"/>
          <a:lstStyle>
            <a:lvl1pPr>
              <a:lnSpc>
                <a:spcPts val="1100"/>
              </a:lnSpc>
              <a:defRPr sz="1000" b="0"/>
            </a:lvl1pPr>
          </a:lstStyle>
          <a:p>
            <a:pPr lvl="0"/>
            <a:r>
              <a:rPr lang="cs-CZ"/>
              <a:t>Po kliknutí můžete upravovat styly textu v předloze.</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p:nvPr>
        </p:nvSpPr>
        <p:spPr>
          <a:xfrm>
            <a:off x="719999" y="1692002"/>
            <a:ext cx="3311525" cy="2230711"/>
          </a:xfrm>
        </p:spPr>
        <p:txBody>
          <a:bodyPr/>
          <a:lstStyle/>
          <a:p>
            <a:pPr lvl="0"/>
            <a:r>
              <a:rPr lang="cs-CZ"/>
              <a:t>Po kliknutí můžete upravovat styly textu v předloze.</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p:nvPr>
        </p:nvSpPr>
        <p:spPr>
          <a:xfrm>
            <a:off x="8160001" y="1692002"/>
            <a:ext cx="3311525" cy="2230711"/>
          </a:xfrm>
        </p:spPr>
        <p:txBody>
          <a:bodyPr/>
          <a:lstStyle/>
          <a:p>
            <a:pPr lvl="0"/>
            <a:r>
              <a:rPr lang="cs-CZ"/>
              <a:t>Po kliknutí můžete upravovat styly textu v předloze.</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Po kliknutí můžete upravovat styly textu v předloze.</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p>
        </p:txBody>
      </p:sp>
      <p:pic>
        <p:nvPicPr>
          <p:cNvPr id="22" name="Obrázek 21">
            <a:extLst>
              <a:ext uri="{FF2B5EF4-FFF2-40B4-BE49-F238E27FC236}">
                <a16:creationId xmlns:a16="http://schemas.microsoft.com/office/drawing/2014/main" id="{6FCA30E9-0899-4BB2-A33A-8E8587324D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2713741071"/>
      </p:ext>
    </p:extLst>
  </p:cSld>
  <p:clrMapOvr>
    <a:masterClrMapping/>
  </p:clrMapOvr>
  <p:hf hdr="0" dt="0"/>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sah a text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4" name="Zástupný symbol pro obsah 2"/>
          <p:cNvSpPr>
            <a:spLocks noGrp="1"/>
          </p:cNvSpPr>
          <p:nvPr>
            <p:ph idx="1"/>
          </p:nvPr>
        </p:nvSpPr>
        <p:spPr>
          <a:xfrm>
            <a:off x="6272212" y="692150"/>
            <a:ext cx="5200987"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Po kliknutí můžete upravovat styly textu v předloze.</a:t>
            </a:r>
          </a:p>
          <a:p>
            <a:pPr lvl="1"/>
            <a:r>
              <a:rPr lang="cs-CZ"/>
              <a:t>Druhá úroveň</a:t>
            </a:r>
          </a:p>
          <a:p>
            <a:pPr lvl="2"/>
            <a:r>
              <a:rPr lang="cs-CZ"/>
              <a:t>Třetí úroveň</a:t>
            </a:r>
          </a:p>
        </p:txBody>
      </p:sp>
      <p:sp>
        <p:nvSpPr>
          <p:cNvPr id="9"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692150"/>
            <a:ext cx="5218413" cy="4899635"/>
          </a:xfrm>
        </p:spPr>
        <p:txBody>
          <a:bodyPr/>
          <a:lstStyle/>
          <a:p>
            <a:pPr lvl="0"/>
            <a:r>
              <a:rPr lang="cs-CZ"/>
              <a:t>Po kliknutí můžete upravovat styly textu v předloze.</a:t>
            </a:r>
          </a:p>
        </p:txBody>
      </p:sp>
      <p:sp>
        <p:nvSpPr>
          <p:cNvPr id="10"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Po kliknutí můžete upravovat styly textu v předloze.</a:t>
            </a:r>
          </a:p>
        </p:txBody>
      </p:sp>
      <p:pic>
        <p:nvPicPr>
          <p:cNvPr id="8" name="Obrázek 7">
            <a:extLst>
              <a:ext uri="{FF2B5EF4-FFF2-40B4-BE49-F238E27FC236}">
                <a16:creationId xmlns:a16="http://schemas.microsoft.com/office/drawing/2014/main" id="{4E8261C5-758A-4D2F-9F56-BFDCAE9A46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2117383761"/>
      </p:ext>
    </p:extLst>
  </p:cSld>
  <p:clrMapOvr>
    <a:masterClrMapping/>
  </p:clrMapOvr>
  <p:hf hdr="0" dt="0"/>
  <p:extLst>
    <p:ext uri="{DCECCB84-F9BA-43D5-87BE-67443E8EF086}">
      <p15:sldGuideLst xmlns:p15="http://schemas.microsoft.com/office/powerpoint/2012/main">
        <p15:guide id="1" orient="horz" pos="3158"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bsah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0" name="Zástupný symbol pro obsah 2"/>
          <p:cNvSpPr>
            <a:spLocks noGrp="1"/>
          </p:cNvSpPr>
          <p:nvPr>
            <p:ph idx="1"/>
          </p:nvPr>
        </p:nvSpPr>
        <p:spPr>
          <a:xfrm>
            <a:off x="720000" y="692150"/>
            <a:ext cx="10753200"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Po kliknutí můžete upravovat styly textu v předloze.</a:t>
            </a:r>
          </a:p>
          <a:p>
            <a:pPr lvl="1"/>
            <a:r>
              <a:rPr lang="cs-CZ"/>
              <a:t>Druhá úroveň</a:t>
            </a:r>
          </a:p>
          <a:p>
            <a:pPr lvl="2"/>
            <a:r>
              <a:rPr lang="cs-CZ"/>
              <a:t>Třetí úroveň</a:t>
            </a:r>
          </a:p>
        </p:txBody>
      </p:sp>
      <p:pic>
        <p:nvPicPr>
          <p:cNvPr id="6" name="Obrázek 5">
            <a:extLst>
              <a:ext uri="{FF2B5EF4-FFF2-40B4-BE49-F238E27FC236}">
                <a16:creationId xmlns:a16="http://schemas.microsoft.com/office/drawing/2014/main" id="{6F243F96-CFB0-4597-BBC0-87FD04D98E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234975528"/>
      </p:ext>
    </p:extLst>
  </p:cSld>
  <p:clrMapOvr>
    <a:masterClrMapping/>
  </p:clrMapOvr>
  <p:hf hdr="0" dt="0"/>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dirty="0"/>
              <a:t>Definujte zápatí - název prezentace / pracoviště</a:t>
            </a:r>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lze upravit styl.</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lvl="0"/>
            <a:r>
              <a:rPr lang="cs-CZ" dirty="0"/>
              <a:t>Upravte styly předlohy textu</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90" r:id="rId3"/>
    <p:sldLayoutId id="2147483685" r:id="rId4"/>
    <p:sldLayoutId id="2147483688" r:id="rId5"/>
    <p:sldLayoutId id="2147483674" r:id="rId6"/>
    <p:sldLayoutId id="2147483673" r:id="rId7"/>
    <p:sldLayoutId id="2147483676" r:id="rId8"/>
    <p:sldLayoutId id="2147483675" r:id="rId9"/>
    <p:sldLayoutId id="2147483677" r:id="rId10"/>
    <p:sldLayoutId id="2147483686" r:id="rId11"/>
    <p:sldLayoutId id="2147483691" r:id="rId12"/>
    <p:sldLayoutId id="2147483692" r:id="rId13"/>
    <p:sldLayoutId id="2147483693" r:id="rId14"/>
  </p:sldLayoutIdLst>
  <p:hf sldNum="0" hdr="0" ft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6"/>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9"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A8407835-F81D-479E-BC76-9FC18468D6BB}"/>
              </a:ext>
            </a:extLst>
          </p:cNvPr>
          <p:cNvSpPr>
            <a:spLocks noGrp="1"/>
          </p:cNvSpPr>
          <p:nvPr>
            <p:ph type="ftr" sz="quarter" idx="10"/>
          </p:nvPr>
        </p:nvSpPr>
        <p:spPr/>
        <p:txBody>
          <a:bodyPr/>
          <a:lstStyle/>
          <a:p>
            <a:r>
              <a:rPr lang="cs-CZ" dirty="0"/>
              <a:t>BPF_BAN1 Martina Sponerová</a:t>
            </a:r>
          </a:p>
        </p:txBody>
      </p:sp>
      <p:sp>
        <p:nvSpPr>
          <p:cNvPr id="3" name="Zástupný symbol pro číslo snímku 2">
            <a:extLst>
              <a:ext uri="{FF2B5EF4-FFF2-40B4-BE49-F238E27FC236}">
                <a16:creationId xmlns:a16="http://schemas.microsoft.com/office/drawing/2014/main" id="{1D74D0B9-0477-47D2-BB97-22A5A069A7F1}"/>
              </a:ext>
            </a:extLst>
          </p:cNvPr>
          <p:cNvSpPr>
            <a:spLocks noGrp="1"/>
          </p:cNvSpPr>
          <p:nvPr>
            <p:ph type="sldNum" sz="quarter" idx="11"/>
          </p:nvPr>
        </p:nvSpPr>
        <p:spPr/>
        <p:txBody>
          <a:bodyPr/>
          <a:lstStyle/>
          <a:p>
            <a:fld id="{0DE708CC-0C3F-4567-9698-B54C0F35BD31}" type="slidenum">
              <a:rPr lang="cs-CZ" altLang="cs-CZ" smtClean="0"/>
              <a:pPr/>
              <a:t>1</a:t>
            </a:fld>
            <a:endParaRPr lang="cs-CZ" altLang="cs-CZ" dirty="0"/>
          </a:p>
        </p:txBody>
      </p:sp>
      <p:sp>
        <p:nvSpPr>
          <p:cNvPr id="4" name="Nadpis 3">
            <a:extLst>
              <a:ext uri="{FF2B5EF4-FFF2-40B4-BE49-F238E27FC236}">
                <a16:creationId xmlns:a16="http://schemas.microsoft.com/office/drawing/2014/main" id="{F3C58648-ACFE-426C-A517-328ECD990CF3}"/>
              </a:ext>
            </a:extLst>
          </p:cNvPr>
          <p:cNvSpPr>
            <a:spLocks noGrp="1"/>
          </p:cNvSpPr>
          <p:nvPr>
            <p:ph type="title"/>
          </p:nvPr>
        </p:nvSpPr>
        <p:spPr/>
        <p:txBody>
          <a:bodyPr/>
          <a:lstStyle/>
          <a:p>
            <a:r>
              <a:rPr lang="cs-CZ" altLang="cs-CZ" dirty="0" err="1"/>
              <a:t>FinTech</a:t>
            </a:r>
            <a:br>
              <a:rPr lang="cs-CZ" altLang="cs-CZ" dirty="0"/>
            </a:br>
            <a:endParaRPr lang="cs-CZ" dirty="0"/>
          </a:p>
        </p:txBody>
      </p:sp>
      <p:sp>
        <p:nvSpPr>
          <p:cNvPr id="5" name="Podnadpis 4">
            <a:extLst>
              <a:ext uri="{FF2B5EF4-FFF2-40B4-BE49-F238E27FC236}">
                <a16:creationId xmlns:a16="http://schemas.microsoft.com/office/drawing/2014/main" id="{B2C2A405-E89C-44BE-90A4-EEFF98AD9526}"/>
              </a:ext>
            </a:extLst>
          </p:cNvPr>
          <p:cNvSpPr>
            <a:spLocks noGrp="1"/>
          </p:cNvSpPr>
          <p:nvPr>
            <p:ph type="subTitle" idx="1"/>
          </p:nvPr>
        </p:nvSpPr>
        <p:spPr/>
        <p:txBody>
          <a:bodyPr/>
          <a:lstStyle/>
          <a:p>
            <a:r>
              <a:rPr lang="cs-CZ" dirty="0"/>
              <a:t>Vliv nových technologií na finanční sektor</a:t>
            </a:r>
          </a:p>
        </p:txBody>
      </p:sp>
    </p:spTree>
    <p:extLst>
      <p:ext uri="{BB962C8B-B14F-4D97-AF65-F5344CB8AC3E}">
        <p14:creationId xmlns:p14="http://schemas.microsoft.com/office/powerpoint/2010/main" val="3210843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Přínosy </a:t>
            </a:r>
            <a:r>
              <a:rPr lang="cs-CZ" dirty="0" err="1"/>
              <a:t>FinTech</a:t>
            </a:r>
            <a:endParaRPr lang="cs-CZ" dirty="0"/>
          </a:p>
        </p:txBody>
      </p:sp>
      <p:sp>
        <p:nvSpPr>
          <p:cNvPr id="3" name="Zástupný symbol pro obsah 2"/>
          <p:cNvSpPr>
            <a:spLocks noGrp="1"/>
          </p:cNvSpPr>
          <p:nvPr>
            <p:ph idx="1"/>
          </p:nvPr>
        </p:nvSpPr>
        <p:spPr/>
        <p:txBody>
          <a:bodyPr/>
          <a:lstStyle/>
          <a:p>
            <a:pPr algn="just">
              <a:buFont typeface="Wingdings" panose="05000000000000000000" pitchFamily="2" charset="2"/>
              <a:buChar char="§"/>
            </a:pPr>
            <a:r>
              <a:rPr lang="cs-CZ" sz="2000" b="1" dirty="0"/>
              <a:t>Automatizace procesů </a:t>
            </a:r>
            <a:r>
              <a:rPr lang="cs-CZ" sz="2000" dirty="0"/>
              <a:t>umožňuje realizaci požadavků v reálném čase, 24 hodin denně.</a:t>
            </a:r>
          </a:p>
          <a:p>
            <a:pPr algn="just">
              <a:buFont typeface="Wingdings" panose="05000000000000000000" pitchFamily="2" charset="2"/>
              <a:buChar char="§"/>
            </a:pPr>
            <a:r>
              <a:rPr lang="cs-CZ" sz="2000" b="1" dirty="0"/>
              <a:t>Personalizované služby </a:t>
            </a:r>
            <a:r>
              <a:rPr lang="cs-CZ" sz="2000" dirty="0"/>
              <a:t>pro spotřebitele díky strojovému učení a přístupu k datům (struktura investičního portfolia podle averze k riziku, pojištění platné až v okamžiku překročení hranice)</a:t>
            </a:r>
          </a:p>
          <a:p>
            <a:pPr algn="just">
              <a:buFont typeface="Wingdings" panose="05000000000000000000" pitchFamily="2" charset="2"/>
              <a:buChar char="§"/>
            </a:pPr>
            <a:r>
              <a:rPr lang="cs-CZ" sz="2000" b="1" dirty="0"/>
              <a:t>Ověření totožnosti na dálku</a:t>
            </a:r>
          </a:p>
          <a:p>
            <a:pPr algn="just">
              <a:buFont typeface="Wingdings" panose="05000000000000000000" pitchFamily="2" charset="2"/>
              <a:buChar char="§"/>
            </a:pPr>
            <a:r>
              <a:rPr lang="cs-CZ" sz="2000" b="1" dirty="0"/>
              <a:t>Orientace na zákazníka </a:t>
            </a:r>
            <a:r>
              <a:rPr lang="cs-CZ" sz="2000" dirty="0"/>
              <a:t>– jeho potřeby středem zájmu</a:t>
            </a:r>
          </a:p>
          <a:p>
            <a:pPr algn="just">
              <a:buFont typeface="Wingdings" panose="05000000000000000000" pitchFamily="2" charset="2"/>
              <a:buChar char="§"/>
            </a:pPr>
            <a:r>
              <a:rPr lang="cs-CZ" sz="2000" b="1" dirty="0"/>
              <a:t>Transparence </a:t>
            </a:r>
            <a:r>
              <a:rPr lang="cs-CZ" sz="2000" b="1" dirty="0" err="1"/>
              <a:t>FinTech</a:t>
            </a:r>
            <a:r>
              <a:rPr lang="cs-CZ" sz="2000" b="1" dirty="0"/>
              <a:t> firem </a:t>
            </a:r>
            <a:r>
              <a:rPr lang="cs-CZ" sz="2000" dirty="0"/>
              <a:t>– jasná a přehledná struktura, nemusí se obávat skrytých poplatků.</a:t>
            </a:r>
          </a:p>
          <a:p>
            <a:pPr lvl="0" algn="just">
              <a:buFont typeface="Wingdings" panose="05000000000000000000" pitchFamily="2" charset="2"/>
              <a:buChar char="§"/>
            </a:pPr>
            <a:r>
              <a:rPr lang="cs-CZ" sz="2000" b="1" dirty="0"/>
              <a:t>Dostupnost finančních služeb</a:t>
            </a:r>
          </a:p>
          <a:p>
            <a:pPr lvl="1" algn="just">
              <a:buFont typeface="Wingdings" panose="05000000000000000000" pitchFamily="2" charset="2"/>
              <a:buChar char="§"/>
            </a:pPr>
            <a:r>
              <a:rPr lang="cs-CZ" sz="1800" dirty="0"/>
              <a:t>Minimální požadavky na založení účtu</a:t>
            </a:r>
          </a:p>
          <a:p>
            <a:pPr lvl="1" algn="just">
              <a:buFont typeface="Wingdings" panose="05000000000000000000" pitchFamily="2" charset="2"/>
              <a:buChar char="§"/>
            </a:pPr>
            <a:r>
              <a:rPr lang="cs-CZ" sz="1800" dirty="0"/>
              <a:t>Inovativní způsoby vyhodnocení kreditního rizika</a:t>
            </a:r>
          </a:p>
          <a:p>
            <a:pPr algn="just">
              <a:buFont typeface="Wingdings" panose="05000000000000000000" pitchFamily="2" charset="2"/>
              <a:buChar char="§"/>
            </a:pPr>
            <a:endParaRPr lang="cs-CZ" sz="2000"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10</a:t>
            </a:fld>
            <a:endParaRPr lang="cs-CZ" altLang="cs-CZ" dirty="0"/>
          </a:p>
        </p:txBody>
      </p:sp>
    </p:spTree>
    <p:extLst>
      <p:ext uri="{BB962C8B-B14F-4D97-AF65-F5344CB8AC3E}">
        <p14:creationId xmlns:p14="http://schemas.microsoft.com/office/powerpoint/2010/main" val="1045760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Přínosy </a:t>
            </a:r>
            <a:r>
              <a:rPr lang="cs-CZ" dirty="0" err="1"/>
              <a:t>FinTech</a:t>
            </a:r>
            <a:endParaRPr lang="cs-CZ" dirty="0"/>
          </a:p>
        </p:txBody>
      </p:sp>
      <p:sp>
        <p:nvSpPr>
          <p:cNvPr id="3" name="Zástupný symbol pro obsah 2"/>
          <p:cNvSpPr>
            <a:spLocks noGrp="1"/>
          </p:cNvSpPr>
          <p:nvPr>
            <p:ph idx="1"/>
          </p:nvPr>
        </p:nvSpPr>
        <p:spPr/>
        <p:txBody>
          <a:bodyPr/>
          <a:lstStyle/>
          <a:p>
            <a:pPr algn="just">
              <a:buFont typeface="Wingdings" panose="05000000000000000000" pitchFamily="2" charset="2"/>
              <a:buChar char="§"/>
            </a:pPr>
            <a:r>
              <a:rPr lang="cs-CZ" sz="2000" b="1" dirty="0"/>
              <a:t>Robotičtí poradci a </a:t>
            </a:r>
            <a:r>
              <a:rPr lang="cs-CZ" sz="2000" b="1" dirty="0" err="1"/>
              <a:t>WealthTech</a:t>
            </a:r>
            <a:r>
              <a:rPr lang="cs-CZ" sz="2000" b="1" dirty="0"/>
              <a:t> firmy</a:t>
            </a:r>
          </a:p>
          <a:p>
            <a:pPr lvl="1" algn="just">
              <a:lnSpc>
                <a:spcPct val="150000"/>
              </a:lnSpc>
              <a:buFont typeface="Wingdings" panose="05000000000000000000" pitchFamily="2" charset="2"/>
              <a:buChar char="§"/>
            </a:pPr>
            <a:r>
              <a:rPr lang="cs-CZ" sz="1800" b="1" dirty="0" err="1"/>
              <a:t>WealthTech</a:t>
            </a:r>
            <a:r>
              <a:rPr lang="cs-CZ" sz="1800" dirty="0"/>
              <a:t> – spojení slov </a:t>
            </a:r>
            <a:r>
              <a:rPr lang="cs-CZ" sz="1800" dirty="0" err="1"/>
              <a:t>wealth</a:t>
            </a:r>
            <a:r>
              <a:rPr lang="cs-CZ" sz="1800" dirty="0"/>
              <a:t> (bohatství, úspory, investice) a technologie – pododvětví </a:t>
            </a:r>
            <a:r>
              <a:rPr lang="cs-CZ" sz="1800" dirty="0" err="1"/>
              <a:t>FinTechu</a:t>
            </a:r>
            <a:r>
              <a:rPr lang="cs-CZ" sz="1800" dirty="0"/>
              <a:t> – digitální správa investic</a:t>
            </a:r>
          </a:p>
          <a:p>
            <a:pPr lvl="1" algn="just">
              <a:lnSpc>
                <a:spcPct val="150000"/>
              </a:lnSpc>
              <a:buFont typeface="Wingdings" panose="05000000000000000000" pitchFamily="2" charset="2"/>
              <a:buChar char="§"/>
            </a:pPr>
            <a:r>
              <a:rPr lang="cs-CZ" sz="1800" dirty="0"/>
              <a:t>Ulehčují vstup na akciové, dluhopisové a jiné finanční trhy.</a:t>
            </a:r>
          </a:p>
          <a:p>
            <a:pPr lvl="1" algn="just">
              <a:lnSpc>
                <a:spcPct val="150000"/>
              </a:lnSpc>
              <a:buFont typeface="Wingdings" panose="05000000000000000000" pitchFamily="2" charset="2"/>
              <a:buChar char="§"/>
            </a:pPr>
            <a:r>
              <a:rPr lang="cs-CZ" sz="1800" dirty="0"/>
              <a:t>Nízké požadavky na minimální objem investic za relativně nízké poplatky.</a:t>
            </a:r>
          </a:p>
          <a:p>
            <a:pPr lvl="1" algn="just">
              <a:lnSpc>
                <a:spcPct val="150000"/>
              </a:lnSpc>
              <a:buFont typeface="Wingdings" panose="05000000000000000000" pitchFamily="2" charset="2"/>
              <a:buChar char="§"/>
            </a:pPr>
            <a:r>
              <a:rPr lang="cs-CZ" sz="1800" dirty="0"/>
              <a:t>Větší možnosti investování.</a:t>
            </a:r>
          </a:p>
          <a:p>
            <a:pPr lvl="1" algn="just">
              <a:lnSpc>
                <a:spcPct val="150000"/>
              </a:lnSpc>
              <a:buFont typeface="Wingdings" panose="05000000000000000000" pitchFamily="2" charset="2"/>
              <a:buChar char="§"/>
            </a:pPr>
            <a:endParaRPr lang="cs-CZ" sz="1800"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11</a:t>
            </a:fld>
            <a:endParaRPr lang="cs-CZ" altLang="cs-CZ" dirty="0"/>
          </a:p>
        </p:txBody>
      </p:sp>
      <p:pic>
        <p:nvPicPr>
          <p:cNvPr id="6" name="Obrázek 5">
            <a:extLst>
              <a:ext uri="{FF2B5EF4-FFF2-40B4-BE49-F238E27FC236}">
                <a16:creationId xmlns:a16="http://schemas.microsoft.com/office/drawing/2014/main" id="{1AA61B82-BCD6-42E9-A396-EC2F7D31DE23}"/>
              </a:ext>
            </a:extLst>
          </p:cNvPr>
          <p:cNvPicPr>
            <a:picLocks noChangeAspect="1"/>
          </p:cNvPicPr>
          <p:nvPr/>
        </p:nvPicPr>
        <p:blipFill rotWithShape="1">
          <a:blip r:embed="rId2"/>
          <a:srcRect l="1433" t="43577" r="50618" b="23146"/>
          <a:stretch/>
        </p:blipFill>
        <p:spPr>
          <a:xfrm>
            <a:off x="4589394" y="3960312"/>
            <a:ext cx="7188606" cy="2806248"/>
          </a:xfrm>
          <a:prstGeom prst="rect">
            <a:avLst/>
          </a:prstGeom>
        </p:spPr>
      </p:pic>
    </p:spTree>
    <p:extLst>
      <p:ext uri="{BB962C8B-B14F-4D97-AF65-F5344CB8AC3E}">
        <p14:creationId xmlns:p14="http://schemas.microsoft.com/office/powerpoint/2010/main" val="3198284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472C6DF-9200-4B8E-B870-31BF74950224}"/>
              </a:ext>
            </a:extLst>
          </p:cNvPr>
          <p:cNvSpPr>
            <a:spLocks noGrp="1"/>
          </p:cNvSpPr>
          <p:nvPr>
            <p:ph type="sldNum" sz="quarter" idx="11"/>
          </p:nvPr>
        </p:nvSpPr>
        <p:spPr/>
        <p:txBody>
          <a:bodyPr/>
          <a:lstStyle/>
          <a:p>
            <a:fld id="{0970407D-EE58-4A0B-824B-1D3AE42DD9CF}" type="slidenum">
              <a:rPr lang="cs-CZ" altLang="cs-CZ" smtClean="0"/>
              <a:pPr/>
              <a:t>12</a:t>
            </a:fld>
            <a:endParaRPr lang="cs-CZ" altLang="cs-CZ" dirty="0"/>
          </a:p>
        </p:txBody>
      </p:sp>
      <p:sp>
        <p:nvSpPr>
          <p:cNvPr id="4" name="Nadpis 3">
            <a:extLst>
              <a:ext uri="{FF2B5EF4-FFF2-40B4-BE49-F238E27FC236}">
                <a16:creationId xmlns:a16="http://schemas.microsoft.com/office/drawing/2014/main" id="{868BBB73-8569-4875-A701-6107547EAF28}"/>
              </a:ext>
            </a:extLst>
          </p:cNvPr>
          <p:cNvSpPr>
            <a:spLocks noGrp="1"/>
          </p:cNvSpPr>
          <p:nvPr>
            <p:ph type="title"/>
          </p:nvPr>
        </p:nvSpPr>
        <p:spPr/>
        <p:txBody>
          <a:bodyPr/>
          <a:lstStyle/>
          <a:p>
            <a:r>
              <a:rPr lang="cs-CZ" dirty="0"/>
              <a:t>Rizika </a:t>
            </a:r>
            <a:r>
              <a:rPr lang="cs-CZ" dirty="0" err="1"/>
              <a:t>FinTech</a:t>
            </a:r>
            <a:endParaRPr lang="cs-CZ" dirty="0"/>
          </a:p>
        </p:txBody>
      </p:sp>
      <p:sp>
        <p:nvSpPr>
          <p:cNvPr id="5" name="Zástupný obsah 4">
            <a:extLst>
              <a:ext uri="{FF2B5EF4-FFF2-40B4-BE49-F238E27FC236}">
                <a16:creationId xmlns:a16="http://schemas.microsoft.com/office/drawing/2014/main" id="{154F004A-0E75-4BD1-9DC8-BF2CDA67E4F1}"/>
              </a:ext>
            </a:extLst>
          </p:cNvPr>
          <p:cNvSpPr>
            <a:spLocks noGrp="1"/>
          </p:cNvSpPr>
          <p:nvPr>
            <p:ph idx="1"/>
          </p:nvPr>
        </p:nvSpPr>
        <p:spPr/>
        <p:txBody>
          <a:bodyPr/>
          <a:lstStyle/>
          <a:p>
            <a:pPr>
              <a:buFont typeface="Wingdings" panose="05000000000000000000" pitchFamily="2" charset="2"/>
              <a:buChar char="§"/>
            </a:pPr>
            <a:r>
              <a:rPr lang="cs-CZ" sz="2000" b="1" dirty="0"/>
              <a:t>Rizika na úrovni firem a uživatelů</a:t>
            </a:r>
          </a:p>
          <a:p>
            <a:pPr lvl="1">
              <a:lnSpc>
                <a:spcPct val="150000"/>
              </a:lnSpc>
              <a:buFont typeface="Wingdings" panose="05000000000000000000" pitchFamily="2" charset="2"/>
              <a:buChar char="§"/>
            </a:pPr>
            <a:r>
              <a:rPr lang="cs-CZ" b="1" dirty="0"/>
              <a:t>Růst zákazníků </a:t>
            </a:r>
            <a:r>
              <a:rPr lang="cs-CZ" dirty="0"/>
              <a:t>– zvýšení počtu dotazů, stížností a dalších požadavků</a:t>
            </a:r>
          </a:p>
          <a:p>
            <a:pPr lvl="1">
              <a:lnSpc>
                <a:spcPct val="150000"/>
              </a:lnSpc>
              <a:buFont typeface="Wingdings" panose="05000000000000000000" pitchFamily="2" charset="2"/>
              <a:buChar char="§"/>
            </a:pPr>
            <a:r>
              <a:rPr lang="cs-CZ" dirty="0"/>
              <a:t>Brzdou může být kapacitní omezení jak personální, tak technologická.</a:t>
            </a:r>
          </a:p>
          <a:p>
            <a:pPr lvl="1">
              <a:lnSpc>
                <a:spcPct val="150000"/>
              </a:lnSpc>
              <a:buFont typeface="Wingdings" panose="05000000000000000000" pitchFamily="2" charset="2"/>
              <a:buChar char="§"/>
            </a:pPr>
            <a:r>
              <a:rPr lang="cs-CZ" dirty="0"/>
              <a:t>Řešením je kombinace automatizujících řešení – </a:t>
            </a:r>
            <a:r>
              <a:rPr lang="cs-CZ" b="1" dirty="0"/>
              <a:t>chatboty a lidský operátor</a:t>
            </a:r>
          </a:p>
          <a:p>
            <a:pPr lvl="1">
              <a:lnSpc>
                <a:spcPct val="150000"/>
              </a:lnSpc>
              <a:buFont typeface="Wingdings" panose="05000000000000000000" pitchFamily="2" charset="2"/>
              <a:buChar char="§"/>
            </a:pPr>
            <a:r>
              <a:rPr lang="cs-CZ" b="1" dirty="0"/>
              <a:t>Pojištění bankovních vkladů </a:t>
            </a:r>
            <a:r>
              <a:rPr lang="cs-CZ" dirty="0"/>
              <a:t>– ne vždy pojištěné</a:t>
            </a:r>
          </a:p>
          <a:p>
            <a:pPr lvl="1">
              <a:lnSpc>
                <a:spcPct val="150000"/>
              </a:lnSpc>
              <a:buFont typeface="Wingdings" panose="05000000000000000000" pitchFamily="2" charset="2"/>
              <a:buChar char="§"/>
            </a:pPr>
            <a:r>
              <a:rPr lang="cs-CZ" b="1" dirty="0"/>
              <a:t>Kybernetické riziko </a:t>
            </a:r>
            <a:r>
              <a:rPr lang="cs-CZ" dirty="0"/>
              <a:t>– záznamy transakcí, spotřební chování, rodné číslo, biometrické údaje – využívají se šifrování nebo dvoufázové ověření</a:t>
            </a:r>
          </a:p>
          <a:p>
            <a:pPr marL="324000" lvl="1" indent="0">
              <a:buNone/>
            </a:pPr>
            <a:endParaRPr lang="cs-CZ" sz="1200" dirty="0"/>
          </a:p>
        </p:txBody>
      </p:sp>
    </p:spTree>
    <p:extLst>
      <p:ext uri="{BB962C8B-B14F-4D97-AF65-F5344CB8AC3E}">
        <p14:creationId xmlns:p14="http://schemas.microsoft.com/office/powerpoint/2010/main" val="2152309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472C6DF-9200-4B8E-B870-31BF74950224}"/>
              </a:ext>
            </a:extLst>
          </p:cNvPr>
          <p:cNvSpPr>
            <a:spLocks noGrp="1"/>
          </p:cNvSpPr>
          <p:nvPr>
            <p:ph type="sldNum" sz="quarter" idx="11"/>
          </p:nvPr>
        </p:nvSpPr>
        <p:spPr/>
        <p:txBody>
          <a:bodyPr/>
          <a:lstStyle/>
          <a:p>
            <a:fld id="{0970407D-EE58-4A0B-824B-1D3AE42DD9CF}" type="slidenum">
              <a:rPr lang="cs-CZ" altLang="cs-CZ" smtClean="0"/>
              <a:pPr/>
              <a:t>13</a:t>
            </a:fld>
            <a:endParaRPr lang="cs-CZ" altLang="cs-CZ" dirty="0"/>
          </a:p>
        </p:txBody>
      </p:sp>
      <p:sp>
        <p:nvSpPr>
          <p:cNvPr id="4" name="Nadpis 3">
            <a:extLst>
              <a:ext uri="{FF2B5EF4-FFF2-40B4-BE49-F238E27FC236}">
                <a16:creationId xmlns:a16="http://schemas.microsoft.com/office/drawing/2014/main" id="{868BBB73-8569-4875-A701-6107547EAF28}"/>
              </a:ext>
            </a:extLst>
          </p:cNvPr>
          <p:cNvSpPr>
            <a:spLocks noGrp="1"/>
          </p:cNvSpPr>
          <p:nvPr>
            <p:ph type="title"/>
          </p:nvPr>
        </p:nvSpPr>
        <p:spPr/>
        <p:txBody>
          <a:bodyPr/>
          <a:lstStyle/>
          <a:p>
            <a:r>
              <a:rPr lang="cs-CZ" dirty="0"/>
              <a:t>Rizika </a:t>
            </a:r>
            <a:r>
              <a:rPr lang="cs-CZ" dirty="0" err="1"/>
              <a:t>FinTech</a:t>
            </a:r>
            <a:endParaRPr lang="cs-CZ" dirty="0"/>
          </a:p>
        </p:txBody>
      </p:sp>
      <p:sp>
        <p:nvSpPr>
          <p:cNvPr id="5" name="Zástupný obsah 4">
            <a:extLst>
              <a:ext uri="{FF2B5EF4-FFF2-40B4-BE49-F238E27FC236}">
                <a16:creationId xmlns:a16="http://schemas.microsoft.com/office/drawing/2014/main" id="{154F004A-0E75-4BD1-9DC8-BF2CDA67E4F1}"/>
              </a:ext>
            </a:extLst>
          </p:cNvPr>
          <p:cNvSpPr>
            <a:spLocks noGrp="1"/>
          </p:cNvSpPr>
          <p:nvPr>
            <p:ph idx="1"/>
          </p:nvPr>
        </p:nvSpPr>
        <p:spPr/>
        <p:txBody>
          <a:bodyPr/>
          <a:lstStyle/>
          <a:p>
            <a:pPr>
              <a:buFont typeface="Wingdings" panose="05000000000000000000" pitchFamily="2" charset="2"/>
              <a:buChar char="§"/>
            </a:pPr>
            <a:r>
              <a:rPr lang="cs-CZ" sz="2000" b="1" dirty="0"/>
              <a:t>Rizika na úrovni firem a uživatelů</a:t>
            </a:r>
          </a:p>
          <a:p>
            <a:pPr lvl="1">
              <a:lnSpc>
                <a:spcPct val="150000"/>
              </a:lnSpc>
              <a:buFont typeface="Wingdings" panose="05000000000000000000" pitchFamily="2" charset="2"/>
              <a:buChar char="§"/>
            </a:pPr>
            <a:r>
              <a:rPr lang="cs-CZ" b="1" dirty="0"/>
              <a:t>Kryptoměny</a:t>
            </a:r>
          </a:p>
          <a:p>
            <a:pPr lvl="1">
              <a:lnSpc>
                <a:spcPct val="150000"/>
              </a:lnSpc>
              <a:buFont typeface="Wingdings" panose="05000000000000000000" pitchFamily="2" charset="2"/>
              <a:buChar char="§"/>
            </a:pPr>
            <a:r>
              <a:rPr lang="cs-CZ" dirty="0"/>
              <a:t>Minimální regulace, vysoká míra anonymity – nevratné odcizení prostředků</a:t>
            </a:r>
          </a:p>
          <a:p>
            <a:pPr lvl="1">
              <a:lnSpc>
                <a:spcPct val="150000"/>
              </a:lnSpc>
              <a:buFont typeface="Wingdings" panose="05000000000000000000" pitchFamily="2" charset="2"/>
              <a:buChar char="§"/>
            </a:pPr>
            <a:r>
              <a:rPr lang="cs-CZ" b="1" dirty="0"/>
              <a:t>ICO (</a:t>
            </a:r>
            <a:r>
              <a:rPr lang="cs-CZ" b="1" dirty="0" err="1"/>
              <a:t>initial</a:t>
            </a:r>
            <a:r>
              <a:rPr lang="cs-CZ" b="1" dirty="0"/>
              <a:t> </a:t>
            </a:r>
            <a:r>
              <a:rPr lang="cs-CZ" b="1" dirty="0" err="1"/>
              <a:t>coin</a:t>
            </a:r>
            <a:r>
              <a:rPr lang="cs-CZ" b="1" dirty="0"/>
              <a:t> </a:t>
            </a:r>
            <a:r>
              <a:rPr lang="cs-CZ" b="1" dirty="0" err="1"/>
              <a:t>offering</a:t>
            </a:r>
            <a:r>
              <a:rPr lang="cs-CZ" b="1" dirty="0"/>
              <a:t>)</a:t>
            </a:r>
          </a:p>
          <a:p>
            <a:pPr lvl="1">
              <a:lnSpc>
                <a:spcPct val="150000"/>
              </a:lnSpc>
              <a:buFont typeface="Wingdings" panose="05000000000000000000" pitchFamily="2" charset="2"/>
              <a:buChar char="§"/>
            </a:pPr>
            <a:r>
              <a:rPr lang="cs-CZ" dirty="0"/>
              <a:t>Neregulovaný způsob získávání kapitálu pomocí emise digitálních tokenů (Druh virtuální měny, který se váže k určitému blockchainu a reprezentuje jednotku aktiva nebo služby)</a:t>
            </a:r>
          </a:p>
          <a:p>
            <a:pPr lvl="1">
              <a:lnSpc>
                <a:spcPct val="150000"/>
              </a:lnSpc>
              <a:buFont typeface="Wingdings" panose="05000000000000000000" pitchFamily="2" charset="2"/>
              <a:buChar char="§"/>
            </a:pPr>
            <a:r>
              <a:rPr lang="cs-CZ" dirty="0"/>
              <a:t>Riziko tkví především v podvodných praktikách jednotlivých emitentů.</a:t>
            </a:r>
          </a:p>
        </p:txBody>
      </p:sp>
    </p:spTree>
    <p:extLst>
      <p:ext uri="{BB962C8B-B14F-4D97-AF65-F5344CB8AC3E}">
        <p14:creationId xmlns:p14="http://schemas.microsoft.com/office/powerpoint/2010/main" val="2459492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472C6DF-9200-4B8E-B870-31BF74950224}"/>
              </a:ext>
            </a:extLst>
          </p:cNvPr>
          <p:cNvSpPr>
            <a:spLocks noGrp="1"/>
          </p:cNvSpPr>
          <p:nvPr>
            <p:ph type="sldNum" sz="quarter" idx="11"/>
          </p:nvPr>
        </p:nvSpPr>
        <p:spPr/>
        <p:txBody>
          <a:bodyPr/>
          <a:lstStyle/>
          <a:p>
            <a:fld id="{0970407D-EE58-4A0B-824B-1D3AE42DD9CF}" type="slidenum">
              <a:rPr lang="cs-CZ" altLang="cs-CZ" smtClean="0"/>
              <a:pPr/>
              <a:t>14</a:t>
            </a:fld>
            <a:endParaRPr lang="cs-CZ" altLang="cs-CZ" dirty="0"/>
          </a:p>
        </p:txBody>
      </p:sp>
      <p:sp>
        <p:nvSpPr>
          <p:cNvPr id="4" name="Nadpis 3">
            <a:extLst>
              <a:ext uri="{FF2B5EF4-FFF2-40B4-BE49-F238E27FC236}">
                <a16:creationId xmlns:a16="http://schemas.microsoft.com/office/drawing/2014/main" id="{868BBB73-8569-4875-A701-6107547EAF28}"/>
              </a:ext>
            </a:extLst>
          </p:cNvPr>
          <p:cNvSpPr>
            <a:spLocks noGrp="1"/>
          </p:cNvSpPr>
          <p:nvPr>
            <p:ph type="title"/>
          </p:nvPr>
        </p:nvSpPr>
        <p:spPr/>
        <p:txBody>
          <a:bodyPr/>
          <a:lstStyle/>
          <a:p>
            <a:r>
              <a:rPr lang="cs-CZ" dirty="0"/>
              <a:t>Rizika </a:t>
            </a:r>
            <a:r>
              <a:rPr lang="cs-CZ" dirty="0" err="1"/>
              <a:t>FinTech</a:t>
            </a:r>
            <a:endParaRPr lang="cs-CZ" dirty="0"/>
          </a:p>
        </p:txBody>
      </p:sp>
      <p:sp>
        <p:nvSpPr>
          <p:cNvPr id="5" name="Zástupný obsah 4">
            <a:extLst>
              <a:ext uri="{FF2B5EF4-FFF2-40B4-BE49-F238E27FC236}">
                <a16:creationId xmlns:a16="http://schemas.microsoft.com/office/drawing/2014/main" id="{154F004A-0E75-4BD1-9DC8-BF2CDA67E4F1}"/>
              </a:ext>
            </a:extLst>
          </p:cNvPr>
          <p:cNvSpPr>
            <a:spLocks noGrp="1"/>
          </p:cNvSpPr>
          <p:nvPr>
            <p:ph idx="1"/>
          </p:nvPr>
        </p:nvSpPr>
        <p:spPr/>
        <p:txBody>
          <a:bodyPr/>
          <a:lstStyle/>
          <a:p>
            <a:pPr>
              <a:buFont typeface="Wingdings" panose="05000000000000000000" pitchFamily="2" charset="2"/>
              <a:buChar char="§"/>
            </a:pPr>
            <a:r>
              <a:rPr lang="cs-CZ" sz="2000" b="1" dirty="0"/>
              <a:t>Systémová rizika</a:t>
            </a:r>
          </a:p>
          <a:p>
            <a:pPr lvl="1">
              <a:lnSpc>
                <a:spcPct val="150000"/>
              </a:lnSpc>
              <a:buFont typeface="Wingdings" panose="05000000000000000000" pitchFamily="2" charset="2"/>
              <a:buChar char="§"/>
            </a:pPr>
            <a:r>
              <a:rPr lang="cs-CZ" b="1" dirty="0"/>
              <a:t>Robotičtí poradci </a:t>
            </a:r>
            <a:r>
              <a:rPr lang="cs-CZ" dirty="0"/>
              <a:t>– stádní chování algoritmů – propad akciového trhu</a:t>
            </a:r>
          </a:p>
          <a:p>
            <a:pPr lvl="1">
              <a:lnSpc>
                <a:spcPct val="150000"/>
              </a:lnSpc>
              <a:buFont typeface="Wingdings" panose="05000000000000000000" pitchFamily="2" charset="2"/>
              <a:buChar char="§"/>
            </a:pPr>
            <a:r>
              <a:rPr lang="cs-CZ" b="1" dirty="0"/>
              <a:t>P2P platformy </a:t>
            </a:r>
            <a:r>
              <a:rPr lang="cs-CZ" dirty="0"/>
              <a:t>– příliš měkké úvěrové podmínky</a:t>
            </a:r>
          </a:p>
          <a:p>
            <a:pPr lvl="1">
              <a:lnSpc>
                <a:spcPct val="150000"/>
              </a:lnSpc>
              <a:buFont typeface="Wingdings" panose="05000000000000000000" pitchFamily="2" charset="2"/>
              <a:buChar char="§"/>
            </a:pPr>
            <a:r>
              <a:rPr lang="cs-CZ" dirty="0"/>
              <a:t>Banky využívají finanční páku – P2P společnosti ne, riziko nese investor</a:t>
            </a:r>
          </a:p>
          <a:p>
            <a:pPr lvl="1">
              <a:lnSpc>
                <a:spcPct val="150000"/>
              </a:lnSpc>
              <a:buFont typeface="Wingdings" panose="05000000000000000000" pitchFamily="2" charset="2"/>
              <a:buChar char="§"/>
            </a:pPr>
            <a:r>
              <a:rPr lang="cs-CZ" dirty="0"/>
              <a:t>Stabilita může být narušena, pokud by na straně zdrojů financí začaly figurovat banky využívající finanční páku.</a:t>
            </a:r>
          </a:p>
        </p:txBody>
      </p:sp>
    </p:spTree>
    <p:extLst>
      <p:ext uri="{BB962C8B-B14F-4D97-AF65-F5344CB8AC3E}">
        <p14:creationId xmlns:p14="http://schemas.microsoft.com/office/powerpoint/2010/main" val="1663132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472C6DF-9200-4B8E-B870-31BF74950224}"/>
              </a:ext>
            </a:extLst>
          </p:cNvPr>
          <p:cNvSpPr>
            <a:spLocks noGrp="1"/>
          </p:cNvSpPr>
          <p:nvPr>
            <p:ph type="sldNum" sz="quarter" idx="11"/>
          </p:nvPr>
        </p:nvSpPr>
        <p:spPr/>
        <p:txBody>
          <a:bodyPr/>
          <a:lstStyle/>
          <a:p>
            <a:fld id="{0970407D-EE58-4A0B-824B-1D3AE42DD9CF}" type="slidenum">
              <a:rPr lang="cs-CZ" altLang="cs-CZ" smtClean="0"/>
              <a:pPr/>
              <a:t>15</a:t>
            </a:fld>
            <a:endParaRPr lang="cs-CZ" altLang="cs-CZ" dirty="0"/>
          </a:p>
        </p:txBody>
      </p:sp>
      <p:sp>
        <p:nvSpPr>
          <p:cNvPr id="4" name="Nadpis 3">
            <a:extLst>
              <a:ext uri="{FF2B5EF4-FFF2-40B4-BE49-F238E27FC236}">
                <a16:creationId xmlns:a16="http://schemas.microsoft.com/office/drawing/2014/main" id="{868BBB73-8569-4875-A701-6107547EAF28}"/>
              </a:ext>
            </a:extLst>
          </p:cNvPr>
          <p:cNvSpPr>
            <a:spLocks noGrp="1"/>
          </p:cNvSpPr>
          <p:nvPr>
            <p:ph type="title"/>
          </p:nvPr>
        </p:nvSpPr>
        <p:spPr/>
        <p:txBody>
          <a:bodyPr/>
          <a:lstStyle/>
          <a:p>
            <a:r>
              <a:rPr lang="cs-CZ" dirty="0"/>
              <a:t>Regulace </a:t>
            </a:r>
            <a:r>
              <a:rPr lang="cs-CZ" dirty="0" err="1"/>
              <a:t>FinTech</a:t>
            </a:r>
            <a:endParaRPr lang="cs-CZ" dirty="0"/>
          </a:p>
        </p:txBody>
      </p:sp>
      <p:sp>
        <p:nvSpPr>
          <p:cNvPr id="5" name="Zástupný obsah 4">
            <a:extLst>
              <a:ext uri="{FF2B5EF4-FFF2-40B4-BE49-F238E27FC236}">
                <a16:creationId xmlns:a16="http://schemas.microsoft.com/office/drawing/2014/main" id="{154F004A-0E75-4BD1-9DC8-BF2CDA67E4F1}"/>
              </a:ext>
            </a:extLst>
          </p:cNvPr>
          <p:cNvSpPr>
            <a:spLocks noGrp="1"/>
          </p:cNvSpPr>
          <p:nvPr>
            <p:ph idx="1"/>
          </p:nvPr>
        </p:nvSpPr>
        <p:spPr/>
        <p:txBody>
          <a:bodyPr/>
          <a:lstStyle/>
          <a:p>
            <a:pPr>
              <a:buFont typeface="Wingdings" panose="05000000000000000000" pitchFamily="2" charset="2"/>
              <a:buChar char="§"/>
            </a:pPr>
            <a:r>
              <a:rPr lang="cs-CZ" sz="2000" b="1" dirty="0"/>
              <a:t>Legislativa a instituce</a:t>
            </a:r>
          </a:p>
          <a:p>
            <a:pPr>
              <a:buFont typeface="Wingdings" panose="05000000000000000000" pitchFamily="2" charset="2"/>
              <a:buChar char="§"/>
            </a:pPr>
            <a:r>
              <a:rPr lang="cs-CZ" sz="2000" dirty="0"/>
              <a:t>Evropská komise se snaží pomocí různých legislativních opatření podpořit nebankovní financování tj. i </a:t>
            </a:r>
            <a:r>
              <a:rPr lang="cs-CZ" sz="2000" dirty="0" err="1"/>
              <a:t>FinTech</a:t>
            </a:r>
            <a:r>
              <a:rPr lang="cs-CZ" sz="2000" dirty="0"/>
              <a:t>.</a:t>
            </a:r>
          </a:p>
          <a:p>
            <a:pPr>
              <a:buFont typeface="Wingdings" panose="05000000000000000000" pitchFamily="2" charset="2"/>
              <a:buChar char="§"/>
            </a:pPr>
            <a:r>
              <a:rPr lang="cs-CZ" sz="2000" b="1" dirty="0"/>
              <a:t>Směrnice PSD2 o platebních službách</a:t>
            </a:r>
          </a:p>
          <a:p>
            <a:pPr>
              <a:buFont typeface="Wingdings" panose="05000000000000000000" pitchFamily="2" charset="2"/>
              <a:buChar char="§"/>
            </a:pPr>
            <a:r>
              <a:rPr lang="cs-CZ" sz="1800" dirty="0"/>
              <a:t>Tato směrnice bankám nařizuje, aby třetím stranám zpřístupnily data svých klientů prostřednictvím tzv. API (</a:t>
            </a:r>
            <a:r>
              <a:rPr lang="cs-CZ" sz="1800" dirty="0" err="1"/>
              <a:t>Application</a:t>
            </a:r>
            <a:r>
              <a:rPr lang="cs-CZ" sz="1800" dirty="0"/>
              <a:t> </a:t>
            </a:r>
            <a:r>
              <a:rPr lang="cs-CZ" sz="1800" dirty="0" err="1"/>
              <a:t>Programming</a:t>
            </a:r>
            <a:r>
              <a:rPr lang="cs-CZ" sz="1800" dirty="0"/>
              <a:t> Interface), pokud s tím klient souhlasí. Jinými slovy tato regulace otevírá cestu třetím stranám pro správu bankovních účtů.</a:t>
            </a:r>
          </a:p>
          <a:p>
            <a:pPr>
              <a:buFont typeface="Wingdings" panose="05000000000000000000" pitchFamily="2" charset="2"/>
              <a:buChar char="§"/>
            </a:pPr>
            <a:r>
              <a:rPr lang="cs-CZ" sz="1800" dirty="0"/>
              <a:t>PSD2 tak zvyšuje konkurenci na trhu plateb a vyšší konkurence je vždy příznivá pro spotřebitele. </a:t>
            </a:r>
          </a:p>
          <a:p>
            <a:pPr>
              <a:buFont typeface="Wingdings" panose="05000000000000000000" pitchFamily="2" charset="2"/>
              <a:buChar char="§"/>
            </a:pPr>
            <a:r>
              <a:rPr lang="cs-CZ" sz="1800" dirty="0"/>
              <a:t>Správa platebních účtů třetími stranami je regulovaná a dohlížená dohledovými orgány, což má za cíl omezit rizika pro spotřebitele a vytvořit důvěru v tento nový typ služeb.</a:t>
            </a:r>
          </a:p>
        </p:txBody>
      </p:sp>
    </p:spTree>
    <p:extLst>
      <p:ext uri="{BB962C8B-B14F-4D97-AF65-F5344CB8AC3E}">
        <p14:creationId xmlns:p14="http://schemas.microsoft.com/office/powerpoint/2010/main" val="8547620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472C6DF-9200-4B8E-B870-31BF74950224}"/>
              </a:ext>
            </a:extLst>
          </p:cNvPr>
          <p:cNvSpPr>
            <a:spLocks noGrp="1"/>
          </p:cNvSpPr>
          <p:nvPr>
            <p:ph type="sldNum" sz="quarter" idx="11"/>
          </p:nvPr>
        </p:nvSpPr>
        <p:spPr/>
        <p:txBody>
          <a:bodyPr/>
          <a:lstStyle/>
          <a:p>
            <a:fld id="{0970407D-EE58-4A0B-824B-1D3AE42DD9CF}" type="slidenum">
              <a:rPr lang="cs-CZ" altLang="cs-CZ" smtClean="0"/>
              <a:pPr/>
              <a:t>16</a:t>
            </a:fld>
            <a:endParaRPr lang="cs-CZ" altLang="cs-CZ" dirty="0"/>
          </a:p>
        </p:txBody>
      </p:sp>
      <p:sp>
        <p:nvSpPr>
          <p:cNvPr id="4" name="Nadpis 3">
            <a:extLst>
              <a:ext uri="{FF2B5EF4-FFF2-40B4-BE49-F238E27FC236}">
                <a16:creationId xmlns:a16="http://schemas.microsoft.com/office/drawing/2014/main" id="{868BBB73-8569-4875-A701-6107547EAF28}"/>
              </a:ext>
            </a:extLst>
          </p:cNvPr>
          <p:cNvSpPr>
            <a:spLocks noGrp="1"/>
          </p:cNvSpPr>
          <p:nvPr>
            <p:ph type="title"/>
          </p:nvPr>
        </p:nvSpPr>
        <p:spPr/>
        <p:txBody>
          <a:bodyPr/>
          <a:lstStyle/>
          <a:p>
            <a:r>
              <a:rPr lang="cs-CZ" dirty="0"/>
              <a:t>Regulace </a:t>
            </a:r>
            <a:r>
              <a:rPr lang="cs-CZ" dirty="0" err="1"/>
              <a:t>FinTech</a:t>
            </a:r>
            <a:endParaRPr lang="cs-CZ" dirty="0"/>
          </a:p>
        </p:txBody>
      </p:sp>
      <p:sp>
        <p:nvSpPr>
          <p:cNvPr id="5" name="Zástupný obsah 4">
            <a:extLst>
              <a:ext uri="{FF2B5EF4-FFF2-40B4-BE49-F238E27FC236}">
                <a16:creationId xmlns:a16="http://schemas.microsoft.com/office/drawing/2014/main" id="{154F004A-0E75-4BD1-9DC8-BF2CDA67E4F1}"/>
              </a:ext>
            </a:extLst>
          </p:cNvPr>
          <p:cNvSpPr>
            <a:spLocks noGrp="1"/>
          </p:cNvSpPr>
          <p:nvPr>
            <p:ph idx="1"/>
          </p:nvPr>
        </p:nvSpPr>
        <p:spPr/>
        <p:txBody>
          <a:bodyPr/>
          <a:lstStyle/>
          <a:p>
            <a:pPr>
              <a:buFont typeface="Wingdings" panose="05000000000000000000" pitchFamily="2" charset="2"/>
              <a:buChar char="§"/>
            </a:pPr>
            <a:r>
              <a:rPr lang="cs-CZ" sz="1800" dirty="0"/>
              <a:t>Britská</a:t>
            </a:r>
            <a:r>
              <a:rPr lang="cs-CZ" sz="1800" b="1" dirty="0"/>
              <a:t> FCA </a:t>
            </a:r>
            <a:r>
              <a:rPr lang="cs-CZ" sz="1800" dirty="0"/>
              <a:t>(</a:t>
            </a:r>
            <a:r>
              <a:rPr lang="cs-CZ" sz="1800" dirty="0" err="1"/>
              <a:t>Financial</a:t>
            </a:r>
            <a:r>
              <a:rPr lang="cs-CZ" sz="1800" dirty="0"/>
              <a:t> </a:t>
            </a:r>
            <a:r>
              <a:rPr lang="cs-CZ" sz="1800" dirty="0" err="1"/>
              <a:t>Conduct</a:t>
            </a:r>
            <a:r>
              <a:rPr lang="cs-CZ" sz="1800" dirty="0"/>
              <a:t> </a:t>
            </a:r>
            <a:r>
              <a:rPr lang="cs-CZ" sz="1800" dirty="0" err="1"/>
              <a:t>Authority</a:t>
            </a:r>
            <a:r>
              <a:rPr lang="cs-CZ" sz="1800" dirty="0"/>
              <a:t>) </a:t>
            </a:r>
          </a:p>
          <a:p>
            <a:pPr>
              <a:buFont typeface="Wingdings" panose="05000000000000000000" pitchFamily="2" charset="2"/>
              <a:buChar char="§"/>
            </a:pPr>
            <a:r>
              <a:rPr lang="cs-CZ" sz="1800" dirty="0"/>
              <a:t>aktivně podporuje </a:t>
            </a:r>
            <a:r>
              <a:rPr lang="cs-CZ" sz="1800" dirty="0" err="1"/>
              <a:t>FinTech</a:t>
            </a:r>
            <a:r>
              <a:rPr lang="cs-CZ" sz="1800" dirty="0"/>
              <a:t> společnosti prostřednictvím svého Innovation Hub. </a:t>
            </a:r>
          </a:p>
          <a:p>
            <a:pPr>
              <a:buFont typeface="Wingdings" panose="05000000000000000000" pitchFamily="2" charset="2"/>
              <a:buChar char="§"/>
            </a:pPr>
            <a:r>
              <a:rPr lang="cs-CZ" sz="1800" dirty="0"/>
              <a:t>Dále nabízí inovativním firmám možnost tzv. </a:t>
            </a:r>
            <a:r>
              <a:rPr lang="cs-CZ" sz="1800" dirty="0" err="1"/>
              <a:t>regulatory</a:t>
            </a:r>
            <a:r>
              <a:rPr lang="cs-CZ" sz="1800" dirty="0"/>
              <a:t> </a:t>
            </a:r>
            <a:r>
              <a:rPr lang="cs-CZ" sz="1800" dirty="0" err="1"/>
              <a:t>sandbox</a:t>
            </a:r>
            <a:r>
              <a:rPr lang="cs-CZ" sz="1800" dirty="0"/>
              <a:t>, což je testovací prostředí, ve kterém si inovativní firmy mohou vyzkoušet své byznys modely bez toho, aby musely striktně plnit veškeré regulatorní požadavky.</a:t>
            </a:r>
          </a:p>
          <a:p>
            <a:pPr>
              <a:buFont typeface="Wingdings" panose="05000000000000000000" pitchFamily="2" charset="2"/>
              <a:buChar char="§"/>
            </a:pPr>
            <a:r>
              <a:rPr lang="cs-CZ" sz="1800" dirty="0"/>
              <a:t>Britský regulátor se snaží podporovat malé a střední </a:t>
            </a:r>
            <a:r>
              <a:rPr lang="cs-CZ" sz="1800" dirty="0" err="1"/>
              <a:t>FinTech</a:t>
            </a:r>
            <a:r>
              <a:rPr lang="cs-CZ" sz="1800" dirty="0"/>
              <a:t> firmy i povinnosti velkých bank sdílet informace s ostatními subjekty, například informace o úvěrových datech (tj. nad rámec PSD2). </a:t>
            </a:r>
          </a:p>
        </p:txBody>
      </p:sp>
    </p:spTree>
    <p:extLst>
      <p:ext uri="{BB962C8B-B14F-4D97-AF65-F5344CB8AC3E}">
        <p14:creationId xmlns:p14="http://schemas.microsoft.com/office/powerpoint/2010/main" val="3222800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472C6DF-9200-4B8E-B870-31BF74950224}"/>
              </a:ext>
            </a:extLst>
          </p:cNvPr>
          <p:cNvSpPr>
            <a:spLocks noGrp="1"/>
          </p:cNvSpPr>
          <p:nvPr>
            <p:ph type="sldNum" sz="quarter" idx="11"/>
          </p:nvPr>
        </p:nvSpPr>
        <p:spPr/>
        <p:txBody>
          <a:bodyPr/>
          <a:lstStyle/>
          <a:p>
            <a:fld id="{0970407D-EE58-4A0B-824B-1D3AE42DD9CF}" type="slidenum">
              <a:rPr lang="cs-CZ" altLang="cs-CZ" smtClean="0"/>
              <a:pPr/>
              <a:t>17</a:t>
            </a:fld>
            <a:endParaRPr lang="cs-CZ" altLang="cs-CZ" dirty="0"/>
          </a:p>
        </p:txBody>
      </p:sp>
      <p:sp>
        <p:nvSpPr>
          <p:cNvPr id="4" name="Nadpis 3">
            <a:extLst>
              <a:ext uri="{FF2B5EF4-FFF2-40B4-BE49-F238E27FC236}">
                <a16:creationId xmlns:a16="http://schemas.microsoft.com/office/drawing/2014/main" id="{868BBB73-8569-4875-A701-6107547EAF28}"/>
              </a:ext>
            </a:extLst>
          </p:cNvPr>
          <p:cNvSpPr>
            <a:spLocks noGrp="1"/>
          </p:cNvSpPr>
          <p:nvPr>
            <p:ph type="title"/>
          </p:nvPr>
        </p:nvSpPr>
        <p:spPr/>
        <p:txBody>
          <a:bodyPr/>
          <a:lstStyle/>
          <a:p>
            <a:r>
              <a:rPr lang="cs-CZ" dirty="0"/>
              <a:t>Regulace </a:t>
            </a:r>
            <a:r>
              <a:rPr lang="cs-CZ" dirty="0" err="1"/>
              <a:t>FinTech</a:t>
            </a:r>
            <a:endParaRPr lang="cs-CZ" dirty="0"/>
          </a:p>
        </p:txBody>
      </p:sp>
      <p:sp>
        <p:nvSpPr>
          <p:cNvPr id="5" name="Zástupný obsah 4">
            <a:extLst>
              <a:ext uri="{FF2B5EF4-FFF2-40B4-BE49-F238E27FC236}">
                <a16:creationId xmlns:a16="http://schemas.microsoft.com/office/drawing/2014/main" id="{154F004A-0E75-4BD1-9DC8-BF2CDA67E4F1}"/>
              </a:ext>
            </a:extLst>
          </p:cNvPr>
          <p:cNvSpPr>
            <a:spLocks noGrp="1"/>
          </p:cNvSpPr>
          <p:nvPr>
            <p:ph idx="1"/>
          </p:nvPr>
        </p:nvSpPr>
        <p:spPr/>
        <p:txBody>
          <a:bodyPr/>
          <a:lstStyle/>
          <a:p>
            <a:pPr>
              <a:buFont typeface="Wingdings" panose="05000000000000000000" pitchFamily="2" charset="2"/>
              <a:buChar char="§"/>
            </a:pPr>
            <a:r>
              <a:rPr lang="cs-CZ" sz="1800" b="1" dirty="0"/>
              <a:t>AML (Anti Money </a:t>
            </a:r>
            <a:r>
              <a:rPr lang="cs-CZ" sz="1800" b="1" dirty="0" err="1"/>
              <a:t>Laundering</a:t>
            </a:r>
            <a:r>
              <a:rPr lang="cs-CZ" sz="1800" b="1" dirty="0"/>
              <a:t>) a KYC (</a:t>
            </a:r>
            <a:r>
              <a:rPr lang="cs-CZ" sz="1800" b="1" dirty="0" err="1"/>
              <a:t>Know</a:t>
            </a:r>
            <a:r>
              <a:rPr lang="cs-CZ" sz="1800" b="1" dirty="0"/>
              <a:t> </a:t>
            </a:r>
            <a:r>
              <a:rPr lang="cs-CZ" sz="1800" b="1" dirty="0" err="1"/>
              <a:t>Your</a:t>
            </a:r>
            <a:r>
              <a:rPr lang="cs-CZ" sz="1800" b="1" dirty="0"/>
              <a:t> </a:t>
            </a:r>
            <a:r>
              <a:rPr lang="cs-CZ" sz="1800" b="1" dirty="0" err="1"/>
              <a:t>Client</a:t>
            </a:r>
            <a:r>
              <a:rPr lang="cs-CZ" sz="1800" b="1" dirty="0"/>
              <a:t>)</a:t>
            </a:r>
          </a:p>
          <a:p>
            <a:pPr>
              <a:buFont typeface="Wingdings" panose="05000000000000000000" pitchFamily="2" charset="2"/>
              <a:buChar char="§"/>
            </a:pPr>
            <a:r>
              <a:rPr lang="cs-CZ" sz="1800" dirty="0"/>
              <a:t>jsou soubory předpisů snažící se předcházet využívání finančního systému k praní špinavých peněz. </a:t>
            </a:r>
          </a:p>
          <a:p>
            <a:pPr>
              <a:buFont typeface="Wingdings" panose="05000000000000000000" pitchFamily="2" charset="2"/>
              <a:buChar char="§"/>
            </a:pPr>
            <a:r>
              <a:rPr lang="cs-CZ" sz="1800" b="1" dirty="0"/>
              <a:t>GDPR (General Data </a:t>
            </a:r>
            <a:r>
              <a:rPr lang="cs-CZ" sz="1800" b="1" dirty="0" err="1"/>
              <a:t>Protection</a:t>
            </a:r>
            <a:r>
              <a:rPr lang="cs-CZ" sz="1800" b="1" dirty="0"/>
              <a:t> </a:t>
            </a:r>
            <a:r>
              <a:rPr lang="cs-CZ" sz="1800" b="1" dirty="0" err="1"/>
              <a:t>Regulation</a:t>
            </a:r>
            <a:r>
              <a:rPr lang="cs-CZ" sz="1800" b="1" dirty="0"/>
              <a:t>)</a:t>
            </a:r>
          </a:p>
          <a:p>
            <a:pPr>
              <a:buFont typeface="Wingdings" panose="05000000000000000000" pitchFamily="2" charset="2"/>
              <a:buChar char="§"/>
            </a:pPr>
            <a:r>
              <a:rPr lang="cs-CZ" sz="1800" dirty="0"/>
              <a:t>je obecné nařízení o ochraně osobních údajů. </a:t>
            </a:r>
          </a:p>
          <a:p>
            <a:pPr>
              <a:buFont typeface="Wingdings" panose="05000000000000000000" pitchFamily="2" charset="2"/>
              <a:buChar char="§"/>
            </a:pPr>
            <a:r>
              <a:rPr lang="cs-CZ" sz="1800" dirty="0"/>
              <a:t>Ukotvuje právo spotřebitelů získávat informace o tom, které jejich osobní údaje jsou zpracovávány a proč, a domáhat se dodržování pravidel, včetně nápravy stavu. </a:t>
            </a:r>
          </a:p>
          <a:p>
            <a:pPr>
              <a:buFont typeface="Wingdings" panose="05000000000000000000" pitchFamily="2" charset="2"/>
              <a:buChar char="§"/>
            </a:pPr>
            <a:r>
              <a:rPr lang="cs-CZ" sz="1800" b="1" dirty="0" err="1"/>
              <a:t>MiFID</a:t>
            </a:r>
            <a:r>
              <a:rPr lang="cs-CZ" sz="1800" b="1" dirty="0"/>
              <a:t> II </a:t>
            </a:r>
            <a:r>
              <a:rPr lang="en-US" sz="1800" b="1" dirty="0"/>
              <a:t>(The Markets in Financial Instruments Directive – </a:t>
            </a:r>
            <a:r>
              <a:rPr lang="en-US" sz="1800" b="1" dirty="0" err="1"/>
              <a:t>Směrnice</a:t>
            </a:r>
            <a:r>
              <a:rPr lang="en-US" sz="1800" b="1" dirty="0"/>
              <a:t> o </a:t>
            </a:r>
            <a:r>
              <a:rPr lang="en-US" sz="1800" b="1" dirty="0" err="1"/>
              <a:t>trzích</a:t>
            </a:r>
            <a:r>
              <a:rPr lang="en-US" sz="1800" b="1" dirty="0"/>
              <a:t> </a:t>
            </a:r>
            <a:r>
              <a:rPr lang="en-US" sz="1800" b="1" dirty="0" err="1"/>
              <a:t>finančních</a:t>
            </a:r>
            <a:r>
              <a:rPr lang="en-US" sz="1800" b="1" dirty="0"/>
              <a:t> </a:t>
            </a:r>
            <a:r>
              <a:rPr lang="en-US" sz="1800" b="1" dirty="0" err="1"/>
              <a:t>instrumentů</a:t>
            </a:r>
            <a:r>
              <a:rPr lang="en-US" sz="1800" b="1" dirty="0"/>
              <a:t>)</a:t>
            </a:r>
            <a:endParaRPr lang="cs-CZ" sz="1800" b="1" dirty="0"/>
          </a:p>
          <a:p>
            <a:pPr>
              <a:buFont typeface="Wingdings" panose="05000000000000000000" pitchFamily="2" charset="2"/>
              <a:buChar char="§"/>
            </a:pPr>
            <a:r>
              <a:rPr lang="cs-CZ" sz="1800" dirty="0"/>
              <a:t>Jejím cílem je zlepšit konkurenceschopnost finančních trhů vytvořením jednotného trhu pro investiční služby a aktivity a zajistit vysoký stupeň ochrany pro investory do finančních instrumentů</a:t>
            </a:r>
          </a:p>
        </p:txBody>
      </p:sp>
    </p:spTree>
    <p:extLst>
      <p:ext uri="{BB962C8B-B14F-4D97-AF65-F5344CB8AC3E}">
        <p14:creationId xmlns:p14="http://schemas.microsoft.com/office/powerpoint/2010/main" val="3083830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472C6DF-9200-4B8E-B870-31BF74950224}"/>
              </a:ext>
            </a:extLst>
          </p:cNvPr>
          <p:cNvSpPr>
            <a:spLocks noGrp="1"/>
          </p:cNvSpPr>
          <p:nvPr>
            <p:ph type="sldNum" sz="quarter" idx="11"/>
          </p:nvPr>
        </p:nvSpPr>
        <p:spPr/>
        <p:txBody>
          <a:bodyPr/>
          <a:lstStyle/>
          <a:p>
            <a:fld id="{0970407D-EE58-4A0B-824B-1D3AE42DD9CF}" type="slidenum">
              <a:rPr lang="cs-CZ" altLang="cs-CZ" smtClean="0"/>
              <a:pPr/>
              <a:t>18</a:t>
            </a:fld>
            <a:endParaRPr lang="cs-CZ" altLang="cs-CZ" dirty="0"/>
          </a:p>
        </p:txBody>
      </p:sp>
      <p:sp>
        <p:nvSpPr>
          <p:cNvPr id="4" name="Nadpis 3">
            <a:extLst>
              <a:ext uri="{FF2B5EF4-FFF2-40B4-BE49-F238E27FC236}">
                <a16:creationId xmlns:a16="http://schemas.microsoft.com/office/drawing/2014/main" id="{868BBB73-8569-4875-A701-6107547EAF28}"/>
              </a:ext>
            </a:extLst>
          </p:cNvPr>
          <p:cNvSpPr>
            <a:spLocks noGrp="1"/>
          </p:cNvSpPr>
          <p:nvPr>
            <p:ph type="title"/>
          </p:nvPr>
        </p:nvSpPr>
        <p:spPr/>
        <p:txBody>
          <a:bodyPr/>
          <a:lstStyle/>
          <a:p>
            <a:r>
              <a:rPr lang="cs-CZ" dirty="0"/>
              <a:t>Regulace </a:t>
            </a:r>
            <a:r>
              <a:rPr lang="cs-CZ" dirty="0" err="1"/>
              <a:t>FinTech</a:t>
            </a:r>
            <a:endParaRPr lang="cs-CZ" dirty="0"/>
          </a:p>
        </p:txBody>
      </p:sp>
      <p:sp>
        <p:nvSpPr>
          <p:cNvPr id="5" name="Zástupný obsah 4">
            <a:extLst>
              <a:ext uri="{FF2B5EF4-FFF2-40B4-BE49-F238E27FC236}">
                <a16:creationId xmlns:a16="http://schemas.microsoft.com/office/drawing/2014/main" id="{154F004A-0E75-4BD1-9DC8-BF2CDA67E4F1}"/>
              </a:ext>
            </a:extLst>
          </p:cNvPr>
          <p:cNvSpPr>
            <a:spLocks noGrp="1"/>
          </p:cNvSpPr>
          <p:nvPr>
            <p:ph idx="1"/>
          </p:nvPr>
        </p:nvSpPr>
        <p:spPr/>
        <p:txBody>
          <a:bodyPr/>
          <a:lstStyle/>
          <a:p>
            <a:pPr>
              <a:buFont typeface="Wingdings" panose="05000000000000000000" pitchFamily="2" charset="2"/>
              <a:buChar char="§"/>
            </a:pPr>
            <a:r>
              <a:rPr lang="cs-CZ" sz="1800" b="1" dirty="0"/>
              <a:t>BASEL III </a:t>
            </a:r>
          </a:p>
          <a:p>
            <a:pPr>
              <a:buFont typeface="Wingdings" panose="05000000000000000000" pitchFamily="2" charset="2"/>
              <a:buChar char="§"/>
            </a:pPr>
            <a:r>
              <a:rPr lang="cs-CZ" sz="1800" dirty="0"/>
              <a:t>je sada mezinárodně uznávaných opatření, vypracovaných v reakci na krizi z let 2007–2009, která mají za cíl posílit regulaci, dohled a rizikový management bank. </a:t>
            </a:r>
          </a:p>
          <a:p>
            <a:pPr>
              <a:buFont typeface="Wingdings" panose="05000000000000000000" pitchFamily="2" charset="2"/>
              <a:buChar char="§"/>
            </a:pPr>
            <a:r>
              <a:rPr lang="cs-CZ" sz="1800" dirty="0"/>
              <a:t>BASEL III upravuje zejména pravidla pro kapitálovou přiměřenost bank (pilíř I, pilíř II, proticyklická kapitálová rezerva, bezpečnostní kapitálová rezerva), ale i rizikový management bank či likviditní požadavky</a:t>
            </a:r>
          </a:p>
          <a:p>
            <a:pPr>
              <a:buFont typeface="Wingdings" panose="05000000000000000000" pitchFamily="2" charset="2"/>
              <a:buChar char="§"/>
            </a:pPr>
            <a:r>
              <a:rPr lang="cs-CZ" sz="1800" b="1" dirty="0" err="1"/>
              <a:t>Solvency</a:t>
            </a:r>
            <a:r>
              <a:rPr lang="cs-CZ" sz="1800" b="1" dirty="0"/>
              <a:t> II </a:t>
            </a:r>
          </a:p>
          <a:p>
            <a:pPr>
              <a:buFont typeface="Wingdings" panose="05000000000000000000" pitchFamily="2" charset="2"/>
              <a:buChar char="§"/>
            </a:pPr>
            <a:r>
              <a:rPr lang="cs-CZ" sz="1800" dirty="0"/>
              <a:t>je směrnice regulující podnikání v pojišťovnictví. </a:t>
            </a:r>
          </a:p>
          <a:p>
            <a:pPr>
              <a:buFont typeface="Wingdings" panose="05000000000000000000" pitchFamily="2" charset="2"/>
              <a:buChar char="§"/>
            </a:pPr>
            <a:r>
              <a:rPr lang="cs-CZ" sz="1800" dirty="0"/>
              <a:t>Tato směrnice zejména nastavuje pravidla pro kapitál pojišťoven na základě rizika, které pojišťovny podstupují. Dále definuje risk management pojišťoven, dohled nad pojišťovnictvím či výkaznictví pojišťoven.</a:t>
            </a:r>
          </a:p>
        </p:txBody>
      </p:sp>
    </p:spTree>
    <p:extLst>
      <p:ext uri="{BB962C8B-B14F-4D97-AF65-F5344CB8AC3E}">
        <p14:creationId xmlns:p14="http://schemas.microsoft.com/office/powerpoint/2010/main" val="17683807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472C6DF-9200-4B8E-B870-31BF74950224}"/>
              </a:ext>
            </a:extLst>
          </p:cNvPr>
          <p:cNvSpPr>
            <a:spLocks noGrp="1"/>
          </p:cNvSpPr>
          <p:nvPr>
            <p:ph type="sldNum" sz="quarter" idx="11"/>
          </p:nvPr>
        </p:nvSpPr>
        <p:spPr/>
        <p:txBody>
          <a:bodyPr/>
          <a:lstStyle/>
          <a:p>
            <a:fld id="{0970407D-EE58-4A0B-824B-1D3AE42DD9CF}" type="slidenum">
              <a:rPr lang="cs-CZ" altLang="cs-CZ" smtClean="0"/>
              <a:pPr/>
              <a:t>19</a:t>
            </a:fld>
            <a:endParaRPr lang="cs-CZ" altLang="cs-CZ" dirty="0"/>
          </a:p>
        </p:txBody>
      </p:sp>
      <p:sp>
        <p:nvSpPr>
          <p:cNvPr id="4" name="Nadpis 3">
            <a:extLst>
              <a:ext uri="{FF2B5EF4-FFF2-40B4-BE49-F238E27FC236}">
                <a16:creationId xmlns:a16="http://schemas.microsoft.com/office/drawing/2014/main" id="{868BBB73-8569-4875-A701-6107547EAF28}"/>
              </a:ext>
            </a:extLst>
          </p:cNvPr>
          <p:cNvSpPr>
            <a:spLocks noGrp="1"/>
          </p:cNvSpPr>
          <p:nvPr>
            <p:ph type="title"/>
          </p:nvPr>
        </p:nvSpPr>
        <p:spPr/>
        <p:txBody>
          <a:bodyPr/>
          <a:lstStyle/>
          <a:p>
            <a:r>
              <a:rPr lang="cs-CZ" dirty="0"/>
              <a:t>Regulace </a:t>
            </a:r>
            <a:r>
              <a:rPr lang="cs-CZ" dirty="0" err="1"/>
              <a:t>FinTech</a:t>
            </a:r>
            <a:endParaRPr lang="cs-CZ" dirty="0"/>
          </a:p>
        </p:txBody>
      </p:sp>
      <p:sp>
        <p:nvSpPr>
          <p:cNvPr id="5" name="Zástupný obsah 4">
            <a:extLst>
              <a:ext uri="{FF2B5EF4-FFF2-40B4-BE49-F238E27FC236}">
                <a16:creationId xmlns:a16="http://schemas.microsoft.com/office/drawing/2014/main" id="{154F004A-0E75-4BD1-9DC8-BF2CDA67E4F1}"/>
              </a:ext>
            </a:extLst>
          </p:cNvPr>
          <p:cNvSpPr>
            <a:spLocks noGrp="1"/>
          </p:cNvSpPr>
          <p:nvPr>
            <p:ph idx="1"/>
          </p:nvPr>
        </p:nvSpPr>
        <p:spPr/>
        <p:txBody>
          <a:bodyPr/>
          <a:lstStyle/>
          <a:p>
            <a:pPr>
              <a:buFont typeface="Wingdings" panose="05000000000000000000" pitchFamily="2" charset="2"/>
              <a:buChar char="§"/>
            </a:pPr>
            <a:r>
              <a:rPr lang="cs-CZ" sz="1800" b="1" dirty="0"/>
              <a:t>AIFMD (</a:t>
            </a:r>
            <a:r>
              <a:rPr lang="en-US" sz="1800" b="1" dirty="0"/>
              <a:t>Alternative Investment Fund Managers Directive</a:t>
            </a:r>
            <a:r>
              <a:rPr lang="cs-CZ" sz="1800" b="1" dirty="0"/>
              <a:t>)</a:t>
            </a:r>
          </a:p>
          <a:p>
            <a:pPr>
              <a:buFont typeface="Wingdings" panose="05000000000000000000" pitchFamily="2" charset="2"/>
              <a:buChar char="§"/>
            </a:pPr>
            <a:r>
              <a:rPr lang="cs-CZ" sz="1800" dirty="0"/>
              <a:t>je směrnice o správcích alternativních investičních fondů, která vznikla v reakci na finanční krizi a vytváří harmonizovaný režim pro fondy kolektivního investování.</a:t>
            </a:r>
          </a:p>
          <a:p>
            <a:pPr>
              <a:buFont typeface="Wingdings" panose="05000000000000000000" pitchFamily="2" charset="2"/>
              <a:buChar char="§"/>
            </a:pPr>
            <a:r>
              <a:rPr lang="cs-CZ" sz="1800" dirty="0"/>
              <a:t>Specifickým problémem je regulace ICO. Tato část </a:t>
            </a:r>
            <a:r>
              <a:rPr lang="cs-CZ" sz="1800" dirty="0" err="1"/>
              <a:t>FinTech</a:t>
            </a:r>
            <a:r>
              <a:rPr lang="cs-CZ" sz="1800" dirty="0"/>
              <a:t> roste podobně jako kryptoměny velmi rychle a jedná se o natolik nový fenomén, že na něj reaguje regulace se zpožděním. Otevřeným problémem je, </a:t>
            </a:r>
            <a:r>
              <a:rPr lang="pl-PL" sz="1800" dirty="0"/>
              <a:t>kdy ICO spadají pod definici cenných papírů, a tedy i pod příslušnou regulaci, a kdy nikoliv.</a:t>
            </a:r>
          </a:p>
          <a:p>
            <a:pPr>
              <a:buFont typeface="Wingdings" panose="05000000000000000000" pitchFamily="2" charset="2"/>
              <a:buChar char="§"/>
            </a:pPr>
            <a:r>
              <a:rPr lang="cs-CZ" sz="1800" b="1" dirty="0"/>
              <a:t>Centrální banky </a:t>
            </a:r>
          </a:p>
          <a:p>
            <a:pPr>
              <a:buFont typeface="Wingdings" panose="05000000000000000000" pitchFamily="2" charset="2"/>
              <a:buChar char="§"/>
            </a:pPr>
            <a:r>
              <a:rPr lang="cs-CZ" sz="1800" dirty="0"/>
              <a:t>ovlivňují </a:t>
            </a:r>
            <a:r>
              <a:rPr lang="cs-CZ" sz="1800" dirty="0" err="1"/>
              <a:t>FinTech</a:t>
            </a:r>
            <a:r>
              <a:rPr lang="cs-CZ" sz="1800" dirty="0"/>
              <a:t> zejména z pozice dohledového orgánu, a to buď pozitivně, nebo negativně.</a:t>
            </a:r>
          </a:p>
          <a:p>
            <a:pPr>
              <a:buFont typeface="Wingdings" panose="05000000000000000000" pitchFamily="2" charset="2"/>
              <a:buChar char="§"/>
            </a:pPr>
            <a:r>
              <a:rPr lang="cs-CZ" sz="1800" dirty="0"/>
              <a:t>Pozitivně můžeme hodnotit aktivitu Bank </a:t>
            </a:r>
            <a:r>
              <a:rPr lang="cs-CZ" sz="1800" dirty="0" err="1"/>
              <a:t>of</a:t>
            </a:r>
            <a:r>
              <a:rPr lang="cs-CZ" sz="1800" dirty="0"/>
              <a:t> </a:t>
            </a:r>
            <a:r>
              <a:rPr lang="cs-CZ" sz="1800" dirty="0" err="1"/>
              <a:t>England</a:t>
            </a:r>
            <a:r>
              <a:rPr lang="cs-CZ" sz="1800" dirty="0"/>
              <a:t>, která spustila </a:t>
            </a:r>
            <a:r>
              <a:rPr lang="cs-CZ" sz="1800" b="1" dirty="0" err="1"/>
              <a:t>FinTech</a:t>
            </a:r>
            <a:r>
              <a:rPr lang="cs-CZ" sz="1800" b="1" dirty="0"/>
              <a:t> akcelerátor</a:t>
            </a:r>
            <a:r>
              <a:rPr lang="cs-CZ" sz="1800" dirty="0"/>
              <a:t>. Bank </a:t>
            </a:r>
            <a:r>
              <a:rPr lang="cs-CZ" sz="1800" dirty="0" err="1"/>
              <a:t>of</a:t>
            </a:r>
            <a:r>
              <a:rPr lang="cs-CZ" sz="1800" dirty="0"/>
              <a:t> </a:t>
            </a:r>
            <a:r>
              <a:rPr lang="cs-CZ" sz="1800" dirty="0" err="1"/>
              <a:t>England</a:t>
            </a:r>
            <a:r>
              <a:rPr lang="cs-CZ" sz="1800" dirty="0"/>
              <a:t> nechce pouze podpořit startupy, ale také využít inovace v centrální bance.</a:t>
            </a:r>
          </a:p>
        </p:txBody>
      </p:sp>
    </p:spTree>
    <p:extLst>
      <p:ext uri="{BB962C8B-B14F-4D97-AF65-F5344CB8AC3E}">
        <p14:creationId xmlns:p14="http://schemas.microsoft.com/office/powerpoint/2010/main" val="2758268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4"/>
          <p:cNvSpPr>
            <a:spLocks noGrp="1"/>
          </p:cNvSpPr>
          <p:nvPr>
            <p:ph type="sldNum" sz="quarter" idx="11"/>
          </p:nvPr>
        </p:nvSpPr>
        <p:spPr/>
        <p:txBody>
          <a:bodyPr/>
          <a:lstStyle/>
          <a:p>
            <a:fld id="{DFCCE4E1-ABCF-4F5D-BF07-EFB1B1F25C69}" type="slidenum">
              <a:rPr lang="cs-CZ" altLang="cs-CZ"/>
              <a:pPr/>
              <a:t>2</a:t>
            </a:fld>
            <a:endParaRPr lang="cs-CZ" altLang="cs-CZ"/>
          </a:p>
        </p:txBody>
      </p:sp>
      <p:sp>
        <p:nvSpPr>
          <p:cNvPr id="96258" name="Rectangle 2"/>
          <p:cNvSpPr>
            <a:spLocks noGrp="1" noChangeArrowheads="1"/>
          </p:cNvSpPr>
          <p:nvPr>
            <p:ph type="title"/>
          </p:nvPr>
        </p:nvSpPr>
        <p:spPr/>
        <p:txBody>
          <a:bodyPr/>
          <a:lstStyle/>
          <a:p>
            <a:r>
              <a:rPr lang="cs-CZ" altLang="cs-CZ" sz="3600" dirty="0" err="1"/>
              <a:t>FinTech</a:t>
            </a:r>
            <a:endParaRPr lang="cs-CZ" altLang="cs-CZ" sz="3600" dirty="0"/>
          </a:p>
        </p:txBody>
      </p:sp>
      <p:sp>
        <p:nvSpPr>
          <p:cNvPr id="96259" name="Rectangle 3"/>
          <p:cNvSpPr>
            <a:spLocks noGrp="1" noChangeArrowheads="1"/>
          </p:cNvSpPr>
          <p:nvPr>
            <p:ph type="body" idx="1"/>
          </p:nvPr>
        </p:nvSpPr>
        <p:spPr/>
        <p:txBody>
          <a:bodyPr/>
          <a:lstStyle/>
          <a:p>
            <a:pPr>
              <a:buFont typeface="Wingdings" panose="05000000000000000000" pitchFamily="2" charset="2"/>
              <a:buChar char="§"/>
            </a:pPr>
            <a:r>
              <a:rPr lang="cs-CZ" altLang="cs-CZ" sz="2000" b="1" dirty="0"/>
              <a:t>Složenina slov finance a technologie</a:t>
            </a:r>
            <a:r>
              <a:rPr lang="cs-CZ" altLang="cs-CZ" sz="2000" dirty="0"/>
              <a:t>.</a:t>
            </a:r>
          </a:p>
          <a:p>
            <a:pPr lvl="1">
              <a:lnSpc>
                <a:spcPct val="150000"/>
              </a:lnSpc>
              <a:buFont typeface="Wingdings" panose="05000000000000000000" pitchFamily="2" charset="2"/>
              <a:buChar char="§"/>
            </a:pPr>
            <a:r>
              <a:rPr lang="cs-CZ" altLang="cs-CZ" dirty="0"/>
              <a:t>Nové technologie prosazující se ve finančním sektoru,</a:t>
            </a:r>
          </a:p>
          <a:p>
            <a:pPr lvl="1">
              <a:lnSpc>
                <a:spcPct val="150000"/>
              </a:lnSpc>
              <a:buFont typeface="Wingdings" panose="05000000000000000000" pitchFamily="2" charset="2"/>
              <a:buChar char="§"/>
            </a:pPr>
            <a:r>
              <a:rPr lang="cs-CZ" altLang="cs-CZ" dirty="0"/>
              <a:t>Skupina firem a platforem, které pomocí inovací narušují dosavadní směr poskytování finančních služeb.</a:t>
            </a:r>
          </a:p>
          <a:p>
            <a:pPr>
              <a:buFont typeface="Wingdings" panose="05000000000000000000" pitchFamily="2" charset="2"/>
              <a:buChar char="§"/>
            </a:pPr>
            <a:r>
              <a:rPr lang="cs-CZ" altLang="cs-CZ" sz="2000" dirty="0"/>
              <a:t>Rozšíření tohoto pojmu především v posledních 10 letech.</a:t>
            </a:r>
          </a:p>
          <a:p>
            <a:pPr>
              <a:buFont typeface="Wingdings" panose="05000000000000000000" pitchFamily="2" charset="2"/>
              <a:buChar char="§"/>
            </a:pPr>
            <a:r>
              <a:rPr lang="cs-CZ" altLang="cs-CZ" sz="2000" b="1" dirty="0"/>
              <a:t>Obecně</a:t>
            </a:r>
            <a:r>
              <a:rPr lang="cs-CZ" altLang="cs-CZ" sz="2000" dirty="0"/>
              <a:t> – inovativní a zcela nové produkty finančního sektoru, které stojí na moderních technologiích.</a:t>
            </a:r>
          </a:p>
          <a:p>
            <a:pPr>
              <a:buFont typeface="Wingdings" panose="05000000000000000000" pitchFamily="2" charset="2"/>
              <a:buChar char="§"/>
            </a:pPr>
            <a:r>
              <a:rPr lang="cs-CZ" altLang="cs-CZ" sz="2000" dirty="0"/>
              <a:t>Nejedná se vždy o firmy, které za účelem poskytování </a:t>
            </a:r>
            <a:r>
              <a:rPr lang="cs-CZ" altLang="cs-CZ" sz="2000" dirty="0" err="1"/>
              <a:t>FinTech</a:t>
            </a:r>
            <a:r>
              <a:rPr lang="cs-CZ" altLang="cs-CZ" sz="2000" dirty="0"/>
              <a:t> služeb nově vzniknou, ale také o zavedené společnosti, které vedle portfolia tradičních služeb nabízejí něco navíc, aby získaly konkurenční výhodu.</a:t>
            </a:r>
          </a:p>
          <a:p>
            <a:pPr marL="457200" lvl="1" indent="0">
              <a:buNone/>
            </a:pPr>
            <a:endParaRPr lang="cs-CZ" altLang="cs-CZ"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472C6DF-9200-4B8E-B870-31BF74950224}"/>
              </a:ext>
            </a:extLst>
          </p:cNvPr>
          <p:cNvSpPr>
            <a:spLocks noGrp="1"/>
          </p:cNvSpPr>
          <p:nvPr>
            <p:ph type="sldNum" sz="quarter" idx="11"/>
          </p:nvPr>
        </p:nvSpPr>
        <p:spPr/>
        <p:txBody>
          <a:bodyPr/>
          <a:lstStyle/>
          <a:p>
            <a:fld id="{0970407D-EE58-4A0B-824B-1D3AE42DD9CF}" type="slidenum">
              <a:rPr lang="cs-CZ" altLang="cs-CZ" smtClean="0"/>
              <a:pPr/>
              <a:t>20</a:t>
            </a:fld>
            <a:endParaRPr lang="cs-CZ" altLang="cs-CZ" dirty="0"/>
          </a:p>
        </p:txBody>
      </p:sp>
      <p:sp>
        <p:nvSpPr>
          <p:cNvPr id="4" name="Nadpis 3">
            <a:extLst>
              <a:ext uri="{FF2B5EF4-FFF2-40B4-BE49-F238E27FC236}">
                <a16:creationId xmlns:a16="http://schemas.microsoft.com/office/drawing/2014/main" id="{868BBB73-8569-4875-A701-6107547EAF28}"/>
              </a:ext>
            </a:extLst>
          </p:cNvPr>
          <p:cNvSpPr>
            <a:spLocks noGrp="1"/>
          </p:cNvSpPr>
          <p:nvPr>
            <p:ph type="title"/>
          </p:nvPr>
        </p:nvSpPr>
        <p:spPr/>
        <p:txBody>
          <a:bodyPr/>
          <a:lstStyle/>
          <a:p>
            <a:r>
              <a:rPr lang="cs-CZ" dirty="0"/>
              <a:t>Regulace </a:t>
            </a:r>
            <a:r>
              <a:rPr lang="cs-CZ" dirty="0" err="1"/>
              <a:t>FinTech</a:t>
            </a:r>
            <a:endParaRPr lang="cs-CZ" dirty="0"/>
          </a:p>
        </p:txBody>
      </p:sp>
      <p:sp>
        <p:nvSpPr>
          <p:cNvPr id="5" name="Zástupný obsah 4">
            <a:extLst>
              <a:ext uri="{FF2B5EF4-FFF2-40B4-BE49-F238E27FC236}">
                <a16:creationId xmlns:a16="http://schemas.microsoft.com/office/drawing/2014/main" id="{154F004A-0E75-4BD1-9DC8-BF2CDA67E4F1}"/>
              </a:ext>
            </a:extLst>
          </p:cNvPr>
          <p:cNvSpPr>
            <a:spLocks noGrp="1"/>
          </p:cNvSpPr>
          <p:nvPr>
            <p:ph idx="1"/>
          </p:nvPr>
        </p:nvSpPr>
        <p:spPr/>
        <p:txBody>
          <a:bodyPr/>
          <a:lstStyle/>
          <a:p>
            <a:pPr>
              <a:buFont typeface="Wingdings" panose="05000000000000000000" pitchFamily="2" charset="2"/>
              <a:buChar char="§"/>
            </a:pPr>
            <a:r>
              <a:rPr lang="cs-CZ" sz="1800" b="1" dirty="0"/>
              <a:t>ČNB</a:t>
            </a:r>
          </a:p>
          <a:p>
            <a:pPr>
              <a:buFont typeface="Wingdings" panose="05000000000000000000" pitchFamily="2" charset="2"/>
              <a:buChar char="§"/>
            </a:pPr>
            <a:r>
              <a:rPr lang="cs-CZ" sz="1800" dirty="0"/>
              <a:t>Otevřenost, nedusit potenciál k inovacím; </a:t>
            </a:r>
          </a:p>
          <a:p>
            <a:pPr>
              <a:buFont typeface="Wingdings" panose="05000000000000000000" pitchFamily="2" charset="2"/>
              <a:buChar char="§"/>
            </a:pPr>
            <a:r>
              <a:rPr lang="cs-CZ" sz="1800" dirty="0"/>
              <a:t>nevytvářet specifická pravidla, nejsou-li nutná (není úkolem regulace vytvářet inovace);</a:t>
            </a:r>
          </a:p>
          <a:p>
            <a:pPr>
              <a:buFont typeface="Wingdings" panose="05000000000000000000" pitchFamily="2" charset="2"/>
              <a:buChar char="§"/>
            </a:pPr>
            <a:r>
              <a:rPr lang="cs-CZ" sz="1800" dirty="0"/>
              <a:t>stejné zacházení se všemi účastníky trhu (technologická neutralita); </a:t>
            </a:r>
          </a:p>
          <a:p>
            <a:pPr>
              <a:buFont typeface="Wingdings" panose="05000000000000000000" pitchFamily="2" charset="2"/>
              <a:buChar char="§"/>
            </a:pPr>
            <a:r>
              <a:rPr lang="cs-CZ" sz="1800" dirty="0"/>
              <a:t>monitoring a připravenost zasáhnout (důvěra veřejnosti je hlavním aktivem centrální banky). </a:t>
            </a:r>
          </a:p>
          <a:p>
            <a:pPr>
              <a:buFont typeface="Wingdings" panose="05000000000000000000" pitchFamily="2" charset="2"/>
              <a:buChar char="§"/>
            </a:pPr>
            <a:r>
              <a:rPr lang="cs-CZ" sz="1800" dirty="0"/>
              <a:t>V ČNB nedávno vznikl nový Odbor regulace platebního styku a finančních inovací, který by se měl zabývat mimo jiné regulací </a:t>
            </a:r>
            <a:r>
              <a:rPr lang="cs-CZ" sz="1800" dirty="0" err="1"/>
              <a:t>FinTech</a:t>
            </a:r>
            <a:r>
              <a:rPr lang="cs-CZ" sz="1800" dirty="0"/>
              <a:t>.</a:t>
            </a:r>
          </a:p>
        </p:txBody>
      </p:sp>
    </p:spTree>
    <p:extLst>
      <p:ext uri="{BB962C8B-B14F-4D97-AF65-F5344CB8AC3E}">
        <p14:creationId xmlns:p14="http://schemas.microsoft.com/office/powerpoint/2010/main" val="388474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472C6DF-9200-4B8E-B870-31BF74950224}"/>
              </a:ext>
            </a:extLst>
          </p:cNvPr>
          <p:cNvSpPr>
            <a:spLocks noGrp="1"/>
          </p:cNvSpPr>
          <p:nvPr>
            <p:ph type="sldNum" sz="quarter" idx="11"/>
          </p:nvPr>
        </p:nvSpPr>
        <p:spPr/>
        <p:txBody>
          <a:bodyPr/>
          <a:lstStyle/>
          <a:p>
            <a:fld id="{0970407D-EE58-4A0B-824B-1D3AE42DD9CF}" type="slidenum">
              <a:rPr lang="cs-CZ" altLang="cs-CZ" smtClean="0"/>
              <a:pPr/>
              <a:t>21</a:t>
            </a:fld>
            <a:endParaRPr lang="cs-CZ" altLang="cs-CZ" dirty="0"/>
          </a:p>
        </p:txBody>
      </p:sp>
      <p:sp>
        <p:nvSpPr>
          <p:cNvPr id="4" name="Nadpis 3">
            <a:extLst>
              <a:ext uri="{FF2B5EF4-FFF2-40B4-BE49-F238E27FC236}">
                <a16:creationId xmlns:a16="http://schemas.microsoft.com/office/drawing/2014/main" id="{868BBB73-8569-4875-A701-6107547EAF28}"/>
              </a:ext>
            </a:extLst>
          </p:cNvPr>
          <p:cNvSpPr>
            <a:spLocks noGrp="1"/>
          </p:cNvSpPr>
          <p:nvPr>
            <p:ph type="title"/>
          </p:nvPr>
        </p:nvSpPr>
        <p:spPr/>
        <p:txBody>
          <a:bodyPr/>
          <a:lstStyle/>
          <a:p>
            <a:r>
              <a:rPr lang="cs-CZ" dirty="0"/>
              <a:t>Subjekty působící na trhu </a:t>
            </a:r>
            <a:r>
              <a:rPr lang="cs-CZ" dirty="0" err="1"/>
              <a:t>FinTech</a:t>
            </a:r>
            <a:endParaRPr lang="cs-CZ" dirty="0"/>
          </a:p>
        </p:txBody>
      </p:sp>
      <p:sp>
        <p:nvSpPr>
          <p:cNvPr id="5" name="Zástupný obsah 4">
            <a:extLst>
              <a:ext uri="{FF2B5EF4-FFF2-40B4-BE49-F238E27FC236}">
                <a16:creationId xmlns:a16="http://schemas.microsoft.com/office/drawing/2014/main" id="{154F004A-0E75-4BD1-9DC8-BF2CDA67E4F1}"/>
              </a:ext>
            </a:extLst>
          </p:cNvPr>
          <p:cNvSpPr>
            <a:spLocks noGrp="1"/>
          </p:cNvSpPr>
          <p:nvPr>
            <p:ph idx="1"/>
          </p:nvPr>
        </p:nvSpPr>
        <p:spPr/>
        <p:txBody>
          <a:bodyPr/>
          <a:lstStyle/>
          <a:p>
            <a:pPr>
              <a:buFont typeface="Wingdings" panose="05000000000000000000" pitchFamily="2" charset="2"/>
              <a:buChar char="§"/>
            </a:pPr>
            <a:r>
              <a:rPr lang="cs-CZ" sz="1800" b="1" dirty="0"/>
              <a:t>Startupy</a:t>
            </a:r>
          </a:p>
          <a:p>
            <a:pPr>
              <a:buFont typeface="Wingdings" panose="05000000000000000000" pitchFamily="2" charset="2"/>
              <a:buChar char="§"/>
            </a:pPr>
            <a:r>
              <a:rPr lang="cs-CZ" sz="2000" dirty="0"/>
              <a:t>Startupy jsou přirozeně vhodným prostředím pro inovace všeho druhu. </a:t>
            </a:r>
          </a:p>
          <a:p>
            <a:pPr>
              <a:buFont typeface="Wingdings" panose="05000000000000000000" pitchFamily="2" charset="2"/>
              <a:buChar char="§"/>
            </a:pPr>
            <a:r>
              <a:rPr lang="cs-CZ" sz="2000" dirty="0"/>
              <a:t>Oproti velkým zavedeným firmám (ať už bankám, či technologickým firmám) mají výhodu v rychlém a pružném rozhodování.</a:t>
            </a:r>
            <a:endParaRPr lang="cs-CZ" sz="2000" b="1" dirty="0"/>
          </a:p>
          <a:p>
            <a:pPr>
              <a:buFont typeface="Wingdings" panose="05000000000000000000" pitchFamily="2" charset="2"/>
              <a:buChar char="§"/>
            </a:pPr>
            <a:r>
              <a:rPr lang="cs-CZ" sz="2000" dirty="0"/>
              <a:t>Startupy se ale často potýkají s problémem, jak financovat svůj růst.</a:t>
            </a:r>
          </a:p>
          <a:p>
            <a:pPr>
              <a:buFont typeface="Wingdings" panose="05000000000000000000" pitchFamily="2" charset="2"/>
              <a:buChar char="§"/>
            </a:pPr>
            <a:r>
              <a:rPr lang="cs-CZ" sz="2000" dirty="0"/>
              <a:t> </a:t>
            </a:r>
            <a:r>
              <a:rPr lang="cs-CZ" sz="2000" dirty="0" err="1"/>
              <a:t>FinTech</a:t>
            </a:r>
            <a:r>
              <a:rPr lang="cs-CZ" sz="2000" dirty="0"/>
              <a:t> startupy pronikly zejména do oblastí platebních služeb, zprostředkovatelských služeb (zejména zprostředkování úvěrů a pojištění), finančního managementu, získávání kapitálu, obchodování s cennými papíry, kryptoměn a do řady dalších oblastí.</a:t>
            </a:r>
          </a:p>
        </p:txBody>
      </p:sp>
    </p:spTree>
    <p:extLst>
      <p:ext uri="{BB962C8B-B14F-4D97-AF65-F5344CB8AC3E}">
        <p14:creationId xmlns:p14="http://schemas.microsoft.com/office/powerpoint/2010/main" val="30735005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472C6DF-9200-4B8E-B870-31BF74950224}"/>
              </a:ext>
            </a:extLst>
          </p:cNvPr>
          <p:cNvSpPr>
            <a:spLocks noGrp="1"/>
          </p:cNvSpPr>
          <p:nvPr>
            <p:ph type="sldNum" sz="quarter" idx="11"/>
          </p:nvPr>
        </p:nvSpPr>
        <p:spPr/>
        <p:txBody>
          <a:bodyPr/>
          <a:lstStyle/>
          <a:p>
            <a:fld id="{0970407D-EE58-4A0B-824B-1D3AE42DD9CF}" type="slidenum">
              <a:rPr lang="cs-CZ" altLang="cs-CZ" smtClean="0"/>
              <a:pPr/>
              <a:t>22</a:t>
            </a:fld>
            <a:endParaRPr lang="cs-CZ" altLang="cs-CZ" dirty="0"/>
          </a:p>
        </p:txBody>
      </p:sp>
      <p:sp>
        <p:nvSpPr>
          <p:cNvPr id="4" name="Nadpis 3">
            <a:extLst>
              <a:ext uri="{FF2B5EF4-FFF2-40B4-BE49-F238E27FC236}">
                <a16:creationId xmlns:a16="http://schemas.microsoft.com/office/drawing/2014/main" id="{868BBB73-8569-4875-A701-6107547EAF28}"/>
              </a:ext>
            </a:extLst>
          </p:cNvPr>
          <p:cNvSpPr>
            <a:spLocks noGrp="1"/>
          </p:cNvSpPr>
          <p:nvPr>
            <p:ph type="title"/>
          </p:nvPr>
        </p:nvSpPr>
        <p:spPr/>
        <p:txBody>
          <a:bodyPr/>
          <a:lstStyle/>
          <a:p>
            <a:r>
              <a:rPr lang="cs-CZ" dirty="0"/>
              <a:t>Subjekty působící na trhu </a:t>
            </a:r>
            <a:r>
              <a:rPr lang="cs-CZ" dirty="0" err="1"/>
              <a:t>FinTech</a:t>
            </a:r>
            <a:endParaRPr lang="cs-CZ" dirty="0"/>
          </a:p>
        </p:txBody>
      </p:sp>
      <p:sp>
        <p:nvSpPr>
          <p:cNvPr id="5" name="Zástupný obsah 4">
            <a:extLst>
              <a:ext uri="{FF2B5EF4-FFF2-40B4-BE49-F238E27FC236}">
                <a16:creationId xmlns:a16="http://schemas.microsoft.com/office/drawing/2014/main" id="{154F004A-0E75-4BD1-9DC8-BF2CDA67E4F1}"/>
              </a:ext>
            </a:extLst>
          </p:cNvPr>
          <p:cNvSpPr>
            <a:spLocks noGrp="1"/>
          </p:cNvSpPr>
          <p:nvPr>
            <p:ph idx="1"/>
          </p:nvPr>
        </p:nvSpPr>
        <p:spPr/>
        <p:txBody>
          <a:bodyPr/>
          <a:lstStyle/>
          <a:p>
            <a:pPr>
              <a:buFont typeface="Wingdings" panose="05000000000000000000" pitchFamily="2" charset="2"/>
              <a:buChar char="§"/>
            </a:pPr>
            <a:r>
              <a:rPr lang="cs-CZ" sz="2000" b="1" dirty="0"/>
              <a:t>Technologické firmy </a:t>
            </a:r>
          </a:p>
          <a:p>
            <a:pPr>
              <a:buFont typeface="Wingdings" panose="05000000000000000000" pitchFamily="2" charset="2"/>
              <a:buChar char="§"/>
            </a:pPr>
            <a:r>
              <a:rPr lang="cs-CZ" sz="2000" dirty="0"/>
              <a:t>Velké technologické firmy jako Apple, Google, Amazon a Facebook mají všechny předpoklady pro to, aby přicházely s </a:t>
            </a:r>
            <a:r>
              <a:rPr lang="cs-CZ" sz="2000" dirty="0" err="1"/>
              <a:t>FinTech</a:t>
            </a:r>
            <a:r>
              <a:rPr lang="cs-CZ" sz="2000" dirty="0"/>
              <a:t> řešeními a uváděly je do praxe.</a:t>
            </a:r>
          </a:p>
          <a:p>
            <a:pPr>
              <a:buFont typeface="Wingdings" panose="05000000000000000000" pitchFamily="2" charset="2"/>
              <a:buChar char="§"/>
            </a:pPr>
            <a:r>
              <a:rPr lang="cs-CZ" sz="2000" dirty="0"/>
              <a:t>Mají obrovské finanční zdroje pro vývoj inovativních produktů a jednak disponují technologickým know-how.</a:t>
            </a:r>
          </a:p>
          <a:p>
            <a:pPr>
              <a:buFont typeface="Wingdings" panose="05000000000000000000" pitchFamily="2" charset="2"/>
              <a:buChar char="§"/>
            </a:pPr>
            <a:r>
              <a:rPr lang="cs-CZ" sz="2000" dirty="0"/>
              <a:t>Jednou z klíčových výhod je skutečnost, že uživatelé jejich služeb u nich mají vytvořenu elektronickou identitu, kterou lze využít i v oblasti finančních služeb.</a:t>
            </a:r>
          </a:p>
        </p:txBody>
      </p:sp>
    </p:spTree>
    <p:extLst>
      <p:ext uri="{BB962C8B-B14F-4D97-AF65-F5344CB8AC3E}">
        <p14:creationId xmlns:p14="http://schemas.microsoft.com/office/powerpoint/2010/main" val="10936794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472C6DF-9200-4B8E-B870-31BF74950224}"/>
              </a:ext>
            </a:extLst>
          </p:cNvPr>
          <p:cNvSpPr>
            <a:spLocks noGrp="1"/>
          </p:cNvSpPr>
          <p:nvPr>
            <p:ph type="sldNum" sz="quarter" idx="11"/>
          </p:nvPr>
        </p:nvSpPr>
        <p:spPr/>
        <p:txBody>
          <a:bodyPr/>
          <a:lstStyle/>
          <a:p>
            <a:fld id="{0970407D-EE58-4A0B-824B-1D3AE42DD9CF}" type="slidenum">
              <a:rPr lang="cs-CZ" altLang="cs-CZ" smtClean="0"/>
              <a:pPr/>
              <a:t>23</a:t>
            </a:fld>
            <a:endParaRPr lang="cs-CZ" altLang="cs-CZ" dirty="0"/>
          </a:p>
        </p:txBody>
      </p:sp>
      <p:sp>
        <p:nvSpPr>
          <p:cNvPr id="4" name="Nadpis 3">
            <a:extLst>
              <a:ext uri="{FF2B5EF4-FFF2-40B4-BE49-F238E27FC236}">
                <a16:creationId xmlns:a16="http://schemas.microsoft.com/office/drawing/2014/main" id="{868BBB73-8569-4875-A701-6107547EAF28}"/>
              </a:ext>
            </a:extLst>
          </p:cNvPr>
          <p:cNvSpPr>
            <a:spLocks noGrp="1"/>
          </p:cNvSpPr>
          <p:nvPr>
            <p:ph type="title"/>
          </p:nvPr>
        </p:nvSpPr>
        <p:spPr/>
        <p:txBody>
          <a:bodyPr/>
          <a:lstStyle/>
          <a:p>
            <a:r>
              <a:rPr lang="cs-CZ" dirty="0"/>
              <a:t>Subjekty působící na trhu </a:t>
            </a:r>
            <a:r>
              <a:rPr lang="cs-CZ" dirty="0" err="1"/>
              <a:t>FinTech</a:t>
            </a:r>
            <a:endParaRPr lang="cs-CZ" dirty="0"/>
          </a:p>
        </p:txBody>
      </p:sp>
      <p:sp>
        <p:nvSpPr>
          <p:cNvPr id="5" name="Zástupný obsah 4">
            <a:extLst>
              <a:ext uri="{FF2B5EF4-FFF2-40B4-BE49-F238E27FC236}">
                <a16:creationId xmlns:a16="http://schemas.microsoft.com/office/drawing/2014/main" id="{154F004A-0E75-4BD1-9DC8-BF2CDA67E4F1}"/>
              </a:ext>
            </a:extLst>
          </p:cNvPr>
          <p:cNvSpPr>
            <a:spLocks noGrp="1"/>
          </p:cNvSpPr>
          <p:nvPr>
            <p:ph idx="1"/>
          </p:nvPr>
        </p:nvSpPr>
        <p:spPr/>
        <p:txBody>
          <a:bodyPr/>
          <a:lstStyle/>
          <a:p>
            <a:pPr>
              <a:buFont typeface="Wingdings" panose="05000000000000000000" pitchFamily="2" charset="2"/>
              <a:buChar char="§"/>
            </a:pPr>
            <a:r>
              <a:rPr lang="cs-CZ" sz="2000" b="1" dirty="0" err="1"/>
              <a:t>Challenger</a:t>
            </a:r>
            <a:r>
              <a:rPr lang="cs-CZ" sz="2000" b="1" dirty="0"/>
              <a:t> banky </a:t>
            </a:r>
          </a:p>
          <a:p>
            <a:pPr>
              <a:buFont typeface="Wingdings" panose="05000000000000000000" pitchFamily="2" charset="2"/>
              <a:buChar char="§"/>
            </a:pPr>
            <a:r>
              <a:rPr lang="cs-CZ" sz="2000" dirty="0"/>
              <a:t>Jedná se o původně britský fenomén, který se ale postupně šíří do světa. </a:t>
            </a:r>
          </a:p>
          <a:p>
            <a:pPr>
              <a:buFont typeface="Wingdings" panose="05000000000000000000" pitchFamily="2" charset="2"/>
              <a:buChar char="§"/>
            </a:pPr>
            <a:r>
              <a:rPr lang="cs-CZ" sz="2000" dirty="0"/>
              <a:t>Za </a:t>
            </a:r>
            <a:r>
              <a:rPr lang="cs-CZ" sz="2000" dirty="0" err="1"/>
              <a:t>Challenger</a:t>
            </a:r>
            <a:r>
              <a:rPr lang="cs-CZ" sz="2000" dirty="0"/>
              <a:t> banky se označují malé retailové, většinou online banky, které konkurují tradičním zavedeným bankám s kamennými pobočkami. </a:t>
            </a:r>
          </a:p>
          <a:p>
            <a:pPr>
              <a:buFont typeface="Wingdings" panose="05000000000000000000" pitchFamily="2" charset="2"/>
              <a:buChar char="§"/>
            </a:pPr>
            <a:r>
              <a:rPr lang="cs-CZ" sz="2000" dirty="0" err="1"/>
              <a:t>Challenger</a:t>
            </a:r>
            <a:r>
              <a:rPr lang="cs-CZ" sz="2000" dirty="0"/>
              <a:t> banky mají díky absenci kamenných poboček nižší náklady než tradiční banky. </a:t>
            </a:r>
          </a:p>
          <a:p>
            <a:pPr>
              <a:buFont typeface="Wingdings" panose="05000000000000000000" pitchFamily="2" charset="2"/>
              <a:buChar char="§"/>
            </a:pPr>
            <a:r>
              <a:rPr lang="cs-CZ" sz="2000" dirty="0"/>
              <a:t>Také využívají inovativní online produkty, kterými lákají klienty tradičních bank a klienty, kterým tradiční banky z různých důvodů mohou jen obtížně nabídnout své produkty (malé a střední firmy).</a:t>
            </a:r>
          </a:p>
        </p:txBody>
      </p:sp>
    </p:spTree>
    <p:extLst>
      <p:ext uri="{BB962C8B-B14F-4D97-AF65-F5344CB8AC3E}">
        <p14:creationId xmlns:p14="http://schemas.microsoft.com/office/powerpoint/2010/main" val="8242918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472C6DF-9200-4B8E-B870-31BF74950224}"/>
              </a:ext>
            </a:extLst>
          </p:cNvPr>
          <p:cNvSpPr>
            <a:spLocks noGrp="1"/>
          </p:cNvSpPr>
          <p:nvPr>
            <p:ph type="sldNum" sz="quarter" idx="11"/>
          </p:nvPr>
        </p:nvSpPr>
        <p:spPr/>
        <p:txBody>
          <a:bodyPr/>
          <a:lstStyle/>
          <a:p>
            <a:fld id="{0970407D-EE58-4A0B-824B-1D3AE42DD9CF}" type="slidenum">
              <a:rPr lang="cs-CZ" altLang="cs-CZ" smtClean="0"/>
              <a:pPr/>
              <a:t>24</a:t>
            </a:fld>
            <a:endParaRPr lang="cs-CZ" altLang="cs-CZ" dirty="0"/>
          </a:p>
        </p:txBody>
      </p:sp>
      <p:sp>
        <p:nvSpPr>
          <p:cNvPr id="4" name="Nadpis 3">
            <a:extLst>
              <a:ext uri="{FF2B5EF4-FFF2-40B4-BE49-F238E27FC236}">
                <a16:creationId xmlns:a16="http://schemas.microsoft.com/office/drawing/2014/main" id="{868BBB73-8569-4875-A701-6107547EAF28}"/>
              </a:ext>
            </a:extLst>
          </p:cNvPr>
          <p:cNvSpPr>
            <a:spLocks noGrp="1"/>
          </p:cNvSpPr>
          <p:nvPr>
            <p:ph type="title"/>
          </p:nvPr>
        </p:nvSpPr>
        <p:spPr/>
        <p:txBody>
          <a:bodyPr/>
          <a:lstStyle/>
          <a:p>
            <a:r>
              <a:rPr lang="cs-CZ" dirty="0"/>
              <a:t>Subjekty působící na trhu </a:t>
            </a:r>
            <a:r>
              <a:rPr lang="cs-CZ" dirty="0" err="1"/>
              <a:t>FinTech</a:t>
            </a:r>
            <a:endParaRPr lang="cs-CZ" dirty="0"/>
          </a:p>
        </p:txBody>
      </p:sp>
      <p:sp>
        <p:nvSpPr>
          <p:cNvPr id="5" name="Zástupný obsah 4">
            <a:extLst>
              <a:ext uri="{FF2B5EF4-FFF2-40B4-BE49-F238E27FC236}">
                <a16:creationId xmlns:a16="http://schemas.microsoft.com/office/drawing/2014/main" id="{154F004A-0E75-4BD1-9DC8-BF2CDA67E4F1}"/>
              </a:ext>
            </a:extLst>
          </p:cNvPr>
          <p:cNvSpPr>
            <a:spLocks noGrp="1"/>
          </p:cNvSpPr>
          <p:nvPr>
            <p:ph idx="1"/>
          </p:nvPr>
        </p:nvSpPr>
        <p:spPr/>
        <p:txBody>
          <a:bodyPr/>
          <a:lstStyle/>
          <a:p>
            <a:pPr>
              <a:buFont typeface="Wingdings" panose="05000000000000000000" pitchFamily="2" charset="2"/>
              <a:buChar char="§"/>
            </a:pPr>
            <a:r>
              <a:rPr lang="cs-CZ" sz="2000" b="1" dirty="0"/>
              <a:t>Banky </a:t>
            </a:r>
          </a:p>
          <a:p>
            <a:pPr>
              <a:buFont typeface="Wingdings" panose="05000000000000000000" pitchFamily="2" charset="2"/>
              <a:buChar char="§"/>
            </a:pPr>
            <a:r>
              <a:rPr lang="cs-CZ" sz="1800" dirty="0"/>
              <a:t>Řada bankovních domů buďto sama vyvíjí </a:t>
            </a:r>
            <a:r>
              <a:rPr lang="cs-CZ" sz="1800" dirty="0" err="1"/>
              <a:t>FinTech</a:t>
            </a:r>
            <a:r>
              <a:rPr lang="cs-CZ" sz="1800" dirty="0"/>
              <a:t> řešení, nebo spolupracuje se startupy a inkorporuje jejich řešení do svých produktů. </a:t>
            </a:r>
          </a:p>
          <a:p>
            <a:pPr>
              <a:buFont typeface="Wingdings" panose="05000000000000000000" pitchFamily="2" charset="2"/>
              <a:buChar char="§"/>
            </a:pPr>
            <a:r>
              <a:rPr lang="cs-CZ" sz="1800" dirty="0"/>
              <a:t>V případě nákladných projektů se spojují do aliancí (například vývoj platebních systémů na bázi blockchainu). </a:t>
            </a:r>
          </a:p>
          <a:p>
            <a:pPr>
              <a:buFont typeface="Wingdings" panose="05000000000000000000" pitchFamily="2" charset="2"/>
              <a:buChar char="§"/>
            </a:pPr>
            <a:r>
              <a:rPr lang="cs-CZ" sz="1800" dirty="0"/>
              <a:t>Implementace </a:t>
            </a:r>
            <a:r>
              <a:rPr lang="cs-CZ" sz="1800" dirty="0" err="1"/>
              <a:t>FinTech</a:t>
            </a:r>
            <a:r>
              <a:rPr lang="cs-CZ" sz="1800" dirty="0"/>
              <a:t> řešení probíhá v řadě oblastí - blockchain, datová analytika, pojištění, osobní finance, správa aktiv, platební služby, půjčování, finanční služby, regulatorní technologie a další. </a:t>
            </a:r>
          </a:p>
          <a:p>
            <a:pPr>
              <a:buFont typeface="Wingdings" panose="05000000000000000000" pitchFamily="2" charset="2"/>
              <a:buChar char="§"/>
            </a:pPr>
            <a:r>
              <a:rPr lang="cs-CZ" sz="1800" dirty="0"/>
              <a:t>Banky jsou motivovány k </a:t>
            </a:r>
            <a:r>
              <a:rPr lang="cs-CZ" sz="1800" dirty="0" err="1"/>
              <a:t>FinTech</a:t>
            </a:r>
            <a:r>
              <a:rPr lang="cs-CZ" sz="1800" dirty="0"/>
              <a:t> řešením úsporami nákladů, protože digitalizace a automatizace snižují nutnost jednat s klienty osobně, čímž omezují personální náklady. </a:t>
            </a:r>
          </a:p>
          <a:p>
            <a:pPr>
              <a:buFont typeface="Wingdings" panose="05000000000000000000" pitchFamily="2" charset="2"/>
              <a:buChar char="§"/>
            </a:pPr>
            <a:r>
              <a:rPr lang="cs-CZ" sz="1800" dirty="0"/>
              <a:t>Na druhou stranu </a:t>
            </a:r>
            <a:r>
              <a:rPr lang="cs-CZ" sz="1800" dirty="0" err="1"/>
              <a:t>FinTech</a:t>
            </a:r>
            <a:r>
              <a:rPr lang="cs-CZ" sz="1800" dirty="0"/>
              <a:t> řešení vyžadují nezanedbatelné počáteční investice, které dále narůstají, jsou-li implementována v souhře se starými systémy.</a:t>
            </a:r>
          </a:p>
        </p:txBody>
      </p:sp>
    </p:spTree>
    <p:extLst>
      <p:ext uri="{BB962C8B-B14F-4D97-AF65-F5344CB8AC3E}">
        <p14:creationId xmlns:p14="http://schemas.microsoft.com/office/powerpoint/2010/main" val="11401915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472C6DF-9200-4B8E-B870-31BF74950224}"/>
              </a:ext>
            </a:extLst>
          </p:cNvPr>
          <p:cNvSpPr>
            <a:spLocks noGrp="1"/>
          </p:cNvSpPr>
          <p:nvPr>
            <p:ph type="sldNum" sz="quarter" idx="11"/>
          </p:nvPr>
        </p:nvSpPr>
        <p:spPr/>
        <p:txBody>
          <a:bodyPr/>
          <a:lstStyle/>
          <a:p>
            <a:fld id="{0970407D-EE58-4A0B-824B-1D3AE42DD9CF}" type="slidenum">
              <a:rPr lang="cs-CZ" altLang="cs-CZ" smtClean="0"/>
              <a:pPr/>
              <a:t>25</a:t>
            </a:fld>
            <a:endParaRPr lang="cs-CZ" altLang="cs-CZ" dirty="0"/>
          </a:p>
        </p:txBody>
      </p:sp>
      <p:sp>
        <p:nvSpPr>
          <p:cNvPr id="4" name="Nadpis 3">
            <a:extLst>
              <a:ext uri="{FF2B5EF4-FFF2-40B4-BE49-F238E27FC236}">
                <a16:creationId xmlns:a16="http://schemas.microsoft.com/office/drawing/2014/main" id="{868BBB73-8569-4875-A701-6107547EAF28}"/>
              </a:ext>
            </a:extLst>
          </p:cNvPr>
          <p:cNvSpPr>
            <a:spLocks noGrp="1"/>
          </p:cNvSpPr>
          <p:nvPr>
            <p:ph type="title"/>
          </p:nvPr>
        </p:nvSpPr>
        <p:spPr/>
        <p:txBody>
          <a:bodyPr/>
          <a:lstStyle/>
          <a:p>
            <a:r>
              <a:rPr lang="cs-CZ" dirty="0"/>
              <a:t>Subjekty působící na trhu </a:t>
            </a:r>
            <a:r>
              <a:rPr lang="cs-CZ" dirty="0" err="1"/>
              <a:t>FinTech</a:t>
            </a:r>
            <a:endParaRPr lang="cs-CZ" dirty="0"/>
          </a:p>
        </p:txBody>
      </p:sp>
      <p:sp>
        <p:nvSpPr>
          <p:cNvPr id="5" name="Zástupný obsah 4">
            <a:extLst>
              <a:ext uri="{FF2B5EF4-FFF2-40B4-BE49-F238E27FC236}">
                <a16:creationId xmlns:a16="http://schemas.microsoft.com/office/drawing/2014/main" id="{154F004A-0E75-4BD1-9DC8-BF2CDA67E4F1}"/>
              </a:ext>
            </a:extLst>
          </p:cNvPr>
          <p:cNvSpPr>
            <a:spLocks noGrp="1"/>
          </p:cNvSpPr>
          <p:nvPr>
            <p:ph idx="1"/>
          </p:nvPr>
        </p:nvSpPr>
        <p:spPr/>
        <p:txBody>
          <a:bodyPr/>
          <a:lstStyle/>
          <a:p>
            <a:pPr>
              <a:buFont typeface="Wingdings" panose="05000000000000000000" pitchFamily="2" charset="2"/>
              <a:buChar char="§"/>
            </a:pPr>
            <a:r>
              <a:rPr lang="cs-CZ" sz="2000" b="1" dirty="0"/>
              <a:t>Neziskový sektor </a:t>
            </a:r>
          </a:p>
          <a:p>
            <a:pPr algn="just">
              <a:buFont typeface="Wingdings" panose="05000000000000000000" pitchFamily="2" charset="2"/>
              <a:buChar char="§"/>
            </a:pPr>
            <a:r>
              <a:rPr lang="cs-CZ" sz="1800" dirty="0"/>
              <a:t>Důležitou inovací v oblasti </a:t>
            </a:r>
            <a:r>
              <a:rPr lang="cs-CZ" sz="1800" dirty="0" err="1"/>
              <a:t>FinTech</a:t>
            </a:r>
            <a:r>
              <a:rPr lang="cs-CZ" sz="1800" dirty="0"/>
              <a:t> je technologie blockchain.</a:t>
            </a:r>
          </a:p>
          <a:p>
            <a:pPr algn="just">
              <a:buFont typeface="Wingdings" panose="05000000000000000000" pitchFamily="2" charset="2"/>
              <a:buChar char="§"/>
            </a:pPr>
            <a:r>
              <a:rPr lang="cs-CZ" sz="1600" dirty="0"/>
              <a:t>V informatice speciální druh distribuované decentralizované databáze uchovávající neustále se rozšiřující počet záznamů, které jsou chráněny proti neoprávněnému zásahu jak z vnější strany, tak i ze strany samotných uzlů peer-to-peer sítě. Nejčastější aplikací technologie blockchainu je použití jako účetní kniha kryptoměn (např. </a:t>
            </a:r>
            <a:r>
              <a:rPr lang="cs-CZ" sz="1600" dirty="0" err="1"/>
              <a:t>bitcoinu</a:t>
            </a:r>
            <a:r>
              <a:rPr lang="cs-CZ" sz="1600" dirty="0"/>
              <a:t>), jež uchovává transakce provedené uživateli. Kombinace s kryptografií umožňuje zajistit anonymitu operací a zabránit neoprávněným transakcím. Jednoslovný český ekvivalent pro anglický termín „blockchain“ dlouho chyběl. Od začátku roku 2017 běžel na stránkách blockchain.cz projekt, který si kladl za cíl takové slovo vybrat. Nakonec bylo vybráno slovo </a:t>
            </a:r>
            <a:r>
              <a:rPr lang="cs-CZ" sz="1600" dirty="0" err="1"/>
              <a:t>bločenka</a:t>
            </a:r>
            <a:r>
              <a:rPr lang="cs-CZ" sz="1600" dirty="0"/>
              <a:t>.  </a:t>
            </a:r>
          </a:p>
          <a:p>
            <a:pPr algn="just">
              <a:buFont typeface="Wingdings" panose="05000000000000000000" pitchFamily="2" charset="2"/>
              <a:buChar char="§"/>
            </a:pPr>
            <a:r>
              <a:rPr lang="cs-CZ" sz="1800" dirty="0"/>
              <a:t>Blockchain má potenciál pro transformaci samotného prostředku směny u všech transakcí, tedy samotných peněz. </a:t>
            </a:r>
          </a:p>
          <a:p>
            <a:pPr algn="just">
              <a:buFont typeface="Wingdings" panose="05000000000000000000" pitchFamily="2" charset="2"/>
              <a:buChar char="§"/>
            </a:pPr>
            <a:r>
              <a:rPr lang="cs-CZ" sz="1800" dirty="0"/>
              <a:t>Tato technologie přitom vznikla mimo firemní sektor.</a:t>
            </a:r>
          </a:p>
        </p:txBody>
      </p:sp>
    </p:spTree>
    <p:extLst>
      <p:ext uri="{BB962C8B-B14F-4D97-AF65-F5344CB8AC3E}">
        <p14:creationId xmlns:p14="http://schemas.microsoft.com/office/powerpoint/2010/main" val="874746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472C6DF-9200-4B8E-B870-31BF74950224}"/>
              </a:ext>
            </a:extLst>
          </p:cNvPr>
          <p:cNvSpPr>
            <a:spLocks noGrp="1"/>
          </p:cNvSpPr>
          <p:nvPr>
            <p:ph type="sldNum" sz="quarter" idx="11"/>
          </p:nvPr>
        </p:nvSpPr>
        <p:spPr/>
        <p:txBody>
          <a:bodyPr/>
          <a:lstStyle/>
          <a:p>
            <a:fld id="{0970407D-EE58-4A0B-824B-1D3AE42DD9CF}" type="slidenum">
              <a:rPr lang="cs-CZ" altLang="cs-CZ" smtClean="0"/>
              <a:pPr/>
              <a:t>26</a:t>
            </a:fld>
            <a:endParaRPr lang="cs-CZ" altLang="cs-CZ" dirty="0"/>
          </a:p>
        </p:txBody>
      </p:sp>
      <p:sp>
        <p:nvSpPr>
          <p:cNvPr id="4" name="Nadpis 3">
            <a:extLst>
              <a:ext uri="{FF2B5EF4-FFF2-40B4-BE49-F238E27FC236}">
                <a16:creationId xmlns:a16="http://schemas.microsoft.com/office/drawing/2014/main" id="{868BBB73-8569-4875-A701-6107547EAF28}"/>
              </a:ext>
            </a:extLst>
          </p:cNvPr>
          <p:cNvSpPr>
            <a:spLocks noGrp="1"/>
          </p:cNvSpPr>
          <p:nvPr>
            <p:ph type="title"/>
          </p:nvPr>
        </p:nvSpPr>
        <p:spPr/>
        <p:txBody>
          <a:bodyPr/>
          <a:lstStyle/>
          <a:p>
            <a:r>
              <a:rPr lang="cs-CZ" dirty="0"/>
              <a:t>Kategorizace </a:t>
            </a:r>
            <a:r>
              <a:rPr lang="cs-CZ" dirty="0" err="1"/>
              <a:t>FinTech</a:t>
            </a:r>
            <a:endParaRPr lang="cs-CZ" dirty="0"/>
          </a:p>
        </p:txBody>
      </p:sp>
      <p:sp>
        <p:nvSpPr>
          <p:cNvPr id="5" name="Zástupný obsah 4">
            <a:extLst>
              <a:ext uri="{FF2B5EF4-FFF2-40B4-BE49-F238E27FC236}">
                <a16:creationId xmlns:a16="http://schemas.microsoft.com/office/drawing/2014/main" id="{154F004A-0E75-4BD1-9DC8-BF2CDA67E4F1}"/>
              </a:ext>
            </a:extLst>
          </p:cNvPr>
          <p:cNvSpPr>
            <a:spLocks noGrp="1"/>
          </p:cNvSpPr>
          <p:nvPr>
            <p:ph idx="1"/>
          </p:nvPr>
        </p:nvSpPr>
        <p:spPr/>
        <p:txBody>
          <a:bodyPr/>
          <a:lstStyle/>
          <a:p>
            <a:pPr>
              <a:buFont typeface="Wingdings" panose="05000000000000000000" pitchFamily="2" charset="2"/>
              <a:buChar char="§"/>
            </a:pPr>
            <a:r>
              <a:rPr lang="cs-CZ" sz="2000" b="1" dirty="0"/>
              <a:t>Komunikace a administrace</a:t>
            </a:r>
          </a:p>
          <a:p>
            <a:pPr algn="just">
              <a:buFont typeface="Wingdings" panose="05000000000000000000" pitchFamily="2" charset="2"/>
              <a:buChar char="§"/>
            </a:pPr>
            <a:r>
              <a:rPr lang="cs-CZ" sz="1800" b="1" dirty="0"/>
              <a:t>Online platformy </a:t>
            </a:r>
            <a:r>
              <a:rPr lang="cs-CZ" sz="1800" dirty="0"/>
              <a:t>– běžná součást finančních služeb</a:t>
            </a:r>
          </a:p>
          <a:p>
            <a:pPr algn="just">
              <a:buFont typeface="Wingdings" panose="05000000000000000000" pitchFamily="2" charset="2"/>
              <a:buChar char="§"/>
            </a:pPr>
            <a:r>
              <a:rPr lang="cs-CZ" sz="1800" b="1" dirty="0"/>
              <a:t>Digitální transformace </a:t>
            </a:r>
            <a:r>
              <a:rPr lang="cs-CZ" sz="1800" dirty="0"/>
              <a:t>- o digitalizaci interních procesů finančních institucí, nové formy spolupráce zaměstnanců apod.</a:t>
            </a:r>
          </a:p>
          <a:p>
            <a:pPr algn="just">
              <a:buFont typeface="Wingdings" panose="05000000000000000000" pitchFamily="2" charset="2"/>
              <a:buChar char="§"/>
            </a:pPr>
            <a:r>
              <a:rPr lang="cs-CZ" sz="1800" b="1" dirty="0"/>
              <a:t>RPA</a:t>
            </a:r>
            <a:r>
              <a:rPr lang="cs-CZ" sz="1800" dirty="0"/>
              <a:t> (</a:t>
            </a:r>
            <a:r>
              <a:rPr lang="cs-CZ" sz="1800" dirty="0" err="1"/>
              <a:t>Robotic</a:t>
            </a:r>
            <a:r>
              <a:rPr lang="cs-CZ" sz="1800" dirty="0"/>
              <a:t> </a:t>
            </a:r>
            <a:r>
              <a:rPr lang="cs-CZ" sz="1800" dirty="0" err="1"/>
              <a:t>Process</a:t>
            </a:r>
            <a:r>
              <a:rPr lang="cs-CZ" sz="1800" dirty="0"/>
              <a:t> </a:t>
            </a:r>
            <a:r>
              <a:rPr lang="cs-CZ" sz="1800" dirty="0" err="1"/>
              <a:t>Automation</a:t>
            </a:r>
            <a:r>
              <a:rPr lang="cs-CZ" sz="1800" dirty="0"/>
              <a:t>) - cílem je snížení nákladů a zvýšení kvality a spolehlivosti u administrativních činností. </a:t>
            </a:r>
          </a:p>
          <a:p>
            <a:pPr algn="just">
              <a:buFont typeface="Wingdings" panose="05000000000000000000" pitchFamily="2" charset="2"/>
              <a:buChar char="§"/>
            </a:pPr>
            <a:r>
              <a:rPr lang="cs-CZ" sz="1800" dirty="0"/>
              <a:t>Příkladem aplikace může být </a:t>
            </a:r>
            <a:r>
              <a:rPr lang="cs-CZ" sz="1800" b="1" dirty="0"/>
              <a:t>proces on-</a:t>
            </a:r>
            <a:r>
              <a:rPr lang="cs-CZ" sz="1800" b="1" dirty="0" err="1"/>
              <a:t>boardingu</a:t>
            </a:r>
            <a:r>
              <a:rPr lang="cs-CZ" sz="1800" b="1" dirty="0"/>
              <a:t> klientů </a:t>
            </a:r>
            <a:r>
              <a:rPr lang="cs-CZ" sz="1800" dirty="0"/>
              <a:t>(AML, KYC a další procedury), který je kvůli regulaci administrativně náročný. </a:t>
            </a:r>
          </a:p>
          <a:p>
            <a:pPr algn="just">
              <a:buFont typeface="Wingdings" panose="05000000000000000000" pitchFamily="2" charset="2"/>
              <a:buChar char="§"/>
            </a:pPr>
            <a:r>
              <a:rPr lang="cs-CZ" sz="1800" dirty="0"/>
              <a:t>Další oblastí aplikace je </a:t>
            </a:r>
            <a:r>
              <a:rPr lang="cs-CZ" sz="1800" b="1" dirty="0"/>
              <a:t>automatizace </a:t>
            </a:r>
            <a:r>
              <a:rPr lang="cs-CZ" sz="1800" b="1" dirty="0" err="1"/>
              <a:t>back</a:t>
            </a:r>
            <a:r>
              <a:rPr lang="cs-CZ" sz="1800" b="1" dirty="0"/>
              <a:t>-office a </a:t>
            </a:r>
            <a:r>
              <a:rPr lang="cs-CZ" sz="1800" b="1" dirty="0" err="1"/>
              <a:t>middle</a:t>
            </a:r>
            <a:r>
              <a:rPr lang="cs-CZ" sz="1800" b="1" dirty="0"/>
              <a:t>-office činností.</a:t>
            </a:r>
          </a:p>
        </p:txBody>
      </p:sp>
    </p:spTree>
    <p:extLst>
      <p:ext uri="{BB962C8B-B14F-4D97-AF65-F5344CB8AC3E}">
        <p14:creationId xmlns:p14="http://schemas.microsoft.com/office/powerpoint/2010/main" val="12613141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472C6DF-9200-4B8E-B870-31BF74950224}"/>
              </a:ext>
            </a:extLst>
          </p:cNvPr>
          <p:cNvSpPr>
            <a:spLocks noGrp="1"/>
          </p:cNvSpPr>
          <p:nvPr>
            <p:ph type="sldNum" sz="quarter" idx="11"/>
          </p:nvPr>
        </p:nvSpPr>
        <p:spPr/>
        <p:txBody>
          <a:bodyPr/>
          <a:lstStyle/>
          <a:p>
            <a:fld id="{0970407D-EE58-4A0B-824B-1D3AE42DD9CF}" type="slidenum">
              <a:rPr lang="cs-CZ" altLang="cs-CZ" smtClean="0"/>
              <a:pPr/>
              <a:t>27</a:t>
            </a:fld>
            <a:endParaRPr lang="cs-CZ" altLang="cs-CZ" dirty="0"/>
          </a:p>
        </p:txBody>
      </p:sp>
      <p:sp>
        <p:nvSpPr>
          <p:cNvPr id="4" name="Nadpis 3">
            <a:extLst>
              <a:ext uri="{FF2B5EF4-FFF2-40B4-BE49-F238E27FC236}">
                <a16:creationId xmlns:a16="http://schemas.microsoft.com/office/drawing/2014/main" id="{868BBB73-8569-4875-A701-6107547EAF28}"/>
              </a:ext>
            </a:extLst>
          </p:cNvPr>
          <p:cNvSpPr>
            <a:spLocks noGrp="1"/>
          </p:cNvSpPr>
          <p:nvPr>
            <p:ph type="title"/>
          </p:nvPr>
        </p:nvSpPr>
        <p:spPr/>
        <p:txBody>
          <a:bodyPr/>
          <a:lstStyle/>
          <a:p>
            <a:r>
              <a:rPr lang="cs-CZ" dirty="0"/>
              <a:t>Kategorizace </a:t>
            </a:r>
            <a:r>
              <a:rPr lang="cs-CZ" dirty="0" err="1"/>
              <a:t>FinTech</a:t>
            </a:r>
            <a:endParaRPr lang="cs-CZ" dirty="0"/>
          </a:p>
        </p:txBody>
      </p:sp>
      <p:sp>
        <p:nvSpPr>
          <p:cNvPr id="5" name="Zástupný obsah 4">
            <a:extLst>
              <a:ext uri="{FF2B5EF4-FFF2-40B4-BE49-F238E27FC236}">
                <a16:creationId xmlns:a16="http://schemas.microsoft.com/office/drawing/2014/main" id="{154F004A-0E75-4BD1-9DC8-BF2CDA67E4F1}"/>
              </a:ext>
            </a:extLst>
          </p:cNvPr>
          <p:cNvSpPr>
            <a:spLocks noGrp="1"/>
          </p:cNvSpPr>
          <p:nvPr>
            <p:ph idx="1"/>
          </p:nvPr>
        </p:nvSpPr>
        <p:spPr/>
        <p:txBody>
          <a:bodyPr/>
          <a:lstStyle/>
          <a:p>
            <a:pPr>
              <a:buFont typeface="Wingdings" panose="05000000000000000000" pitchFamily="2" charset="2"/>
              <a:buChar char="§"/>
            </a:pPr>
            <a:r>
              <a:rPr lang="cs-CZ" sz="2000" b="1" dirty="0"/>
              <a:t>Komunikace a administrace</a:t>
            </a:r>
          </a:p>
          <a:p>
            <a:pPr algn="just">
              <a:buFont typeface="Wingdings" panose="05000000000000000000" pitchFamily="2" charset="2"/>
              <a:buChar char="§"/>
            </a:pPr>
            <a:r>
              <a:rPr lang="cs-CZ" sz="1800" b="1" dirty="0"/>
              <a:t>Kybernetická bezpečnost</a:t>
            </a:r>
          </a:p>
          <a:p>
            <a:pPr algn="just">
              <a:buFont typeface="Wingdings" panose="05000000000000000000" pitchFamily="2" charset="2"/>
              <a:buChar char="§"/>
            </a:pPr>
            <a:r>
              <a:rPr lang="cs-CZ" sz="1800" b="1" dirty="0"/>
              <a:t>Chatboti</a:t>
            </a:r>
            <a:r>
              <a:rPr lang="cs-CZ" sz="1800" dirty="0"/>
              <a:t> - dokáží řešit běžné, opakující se dotazy. Limitujícím faktorem pro rychlejší nasazování chatbotů v ČR je fakt, že většina AI algoritmů byla vyvinuta pro anglický jazyk a čeština je pro ně poměrně komplikovaná.</a:t>
            </a:r>
            <a:endParaRPr lang="cs-CZ" sz="1000" dirty="0"/>
          </a:p>
          <a:p>
            <a:pPr algn="just">
              <a:buFont typeface="Wingdings" panose="05000000000000000000" pitchFamily="2" charset="2"/>
              <a:buChar char="§"/>
            </a:pPr>
            <a:r>
              <a:rPr lang="cs-CZ" sz="1800" b="1" dirty="0"/>
              <a:t>Agregace finančních produktů v rámci jedné platformy </a:t>
            </a:r>
            <a:r>
              <a:rPr lang="cs-CZ" sz="1800" dirty="0"/>
              <a:t>- význam agregátorů zvýšila nová evropská regulace s názvem PSD2 (</a:t>
            </a:r>
            <a:r>
              <a:rPr lang="cs-CZ" sz="1800" dirty="0" err="1"/>
              <a:t>Payment</a:t>
            </a:r>
            <a:r>
              <a:rPr lang="cs-CZ" sz="1800" dirty="0"/>
              <a:t> </a:t>
            </a:r>
            <a:r>
              <a:rPr lang="cs-CZ" sz="1800" dirty="0" err="1"/>
              <a:t>Service</a:t>
            </a:r>
            <a:r>
              <a:rPr lang="cs-CZ" sz="1800" dirty="0"/>
              <a:t> </a:t>
            </a:r>
            <a:r>
              <a:rPr lang="cs-CZ" sz="1800" dirty="0" err="1"/>
              <a:t>Directive</a:t>
            </a:r>
            <a:r>
              <a:rPr lang="cs-CZ" sz="1800" dirty="0"/>
              <a:t>). Limitující však je požadavek na obnovení souhlasu klienta každých 90 dnů.</a:t>
            </a:r>
          </a:p>
        </p:txBody>
      </p:sp>
    </p:spTree>
    <p:extLst>
      <p:ext uri="{BB962C8B-B14F-4D97-AF65-F5344CB8AC3E}">
        <p14:creationId xmlns:p14="http://schemas.microsoft.com/office/powerpoint/2010/main" val="33924216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472C6DF-9200-4B8E-B870-31BF74950224}"/>
              </a:ext>
            </a:extLst>
          </p:cNvPr>
          <p:cNvSpPr>
            <a:spLocks noGrp="1"/>
          </p:cNvSpPr>
          <p:nvPr>
            <p:ph type="sldNum" sz="quarter" idx="11"/>
          </p:nvPr>
        </p:nvSpPr>
        <p:spPr/>
        <p:txBody>
          <a:bodyPr/>
          <a:lstStyle/>
          <a:p>
            <a:fld id="{0970407D-EE58-4A0B-824B-1D3AE42DD9CF}" type="slidenum">
              <a:rPr lang="cs-CZ" altLang="cs-CZ" smtClean="0"/>
              <a:pPr/>
              <a:t>28</a:t>
            </a:fld>
            <a:endParaRPr lang="cs-CZ" altLang="cs-CZ" dirty="0"/>
          </a:p>
        </p:txBody>
      </p:sp>
      <p:sp>
        <p:nvSpPr>
          <p:cNvPr id="4" name="Nadpis 3">
            <a:extLst>
              <a:ext uri="{FF2B5EF4-FFF2-40B4-BE49-F238E27FC236}">
                <a16:creationId xmlns:a16="http://schemas.microsoft.com/office/drawing/2014/main" id="{868BBB73-8569-4875-A701-6107547EAF28}"/>
              </a:ext>
            </a:extLst>
          </p:cNvPr>
          <p:cNvSpPr>
            <a:spLocks noGrp="1"/>
          </p:cNvSpPr>
          <p:nvPr>
            <p:ph type="title"/>
          </p:nvPr>
        </p:nvSpPr>
        <p:spPr/>
        <p:txBody>
          <a:bodyPr/>
          <a:lstStyle/>
          <a:p>
            <a:r>
              <a:rPr lang="cs-CZ" dirty="0"/>
              <a:t>Kategorizace </a:t>
            </a:r>
            <a:r>
              <a:rPr lang="cs-CZ" dirty="0" err="1"/>
              <a:t>FinTech</a:t>
            </a:r>
            <a:endParaRPr lang="cs-CZ" dirty="0"/>
          </a:p>
        </p:txBody>
      </p:sp>
      <p:sp>
        <p:nvSpPr>
          <p:cNvPr id="5" name="Zástupný obsah 4">
            <a:extLst>
              <a:ext uri="{FF2B5EF4-FFF2-40B4-BE49-F238E27FC236}">
                <a16:creationId xmlns:a16="http://schemas.microsoft.com/office/drawing/2014/main" id="{154F004A-0E75-4BD1-9DC8-BF2CDA67E4F1}"/>
              </a:ext>
            </a:extLst>
          </p:cNvPr>
          <p:cNvSpPr>
            <a:spLocks noGrp="1"/>
          </p:cNvSpPr>
          <p:nvPr>
            <p:ph idx="1"/>
          </p:nvPr>
        </p:nvSpPr>
        <p:spPr/>
        <p:txBody>
          <a:bodyPr/>
          <a:lstStyle/>
          <a:p>
            <a:pPr>
              <a:buFont typeface="Wingdings" panose="05000000000000000000" pitchFamily="2" charset="2"/>
              <a:buChar char="§"/>
            </a:pPr>
            <a:r>
              <a:rPr lang="cs-CZ" sz="2000" b="1" dirty="0"/>
              <a:t>Převody peněz a platby</a:t>
            </a:r>
          </a:p>
          <a:p>
            <a:pPr algn="just">
              <a:buFont typeface="Wingdings" panose="05000000000000000000" pitchFamily="2" charset="2"/>
              <a:buChar char="§"/>
            </a:pPr>
            <a:r>
              <a:rPr lang="cs-CZ" sz="1800" dirty="0"/>
              <a:t>Technologické inovace patrně nejviditelněji změnily oblast plateb, a to od tradičních platebních systémů až po vznik nových měn v čele s Bitcoinem.</a:t>
            </a:r>
          </a:p>
          <a:p>
            <a:pPr algn="just">
              <a:buFont typeface="Wingdings" panose="05000000000000000000" pitchFamily="2" charset="2"/>
              <a:buChar char="§"/>
            </a:pPr>
            <a:r>
              <a:rPr lang="cs-CZ" sz="1800" b="1" dirty="0"/>
              <a:t>Online platební systémy</a:t>
            </a:r>
          </a:p>
          <a:p>
            <a:pPr algn="just">
              <a:buFont typeface="Wingdings" panose="05000000000000000000" pitchFamily="2" charset="2"/>
              <a:buChar char="§"/>
            </a:pPr>
            <a:r>
              <a:rPr lang="cs-CZ" sz="1800" dirty="0"/>
              <a:t>Tradiční systémy pro převod peněz prostřednictvím centrálních clearingových systémů dříve vyžadovaly k validaci transakce několik dnů, v lepším případě hodin. Technologické možnosti tuto dobu dokáží zkrátit na vteřiny – okamžité platby.</a:t>
            </a:r>
          </a:p>
          <a:p>
            <a:pPr algn="just">
              <a:buFont typeface="Wingdings" panose="05000000000000000000" pitchFamily="2" charset="2"/>
              <a:buChar char="§"/>
            </a:pPr>
            <a:r>
              <a:rPr lang="cs-CZ" sz="1800" b="1" dirty="0"/>
              <a:t>Internetové platební brány </a:t>
            </a:r>
            <a:r>
              <a:rPr lang="cs-CZ" sz="1800" dirty="0"/>
              <a:t>– PayPal větší tržní podíl na trhu než tradiční společnosti Mastercard a Visa.</a:t>
            </a:r>
          </a:p>
          <a:p>
            <a:pPr algn="just">
              <a:buFont typeface="Wingdings" panose="05000000000000000000" pitchFamily="2" charset="2"/>
              <a:buChar char="§"/>
            </a:pPr>
            <a:r>
              <a:rPr lang="cs-CZ" sz="1800" dirty="0"/>
              <a:t>Další inovací v oblasti plateb je </a:t>
            </a:r>
            <a:r>
              <a:rPr lang="cs-CZ" sz="1800" b="1" dirty="0"/>
              <a:t>používání mobilních telefonů a chytrých hodinek.</a:t>
            </a:r>
          </a:p>
          <a:p>
            <a:pPr algn="just">
              <a:buFont typeface="Wingdings" panose="05000000000000000000" pitchFamily="2" charset="2"/>
              <a:buChar char="§"/>
            </a:pPr>
            <a:endParaRPr lang="cs-CZ" sz="1800" dirty="0"/>
          </a:p>
        </p:txBody>
      </p:sp>
    </p:spTree>
    <p:extLst>
      <p:ext uri="{BB962C8B-B14F-4D97-AF65-F5344CB8AC3E}">
        <p14:creationId xmlns:p14="http://schemas.microsoft.com/office/powerpoint/2010/main" val="39662475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472C6DF-9200-4B8E-B870-31BF74950224}"/>
              </a:ext>
            </a:extLst>
          </p:cNvPr>
          <p:cNvSpPr>
            <a:spLocks noGrp="1"/>
          </p:cNvSpPr>
          <p:nvPr>
            <p:ph type="sldNum" sz="quarter" idx="11"/>
          </p:nvPr>
        </p:nvSpPr>
        <p:spPr/>
        <p:txBody>
          <a:bodyPr/>
          <a:lstStyle/>
          <a:p>
            <a:fld id="{0970407D-EE58-4A0B-824B-1D3AE42DD9CF}" type="slidenum">
              <a:rPr lang="cs-CZ" altLang="cs-CZ" smtClean="0"/>
              <a:pPr/>
              <a:t>29</a:t>
            </a:fld>
            <a:endParaRPr lang="cs-CZ" altLang="cs-CZ" dirty="0"/>
          </a:p>
        </p:txBody>
      </p:sp>
      <p:sp>
        <p:nvSpPr>
          <p:cNvPr id="4" name="Nadpis 3">
            <a:extLst>
              <a:ext uri="{FF2B5EF4-FFF2-40B4-BE49-F238E27FC236}">
                <a16:creationId xmlns:a16="http://schemas.microsoft.com/office/drawing/2014/main" id="{868BBB73-8569-4875-A701-6107547EAF28}"/>
              </a:ext>
            </a:extLst>
          </p:cNvPr>
          <p:cNvSpPr>
            <a:spLocks noGrp="1"/>
          </p:cNvSpPr>
          <p:nvPr>
            <p:ph type="title"/>
          </p:nvPr>
        </p:nvSpPr>
        <p:spPr/>
        <p:txBody>
          <a:bodyPr/>
          <a:lstStyle/>
          <a:p>
            <a:r>
              <a:rPr lang="cs-CZ" dirty="0"/>
              <a:t>Kategorizace </a:t>
            </a:r>
            <a:r>
              <a:rPr lang="cs-CZ" dirty="0" err="1"/>
              <a:t>FinTech</a:t>
            </a:r>
            <a:endParaRPr lang="cs-CZ" dirty="0"/>
          </a:p>
        </p:txBody>
      </p:sp>
      <p:sp>
        <p:nvSpPr>
          <p:cNvPr id="5" name="Zástupný obsah 4">
            <a:extLst>
              <a:ext uri="{FF2B5EF4-FFF2-40B4-BE49-F238E27FC236}">
                <a16:creationId xmlns:a16="http://schemas.microsoft.com/office/drawing/2014/main" id="{154F004A-0E75-4BD1-9DC8-BF2CDA67E4F1}"/>
              </a:ext>
            </a:extLst>
          </p:cNvPr>
          <p:cNvSpPr>
            <a:spLocks noGrp="1"/>
          </p:cNvSpPr>
          <p:nvPr>
            <p:ph idx="1"/>
          </p:nvPr>
        </p:nvSpPr>
        <p:spPr/>
        <p:txBody>
          <a:bodyPr/>
          <a:lstStyle/>
          <a:p>
            <a:pPr>
              <a:buFont typeface="Wingdings" panose="05000000000000000000" pitchFamily="2" charset="2"/>
              <a:buChar char="§"/>
            </a:pPr>
            <a:r>
              <a:rPr lang="cs-CZ" sz="2000" b="1" dirty="0"/>
              <a:t>Devizové konverze</a:t>
            </a:r>
          </a:p>
          <a:p>
            <a:pPr>
              <a:buFont typeface="Wingdings" panose="05000000000000000000" pitchFamily="2" charset="2"/>
              <a:buChar char="§"/>
            </a:pPr>
            <a:r>
              <a:rPr lang="cs-CZ" sz="1800" dirty="0"/>
              <a:t>Zásadním rozdílem ve srovnání se směnárnami či bankovními devizovými konverzemi jsou devizové kurzy nabízené klientům. </a:t>
            </a:r>
          </a:p>
          <a:p>
            <a:pPr>
              <a:buFont typeface="Wingdings" panose="05000000000000000000" pitchFamily="2" charset="2"/>
              <a:buChar char="§"/>
            </a:pPr>
            <a:r>
              <a:rPr lang="cs-CZ" sz="1800" dirty="0"/>
              <a:t>U běžných měnových párů nabízí </a:t>
            </a:r>
            <a:r>
              <a:rPr lang="cs-CZ" sz="1800" dirty="0" err="1"/>
              <a:t>FinTech</a:t>
            </a:r>
            <a:r>
              <a:rPr lang="cs-CZ" sz="1800" dirty="0"/>
              <a:t> firmy v podstatě mezibankovní devizové kurzy.</a:t>
            </a:r>
          </a:p>
          <a:p>
            <a:pPr>
              <a:buFont typeface="Wingdings" panose="05000000000000000000" pitchFamily="2" charset="2"/>
              <a:buChar char="§"/>
            </a:pPr>
            <a:r>
              <a:rPr lang="cs-CZ" sz="1800" b="1" dirty="0"/>
              <a:t>Klíčoví hráči a služby </a:t>
            </a:r>
          </a:p>
          <a:p>
            <a:pPr>
              <a:buFont typeface="Wingdings" panose="05000000000000000000" pitchFamily="2" charset="2"/>
              <a:buChar char="§"/>
            </a:pPr>
            <a:r>
              <a:rPr lang="cs-CZ" sz="1800" dirty="0"/>
              <a:t>PayPal, Stripe, </a:t>
            </a:r>
            <a:r>
              <a:rPr lang="cs-CZ" sz="1800" dirty="0" err="1"/>
              <a:t>Alipay</a:t>
            </a:r>
            <a:r>
              <a:rPr lang="cs-CZ" sz="1800" dirty="0"/>
              <a:t>, Amazon </a:t>
            </a:r>
            <a:r>
              <a:rPr lang="cs-CZ" sz="1800" dirty="0" err="1"/>
              <a:t>Pay</a:t>
            </a:r>
            <a:r>
              <a:rPr lang="cs-CZ" sz="1800" dirty="0"/>
              <a:t>, Google </a:t>
            </a:r>
            <a:r>
              <a:rPr lang="cs-CZ" sz="1800" dirty="0" err="1"/>
              <a:t>Pay</a:t>
            </a:r>
            <a:r>
              <a:rPr lang="cs-CZ" sz="1800" dirty="0"/>
              <a:t>, Apple </a:t>
            </a:r>
            <a:r>
              <a:rPr lang="cs-CZ" sz="1800" dirty="0" err="1"/>
              <a:t>Pay</a:t>
            </a:r>
            <a:r>
              <a:rPr lang="cs-CZ" sz="1800" dirty="0"/>
              <a:t>, </a:t>
            </a:r>
            <a:r>
              <a:rPr lang="cs-CZ" sz="1800" dirty="0" err="1"/>
              <a:t>Revolut</a:t>
            </a:r>
            <a:r>
              <a:rPr lang="cs-CZ" sz="1800" dirty="0"/>
              <a:t>, </a:t>
            </a:r>
            <a:r>
              <a:rPr lang="cs-CZ" sz="1800" dirty="0" err="1"/>
              <a:t>WePay</a:t>
            </a:r>
            <a:r>
              <a:rPr lang="cs-CZ" sz="1800" dirty="0"/>
              <a:t>, </a:t>
            </a:r>
          </a:p>
          <a:p>
            <a:pPr>
              <a:buFont typeface="Wingdings" panose="05000000000000000000" pitchFamily="2" charset="2"/>
              <a:buChar char="§"/>
            </a:pPr>
            <a:r>
              <a:rPr lang="cs-CZ" sz="1800" b="1" dirty="0"/>
              <a:t>Firmy v ČR </a:t>
            </a:r>
          </a:p>
          <a:p>
            <a:pPr>
              <a:buFont typeface="Wingdings" panose="05000000000000000000" pitchFamily="2" charset="2"/>
              <a:buChar char="§"/>
            </a:pPr>
            <a:r>
              <a:rPr lang="cs-CZ" sz="1800" dirty="0" err="1"/>
              <a:t>Twisto</a:t>
            </a:r>
            <a:r>
              <a:rPr lang="cs-CZ" sz="1800" dirty="0"/>
              <a:t>, Roger, </a:t>
            </a:r>
          </a:p>
        </p:txBody>
      </p:sp>
    </p:spTree>
    <p:extLst>
      <p:ext uri="{BB962C8B-B14F-4D97-AF65-F5344CB8AC3E}">
        <p14:creationId xmlns:p14="http://schemas.microsoft.com/office/powerpoint/2010/main" val="793939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FinTech</a:t>
            </a:r>
            <a:endParaRPr lang="cs-CZ" dirty="0"/>
          </a:p>
        </p:txBody>
      </p:sp>
      <p:sp>
        <p:nvSpPr>
          <p:cNvPr id="5" name="Zástupný symbol pro obsah 4"/>
          <p:cNvSpPr>
            <a:spLocks noGrp="1"/>
          </p:cNvSpPr>
          <p:nvPr>
            <p:ph idx="1"/>
          </p:nvPr>
        </p:nvSpPr>
        <p:spPr/>
        <p:txBody>
          <a:bodyPr/>
          <a:lstStyle/>
          <a:p>
            <a:pPr>
              <a:buFont typeface="Wingdings" panose="05000000000000000000" pitchFamily="2" charset="2"/>
              <a:buChar char="§"/>
            </a:pPr>
            <a:r>
              <a:rPr lang="cs-CZ" sz="2000" dirty="0" err="1"/>
              <a:t>FinTech</a:t>
            </a:r>
            <a:r>
              <a:rPr lang="cs-CZ" sz="2000" dirty="0"/>
              <a:t> představuje rychlejší, levnější a kvalitnější služby.</a:t>
            </a:r>
          </a:p>
          <a:p>
            <a:pPr>
              <a:buFont typeface="Wingdings" panose="05000000000000000000" pitchFamily="2" charset="2"/>
              <a:buChar char="§"/>
            </a:pPr>
            <a:r>
              <a:rPr lang="cs-CZ" sz="2000" dirty="0"/>
              <a:t>Roste popularita digitálních řešení – tradiční hráči nemohou tyto trendy ignorovat.</a:t>
            </a:r>
          </a:p>
          <a:p>
            <a:pPr>
              <a:buFont typeface="Wingdings" panose="05000000000000000000" pitchFamily="2" charset="2"/>
              <a:buChar char="§"/>
            </a:pPr>
            <a:r>
              <a:rPr lang="cs-CZ" sz="2000" dirty="0"/>
              <a:t>Spotřebitelé žádají rychlejší, levnější a kvalitnější služby šité na míru a bez zbytečné administrativy.</a:t>
            </a:r>
          </a:p>
          <a:p>
            <a:pPr>
              <a:buFont typeface="Wingdings" panose="05000000000000000000" pitchFamily="2" charset="2"/>
              <a:buChar char="§"/>
            </a:pPr>
            <a:r>
              <a:rPr lang="cs-CZ" sz="2000" dirty="0"/>
              <a:t>Banky buď samy zavádějí inovativní služby a nebo úzce spolupracují se vznikajícími startupy</a:t>
            </a:r>
          </a:p>
          <a:p>
            <a:pPr>
              <a:buFont typeface="Wingdings" panose="05000000000000000000" pitchFamily="2" charset="2"/>
              <a:buChar char="§"/>
            </a:pPr>
            <a:r>
              <a:rPr lang="cs-CZ" sz="2000" dirty="0"/>
              <a:t>Nejrozvinutější oblasti – platební styk, devizové konverze a dluhové financování.</a:t>
            </a:r>
          </a:p>
          <a:p>
            <a:pPr>
              <a:buFont typeface="Wingdings" panose="05000000000000000000" pitchFamily="2" charset="2"/>
              <a:buChar char="§"/>
            </a:pPr>
            <a:r>
              <a:rPr lang="cs-CZ" sz="2000" dirty="0"/>
              <a:t>PayPal – lze považovat za první a nejvýznamnější </a:t>
            </a:r>
            <a:r>
              <a:rPr lang="cs-CZ" sz="2000" dirty="0" err="1"/>
              <a:t>FinTech</a:t>
            </a:r>
            <a:r>
              <a:rPr lang="cs-CZ" sz="2000" dirty="0"/>
              <a:t> společnost, její služby jsou jedněmi z nejpoužívanějších pro platby na internetu.</a:t>
            </a:r>
          </a:p>
          <a:p>
            <a:pPr>
              <a:buFont typeface="Wingdings" panose="05000000000000000000" pitchFamily="2" charset="2"/>
              <a:buChar char="§"/>
            </a:pPr>
            <a:r>
              <a:rPr lang="cs-CZ" sz="2000" dirty="0" err="1"/>
              <a:t>Revolut</a:t>
            </a:r>
            <a:r>
              <a:rPr lang="cs-CZ" sz="2000" dirty="0"/>
              <a:t> – 2015, VB – již vlastní bankovní licenci, rozšířil své portfolio o tradiční služby a plánuje také úvěrování.</a:t>
            </a:r>
          </a:p>
          <a:p>
            <a:pPr lvl="1"/>
            <a:endParaRPr lang="cs-CZ" dirty="0"/>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3</a:t>
            </a:fld>
            <a:endParaRPr lang="cs-CZ" altLang="cs-CZ"/>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472C6DF-9200-4B8E-B870-31BF74950224}"/>
              </a:ext>
            </a:extLst>
          </p:cNvPr>
          <p:cNvSpPr>
            <a:spLocks noGrp="1"/>
          </p:cNvSpPr>
          <p:nvPr>
            <p:ph type="sldNum" sz="quarter" idx="11"/>
          </p:nvPr>
        </p:nvSpPr>
        <p:spPr/>
        <p:txBody>
          <a:bodyPr/>
          <a:lstStyle/>
          <a:p>
            <a:fld id="{0970407D-EE58-4A0B-824B-1D3AE42DD9CF}" type="slidenum">
              <a:rPr lang="cs-CZ" altLang="cs-CZ" smtClean="0"/>
              <a:pPr/>
              <a:t>30</a:t>
            </a:fld>
            <a:endParaRPr lang="cs-CZ" altLang="cs-CZ" dirty="0"/>
          </a:p>
        </p:txBody>
      </p:sp>
      <p:sp>
        <p:nvSpPr>
          <p:cNvPr id="4" name="Nadpis 3">
            <a:extLst>
              <a:ext uri="{FF2B5EF4-FFF2-40B4-BE49-F238E27FC236}">
                <a16:creationId xmlns:a16="http://schemas.microsoft.com/office/drawing/2014/main" id="{868BBB73-8569-4875-A701-6107547EAF28}"/>
              </a:ext>
            </a:extLst>
          </p:cNvPr>
          <p:cNvSpPr>
            <a:spLocks noGrp="1"/>
          </p:cNvSpPr>
          <p:nvPr>
            <p:ph type="title"/>
          </p:nvPr>
        </p:nvSpPr>
        <p:spPr/>
        <p:txBody>
          <a:bodyPr/>
          <a:lstStyle/>
          <a:p>
            <a:r>
              <a:rPr lang="cs-CZ" dirty="0"/>
              <a:t>Kategorizace </a:t>
            </a:r>
            <a:r>
              <a:rPr lang="cs-CZ" dirty="0" err="1"/>
              <a:t>FinTech</a:t>
            </a:r>
            <a:endParaRPr lang="cs-CZ" dirty="0"/>
          </a:p>
        </p:txBody>
      </p:sp>
      <p:sp>
        <p:nvSpPr>
          <p:cNvPr id="5" name="Zástupný obsah 4">
            <a:extLst>
              <a:ext uri="{FF2B5EF4-FFF2-40B4-BE49-F238E27FC236}">
                <a16:creationId xmlns:a16="http://schemas.microsoft.com/office/drawing/2014/main" id="{154F004A-0E75-4BD1-9DC8-BF2CDA67E4F1}"/>
              </a:ext>
            </a:extLst>
          </p:cNvPr>
          <p:cNvSpPr>
            <a:spLocks noGrp="1"/>
          </p:cNvSpPr>
          <p:nvPr>
            <p:ph idx="1"/>
          </p:nvPr>
        </p:nvSpPr>
        <p:spPr/>
        <p:txBody>
          <a:bodyPr/>
          <a:lstStyle/>
          <a:p>
            <a:pPr>
              <a:buFont typeface="Wingdings" panose="05000000000000000000" pitchFamily="2" charset="2"/>
              <a:buChar char="§"/>
            </a:pPr>
            <a:r>
              <a:rPr lang="cs-CZ" sz="2000" b="1" dirty="0"/>
              <a:t>Kryptoměny</a:t>
            </a:r>
          </a:p>
          <a:p>
            <a:pPr>
              <a:buFont typeface="Wingdings" panose="05000000000000000000" pitchFamily="2" charset="2"/>
              <a:buChar char="§"/>
            </a:pPr>
            <a:r>
              <a:rPr lang="cs-CZ" sz="1800" dirty="0"/>
              <a:t>Kryptoměnou se rozumí digitální finanční aktivum, které je emitováno, aby sloužilo jako prostředek směny. </a:t>
            </a:r>
          </a:p>
          <a:p>
            <a:pPr>
              <a:buFont typeface="Wingdings" panose="05000000000000000000" pitchFamily="2" charset="2"/>
              <a:buChar char="§"/>
            </a:pPr>
            <a:r>
              <a:rPr lang="cs-CZ" sz="1800" dirty="0"/>
              <a:t>Na rozdíl od tradičních měn, ať již ve fyzické, či elektronické podobě, nedochází k verifikaci transakce v centrálním clearingové instituci, ale decentralizovaně prostřednictvím technologie blockchain.</a:t>
            </a:r>
          </a:p>
          <a:p>
            <a:pPr>
              <a:buFont typeface="Wingdings" panose="05000000000000000000" pitchFamily="2" charset="2"/>
              <a:buChar char="§"/>
            </a:pPr>
            <a:r>
              <a:rPr lang="cs-CZ" sz="1800" dirty="0"/>
              <a:t>Podobně jako PayPal definoval online platby, Bitcoin je pro mnohé synonymem pro kryptoměny. I zde však vyrostla početná konkurence. </a:t>
            </a:r>
          </a:p>
        </p:txBody>
      </p:sp>
    </p:spTree>
    <p:extLst>
      <p:ext uri="{BB962C8B-B14F-4D97-AF65-F5344CB8AC3E}">
        <p14:creationId xmlns:p14="http://schemas.microsoft.com/office/powerpoint/2010/main" val="38654498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472C6DF-9200-4B8E-B870-31BF74950224}"/>
              </a:ext>
            </a:extLst>
          </p:cNvPr>
          <p:cNvSpPr>
            <a:spLocks noGrp="1"/>
          </p:cNvSpPr>
          <p:nvPr>
            <p:ph type="sldNum" sz="quarter" idx="11"/>
          </p:nvPr>
        </p:nvSpPr>
        <p:spPr/>
        <p:txBody>
          <a:bodyPr/>
          <a:lstStyle/>
          <a:p>
            <a:fld id="{0970407D-EE58-4A0B-824B-1D3AE42DD9CF}" type="slidenum">
              <a:rPr lang="cs-CZ" altLang="cs-CZ" smtClean="0"/>
              <a:pPr/>
              <a:t>31</a:t>
            </a:fld>
            <a:endParaRPr lang="cs-CZ" altLang="cs-CZ" dirty="0"/>
          </a:p>
        </p:txBody>
      </p:sp>
      <p:sp>
        <p:nvSpPr>
          <p:cNvPr id="4" name="Nadpis 3">
            <a:extLst>
              <a:ext uri="{FF2B5EF4-FFF2-40B4-BE49-F238E27FC236}">
                <a16:creationId xmlns:a16="http://schemas.microsoft.com/office/drawing/2014/main" id="{868BBB73-8569-4875-A701-6107547EAF28}"/>
              </a:ext>
            </a:extLst>
          </p:cNvPr>
          <p:cNvSpPr>
            <a:spLocks noGrp="1"/>
          </p:cNvSpPr>
          <p:nvPr>
            <p:ph type="title"/>
          </p:nvPr>
        </p:nvSpPr>
        <p:spPr/>
        <p:txBody>
          <a:bodyPr/>
          <a:lstStyle/>
          <a:p>
            <a:r>
              <a:rPr lang="cs-CZ" dirty="0"/>
              <a:t>Kategorizace </a:t>
            </a:r>
            <a:r>
              <a:rPr lang="cs-CZ" dirty="0" err="1"/>
              <a:t>FinTech</a:t>
            </a:r>
            <a:endParaRPr lang="cs-CZ" dirty="0"/>
          </a:p>
        </p:txBody>
      </p:sp>
      <p:sp>
        <p:nvSpPr>
          <p:cNvPr id="5" name="Zástupný obsah 4">
            <a:extLst>
              <a:ext uri="{FF2B5EF4-FFF2-40B4-BE49-F238E27FC236}">
                <a16:creationId xmlns:a16="http://schemas.microsoft.com/office/drawing/2014/main" id="{154F004A-0E75-4BD1-9DC8-BF2CDA67E4F1}"/>
              </a:ext>
            </a:extLst>
          </p:cNvPr>
          <p:cNvSpPr>
            <a:spLocks noGrp="1"/>
          </p:cNvSpPr>
          <p:nvPr>
            <p:ph idx="1"/>
          </p:nvPr>
        </p:nvSpPr>
        <p:spPr/>
        <p:txBody>
          <a:bodyPr/>
          <a:lstStyle/>
          <a:p>
            <a:pPr>
              <a:buFont typeface="Wingdings" panose="05000000000000000000" pitchFamily="2" charset="2"/>
              <a:buChar char="§"/>
            </a:pPr>
            <a:r>
              <a:rPr lang="cs-CZ" sz="2000" b="1" dirty="0"/>
              <a:t>Úvěry</a:t>
            </a:r>
          </a:p>
          <a:p>
            <a:pPr>
              <a:buFont typeface="Wingdings" panose="05000000000000000000" pitchFamily="2" charset="2"/>
              <a:buChar char="§"/>
            </a:pPr>
            <a:r>
              <a:rPr lang="cs-CZ" sz="1800" dirty="0"/>
              <a:t>zrychlení procesu vyhodnocení úvěrových žádostí díky digitalizaci a automatizaci. </a:t>
            </a:r>
          </a:p>
          <a:p>
            <a:pPr>
              <a:buFont typeface="Wingdings" panose="05000000000000000000" pitchFamily="2" charset="2"/>
              <a:buChar char="§"/>
            </a:pPr>
            <a:r>
              <a:rPr lang="cs-CZ" sz="1800" dirty="0"/>
              <a:t>Jedním z příkladů technologické inovace v oblasti </a:t>
            </a:r>
            <a:r>
              <a:rPr lang="cs-CZ" sz="1800" b="1" dirty="0"/>
              <a:t>hodnocení kreditního rizika je nástroj </a:t>
            </a:r>
            <a:r>
              <a:rPr lang="cs-CZ" sz="1800" b="1" dirty="0" err="1"/>
              <a:t>Eagle</a:t>
            </a:r>
            <a:r>
              <a:rPr lang="cs-CZ" sz="1800" b="1" dirty="0"/>
              <a:t> </a:t>
            </a:r>
            <a:r>
              <a:rPr lang="cs-CZ" sz="1800" b="1" dirty="0" err="1"/>
              <a:t>Eye</a:t>
            </a:r>
            <a:r>
              <a:rPr lang="cs-CZ" sz="1800" b="1" dirty="0"/>
              <a:t> </a:t>
            </a:r>
            <a:r>
              <a:rPr lang="cs-CZ" sz="1800" dirty="0"/>
              <a:t>z dílny Deloitte, který v reálném čase provádí sémantickou analýzu velkého množství online dat. </a:t>
            </a:r>
          </a:p>
          <a:p>
            <a:pPr>
              <a:buFont typeface="Wingdings" panose="05000000000000000000" pitchFamily="2" charset="2"/>
              <a:buChar char="§"/>
            </a:pPr>
            <a:r>
              <a:rPr lang="cs-CZ" sz="1800" dirty="0"/>
              <a:t>Dalším příkladem jsou nové způsoby hodnocení kreditního rizika, resp. využití nových zdrojů informací o platební disciplíně klientů. Zatímco tradiční banka vyžaduje doložení příjmů, </a:t>
            </a:r>
            <a:r>
              <a:rPr lang="cs-CZ" sz="1800" dirty="0" err="1"/>
              <a:t>FinTech</a:t>
            </a:r>
            <a:r>
              <a:rPr lang="cs-CZ" sz="1800" dirty="0"/>
              <a:t> firma se může podívat na profil v síti LinkedIn nebo nákupy u Amazonu a doplnit jimi informace z databází </a:t>
            </a:r>
            <a:r>
              <a:rPr lang="cs-CZ" sz="1800" dirty="0" err="1"/>
              <a:t>TransUnion</a:t>
            </a:r>
            <a:r>
              <a:rPr lang="cs-CZ" sz="1800" dirty="0"/>
              <a:t> a </a:t>
            </a:r>
            <a:r>
              <a:rPr lang="cs-CZ" sz="1800" dirty="0" err="1"/>
              <a:t>Equifax</a:t>
            </a:r>
            <a:r>
              <a:rPr lang="cs-CZ" sz="1800" dirty="0"/>
              <a:t> (registry dlužníků).</a:t>
            </a:r>
          </a:p>
          <a:p>
            <a:pPr>
              <a:buFont typeface="Wingdings" panose="05000000000000000000" pitchFamily="2" charset="2"/>
              <a:buChar char="§"/>
            </a:pPr>
            <a:r>
              <a:rPr lang="cs-CZ" sz="1800" dirty="0"/>
              <a:t>Díky </a:t>
            </a:r>
            <a:r>
              <a:rPr lang="cs-CZ" sz="1800" dirty="0" err="1"/>
              <a:t>FinTech</a:t>
            </a:r>
            <a:r>
              <a:rPr lang="cs-CZ" sz="1800" dirty="0"/>
              <a:t> startupům navíc nezůstávají modely odhadu kreditního rizika jen v rukou bank, které jimi odhadují bonitu žadatelů o úvěr, ale jsou k dispozici i spotřebitelům, kteří si mohou spočítat své kreditní riziko ještě předtím, než požádají o úvěr.</a:t>
            </a:r>
          </a:p>
        </p:txBody>
      </p:sp>
    </p:spTree>
    <p:extLst>
      <p:ext uri="{BB962C8B-B14F-4D97-AF65-F5344CB8AC3E}">
        <p14:creationId xmlns:p14="http://schemas.microsoft.com/office/powerpoint/2010/main" val="30347386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472C6DF-9200-4B8E-B870-31BF74950224}"/>
              </a:ext>
            </a:extLst>
          </p:cNvPr>
          <p:cNvSpPr>
            <a:spLocks noGrp="1"/>
          </p:cNvSpPr>
          <p:nvPr>
            <p:ph type="sldNum" sz="quarter" idx="11"/>
          </p:nvPr>
        </p:nvSpPr>
        <p:spPr/>
        <p:txBody>
          <a:bodyPr/>
          <a:lstStyle/>
          <a:p>
            <a:fld id="{0970407D-EE58-4A0B-824B-1D3AE42DD9CF}" type="slidenum">
              <a:rPr lang="cs-CZ" altLang="cs-CZ" smtClean="0"/>
              <a:pPr/>
              <a:t>32</a:t>
            </a:fld>
            <a:endParaRPr lang="cs-CZ" altLang="cs-CZ" dirty="0"/>
          </a:p>
        </p:txBody>
      </p:sp>
      <p:sp>
        <p:nvSpPr>
          <p:cNvPr id="4" name="Nadpis 3">
            <a:extLst>
              <a:ext uri="{FF2B5EF4-FFF2-40B4-BE49-F238E27FC236}">
                <a16:creationId xmlns:a16="http://schemas.microsoft.com/office/drawing/2014/main" id="{868BBB73-8569-4875-A701-6107547EAF28}"/>
              </a:ext>
            </a:extLst>
          </p:cNvPr>
          <p:cNvSpPr>
            <a:spLocks noGrp="1"/>
          </p:cNvSpPr>
          <p:nvPr>
            <p:ph type="title"/>
          </p:nvPr>
        </p:nvSpPr>
        <p:spPr/>
        <p:txBody>
          <a:bodyPr/>
          <a:lstStyle/>
          <a:p>
            <a:r>
              <a:rPr lang="cs-CZ" dirty="0"/>
              <a:t>Kategorizace </a:t>
            </a:r>
            <a:r>
              <a:rPr lang="cs-CZ" dirty="0" err="1"/>
              <a:t>FinTech</a:t>
            </a:r>
            <a:endParaRPr lang="cs-CZ" dirty="0"/>
          </a:p>
        </p:txBody>
      </p:sp>
      <p:sp>
        <p:nvSpPr>
          <p:cNvPr id="5" name="Zástupný obsah 4">
            <a:extLst>
              <a:ext uri="{FF2B5EF4-FFF2-40B4-BE49-F238E27FC236}">
                <a16:creationId xmlns:a16="http://schemas.microsoft.com/office/drawing/2014/main" id="{154F004A-0E75-4BD1-9DC8-BF2CDA67E4F1}"/>
              </a:ext>
            </a:extLst>
          </p:cNvPr>
          <p:cNvSpPr>
            <a:spLocks noGrp="1"/>
          </p:cNvSpPr>
          <p:nvPr>
            <p:ph idx="1"/>
          </p:nvPr>
        </p:nvSpPr>
        <p:spPr/>
        <p:txBody>
          <a:bodyPr/>
          <a:lstStyle/>
          <a:p>
            <a:pPr>
              <a:buFont typeface="Wingdings" panose="05000000000000000000" pitchFamily="2" charset="2"/>
              <a:buChar char="§"/>
            </a:pPr>
            <a:r>
              <a:rPr lang="cs-CZ" sz="2000" b="1" dirty="0"/>
              <a:t>Úvěry</a:t>
            </a:r>
          </a:p>
          <a:p>
            <a:pPr>
              <a:buFont typeface="Wingdings" panose="05000000000000000000" pitchFamily="2" charset="2"/>
              <a:buChar char="§"/>
            </a:pPr>
            <a:r>
              <a:rPr lang="cs-CZ" sz="2000" b="1" dirty="0"/>
              <a:t>Platformy pro online prodej zboží. </a:t>
            </a:r>
            <a:r>
              <a:rPr lang="cs-CZ" sz="2000" dirty="0"/>
              <a:t>Například Amazon nabízí firmám prodávajícím své zboží přes e-shop Amazonu úvěr. </a:t>
            </a:r>
          </a:p>
          <a:p>
            <a:pPr>
              <a:buFont typeface="Wingdings" panose="05000000000000000000" pitchFamily="2" charset="2"/>
              <a:buChar char="§"/>
            </a:pPr>
            <a:r>
              <a:rPr lang="cs-CZ" sz="2000" b="1" dirty="0"/>
              <a:t>Peer-to-peer půjčky </a:t>
            </a:r>
            <a:r>
              <a:rPr lang="cs-CZ" sz="2000" dirty="0"/>
              <a:t>však dnes využívají nejen fyzické osoby, ale i firmy. </a:t>
            </a:r>
          </a:p>
          <a:p>
            <a:pPr>
              <a:buFont typeface="Wingdings" panose="05000000000000000000" pitchFamily="2" charset="2"/>
              <a:buChar char="§"/>
            </a:pPr>
            <a:r>
              <a:rPr lang="cs-CZ" sz="2000" dirty="0"/>
              <a:t>Úrokové sazby úvěrů mohou být stanoveny reverzní aukcí nebo pomocí zprostředkovatele s využitím odhadu kreditního rizika. </a:t>
            </a:r>
          </a:p>
          <a:p>
            <a:pPr>
              <a:buFont typeface="Wingdings" panose="05000000000000000000" pitchFamily="2" charset="2"/>
              <a:buChar char="§"/>
            </a:pPr>
            <a:r>
              <a:rPr lang="cs-CZ" sz="2000" dirty="0"/>
              <a:t>Obvykle tyto půjčky nebývají nijak pojištěny, některé platformy pro P2P půjčky si ovšem vytvořily vlastní fondy pro krytí případných ztrát při selhání dlužníka.</a:t>
            </a:r>
          </a:p>
          <a:p>
            <a:pPr>
              <a:buFont typeface="Wingdings" panose="05000000000000000000" pitchFamily="2" charset="2"/>
              <a:buChar char="§"/>
            </a:pPr>
            <a:endParaRPr lang="cs-CZ" sz="2000" b="1" dirty="0"/>
          </a:p>
        </p:txBody>
      </p:sp>
    </p:spTree>
    <p:extLst>
      <p:ext uri="{BB962C8B-B14F-4D97-AF65-F5344CB8AC3E}">
        <p14:creationId xmlns:p14="http://schemas.microsoft.com/office/powerpoint/2010/main" val="36913517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472C6DF-9200-4B8E-B870-31BF74950224}"/>
              </a:ext>
            </a:extLst>
          </p:cNvPr>
          <p:cNvSpPr>
            <a:spLocks noGrp="1"/>
          </p:cNvSpPr>
          <p:nvPr>
            <p:ph type="sldNum" sz="quarter" idx="11"/>
          </p:nvPr>
        </p:nvSpPr>
        <p:spPr/>
        <p:txBody>
          <a:bodyPr/>
          <a:lstStyle/>
          <a:p>
            <a:fld id="{0970407D-EE58-4A0B-824B-1D3AE42DD9CF}" type="slidenum">
              <a:rPr lang="cs-CZ" altLang="cs-CZ" smtClean="0"/>
              <a:pPr/>
              <a:t>33</a:t>
            </a:fld>
            <a:endParaRPr lang="cs-CZ" altLang="cs-CZ" dirty="0"/>
          </a:p>
        </p:txBody>
      </p:sp>
      <p:sp>
        <p:nvSpPr>
          <p:cNvPr id="4" name="Nadpis 3">
            <a:extLst>
              <a:ext uri="{FF2B5EF4-FFF2-40B4-BE49-F238E27FC236}">
                <a16:creationId xmlns:a16="http://schemas.microsoft.com/office/drawing/2014/main" id="{868BBB73-8569-4875-A701-6107547EAF28}"/>
              </a:ext>
            </a:extLst>
          </p:cNvPr>
          <p:cNvSpPr>
            <a:spLocks noGrp="1"/>
          </p:cNvSpPr>
          <p:nvPr>
            <p:ph type="title"/>
          </p:nvPr>
        </p:nvSpPr>
        <p:spPr/>
        <p:txBody>
          <a:bodyPr/>
          <a:lstStyle/>
          <a:p>
            <a:r>
              <a:rPr lang="cs-CZ" dirty="0"/>
              <a:t>Kategorizace </a:t>
            </a:r>
            <a:r>
              <a:rPr lang="cs-CZ" dirty="0" err="1"/>
              <a:t>FinTech</a:t>
            </a:r>
            <a:endParaRPr lang="cs-CZ" dirty="0"/>
          </a:p>
        </p:txBody>
      </p:sp>
      <p:sp>
        <p:nvSpPr>
          <p:cNvPr id="5" name="Zástupný obsah 4">
            <a:extLst>
              <a:ext uri="{FF2B5EF4-FFF2-40B4-BE49-F238E27FC236}">
                <a16:creationId xmlns:a16="http://schemas.microsoft.com/office/drawing/2014/main" id="{154F004A-0E75-4BD1-9DC8-BF2CDA67E4F1}"/>
              </a:ext>
            </a:extLst>
          </p:cNvPr>
          <p:cNvSpPr>
            <a:spLocks noGrp="1"/>
          </p:cNvSpPr>
          <p:nvPr>
            <p:ph idx="1"/>
          </p:nvPr>
        </p:nvSpPr>
        <p:spPr/>
        <p:txBody>
          <a:bodyPr/>
          <a:lstStyle/>
          <a:p>
            <a:pPr>
              <a:buFont typeface="Wingdings" panose="05000000000000000000" pitchFamily="2" charset="2"/>
              <a:buChar char="§"/>
            </a:pPr>
            <a:r>
              <a:rPr lang="cs-CZ" sz="2000" b="1" dirty="0"/>
              <a:t>Úvěry</a:t>
            </a:r>
          </a:p>
          <a:p>
            <a:pPr>
              <a:buFont typeface="Wingdings" panose="05000000000000000000" pitchFamily="2" charset="2"/>
              <a:buChar char="§"/>
            </a:pPr>
            <a:r>
              <a:rPr lang="cs-CZ" sz="2000" b="1" dirty="0"/>
              <a:t>Blockchain</a:t>
            </a:r>
            <a:r>
              <a:rPr lang="cs-CZ" sz="2000" dirty="0"/>
              <a:t> si lidé většinou spojují s kryptoměnami, své uplatnění našel ale také v oblasti úvěrů. </a:t>
            </a:r>
          </a:p>
          <a:p>
            <a:pPr>
              <a:buFont typeface="Wingdings" panose="05000000000000000000" pitchFamily="2" charset="2"/>
              <a:buChar char="§"/>
            </a:pPr>
            <a:r>
              <a:rPr lang="cs-CZ" sz="2000" dirty="0"/>
              <a:t>Konkrétním příkladem je aplikace pro administraci syndikovaných úvěrů, kde sdílení informací, které byly dříve předávány po telefonu či e-mailem, zajišťuje technologie na bázi blockchainu. </a:t>
            </a:r>
          </a:p>
        </p:txBody>
      </p:sp>
    </p:spTree>
    <p:extLst>
      <p:ext uri="{BB962C8B-B14F-4D97-AF65-F5344CB8AC3E}">
        <p14:creationId xmlns:p14="http://schemas.microsoft.com/office/powerpoint/2010/main" val="21036627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472C6DF-9200-4B8E-B870-31BF74950224}"/>
              </a:ext>
            </a:extLst>
          </p:cNvPr>
          <p:cNvSpPr>
            <a:spLocks noGrp="1"/>
          </p:cNvSpPr>
          <p:nvPr>
            <p:ph type="sldNum" sz="quarter" idx="11"/>
          </p:nvPr>
        </p:nvSpPr>
        <p:spPr/>
        <p:txBody>
          <a:bodyPr/>
          <a:lstStyle/>
          <a:p>
            <a:fld id="{0970407D-EE58-4A0B-824B-1D3AE42DD9CF}" type="slidenum">
              <a:rPr lang="cs-CZ" altLang="cs-CZ" smtClean="0"/>
              <a:pPr/>
              <a:t>34</a:t>
            </a:fld>
            <a:endParaRPr lang="cs-CZ" altLang="cs-CZ" dirty="0"/>
          </a:p>
        </p:txBody>
      </p:sp>
      <p:sp>
        <p:nvSpPr>
          <p:cNvPr id="4" name="Nadpis 3">
            <a:extLst>
              <a:ext uri="{FF2B5EF4-FFF2-40B4-BE49-F238E27FC236}">
                <a16:creationId xmlns:a16="http://schemas.microsoft.com/office/drawing/2014/main" id="{868BBB73-8569-4875-A701-6107547EAF28}"/>
              </a:ext>
            </a:extLst>
          </p:cNvPr>
          <p:cNvSpPr>
            <a:spLocks noGrp="1"/>
          </p:cNvSpPr>
          <p:nvPr>
            <p:ph type="title"/>
          </p:nvPr>
        </p:nvSpPr>
        <p:spPr/>
        <p:txBody>
          <a:bodyPr/>
          <a:lstStyle/>
          <a:p>
            <a:r>
              <a:rPr lang="cs-CZ" dirty="0"/>
              <a:t>Kategorizace </a:t>
            </a:r>
            <a:r>
              <a:rPr lang="cs-CZ" dirty="0" err="1"/>
              <a:t>FinTech</a:t>
            </a:r>
            <a:endParaRPr lang="cs-CZ" dirty="0"/>
          </a:p>
        </p:txBody>
      </p:sp>
      <p:sp>
        <p:nvSpPr>
          <p:cNvPr id="5" name="Zástupný obsah 4">
            <a:extLst>
              <a:ext uri="{FF2B5EF4-FFF2-40B4-BE49-F238E27FC236}">
                <a16:creationId xmlns:a16="http://schemas.microsoft.com/office/drawing/2014/main" id="{154F004A-0E75-4BD1-9DC8-BF2CDA67E4F1}"/>
              </a:ext>
            </a:extLst>
          </p:cNvPr>
          <p:cNvSpPr>
            <a:spLocks noGrp="1"/>
          </p:cNvSpPr>
          <p:nvPr>
            <p:ph idx="1"/>
          </p:nvPr>
        </p:nvSpPr>
        <p:spPr/>
        <p:txBody>
          <a:bodyPr/>
          <a:lstStyle/>
          <a:p>
            <a:pPr>
              <a:buFont typeface="Wingdings" panose="05000000000000000000" pitchFamily="2" charset="2"/>
              <a:buChar char="§"/>
            </a:pPr>
            <a:r>
              <a:rPr lang="cs-CZ" sz="2000" b="1" dirty="0"/>
              <a:t>Úspory, investice, </a:t>
            </a:r>
            <a:r>
              <a:rPr lang="cs-CZ" sz="2000" b="1" dirty="0" err="1"/>
              <a:t>wealth</a:t>
            </a:r>
            <a:r>
              <a:rPr lang="cs-CZ" sz="2000" b="1" dirty="0"/>
              <a:t> management </a:t>
            </a:r>
          </a:p>
          <a:p>
            <a:pPr>
              <a:buFont typeface="Wingdings" panose="05000000000000000000" pitchFamily="2" charset="2"/>
              <a:buChar char="§"/>
            </a:pPr>
            <a:r>
              <a:rPr lang="cs-CZ" sz="2000" dirty="0"/>
              <a:t>Postupy v oblasti finančního poradenství a </a:t>
            </a:r>
            <a:r>
              <a:rPr lang="cs-CZ" sz="2000" dirty="0" err="1"/>
              <a:t>wealth</a:t>
            </a:r>
            <a:r>
              <a:rPr lang="cs-CZ" sz="2000" dirty="0"/>
              <a:t> managementu jsou často standardizované či vynucené regulací.</a:t>
            </a:r>
          </a:p>
          <a:p>
            <a:pPr>
              <a:buFont typeface="Wingdings" panose="05000000000000000000" pitchFamily="2" charset="2"/>
              <a:buChar char="§"/>
            </a:pPr>
            <a:r>
              <a:rPr lang="cs-CZ" sz="2000" dirty="0"/>
              <a:t>Proto není překvapivé, že část činností investičních poradců nahradily algoritmy (</a:t>
            </a:r>
            <a:r>
              <a:rPr lang="cs-CZ" sz="2000" dirty="0" err="1"/>
              <a:t>roboadvisors</a:t>
            </a:r>
            <a:r>
              <a:rPr lang="cs-CZ" sz="2000" dirty="0"/>
              <a:t>).</a:t>
            </a:r>
          </a:p>
          <a:p>
            <a:pPr>
              <a:buFont typeface="Wingdings" panose="05000000000000000000" pitchFamily="2" charset="2"/>
              <a:buChar char="§"/>
            </a:pPr>
            <a:r>
              <a:rPr lang="cs-CZ" sz="2000" dirty="0"/>
              <a:t>V portfolio managementu našla své místo big data analýza. To, co bylo dříve doménou technologicky orientovaných </a:t>
            </a:r>
            <a:r>
              <a:rPr lang="cs-CZ" sz="2000" dirty="0" err="1"/>
              <a:t>hedge</a:t>
            </a:r>
            <a:r>
              <a:rPr lang="cs-CZ" sz="2000" dirty="0"/>
              <a:t> fondů, se stává mainstreamem v celém oboru.</a:t>
            </a:r>
            <a:endParaRPr lang="cs-CZ" sz="2000" b="1" dirty="0"/>
          </a:p>
        </p:txBody>
      </p:sp>
    </p:spTree>
    <p:extLst>
      <p:ext uri="{BB962C8B-B14F-4D97-AF65-F5344CB8AC3E}">
        <p14:creationId xmlns:p14="http://schemas.microsoft.com/office/powerpoint/2010/main" val="15078423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472C6DF-9200-4B8E-B870-31BF74950224}"/>
              </a:ext>
            </a:extLst>
          </p:cNvPr>
          <p:cNvSpPr>
            <a:spLocks noGrp="1"/>
          </p:cNvSpPr>
          <p:nvPr>
            <p:ph type="sldNum" sz="quarter" idx="11"/>
          </p:nvPr>
        </p:nvSpPr>
        <p:spPr/>
        <p:txBody>
          <a:bodyPr/>
          <a:lstStyle/>
          <a:p>
            <a:fld id="{0970407D-EE58-4A0B-824B-1D3AE42DD9CF}" type="slidenum">
              <a:rPr lang="cs-CZ" altLang="cs-CZ" smtClean="0"/>
              <a:pPr/>
              <a:t>35</a:t>
            </a:fld>
            <a:endParaRPr lang="cs-CZ" altLang="cs-CZ" dirty="0"/>
          </a:p>
        </p:txBody>
      </p:sp>
      <p:sp>
        <p:nvSpPr>
          <p:cNvPr id="4" name="Nadpis 3">
            <a:extLst>
              <a:ext uri="{FF2B5EF4-FFF2-40B4-BE49-F238E27FC236}">
                <a16:creationId xmlns:a16="http://schemas.microsoft.com/office/drawing/2014/main" id="{868BBB73-8569-4875-A701-6107547EAF28}"/>
              </a:ext>
            </a:extLst>
          </p:cNvPr>
          <p:cNvSpPr>
            <a:spLocks noGrp="1"/>
          </p:cNvSpPr>
          <p:nvPr>
            <p:ph type="title"/>
          </p:nvPr>
        </p:nvSpPr>
        <p:spPr/>
        <p:txBody>
          <a:bodyPr/>
          <a:lstStyle/>
          <a:p>
            <a:r>
              <a:rPr lang="cs-CZ" dirty="0"/>
              <a:t>Kategorizace </a:t>
            </a:r>
            <a:r>
              <a:rPr lang="cs-CZ" dirty="0" err="1"/>
              <a:t>FinTech</a:t>
            </a:r>
            <a:endParaRPr lang="cs-CZ" dirty="0"/>
          </a:p>
        </p:txBody>
      </p:sp>
      <p:sp>
        <p:nvSpPr>
          <p:cNvPr id="5" name="Zástupný obsah 4">
            <a:extLst>
              <a:ext uri="{FF2B5EF4-FFF2-40B4-BE49-F238E27FC236}">
                <a16:creationId xmlns:a16="http://schemas.microsoft.com/office/drawing/2014/main" id="{154F004A-0E75-4BD1-9DC8-BF2CDA67E4F1}"/>
              </a:ext>
            </a:extLst>
          </p:cNvPr>
          <p:cNvSpPr>
            <a:spLocks noGrp="1"/>
          </p:cNvSpPr>
          <p:nvPr>
            <p:ph idx="1"/>
          </p:nvPr>
        </p:nvSpPr>
        <p:spPr/>
        <p:txBody>
          <a:bodyPr/>
          <a:lstStyle/>
          <a:p>
            <a:pPr>
              <a:buFont typeface="Wingdings" panose="05000000000000000000" pitchFamily="2" charset="2"/>
              <a:buChar char="§"/>
            </a:pPr>
            <a:r>
              <a:rPr lang="cs-CZ" sz="2000" b="1" dirty="0" err="1"/>
              <a:t>Trading</a:t>
            </a:r>
            <a:endParaRPr lang="cs-CZ" sz="2000" b="1" dirty="0"/>
          </a:p>
          <a:p>
            <a:pPr>
              <a:buFont typeface="Wingdings" panose="05000000000000000000" pitchFamily="2" charset="2"/>
              <a:buChar char="§"/>
            </a:pPr>
            <a:r>
              <a:rPr lang="cs-CZ" sz="2000" dirty="0"/>
              <a:t>Technologie tradiční burzovní obchodování s cennými papíry výrazně zrychlily a zlevnily.</a:t>
            </a:r>
          </a:p>
          <a:p>
            <a:pPr>
              <a:buFont typeface="Wingdings" panose="05000000000000000000" pitchFamily="2" charset="2"/>
              <a:buChar char="§"/>
            </a:pPr>
            <a:r>
              <a:rPr lang="cs-CZ" sz="2000" dirty="0"/>
              <a:t>Pokles poplatků z obchodů byl natolik drtivý, že vedl k výrazné konsolidaci na trhu s těmito službami.</a:t>
            </a:r>
          </a:p>
          <a:p>
            <a:pPr>
              <a:buFont typeface="Wingdings" panose="05000000000000000000" pitchFamily="2" charset="2"/>
              <a:buChar char="§"/>
            </a:pPr>
            <a:r>
              <a:rPr lang="cs-CZ" sz="2000" dirty="0"/>
              <a:t>Retailový trh změnil nástup online obchodních platforem. V Evropě tomu pomohlo také sjednocení regulace (</a:t>
            </a:r>
            <a:r>
              <a:rPr lang="cs-CZ" sz="2000" dirty="0" err="1"/>
              <a:t>MiFID</a:t>
            </a:r>
            <a:r>
              <a:rPr lang="cs-CZ" sz="2000" dirty="0"/>
              <a:t>), která obchodníkům z členských zemí zjednodušuje přístup na všechny trhy v rámci EU.</a:t>
            </a:r>
            <a:endParaRPr lang="cs-CZ" sz="2000" b="1" dirty="0"/>
          </a:p>
        </p:txBody>
      </p:sp>
    </p:spTree>
    <p:extLst>
      <p:ext uri="{BB962C8B-B14F-4D97-AF65-F5344CB8AC3E}">
        <p14:creationId xmlns:p14="http://schemas.microsoft.com/office/powerpoint/2010/main" val="33356307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472C6DF-9200-4B8E-B870-31BF74950224}"/>
              </a:ext>
            </a:extLst>
          </p:cNvPr>
          <p:cNvSpPr>
            <a:spLocks noGrp="1"/>
          </p:cNvSpPr>
          <p:nvPr>
            <p:ph type="sldNum" sz="quarter" idx="11"/>
          </p:nvPr>
        </p:nvSpPr>
        <p:spPr/>
        <p:txBody>
          <a:bodyPr/>
          <a:lstStyle/>
          <a:p>
            <a:fld id="{0970407D-EE58-4A0B-824B-1D3AE42DD9CF}" type="slidenum">
              <a:rPr lang="cs-CZ" altLang="cs-CZ" smtClean="0"/>
              <a:pPr/>
              <a:t>36</a:t>
            </a:fld>
            <a:endParaRPr lang="cs-CZ" altLang="cs-CZ" dirty="0"/>
          </a:p>
        </p:txBody>
      </p:sp>
      <p:sp>
        <p:nvSpPr>
          <p:cNvPr id="4" name="Nadpis 3">
            <a:extLst>
              <a:ext uri="{FF2B5EF4-FFF2-40B4-BE49-F238E27FC236}">
                <a16:creationId xmlns:a16="http://schemas.microsoft.com/office/drawing/2014/main" id="{868BBB73-8569-4875-A701-6107547EAF28}"/>
              </a:ext>
            </a:extLst>
          </p:cNvPr>
          <p:cNvSpPr>
            <a:spLocks noGrp="1"/>
          </p:cNvSpPr>
          <p:nvPr>
            <p:ph type="title"/>
          </p:nvPr>
        </p:nvSpPr>
        <p:spPr/>
        <p:txBody>
          <a:bodyPr/>
          <a:lstStyle/>
          <a:p>
            <a:r>
              <a:rPr lang="cs-CZ" dirty="0"/>
              <a:t>Kategorizace </a:t>
            </a:r>
            <a:r>
              <a:rPr lang="cs-CZ" dirty="0" err="1"/>
              <a:t>FinTech</a:t>
            </a:r>
            <a:endParaRPr lang="cs-CZ" dirty="0"/>
          </a:p>
        </p:txBody>
      </p:sp>
      <p:sp>
        <p:nvSpPr>
          <p:cNvPr id="5" name="Zástupný obsah 4">
            <a:extLst>
              <a:ext uri="{FF2B5EF4-FFF2-40B4-BE49-F238E27FC236}">
                <a16:creationId xmlns:a16="http://schemas.microsoft.com/office/drawing/2014/main" id="{154F004A-0E75-4BD1-9DC8-BF2CDA67E4F1}"/>
              </a:ext>
            </a:extLst>
          </p:cNvPr>
          <p:cNvSpPr>
            <a:spLocks noGrp="1"/>
          </p:cNvSpPr>
          <p:nvPr>
            <p:ph idx="1"/>
          </p:nvPr>
        </p:nvSpPr>
        <p:spPr/>
        <p:txBody>
          <a:bodyPr/>
          <a:lstStyle/>
          <a:p>
            <a:pPr>
              <a:buFont typeface="Wingdings" panose="05000000000000000000" pitchFamily="2" charset="2"/>
              <a:buChar char="§"/>
            </a:pPr>
            <a:r>
              <a:rPr lang="cs-CZ" sz="2000" b="1" dirty="0" err="1"/>
              <a:t>Trading</a:t>
            </a:r>
            <a:endParaRPr lang="cs-CZ" sz="2000" b="1" dirty="0"/>
          </a:p>
          <a:p>
            <a:pPr>
              <a:buFont typeface="Wingdings" panose="05000000000000000000" pitchFamily="2" charset="2"/>
              <a:buChar char="§"/>
            </a:pPr>
            <a:r>
              <a:rPr lang="cs-CZ" sz="2000" dirty="0"/>
              <a:t>nejvýraznějších technologických inovací v oblasti obchodování je rozšíření algoritmického obchodování. </a:t>
            </a:r>
          </a:p>
          <a:p>
            <a:pPr>
              <a:buFont typeface="Wingdings" panose="05000000000000000000" pitchFamily="2" charset="2"/>
              <a:buChar char="§"/>
            </a:pPr>
            <a:r>
              <a:rPr lang="cs-CZ" sz="2000" dirty="0"/>
              <a:t>V této oblasti najdeme algoritmy k realizaci standardních obchodních pokynů typu </a:t>
            </a:r>
            <a:r>
              <a:rPr lang="cs-CZ" sz="2000" b="1" dirty="0"/>
              <a:t>VWAP (</a:t>
            </a:r>
            <a:r>
              <a:rPr lang="cs-CZ" sz="2000" b="1" dirty="0" err="1"/>
              <a:t>volume-weighted</a:t>
            </a:r>
            <a:r>
              <a:rPr lang="cs-CZ" sz="2000" b="1" dirty="0"/>
              <a:t> </a:t>
            </a:r>
            <a:r>
              <a:rPr lang="cs-CZ" sz="2000" b="1" dirty="0" err="1"/>
              <a:t>average</a:t>
            </a:r>
            <a:r>
              <a:rPr lang="cs-CZ" sz="2000" b="1" dirty="0"/>
              <a:t> </a:t>
            </a:r>
            <a:r>
              <a:rPr lang="cs-CZ" sz="2000" b="1" dirty="0" err="1"/>
              <a:t>price</a:t>
            </a:r>
            <a:r>
              <a:rPr lang="cs-CZ" sz="2000" b="1" dirty="0"/>
              <a:t>) </a:t>
            </a:r>
            <a:r>
              <a:rPr lang="cs-CZ" sz="2000" dirty="0"/>
              <a:t>nebo </a:t>
            </a:r>
            <a:r>
              <a:rPr lang="cs-CZ" sz="2000" b="1" dirty="0"/>
              <a:t>TWAP (</a:t>
            </a:r>
            <a:r>
              <a:rPr lang="cs-CZ" sz="2000" b="1" dirty="0" err="1"/>
              <a:t>time-weighted</a:t>
            </a:r>
            <a:r>
              <a:rPr lang="cs-CZ" sz="2000" b="1" dirty="0"/>
              <a:t> </a:t>
            </a:r>
            <a:r>
              <a:rPr lang="cs-CZ" sz="2000" b="1" dirty="0" err="1"/>
              <a:t>average</a:t>
            </a:r>
            <a:r>
              <a:rPr lang="cs-CZ" sz="2000" b="1" dirty="0"/>
              <a:t> </a:t>
            </a:r>
            <a:r>
              <a:rPr lang="cs-CZ" sz="2000" b="1" dirty="0" err="1"/>
              <a:t>price</a:t>
            </a:r>
            <a:r>
              <a:rPr lang="cs-CZ" sz="2000" b="1" dirty="0"/>
              <a:t>), </a:t>
            </a:r>
            <a:r>
              <a:rPr lang="cs-CZ" sz="2000" dirty="0"/>
              <a:t>které nahradily jednu z tradičních profesí na </a:t>
            </a:r>
            <a:r>
              <a:rPr lang="cs-CZ" sz="2000" dirty="0" err="1"/>
              <a:t>trading</a:t>
            </a:r>
            <a:r>
              <a:rPr lang="cs-CZ" sz="2000" dirty="0"/>
              <a:t> desku v investičních bankách, ale také velmi komplikované algoritmy hledající souvislosti mezi mnoha proměnnými s cílem získat predikční model pro vývoj vybraného finančního aktiva.</a:t>
            </a:r>
            <a:endParaRPr lang="cs-CZ" sz="2000" b="1" dirty="0"/>
          </a:p>
        </p:txBody>
      </p:sp>
    </p:spTree>
    <p:extLst>
      <p:ext uri="{BB962C8B-B14F-4D97-AF65-F5344CB8AC3E}">
        <p14:creationId xmlns:p14="http://schemas.microsoft.com/office/powerpoint/2010/main" val="2555649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472C6DF-9200-4B8E-B870-31BF74950224}"/>
              </a:ext>
            </a:extLst>
          </p:cNvPr>
          <p:cNvSpPr>
            <a:spLocks noGrp="1"/>
          </p:cNvSpPr>
          <p:nvPr>
            <p:ph type="sldNum" sz="quarter" idx="11"/>
          </p:nvPr>
        </p:nvSpPr>
        <p:spPr/>
        <p:txBody>
          <a:bodyPr/>
          <a:lstStyle/>
          <a:p>
            <a:fld id="{0970407D-EE58-4A0B-824B-1D3AE42DD9CF}" type="slidenum">
              <a:rPr lang="cs-CZ" altLang="cs-CZ" smtClean="0"/>
              <a:pPr/>
              <a:t>37</a:t>
            </a:fld>
            <a:endParaRPr lang="cs-CZ" altLang="cs-CZ" dirty="0"/>
          </a:p>
        </p:txBody>
      </p:sp>
      <p:sp>
        <p:nvSpPr>
          <p:cNvPr id="4" name="Nadpis 3">
            <a:extLst>
              <a:ext uri="{FF2B5EF4-FFF2-40B4-BE49-F238E27FC236}">
                <a16:creationId xmlns:a16="http://schemas.microsoft.com/office/drawing/2014/main" id="{868BBB73-8569-4875-A701-6107547EAF28}"/>
              </a:ext>
            </a:extLst>
          </p:cNvPr>
          <p:cNvSpPr>
            <a:spLocks noGrp="1"/>
          </p:cNvSpPr>
          <p:nvPr>
            <p:ph type="title"/>
          </p:nvPr>
        </p:nvSpPr>
        <p:spPr/>
        <p:txBody>
          <a:bodyPr/>
          <a:lstStyle/>
          <a:p>
            <a:r>
              <a:rPr lang="cs-CZ" dirty="0"/>
              <a:t>Kategorizace </a:t>
            </a:r>
            <a:r>
              <a:rPr lang="cs-CZ" dirty="0" err="1"/>
              <a:t>FinTech</a:t>
            </a:r>
            <a:endParaRPr lang="cs-CZ" dirty="0"/>
          </a:p>
        </p:txBody>
      </p:sp>
      <p:sp>
        <p:nvSpPr>
          <p:cNvPr id="5" name="Zástupný obsah 4">
            <a:extLst>
              <a:ext uri="{FF2B5EF4-FFF2-40B4-BE49-F238E27FC236}">
                <a16:creationId xmlns:a16="http://schemas.microsoft.com/office/drawing/2014/main" id="{154F004A-0E75-4BD1-9DC8-BF2CDA67E4F1}"/>
              </a:ext>
            </a:extLst>
          </p:cNvPr>
          <p:cNvSpPr>
            <a:spLocks noGrp="1"/>
          </p:cNvSpPr>
          <p:nvPr>
            <p:ph idx="1"/>
          </p:nvPr>
        </p:nvSpPr>
        <p:spPr/>
        <p:txBody>
          <a:bodyPr/>
          <a:lstStyle/>
          <a:p>
            <a:pPr>
              <a:buFont typeface="Wingdings" panose="05000000000000000000" pitchFamily="2" charset="2"/>
              <a:buChar char="§"/>
            </a:pPr>
            <a:r>
              <a:rPr lang="cs-CZ" sz="2000" b="1" dirty="0" err="1"/>
              <a:t>Trading</a:t>
            </a:r>
            <a:endParaRPr lang="cs-CZ" sz="2000" b="1" dirty="0"/>
          </a:p>
          <a:p>
            <a:pPr>
              <a:buFont typeface="Wingdings" panose="05000000000000000000" pitchFamily="2" charset="2"/>
              <a:buChar char="§"/>
            </a:pPr>
            <a:r>
              <a:rPr lang="cs-CZ" sz="2000" b="1" dirty="0" err="1"/>
              <a:t>Quant</a:t>
            </a:r>
            <a:r>
              <a:rPr lang="cs-CZ" sz="2000" b="1" dirty="0"/>
              <a:t> fondy </a:t>
            </a:r>
            <a:r>
              <a:rPr lang="cs-CZ" sz="2000" dirty="0"/>
              <a:t>dnes tvoří nemalou část objemu obchodů na finančních trzích. </a:t>
            </a:r>
          </a:p>
          <a:p>
            <a:pPr>
              <a:buFont typeface="Wingdings" panose="05000000000000000000" pitchFamily="2" charset="2"/>
              <a:buChar char="§"/>
            </a:pPr>
            <a:r>
              <a:rPr lang="cs-CZ" sz="2000" dirty="0"/>
              <a:t>Oblast algoritmického obchodování může v budoucnosti dramaticky změnit nástup kvantových počítačů, který by výrazně urychlil optimalizaci portfolií pomocí Monte Carlo simulací a dalších používaných výpočetně náročných technik.</a:t>
            </a:r>
          </a:p>
          <a:p>
            <a:pPr>
              <a:buFont typeface="Wingdings" panose="05000000000000000000" pitchFamily="2" charset="2"/>
              <a:buChar char="§"/>
            </a:pPr>
            <a:r>
              <a:rPr lang="cs-CZ" sz="2000" b="1" dirty="0"/>
              <a:t>HFT (</a:t>
            </a:r>
            <a:r>
              <a:rPr lang="cs-CZ" sz="2000" b="1" dirty="0" err="1"/>
              <a:t>High</a:t>
            </a:r>
            <a:r>
              <a:rPr lang="cs-CZ" sz="2000" b="1" dirty="0"/>
              <a:t> </a:t>
            </a:r>
            <a:r>
              <a:rPr lang="cs-CZ" sz="2000" b="1" dirty="0" err="1"/>
              <a:t>Frequency</a:t>
            </a:r>
            <a:r>
              <a:rPr lang="cs-CZ" sz="2000" b="1" dirty="0"/>
              <a:t> </a:t>
            </a:r>
            <a:r>
              <a:rPr lang="cs-CZ" sz="2000" b="1" dirty="0" err="1"/>
              <a:t>Trading</a:t>
            </a:r>
            <a:r>
              <a:rPr lang="cs-CZ" sz="2000" b="1" dirty="0"/>
              <a:t>) </a:t>
            </a:r>
            <a:r>
              <a:rPr lang="cs-CZ" sz="2000" dirty="0"/>
              <a:t>- navázala na rozvoj algoritmického obchodování, komparativní výhodu vytváří rychlost exekuce obchodního příkazu. </a:t>
            </a:r>
          </a:p>
          <a:p>
            <a:pPr>
              <a:buFont typeface="Wingdings" panose="05000000000000000000" pitchFamily="2" charset="2"/>
              <a:buChar char="§"/>
            </a:pPr>
            <a:r>
              <a:rPr lang="cs-CZ" sz="2000" b="1" dirty="0"/>
              <a:t>Burzovní operátoři </a:t>
            </a:r>
            <a:r>
              <a:rPr lang="cs-CZ" sz="2000" dirty="0"/>
              <a:t>- nabízí se využití technologie blockchain k realizaci a evidenci transakcí na trhu. NASDAQ již začal používat blockchain na jednom z trhů, který provozuje.</a:t>
            </a:r>
            <a:endParaRPr lang="cs-CZ" sz="2000" b="1" dirty="0"/>
          </a:p>
        </p:txBody>
      </p:sp>
    </p:spTree>
    <p:extLst>
      <p:ext uri="{BB962C8B-B14F-4D97-AF65-F5344CB8AC3E}">
        <p14:creationId xmlns:p14="http://schemas.microsoft.com/office/powerpoint/2010/main" val="31246003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472C6DF-9200-4B8E-B870-31BF74950224}"/>
              </a:ext>
            </a:extLst>
          </p:cNvPr>
          <p:cNvSpPr>
            <a:spLocks noGrp="1"/>
          </p:cNvSpPr>
          <p:nvPr>
            <p:ph type="sldNum" sz="quarter" idx="11"/>
          </p:nvPr>
        </p:nvSpPr>
        <p:spPr/>
        <p:txBody>
          <a:bodyPr/>
          <a:lstStyle/>
          <a:p>
            <a:fld id="{0970407D-EE58-4A0B-824B-1D3AE42DD9CF}" type="slidenum">
              <a:rPr lang="cs-CZ" altLang="cs-CZ" smtClean="0"/>
              <a:pPr/>
              <a:t>38</a:t>
            </a:fld>
            <a:endParaRPr lang="cs-CZ" altLang="cs-CZ" dirty="0"/>
          </a:p>
        </p:txBody>
      </p:sp>
      <p:sp>
        <p:nvSpPr>
          <p:cNvPr id="4" name="Nadpis 3">
            <a:extLst>
              <a:ext uri="{FF2B5EF4-FFF2-40B4-BE49-F238E27FC236}">
                <a16:creationId xmlns:a16="http://schemas.microsoft.com/office/drawing/2014/main" id="{868BBB73-8569-4875-A701-6107547EAF28}"/>
              </a:ext>
            </a:extLst>
          </p:cNvPr>
          <p:cNvSpPr>
            <a:spLocks noGrp="1"/>
          </p:cNvSpPr>
          <p:nvPr>
            <p:ph type="title"/>
          </p:nvPr>
        </p:nvSpPr>
        <p:spPr/>
        <p:txBody>
          <a:bodyPr/>
          <a:lstStyle/>
          <a:p>
            <a:r>
              <a:rPr lang="cs-CZ" dirty="0"/>
              <a:t>Kategorizace </a:t>
            </a:r>
            <a:r>
              <a:rPr lang="cs-CZ" dirty="0" err="1"/>
              <a:t>FinTech</a:t>
            </a:r>
            <a:endParaRPr lang="cs-CZ" dirty="0"/>
          </a:p>
        </p:txBody>
      </p:sp>
      <p:sp>
        <p:nvSpPr>
          <p:cNvPr id="5" name="Zástupný obsah 4">
            <a:extLst>
              <a:ext uri="{FF2B5EF4-FFF2-40B4-BE49-F238E27FC236}">
                <a16:creationId xmlns:a16="http://schemas.microsoft.com/office/drawing/2014/main" id="{154F004A-0E75-4BD1-9DC8-BF2CDA67E4F1}"/>
              </a:ext>
            </a:extLst>
          </p:cNvPr>
          <p:cNvSpPr>
            <a:spLocks noGrp="1"/>
          </p:cNvSpPr>
          <p:nvPr>
            <p:ph idx="1"/>
          </p:nvPr>
        </p:nvSpPr>
        <p:spPr/>
        <p:txBody>
          <a:bodyPr/>
          <a:lstStyle/>
          <a:p>
            <a:pPr>
              <a:buFont typeface="Wingdings" panose="05000000000000000000" pitchFamily="2" charset="2"/>
              <a:buChar char="§"/>
            </a:pPr>
            <a:r>
              <a:rPr lang="cs-CZ" sz="2000" b="1" dirty="0" err="1"/>
              <a:t>Research</a:t>
            </a:r>
            <a:r>
              <a:rPr lang="cs-CZ" sz="2000" b="1" dirty="0"/>
              <a:t> – investiční výzkum</a:t>
            </a:r>
          </a:p>
          <a:p>
            <a:pPr>
              <a:buFont typeface="Wingdings" panose="05000000000000000000" pitchFamily="2" charset="2"/>
              <a:buChar char="§"/>
            </a:pPr>
            <a:r>
              <a:rPr lang="cs-CZ" sz="2000" b="1" dirty="0" err="1"/>
              <a:t>Advanced</a:t>
            </a:r>
            <a:r>
              <a:rPr lang="cs-CZ" sz="2000" b="1" dirty="0"/>
              <a:t> </a:t>
            </a:r>
            <a:r>
              <a:rPr lang="cs-CZ" sz="2000" b="1" dirty="0" err="1"/>
              <a:t>analytics</a:t>
            </a:r>
            <a:r>
              <a:rPr lang="cs-CZ" sz="2000" dirty="0"/>
              <a:t> - jde o využití algoritmů k hledání závislostí ve vývoji finančních aktiv, behaviorální analýzu, analýzu sentimentu prostřednictvím prohledávání internetu a sociálních sítí, umělou inteligenci, která automaticky zpřesňuje nalezené vzorce, vizualizaci dat apod.</a:t>
            </a:r>
          </a:p>
          <a:p>
            <a:pPr>
              <a:buFont typeface="Wingdings" panose="05000000000000000000" pitchFamily="2" charset="2"/>
              <a:buChar char="§"/>
            </a:pPr>
            <a:r>
              <a:rPr lang="cs-CZ" sz="2000" b="1" dirty="0"/>
              <a:t>Internet </a:t>
            </a:r>
            <a:r>
              <a:rPr lang="cs-CZ" sz="2000" b="1" dirty="0" err="1"/>
              <a:t>of</a:t>
            </a:r>
            <a:r>
              <a:rPr lang="cs-CZ" sz="2000" b="1" dirty="0"/>
              <a:t> </a:t>
            </a:r>
            <a:r>
              <a:rPr lang="cs-CZ" sz="2000" b="1" dirty="0" err="1"/>
              <a:t>Things</a:t>
            </a:r>
            <a:r>
              <a:rPr lang="cs-CZ" sz="2000" b="1" dirty="0"/>
              <a:t> (</a:t>
            </a:r>
            <a:r>
              <a:rPr lang="cs-CZ" sz="2000" b="1" dirty="0" err="1"/>
              <a:t>IoT</a:t>
            </a:r>
            <a:r>
              <a:rPr lang="cs-CZ" sz="2000" b="1" dirty="0"/>
              <a:t>) </a:t>
            </a:r>
            <a:r>
              <a:rPr lang="cs-CZ" sz="2000" dirty="0"/>
              <a:t>- vhodně umístěná čidla automaticky přináší digitálně zpracovatelná data z reálného světa. </a:t>
            </a:r>
          </a:p>
          <a:p>
            <a:pPr>
              <a:buFont typeface="Wingdings" panose="05000000000000000000" pitchFamily="2" charset="2"/>
              <a:buChar char="§"/>
            </a:pPr>
            <a:r>
              <a:rPr lang="cs-CZ" sz="2000" dirty="0"/>
              <a:t>Například v obchodování s komoditami lze využít lokační senzory pro získání informací o pohybu kontejnerů a nákladních lodí na moři.</a:t>
            </a:r>
            <a:endParaRPr lang="cs-CZ" sz="2000" b="1" dirty="0"/>
          </a:p>
        </p:txBody>
      </p:sp>
    </p:spTree>
    <p:extLst>
      <p:ext uri="{BB962C8B-B14F-4D97-AF65-F5344CB8AC3E}">
        <p14:creationId xmlns:p14="http://schemas.microsoft.com/office/powerpoint/2010/main" val="17828685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472C6DF-9200-4B8E-B870-31BF74950224}"/>
              </a:ext>
            </a:extLst>
          </p:cNvPr>
          <p:cNvSpPr>
            <a:spLocks noGrp="1"/>
          </p:cNvSpPr>
          <p:nvPr>
            <p:ph type="sldNum" sz="quarter" idx="11"/>
          </p:nvPr>
        </p:nvSpPr>
        <p:spPr/>
        <p:txBody>
          <a:bodyPr/>
          <a:lstStyle/>
          <a:p>
            <a:fld id="{0970407D-EE58-4A0B-824B-1D3AE42DD9CF}" type="slidenum">
              <a:rPr lang="cs-CZ" altLang="cs-CZ" smtClean="0"/>
              <a:pPr/>
              <a:t>39</a:t>
            </a:fld>
            <a:endParaRPr lang="cs-CZ" altLang="cs-CZ" dirty="0"/>
          </a:p>
        </p:txBody>
      </p:sp>
      <p:sp>
        <p:nvSpPr>
          <p:cNvPr id="4" name="Nadpis 3">
            <a:extLst>
              <a:ext uri="{FF2B5EF4-FFF2-40B4-BE49-F238E27FC236}">
                <a16:creationId xmlns:a16="http://schemas.microsoft.com/office/drawing/2014/main" id="{868BBB73-8569-4875-A701-6107547EAF28}"/>
              </a:ext>
            </a:extLst>
          </p:cNvPr>
          <p:cNvSpPr>
            <a:spLocks noGrp="1"/>
          </p:cNvSpPr>
          <p:nvPr>
            <p:ph type="title"/>
          </p:nvPr>
        </p:nvSpPr>
        <p:spPr/>
        <p:txBody>
          <a:bodyPr/>
          <a:lstStyle/>
          <a:p>
            <a:r>
              <a:rPr lang="cs-CZ" dirty="0"/>
              <a:t>Kategorizace </a:t>
            </a:r>
            <a:r>
              <a:rPr lang="cs-CZ" dirty="0" err="1"/>
              <a:t>FinTech</a:t>
            </a:r>
            <a:endParaRPr lang="cs-CZ" dirty="0"/>
          </a:p>
        </p:txBody>
      </p:sp>
      <p:sp>
        <p:nvSpPr>
          <p:cNvPr id="5" name="Zástupný obsah 4">
            <a:extLst>
              <a:ext uri="{FF2B5EF4-FFF2-40B4-BE49-F238E27FC236}">
                <a16:creationId xmlns:a16="http://schemas.microsoft.com/office/drawing/2014/main" id="{154F004A-0E75-4BD1-9DC8-BF2CDA67E4F1}"/>
              </a:ext>
            </a:extLst>
          </p:cNvPr>
          <p:cNvSpPr>
            <a:spLocks noGrp="1"/>
          </p:cNvSpPr>
          <p:nvPr>
            <p:ph idx="1"/>
          </p:nvPr>
        </p:nvSpPr>
        <p:spPr/>
        <p:txBody>
          <a:bodyPr/>
          <a:lstStyle/>
          <a:p>
            <a:pPr>
              <a:buFont typeface="Wingdings" panose="05000000000000000000" pitchFamily="2" charset="2"/>
              <a:buChar char="§"/>
            </a:pPr>
            <a:r>
              <a:rPr lang="cs-CZ" sz="2000" b="1" dirty="0" err="1"/>
              <a:t>Capital</a:t>
            </a:r>
            <a:r>
              <a:rPr lang="cs-CZ" sz="2000" b="1" dirty="0"/>
              <a:t> </a:t>
            </a:r>
            <a:r>
              <a:rPr lang="cs-CZ" sz="2000" b="1" dirty="0" err="1"/>
              <a:t>raising</a:t>
            </a:r>
            <a:endParaRPr lang="cs-CZ" sz="2000" b="1" dirty="0"/>
          </a:p>
          <a:p>
            <a:pPr>
              <a:buFont typeface="Wingdings" panose="05000000000000000000" pitchFamily="2" charset="2"/>
              <a:buChar char="§"/>
            </a:pPr>
            <a:r>
              <a:rPr lang="cs-CZ" sz="2000" dirty="0"/>
              <a:t>Tradiční formy získávání kapitálu, jako jsou IPO, </a:t>
            </a:r>
            <a:r>
              <a:rPr lang="cs-CZ" sz="2000" dirty="0" err="1"/>
              <a:t>private</a:t>
            </a:r>
            <a:r>
              <a:rPr lang="cs-CZ" sz="2000" dirty="0"/>
              <a:t> </a:t>
            </a:r>
            <a:r>
              <a:rPr lang="cs-CZ" sz="2000" dirty="0" err="1"/>
              <a:t>equity</a:t>
            </a:r>
            <a:r>
              <a:rPr lang="cs-CZ" sz="2000" dirty="0"/>
              <a:t> investice, venture kapitál či emise dluhopisů, doplnily finanční inovace o další způsoby. </a:t>
            </a:r>
          </a:p>
          <a:p>
            <a:pPr>
              <a:buFont typeface="Wingdings" panose="05000000000000000000" pitchFamily="2" charset="2"/>
              <a:buChar char="§"/>
            </a:pPr>
            <a:r>
              <a:rPr lang="cs-CZ" sz="2000" b="1" dirty="0"/>
              <a:t>Crowdfunding</a:t>
            </a:r>
          </a:p>
          <a:p>
            <a:pPr>
              <a:buFont typeface="Wingdings" panose="05000000000000000000" pitchFamily="2" charset="2"/>
              <a:buChar char="§"/>
            </a:pPr>
            <a:r>
              <a:rPr lang="cs-CZ" sz="2000" dirty="0"/>
              <a:t>Jde o formu investování, kdy se prostřednictvím internetové platformy skládá více investorů na cílovou částku požadovanou pro realizaci oznámeného záměru. </a:t>
            </a:r>
          </a:p>
          <a:p>
            <a:pPr>
              <a:buFont typeface="Wingdings" panose="05000000000000000000" pitchFamily="2" charset="2"/>
              <a:buChar char="§"/>
            </a:pPr>
            <a:r>
              <a:rPr lang="cs-CZ" sz="2000" dirty="0"/>
              <a:t>V podstatě jde o obdobu syndikovaného úvěru. V tomto případě ovšem investory nejsou banky, ale jednotlivci či firmy. </a:t>
            </a:r>
          </a:p>
          <a:p>
            <a:pPr>
              <a:buFont typeface="Wingdings" panose="05000000000000000000" pitchFamily="2" charset="2"/>
              <a:buChar char="§"/>
            </a:pPr>
            <a:r>
              <a:rPr lang="cs-CZ" sz="2000" dirty="0"/>
              <a:t>Navíc nemusí jít pouze o dluhové financování, ale také o získání podílu ve firmě.</a:t>
            </a:r>
          </a:p>
          <a:p>
            <a:pPr>
              <a:buFont typeface="Wingdings" panose="05000000000000000000" pitchFamily="2" charset="2"/>
              <a:buChar char="§"/>
            </a:pPr>
            <a:r>
              <a:rPr lang="cs-CZ" sz="2000" dirty="0"/>
              <a:t>Prostřednictvím crowdfundingu mohou být financovány investice firem, charitativní projekty nebo politické kampaně. </a:t>
            </a:r>
            <a:endParaRPr lang="cs-CZ" sz="2000" b="1" dirty="0"/>
          </a:p>
        </p:txBody>
      </p:sp>
    </p:spTree>
    <p:extLst>
      <p:ext uri="{BB962C8B-B14F-4D97-AF65-F5344CB8AC3E}">
        <p14:creationId xmlns:p14="http://schemas.microsoft.com/office/powerpoint/2010/main" val="2699268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7D94E4F3-B3FD-4A2D-9F01-53A0B6B15E04}"/>
              </a:ext>
            </a:extLst>
          </p:cNvPr>
          <p:cNvSpPr>
            <a:spLocks noGrp="1"/>
          </p:cNvSpPr>
          <p:nvPr>
            <p:ph type="sldNum" sz="quarter" idx="11"/>
          </p:nvPr>
        </p:nvSpPr>
        <p:spPr/>
        <p:txBody>
          <a:bodyPr/>
          <a:lstStyle/>
          <a:p>
            <a:fld id="{0970407D-EE58-4A0B-824B-1D3AE42DD9CF}" type="slidenum">
              <a:rPr lang="cs-CZ" altLang="cs-CZ" smtClean="0"/>
              <a:pPr/>
              <a:t>4</a:t>
            </a:fld>
            <a:endParaRPr lang="cs-CZ" altLang="cs-CZ" dirty="0"/>
          </a:p>
        </p:txBody>
      </p:sp>
      <p:sp>
        <p:nvSpPr>
          <p:cNvPr id="4" name="Nadpis 3">
            <a:extLst>
              <a:ext uri="{FF2B5EF4-FFF2-40B4-BE49-F238E27FC236}">
                <a16:creationId xmlns:a16="http://schemas.microsoft.com/office/drawing/2014/main" id="{3D1F1F90-E05C-4D87-953A-CA7423770AB6}"/>
              </a:ext>
            </a:extLst>
          </p:cNvPr>
          <p:cNvSpPr>
            <a:spLocks noGrp="1"/>
          </p:cNvSpPr>
          <p:nvPr>
            <p:ph type="title"/>
          </p:nvPr>
        </p:nvSpPr>
        <p:spPr/>
        <p:txBody>
          <a:bodyPr/>
          <a:lstStyle/>
          <a:p>
            <a:r>
              <a:rPr lang="cs-CZ" dirty="0" err="1"/>
              <a:t>FinTech</a:t>
            </a:r>
            <a:endParaRPr lang="en-US" dirty="0"/>
          </a:p>
        </p:txBody>
      </p:sp>
      <p:sp>
        <p:nvSpPr>
          <p:cNvPr id="5" name="Zástupný obsah 4">
            <a:extLst>
              <a:ext uri="{FF2B5EF4-FFF2-40B4-BE49-F238E27FC236}">
                <a16:creationId xmlns:a16="http://schemas.microsoft.com/office/drawing/2014/main" id="{962BDBAB-94C3-42AD-8916-B33241B45517}"/>
              </a:ext>
            </a:extLst>
          </p:cNvPr>
          <p:cNvSpPr>
            <a:spLocks noGrp="1"/>
          </p:cNvSpPr>
          <p:nvPr>
            <p:ph idx="1"/>
          </p:nvPr>
        </p:nvSpPr>
        <p:spPr>
          <a:xfrm>
            <a:off x="720000" y="1431235"/>
            <a:ext cx="10438330" cy="4796765"/>
          </a:xfrm>
        </p:spPr>
        <p:txBody>
          <a:bodyPr/>
          <a:lstStyle/>
          <a:p>
            <a:pPr>
              <a:lnSpc>
                <a:spcPts val="3100"/>
              </a:lnSpc>
              <a:spcAft>
                <a:spcPts val="600"/>
              </a:spcAft>
              <a:buFont typeface="Wingdings" panose="05000000000000000000" pitchFamily="2" charset="2"/>
              <a:buChar char="§"/>
            </a:pPr>
            <a:r>
              <a:rPr lang="cs-CZ" altLang="cs-CZ" sz="2000" dirty="0"/>
              <a:t>Česká republika a Polsko – lídři na trhu </a:t>
            </a:r>
            <a:r>
              <a:rPr lang="cs-CZ" altLang="cs-CZ" sz="2000" dirty="0" err="1"/>
              <a:t>FinTech</a:t>
            </a:r>
            <a:r>
              <a:rPr lang="cs-CZ" altLang="cs-CZ" sz="2000" dirty="0"/>
              <a:t> ve střední Evropě</a:t>
            </a:r>
          </a:p>
          <a:p>
            <a:pPr>
              <a:spcAft>
                <a:spcPts val="600"/>
              </a:spcAft>
              <a:buFont typeface="Wingdings" panose="05000000000000000000" pitchFamily="2" charset="2"/>
              <a:buChar char="§"/>
            </a:pPr>
            <a:r>
              <a:rPr lang="cs-CZ" altLang="cs-CZ" sz="2000" b="1" dirty="0"/>
              <a:t>Dobré výchozí podmínky pro ČR:</a:t>
            </a:r>
          </a:p>
          <a:p>
            <a:pPr lvl="1">
              <a:lnSpc>
                <a:spcPct val="150000"/>
              </a:lnSpc>
              <a:spcAft>
                <a:spcPts val="600"/>
              </a:spcAft>
              <a:buFont typeface="Wingdings" panose="05000000000000000000" pitchFamily="2" charset="2"/>
              <a:buChar char="§"/>
            </a:pPr>
            <a:r>
              <a:rPr lang="cs-CZ" altLang="cs-CZ" sz="1800" dirty="0"/>
              <a:t>Kvalifikovaná pracovní síla v oblasti ICT,</a:t>
            </a:r>
          </a:p>
          <a:p>
            <a:pPr lvl="1">
              <a:lnSpc>
                <a:spcPct val="150000"/>
              </a:lnSpc>
              <a:spcAft>
                <a:spcPts val="600"/>
              </a:spcAft>
              <a:buFont typeface="Wingdings" panose="05000000000000000000" pitchFamily="2" charset="2"/>
              <a:buChar char="§"/>
            </a:pPr>
            <a:r>
              <a:rPr lang="cs-CZ" altLang="cs-CZ" sz="1800" dirty="0"/>
              <a:t>Přístup velké části populace k internetu,</a:t>
            </a:r>
          </a:p>
          <a:p>
            <a:pPr lvl="1">
              <a:lnSpc>
                <a:spcPct val="150000"/>
              </a:lnSpc>
              <a:spcAft>
                <a:spcPts val="600"/>
              </a:spcAft>
              <a:buFont typeface="Wingdings" panose="05000000000000000000" pitchFamily="2" charset="2"/>
              <a:buChar char="§"/>
            </a:pPr>
            <a:r>
              <a:rPr lang="cs-CZ" altLang="cs-CZ" sz="1800" dirty="0"/>
              <a:t>Vybavenost chytrými mobilními telefony</a:t>
            </a:r>
          </a:p>
          <a:p>
            <a:pPr lvl="1">
              <a:lnSpc>
                <a:spcPct val="150000"/>
              </a:lnSpc>
              <a:spcAft>
                <a:spcPts val="600"/>
              </a:spcAft>
              <a:buFont typeface="Wingdings" panose="05000000000000000000" pitchFamily="2" charset="2"/>
              <a:buChar char="§"/>
            </a:pPr>
            <a:r>
              <a:rPr lang="cs-CZ" altLang="cs-CZ" sz="1800" dirty="0"/>
              <a:t>Růst trhu finančních služeb, který je ve srovnání s vyspělejšími zeměmi méně rozvinutý.</a:t>
            </a:r>
          </a:p>
          <a:p>
            <a:pPr>
              <a:spcAft>
                <a:spcPts val="600"/>
              </a:spcAft>
              <a:buFont typeface="Wingdings" panose="05000000000000000000" pitchFamily="2" charset="2"/>
              <a:buChar char="§"/>
            </a:pPr>
            <a:r>
              <a:rPr lang="cs-CZ" altLang="cs-CZ" sz="2000" b="1" dirty="0"/>
              <a:t>Přeshraniční poskytování služeb</a:t>
            </a:r>
          </a:p>
          <a:p>
            <a:pPr lvl="1">
              <a:lnSpc>
                <a:spcPct val="150000"/>
              </a:lnSpc>
              <a:spcAft>
                <a:spcPts val="600"/>
              </a:spcAft>
              <a:buFont typeface="Wingdings" panose="05000000000000000000" pitchFamily="2" charset="2"/>
              <a:buChar char="§"/>
            </a:pPr>
            <a:r>
              <a:rPr lang="cs-CZ" altLang="cs-CZ" sz="1800" dirty="0" err="1"/>
              <a:t>FinTech</a:t>
            </a:r>
            <a:r>
              <a:rPr lang="cs-CZ" altLang="cs-CZ" sz="1800" dirty="0"/>
              <a:t> firmy snadno překračují hranice,</a:t>
            </a:r>
          </a:p>
          <a:p>
            <a:pPr lvl="1">
              <a:lnSpc>
                <a:spcPct val="150000"/>
              </a:lnSpc>
              <a:spcAft>
                <a:spcPts val="600"/>
              </a:spcAft>
              <a:buFont typeface="Wingdings" panose="05000000000000000000" pitchFamily="2" charset="2"/>
              <a:buChar char="§"/>
            </a:pPr>
            <a:r>
              <a:rPr lang="cs-CZ" altLang="cs-CZ" sz="1800" dirty="0"/>
              <a:t>Spousta domácích uživatelů již nyní využívá služby zahraničních poskytovatelů – PayPal,</a:t>
            </a:r>
          </a:p>
          <a:p>
            <a:pPr lvl="1">
              <a:lnSpc>
                <a:spcPct val="150000"/>
              </a:lnSpc>
              <a:spcAft>
                <a:spcPts val="600"/>
              </a:spcAft>
              <a:buFont typeface="Wingdings" panose="05000000000000000000" pitchFamily="2" charset="2"/>
              <a:buChar char="§"/>
            </a:pPr>
            <a:r>
              <a:rPr lang="cs-CZ" altLang="cs-CZ" sz="1800" dirty="0" err="1"/>
              <a:t>FinTech</a:t>
            </a:r>
            <a:r>
              <a:rPr lang="cs-CZ" altLang="cs-CZ" sz="1800" dirty="0"/>
              <a:t> firmy operující v celosvětovém měřítku.</a:t>
            </a:r>
          </a:p>
        </p:txBody>
      </p:sp>
    </p:spTree>
    <p:extLst>
      <p:ext uri="{BB962C8B-B14F-4D97-AF65-F5344CB8AC3E}">
        <p14:creationId xmlns:p14="http://schemas.microsoft.com/office/powerpoint/2010/main" val="10511339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472C6DF-9200-4B8E-B870-31BF74950224}"/>
              </a:ext>
            </a:extLst>
          </p:cNvPr>
          <p:cNvSpPr>
            <a:spLocks noGrp="1"/>
          </p:cNvSpPr>
          <p:nvPr>
            <p:ph type="sldNum" sz="quarter" idx="11"/>
          </p:nvPr>
        </p:nvSpPr>
        <p:spPr/>
        <p:txBody>
          <a:bodyPr/>
          <a:lstStyle/>
          <a:p>
            <a:fld id="{0970407D-EE58-4A0B-824B-1D3AE42DD9CF}" type="slidenum">
              <a:rPr lang="cs-CZ" altLang="cs-CZ" smtClean="0"/>
              <a:pPr/>
              <a:t>40</a:t>
            </a:fld>
            <a:endParaRPr lang="cs-CZ" altLang="cs-CZ" dirty="0"/>
          </a:p>
        </p:txBody>
      </p:sp>
      <p:sp>
        <p:nvSpPr>
          <p:cNvPr id="4" name="Nadpis 3">
            <a:extLst>
              <a:ext uri="{FF2B5EF4-FFF2-40B4-BE49-F238E27FC236}">
                <a16:creationId xmlns:a16="http://schemas.microsoft.com/office/drawing/2014/main" id="{868BBB73-8569-4875-A701-6107547EAF28}"/>
              </a:ext>
            </a:extLst>
          </p:cNvPr>
          <p:cNvSpPr>
            <a:spLocks noGrp="1"/>
          </p:cNvSpPr>
          <p:nvPr>
            <p:ph type="title"/>
          </p:nvPr>
        </p:nvSpPr>
        <p:spPr/>
        <p:txBody>
          <a:bodyPr/>
          <a:lstStyle/>
          <a:p>
            <a:r>
              <a:rPr lang="cs-CZ" dirty="0"/>
              <a:t>Kategorizace </a:t>
            </a:r>
            <a:r>
              <a:rPr lang="cs-CZ" dirty="0" err="1"/>
              <a:t>FinTech</a:t>
            </a:r>
            <a:endParaRPr lang="cs-CZ" dirty="0"/>
          </a:p>
        </p:txBody>
      </p:sp>
      <p:sp>
        <p:nvSpPr>
          <p:cNvPr id="5" name="Zástupný obsah 4">
            <a:extLst>
              <a:ext uri="{FF2B5EF4-FFF2-40B4-BE49-F238E27FC236}">
                <a16:creationId xmlns:a16="http://schemas.microsoft.com/office/drawing/2014/main" id="{154F004A-0E75-4BD1-9DC8-BF2CDA67E4F1}"/>
              </a:ext>
            </a:extLst>
          </p:cNvPr>
          <p:cNvSpPr>
            <a:spLocks noGrp="1"/>
          </p:cNvSpPr>
          <p:nvPr>
            <p:ph idx="1"/>
          </p:nvPr>
        </p:nvSpPr>
        <p:spPr/>
        <p:txBody>
          <a:bodyPr/>
          <a:lstStyle/>
          <a:p>
            <a:pPr>
              <a:buFont typeface="Wingdings" panose="05000000000000000000" pitchFamily="2" charset="2"/>
              <a:buChar char="§"/>
            </a:pPr>
            <a:r>
              <a:rPr lang="cs-CZ" sz="2000" b="1" dirty="0" err="1"/>
              <a:t>Capital</a:t>
            </a:r>
            <a:r>
              <a:rPr lang="cs-CZ" sz="2000" b="1" dirty="0"/>
              <a:t> </a:t>
            </a:r>
            <a:r>
              <a:rPr lang="cs-CZ" sz="2000" b="1" dirty="0" err="1"/>
              <a:t>raising</a:t>
            </a:r>
            <a:endParaRPr lang="cs-CZ" sz="2000" b="1" dirty="0"/>
          </a:p>
          <a:p>
            <a:pPr>
              <a:buFont typeface="Wingdings" panose="05000000000000000000" pitchFamily="2" charset="2"/>
              <a:buChar char="§"/>
            </a:pPr>
            <a:r>
              <a:rPr lang="cs-CZ" sz="2000" b="1" dirty="0"/>
              <a:t>ICO (</a:t>
            </a:r>
            <a:r>
              <a:rPr lang="cs-CZ" sz="2000" b="1" dirty="0" err="1"/>
              <a:t>Initial</a:t>
            </a:r>
            <a:r>
              <a:rPr lang="cs-CZ" sz="2000" b="1" dirty="0"/>
              <a:t> </a:t>
            </a:r>
            <a:r>
              <a:rPr lang="cs-CZ" sz="2000" b="1" dirty="0" err="1"/>
              <a:t>Coin</a:t>
            </a:r>
            <a:r>
              <a:rPr lang="cs-CZ" sz="2000" b="1" dirty="0"/>
              <a:t> </a:t>
            </a:r>
            <a:r>
              <a:rPr lang="cs-CZ" sz="2000" b="1" dirty="0" err="1"/>
              <a:t>Offering</a:t>
            </a:r>
            <a:r>
              <a:rPr lang="cs-CZ" sz="2000" b="1" dirty="0"/>
              <a:t>)</a:t>
            </a:r>
          </a:p>
          <a:p>
            <a:pPr>
              <a:buFont typeface="Wingdings" panose="05000000000000000000" pitchFamily="2" charset="2"/>
              <a:buChar char="§"/>
            </a:pPr>
            <a:r>
              <a:rPr lang="cs-CZ" sz="2000" dirty="0"/>
              <a:t>Nikoli náhodou je tato zkratka podobná IPO, typickému způsobu financování prostřednictvím emise akcií. </a:t>
            </a:r>
          </a:p>
          <a:p>
            <a:pPr>
              <a:buFont typeface="Wingdings" panose="05000000000000000000" pitchFamily="2" charset="2"/>
              <a:buChar char="§"/>
            </a:pPr>
            <a:r>
              <a:rPr lang="cs-CZ" sz="2000" dirty="0"/>
              <a:t>V případě ICO ovšem nejsou emitovány podíly ve firmě, ale tokeny. Firma hledající financování svých projektů v rámci ICO vydává speciální kryptoměnu určenou pouze k tomuto účelu a nabízí ji investorům za určitou cenu.</a:t>
            </a:r>
          </a:p>
          <a:p>
            <a:pPr>
              <a:buFont typeface="Wingdings" panose="05000000000000000000" pitchFamily="2" charset="2"/>
              <a:buChar char="§"/>
            </a:pPr>
            <a:r>
              <a:rPr lang="cs-CZ" sz="2000" dirty="0"/>
              <a:t>V případě ICO ovšem investor nezískává podíl ve firmě a hodnota příslušné kryptoměny se může vyvíjet jinak než „podkladový“ projekt. Na rozdíl od IPO není ICO zpravidla nijak regulováno.</a:t>
            </a:r>
            <a:endParaRPr lang="cs-CZ" sz="2000" b="1" dirty="0"/>
          </a:p>
        </p:txBody>
      </p:sp>
    </p:spTree>
    <p:extLst>
      <p:ext uri="{BB962C8B-B14F-4D97-AF65-F5344CB8AC3E}">
        <p14:creationId xmlns:p14="http://schemas.microsoft.com/office/powerpoint/2010/main" val="25419637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472C6DF-9200-4B8E-B870-31BF74950224}"/>
              </a:ext>
            </a:extLst>
          </p:cNvPr>
          <p:cNvSpPr>
            <a:spLocks noGrp="1"/>
          </p:cNvSpPr>
          <p:nvPr>
            <p:ph type="sldNum" sz="quarter" idx="11"/>
          </p:nvPr>
        </p:nvSpPr>
        <p:spPr/>
        <p:txBody>
          <a:bodyPr/>
          <a:lstStyle/>
          <a:p>
            <a:fld id="{0970407D-EE58-4A0B-824B-1D3AE42DD9CF}" type="slidenum">
              <a:rPr lang="cs-CZ" altLang="cs-CZ" smtClean="0"/>
              <a:pPr/>
              <a:t>41</a:t>
            </a:fld>
            <a:endParaRPr lang="cs-CZ" altLang="cs-CZ" dirty="0"/>
          </a:p>
        </p:txBody>
      </p:sp>
      <p:sp>
        <p:nvSpPr>
          <p:cNvPr id="4" name="Nadpis 3">
            <a:extLst>
              <a:ext uri="{FF2B5EF4-FFF2-40B4-BE49-F238E27FC236}">
                <a16:creationId xmlns:a16="http://schemas.microsoft.com/office/drawing/2014/main" id="{868BBB73-8569-4875-A701-6107547EAF28}"/>
              </a:ext>
            </a:extLst>
          </p:cNvPr>
          <p:cNvSpPr>
            <a:spLocks noGrp="1"/>
          </p:cNvSpPr>
          <p:nvPr>
            <p:ph type="title"/>
          </p:nvPr>
        </p:nvSpPr>
        <p:spPr/>
        <p:txBody>
          <a:bodyPr/>
          <a:lstStyle/>
          <a:p>
            <a:r>
              <a:rPr lang="cs-CZ" dirty="0"/>
              <a:t>Kategorizace </a:t>
            </a:r>
            <a:r>
              <a:rPr lang="cs-CZ" dirty="0" err="1"/>
              <a:t>FinTech</a:t>
            </a:r>
            <a:endParaRPr lang="cs-CZ" dirty="0"/>
          </a:p>
        </p:txBody>
      </p:sp>
      <p:sp>
        <p:nvSpPr>
          <p:cNvPr id="5" name="Zástupný obsah 4">
            <a:extLst>
              <a:ext uri="{FF2B5EF4-FFF2-40B4-BE49-F238E27FC236}">
                <a16:creationId xmlns:a16="http://schemas.microsoft.com/office/drawing/2014/main" id="{154F004A-0E75-4BD1-9DC8-BF2CDA67E4F1}"/>
              </a:ext>
            </a:extLst>
          </p:cNvPr>
          <p:cNvSpPr>
            <a:spLocks noGrp="1"/>
          </p:cNvSpPr>
          <p:nvPr>
            <p:ph idx="1"/>
          </p:nvPr>
        </p:nvSpPr>
        <p:spPr/>
        <p:txBody>
          <a:bodyPr/>
          <a:lstStyle/>
          <a:p>
            <a:pPr>
              <a:buFont typeface="Wingdings" panose="05000000000000000000" pitchFamily="2" charset="2"/>
              <a:buChar char="§"/>
            </a:pPr>
            <a:r>
              <a:rPr lang="cs-CZ" sz="2000" b="1" dirty="0" err="1"/>
              <a:t>Trade</a:t>
            </a:r>
            <a:r>
              <a:rPr lang="cs-CZ" sz="2000" b="1" dirty="0"/>
              <a:t> finance</a:t>
            </a:r>
          </a:p>
          <a:p>
            <a:pPr>
              <a:buFont typeface="Wingdings" panose="05000000000000000000" pitchFamily="2" charset="2"/>
              <a:buChar char="§"/>
            </a:pPr>
            <a:r>
              <a:rPr lang="cs-CZ" sz="2000" dirty="0"/>
              <a:t>zahrnuje celou řadu různě komplikovaných finančních produktů, od bankovních záruk přes dokumentární akreditivy až po faktoring a forfaiting. </a:t>
            </a:r>
          </a:p>
          <a:p>
            <a:pPr>
              <a:buFont typeface="Wingdings" panose="05000000000000000000" pitchFamily="2" charset="2"/>
              <a:buChar char="§"/>
            </a:pPr>
            <a:r>
              <a:rPr lang="cs-CZ" sz="2000" dirty="0"/>
              <a:t>Vzhledem k administrativní náročnosti je </a:t>
            </a:r>
            <a:r>
              <a:rPr lang="cs-CZ" sz="2000" dirty="0" err="1"/>
              <a:t>trade</a:t>
            </a:r>
            <a:r>
              <a:rPr lang="cs-CZ" sz="2000" dirty="0"/>
              <a:t> finance další oblastí, kde se nabízí využití blockchainu. </a:t>
            </a:r>
          </a:p>
          <a:p>
            <a:pPr>
              <a:buFont typeface="Wingdings" panose="05000000000000000000" pitchFamily="2" charset="2"/>
              <a:buChar char="§"/>
            </a:pPr>
            <a:r>
              <a:rPr lang="cs-CZ" sz="2000" b="1" dirty="0"/>
              <a:t>M&amp;A </a:t>
            </a:r>
          </a:p>
          <a:p>
            <a:pPr>
              <a:buFont typeface="Wingdings" panose="05000000000000000000" pitchFamily="2" charset="2"/>
              <a:buChar char="§"/>
            </a:pPr>
            <a:r>
              <a:rPr lang="cs-CZ" sz="2000" dirty="0"/>
              <a:t>Proces fúze či akvizice bývá administrativně velmi náročný. Klíčovým prvkem v průběhu transakce je důvěra mezi všemi zúčastněnými. Oba tyto aspekty řeší tzv. chytré kontrakty (</a:t>
            </a:r>
            <a:r>
              <a:rPr lang="cs-CZ" sz="2000" dirty="0" err="1"/>
              <a:t>smart</a:t>
            </a:r>
            <a:r>
              <a:rPr lang="cs-CZ" sz="2000" dirty="0"/>
              <a:t> </a:t>
            </a:r>
            <a:r>
              <a:rPr lang="cs-CZ" sz="2000" dirty="0" err="1"/>
              <a:t>contracts</a:t>
            </a:r>
            <a:r>
              <a:rPr lang="cs-CZ" sz="2000" dirty="0"/>
              <a:t>) založené na technologii blockchain.</a:t>
            </a:r>
            <a:endParaRPr lang="cs-CZ" sz="2000" b="1" dirty="0"/>
          </a:p>
        </p:txBody>
      </p:sp>
    </p:spTree>
    <p:extLst>
      <p:ext uri="{BB962C8B-B14F-4D97-AF65-F5344CB8AC3E}">
        <p14:creationId xmlns:p14="http://schemas.microsoft.com/office/powerpoint/2010/main" val="7784020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472C6DF-9200-4B8E-B870-31BF74950224}"/>
              </a:ext>
            </a:extLst>
          </p:cNvPr>
          <p:cNvSpPr>
            <a:spLocks noGrp="1"/>
          </p:cNvSpPr>
          <p:nvPr>
            <p:ph type="sldNum" sz="quarter" idx="11"/>
          </p:nvPr>
        </p:nvSpPr>
        <p:spPr/>
        <p:txBody>
          <a:bodyPr/>
          <a:lstStyle/>
          <a:p>
            <a:fld id="{0970407D-EE58-4A0B-824B-1D3AE42DD9CF}" type="slidenum">
              <a:rPr lang="cs-CZ" altLang="cs-CZ" smtClean="0"/>
              <a:pPr/>
              <a:t>42</a:t>
            </a:fld>
            <a:endParaRPr lang="cs-CZ" altLang="cs-CZ" dirty="0"/>
          </a:p>
        </p:txBody>
      </p:sp>
      <p:sp>
        <p:nvSpPr>
          <p:cNvPr id="4" name="Nadpis 3">
            <a:extLst>
              <a:ext uri="{FF2B5EF4-FFF2-40B4-BE49-F238E27FC236}">
                <a16:creationId xmlns:a16="http://schemas.microsoft.com/office/drawing/2014/main" id="{868BBB73-8569-4875-A701-6107547EAF28}"/>
              </a:ext>
            </a:extLst>
          </p:cNvPr>
          <p:cNvSpPr>
            <a:spLocks noGrp="1"/>
          </p:cNvSpPr>
          <p:nvPr>
            <p:ph type="title"/>
          </p:nvPr>
        </p:nvSpPr>
        <p:spPr/>
        <p:txBody>
          <a:bodyPr/>
          <a:lstStyle/>
          <a:p>
            <a:r>
              <a:rPr lang="cs-CZ" dirty="0"/>
              <a:t>Kategorizace </a:t>
            </a:r>
            <a:r>
              <a:rPr lang="cs-CZ" dirty="0" err="1"/>
              <a:t>FinTech</a:t>
            </a:r>
            <a:endParaRPr lang="cs-CZ" dirty="0"/>
          </a:p>
        </p:txBody>
      </p:sp>
      <p:sp>
        <p:nvSpPr>
          <p:cNvPr id="5" name="Zástupný obsah 4">
            <a:extLst>
              <a:ext uri="{FF2B5EF4-FFF2-40B4-BE49-F238E27FC236}">
                <a16:creationId xmlns:a16="http://schemas.microsoft.com/office/drawing/2014/main" id="{154F004A-0E75-4BD1-9DC8-BF2CDA67E4F1}"/>
              </a:ext>
            </a:extLst>
          </p:cNvPr>
          <p:cNvSpPr>
            <a:spLocks noGrp="1"/>
          </p:cNvSpPr>
          <p:nvPr>
            <p:ph idx="1"/>
          </p:nvPr>
        </p:nvSpPr>
        <p:spPr/>
        <p:txBody>
          <a:bodyPr/>
          <a:lstStyle/>
          <a:p>
            <a:pPr>
              <a:buFont typeface="Wingdings" panose="05000000000000000000" pitchFamily="2" charset="2"/>
              <a:buChar char="§"/>
            </a:pPr>
            <a:r>
              <a:rPr lang="cs-CZ" sz="2000" b="1" dirty="0" err="1"/>
              <a:t>InsurTech</a:t>
            </a:r>
            <a:r>
              <a:rPr lang="cs-CZ" sz="2000" b="1" dirty="0"/>
              <a:t> 	</a:t>
            </a:r>
          </a:p>
          <a:p>
            <a:pPr>
              <a:buFont typeface="Wingdings" panose="05000000000000000000" pitchFamily="2" charset="2"/>
              <a:buChar char="§"/>
            </a:pPr>
            <a:r>
              <a:rPr lang="cs-CZ" sz="2000" dirty="0"/>
              <a:t>Nově vznikající pojišťovny využívají technologie, jako jsou umělá inteligence, chatboti a online prodejní a komunikační platformy, což umožňuje dosahovat nižších nákladů než u tradičních hráčů na trhu.</a:t>
            </a:r>
          </a:p>
          <a:p>
            <a:pPr>
              <a:buFont typeface="Wingdings" panose="05000000000000000000" pitchFamily="2" charset="2"/>
              <a:buChar char="§"/>
            </a:pPr>
            <a:r>
              <a:rPr lang="cs-CZ" sz="2000" b="1" dirty="0"/>
              <a:t>Peer-to-peer pojišťovny </a:t>
            </a:r>
            <a:r>
              <a:rPr lang="cs-CZ" sz="2000" dirty="0"/>
              <a:t>jsou postaveny na vzájemném pojištění účastníků mezi sebou s tím, že provozovatel platformy si bere předem pevně určené procento z vybraného pojistného k hrazení nákladů a svého zisku. </a:t>
            </a:r>
          </a:p>
          <a:p>
            <a:pPr>
              <a:buFont typeface="Wingdings" panose="05000000000000000000" pitchFamily="2" charset="2"/>
              <a:buChar char="§"/>
            </a:pPr>
            <a:r>
              <a:rPr lang="cs-CZ" sz="2000" dirty="0"/>
              <a:t>Pokud náklady na škodné události nepřevýší vybrané pojistné, vrací se peníze zpět účastníkům.</a:t>
            </a:r>
            <a:endParaRPr lang="cs-CZ" sz="2000" b="1" dirty="0"/>
          </a:p>
        </p:txBody>
      </p:sp>
    </p:spTree>
    <p:extLst>
      <p:ext uri="{BB962C8B-B14F-4D97-AF65-F5344CB8AC3E}">
        <p14:creationId xmlns:p14="http://schemas.microsoft.com/office/powerpoint/2010/main" val="17177883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472C6DF-9200-4B8E-B870-31BF74950224}"/>
              </a:ext>
            </a:extLst>
          </p:cNvPr>
          <p:cNvSpPr>
            <a:spLocks noGrp="1"/>
          </p:cNvSpPr>
          <p:nvPr>
            <p:ph type="sldNum" sz="quarter" idx="11"/>
          </p:nvPr>
        </p:nvSpPr>
        <p:spPr/>
        <p:txBody>
          <a:bodyPr/>
          <a:lstStyle/>
          <a:p>
            <a:fld id="{0970407D-EE58-4A0B-824B-1D3AE42DD9CF}" type="slidenum">
              <a:rPr lang="cs-CZ" altLang="cs-CZ" smtClean="0"/>
              <a:pPr/>
              <a:t>43</a:t>
            </a:fld>
            <a:endParaRPr lang="cs-CZ" altLang="cs-CZ" dirty="0"/>
          </a:p>
        </p:txBody>
      </p:sp>
      <p:sp>
        <p:nvSpPr>
          <p:cNvPr id="4" name="Nadpis 3">
            <a:extLst>
              <a:ext uri="{FF2B5EF4-FFF2-40B4-BE49-F238E27FC236}">
                <a16:creationId xmlns:a16="http://schemas.microsoft.com/office/drawing/2014/main" id="{868BBB73-8569-4875-A701-6107547EAF28}"/>
              </a:ext>
            </a:extLst>
          </p:cNvPr>
          <p:cNvSpPr>
            <a:spLocks noGrp="1"/>
          </p:cNvSpPr>
          <p:nvPr>
            <p:ph type="title"/>
          </p:nvPr>
        </p:nvSpPr>
        <p:spPr/>
        <p:txBody>
          <a:bodyPr/>
          <a:lstStyle/>
          <a:p>
            <a:r>
              <a:rPr lang="cs-CZ" dirty="0"/>
              <a:t>Kategorizace </a:t>
            </a:r>
            <a:r>
              <a:rPr lang="cs-CZ" dirty="0" err="1"/>
              <a:t>FinTech</a:t>
            </a:r>
            <a:endParaRPr lang="cs-CZ" dirty="0"/>
          </a:p>
        </p:txBody>
      </p:sp>
      <p:sp>
        <p:nvSpPr>
          <p:cNvPr id="5" name="Zástupný obsah 4">
            <a:extLst>
              <a:ext uri="{FF2B5EF4-FFF2-40B4-BE49-F238E27FC236}">
                <a16:creationId xmlns:a16="http://schemas.microsoft.com/office/drawing/2014/main" id="{154F004A-0E75-4BD1-9DC8-BF2CDA67E4F1}"/>
              </a:ext>
            </a:extLst>
          </p:cNvPr>
          <p:cNvSpPr>
            <a:spLocks noGrp="1"/>
          </p:cNvSpPr>
          <p:nvPr>
            <p:ph idx="1"/>
          </p:nvPr>
        </p:nvSpPr>
        <p:spPr/>
        <p:txBody>
          <a:bodyPr/>
          <a:lstStyle/>
          <a:p>
            <a:pPr>
              <a:buFont typeface="Wingdings" panose="05000000000000000000" pitchFamily="2" charset="2"/>
              <a:buChar char="§"/>
            </a:pPr>
            <a:r>
              <a:rPr lang="cs-CZ" sz="2000" b="1" dirty="0" err="1"/>
              <a:t>InsurTech</a:t>
            </a:r>
            <a:r>
              <a:rPr lang="cs-CZ" sz="2000" b="1" dirty="0"/>
              <a:t> 	</a:t>
            </a:r>
          </a:p>
          <a:p>
            <a:pPr>
              <a:buFont typeface="Wingdings" panose="05000000000000000000" pitchFamily="2" charset="2"/>
              <a:buChar char="§"/>
            </a:pPr>
            <a:r>
              <a:rPr lang="cs-CZ" sz="2000" b="1" dirty="0" err="1"/>
              <a:t>Mikropojistky</a:t>
            </a:r>
            <a:r>
              <a:rPr lang="cs-CZ" sz="2000" dirty="0"/>
              <a:t> - další formou inovace v pojištění. </a:t>
            </a:r>
          </a:p>
          <a:p>
            <a:pPr>
              <a:buFont typeface="Wingdings" panose="05000000000000000000" pitchFamily="2" charset="2"/>
              <a:buChar char="§"/>
            </a:pPr>
            <a:r>
              <a:rPr lang="cs-CZ" sz="2000" dirty="0"/>
              <a:t>Existuje například možnost koupit si pojištění pro automobil pouze na hodinu. Existuje i flexibilní verze pojistky, kdy si klient pomocí aplikace vybrané pojištění zapíná a vypíná podle svých potřeb.</a:t>
            </a:r>
          </a:p>
          <a:p>
            <a:pPr>
              <a:buFont typeface="Wingdings" panose="05000000000000000000" pitchFamily="2" charset="2"/>
              <a:buChar char="§"/>
            </a:pPr>
            <a:r>
              <a:rPr lang="cs-CZ" sz="2000" dirty="0"/>
              <a:t>Nové možnosti v oblasti pojištění nabízí využití nově dostupných dat o klientech. Například aplikace nainstalovaná do klientova mobilního telefonu může poskytovat polohová data, a tedy informace o četnosti a cílech cest. Na tomto základě existuje pojištění automobilu, kde se pojistka neplatí na předem určenou dobu, ale podle skutečně ujeté vzdálenosti. </a:t>
            </a:r>
            <a:endParaRPr lang="cs-CZ" sz="2000" b="1" dirty="0"/>
          </a:p>
        </p:txBody>
      </p:sp>
    </p:spTree>
    <p:extLst>
      <p:ext uri="{BB962C8B-B14F-4D97-AF65-F5344CB8AC3E}">
        <p14:creationId xmlns:p14="http://schemas.microsoft.com/office/powerpoint/2010/main" val="23461136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472C6DF-9200-4B8E-B870-31BF74950224}"/>
              </a:ext>
            </a:extLst>
          </p:cNvPr>
          <p:cNvSpPr>
            <a:spLocks noGrp="1"/>
          </p:cNvSpPr>
          <p:nvPr>
            <p:ph type="sldNum" sz="quarter" idx="11"/>
          </p:nvPr>
        </p:nvSpPr>
        <p:spPr/>
        <p:txBody>
          <a:bodyPr/>
          <a:lstStyle/>
          <a:p>
            <a:fld id="{0970407D-EE58-4A0B-824B-1D3AE42DD9CF}" type="slidenum">
              <a:rPr lang="cs-CZ" altLang="cs-CZ" smtClean="0"/>
              <a:pPr/>
              <a:t>44</a:t>
            </a:fld>
            <a:endParaRPr lang="cs-CZ" altLang="cs-CZ" dirty="0"/>
          </a:p>
        </p:txBody>
      </p:sp>
      <p:sp>
        <p:nvSpPr>
          <p:cNvPr id="4" name="Nadpis 3">
            <a:extLst>
              <a:ext uri="{FF2B5EF4-FFF2-40B4-BE49-F238E27FC236}">
                <a16:creationId xmlns:a16="http://schemas.microsoft.com/office/drawing/2014/main" id="{868BBB73-8569-4875-A701-6107547EAF28}"/>
              </a:ext>
            </a:extLst>
          </p:cNvPr>
          <p:cNvSpPr>
            <a:spLocks noGrp="1"/>
          </p:cNvSpPr>
          <p:nvPr>
            <p:ph type="title"/>
          </p:nvPr>
        </p:nvSpPr>
        <p:spPr/>
        <p:txBody>
          <a:bodyPr/>
          <a:lstStyle/>
          <a:p>
            <a:r>
              <a:rPr lang="cs-CZ" dirty="0"/>
              <a:t>Kategorizace </a:t>
            </a:r>
            <a:r>
              <a:rPr lang="cs-CZ" dirty="0" err="1"/>
              <a:t>FinTech</a:t>
            </a:r>
            <a:endParaRPr lang="cs-CZ" dirty="0"/>
          </a:p>
        </p:txBody>
      </p:sp>
      <p:sp>
        <p:nvSpPr>
          <p:cNvPr id="5" name="Zástupný obsah 4">
            <a:extLst>
              <a:ext uri="{FF2B5EF4-FFF2-40B4-BE49-F238E27FC236}">
                <a16:creationId xmlns:a16="http://schemas.microsoft.com/office/drawing/2014/main" id="{154F004A-0E75-4BD1-9DC8-BF2CDA67E4F1}"/>
              </a:ext>
            </a:extLst>
          </p:cNvPr>
          <p:cNvSpPr>
            <a:spLocks noGrp="1"/>
          </p:cNvSpPr>
          <p:nvPr>
            <p:ph idx="1"/>
          </p:nvPr>
        </p:nvSpPr>
        <p:spPr/>
        <p:txBody>
          <a:bodyPr/>
          <a:lstStyle/>
          <a:p>
            <a:pPr>
              <a:buFont typeface="Wingdings" panose="05000000000000000000" pitchFamily="2" charset="2"/>
              <a:buChar char="§"/>
            </a:pPr>
            <a:r>
              <a:rPr lang="cs-CZ" sz="2000" b="1" dirty="0" err="1"/>
              <a:t>InsurTech</a:t>
            </a:r>
            <a:r>
              <a:rPr lang="cs-CZ" sz="2000" b="1" dirty="0"/>
              <a:t> 	</a:t>
            </a:r>
          </a:p>
          <a:p>
            <a:pPr>
              <a:buFont typeface="Wingdings" panose="05000000000000000000" pitchFamily="2" charset="2"/>
              <a:buChar char="§"/>
            </a:pPr>
            <a:r>
              <a:rPr lang="cs-CZ" sz="2000" b="1" dirty="0" err="1"/>
              <a:t>IoT</a:t>
            </a:r>
            <a:r>
              <a:rPr lang="cs-CZ" sz="2000" dirty="0"/>
              <a:t> přichází se senzory, které mohou poskytnout cenná data o chování klientů. Příkladem jsou chytré náramky či </a:t>
            </a:r>
            <a:r>
              <a:rPr lang="cs-CZ" sz="2000" dirty="0" err="1"/>
              <a:t>sporttestery</a:t>
            </a:r>
            <a:r>
              <a:rPr lang="cs-CZ" sz="2000" dirty="0"/>
              <a:t>, které sledují životní styl klienta (dobu spánku, četnost a intenzitu sportovních aktivit apod.). </a:t>
            </a:r>
          </a:p>
          <a:p>
            <a:pPr>
              <a:buFont typeface="Wingdings" panose="05000000000000000000" pitchFamily="2" charset="2"/>
              <a:buChar char="§"/>
            </a:pPr>
            <a:r>
              <a:rPr lang="cs-CZ" sz="2000" dirty="0"/>
              <a:t>Senzory nainstalované v domácnosti mohou snížit škody při pojistných událostech, když pomohou zachytit dým při požáru či vyplavení hned v počátku a varovat klienta.</a:t>
            </a:r>
          </a:p>
          <a:p>
            <a:pPr>
              <a:buFont typeface="Wingdings" panose="05000000000000000000" pitchFamily="2" charset="2"/>
              <a:buChar char="§"/>
            </a:pPr>
            <a:r>
              <a:rPr lang="cs-CZ" sz="2000" b="1" dirty="0"/>
              <a:t>Pojištění proti kybernetickým rizikům</a:t>
            </a:r>
          </a:p>
        </p:txBody>
      </p:sp>
    </p:spTree>
    <p:extLst>
      <p:ext uri="{BB962C8B-B14F-4D97-AF65-F5344CB8AC3E}">
        <p14:creationId xmlns:p14="http://schemas.microsoft.com/office/powerpoint/2010/main" val="26182041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472C6DF-9200-4B8E-B870-31BF74950224}"/>
              </a:ext>
            </a:extLst>
          </p:cNvPr>
          <p:cNvSpPr>
            <a:spLocks noGrp="1"/>
          </p:cNvSpPr>
          <p:nvPr>
            <p:ph type="sldNum" sz="quarter" idx="11"/>
          </p:nvPr>
        </p:nvSpPr>
        <p:spPr/>
        <p:txBody>
          <a:bodyPr/>
          <a:lstStyle/>
          <a:p>
            <a:fld id="{0970407D-EE58-4A0B-824B-1D3AE42DD9CF}" type="slidenum">
              <a:rPr lang="cs-CZ" altLang="cs-CZ" smtClean="0"/>
              <a:pPr/>
              <a:t>45</a:t>
            </a:fld>
            <a:endParaRPr lang="cs-CZ" altLang="cs-CZ" dirty="0"/>
          </a:p>
        </p:txBody>
      </p:sp>
      <p:sp>
        <p:nvSpPr>
          <p:cNvPr id="4" name="Nadpis 3">
            <a:extLst>
              <a:ext uri="{FF2B5EF4-FFF2-40B4-BE49-F238E27FC236}">
                <a16:creationId xmlns:a16="http://schemas.microsoft.com/office/drawing/2014/main" id="{868BBB73-8569-4875-A701-6107547EAF28}"/>
              </a:ext>
            </a:extLst>
          </p:cNvPr>
          <p:cNvSpPr>
            <a:spLocks noGrp="1"/>
          </p:cNvSpPr>
          <p:nvPr>
            <p:ph type="title"/>
          </p:nvPr>
        </p:nvSpPr>
        <p:spPr/>
        <p:txBody>
          <a:bodyPr/>
          <a:lstStyle/>
          <a:p>
            <a:r>
              <a:rPr lang="cs-CZ" dirty="0"/>
              <a:t>Kategorizace </a:t>
            </a:r>
            <a:r>
              <a:rPr lang="cs-CZ" dirty="0" err="1"/>
              <a:t>FinTech</a:t>
            </a:r>
            <a:endParaRPr lang="cs-CZ" dirty="0"/>
          </a:p>
        </p:txBody>
      </p:sp>
      <p:sp>
        <p:nvSpPr>
          <p:cNvPr id="5" name="Zástupný obsah 4">
            <a:extLst>
              <a:ext uri="{FF2B5EF4-FFF2-40B4-BE49-F238E27FC236}">
                <a16:creationId xmlns:a16="http://schemas.microsoft.com/office/drawing/2014/main" id="{154F004A-0E75-4BD1-9DC8-BF2CDA67E4F1}"/>
              </a:ext>
            </a:extLst>
          </p:cNvPr>
          <p:cNvSpPr>
            <a:spLocks noGrp="1"/>
          </p:cNvSpPr>
          <p:nvPr>
            <p:ph idx="1"/>
          </p:nvPr>
        </p:nvSpPr>
        <p:spPr/>
        <p:txBody>
          <a:bodyPr/>
          <a:lstStyle/>
          <a:p>
            <a:pPr>
              <a:buFont typeface="Wingdings" panose="05000000000000000000" pitchFamily="2" charset="2"/>
              <a:buChar char="§"/>
            </a:pPr>
            <a:r>
              <a:rPr lang="cs-CZ" sz="2000" b="1" dirty="0" err="1"/>
              <a:t>RegTech</a:t>
            </a:r>
            <a:r>
              <a:rPr lang="cs-CZ" sz="2000" b="1" dirty="0"/>
              <a:t> (</a:t>
            </a:r>
            <a:r>
              <a:rPr lang="cs-CZ" sz="2000" b="1" dirty="0" err="1"/>
              <a:t>regulatory</a:t>
            </a:r>
            <a:r>
              <a:rPr lang="cs-CZ" sz="2000" b="1" dirty="0"/>
              <a:t> technology)	</a:t>
            </a:r>
          </a:p>
          <a:p>
            <a:pPr>
              <a:buFont typeface="Wingdings" panose="05000000000000000000" pitchFamily="2" charset="2"/>
              <a:buChar char="§"/>
            </a:pPr>
            <a:r>
              <a:rPr lang="cs-CZ" sz="2000" dirty="0"/>
              <a:t>využití technologických inovací k automatizaci regulatorních procesů, tj. sběr dat, jejich vyhodnocení a příprava informací a reportů pro dohledovou instituci.</a:t>
            </a:r>
          </a:p>
          <a:p>
            <a:pPr>
              <a:buFont typeface="Wingdings" panose="05000000000000000000" pitchFamily="2" charset="2"/>
              <a:buChar char="§"/>
            </a:pPr>
            <a:r>
              <a:rPr lang="cs-CZ" sz="2000" dirty="0"/>
              <a:t>Nejčastěji se firmy poskytující </a:t>
            </a:r>
            <a:r>
              <a:rPr lang="cs-CZ" sz="2000" dirty="0" err="1"/>
              <a:t>RegTech</a:t>
            </a:r>
            <a:r>
              <a:rPr lang="cs-CZ" sz="2000" dirty="0"/>
              <a:t> zaměřují na řešení pro následující oblasti regulace: AML (anti-</a:t>
            </a:r>
            <a:r>
              <a:rPr lang="cs-CZ" sz="2000" dirty="0" err="1"/>
              <a:t>money</a:t>
            </a:r>
            <a:r>
              <a:rPr lang="cs-CZ" sz="2000" dirty="0"/>
              <a:t> </a:t>
            </a:r>
            <a:r>
              <a:rPr lang="cs-CZ" sz="2000" dirty="0" err="1"/>
              <a:t>laundering</a:t>
            </a:r>
            <a:r>
              <a:rPr lang="cs-CZ" sz="2000" dirty="0"/>
              <a:t>), KYC (</a:t>
            </a:r>
            <a:r>
              <a:rPr lang="cs-CZ" sz="2000" dirty="0" err="1"/>
              <a:t>know</a:t>
            </a:r>
            <a:r>
              <a:rPr lang="cs-CZ" sz="2000" dirty="0"/>
              <a:t> </a:t>
            </a:r>
            <a:r>
              <a:rPr lang="cs-CZ" sz="2000" dirty="0" err="1"/>
              <a:t>your</a:t>
            </a:r>
            <a:r>
              <a:rPr lang="cs-CZ" sz="2000" dirty="0"/>
              <a:t> </a:t>
            </a:r>
            <a:r>
              <a:rPr lang="cs-CZ" sz="2000" dirty="0" err="1"/>
              <a:t>customer</a:t>
            </a:r>
            <a:r>
              <a:rPr lang="cs-CZ" sz="2000" dirty="0"/>
              <a:t>), GDPR, </a:t>
            </a:r>
            <a:r>
              <a:rPr lang="cs-CZ" sz="2000" dirty="0" err="1"/>
              <a:t>MiFID</a:t>
            </a:r>
            <a:r>
              <a:rPr lang="cs-CZ" sz="2000" dirty="0"/>
              <a:t> II, </a:t>
            </a:r>
            <a:r>
              <a:rPr lang="cs-CZ" sz="2000" dirty="0" err="1"/>
              <a:t>Basel</a:t>
            </a:r>
            <a:r>
              <a:rPr lang="cs-CZ" sz="2000" dirty="0"/>
              <a:t> III, </a:t>
            </a:r>
            <a:r>
              <a:rPr lang="cs-CZ" sz="2000" dirty="0" err="1"/>
              <a:t>Solvency</a:t>
            </a:r>
            <a:r>
              <a:rPr lang="cs-CZ" sz="2000" dirty="0"/>
              <a:t> II a PSD2. </a:t>
            </a:r>
          </a:p>
          <a:p>
            <a:pPr>
              <a:buFont typeface="Wingdings" panose="05000000000000000000" pitchFamily="2" charset="2"/>
              <a:buChar char="§"/>
            </a:pPr>
            <a:r>
              <a:rPr lang="cs-CZ" sz="2000" dirty="0" err="1"/>
              <a:t>FinTech</a:t>
            </a:r>
            <a:r>
              <a:rPr lang="cs-CZ" sz="2000" dirty="0"/>
              <a:t> firmy například používají big data technologii při zátěžových testech bank v rámci </a:t>
            </a:r>
            <a:r>
              <a:rPr lang="cs-CZ" sz="2000" dirty="0" err="1"/>
              <a:t>Basel</a:t>
            </a:r>
            <a:r>
              <a:rPr lang="cs-CZ" sz="2000" dirty="0"/>
              <a:t> III. </a:t>
            </a:r>
          </a:p>
          <a:p>
            <a:pPr>
              <a:buFont typeface="Wingdings" panose="05000000000000000000" pitchFamily="2" charset="2"/>
              <a:buChar char="§"/>
            </a:pPr>
            <a:r>
              <a:rPr lang="cs-CZ" sz="2000" dirty="0"/>
              <a:t>Dalším příkladem je automatické ověřování identity osob v rámci AML a KYC procesů.</a:t>
            </a:r>
            <a:endParaRPr lang="cs-CZ" sz="2000" b="1" dirty="0"/>
          </a:p>
        </p:txBody>
      </p:sp>
    </p:spTree>
    <p:extLst>
      <p:ext uri="{BB962C8B-B14F-4D97-AF65-F5344CB8AC3E}">
        <p14:creationId xmlns:p14="http://schemas.microsoft.com/office/powerpoint/2010/main" val="9820275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472C6DF-9200-4B8E-B870-31BF74950224}"/>
              </a:ext>
            </a:extLst>
          </p:cNvPr>
          <p:cNvSpPr>
            <a:spLocks noGrp="1"/>
          </p:cNvSpPr>
          <p:nvPr>
            <p:ph type="sldNum" sz="quarter" idx="11"/>
          </p:nvPr>
        </p:nvSpPr>
        <p:spPr/>
        <p:txBody>
          <a:bodyPr/>
          <a:lstStyle/>
          <a:p>
            <a:fld id="{0970407D-EE58-4A0B-824B-1D3AE42DD9CF}" type="slidenum">
              <a:rPr lang="cs-CZ" altLang="cs-CZ" smtClean="0"/>
              <a:pPr/>
              <a:t>46</a:t>
            </a:fld>
            <a:endParaRPr lang="cs-CZ" altLang="cs-CZ" dirty="0"/>
          </a:p>
        </p:txBody>
      </p:sp>
      <p:sp>
        <p:nvSpPr>
          <p:cNvPr id="4" name="Nadpis 3">
            <a:extLst>
              <a:ext uri="{FF2B5EF4-FFF2-40B4-BE49-F238E27FC236}">
                <a16:creationId xmlns:a16="http://schemas.microsoft.com/office/drawing/2014/main" id="{868BBB73-8569-4875-A701-6107547EAF28}"/>
              </a:ext>
            </a:extLst>
          </p:cNvPr>
          <p:cNvSpPr>
            <a:spLocks noGrp="1"/>
          </p:cNvSpPr>
          <p:nvPr>
            <p:ph type="title"/>
          </p:nvPr>
        </p:nvSpPr>
        <p:spPr/>
        <p:txBody>
          <a:bodyPr/>
          <a:lstStyle/>
          <a:p>
            <a:r>
              <a:rPr lang="cs-CZ" dirty="0" err="1"/>
              <a:t>RegTech</a:t>
            </a:r>
            <a:endParaRPr lang="cs-CZ" dirty="0"/>
          </a:p>
        </p:txBody>
      </p:sp>
      <p:pic>
        <p:nvPicPr>
          <p:cNvPr id="6" name="Zástupný obsah 5">
            <a:extLst>
              <a:ext uri="{FF2B5EF4-FFF2-40B4-BE49-F238E27FC236}">
                <a16:creationId xmlns:a16="http://schemas.microsoft.com/office/drawing/2014/main" id="{747E23BA-D1E1-41B8-A06F-28C4D15DEF73}"/>
              </a:ext>
            </a:extLst>
          </p:cNvPr>
          <p:cNvPicPr>
            <a:picLocks noGrp="1" noChangeAspect="1"/>
          </p:cNvPicPr>
          <p:nvPr>
            <p:ph idx="1"/>
          </p:nvPr>
        </p:nvPicPr>
        <p:blipFill rotWithShape="1">
          <a:blip r:embed="rId2"/>
          <a:srcRect l="36737" t="21211" r="15502" b="22837"/>
          <a:stretch/>
        </p:blipFill>
        <p:spPr>
          <a:xfrm>
            <a:off x="2265681" y="1298425"/>
            <a:ext cx="7344266" cy="4839575"/>
          </a:xfrm>
        </p:spPr>
      </p:pic>
    </p:spTree>
    <p:extLst>
      <p:ext uri="{BB962C8B-B14F-4D97-AF65-F5344CB8AC3E}">
        <p14:creationId xmlns:p14="http://schemas.microsoft.com/office/powerpoint/2010/main" val="25637232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472C6DF-9200-4B8E-B870-31BF74950224}"/>
              </a:ext>
            </a:extLst>
          </p:cNvPr>
          <p:cNvSpPr>
            <a:spLocks noGrp="1"/>
          </p:cNvSpPr>
          <p:nvPr>
            <p:ph type="sldNum" sz="quarter" idx="11"/>
          </p:nvPr>
        </p:nvSpPr>
        <p:spPr/>
        <p:txBody>
          <a:bodyPr/>
          <a:lstStyle/>
          <a:p>
            <a:fld id="{0970407D-EE58-4A0B-824B-1D3AE42DD9CF}" type="slidenum">
              <a:rPr lang="cs-CZ" altLang="cs-CZ" smtClean="0"/>
              <a:pPr/>
              <a:t>47</a:t>
            </a:fld>
            <a:endParaRPr lang="cs-CZ" altLang="cs-CZ" dirty="0"/>
          </a:p>
        </p:txBody>
      </p:sp>
      <p:sp>
        <p:nvSpPr>
          <p:cNvPr id="4" name="Nadpis 3">
            <a:extLst>
              <a:ext uri="{FF2B5EF4-FFF2-40B4-BE49-F238E27FC236}">
                <a16:creationId xmlns:a16="http://schemas.microsoft.com/office/drawing/2014/main" id="{868BBB73-8569-4875-A701-6107547EAF28}"/>
              </a:ext>
            </a:extLst>
          </p:cNvPr>
          <p:cNvSpPr>
            <a:spLocks noGrp="1"/>
          </p:cNvSpPr>
          <p:nvPr>
            <p:ph type="title"/>
          </p:nvPr>
        </p:nvSpPr>
        <p:spPr/>
        <p:txBody>
          <a:bodyPr/>
          <a:lstStyle/>
          <a:p>
            <a:r>
              <a:rPr lang="cs-CZ" dirty="0" err="1"/>
              <a:t>RegTech</a:t>
            </a:r>
            <a:endParaRPr lang="cs-CZ" dirty="0"/>
          </a:p>
        </p:txBody>
      </p:sp>
      <p:pic>
        <p:nvPicPr>
          <p:cNvPr id="10" name="Obrázek 9">
            <a:extLst>
              <a:ext uri="{FF2B5EF4-FFF2-40B4-BE49-F238E27FC236}">
                <a16:creationId xmlns:a16="http://schemas.microsoft.com/office/drawing/2014/main" id="{7961112D-6759-4D84-8279-CD41B15DC24D}"/>
              </a:ext>
            </a:extLst>
          </p:cNvPr>
          <p:cNvPicPr>
            <a:picLocks noChangeAspect="1"/>
          </p:cNvPicPr>
          <p:nvPr/>
        </p:nvPicPr>
        <p:blipFill rotWithShape="1">
          <a:blip r:embed="rId2"/>
          <a:srcRect l="36826" t="27582" r="16404" b="18202"/>
          <a:stretch/>
        </p:blipFill>
        <p:spPr>
          <a:xfrm>
            <a:off x="2684980" y="1292847"/>
            <a:ext cx="7568629" cy="4935154"/>
          </a:xfrm>
          <a:prstGeom prst="rect">
            <a:avLst/>
          </a:prstGeom>
        </p:spPr>
      </p:pic>
    </p:spTree>
    <p:extLst>
      <p:ext uri="{BB962C8B-B14F-4D97-AF65-F5344CB8AC3E}">
        <p14:creationId xmlns:p14="http://schemas.microsoft.com/office/powerpoint/2010/main" val="4119436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Předpoklady </a:t>
            </a:r>
            <a:r>
              <a:rPr lang="cs-CZ" dirty="0" err="1"/>
              <a:t>FinTech</a:t>
            </a:r>
            <a:endParaRPr lang="cs-CZ" dirty="0"/>
          </a:p>
        </p:txBody>
      </p:sp>
      <p:sp>
        <p:nvSpPr>
          <p:cNvPr id="5" name="Zástupný symbol pro obsah 4"/>
          <p:cNvSpPr>
            <a:spLocks noGrp="1"/>
          </p:cNvSpPr>
          <p:nvPr>
            <p:ph idx="1"/>
          </p:nvPr>
        </p:nvSpPr>
        <p:spPr/>
        <p:txBody>
          <a:bodyPr/>
          <a:lstStyle/>
          <a:p>
            <a:pPr algn="just">
              <a:buFont typeface="Wingdings" panose="05000000000000000000" pitchFamily="2" charset="2"/>
              <a:buChar char="§"/>
            </a:pPr>
            <a:r>
              <a:rPr lang="cs-CZ" sz="2000" b="1" dirty="0"/>
              <a:t>Technologické podmínky</a:t>
            </a:r>
          </a:p>
          <a:p>
            <a:pPr lvl="1" algn="just">
              <a:lnSpc>
                <a:spcPct val="150000"/>
              </a:lnSpc>
              <a:buFont typeface="Wingdings" panose="05000000000000000000" pitchFamily="2" charset="2"/>
              <a:buChar char="§"/>
            </a:pPr>
            <a:r>
              <a:rPr lang="cs-CZ" dirty="0"/>
              <a:t>Rozvoj API (</a:t>
            </a:r>
            <a:r>
              <a:rPr lang="cs-CZ" dirty="0" err="1"/>
              <a:t>Application</a:t>
            </a:r>
            <a:r>
              <a:rPr lang="cs-CZ" dirty="0"/>
              <a:t> </a:t>
            </a:r>
            <a:r>
              <a:rPr lang="cs-CZ" dirty="0" err="1"/>
              <a:t>Programming</a:t>
            </a:r>
            <a:r>
              <a:rPr lang="cs-CZ" dirty="0"/>
              <a:t> Interface), penetrace trhu chytrými telefony, dostupnost internetového připojení</a:t>
            </a:r>
          </a:p>
          <a:p>
            <a:pPr algn="just">
              <a:buFont typeface="Wingdings" panose="05000000000000000000" pitchFamily="2" charset="2"/>
              <a:buChar char="§"/>
            </a:pPr>
            <a:r>
              <a:rPr lang="cs-CZ" sz="2000" b="1" dirty="0"/>
              <a:t>Strojové učení, biometrické ověřování totožnosti, cloud </a:t>
            </a:r>
            <a:r>
              <a:rPr lang="cs-CZ" sz="2000" b="1" dirty="0" err="1"/>
              <a:t>computing</a:t>
            </a:r>
            <a:r>
              <a:rPr lang="cs-CZ" sz="2000" b="1" dirty="0"/>
              <a:t>, blockchain, dostupnost informací včetně big data.</a:t>
            </a:r>
          </a:p>
          <a:p>
            <a:pPr algn="just">
              <a:buFont typeface="Wingdings" panose="05000000000000000000" pitchFamily="2" charset="2"/>
              <a:buChar char="§"/>
            </a:pPr>
            <a:r>
              <a:rPr lang="cs-CZ" sz="2000" b="1" dirty="0"/>
              <a:t>Kvalifikovaná pracovní síla </a:t>
            </a:r>
            <a:r>
              <a:rPr lang="cs-CZ" sz="2000" dirty="0"/>
              <a:t>– důležitá pro vývoj digitálních inovací</a:t>
            </a:r>
          </a:p>
          <a:p>
            <a:pPr algn="just">
              <a:buFont typeface="Wingdings" panose="05000000000000000000" pitchFamily="2" charset="2"/>
              <a:buChar char="§"/>
            </a:pPr>
            <a:r>
              <a:rPr lang="cs-CZ" sz="2000" dirty="0"/>
              <a:t>Výhoda velkých technologických společností a technologicky vyprofilovaných startupů proti zavedeným finančním hráčům.</a:t>
            </a:r>
          </a:p>
          <a:p>
            <a:pPr algn="just">
              <a:buFont typeface="Wingdings" panose="05000000000000000000" pitchFamily="2" charset="2"/>
              <a:buChar char="§"/>
            </a:pPr>
            <a:r>
              <a:rPr lang="cs-CZ" sz="2000" dirty="0"/>
              <a:t>Možnost expanze na trhy v rozvojových zemích – postačují pouze mobilní telefony.</a:t>
            </a:r>
          </a:p>
          <a:p>
            <a:pPr algn="just">
              <a:buFont typeface="Wingdings" panose="05000000000000000000" pitchFamily="2" charset="2"/>
              <a:buChar char="§"/>
            </a:pPr>
            <a:endParaRPr lang="cs-CZ" sz="2000" dirty="0"/>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5</a:t>
            </a:fld>
            <a:endParaRPr lang="cs-CZ" altLang="cs-CZ"/>
          </a:p>
        </p:txBody>
      </p:sp>
    </p:spTree>
    <p:extLst>
      <p:ext uri="{BB962C8B-B14F-4D97-AF65-F5344CB8AC3E}">
        <p14:creationId xmlns:p14="http://schemas.microsoft.com/office/powerpoint/2010/main" val="3533137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Předpoklady </a:t>
            </a:r>
            <a:r>
              <a:rPr lang="cs-CZ" dirty="0" err="1"/>
              <a:t>FinTech</a:t>
            </a:r>
            <a:endParaRPr lang="cs-CZ" dirty="0"/>
          </a:p>
        </p:txBody>
      </p:sp>
      <p:sp>
        <p:nvSpPr>
          <p:cNvPr id="3" name="Zástupný symbol pro obsah 2"/>
          <p:cNvSpPr>
            <a:spLocks noGrp="1"/>
          </p:cNvSpPr>
          <p:nvPr>
            <p:ph idx="1"/>
          </p:nvPr>
        </p:nvSpPr>
        <p:spPr/>
        <p:txBody>
          <a:bodyPr/>
          <a:lstStyle/>
          <a:p>
            <a:pPr algn="just">
              <a:buFont typeface="Wingdings" panose="05000000000000000000" pitchFamily="2" charset="2"/>
              <a:buChar char="§"/>
            </a:pPr>
            <a:r>
              <a:rPr lang="cs-CZ" sz="2000" b="1" dirty="0"/>
              <a:t>Předpoklady na straně poptávky</a:t>
            </a:r>
          </a:p>
          <a:p>
            <a:pPr algn="just">
              <a:buFont typeface="Wingdings" panose="05000000000000000000" pitchFamily="2" charset="2"/>
              <a:buChar char="§"/>
            </a:pPr>
            <a:r>
              <a:rPr lang="cs-CZ" sz="2000" dirty="0"/>
              <a:t>Požadavek na dostupnost služeb kdykoliv a kdekoliv</a:t>
            </a:r>
          </a:p>
          <a:p>
            <a:pPr algn="just">
              <a:buFont typeface="Wingdings" panose="05000000000000000000" pitchFamily="2" charset="2"/>
              <a:buChar char="§"/>
            </a:pPr>
            <a:r>
              <a:rPr lang="cs-CZ" sz="2000" dirty="0"/>
              <a:t>Cílení na spotřebitelské preference – konkurence velkým finančním hráčům z oblasti bankovnictví, pojišťovnictví a investičních fondů a získání části trhu.</a:t>
            </a:r>
          </a:p>
          <a:p>
            <a:pPr algn="just">
              <a:buFont typeface="Wingdings" panose="05000000000000000000" pitchFamily="2" charset="2"/>
              <a:buChar char="§"/>
            </a:pPr>
            <a:r>
              <a:rPr lang="cs-CZ" sz="2000" b="1" dirty="0"/>
              <a:t>Regulatorní podmínky</a:t>
            </a:r>
          </a:p>
          <a:p>
            <a:pPr lvl="1" algn="just">
              <a:lnSpc>
                <a:spcPct val="150000"/>
              </a:lnSpc>
              <a:buFont typeface="Wingdings" panose="05000000000000000000" pitchFamily="2" charset="2"/>
              <a:buChar char="§"/>
            </a:pPr>
            <a:r>
              <a:rPr lang="cs-CZ" dirty="0"/>
              <a:t>Zavazují zavedené hráče k otevřenosti vůči </a:t>
            </a:r>
            <a:r>
              <a:rPr lang="cs-CZ" dirty="0" err="1"/>
              <a:t>FinTech</a:t>
            </a:r>
            <a:endParaRPr lang="cs-CZ" dirty="0"/>
          </a:p>
          <a:p>
            <a:pPr lvl="1" algn="just">
              <a:lnSpc>
                <a:spcPct val="150000"/>
              </a:lnSpc>
              <a:buFont typeface="Wingdings" panose="05000000000000000000" pitchFamily="2" charset="2"/>
              <a:buChar char="§"/>
            </a:pPr>
            <a:r>
              <a:rPr lang="cs-CZ" dirty="0"/>
              <a:t>Evropská směrnice PSD2 – nařízení o zpřístupnění účtů klienta třetím stranám, pokud si to klient vyžádá.</a:t>
            </a:r>
          </a:p>
          <a:p>
            <a:pPr lvl="1" algn="just">
              <a:lnSpc>
                <a:spcPct val="150000"/>
              </a:lnSpc>
              <a:buFont typeface="Wingdings" panose="05000000000000000000" pitchFamily="2" charset="2"/>
              <a:buChar char="§"/>
            </a:pPr>
            <a:r>
              <a:rPr lang="cs-CZ" dirty="0"/>
              <a:t>Růst regulatorní zátěže – rozvoj pododvětví </a:t>
            </a:r>
            <a:r>
              <a:rPr lang="cs-CZ" dirty="0" err="1"/>
              <a:t>FinTech</a:t>
            </a:r>
            <a:r>
              <a:rPr lang="cs-CZ" dirty="0"/>
              <a:t> tzv. </a:t>
            </a:r>
            <a:r>
              <a:rPr lang="cs-CZ" dirty="0" err="1"/>
              <a:t>RegTech</a:t>
            </a:r>
            <a:r>
              <a:rPr lang="cs-CZ" dirty="0"/>
              <a:t> (naplňování regulatorních požadavků pomocí moderních technologií).</a:t>
            </a:r>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6</a:t>
            </a:fld>
            <a:endParaRPr lang="cs-CZ" altLang="cs-CZ" dirty="0"/>
          </a:p>
        </p:txBody>
      </p:sp>
    </p:spTree>
    <p:extLst>
      <p:ext uri="{BB962C8B-B14F-4D97-AF65-F5344CB8AC3E}">
        <p14:creationId xmlns:p14="http://schemas.microsoft.com/office/powerpoint/2010/main" val="3645680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Předpoklady </a:t>
            </a:r>
            <a:r>
              <a:rPr lang="cs-CZ" dirty="0" err="1"/>
              <a:t>FinTech</a:t>
            </a:r>
            <a:endParaRPr lang="cs-CZ" dirty="0"/>
          </a:p>
        </p:txBody>
      </p:sp>
      <p:sp>
        <p:nvSpPr>
          <p:cNvPr id="3" name="Zástupný symbol pro obsah 2"/>
          <p:cNvSpPr>
            <a:spLocks noGrp="1"/>
          </p:cNvSpPr>
          <p:nvPr>
            <p:ph idx="1"/>
          </p:nvPr>
        </p:nvSpPr>
        <p:spPr/>
        <p:txBody>
          <a:bodyPr/>
          <a:lstStyle/>
          <a:p>
            <a:pPr marL="342900" indent="-342900">
              <a:buFont typeface="Wingdings" panose="05000000000000000000" pitchFamily="2" charset="2"/>
              <a:buChar char="§"/>
            </a:pPr>
            <a:r>
              <a:rPr lang="cs-CZ" sz="2000" dirty="0"/>
              <a:t>Banky omezily poskytování úvěrů z důvodu snížit velikost finanční páky a zároveň klesla důvěra v bankovní sektor.</a:t>
            </a:r>
          </a:p>
          <a:p>
            <a:pPr marL="342900" indent="-342900">
              <a:buFont typeface="Wingdings" panose="05000000000000000000" pitchFamily="2" charset="2"/>
              <a:buChar char="§"/>
            </a:pPr>
            <a:r>
              <a:rPr lang="cs-CZ" sz="2000" dirty="0"/>
              <a:t>Expanze zprostředkovatelů peer-to-peer (P2P) úvěrů.</a:t>
            </a:r>
            <a:endParaRPr lang="cs-CZ" dirty="0"/>
          </a:p>
          <a:p>
            <a:pPr lvl="1"/>
            <a:endParaRPr 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7</a:t>
            </a:fld>
            <a:endParaRPr lang="cs-CZ" altLang="cs-CZ" dirty="0"/>
          </a:p>
        </p:txBody>
      </p:sp>
    </p:spTree>
    <p:extLst>
      <p:ext uri="{BB962C8B-B14F-4D97-AF65-F5344CB8AC3E}">
        <p14:creationId xmlns:p14="http://schemas.microsoft.com/office/powerpoint/2010/main" val="2402785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Bariéry </a:t>
            </a:r>
            <a:r>
              <a:rPr lang="cs-CZ" dirty="0" err="1"/>
              <a:t>FinTech</a:t>
            </a:r>
            <a:endParaRPr lang="cs-CZ" dirty="0"/>
          </a:p>
        </p:txBody>
      </p:sp>
      <p:sp>
        <p:nvSpPr>
          <p:cNvPr id="3" name="Zástupný symbol pro obsah 2"/>
          <p:cNvSpPr>
            <a:spLocks noGrp="1"/>
          </p:cNvSpPr>
          <p:nvPr>
            <p:ph idx="1"/>
          </p:nvPr>
        </p:nvSpPr>
        <p:spPr/>
        <p:txBody>
          <a:bodyPr/>
          <a:lstStyle/>
          <a:p>
            <a:pPr marL="342900" indent="-342900">
              <a:buFont typeface="Wingdings" panose="05000000000000000000" pitchFamily="2" charset="2"/>
              <a:buChar char="§"/>
            </a:pPr>
            <a:r>
              <a:rPr lang="cs-CZ" sz="2000" b="1" dirty="0"/>
              <a:t>Digitální gramotnost </a:t>
            </a:r>
            <a:r>
              <a:rPr lang="cs-CZ" sz="2000" dirty="0"/>
              <a:t>- (ČR zaostává)</a:t>
            </a:r>
          </a:p>
          <a:p>
            <a:pPr marL="342900" indent="-342900">
              <a:buFont typeface="Wingdings" panose="05000000000000000000" pitchFamily="2" charset="2"/>
              <a:buChar char="§"/>
            </a:pPr>
            <a:r>
              <a:rPr lang="cs-CZ" sz="2000" b="1" dirty="0"/>
              <a:t>Jazyková bariéra</a:t>
            </a:r>
          </a:p>
          <a:p>
            <a:pPr marL="342900" indent="-342900">
              <a:buFont typeface="Wingdings" panose="05000000000000000000" pitchFamily="2" charset="2"/>
              <a:buChar char="§"/>
            </a:pPr>
            <a:r>
              <a:rPr lang="cs-CZ" sz="2000" dirty="0"/>
              <a:t>Zavádění a zpřísňování regulací na jedné straně – rozvoj </a:t>
            </a:r>
            <a:r>
              <a:rPr lang="cs-CZ" sz="2000" dirty="0" err="1"/>
              <a:t>FinTech</a:t>
            </a:r>
            <a:r>
              <a:rPr lang="cs-CZ" sz="2000" dirty="0"/>
              <a:t> firem, které regulace využívají nebo pomáhají využívat s jejich naplňováním.</a:t>
            </a:r>
          </a:p>
          <a:p>
            <a:pPr marL="342900" indent="-342900">
              <a:buFont typeface="Wingdings" panose="05000000000000000000" pitchFamily="2" charset="2"/>
              <a:buChar char="§"/>
            </a:pPr>
            <a:r>
              <a:rPr lang="cs-CZ" sz="2000" dirty="0"/>
              <a:t>Na druhé straně mohou regulatorní požadavky brzdit růst </a:t>
            </a:r>
            <a:r>
              <a:rPr lang="cs-CZ" sz="2000" dirty="0" err="1"/>
              <a:t>FinTech</a:t>
            </a:r>
            <a:r>
              <a:rPr lang="cs-CZ" sz="2000" dirty="0"/>
              <a:t> firem – zásadní u startupů.</a:t>
            </a:r>
          </a:p>
          <a:p>
            <a:pPr marL="342900" indent="-342900">
              <a:buFont typeface="Wingdings" panose="05000000000000000000" pitchFamily="2" charset="2"/>
              <a:buChar char="§"/>
            </a:pPr>
            <a:r>
              <a:rPr lang="cs-CZ" sz="2000" b="1" dirty="0"/>
              <a:t>Transformace splatností úvěrů</a:t>
            </a:r>
          </a:p>
          <a:p>
            <a:pPr marL="594900" lvl="1" indent="-342900">
              <a:lnSpc>
                <a:spcPct val="150000"/>
              </a:lnSpc>
              <a:buFont typeface="Wingdings" panose="05000000000000000000" pitchFamily="2" charset="2"/>
              <a:buChar char="§"/>
            </a:pPr>
            <a:r>
              <a:rPr lang="cs-CZ" sz="1600" dirty="0"/>
              <a:t>Poskytovatelé P2P úvěrů mají zásadní nevýhodu proti klasickým bankám</a:t>
            </a:r>
          </a:p>
          <a:p>
            <a:pPr marL="594900" lvl="1" indent="-342900">
              <a:lnSpc>
                <a:spcPct val="150000"/>
              </a:lnSpc>
              <a:buFont typeface="Wingdings" panose="05000000000000000000" pitchFamily="2" charset="2"/>
              <a:buChar char="§"/>
            </a:pPr>
            <a:r>
              <a:rPr lang="cs-CZ" sz="1600" dirty="0"/>
              <a:t>Financují poskytované úvěry pouze „drahými zdroji“ od investorů, naopak klasické banky financují úvěry pomocí vkladů na běžných účtech a dalšími závazky s kratší dobou splatnosti.</a:t>
            </a:r>
          </a:p>
          <a:p>
            <a:pPr marL="342900" indent="-342900">
              <a:buFont typeface="Wingdings" panose="05000000000000000000" pitchFamily="2" charset="2"/>
              <a:buChar char="§"/>
            </a:pPr>
            <a:r>
              <a:rPr lang="cs-CZ" sz="2000" b="1" dirty="0"/>
              <a:t>Rezistence regulatorních orgánů</a:t>
            </a:r>
          </a:p>
          <a:p>
            <a:pPr marL="800100" lvl="1"/>
            <a:endParaRPr 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8</a:t>
            </a:fld>
            <a:endParaRPr lang="cs-CZ" altLang="cs-CZ" dirty="0"/>
          </a:p>
        </p:txBody>
      </p:sp>
    </p:spTree>
    <p:extLst>
      <p:ext uri="{BB962C8B-B14F-4D97-AF65-F5344CB8AC3E}">
        <p14:creationId xmlns:p14="http://schemas.microsoft.com/office/powerpoint/2010/main" val="1299715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Přínosy </a:t>
            </a:r>
            <a:r>
              <a:rPr lang="cs-CZ" dirty="0" err="1"/>
              <a:t>FinTech</a:t>
            </a:r>
            <a:endParaRPr lang="cs-CZ" dirty="0"/>
          </a:p>
        </p:txBody>
      </p:sp>
      <p:sp>
        <p:nvSpPr>
          <p:cNvPr id="3" name="Zástupný symbol pro obsah 2"/>
          <p:cNvSpPr>
            <a:spLocks noGrp="1"/>
          </p:cNvSpPr>
          <p:nvPr>
            <p:ph idx="1"/>
          </p:nvPr>
        </p:nvSpPr>
        <p:spPr/>
        <p:txBody>
          <a:bodyPr/>
          <a:lstStyle/>
          <a:p>
            <a:pPr algn="just">
              <a:buFont typeface="Wingdings" panose="05000000000000000000" pitchFamily="2" charset="2"/>
              <a:buChar char="§"/>
            </a:pPr>
            <a:r>
              <a:rPr lang="cs-CZ" sz="2000" b="1" dirty="0"/>
              <a:t>Cena a kvalita</a:t>
            </a:r>
          </a:p>
          <a:p>
            <a:pPr lvl="1" algn="just">
              <a:lnSpc>
                <a:spcPct val="150000"/>
              </a:lnSpc>
              <a:buFont typeface="Wingdings" panose="05000000000000000000" pitchFamily="2" charset="2"/>
              <a:buChar char="§"/>
            </a:pPr>
            <a:r>
              <a:rPr lang="cs-CZ" dirty="0"/>
              <a:t>Tlak na cenu zostřuje konkurenční prostředí na finančním trhu.</a:t>
            </a:r>
          </a:p>
          <a:p>
            <a:pPr lvl="1" algn="just">
              <a:lnSpc>
                <a:spcPct val="150000"/>
              </a:lnSpc>
              <a:buFont typeface="Wingdings" panose="05000000000000000000" pitchFamily="2" charset="2"/>
              <a:buChar char="§"/>
            </a:pPr>
            <a:r>
              <a:rPr lang="cs-CZ" dirty="0"/>
              <a:t>Zvýšení konkurence přispívá k proměně celého finančního sektoru ve prospěch spotřebitele.</a:t>
            </a:r>
          </a:p>
          <a:p>
            <a:pPr lvl="1" algn="just">
              <a:lnSpc>
                <a:spcPct val="150000"/>
              </a:lnSpc>
              <a:buFont typeface="Wingdings" panose="05000000000000000000" pitchFamily="2" charset="2"/>
              <a:buChar char="§"/>
            </a:pPr>
            <a:r>
              <a:rPr lang="cs-CZ" dirty="0"/>
              <a:t>Mladé startupy za sebou netáhnou zátěž zastaralých systémů, vytvářejí své procesy tak, aby byly maximálně automatizované, což pro ně znamená nákladovou výhodu a usnadňuje vstup do odvětví.</a:t>
            </a:r>
          </a:p>
          <a:p>
            <a:pPr lvl="1" algn="just">
              <a:lnSpc>
                <a:spcPct val="150000"/>
              </a:lnSpc>
              <a:buFont typeface="Wingdings" panose="05000000000000000000" pitchFamily="2" charset="2"/>
              <a:buChar char="§"/>
            </a:pPr>
            <a:r>
              <a:rPr lang="cs-CZ" b="1" dirty="0" err="1"/>
              <a:t>Freemium</a:t>
            </a:r>
            <a:r>
              <a:rPr lang="cs-CZ" b="1" dirty="0"/>
              <a:t> model </a:t>
            </a:r>
            <a:r>
              <a:rPr lang="cs-CZ" dirty="0"/>
              <a:t>– některé základní služby mohou být zcela zdarma díky nižším provozním nákladům.</a:t>
            </a:r>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9</a:t>
            </a:fld>
            <a:endParaRPr lang="cs-CZ" altLang="cs-CZ" dirty="0"/>
          </a:p>
        </p:txBody>
      </p:sp>
    </p:spTree>
    <p:extLst>
      <p:ext uri="{BB962C8B-B14F-4D97-AF65-F5344CB8AC3E}">
        <p14:creationId xmlns:p14="http://schemas.microsoft.com/office/powerpoint/2010/main" val="3437874947"/>
      </p:ext>
    </p:extLst>
  </p:cSld>
  <p:clrMapOvr>
    <a:masterClrMapping/>
  </p:clrMapOvr>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ECON-CZ.potx" id="{AE58135E-4D61-4028-838C-EC4BFDF857E0}" vid="{3EB0DBB9-0B57-400A-AD77-0800E0296781}"/>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prezentace-econ-cz</Template>
  <TotalTime>534</TotalTime>
  <Words>3807</Words>
  <Application>Microsoft Office PowerPoint</Application>
  <PresentationFormat>Širokoúhlá obrazovka</PresentationFormat>
  <Paragraphs>331</Paragraphs>
  <Slides>47</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47</vt:i4>
      </vt:variant>
    </vt:vector>
  </HeadingPairs>
  <TitlesOfParts>
    <vt:vector size="51" baseType="lpstr">
      <vt:lpstr>Arial</vt:lpstr>
      <vt:lpstr>Tahoma</vt:lpstr>
      <vt:lpstr>Wingdings</vt:lpstr>
      <vt:lpstr>Prezentace_MU_CZ</vt:lpstr>
      <vt:lpstr>FinTech </vt:lpstr>
      <vt:lpstr>FinTech</vt:lpstr>
      <vt:lpstr>FinTech</vt:lpstr>
      <vt:lpstr>FinTech</vt:lpstr>
      <vt:lpstr>Předpoklady FinTech</vt:lpstr>
      <vt:lpstr>Předpoklady FinTech</vt:lpstr>
      <vt:lpstr>Předpoklady FinTech</vt:lpstr>
      <vt:lpstr>Bariéry FinTech</vt:lpstr>
      <vt:lpstr>Přínosy FinTech</vt:lpstr>
      <vt:lpstr>Přínosy FinTech</vt:lpstr>
      <vt:lpstr>Přínosy FinTech</vt:lpstr>
      <vt:lpstr>Rizika FinTech</vt:lpstr>
      <vt:lpstr>Rizika FinTech</vt:lpstr>
      <vt:lpstr>Rizika FinTech</vt:lpstr>
      <vt:lpstr>Regulace FinTech</vt:lpstr>
      <vt:lpstr>Regulace FinTech</vt:lpstr>
      <vt:lpstr>Regulace FinTech</vt:lpstr>
      <vt:lpstr>Regulace FinTech</vt:lpstr>
      <vt:lpstr>Regulace FinTech</vt:lpstr>
      <vt:lpstr>Regulace FinTech</vt:lpstr>
      <vt:lpstr>Subjekty působící na trhu FinTech</vt:lpstr>
      <vt:lpstr>Subjekty působící na trhu FinTech</vt:lpstr>
      <vt:lpstr>Subjekty působící na trhu FinTech</vt:lpstr>
      <vt:lpstr>Subjekty působící na trhu FinTech</vt:lpstr>
      <vt:lpstr>Subjekty působící na trhu FinTech</vt:lpstr>
      <vt:lpstr>Kategorizace FinTech</vt:lpstr>
      <vt:lpstr>Kategorizace FinTech</vt:lpstr>
      <vt:lpstr>Kategorizace FinTech</vt:lpstr>
      <vt:lpstr>Kategorizace FinTech</vt:lpstr>
      <vt:lpstr>Kategorizace FinTech</vt:lpstr>
      <vt:lpstr>Kategorizace FinTech</vt:lpstr>
      <vt:lpstr>Kategorizace FinTech</vt:lpstr>
      <vt:lpstr>Kategorizace FinTech</vt:lpstr>
      <vt:lpstr>Kategorizace FinTech</vt:lpstr>
      <vt:lpstr>Kategorizace FinTech</vt:lpstr>
      <vt:lpstr>Kategorizace FinTech</vt:lpstr>
      <vt:lpstr>Kategorizace FinTech</vt:lpstr>
      <vt:lpstr>Kategorizace FinTech</vt:lpstr>
      <vt:lpstr>Kategorizace FinTech</vt:lpstr>
      <vt:lpstr>Kategorizace FinTech</vt:lpstr>
      <vt:lpstr>Kategorizace FinTech</vt:lpstr>
      <vt:lpstr>Kategorizace FinTech</vt:lpstr>
      <vt:lpstr>Kategorizace FinTech</vt:lpstr>
      <vt:lpstr>Kategorizace FinTech</vt:lpstr>
      <vt:lpstr>Kategorizace FinTech</vt:lpstr>
      <vt:lpstr>RegTech</vt:lpstr>
      <vt:lpstr>RegTech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Admin</dc:creator>
  <cp:lastModifiedBy>Martina Sponerová</cp:lastModifiedBy>
  <cp:revision>7</cp:revision>
  <cp:lastPrinted>1601-01-01T00:00:00Z</cp:lastPrinted>
  <dcterms:created xsi:type="dcterms:W3CDTF">2019-10-20T17:16:57Z</dcterms:created>
  <dcterms:modified xsi:type="dcterms:W3CDTF">2022-04-25T13:56:29Z</dcterms:modified>
</cp:coreProperties>
</file>