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6"/>
  </p:notesMasterIdLst>
  <p:handoutMasterIdLst>
    <p:handoutMasterId r:id="rId47"/>
  </p:handoutMasterIdLst>
  <p:sldIdLst>
    <p:sldId id="256" r:id="rId2"/>
    <p:sldId id="257" r:id="rId3"/>
    <p:sldId id="334" r:id="rId4"/>
    <p:sldId id="335" r:id="rId5"/>
    <p:sldId id="336" r:id="rId6"/>
    <p:sldId id="258" r:id="rId7"/>
    <p:sldId id="259" r:id="rId8"/>
    <p:sldId id="260" r:id="rId9"/>
    <p:sldId id="261" r:id="rId10"/>
    <p:sldId id="333" r:id="rId11"/>
    <p:sldId id="337" r:id="rId12"/>
    <p:sldId id="276" r:id="rId13"/>
    <p:sldId id="267" r:id="rId14"/>
    <p:sldId id="274" r:id="rId15"/>
    <p:sldId id="268" r:id="rId16"/>
    <p:sldId id="269" r:id="rId17"/>
    <p:sldId id="270" r:id="rId18"/>
    <p:sldId id="271" r:id="rId19"/>
    <p:sldId id="272" r:id="rId20"/>
    <p:sldId id="344" r:id="rId21"/>
    <p:sldId id="278" r:id="rId22"/>
    <p:sldId id="279" r:id="rId23"/>
    <p:sldId id="303" r:id="rId24"/>
    <p:sldId id="304" r:id="rId25"/>
    <p:sldId id="305" r:id="rId26"/>
    <p:sldId id="306" r:id="rId27"/>
    <p:sldId id="307" r:id="rId28"/>
    <p:sldId id="282" r:id="rId29"/>
    <p:sldId id="283" r:id="rId30"/>
    <p:sldId id="308" r:id="rId31"/>
    <p:sldId id="296" r:id="rId32"/>
    <p:sldId id="345" r:id="rId33"/>
    <p:sldId id="346" r:id="rId34"/>
    <p:sldId id="277" r:id="rId35"/>
    <p:sldId id="343" r:id="rId36"/>
    <p:sldId id="338" r:id="rId37"/>
    <p:sldId id="339" r:id="rId38"/>
    <p:sldId id="294" r:id="rId39"/>
    <p:sldId id="342" r:id="rId40"/>
    <p:sldId id="295" r:id="rId41"/>
    <p:sldId id="341" r:id="rId42"/>
    <p:sldId id="310" r:id="rId43"/>
    <p:sldId id="340" r:id="rId44"/>
    <p:sldId id="309" r:id="rId4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CA9933-C0EC-4C01-8FF7-CA337C03192D}" v="25" dt="2022-02-14T09:18:55.3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63" d="100"/>
          <a:sy n="63" d="100"/>
        </p:scale>
        <p:origin x="776" y="6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a Sponerová" userId="ccc0f243-98c2-4971-ae6b-3630abf27fc2" providerId="ADAL" clId="{25CA9933-C0EC-4C01-8FF7-CA337C03192D}"/>
    <pc:docChg chg="undo custSel modSld">
      <pc:chgData name="Martina Sponerová" userId="ccc0f243-98c2-4971-ae6b-3630abf27fc2" providerId="ADAL" clId="{25CA9933-C0EC-4C01-8FF7-CA337C03192D}" dt="2022-02-14T09:19:09.517" v="99" actId="26606"/>
      <pc:docMkLst>
        <pc:docMk/>
      </pc:docMkLst>
      <pc:sldChg chg="delSp">
        <pc:chgData name="Martina Sponerová" userId="ccc0f243-98c2-4971-ae6b-3630abf27fc2" providerId="ADAL" clId="{25CA9933-C0EC-4C01-8FF7-CA337C03192D}" dt="2022-02-14T08:36:28.961" v="0" actId="478"/>
        <pc:sldMkLst>
          <pc:docMk/>
          <pc:sldMk cId="3389750281" sldId="258"/>
        </pc:sldMkLst>
        <pc:spChg chg="del">
          <ac:chgData name="Martina Sponerová" userId="ccc0f243-98c2-4971-ae6b-3630abf27fc2" providerId="ADAL" clId="{25CA9933-C0EC-4C01-8FF7-CA337C03192D}" dt="2022-02-14T08:36:28.961" v="0" actId="478"/>
          <ac:spMkLst>
            <pc:docMk/>
            <pc:sldMk cId="3389750281" sldId="258"/>
            <ac:spMk id="2" creationId="{AE680736-66A8-4E90-B413-C4A04BACF1A5}"/>
          </ac:spMkLst>
        </pc:spChg>
      </pc:sldChg>
      <pc:sldChg chg="delSp">
        <pc:chgData name="Martina Sponerová" userId="ccc0f243-98c2-4971-ae6b-3630abf27fc2" providerId="ADAL" clId="{25CA9933-C0EC-4C01-8FF7-CA337C03192D}" dt="2022-02-14T08:37:28.375" v="1" actId="478"/>
        <pc:sldMkLst>
          <pc:docMk/>
          <pc:sldMk cId="3752920507" sldId="259"/>
        </pc:sldMkLst>
        <pc:spChg chg="del">
          <ac:chgData name="Martina Sponerová" userId="ccc0f243-98c2-4971-ae6b-3630abf27fc2" providerId="ADAL" clId="{25CA9933-C0EC-4C01-8FF7-CA337C03192D}" dt="2022-02-14T08:37:28.375" v="1" actId="478"/>
          <ac:spMkLst>
            <pc:docMk/>
            <pc:sldMk cId="3752920507" sldId="259"/>
            <ac:spMk id="2" creationId="{AE680736-66A8-4E90-B413-C4A04BACF1A5}"/>
          </ac:spMkLst>
        </pc:spChg>
      </pc:sldChg>
      <pc:sldChg chg="delSp modSp mod">
        <pc:chgData name="Martina Sponerová" userId="ccc0f243-98c2-4971-ae6b-3630abf27fc2" providerId="ADAL" clId="{25CA9933-C0EC-4C01-8FF7-CA337C03192D}" dt="2022-02-14T08:38:20.713" v="3"/>
        <pc:sldMkLst>
          <pc:docMk/>
          <pc:sldMk cId="3067353638" sldId="260"/>
        </pc:sldMkLst>
        <pc:spChg chg="del">
          <ac:chgData name="Martina Sponerová" userId="ccc0f243-98c2-4971-ae6b-3630abf27fc2" providerId="ADAL" clId="{25CA9933-C0EC-4C01-8FF7-CA337C03192D}" dt="2022-02-14T08:37:38.132" v="2" actId="478"/>
          <ac:spMkLst>
            <pc:docMk/>
            <pc:sldMk cId="3067353638" sldId="260"/>
            <ac:spMk id="2" creationId="{AE680736-66A8-4E90-B413-C4A04BACF1A5}"/>
          </ac:spMkLst>
        </pc:spChg>
        <pc:spChg chg="mod">
          <ac:chgData name="Martina Sponerová" userId="ccc0f243-98c2-4971-ae6b-3630abf27fc2" providerId="ADAL" clId="{25CA9933-C0EC-4C01-8FF7-CA337C03192D}" dt="2022-02-14T08:38:20.713" v="3"/>
          <ac:spMkLst>
            <pc:docMk/>
            <pc:sldMk cId="3067353638" sldId="260"/>
            <ac:spMk id="5" creationId="{962BDBAB-94C3-42AD-8916-B33241B45517}"/>
          </ac:spMkLst>
        </pc:spChg>
      </pc:sldChg>
      <pc:sldChg chg="modSp mod">
        <pc:chgData name="Martina Sponerová" userId="ccc0f243-98c2-4971-ae6b-3630abf27fc2" providerId="ADAL" clId="{25CA9933-C0EC-4C01-8FF7-CA337C03192D}" dt="2022-02-14T08:38:42.813" v="4"/>
        <pc:sldMkLst>
          <pc:docMk/>
          <pc:sldMk cId="451440942" sldId="261"/>
        </pc:sldMkLst>
        <pc:spChg chg="mod">
          <ac:chgData name="Martina Sponerová" userId="ccc0f243-98c2-4971-ae6b-3630abf27fc2" providerId="ADAL" clId="{25CA9933-C0EC-4C01-8FF7-CA337C03192D}" dt="2022-02-14T08:38:42.813" v="4"/>
          <ac:spMkLst>
            <pc:docMk/>
            <pc:sldMk cId="451440942" sldId="261"/>
            <ac:spMk id="5" creationId="{962BDBAB-94C3-42AD-8916-B33241B45517}"/>
          </ac:spMkLst>
        </pc:spChg>
      </pc:sldChg>
      <pc:sldChg chg="delSp">
        <pc:chgData name="Martina Sponerová" userId="ccc0f243-98c2-4971-ae6b-3630abf27fc2" providerId="ADAL" clId="{25CA9933-C0EC-4C01-8FF7-CA337C03192D}" dt="2022-02-14T09:18:24.652" v="92" actId="478"/>
        <pc:sldMkLst>
          <pc:docMk/>
          <pc:sldMk cId="2794184749" sldId="277"/>
        </pc:sldMkLst>
        <pc:spChg chg="del">
          <ac:chgData name="Martina Sponerová" userId="ccc0f243-98c2-4971-ae6b-3630abf27fc2" providerId="ADAL" clId="{25CA9933-C0EC-4C01-8FF7-CA337C03192D}" dt="2022-02-14T09:18:24.652" v="92" actId="478"/>
          <ac:spMkLst>
            <pc:docMk/>
            <pc:sldMk cId="2794184749" sldId="277"/>
            <ac:spMk id="2" creationId="{99A3A0EF-AA48-49FC-A3E5-7B94F65B6854}"/>
          </ac:spMkLst>
        </pc:spChg>
      </pc:sldChg>
      <pc:sldChg chg="modSp mod">
        <pc:chgData name="Martina Sponerová" userId="ccc0f243-98c2-4971-ae6b-3630abf27fc2" providerId="ADAL" clId="{25CA9933-C0EC-4C01-8FF7-CA337C03192D}" dt="2022-02-14T08:44:55.793" v="53" actId="20577"/>
        <pc:sldMkLst>
          <pc:docMk/>
          <pc:sldMk cId="3338555689" sldId="278"/>
        </pc:sldMkLst>
        <pc:spChg chg="mod">
          <ac:chgData name="Martina Sponerová" userId="ccc0f243-98c2-4971-ae6b-3630abf27fc2" providerId="ADAL" clId="{25CA9933-C0EC-4C01-8FF7-CA337C03192D}" dt="2022-02-14T08:44:55.793" v="53" actId="20577"/>
          <ac:spMkLst>
            <pc:docMk/>
            <pc:sldMk cId="3338555689" sldId="278"/>
            <ac:spMk id="3" creationId="{00000000-0000-0000-0000-000000000000}"/>
          </ac:spMkLst>
        </pc:spChg>
      </pc:sldChg>
      <pc:sldChg chg="addSp delSp modSp mod">
        <pc:chgData name="Martina Sponerová" userId="ccc0f243-98c2-4971-ae6b-3630abf27fc2" providerId="ADAL" clId="{25CA9933-C0EC-4C01-8FF7-CA337C03192D}" dt="2022-02-14T09:07:58.861" v="57" actId="478"/>
        <pc:sldMkLst>
          <pc:docMk/>
          <pc:sldMk cId="422302742" sldId="303"/>
        </pc:sldMkLst>
        <pc:spChg chg="add del">
          <ac:chgData name="Martina Sponerová" userId="ccc0f243-98c2-4971-ae6b-3630abf27fc2" providerId="ADAL" clId="{25CA9933-C0EC-4C01-8FF7-CA337C03192D}" dt="2022-02-14T09:07:58.861" v="57" actId="478"/>
          <ac:spMkLst>
            <pc:docMk/>
            <pc:sldMk cId="422302742" sldId="303"/>
            <ac:spMk id="8" creationId="{C1FAAC54-8E30-4FD7-A5E3-0200631B1BD4}"/>
          </ac:spMkLst>
        </pc:spChg>
        <pc:picChg chg="add mod">
          <ac:chgData name="Martina Sponerová" userId="ccc0f243-98c2-4971-ae6b-3630abf27fc2" providerId="ADAL" clId="{25CA9933-C0EC-4C01-8FF7-CA337C03192D}" dt="2022-02-14T09:07:55.854" v="56" actId="26606"/>
          <ac:picMkLst>
            <pc:docMk/>
            <pc:sldMk cId="422302742" sldId="303"/>
            <ac:picMk id="2" creationId="{D54090C4-9403-488A-8D36-B960BCD80D32}"/>
          </ac:picMkLst>
        </pc:picChg>
        <pc:picChg chg="del">
          <ac:chgData name="Martina Sponerová" userId="ccc0f243-98c2-4971-ae6b-3630abf27fc2" providerId="ADAL" clId="{25CA9933-C0EC-4C01-8FF7-CA337C03192D}" dt="2022-02-14T09:07:28.274" v="54" actId="478"/>
          <ac:picMkLst>
            <pc:docMk/>
            <pc:sldMk cId="422302742" sldId="303"/>
            <ac:picMk id="5" creationId="{A09458DE-B24E-4221-BDF2-61D40DC8CD3B}"/>
          </ac:picMkLst>
        </pc:picChg>
      </pc:sldChg>
      <pc:sldChg chg="addSp delSp modSp mod modClrScheme chgLayout">
        <pc:chgData name="Martina Sponerová" userId="ccc0f243-98c2-4971-ae6b-3630abf27fc2" providerId="ADAL" clId="{25CA9933-C0EC-4C01-8FF7-CA337C03192D}" dt="2022-02-14T09:10:15.823" v="83" actId="478"/>
        <pc:sldMkLst>
          <pc:docMk/>
          <pc:sldMk cId="2223961128" sldId="305"/>
        </pc:sldMkLst>
        <pc:spChg chg="mod">
          <ac:chgData name="Martina Sponerová" userId="ccc0f243-98c2-4971-ae6b-3630abf27fc2" providerId="ADAL" clId="{25CA9933-C0EC-4C01-8FF7-CA337C03192D}" dt="2022-02-14T09:08:48.284" v="61" actId="26606"/>
          <ac:spMkLst>
            <pc:docMk/>
            <pc:sldMk cId="2223961128" sldId="305"/>
            <ac:spMk id="3" creationId="{E067A264-FAC3-499F-A19A-7DE26351E53A}"/>
          </ac:spMkLst>
        </pc:spChg>
        <pc:spChg chg="add del mod">
          <ac:chgData name="Martina Sponerová" userId="ccc0f243-98c2-4971-ae6b-3630abf27fc2" providerId="ADAL" clId="{25CA9933-C0EC-4C01-8FF7-CA337C03192D}" dt="2022-02-14T09:08:48.284" v="61" actId="26606"/>
          <ac:spMkLst>
            <pc:docMk/>
            <pc:sldMk cId="2223961128" sldId="305"/>
            <ac:spMk id="8" creationId="{C62B2454-60CE-4EB8-BE00-3FCD2CB09E2D}"/>
          </ac:spMkLst>
        </pc:spChg>
        <pc:spChg chg="add del mod">
          <ac:chgData name="Martina Sponerová" userId="ccc0f243-98c2-4971-ae6b-3630abf27fc2" providerId="ADAL" clId="{25CA9933-C0EC-4C01-8FF7-CA337C03192D}" dt="2022-02-14T09:08:48.284" v="61" actId="26606"/>
          <ac:spMkLst>
            <pc:docMk/>
            <pc:sldMk cId="2223961128" sldId="305"/>
            <ac:spMk id="10" creationId="{3369AF4D-8397-4477-9A16-428A6540603A}"/>
          </ac:spMkLst>
        </pc:spChg>
        <pc:spChg chg="add del mod">
          <ac:chgData name="Martina Sponerová" userId="ccc0f243-98c2-4971-ae6b-3630abf27fc2" providerId="ADAL" clId="{25CA9933-C0EC-4C01-8FF7-CA337C03192D}" dt="2022-02-14T09:10:15.823" v="83" actId="478"/>
          <ac:spMkLst>
            <pc:docMk/>
            <pc:sldMk cId="2223961128" sldId="305"/>
            <ac:spMk id="12" creationId="{50D2775C-1395-4193-879B-F99FB118D64E}"/>
          </ac:spMkLst>
        </pc:spChg>
        <pc:graphicFrameChg chg="add mod">
          <ac:chgData name="Martina Sponerová" userId="ccc0f243-98c2-4971-ae6b-3630abf27fc2" providerId="ADAL" clId="{25CA9933-C0EC-4C01-8FF7-CA337C03192D}" dt="2022-02-14T09:09:32.419" v="71"/>
          <ac:graphicFrameMkLst>
            <pc:docMk/>
            <pc:sldMk cId="2223961128" sldId="305"/>
            <ac:graphicFrameMk id="9" creationId="{5689889B-0CC6-4AC3-AC3F-B88F7106E0BB}"/>
          </ac:graphicFrameMkLst>
        </pc:graphicFrameChg>
        <pc:graphicFrameChg chg="add mod">
          <ac:chgData name="Martina Sponerová" userId="ccc0f243-98c2-4971-ae6b-3630abf27fc2" providerId="ADAL" clId="{25CA9933-C0EC-4C01-8FF7-CA337C03192D}" dt="2022-02-14T09:10:03.297" v="79"/>
          <ac:graphicFrameMkLst>
            <pc:docMk/>
            <pc:sldMk cId="2223961128" sldId="305"/>
            <ac:graphicFrameMk id="11" creationId="{5689889B-0CC6-4AC3-AC3F-B88F7106E0BB}"/>
          </ac:graphicFrameMkLst>
        </pc:graphicFrameChg>
        <pc:picChg chg="add del mod">
          <ac:chgData name="Martina Sponerová" userId="ccc0f243-98c2-4971-ae6b-3630abf27fc2" providerId="ADAL" clId="{25CA9933-C0EC-4C01-8FF7-CA337C03192D}" dt="2022-02-14T09:09:28.064" v="68" actId="478"/>
          <ac:picMkLst>
            <pc:docMk/>
            <pc:sldMk cId="2223961128" sldId="305"/>
            <ac:picMk id="2" creationId="{0592ABD1-176A-4B27-A47E-49F7D4CD75E6}"/>
          </ac:picMkLst>
        </pc:picChg>
        <pc:picChg chg="add del">
          <ac:chgData name="Martina Sponerová" userId="ccc0f243-98c2-4971-ae6b-3630abf27fc2" providerId="ADAL" clId="{25CA9933-C0EC-4C01-8FF7-CA337C03192D}" dt="2022-02-14T09:09:39.872" v="73"/>
          <ac:picMkLst>
            <pc:docMk/>
            <pc:sldMk cId="2223961128" sldId="305"/>
            <ac:picMk id="4" creationId="{52E8F767-DB65-4E3C-8994-73A8A44A4619}"/>
          </ac:picMkLst>
        </pc:picChg>
        <pc:picChg chg="del">
          <ac:chgData name="Martina Sponerová" userId="ccc0f243-98c2-4971-ae6b-3630abf27fc2" providerId="ADAL" clId="{25CA9933-C0EC-4C01-8FF7-CA337C03192D}" dt="2022-02-14T09:08:26.668" v="58" actId="478"/>
          <ac:picMkLst>
            <pc:docMk/>
            <pc:sldMk cId="2223961128" sldId="305"/>
            <ac:picMk id="5" creationId="{E65132D5-C739-402C-9802-F3A977DFED6E}"/>
          </ac:picMkLst>
        </pc:picChg>
        <pc:picChg chg="add mod">
          <ac:chgData name="Martina Sponerová" userId="ccc0f243-98c2-4971-ae6b-3630abf27fc2" providerId="ADAL" clId="{25CA9933-C0EC-4C01-8FF7-CA337C03192D}" dt="2022-02-14T09:10:11.176" v="82" actId="14100"/>
          <ac:picMkLst>
            <pc:docMk/>
            <pc:sldMk cId="2223961128" sldId="305"/>
            <ac:picMk id="6" creationId="{8153199D-3CAA-4642-B889-E3463CC6EF51}"/>
          </ac:picMkLst>
        </pc:picChg>
      </pc:sldChg>
      <pc:sldChg chg="addSp delSp modSp mod">
        <pc:chgData name="Martina Sponerová" userId="ccc0f243-98c2-4971-ae6b-3630abf27fc2" providerId="ADAL" clId="{25CA9933-C0EC-4C01-8FF7-CA337C03192D}" dt="2022-02-14T09:10:50.197" v="87" actId="478"/>
        <pc:sldMkLst>
          <pc:docMk/>
          <pc:sldMk cId="785046759" sldId="307"/>
        </pc:sldMkLst>
        <pc:spChg chg="add del">
          <ac:chgData name="Martina Sponerová" userId="ccc0f243-98c2-4971-ae6b-3630abf27fc2" providerId="ADAL" clId="{25CA9933-C0EC-4C01-8FF7-CA337C03192D}" dt="2022-02-14T09:10:50.197" v="87" actId="478"/>
          <ac:spMkLst>
            <pc:docMk/>
            <pc:sldMk cId="785046759" sldId="307"/>
            <ac:spMk id="8" creationId="{7766F58E-E216-4D1A-974B-E7F083F8C732}"/>
          </ac:spMkLst>
        </pc:spChg>
        <pc:picChg chg="add mod">
          <ac:chgData name="Martina Sponerová" userId="ccc0f243-98c2-4971-ae6b-3630abf27fc2" providerId="ADAL" clId="{25CA9933-C0EC-4C01-8FF7-CA337C03192D}" dt="2022-02-14T09:10:45.641" v="86" actId="26606"/>
          <ac:picMkLst>
            <pc:docMk/>
            <pc:sldMk cId="785046759" sldId="307"/>
            <ac:picMk id="2" creationId="{1C4D9457-D9F1-4998-95C8-08C830581AAB}"/>
          </ac:picMkLst>
        </pc:picChg>
        <pc:picChg chg="del">
          <ac:chgData name="Martina Sponerová" userId="ccc0f243-98c2-4971-ae6b-3630abf27fc2" providerId="ADAL" clId="{25CA9933-C0EC-4C01-8FF7-CA337C03192D}" dt="2022-02-14T09:10:42.515" v="84" actId="478"/>
          <ac:picMkLst>
            <pc:docMk/>
            <pc:sldMk cId="785046759" sldId="307"/>
            <ac:picMk id="5" creationId="{2326577B-59AB-4B7F-B425-8165DAE6DDA4}"/>
          </ac:picMkLst>
        </pc:picChg>
      </pc:sldChg>
      <pc:sldChg chg="addSp delSp modSp mod">
        <pc:chgData name="Martina Sponerová" userId="ccc0f243-98c2-4971-ae6b-3630abf27fc2" providerId="ADAL" clId="{25CA9933-C0EC-4C01-8FF7-CA337C03192D}" dt="2022-02-14T09:18:09.519" v="91" actId="478"/>
        <pc:sldMkLst>
          <pc:docMk/>
          <pc:sldMk cId="956944643" sldId="308"/>
        </pc:sldMkLst>
        <pc:spChg chg="add del">
          <ac:chgData name="Martina Sponerová" userId="ccc0f243-98c2-4971-ae6b-3630abf27fc2" providerId="ADAL" clId="{25CA9933-C0EC-4C01-8FF7-CA337C03192D}" dt="2022-02-14T09:18:09.519" v="91" actId="478"/>
          <ac:spMkLst>
            <pc:docMk/>
            <pc:sldMk cId="956944643" sldId="308"/>
            <ac:spMk id="8" creationId="{1DD2A6F7-873E-4CFD-8069-75BCE2A81F6D}"/>
          </ac:spMkLst>
        </pc:spChg>
        <pc:picChg chg="add mod">
          <ac:chgData name="Martina Sponerová" userId="ccc0f243-98c2-4971-ae6b-3630abf27fc2" providerId="ADAL" clId="{25CA9933-C0EC-4C01-8FF7-CA337C03192D}" dt="2022-02-14T09:18:06.902" v="90" actId="26606"/>
          <ac:picMkLst>
            <pc:docMk/>
            <pc:sldMk cId="956944643" sldId="308"/>
            <ac:picMk id="2" creationId="{B48F471E-AA01-4B86-8E20-8AFD1F2FB6E9}"/>
          </ac:picMkLst>
        </pc:picChg>
        <pc:picChg chg="del">
          <ac:chgData name="Martina Sponerová" userId="ccc0f243-98c2-4971-ae6b-3630abf27fc2" providerId="ADAL" clId="{25CA9933-C0EC-4C01-8FF7-CA337C03192D}" dt="2022-02-14T09:18:02.572" v="88" actId="478"/>
          <ac:picMkLst>
            <pc:docMk/>
            <pc:sldMk cId="956944643" sldId="308"/>
            <ac:picMk id="5" creationId="{F51CA8B4-4A2F-42F3-BC7B-EA91088E9C03}"/>
          </ac:picMkLst>
        </pc:picChg>
      </pc:sldChg>
      <pc:sldChg chg="addSp delSp modSp mod modClrScheme chgLayout">
        <pc:chgData name="Martina Sponerová" userId="ccc0f243-98c2-4971-ae6b-3630abf27fc2" providerId="ADAL" clId="{25CA9933-C0EC-4C01-8FF7-CA337C03192D}" dt="2022-02-14T09:19:09.517" v="99" actId="26606"/>
        <pc:sldMkLst>
          <pc:docMk/>
          <pc:sldMk cId="3831886125" sldId="309"/>
        </pc:sldMkLst>
        <pc:spChg chg="del">
          <ac:chgData name="Martina Sponerová" userId="ccc0f243-98c2-4971-ae6b-3630abf27fc2" providerId="ADAL" clId="{25CA9933-C0EC-4C01-8FF7-CA337C03192D}" dt="2022-02-14T09:18:55.364" v="97" actId="478"/>
          <ac:spMkLst>
            <pc:docMk/>
            <pc:sldMk cId="3831886125" sldId="309"/>
            <ac:spMk id="2" creationId="{99A3A0EF-AA48-49FC-A3E5-7B94F65B6854}"/>
          </ac:spMkLst>
        </pc:spChg>
        <pc:spChg chg="mod">
          <ac:chgData name="Martina Sponerová" userId="ccc0f243-98c2-4971-ae6b-3630abf27fc2" providerId="ADAL" clId="{25CA9933-C0EC-4C01-8FF7-CA337C03192D}" dt="2022-02-14T09:19:09.517" v="99" actId="26606"/>
          <ac:spMkLst>
            <pc:docMk/>
            <pc:sldMk cId="3831886125" sldId="309"/>
            <ac:spMk id="3" creationId="{1472C6DF-9200-4B8E-B870-31BF74950224}"/>
          </ac:spMkLst>
        </pc:spChg>
        <pc:spChg chg="mod">
          <ac:chgData name="Martina Sponerová" userId="ccc0f243-98c2-4971-ae6b-3630abf27fc2" providerId="ADAL" clId="{25CA9933-C0EC-4C01-8FF7-CA337C03192D}" dt="2022-02-14T09:19:09.517" v="99" actId="26606"/>
          <ac:spMkLst>
            <pc:docMk/>
            <pc:sldMk cId="3831886125" sldId="309"/>
            <ac:spMk id="4" creationId="{868BBB73-8569-4875-A701-6107547EAF28}"/>
          </ac:spMkLst>
        </pc:spChg>
        <pc:spChg chg="add del">
          <ac:chgData name="Martina Sponerová" userId="ccc0f243-98c2-4971-ae6b-3630abf27fc2" providerId="ADAL" clId="{25CA9933-C0EC-4C01-8FF7-CA337C03192D}" dt="2022-02-14T09:19:09.517" v="99" actId="26606"/>
          <ac:spMkLst>
            <pc:docMk/>
            <pc:sldMk cId="3831886125" sldId="309"/>
            <ac:spMk id="5" creationId="{154F004A-0E75-4BD1-9DC8-BF2CDA67E4F1}"/>
          </ac:spMkLst>
        </pc:spChg>
        <pc:spChg chg="add del mod">
          <ac:chgData name="Martina Sponerová" userId="ccc0f243-98c2-4971-ae6b-3630abf27fc2" providerId="ADAL" clId="{25CA9933-C0EC-4C01-8FF7-CA337C03192D}" dt="2022-02-14T09:19:09.517" v="99" actId="26606"/>
          <ac:spMkLst>
            <pc:docMk/>
            <pc:sldMk cId="3831886125" sldId="309"/>
            <ac:spMk id="11" creationId="{F6372CEE-9680-4040-A4E8-EA3CADFD6D73}"/>
          </ac:spMkLst>
        </pc:spChg>
        <pc:spChg chg="add del mod">
          <ac:chgData name="Martina Sponerová" userId="ccc0f243-98c2-4971-ae6b-3630abf27fc2" providerId="ADAL" clId="{25CA9933-C0EC-4C01-8FF7-CA337C03192D}" dt="2022-02-14T09:19:09.517" v="99" actId="26606"/>
          <ac:spMkLst>
            <pc:docMk/>
            <pc:sldMk cId="3831886125" sldId="309"/>
            <ac:spMk id="13" creationId="{8EA6F525-1E17-4BE1-9189-0E57FC72FA09}"/>
          </ac:spMkLst>
        </pc:spChg>
        <pc:graphicFrameChg chg="add del mod">
          <ac:chgData name="Martina Sponerová" userId="ccc0f243-98c2-4971-ae6b-3630abf27fc2" providerId="ADAL" clId="{25CA9933-C0EC-4C01-8FF7-CA337C03192D}" dt="2022-02-14T09:19:09.517" v="99" actId="26606"/>
          <ac:graphicFrameMkLst>
            <pc:docMk/>
            <pc:sldMk cId="3831886125" sldId="309"/>
            <ac:graphicFrameMk id="7" creationId="{3BFAFA93-B79F-47E0-88EF-F88B12A1D134}"/>
          </ac:graphicFrameMkLst>
        </pc:graphicFrameChg>
      </pc:sldChg>
      <pc:sldChg chg="delSp">
        <pc:chgData name="Martina Sponerová" userId="ccc0f243-98c2-4971-ae6b-3630abf27fc2" providerId="ADAL" clId="{25CA9933-C0EC-4C01-8FF7-CA337C03192D}" dt="2022-02-14T08:38:57.286" v="5" actId="478"/>
        <pc:sldMkLst>
          <pc:docMk/>
          <pc:sldMk cId="4104261260" sldId="333"/>
        </pc:sldMkLst>
        <pc:spChg chg="del">
          <ac:chgData name="Martina Sponerová" userId="ccc0f243-98c2-4971-ae6b-3630abf27fc2" providerId="ADAL" clId="{25CA9933-C0EC-4C01-8FF7-CA337C03192D}" dt="2022-02-14T08:38:57.286" v="5" actId="478"/>
          <ac:spMkLst>
            <pc:docMk/>
            <pc:sldMk cId="4104261260" sldId="333"/>
            <ac:spMk id="2" creationId="{AE680736-66A8-4E90-B413-C4A04BACF1A5}"/>
          </ac:spMkLst>
        </pc:spChg>
      </pc:sldChg>
      <pc:sldChg chg="delSp">
        <pc:chgData name="Martina Sponerová" userId="ccc0f243-98c2-4971-ae6b-3630abf27fc2" providerId="ADAL" clId="{25CA9933-C0EC-4C01-8FF7-CA337C03192D}" dt="2022-02-14T09:18:35.178" v="94" actId="478"/>
        <pc:sldMkLst>
          <pc:docMk/>
          <pc:sldMk cId="3672911983" sldId="338"/>
        </pc:sldMkLst>
        <pc:spChg chg="del">
          <ac:chgData name="Martina Sponerová" userId="ccc0f243-98c2-4971-ae6b-3630abf27fc2" providerId="ADAL" clId="{25CA9933-C0EC-4C01-8FF7-CA337C03192D}" dt="2022-02-14T09:18:35.178" v="94" actId="478"/>
          <ac:spMkLst>
            <pc:docMk/>
            <pc:sldMk cId="3672911983" sldId="338"/>
            <ac:spMk id="2" creationId="{99A3A0EF-AA48-49FC-A3E5-7B94F65B6854}"/>
          </ac:spMkLst>
        </pc:spChg>
      </pc:sldChg>
      <pc:sldChg chg="delSp">
        <pc:chgData name="Martina Sponerová" userId="ccc0f243-98c2-4971-ae6b-3630abf27fc2" providerId="ADAL" clId="{25CA9933-C0EC-4C01-8FF7-CA337C03192D}" dt="2022-02-14T09:18:39.102" v="95" actId="478"/>
        <pc:sldMkLst>
          <pc:docMk/>
          <pc:sldMk cId="559396924" sldId="339"/>
        </pc:sldMkLst>
        <pc:spChg chg="del">
          <ac:chgData name="Martina Sponerová" userId="ccc0f243-98c2-4971-ae6b-3630abf27fc2" providerId="ADAL" clId="{25CA9933-C0EC-4C01-8FF7-CA337C03192D}" dt="2022-02-14T09:18:39.102" v="95" actId="478"/>
          <ac:spMkLst>
            <pc:docMk/>
            <pc:sldMk cId="559396924" sldId="339"/>
            <ac:spMk id="2" creationId="{99A3A0EF-AA48-49FC-A3E5-7B94F65B6854}"/>
          </ac:spMkLst>
        </pc:spChg>
      </pc:sldChg>
      <pc:sldChg chg="delSp">
        <pc:chgData name="Martina Sponerová" userId="ccc0f243-98c2-4971-ae6b-3630abf27fc2" providerId="ADAL" clId="{25CA9933-C0EC-4C01-8FF7-CA337C03192D}" dt="2022-02-14T09:18:50.354" v="96" actId="478"/>
        <pc:sldMkLst>
          <pc:docMk/>
          <pc:sldMk cId="3404792406" sldId="340"/>
        </pc:sldMkLst>
        <pc:spChg chg="del">
          <ac:chgData name="Martina Sponerová" userId="ccc0f243-98c2-4971-ae6b-3630abf27fc2" providerId="ADAL" clId="{25CA9933-C0EC-4C01-8FF7-CA337C03192D}" dt="2022-02-14T09:18:50.354" v="96" actId="478"/>
          <ac:spMkLst>
            <pc:docMk/>
            <pc:sldMk cId="3404792406" sldId="340"/>
            <ac:spMk id="2" creationId="{99A3A0EF-AA48-49FC-A3E5-7B94F65B6854}"/>
          </ac:spMkLst>
        </pc:spChg>
      </pc:sldChg>
      <pc:sldChg chg="delSp">
        <pc:chgData name="Martina Sponerová" userId="ccc0f243-98c2-4971-ae6b-3630abf27fc2" providerId="ADAL" clId="{25CA9933-C0EC-4C01-8FF7-CA337C03192D}" dt="2022-02-14T09:18:28.229" v="93" actId="478"/>
        <pc:sldMkLst>
          <pc:docMk/>
          <pc:sldMk cId="3202796458" sldId="343"/>
        </pc:sldMkLst>
        <pc:spChg chg="del">
          <ac:chgData name="Martina Sponerová" userId="ccc0f243-98c2-4971-ae6b-3630abf27fc2" providerId="ADAL" clId="{25CA9933-C0EC-4C01-8FF7-CA337C03192D}" dt="2022-02-14T09:18:28.229" v="93" actId="478"/>
          <ac:spMkLst>
            <pc:docMk/>
            <pc:sldMk cId="3202796458" sldId="343"/>
            <ac:spMk id="2" creationId="{99A3A0EF-AA48-49FC-A3E5-7B94F65B6854}"/>
          </ac:spMkLst>
        </pc:spChg>
      </pc:sldChg>
    </pc:docChg>
  </pc:docChgLst>
  <pc:docChgLst>
    <pc:chgData name="Martina Sponerová" userId="ccc0f243-98c2-4971-ae6b-3630abf27fc2" providerId="ADAL" clId="{C1D35707-0A60-4C63-9D22-F43BA3721B6F}"/>
    <pc:docChg chg="undo custSel addSld modSld">
      <pc:chgData name="Martina Sponerová" userId="ccc0f243-98c2-4971-ae6b-3630abf27fc2" providerId="ADAL" clId="{C1D35707-0A60-4C63-9D22-F43BA3721B6F}" dt="2021-03-08T16:44:08.868" v="838" actId="6549"/>
      <pc:docMkLst>
        <pc:docMk/>
      </pc:docMkLst>
      <pc:sldChg chg="modSp mod">
        <pc:chgData name="Martina Sponerová" userId="ccc0f243-98c2-4971-ae6b-3630abf27fc2" providerId="ADAL" clId="{C1D35707-0A60-4C63-9D22-F43BA3721B6F}" dt="2021-03-02T06:58:56.842" v="723" actId="6549"/>
        <pc:sldMkLst>
          <pc:docMk/>
          <pc:sldMk cId="2975245747" sldId="257"/>
        </pc:sldMkLst>
        <pc:spChg chg="mod">
          <ac:chgData name="Martina Sponerová" userId="ccc0f243-98c2-4971-ae6b-3630abf27fc2" providerId="ADAL" clId="{C1D35707-0A60-4C63-9D22-F43BA3721B6F}" dt="2021-03-02T06:58:56.842" v="723" actId="6549"/>
          <ac:spMkLst>
            <pc:docMk/>
            <pc:sldMk cId="2975245747" sldId="257"/>
            <ac:spMk id="5" creationId="{962BDBAB-94C3-42AD-8916-B33241B45517}"/>
          </ac:spMkLst>
        </pc:spChg>
      </pc:sldChg>
      <pc:sldChg chg="modSp mod">
        <pc:chgData name="Martina Sponerová" userId="ccc0f243-98c2-4971-ae6b-3630abf27fc2" providerId="ADAL" clId="{C1D35707-0A60-4C63-9D22-F43BA3721B6F}" dt="2021-03-01T13:46:00.824" v="283" actId="6549"/>
        <pc:sldMkLst>
          <pc:docMk/>
          <pc:sldMk cId="3404811909" sldId="271"/>
        </pc:sldMkLst>
        <pc:spChg chg="mod">
          <ac:chgData name="Martina Sponerová" userId="ccc0f243-98c2-4971-ae6b-3630abf27fc2" providerId="ADAL" clId="{C1D35707-0A60-4C63-9D22-F43BA3721B6F}" dt="2021-03-01T13:46:00.824" v="283" actId="6549"/>
          <ac:spMkLst>
            <pc:docMk/>
            <pc:sldMk cId="3404811909" sldId="271"/>
            <ac:spMk id="5" creationId="{962BDBAB-94C3-42AD-8916-B33241B45517}"/>
          </ac:spMkLst>
        </pc:spChg>
      </pc:sldChg>
      <pc:sldChg chg="modSp mod">
        <pc:chgData name="Martina Sponerová" userId="ccc0f243-98c2-4971-ae6b-3630abf27fc2" providerId="ADAL" clId="{C1D35707-0A60-4C63-9D22-F43BA3721B6F}" dt="2021-03-01T13:33:29.610" v="282" actId="255"/>
        <pc:sldMkLst>
          <pc:docMk/>
          <pc:sldMk cId="4055253487" sldId="336"/>
        </pc:sldMkLst>
        <pc:spChg chg="mod">
          <ac:chgData name="Martina Sponerová" userId="ccc0f243-98c2-4971-ae6b-3630abf27fc2" providerId="ADAL" clId="{C1D35707-0A60-4C63-9D22-F43BA3721B6F}" dt="2021-03-01T13:33:29.610" v="282" actId="255"/>
          <ac:spMkLst>
            <pc:docMk/>
            <pc:sldMk cId="4055253487" sldId="336"/>
            <ac:spMk id="5" creationId="{962BDBAB-94C3-42AD-8916-B33241B45517}"/>
          </ac:spMkLst>
        </pc:spChg>
      </pc:sldChg>
      <pc:sldChg chg="addSp modSp add mod">
        <pc:chgData name="Martina Sponerová" userId="ccc0f243-98c2-4971-ae6b-3630abf27fc2" providerId="ADAL" clId="{C1D35707-0A60-4C63-9D22-F43BA3721B6F}" dt="2021-03-01T14:16:10.578" v="720" actId="255"/>
        <pc:sldMkLst>
          <pc:docMk/>
          <pc:sldMk cId="1925818581" sldId="344"/>
        </pc:sldMkLst>
        <pc:spChg chg="mod">
          <ac:chgData name="Martina Sponerová" userId="ccc0f243-98c2-4971-ae6b-3630abf27fc2" providerId="ADAL" clId="{C1D35707-0A60-4C63-9D22-F43BA3721B6F}" dt="2021-03-01T14:08:51.598" v="666" actId="20577"/>
          <ac:spMkLst>
            <pc:docMk/>
            <pc:sldMk cId="1925818581" sldId="344"/>
            <ac:spMk id="5" creationId="{962BDBAB-94C3-42AD-8916-B33241B45517}"/>
          </ac:spMkLst>
        </pc:spChg>
        <pc:spChg chg="add mod">
          <ac:chgData name="Martina Sponerová" userId="ccc0f243-98c2-4971-ae6b-3630abf27fc2" providerId="ADAL" clId="{C1D35707-0A60-4C63-9D22-F43BA3721B6F}" dt="2021-03-01T14:15:59.974" v="717" actId="255"/>
          <ac:spMkLst>
            <pc:docMk/>
            <pc:sldMk cId="1925818581" sldId="344"/>
            <ac:spMk id="7" creationId="{B243A1C9-9E7C-40E4-8D31-AE949DB5A9AB}"/>
          </ac:spMkLst>
        </pc:spChg>
        <pc:spChg chg="add mod">
          <ac:chgData name="Martina Sponerová" userId="ccc0f243-98c2-4971-ae6b-3630abf27fc2" providerId="ADAL" clId="{C1D35707-0A60-4C63-9D22-F43BA3721B6F}" dt="2021-03-01T14:16:10.578" v="720" actId="255"/>
          <ac:spMkLst>
            <pc:docMk/>
            <pc:sldMk cId="1925818581" sldId="344"/>
            <ac:spMk id="8" creationId="{D1B8CE87-9BDE-4712-B3A3-B892334CF7FB}"/>
          </ac:spMkLst>
        </pc:spChg>
        <pc:graphicFrameChg chg="add mod modGraphic">
          <ac:chgData name="Martina Sponerová" userId="ccc0f243-98c2-4971-ae6b-3630abf27fc2" providerId="ADAL" clId="{C1D35707-0A60-4C63-9D22-F43BA3721B6F}" dt="2021-03-01T14:15:06.389" v="711" actId="1076"/>
          <ac:graphicFrameMkLst>
            <pc:docMk/>
            <pc:sldMk cId="1925818581" sldId="344"/>
            <ac:graphicFrameMk id="6" creationId="{D7DDA462-E6AF-40C6-B9AD-FAEEC5CF0005}"/>
          </ac:graphicFrameMkLst>
        </pc:graphicFrameChg>
      </pc:sldChg>
      <pc:sldChg chg="modSp add mod">
        <pc:chgData name="Martina Sponerová" userId="ccc0f243-98c2-4971-ae6b-3630abf27fc2" providerId="ADAL" clId="{C1D35707-0A60-4C63-9D22-F43BA3721B6F}" dt="2021-03-08T16:42:42.997" v="830" actId="6549"/>
        <pc:sldMkLst>
          <pc:docMk/>
          <pc:sldMk cId="1089163820" sldId="345"/>
        </pc:sldMkLst>
        <pc:spChg chg="mod">
          <ac:chgData name="Martina Sponerová" userId="ccc0f243-98c2-4971-ae6b-3630abf27fc2" providerId="ADAL" clId="{C1D35707-0A60-4C63-9D22-F43BA3721B6F}" dt="2021-03-08T16:39:34.343" v="759" actId="20577"/>
          <ac:spMkLst>
            <pc:docMk/>
            <pc:sldMk cId="1089163820" sldId="345"/>
            <ac:spMk id="2" creationId="{00000000-0000-0000-0000-000000000000}"/>
          </ac:spMkLst>
        </pc:spChg>
        <pc:spChg chg="mod">
          <ac:chgData name="Martina Sponerová" userId="ccc0f243-98c2-4971-ae6b-3630abf27fc2" providerId="ADAL" clId="{C1D35707-0A60-4C63-9D22-F43BA3721B6F}" dt="2021-03-08T16:42:42.997" v="830" actId="6549"/>
          <ac:spMkLst>
            <pc:docMk/>
            <pc:sldMk cId="1089163820" sldId="345"/>
            <ac:spMk id="3" creationId="{00000000-0000-0000-0000-000000000000}"/>
          </ac:spMkLst>
        </pc:spChg>
      </pc:sldChg>
      <pc:sldChg chg="modSp add mod">
        <pc:chgData name="Martina Sponerová" userId="ccc0f243-98c2-4971-ae6b-3630abf27fc2" providerId="ADAL" clId="{C1D35707-0A60-4C63-9D22-F43BA3721B6F}" dt="2021-03-08T16:44:08.868" v="838" actId="6549"/>
        <pc:sldMkLst>
          <pc:docMk/>
          <pc:sldMk cId="865854737" sldId="346"/>
        </pc:sldMkLst>
        <pc:spChg chg="mod">
          <ac:chgData name="Martina Sponerová" userId="ccc0f243-98c2-4971-ae6b-3630abf27fc2" providerId="ADAL" clId="{C1D35707-0A60-4C63-9D22-F43BA3721B6F}" dt="2021-03-08T16:44:08.868" v="838" actId="6549"/>
          <ac:spMkLst>
            <pc:docMk/>
            <pc:sldMk cId="865854737" sldId="346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nb.cz/cs/menova-politika/mp-nastroje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nb.cz/cs/financni-trhy/penezni-trh/pribo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8407835-F81D-479E-BC76-9FC18468D6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Martina Sponerová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74D0B9-0477-47D2-BB97-22A5A069A7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C58648-ACFE-426C-A517-328ECD990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Finanční trh a bankovní systém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2C2A405-E89C-44BE-90A4-EEFF98AD95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0843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Centrální banka (obecně)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>
              <a:lnSpc>
                <a:spcPts val="3100"/>
              </a:lnSpc>
              <a:spcAft>
                <a:spcPts val="600"/>
              </a:spcAft>
            </a:pPr>
            <a:r>
              <a:rPr lang="cs-CZ" altLang="cs-CZ" sz="2000" dirty="0"/>
              <a:t>Banka, která se nějakým způsobem odlišuje od ostatních bank v dané zemi</a:t>
            </a:r>
          </a:p>
          <a:p>
            <a:pPr lvl="1">
              <a:lnSpc>
                <a:spcPts val="3100"/>
              </a:lnSpc>
              <a:spcAft>
                <a:spcPts val="600"/>
              </a:spcAft>
            </a:pPr>
            <a:r>
              <a:rPr lang="cs-CZ" altLang="cs-CZ" dirty="0"/>
              <a:t>Zpravidla má nějakou „extra“ funkci, </a:t>
            </a:r>
          </a:p>
          <a:p>
            <a:pPr marL="1200150" lvl="2" indent="-285750">
              <a:lnSpc>
                <a:spcPts val="31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dirty="0"/>
              <a:t>provádí opatření a činnosti, která žádná jiná banka v zemi provádět nesmí (nemůže)</a:t>
            </a:r>
          </a:p>
          <a:p>
            <a:pPr lvl="1">
              <a:lnSpc>
                <a:spcPts val="3100"/>
              </a:lnSpc>
              <a:spcAft>
                <a:spcPts val="600"/>
              </a:spcAft>
            </a:pPr>
            <a:r>
              <a:rPr lang="cs-CZ" altLang="cs-CZ" dirty="0"/>
              <a:t>Definiční znaky </a:t>
            </a:r>
            <a:r>
              <a:rPr lang="cs-CZ" altLang="cs-CZ" dirty="0" err="1"/>
              <a:t>CB</a:t>
            </a:r>
            <a:endParaRPr lang="cs-CZ" altLang="cs-CZ" dirty="0"/>
          </a:p>
          <a:p>
            <a:pPr marL="1200150" lvl="2" indent="-285750">
              <a:lnSpc>
                <a:spcPts val="31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dirty="0"/>
              <a:t>Emisní monopol</a:t>
            </a:r>
          </a:p>
          <a:p>
            <a:pPr marL="1200150" lvl="2" indent="-285750">
              <a:lnSpc>
                <a:spcPts val="31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dirty="0"/>
              <a:t>Provádění měnové politiky</a:t>
            </a:r>
          </a:p>
          <a:p>
            <a:pPr marL="1200150" lvl="2" indent="-285750">
              <a:lnSpc>
                <a:spcPts val="31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dirty="0"/>
              <a:t>Regulace bankovního systému</a:t>
            </a:r>
          </a:p>
          <a:p>
            <a:pPr>
              <a:lnSpc>
                <a:spcPts val="3100"/>
              </a:lnSpc>
              <a:spcAft>
                <a:spcPts val="600"/>
              </a:spcAft>
            </a:pPr>
            <a:r>
              <a:rPr lang="cs-CZ" altLang="cs-CZ" sz="2000" dirty="0"/>
              <a:t>Důvody vzniku centrální banky?</a:t>
            </a:r>
          </a:p>
        </p:txBody>
      </p:sp>
    </p:spTree>
    <p:extLst>
      <p:ext uri="{BB962C8B-B14F-4D97-AF65-F5344CB8AC3E}">
        <p14:creationId xmlns:p14="http://schemas.microsoft.com/office/powerpoint/2010/main" val="4104261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Důvody vzniku CB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>
              <a:lnSpc>
                <a:spcPts val="3100"/>
              </a:lnSpc>
              <a:spcAft>
                <a:spcPts val="600"/>
              </a:spcAft>
            </a:pPr>
            <a:r>
              <a:rPr lang="cs-CZ" altLang="cs-CZ" sz="2000" dirty="0"/>
              <a:t>Historicky</a:t>
            </a:r>
          </a:p>
          <a:p>
            <a:pPr lvl="1">
              <a:lnSpc>
                <a:spcPts val="3100"/>
              </a:lnSpc>
              <a:spcAft>
                <a:spcPts val="600"/>
              </a:spcAft>
            </a:pPr>
            <a:r>
              <a:rPr lang="cs-CZ" altLang="cs-CZ" sz="1400" dirty="0"/>
              <a:t>Vedení účtů pro stát</a:t>
            </a:r>
          </a:p>
          <a:p>
            <a:pPr lvl="1">
              <a:lnSpc>
                <a:spcPts val="3100"/>
              </a:lnSpc>
              <a:spcAft>
                <a:spcPts val="600"/>
              </a:spcAft>
            </a:pPr>
            <a:r>
              <a:rPr lang="cs-CZ" altLang="cs-CZ" sz="1400" dirty="0"/>
              <a:t>Úvěrování státních institucí (často deformováno do podoby dodávání chybějících peněz na krytí výdajů panovníka, vlády)</a:t>
            </a:r>
          </a:p>
          <a:p>
            <a:pPr lvl="1">
              <a:lnSpc>
                <a:spcPts val="3100"/>
              </a:lnSpc>
              <a:spcAft>
                <a:spcPts val="600"/>
              </a:spcAft>
            </a:pPr>
            <a:r>
              <a:rPr lang="cs-CZ" altLang="cs-CZ" sz="1400" dirty="0"/>
              <a:t>Nutnost centralizovat emisi bankovek a mincí</a:t>
            </a:r>
          </a:p>
          <a:p>
            <a:pPr>
              <a:lnSpc>
                <a:spcPts val="3100"/>
              </a:lnSpc>
              <a:spcAft>
                <a:spcPts val="600"/>
              </a:spcAft>
            </a:pPr>
            <a:r>
              <a:rPr lang="cs-CZ" altLang="cs-CZ" sz="2000" dirty="0"/>
              <a:t>Tři hlavní způsoby vzniku CB</a:t>
            </a:r>
          </a:p>
          <a:p>
            <a:pPr lvl="1">
              <a:lnSpc>
                <a:spcPts val="3100"/>
              </a:lnSpc>
              <a:spcAft>
                <a:spcPts val="600"/>
              </a:spcAft>
            </a:pPr>
            <a:r>
              <a:rPr lang="cs-CZ" altLang="cs-CZ" sz="1400" dirty="0"/>
              <a:t>Přeměnou obchodní banky (</a:t>
            </a:r>
            <a:r>
              <a:rPr lang="cs-CZ" altLang="cs-CZ" sz="1400" dirty="0" err="1"/>
              <a:t>Sveriges</a:t>
            </a:r>
            <a:r>
              <a:rPr lang="cs-CZ" altLang="cs-CZ" sz="1400" dirty="0"/>
              <a:t> </a:t>
            </a:r>
            <a:r>
              <a:rPr lang="cs-CZ" altLang="cs-CZ" sz="1400" dirty="0" err="1"/>
              <a:t>Riksbank</a:t>
            </a:r>
            <a:r>
              <a:rPr lang="cs-CZ" altLang="cs-CZ" sz="1400" dirty="0"/>
              <a:t> v roce 1967)</a:t>
            </a:r>
          </a:p>
          <a:p>
            <a:pPr lvl="1">
              <a:lnSpc>
                <a:spcPts val="3100"/>
              </a:lnSpc>
              <a:spcAft>
                <a:spcPts val="600"/>
              </a:spcAft>
            </a:pPr>
            <a:r>
              <a:rPr lang="cs-CZ" altLang="cs-CZ" sz="1400" dirty="0"/>
              <a:t>Přidělením práva na emisi bankovek (</a:t>
            </a:r>
            <a:r>
              <a:rPr lang="cs-CZ" altLang="cs-CZ" sz="1400" dirty="0" err="1"/>
              <a:t>Banca</a:t>
            </a:r>
            <a:r>
              <a:rPr lang="cs-CZ" altLang="cs-CZ" sz="1400" dirty="0"/>
              <a:t> </a:t>
            </a:r>
            <a:r>
              <a:rPr lang="cs-CZ" altLang="cs-CZ" sz="1400" dirty="0" err="1"/>
              <a:t>D´Italia</a:t>
            </a:r>
            <a:r>
              <a:rPr lang="cs-CZ" altLang="cs-CZ" sz="1400" dirty="0"/>
              <a:t> 1926)</a:t>
            </a:r>
          </a:p>
          <a:p>
            <a:pPr lvl="1">
              <a:lnSpc>
                <a:spcPts val="3100"/>
              </a:lnSpc>
              <a:spcAft>
                <a:spcPts val="600"/>
              </a:spcAft>
            </a:pPr>
            <a:r>
              <a:rPr lang="cs-CZ" altLang="cs-CZ" sz="1400" dirty="0"/>
              <a:t>Založením CB jako nové instituce (Bank </a:t>
            </a:r>
            <a:r>
              <a:rPr lang="cs-CZ" altLang="cs-CZ" sz="1400" dirty="0" err="1"/>
              <a:t>of</a:t>
            </a:r>
            <a:r>
              <a:rPr lang="cs-CZ" altLang="cs-CZ" sz="1400" dirty="0"/>
              <a:t> </a:t>
            </a:r>
            <a:r>
              <a:rPr lang="cs-CZ" altLang="cs-CZ" sz="1400" dirty="0" err="1"/>
              <a:t>England</a:t>
            </a:r>
            <a:r>
              <a:rPr lang="cs-CZ" altLang="cs-CZ" sz="1400" dirty="0"/>
              <a:t> 1694)</a:t>
            </a:r>
          </a:p>
          <a:p>
            <a:pPr algn="just">
              <a:lnSpc>
                <a:spcPts val="3100"/>
              </a:lnSpc>
              <a:spcAft>
                <a:spcPts val="600"/>
              </a:spcAft>
            </a:pPr>
            <a:r>
              <a:rPr lang="cs-CZ" altLang="cs-CZ" sz="2000" dirty="0"/>
              <a:t>Na českém území, resp. v Rakousku-Uhersku – první CB Privilegovaná rakouská národní banka (1816). Po vzniku samostatného Československa – Národní banka Československá (1926), Státní banka Československá (1950), Česká národní banka (1993).</a:t>
            </a:r>
          </a:p>
          <a:p>
            <a:pPr>
              <a:lnSpc>
                <a:spcPts val="3100"/>
              </a:lnSpc>
              <a:spcAft>
                <a:spcPts val="600"/>
              </a:spcAft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1591505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Samostatnost a nezávislost CB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>
              <a:lnSpc>
                <a:spcPts val="3100"/>
              </a:lnSpc>
              <a:spcAft>
                <a:spcPts val="600"/>
              </a:spcAft>
            </a:pPr>
            <a:r>
              <a:rPr lang="cs-CZ" altLang="cs-CZ" sz="2000" dirty="0"/>
              <a:t>Základní faktor determinující úspěšnost regulace, nebo-</a:t>
            </a:r>
            <a:r>
              <a:rPr lang="cs-CZ" altLang="cs-CZ" sz="2000" dirty="0" err="1"/>
              <a:t>li</a:t>
            </a:r>
            <a:r>
              <a:rPr lang="cs-CZ" altLang="cs-CZ" sz="2000" dirty="0"/>
              <a:t> měnové politiky.</a:t>
            </a:r>
          </a:p>
          <a:p>
            <a:pPr>
              <a:lnSpc>
                <a:spcPts val="3100"/>
              </a:lnSpc>
              <a:spcAft>
                <a:spcPts val="600"/>
              </a:spcAft>
            </a:pPr>
            <a:r>
              <a:rPr lang="cs-CZ" altLang="cs-CZ" sz="2000" dirty="0"/>
              <a:t>Samostatnost je chápána ve smyslu nezávislosti na vládě a jejím rozhodování.</a:t>
            </a:r>
          </a:p>
          <a:p>
            <a:pPr>
              <a:lnSpc>
                <a:spcPts val="3100"/>
              </a:lnSpc>
              <a:spcAft>
                <a:spcPts val="600"/>
              </a:spcAft>
            </a:pPr>
            <a:r>
              <a:rPr lang="cs-CZ" altLang="cs-CZ" sz="2000" dirty="0"/>
              <a:t>Znaky samostatnosti</a:t>
            </a:r>
          </a:p>
          <a:p>
            <a:pPr lvl="1">
              <a:lnSpc>
                <a:spcPts val="3100"/>
              </a:lnSpc>
              <a:spcAft>
                <a:spcPts val="600"/>
              </a:spcAft>
            </a:pPr>
            <a:r>
              <a:rPr lang="cs-CZ" altLang="cs-CZ" dirty="0"/>
              <a:t>Personální nezávislost (bankovní radu jmenuje prezident a odvolat člena je možné pouze na základě zákonných podmínek)</a:t>
            </a:r>
          </a:p>
          <a:p>
            <a:pPr lvl="1">
              <a:lnSpc>
                <a:spcPts val="3100"/>
              </a:lnSpc>
              <a:spcAft>
                <a:spcPts val="600"/>
              </a:spcAft>
            </a:pPr>
            <a:r>
              <a:rPr lang="cs-CZ" altLang="cs-CZ" dirty="0"/>
              <a:t>Institucionální nezávislost (bankovní rada nesmí při rozhodování přijímat žádné pokyny od kohokoliv)</a:t>
            </a:r>
          </a:p>
          <a:p>
            <a:pPr lvl="1">
              <a:lnSpc>
                <a:spcPts val="3100"/>
              </a:lnSpc>
              <a:spcAft>
                <a:spcPts val="600"/>
              </a:spcAft>
            </a:pPr>
            <a:r>
              <a:rPr lang="cs-CZ" altLang="cs-CZ" dirty="0"/>
              <a:t>Funkční nezávislost (autonomie při realizování inflačních cílů a nástrojů)</a:t>
            </a:r>
          </a:p>
          <a:p>
            <a:pPr lvl="1">
              <a:lnSpc>
                <a:spcPts val="3100"/>
              </a:lnSpc>
              <a:spcAft>
                <a:spcPts val="600"/>
              </a:spcAft>
            </a:pPr>
            <a:r>
              <a:rPr lang="cs-CZ" altLang="cs-CZ" dirty="0"/>
              <a:t>Finanční nezávislost (zákaz financování veřejného sektoru)</a:t>
            </a:r>
          </a:p>
          <a:p>
            <a:pPr lvl="1">
              <a:lnSpc>
                <a:spcPts val="3100"/>
              </a:lnSpc>
              <a:spcAft>
                <a:spcPts val="600"/>
              </a:spcAft>
            </a:pPr>
            <a:r>
              <a:rPr lang="cs-CZ" altLang="cs-CZ" dirty="0"/>
              <a:t>Transparentnost (veřejné informace, které jsou pravidelně zveřejňovány)</a:t>
            </a:r>
          </a:p>
          <a:p>
            <a:pPr>
              <a:lnSpc>
                <a:spcPts val="3100"/>
              </a:lnSpc>
              <a:spcAft>
                <a:spcPts val="600"/>
              </a:spcAft>
            </a:pPr>
            <a:r>
              <a:rPr lang="cs-CZ" altLang="cs-CZ" sz="2000" dirty="0"/>
              <a:t>Absolutní samostatnost však neexistuje! CB musí respektovat existující ekonomickou situaci a celkovou hospodářskou politiku.</a:t>
            </a:r>
          </a:p>
        </p:txBody>
      </p:sp>
    </p:spTree>
    <p:extLst>
      <p:ext uri="{BB962C8B-B14F-4D97-AF65-F5344CB8AC3E}">
        <p14:creationId xmlns:p14="http://schemas.microsoft.com/office/powerpoint/2010/main" val="19497525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ČNB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algn="just"/>
            <a:r>
              <a:rPr lang="cs-CZ" altLang="cs-CZ" sz="2000" b="1" dirty="0"/>
              <a:t>Řídící orgán ČNB: bankovní rada</a:t>
            </a:r>
          </a:p>
          <a:p>
            <a:pPr lvl="1" algn="just">
              <a:lnSpc>
                <a:spcPct val="150000"/>
              </a:lnSpc>
            </a:pPr>
            <a:r>
              <a:rPr lang="cs-CZ" altLang="cs-CZ" dirty="0"/>
              <a:t>Členové bankovní rady: </a:t>
            </a:r>
          </a:p>
          <a:p>
            <a:pPr lvl="2" algn="just">
              <a:lnSpc>
                <a:spcPct val="150000"/>
              </a:lnSpc>
            </a:pPr>
            <a:r>
              <a:rPr lang="cs-CZ" altLang="cs-CZ" sz="2000" dirty="0"/>
              <a:t>guvernér (Jiří Rusnok), </a:t>
            </a:r>
          </a:p>
          <a:p>
            <a:pPr lvl="2" algn="just">
              <a:lnSpc>
                <a:spcPct val="150000"/>
              </a:lnSpc>
            </a:pPr>
            <a:r>
              <a:rPr lang="cs-CZ" altLang="cs-CZ" sz="2000" dirty="0"/>
              <a:t>dva </a:t>
            </a:r>
            <a:r>
              <a:rPr lang="cs-CZ" altLang="cs-CZ" sz="2000" dirty="0" err="1"/>
              <a:t>víceguvernéři</a:t>
            </a:r>
            <a:r>
              <a:rPr lang="cs-CZ" altLang="cs-CZ" sz="2000" dirty="0"/>
              <a:t> (Marek Mora a Tomáš </a:t>
            </a:r>
            <a:r>
              <a:rPr lang="cs-CZ" altLang="cs-CZ" sz="2000" dirty="0" err="1"/>
              <a:t>Nidetzký</a:t>
            </a:r>
            <a:r>
              <a:rPr lang="cs-CZ" altLang="cs-CZ" sz="2000" dirty="0"/>
              <a:t>) </a:t>
            </a:r>
          </a:p>
          <a:p>
            <a:pPr lvl="2" algn="just">
              <a:lnSpc>
                <a:spcPct val="150000"/>
              </a:lnSpc>
            </a:pPr>
            <a:r>
              <a:rPr lang="cs-CZ" altLang="cs-CZ" sz="2000" dirty="0"/>
              <a:t>a další čtyři členové (Vojtěch Benda, Oldřich Dědek, Tomáš Holub, Aleš Michl)</a:t>
            </a:r>
          </a:p>
          <a:p>
            <a:pPr lvl="1" algn="just">
              <a:lnSpc>
                <a:spcPct val="150000"/>
              </a:lnSpc>
            </a:pPr>
            <a:r>
              <a:rPr lang="cs-CZ" altLang="cs-CZ" dirty="0"/>
              <a:t>Všichni jmenování prezidentem ČR na šestileté období</a:t>
            </a:r>
          </a:p>
          <a:p>
            <a:pPr algn="just"/>
            <a:r>
              <a:rPr lang="cs-CZ" altLang="cs-CZ" sz="2000" b="1" dirty="0"/>
              <a:t>Cíle ČNB</a:t>
            </a:r>
          </a:p>
          <a:p>
            <a:pPr lvl="1" algn="just">
              <a:lnSpc>
                <a:spcPct val="150000"/>
              </a:lnSpc>
            </a:pPr>
            <a:r>
              <a:rPr lang="cs-CZ" altLang="cs-CZ" dirty="0"/>
              <a:t>Primární cíl: </a:t>
            </a:r>
            <a:r>
              <a:rPr lang="cs-CZ" altLang="cs-CZ" b="1" dirty="0"/>
              <a:t>péče o cenovou stabilitu</a:t>
            </a:r>
          </a:p>
          <a:p>
            <a:pPr lvl="1" algn="just">
              <a:lnSpc>
                <a:spcPct val="150000"/>
              </a:lnSpc>
            </a:pPr>
            <a:r>
              <a:rPr lang="cs-CZ" altLang="cs-CZ" dirty="0"/>
              <a:t>Sekundární cíl: </a:t>
            </a:r>
          </a:p>
          <a:p>
            <a:pPr lvl="2" algn="just">
              <a:lnSpc>
                <a:spcPct val="150000"/>
              </a:lnSpc>
            </a:pPr>
            <a:r>
              <a:rPr lang="cs-CZ" altLang="cs-CZ" sz="2000" dirty="0"/>
              <a:t>podporovat obecnou hospodářskou politiku vlády vedoucí k udržitelnému hospodářskému růstu (růst HDP, nízká nezaměstnanost,…)</a:t>
            </a:r>
          </a:p>
        </p:txBody>
      </p:sp>
    </p:spTree>
    <p:extLst>
      <p:ext uri="{BB962C8B-B14F-4D97-AF65-F5344CB8AC3E}">
        <p14:creationId xmlns:p14="http://schemas.microsoft.com/office/powerpoint/2010/main" val="2701022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ČNB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algn="just"/>
            <a:r>
              <a:rPr lang="cs-CZ" altLang="cs-CZ" sz="1800" dirty="0"/>
              <a:t>V souladu se svým hlavním cílem ČNB:</a:t>
            </a:r>
          </a:p>
          <a:p>
            <a:pPr lvl="1" algn="just">
              <a:lnSpc>
                <a:spcPct val="150000"/>
              </a:lnSpc>
            </a:pPr>
            <a:r>
              <a:rPr lang="cs-CZ" altLang="cs-CZ" sz="1800" dirty="0"/>
              <a:t>Emituje hotovostní peníze (bankovky a mince)</a:t>
            </a:r>
          </a:p>
          <a:p>
            <a:pPr lvl="1" algn="just">
              <a:lnSpc>
                <a:spcPct val="150000"/>
              </a:lnSpc>
            </a:pPr>
            <a:r>
              <a:rPr lang="cs-CZ" altLang="cs-CZ" sz="1800" dirty="0"/>
              <a:t>Určuje a provádí měnovou politiku</a:t>
            </a:r>
          </a:p>
          <a:p>
            <a:pPr lvl="1" algn="just">
              <a:lnSpc>
                <a:spcPct val="150000"/>
              </a:lnSpc>
            </a:pPr>
            <a:r>
              <a:rPr lang="cs-CZ" altLang="cs-CZ" sz="1800" dirty="0"/>
              <a:t>Zajišťuje regulaci a dohled nad finančním trhem</a:t>
            </a:r>
          </a:p>
          <a:p>
            <a:pPr lvl="1" algn="just">
              <a:lnSpc>
                <a:spcPct val="150000"/>
              </a:lnSpc>
            </a:pPr>
            <a:r>
              <a:rPr lang="cs-CZ" altLang="cs-CZ" sz="1800" dirty="0"/>
              <a:t>Provádí analýzy vývoje finančního systému</a:t>
            </a:r>
          </a:p>
          <a:p>
            <a:pPr lvl="1" algn="just">
              <a:lnSpc>
                <a:spcPct val="150000"/>
              </a:lnSpc>
            </a:pPr>
            <a:r>
              <a:rPr lang="cs-CZ" altLang="cs-CZ" sz="1800" dirty="0"/>
              <a:t>Poskytuje bankovní služby státu a veřejnému sektoru</a:t>
            </a:r>
          </a:p>
          <a:p>
            <a:pPr lvl="1" algn="just">
              <a:lnSpc>
                <a:spcPct val="150000"/>
              </a:lnSpc>
            </a:pPr>
            <a:r>
              <a:rPr lang="cs-CZ" altLang="cs-CZ" sz="1800" dirty="0"/>
              <a:t>Zpracovává a vytváří statistické informace</a:t>
            </a:r>
          </a:p>
          <a:p>
            <a:pPr lvl="1" algn="just">
              <a:lnSpc>
                <a:spcPct val="150000"/>
              </a:lnSpc>
            </a:pPr>
            <a:r>
              <a:rPr lang="cs-CZ" altLang="cs-CZ" sz="1800" dirty="0"/>
              <a:t>Provádí operace spojené s emisemi státních dluhopisů a investicemi na finančních trzích</a:t>
            </a:r>
          </a:p>
          <a:p>
            <a:pPr lvl="1" algn="just">
              <a:lnSpc>
                <a:spcPct val="150000"/>
              </a:lnSpc>
            </a:pPr>
            <a:r>
              <a:rPr lang="cs-CZ" altLang="cs-CZ" sz="1800" dirty="0"/>
              <a:t>Povoluje činnost nově vznikajícím bankám na našem území</a:t>
            </a:r>
          </a:p>
          <a:p>
            <a:pPr marL="324000" lvl="1" indent="0" algn="just">
              <a:lnSpc>
                <a:spcPct val="150000"/>
              </a:lnSpc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17288405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Funkce centrální banky (ČNB)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None/>
              <a:defRPr/>
            </a:pPr>
            <a:r>
              <a:rPr lang="cs-CZ" sz="2000" b="1" u="sng" dirty="0"/>
              <a:t>Makroekonomické funkce</a:t>
            </a:r>
          </a:p>
          <a:p>
            <a:pPr>
              <a:defRPr/>
            </a:pPr>
            <a:r>
              <a:rPr lang="cs-CZ" sz="1700" b="1" dirty="0"/>
              <a:t>Provádění měnové politiky</a:t>
            </a:r>
          </a:p>
          <a:p>
            <a:pPr lvl="1">
              <a:defRPr/>
            </a:pPr>
            <a:r>
              <a:rPr lang="cs-CZ" sz="1700" dirty="0"/>
              <a:t>Expanzivní vs. restriktivní – implikace pro reálnou ekonomiku ??</a:t>
            </a:r>
          </a:p>
          <a:p>
            <a:pPr lvl="1">
              <a:defRPr/>
            </a:pPr>
            <a:r>
              <a:rPr lang="cs-CZ" sz="1700" dirty="0"/>
              <a:t>Nástroje: přímé vs. nepřímé (více později)</a:t>
            </a:r>
          </a:p>
          <a:p>
            <a:pPr>
              <a:defRPr/>
            </a:pPr>
            <a:r>
              <a:rPr lang="cs-CZ" sz="1700" b="1" dirty="0"/>
              <a:t>Emise hotovostních peněz</a:t>
            </a:r>
          </a:p>
          <a:p>
            <a:pPr lvl="1">
              <a:defRPr/>
            </a:pPr>
            <a:r>
              <a:rPr lang="cs-CZ" sz="1700" dirty="0"/>
              <a:t>Emisní monopol – ČNB má výhradní právo na vydávání bankovek a mincí</a:t>
            </a:r>
          </a:p>
          <a:p>
            <a:pPr lvl="1">
              <a:defRPr/>
            </a:pPr>
            <a:r>
              <a:rPr lang="cs-CZ" sz="1700" dirty="0"/>
              <a:t>ČNB stanovuje nominální hodnotu, rozměry hmotnost, materiál a vzhled</a:t>
            </a:r>
          </a:p>
          <a:p>
            <a:pPr lvl="1">
              <a:defRPr/>
            </a:pPr>
            <a:r>
              <a:rPr lang="cs-CZ" sz="1700" dirty="0"/>
              <a:t>Dozoruje ochranu, bezpečnost ale i ničení vyřazených peněz</a:t>
            </a:r>
          </a:p>
          <a:p>
            <a:pPr lvl="1">
              <a:defRPr/>
            </a:pPr>
            <a:r>
              <a:rPr lang="cs-CZ" sz="1700" dirty="0"/>
              <a:t>Vývoj nových ochranných prvků</a:t>
            </a:r>
          </a:p>
          <a:p>
            <a:pPr>
              <a:defRPr/>
            </a:pPr>
            <a:r>
              <a:rPr lang="cs-CZ" sz="1700" b="1" dirty="0"/>
              <a:t>Devizová politika</a:t>
            </a:r>
          </a:p>
          <a:p>
            <a:pPr lvl="1">
              <a:defRPr/>
            </a:pPr>
            <a:r>
              <a:rPr lang="cs-CZ" sz="1700" dirty="0"/>
              <a:t>ČNB spravuje devizové rezervy státu</a:t>
            </a:r>
          </a:p>
          <a:p>
            <a:pPr lvl="2">
              <a:defRPr/>
            </a:pPr>
            <a:r>
              <a:rPr lang="cs-CZ" sz="1700" dirty="0"/>
              <a:t>Udržuje hodnoty devizových rezerv</a:t>
            </a:r>
          </a:p>
          <a:p>
            <a:pPr lvl="2">
              <a:defRPr/>
            </a:pPr>
            <a:r>
              <a:rPr lang="cs-CZ" sz="1700" dirty="0"/>
              <a:t>Ovlivňuje úroveň a pohyb měnového kurzu domácí měny</a:t>
            </a:r>
          </a:p>
          <a:p>
            <a:pPr lvl="1">
              <a:defRPr/>
            </a:pPr>
            <a:r>
              <a:rPr lang="cs-CZ" sz="1700" dirty="0"/>
              <a:t>ČNB obchoduje se zlatem a dalšími devizovými prostředky</a:t>
            </a:r>
          </a:p>
          <a:p>
            <a:pPr lvl="1">
              <a:defRPr/>
            </a:pPr>
            <a:r>
              <a:rPr lang="cs-CZ" sz="1700" dirty="0"/>
              <a:t>Povoluje výkon směnárenské činnosti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31430698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Funkce centrální banky (ČNB)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None/>
              <a:defRPr/>
            </a:pPr>
            <a:r>
              <a:rPr lang="cs-CZ" sz="2000" b="1" u="sng" dirty="0"/>
              <a:t>Mikroekonomické funkce</a:t>
            </a:r>
          </a:p>
          <a:p>
            <a:pPr algn="just">
              <a:defRPr/>
            </a:pPr>
            <a:r>
              <a:rPr lang="cs-CZ" sz="1700" b="1" dirty="0"/>
              <a:t>Banka bank </a:t>
            </a:r>
            <a:r>
              <a:rPr lang="cs-CZ" sz="1700" dirty="0"/>
              <a:t>– ČNB vystupuje vůči ostatním bankám jako jejich bankéř</a:t>
            </a:r>
          </a:p>
          <a:p>
            <a:pPr lvl="1" algn="just">
              <a:defRPr/>
            </a:pPr>
            <a:r>
              <a:rPr lang="cs-CZ" sz="1700" dirty="0"/>
              <a:t>Přijímá vklady od bank a poskytuje jim úvěry (více později v rámci nástrojů </a:t>
            </a:r>
            <a:r>
              <a:rPr lang="cs-CZ" sz="1700" dirty="0" err="1"/>
              <a:t>CB</a:t>
            </a:r>
            <a:r>
              <a:rPr lang="cs-CZ" sz="1700" dirty="0"/>
              <a:t>)</a:t>
            </a:r>
          </a:p>
          <a:p>
            <a:pPr lvl="1" algn="just">
              <a:defRPr/>
            </a:pPr>
            <a:r>
              <a:rPr lang="cs-CZ" sz="1700" dirty="0"/>
              <a:t>Vede bankám účty a provádí zúčtování mezi nimi (clearingové centrum)</a:t>
            </a:r>
          </a:p>
          <a:p>
            <a:pPr lvl="1" algn="just">
              <a:defRPr/>
            </a:pPr>
            <a:r>
              <a:rPr lang="cs-CZ" sz="1700" dirty="0"/>
              <a:t>Povinnost bank ukládat u </a:t>
            </a:r>
            <a:r>
              <a:rPr lang="cs-CZ" sz="1700" dirty="0" err="1"/>
              <a:t>CB</a:t>
            </a:r>
            <a:r>
              <a:rPr lang="cs-CZ" sz="1700" dirty="0"/>
              <a:t> </a:t>
            </a:r>
            <a:r>
              <a:rPr lang="cs-CZ" sz="1700" dirty="0" err="1"/>
              <a:t>PMR</a:t>
            </a:r>
            <a:r>
              <a:rPr lang="cs-CZ" sz="1700" dirty="0"/>
              <a:t> (regulace množství disponibilních vkladů) – více viz </a:t>
            </a:r>
            <a:r>
              <a:rPr lang="cs-CZ" sz="1700" dirty="0" err="1"/>
              <a:t>Mankiw</a:t>
            </a:r>
            <a:r>
              <a:rPr lang="cs-CZ" sz="1700" dirty="0"/>
              <a:t>: multiplikátor depozit</a:t>
            </a:r>
          </a:p>
          <a:p>
            <a:pPr lvl="1" algn="just">
              <a:defRPr/>
            </a:pPr>
            <a:r>
              <a:rPr lang="cs-CZ" sz="1700" dirty="0"/>
              <a:t>Úvěry od ČNB jsou formou bezhotovostních peněz – proč je KB poptávají ??</a:t>
            </a:r>
          </a:p>
          <a:p>
            <a:pPr lvl="2" algn="just">
              <a:defRPr/>
            </a:pPr>
            <a:r>
              <a:rPr lang="cs-CZ" sz="1700" dirty="0"/>
              <a:t>Úroková sazba je relativně nízká</a:t>
            </a:r>
          </a:p>
          <a:p>
            <a:pPr lvl="2" algn="just">
              <a:defRPr/>
            </a:pPr>
            <a:r>
              <a:rPr lang="cs-CZ" sz="1700" dirty="0"/>
              <a:t>Úvěr od ČNB je levnější než úvěr z mezibankovního trhu (sazba </a:t>
            </a:r>
            <a:r>
              <a:rPr lang="cs-CZ" sz="1700" dirty="0" err="1"/>
              <a:t>PRIBOR</a:t>
            </a:r>
            <a:r>
              <a:rPr lang="cs-CZ" sz="1700" dirty="0"/>
              <a:t>)</a:t>
            </a:r>
          </a:p>
          <a:p>
            <a:pPr algn="just">
              <a:defRPr/>
            </a:pPr>
            <a:r>
              <a:rPr lang="cs-CZ" sz="1700" b="1" dirty="0"/>
              <a:t>Banka státu (vlády)</a:t>
            </a:r>
          </a:p>
          <a:p>
            <a:pPr lvl="1" algn="just">
              <a:defRPr/>
            </a:pPr>
            <a:r>
              <a:rPr lang="cs-CZ" sz="1700" dirty="0"/>
              <a:t>ČNB vede účty státního rozpočtu</a:t>
            </a:r>
          </a:p>
          <a:p>
            <a:pPr lvl="1" algn="just">
              <a:defRPr/>
            </a:pPr>
            <a:r>
              <a:rPr lang="cs-CZ" sz="1700" dirty="0"/>
              <a:t>Spravuje státní dluh (poskytuje a splácí úvěry státu, platí úroky, emituje pokladniční poukázky </a:t>
            </a:r>
            <a:br>
              <a:rPr lang="cs-CZ" sz="1700" dirty="0"/>
            </a:br>
            <a:r>
              <a:rPr lang="cs-CZ" sz="1700" dirty="0"/>
              <a:t>a dluhopisy)</a:t>
            </a:r>
          </a:p>
          <a:p>
            <a:pPr lvl="1" algn="just">
              <a:defRPr/>
            </a:pPr>
            <a:r>
              <a:rPr lang="cs-CZ" sz="1700" dirty="0"/>
              <a:t>Poskytuje úvěry státnímu rozpočtu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3689478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Funkce centrální banky (ČNB)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>
              <a:defRPr/>
            </a:pPr>
            <a:r>
              <a:rPr lang="cs-CZ" sz="2000" b="1" dirty="0"/>
              <a:t>Regulace a dohled nad bankovním sektorem</a:t>
            </a:r>
          </a:p>
          <a:p>
            <a:pPr lvl="1">
              <a:defRPr/>
            </a:pPr>
            <a:r>
              <a:rPr lang="cs-CZ" dirty="0"/>
              <a:t>Dohled na činností bank a nad bezpečným fungováním bankovního systému</a:t>
            </a:r>
          </a:p>
          <a:p>
            <a:pPr lvl="1">
              <a:defRPr/>
            </a:pPr>
            <a:r>
              <a:rPr lang="cs-CZ" dirty="0"/>
              <a:t>Uděluje bankám povolení k podnikání</a:t>
            </a:r>
          </a:p>
          <a:p>
            <a:pPr lvl="1">
              <a:defRPr/>
            </a:pPr>
            <a:r>
              <a:rPr lang="cs-CZ" dirty="0"/>
              <a:t>Kontroluje dodržování předpisů, při dlouhodobém nedodržování může bankám pozastavit činnost či zrušit oprávnění</a:t>
            </a:r>
            <a:endParaRPr lang="cs-CZ" altLang="cs-CZ" dirty="0"/>
          </a:p>
          <a:p>
            <a:pPr algn="just"/>
            <a:r>
              <a:rPr lang="cs-CZ" altLang="cs-CZ" sz="2000" b="1" dirty="0"/>
              <a:t>Reprezentace státu v měnové oblasti</a:t>
            </a:r>
          </a:p>
          <a:p>
            <a:pPr lvl="1" algn="just"/>
            <a:r>
              <a:rPr lang="cs-CZ" altLang="cs-CZ" dirty="0"/>
              <a:t>Reprezentace státu v otázkách měnové politiky (</a:t>
            </a:r>
            <a:r>
              <a:rPr lang="cs-CZ" altLang="cs-CZ" dirty="0" err="1"/>
              <a:t>IMF</a:t>
            </a:r>
            <a:r>
              <a:rPr lang="cs-CZ" altLang="cs-CZ" dirty="0"/>
              <a:t>, </a:t>
            </a:r>
            <a:r>
              <a:rPr lang="cs-CZ" altLang="cs-CZ" dirty="0" err="1"/>
              <a:t>WB</a:t>
            </a:r>
            <a:r>
              <a:rPr lang="cs-CZ" altLang="cs-CZ" dirty="0"/>
              <a:t>,…)</a:t>
            </a:r>
          </a:p>
          <a:p>
            <a:pPr lvl="1" algn="just"/>
            <a:r>
              <a:rPr lang="cs-CZ" altLang="cs-CZ" dirty="0"/>
              <a:t>Informuje veřejnost o měnovém vývoji, o hlavních problémech </a:t>
            </a:r>
            <a:br>
              <a:rPr lang="cs-CZ" altLang="cs-CZ" dirty="0"/>
            </a:br>
            <a:r>
              <a:rPr lang="cs-CZ" altLang="cs-CZ" dirty="0"/>
              <a:t>a způsobech řešení</a:t>
            </a:r>
          </a:p>
        </p:txBody>
      </p:sp>
    </p:spTree>
    <p:extLst>
      <p:ext uri="{BB962C8B-B14F-4D97-AF65-F5344CB8AC3E}">
        <p14:creationId xmlns:p14="http://schemas.microsoft.com/office/powerpoint/2010/main" val="25692662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Nástroje CB v oblasti měnové politiky</a:t>
            </a:r>
            <a:endParaRPr lang="en-US" sz="36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algn="just"/>
            <a:r>
              <a:rPr lang="cs-CZ" altLang="cs-CZ" sz="2400" dirty="0"/>
              <a:t>Zajímavost</a:t>
            </a:r>
          </a:p>
          <a:p>
            <a:pPr lvl="1" algn="just"/>
            <a:r>
              <a:rPr lang="cs-CZ" altLang="cs-CZ" dirty="0"/>
              <a:t>Často se setkáte s názorem, že (česká) monetární politika je chápána jako protiinflační – tzn., že je orientována na cíl v podobě stabilní cenové hladiny</a:t>
            </a:r>
          </a:p>
          <a:p>
            <a:pPr lvl="1" algn="just"/>
            <a:r>
              <a:rPr lang="cs-CZ" altLang="cs-CZ" dirty="0"/>
              <a:t>Jestlipak víte, jaká je definice cenové stability dle ČNB ???</a:t>
            </a:r>
            <a:endParaRPr lang="cs-CZ" altLang="cs-CZ" sz="2400" dirty="0"/>
          </a:p>
          <a:p>
            <a:pPr algn="just"/>
            <a:r>
              <a:rPr lang="cs-CZ" altLang="cs-CZ" sz="2400" dirty="0"/>
              <a:t>Dělení nástrojů ČNB:</a:t>
            </a:r>
          </a:p>
          <a:p>
            <a:pPr lvl="1" algn="just"/>
            <a:r>
              <a:rPr lang="cs-CZ" altLang="cs-CZ" b="1" dirty="0"/>
              <a:t>Přímé (administrativní)</a:t>
            </a:r>
            <a:r>
              <a:rPr lang="cs-CZ" altLang="cs-CZ" dirty="0"/>
              <a:t> – silné regulační zásahy do fungování ekonomiky, tržně nekonformní a zřídka používané</a:t>
            </a:r>
          </a:p>
          <a:p>
            <a:pPr lvl="2" algn="just"/>
            <a:endParaRPr lang="cs-CZ" altLang="cs-CZ" sz="1600" dirty="0"/>
          </a:p>
          <a:p>
            <a:pPr lvl="2" algn="just">
              <a:lnSpc>
                <a:spcPct val="150000"/>
              </a:lnSpc>
            </a:pPr>
            <a:r>
              <a:rPr lang="cs-CZ" altLang="cs-CZ" sz="1800" b="1" dirty="0"/>
              <a:t>Pravidla likvidity</a:t>
            </a:r>
          </a:p>
          <a:p>
            <a:pPr lvl="2" algn="just">
              <a:lnSpc>
                <a:spcPct val="150000"/>
              </a:lnSpc>
            </a:pPr>
            <a:r>
              <a:rPr lang="cs-CZ" altLang="cs-CZ" sz="1800" b="1" dirty="0"/>
              <a:t>Úvěrové stropy (kontingenty)</a:t>
            </a:r>
          </a:p>
          <a:p>
            <a:pPr lvl="2" algn="just">
              <a:lnSpc>
                <a:spcPct val="150000"/>
              </a:lnSpc>
            </a:pPr>
            <a:r>
              <a:rPr lang="cs-CZ" altLang="cs-CZ" sz="1800" b="1" dirty="0"/>
              <a:t>Limity úrokových sazeb</a:t>
            </a:r>
          </a:p>
          <a:p>
            <a:pPr lvl="2" algn="just">
              <a:lnSpc>
                <a:spcPct val="150000"/>
              </a:lnSpc>
            </a:pPr>
            <a:r>
              <a:rPr lang="cs-CZ" altLang="cs-CZ" sz="1800" b="1" dirty="0"/>
              <a:t>Povinné vklady (cíl: získat kontrolu nad pohybem peněžních prostředků bank)</a:t>
            </a:r>
          </a:p>
        </p:txBody>
      </p:sp>
    </p:spTree>
    <p:extLst>
      <p:ext uri="{BB962C8B-B14F-4D97-AF65-F5344CB8AC3E}">
        <p14:creationId xmlns:p14="http://schemas.microsoft.com/office/powerpoint/2010/main" val="34048119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Nástroje CB v oblasti měnové politiky</a:t>
            </a:r>
            <a:endParaRPr lang="en-US" sz="36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r>
              <a:rPr lang="cs-CZ" altLang="cs-CZ" sz="2000" b="1" dirty="0"/>
              <a:t>Nepřímé nástroje – tržně konformní</a:t>
            </a:r>
          </a:p>
          <a:p>
            <a:pPr lvl="1">
              <a:lnSpc>
                <a:spcPct val="150000"/>
              </a:lnSpc>
            </a:pPr>
            <a:r>
              <a:rPr lang="cs-CZ" altLang="cs-CZ" b="1" dirty="0" err="1"/>
              <a:t>PMR</a:t>
            </a:r>
            <a:r>
              <a:rPr lang="cs-CZ" altLang="cs-CZ" dirty="0"/>
              <a:t> – každá banka musí držet určité procento z vkladů jako rezervu </a:t>
            </a:r>
            <a:br>
              <a:rPr lang="cs-CZ" altLang="cs-CZ" dirty="0"/>
            </a:br>
            <a:r>
              <a:rPr lang="cs-CZ" altLang="cs-CZ" dirty="0"/>
              <a:t>na účtech </a:t>
            </a:r>
            <a:r>
              <a:rPr lang="cs-CZ" altLang="cs-CZ" dirty="0" err="1"/>
              <a:t>CB</a:t>
            </a:r>
            <a:r>
              <a:rPr lang="cs-CZ" altLang="cs-CZ" dirty="0"/>
              <a:t> (v ČR 2%) s cílem ovlivnit peněžní multiplikátory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Povinné pro domácí i  zahraniční banky a jejich pobočky</a:t>
            </a:r>
          </a:p>
          <a:p>
            <a:pPr lvl="1">
              <a:lnSpc>
                <a:spcPct val="150000"/>
              </a:lnSpc>
            </a:pPr>
            <a:r>
              <a:rPr lang="cs-CZ" altLang="cs-CZ" b="1" dirty="0"/>
              <a:t>Diskontní nástroje</a:t>
            </a:r>
          </a:p>
          <a:p>
            <a:pPr marL="1200150" lvl="2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Diskontní sazba</a:t>
            </a:r>
          </a:p>
          <a:p>
            <a:pPr marL="1200150" lvl="2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2T </a:t>
            </a:r>
            <a:r>
              <a:rPr lang="cs-CZ" altLang="cs-CZ" sz="2000" dirty="0" err="1"/>
              <a:t>repo</a:t>
            </a:r>
            <a:r>
              <a:rPr lang="cs-CZ" altLang="cs-CZ" sz="2000" dirty="0"/>
              <a:t> sazba</a:t>
            </a:r>
          </a:p>
          <a:p>
            <a:pPr marL="1200150" lvl="2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Lombardní sazba </a:t>
            </a:r>
          </a:p>
          <a:p>
            <a:pPr lvl="1">
              <a:lnSpc>
                <a:spcPct val="150000"/>
              </a:lnSpc>
            </a:pPr>
            <a:r>
              <a:rPr lang="cs-CZ" altLang="cs-CZ" b="1" dirty="0"/>
              <a:t>Operace na volném trhu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Nákup  a prodej vládních </a:t>
            </a:r>
            <a:r>
              <a:rPr lang="cs-CZ" altLang="cs-CZ" sz="2000" dirty="0" err="1"/>
              <a:t>CP</a:t>
            </a:r>
            <a:r>
              <a:rPr lang="cs-CZ" altLang="cs-CZ" sz="2000" dirty="0"/>
              <a:t> (klasicky dluhopisy) od soukromých subjektů </a:t>
            </a:r>
          </a:p>
          <a:p>
            <a:pPr lvl="1">
              <a:lnSpc>
                <a:spcPct val="150000"/>
              </a:lnSpc>
            </a:pPr>
            <a:r>
              <a:rPr lang="cs-CZ" altLang="cs-CZ" b="1" dirty="0"/>
              <a:t>Devizové intervence</a:t>
            </a:r>
          </a:p>
          <a:p>
            <a:pPr lvl="1">
              <a:lnSpc>
                <a:spcPct val="150000"/>
              </a:lnSpc>
            </a:pPr>
            <a:r>
              <a:rPr lang="cs-CZ" altLang="cs-CZ" b="1" dirty="0"/>
              <a:t>Dohody, výzvy, doporučení</a:t>
            </a:r>
          </a:p>
        </p:txBody>
      </p:sp>
    </p:spTree>
    <p:extLst>
      <p:ext uri="{BB962C8B-B14F-4D97-AF65-F5344CB8AC3E}">
        <p14:creationId xmlns:p14="http://schemas.microsoft.com/office/powerpoint/2010/main" val="1950495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r>
              <a:rPr lang="cs-CZ" altLang="cs-CZ" sz="2000" dirty="0"/>
              <a:t>Co je to bankovní systém</a:t>
            </a:r>
          </a:p>
          <a:p>
            <a:r>
              <a:rPr lang="cs-CZ" altLang="cs-CZ" sz="2000" dirty="0"/>
              <a:t>Různé podoby bankovního systému</a:t>
            </a:r>
          </a:p>
          <a:p>
            <a:r>
              <a:rPr lang="cs-CZ" altLang="cs-CZ" sz="2000" dirty="0"/>
              <a:t>Co je to centrální banka</a:t>
            </a:r>
          </a:p>
          <a:p>
            <a:pPr lvl="1"/>
            <a:r>
              <a:rPr lang="cs-CZ" altLang="cs-CZ" dirty="0"/>
              <a:t>ČNB</a:t>
            </a:r>
          </a:p>
          <a:p>
            <a:pPr lvl="1"/>
            <a:r>
              <a:rPr lang="cs-CZ" altLang="cs-CZ" dirty="0"/>
              <a:t>Její vlastnosti, funkce</a:t>
            </a:r>
          </a:p>
          <a:p>
            <a:pPr lvl="1"/>
            <a:r>
              <a:rPr lang="cs-CZ" altLang="cs-CZ" dirty="0"/>
              <a:t>Nástroje centrální banky</a:t>
            </a:r>
          </a:p>
          <a:p>
            <a:r>
              <a:rPr lang="cs-CZ" altLang="cs-CZ" sz="2000" dirty="0"/>
              <a:t>Regulace a dohled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dirty="0"/>
              <a:t>Co se dozvíte, resp. co budete umět vysvětlit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752457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Nástroje CB v oblasti měnové politiky</a:t>
            </a:r>
            <a:endParaRPr lang="en-US" sz="36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lvl="1">
              <a:lnSpc>
                <a:spcPct val="150000"/>
              </a:lnSpc>
            </a:pPr>
            <a:r>
              <a:rPr lang="cs-CZ" altLang="cs-CZ" b="1" dirty="0"/>
              <a:t>Operace na volném trhu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Nákup  a prodej vládních CP (klasicky dluhopisy) od soukromých subjektů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Nákup CP centrální bankou zvyšuje rezervy banky a měnovou bázi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Prodej CP centrální bankou snižuje rezervy banky a měnovou bázi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Monetární agregáty</a:t>
            </a:r>
            <a:endParaRPr lang="cs-CZ" altLang="cs-CZ" b="1" dirty="0"/>
          </a:p>
          <a:p>
            <a:pPr lvl="1">
              <a:lnSpc>
                <a:spcPct val="150000"/>
              </a:lnSpc>
            </a:pPr>
            <a:endParaRPr lang="cs-CZ" altLang="cs-CZ" b="1" dirty="0"/>
          </a:p>
          <a:p>
            <a:pPr lvl="1">
              <a:lnSpc>
                <a:spcPct val="150000"/>
              </a:lnSpc>
            </a:pPr>
            <a:endParaRPr lang="cs-CZ" altLang="cs-CZ" b="1" dirty="0"/>
          </a:p>
          <a:p>
            <a:pPr lvl="1">
              <a:lnSpc>
                <a:spcPct val="150000"/>
              </a:lnSpc>
            </a:pPr>
            <a:endParaRPr lang="cs-CZ" altLang="cs-CZ" b="1" dirty="0"/>
          </a:p>
          <a:p>
            <a:pPr lvl="1">
              <a:lnSpc>
                <a:spcPct val="150000"/>
              </a:lnSpc>
            </a:pPr>
            <a:endParaRPr lang="cs-CZ" altLang="cs-CZ" b="1" dirty="0"/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D7DDA462-E6AF-40C6-B9AD-FAEEC5CF00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979863"/>
              </p:ext>
            </p:extLst>
          </p:nvPr>
        </p:nvGraphicFramePr>
        <p:xfrm>
          <a:off x="1823713" y="3617795"/>
          <a:ext cx="81280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6643">
                  <a:extLst>
                    <a:ext uri="{9D8B030D-6E8A-4147-A177-3AD203B41FA5}">
                      <a16:colId xmlns:a16="http://schemas.microsoft.com/office/drawing/2014/main" val="1611314470"/>
                    </a:ext>
                  </a:extLst>
                </a:gridCol>
                <a:gridCol w="7601357">
                  <a:extLst>
                    <a:ext uri="{9D8B030D-6E8A-4147-A177-3AD203B41FA5}">
                      <a16:colId xmlns:a16="http://schemas.microsoft.com/office/drawing/2014/main" val="31256556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6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M1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Úzké peníze</a:t>
                      </a:r>
                    </a:p>
                    <a:p>
                      <a:r>
                        <a:rPr lang="cs-CZ" sz="16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= oběživo + vklady na běžných účtech v bankách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853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M2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Střední peníze</a:t>
                      </a:r>
                    </a:p>
                    <a:p>
                      <a:r>
                        <a:rPr lang="cs-CZ" sz="1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= M1 + termínované vklady v bankách + ostatní vklady v bankách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18312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M3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Široké peníze</a:t>
                      </a:r>
                    </a:p>
                    <a:p>
                      <a:r>
                        <a:rPr lang="cs-CZ" sz="1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= M2 + krátkodobé cenné papíry nebankovních subjektů v domácí měně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319519"/>
                  </a:ext>
                </a:extLst>
              </a:tr>
            </a:tbl>
          </a:graphicData>
        </a:graphic>
      </p:graphicFrame>
      <p:sp>
        <p:nvSpPr>
          <p:cNvPr id="7" name="Rovnoramenný trojúhelník 6">
            <a:extLst>
              <a:ext uri="{FF2B5EF4-FFF2-40B4-BE49-F238E27FC236}">
                <a16:creationId xmlns:a16="http://schemas.microsoft.com/office/drawing/2014/main" id="{B243A1C9-9E7C-40E4-8D31-AE949DB5A9AB}"/>
              </a:ext>
            </a:extLst>
          </p:cNvPr>
          <p:cNvSpPr/>
          <p:nvPr/>
        </p:nvSpPr>
        <p:spPr bwMode="auto">
          <a:xfrm>
            <a:off x="1015068" y="3617795"/>
            <a:ext cx="578840" cy="173736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vert270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Stabilita</a:t>
            </a:r>
          </a:p>
        </p:txBody>
      </p:sp>
      <p:sp>
        <p:nvSpPr>
          <p:cNvPr id="8" name="Rovnoramenný trojúhelník 7">
            <a:extLst>
              <a:ext uri="{FF2B5EF4-FFF2-40B4-BE49-F238E27FC236}">
                <a16:creationId xmlns:a16="http://schemas.microsoft.com/office/drawing/2014/main" id="{D1B8CE87-9BDE-4712-B3A3-B892334CF7FB}"/>
              </a:ext>
            </a:extLst>
          </p:cNvPr>
          <p:cNvSpPr/>
          <p:nvPr/>
        </p:nvSpPr>
        <p:spPr bwMode="auto">
          <a:xfrm rot="10800000">
            <a:off x="8967830" y="3617792"/>
            <a:ext cx="734805" cy="1737359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vert270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Likvidita</a:t>
            </a:r>
          </a:p>
        </p:txBody>
      </p:sp>
    </p:spTree>
    <p:extLst>
      <p:ext uri="{BB962C8B-B14F-4D97-AF65-F5344CB8AC3E}">
        <p14:creationId xmlns:p14="http://schemas.microsoft.com/office/powerpoint/2010/main" val="19258185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DISKONTNÍ NÁSTROJE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Úrokové míry patří k důležitým ekonomickým ukazatelům.</a:t>
            </a:r>
          </a:p>
          <a:p>
            <a:pPr>
              <a:spcAft>
                <a:spcPts val="1200"/>
              </a:spcAft>
            </a:pPr>
            <a:r>
              <a:rPr lang="cs-CZ" sz="2000" dirty="0"/>
              <a:t>CB zpravidla vyhlašují tři oficiální sazby.</a:t>
            </a:r>
          </a:p>
          <a:p>
            <a:r>
              <a:rPr lang="cs-CZ" sz="2000" b="1" dirty="0"/>
              <a:t>ČR – základní sazby ČNB</a:t>
            </a:r>
          </a:p>
          <a:p>
            <a:pPr lvl="1"/>
            <a:r>
              <a:rPr lang="cs-CZ" dirty="0"/>
              <a:t>diskontní sazba 3,5 % (od 4.2.2022)</a:t>
            </a:r>
          </a:p>
          <a:p>
            <a:pPr lvl="1"/>
            <a:r>
              <a:rPr lang="cs-CZ" dirty="0"/>
              <a:t>2T </a:t>
            </a:r>
            <a:r>
              <a:rPr lang="cs-CZ" dirty="0" err="1"/>
              <a:t>Repo</a:t>
            </a:r>
            <a:r>
              <a:rPr lang="cs-CZ" dirty="0"/>
              <a:t> sazba 4,5 % (od 4.2.2022)</a:t>
            </a:r>
          </a:p>
          <a:p>
            <a:pPr lvl="1"/>
            <a:r>
              <a:rPr lang="cs-CZ" dirty="0"/>
              <a:t>lombardní sazba 5,5 % (od 4.2.2022)</a:t>
            </a:r>
          </a:p>
          <a:p>
            <a:pPr marL="365760" lvl="1" indent="0">
              <a:buNone/>
            </a:pPr>
            <a:endParaRPr lang="cs-CZ" dirty="0"/>
          </a:p>
          <a:p>
            <a:pPr lvl="1"/>
            <a:r>
              <a:rPr lang="cs-CZ" dirty="0">
                <a:hlinkClick r:id="rId2"/>
              </a:rPr>
              <a:t>https://www.cnb.cz/cs/menova-politika/mp-nastroje/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385556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Diskontní sazba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cs-CZ" sz="2400" dirty="0"/>
              <a:t>Depozitní facilita poskytuje bankám možnost uložit přes noc u ČNB bez zajištění svou přebytečnou likviditu.</a:t>
            </a:r>
          </a:p>
          <a:p>
            <a:pPr algn="just">
              <a:lnSpc>
                <a:spcPct val="90000"/>
              </a:lnSpc>
            </a:pPr>
            <a:endParaRPr lang="cs-CZ" sz="2400" dirty="0"/>
          </a:p>
          <a:p>
            <a:pPr algn="just">
              <a:lnSpc>
                <a:spcPct val="90000"/>
              </a:lnSpc>
            </a:pPr>
            <a:r>
              <a:rPr lang="cs-CZ" sz="2400" dirty="0"/>
              <a:t>Diskontní sazba proto zpravidla představuje dolní mez pro pohyb krátkodobých úrokových sazeb na peněžním trhu.</a:t>
            </a:r>
          </a:p>
          <a:p>
            <a:pPr algn="just">
              <a:lnSpc>
                <a:spcPct val="90000"/>
              </a:lnSpc>
            </a:pPr>
            <a:endParaRPr lang="cs-CZ" altLang="cs-CZ" sz="2400" dirty="0"/>
          </a:p>
          <a:p>
            <a:pPr algn="just">
              <a:lnSpc>
                <a:spcPct val="90000"/>
              </a:lnSpc>
            </a:pPr>
            <a:r>
              <a:rPr lang="cs-CZ" altLang="cs-CZ" sz="2400" dirty="0"/>
              <a:t>Problém při změně diskontní úrokové sazby</a:t>
            </a:r>
          </a:p>
          <a:p>
            <a:pPr lvl="1" algn="just">
              <a:lnSpc>
                <a:spcPct val="90000"/>
              </a:lnSpc>
            </a:pPr>
            <a:endParaRPr lang="cs-CZ" altLang="cs-CZ" dirty="0"/>
          </a:p>
          <a:p>
            <a:pPr lvl="1" algn="just">
              <a:lnSpc>
                <a:spcPct val="90000"/>
              </a:lnSpc>
            </a:pPr>
            <a:r>
              <a:rPr lang="cs-CZ" altLang="cs-CZ" dirty="0"/>
              <a:t>Snaha o regulaci množství peněz v oběhu</a:t>
            </a:r>
          </a:p>
          <a:p>
            <a:pPr lvl="2" algn="just">
              <a:lnSpc>
                <a:spcPct val="90000"/>
              </a:lnSpc>
            </a:pPr>
            <a:r>
              <a:rPr lang="cs-CZ" altLang="cs-CZ" sz="1800" dirty="0"/>
              <a:t>↑ diskontní sazby → záměr snížit množství peněz v oběhu → ↑ úrokových sazeb KB → ↑ přílivu kapitálu do země → růst množství peněz v oběhu → v rozporu s původním záměrem CB</a:t>
            </a:r>
          </a:p>
          <a:p>
            <a:pPr lvl="1" algn="just">
              <a:lnSpc>
                <a:spcPct val="90000"/>
              </a:lnSpc>
            </a:pPr>
            <a:endParaRPr lang="cs-CZ" altLang="cs-CZ" dirty="0"/>
          </a:p>
          <a:p>
            <a:pPr lvl="1" algn="just">
              <a:lnSpc>
                <a:spcPct val="90000"/>
              </a:lnSpc>
            </a:pPr>
            <a:r>
              <a:rPr lang="cs-CZ" altLang="cs-CZ" dirty="0"/>
              <a:t>Diskontní sazba v dlouhodobém horizontu nepředstavuje operativní nástroj měnové politiky.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1932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9A4FA5F-D3FC-4AE2-9274-77592B2B7D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23</a:t>
            </a:fld>
            <a:endParaRPr lang="cs-CZ" altLang="cs-CZ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D54090C4-9403-488A-8D36-B960BCD80D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0561" y="692150"/>
            <a:ext cx="9932078" cy="51398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23027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Repo</a:t>
            </a:r>
            <a:r>
              <a:rPr lang="cs-CZ" altLang="cs-CZ" dirty="0"/>
              <a:t> sazba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b="1" dirty="0"/>
              <a:t>Hlavní měnový nástroj</a:t>
            </a:r>
            <a:r>
              <a:rPr lang="cs-CZ" sz="2000" i="1" dirty="0"/>
              <a:t> </a:t>
            </a:r>
            <a:r>
              <a:rPr lang="cs-CZ" sz="2000" dirty="0"/>
              <a:t>má podobu </a:t>
            </a:r>
            <a:r>
              <a:rPr lang="cs-CZ" sz="2000" dirty="0" err="1"/>
              <a:t>repo</a:t>
            </a:r>
            <a:r>
              <a:rPr lang="cs-CZ" sz="2000" dirty="0"/>
              <a:t> operací prováděných formou tendrů. Při </a:t>
            </a:r>
            <a:r>
              <a:rPr lang="cs-CZ" sz="2000" dirty="0" err="1"/>
              <a:t>repo</a:t>
            </a:r>
            <a:r>
              <a:rPr lang="cs-CZ" sz="2000" dirty="0"/>
              <a:t> operacích ČNB přijímá od bank přebytečnou likviditu a bankám předává jako kolaterál dohodnuté cenné papíry. Obě strany se zároveň zavazují, že po uplynutí doby splatnosti proběhne reverzní transakce, v níž ČNB jako dlužník vrátí věřitelské bance zapůjčenou jistinu zvýšenou o dohodnutý úrok a věřitelská banka vrátí ČNB poskytnutý kolaterál. Základní doba trvání těchto operací je stanovena na 14 dní, proto je z hlediska měnové politiky chápána jako klíčová dvoutýdenní </a:t>
            </a:r>
            <a:r>
              <a:rPr lang="cs-CZ" sz="2000" dirty="0" err="1"/>
              <a:t>repo</a:t>
            </a:r>
            <a:r>
              <a:rPr lang="cs-CZ" sz="2000" dirty="0"/>
              <a:t> sazba (2T </a:t>
            </a:r>
            <a:r>
              <a:rPr lang="cs-CZ" sz="2000" dirty="0" err="1"/>
              <a:t>repo</a:t>
            </a:r>
            <a:r>
              <a:rPr lang="cs-CZ" sz="2000" dirty="0"/>
              <a:t> sazba). </a:t>
            </a:r>
            <a:r>
              <a:rPr lang="cs-CZ" altLang="cs-CZ" sz="2000" dirty="0"/>
              <a:t>Slouží k odčerpání přebytečné likvidity na finančním trhu!</a:t>
            </a:r>
            <a:endParaRPr lang="en-US" altLang="cs-CZ" sz="2000" dirty="0"/>
          </a:p>
          <a:p>
            <a:r>
              <a:rPr lang="cs-CZ" sz="2000" dirty="0"/>
              <a:t>Vzhledem k systémovému přebytku likvidity v bankovním sektoru slouží </a:t>
            </a:r>
            <a:r>
              <a:rPr lang="cs-CZ" sz="2000" dirty="0" err="1"/>
              <a:t>repo</a:t>
            </a:r>
            <a:r>
              <a:rPr lang="cs-CZ" sz="2000" dirty="0"/>
              <a:t> tendry především k odčerpávání likvidity. </a:t>
            </a:r>
          </a:p>
        </p:txBody>
      </p:sp>
    </p:spTree>
    <p:extLst>
      <p:ext uri="{BB962C8B-B14F-4D97-AF65-F5344CB8AC3E}">
        <p14:creationId xmlns:p14="http://schemas.microsoft.com/office/powerpoint/2010/main" val="26262939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67A264-FAC3-499F-A19A-7DE26351E5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25</a:t>
            </a:fld>
            <a:endParaRPr lang="cs-CZ" alt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153199D-3CAA-4642-B889-E3463CC6EF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0576" y="530101"/>
            <a:ext cx="9298112" cy="5797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9611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Lombardní sazba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b="1" dirty="0"/>
              <a:t>Marginální zápůjční facilita </a:t>
            </a:r>
            <a:r>
              <a:rPr lang="cs-CZ" sz="2000" dirty="0"/>
              <a:t>poskytuje bankám, které mají s ČNB uzavřenou rámcovou </a:t>
            </a:r>
            <a:r>
              <a:rPr lang="cs-CZ" sz="2000" dirty="0" err="1"/>
              <a:t>repo</a:t>
            </a:r>
            <a:r>
              <a:rPr lang="cs-CZ" sz="2000" dirty="0"/>
              <a:t> smlouvu, možnost vypůjčit si přes noc od ČNB formou </a:t>
            </a:r>
            <a:r>
              <a:rPr lang="cs-CZ" sz="2000" dirty="0" err="1"/>
              <a:t>repo</a:t>
            </a:r>
            <a:r>
              <a:rPr lang="cs-CZ" sz="2000" dirty="0"/>
              <a:t> operace likviditu. </a:t>
            </a:r>
          </a:p>
          <a:p>
            <a:pPr algn="just">
              <a:lnSpc>
                <a:spcPct val="100000"/>
              </a:lnSpc>
            </a:pPr>
            <a:endParaRPr lang="cs-CZ" altLang="cs-CZ" sz="2000" dirty="0"/>
          </a:p>
          <a:p>
            <a:pPr algn="just">
              <a:lnSpc>
                <a:spcPct val="100000"/>
              </a:lnSpc>
            </a:pPr>
            <a:r>
              <a:rPr lang="cs-CZ" altLang="cs-CZ" sz="2000" dirty="0"/>
              <a:t>Minimální objem lombardního úvěru 10 mil. Kč</a:t>
            </a:r>
          </a:p>
          <a:p>
            <a:pPr algn="just">
              <a:lnSpc>
                <a:spcPct val="100000"/>
              </a:lnSpc>
            </a:pPr>
            <a:endParaRPr lang="cs-CZ" altLang="cs-CZ" sz="2400" dirty="0"/>
          </a:p>
          <a:p>
            <a:pPr algn="just">
              <a:lnSpc>
                <a:spcPct val="100000"/>
              </a:lnSpc>
            </a:pPr>
            <a:r>
              <a:rPr lang="cs-CZ" sz="2000" dirty="0"/>
              <a:t>Vzhledem k trvalému přebytku likvidity je tato facilita bankami využívána minimálně. </a:t>
            </a:r>
          </a:p>
          <a:p>
            <a:pPr algn="just">
              <a:lnSpc>
                <a:spcPct val="100000"/>
              </a:lnSpc>
            </a:pPr>
            <a:endParaRPr lang="cs-CZ" sz="2000" dirty="0"/>
          </a:p>
          <a:p>
            <a:pPr algn="just">
              <a:lnSpc>
                <a:spcPct val="100000"/>
              </a:lnSpc>
            </a:pPr>
            <a:r>
              <a:rPr lang="cs-CZ" sz="2000" dirty="0"/>
              <a:t>Lombardní sazba představuje horní mez pro pohyb krátkodobých úrokových sazeb na peněžním trhu. </a:t>
            </a:r>
          </a:p>
          <a:p>
            <a:pPr algn="just">
              <a:lnSpc>
                <a:spcPct val="100000"/>
              </a:lnSpc>
            </a:pPr>
            <a:endParaRPr lang="cs-CZ" sz="2000" dirty="0"/>
          </a:p>
          <a:p>
            <a:pPr algn="just">
              <a:lnSpc>
                <a:spcPct val="100000"/>
              </a:lnSpc>
            </a:pPr>
            <a:r>
              <a:rPr lang="cs-CZ" sz="2000" dirty="0"/>
              <a:t>ČNB je kdykoliv oprávněna z mimořádných měnově politických důvodů dočasně omezit nebo zcela pozastavit poskytování lombardních úvěrů.</a:t>
            </a:r>
          </a:p>
        </p:txBody>
      </p:sp>
    </p:spTree>
    <p:extLst>
      <p:ext uri="{BB962C8B-B14F-4D97-AF65-F5344CB8AC3E}">
        <p14:creationId xmlns:p14="http://schemas.microsoft.com/office/powerpoint/2010/main" val="28375462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8109B95-901D-498D-95A2-BDDB7BCC03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27</a:t>
            </a:fld>
            <a:endParaRPr lang="cs-CZ" altLang="cs-CZ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1C4D9457-D9F1-4998-95C8-08C830581A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604" y="692150"/>
            <a:ext cx="9747992" cy="51398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850467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MEZIBANKOVNÍ ÚROKOVÉ SAZBY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Úrokové sazby jsou sjednávány individuálně mezi jednotlivými komerčními bankami. </a:t>
            </a:r>
          </a:p>
          <a:p>
            <a:pPr algn="just">
              <a:spcAft>
                <a:spcPts val="1200"/>
              </a:spcAft>
            </a:pPr>
            <a:r>
              <a:rPr lang="cs-CZ" sz="2000" dirty="0"/>
              <a:t>Referenční banky kotují sazby </a:t>
            </a:r>
            <a:r>
              <a:rPr lang="cs-CZ" sz="2000" b="1" dirty="0"/>
              <a:t>„</a:t>
            </a:r>
            <a:r>
              <a:rPr lang="cs-CZ" sz="2000" b="1" dirty="0" err="1"/>
              <a:t>bid</a:t>
            </a:r>
            <a:r>
              <a:rPr lang="cs-CZ" sz="2000" b="1" dirty="0"/>
              <a:t>“ </a:t>
            </a:r>
            <a:r>
              <a:rPr lang="cs-CZ" sz="2000" dirty="0"/>
              <a:t>a </a:t>
            </a:r>
            <a:r>
              <a:rPr lang="cs-CZ" sz="2000" b="1" dirty="0"/>
              <a:t>„</a:t>
            </a:r>
            <a:r>
              <a:rPr lang="cs-CZ" sz="2000" b="1" dirty="0" err="1"/>
              <a:t>offer</a:t>
            </a:r>
            <a:r>
              <a:rPr lang="cs-CZ" sz="2000" b="1" dirty="0"/>
              <a:t>“ </a:t>
            </a:r>
            <a:r>
              <a:rPr lang="cs-CZ" sz="2000" dirty="0"/>
              <a:t>– jejich vývoj ovlivňuje v konečném důsledku do jisté míry vývoj sazeb klientských (depozit, úvěrů).</a:t>
            </a:r>
          </a:p>
          <a:p>
            <a:pPr algn="just"/>
            <a:r>
              <a:rPr lang="cs-CZ" sz="2000" b="1" dirty="0"/>
              <a:t>Sazba „</a:t>
            </a:r>
            <a:r>
              <a:rPr lang="cs-CZ" sz="2000" b="1" dirty="0" err="1"/>
              <a:t>bid</a:t>
            </a:r>
            <a:r>
              <a:rPr lang="cs-CZ" sz="2000" b="1" dirty="0"/>
              <a:t>“ </a:t>
            </a:r>
            <a:r>
              <a:rPr lang="cs-CZ" sz="2000" dirty="0"/>
              <a:t>– referenční banky jsou za ni ochotny přijímat od jiných referenčních bank mezibankovní depozita.</a:t>
            </a:r>
          </a:p>
          <a:p>
            <a:pPr algn="just"/>
            <a:r>
              <a:rPr lang="cs-CZ" sz="2000" b="1" dirty="0"/>
              <a:t>Sazba „</a:t>
            </a:r>
            <a:r>
              <a:rPr lang="cs-CZ" sz="2000" b="1" dirty="0" err="1"/>
              <a:t>offer</a:t>
            </a:r>
            <a:r>
              <a:rPr lang="cs-CZ" sz="2000" b="1" dirty="0"/>
              <a:t>“ </a:t>
            </a:r>
            <a:r>
              <a:rPr lang="cs-CZ" sz="2000" dirty="0"/>
              <a:t>– referenční banky jsou za ni ochotny prodat mezibankovní depozitum.</a:t>
            </a:r>
          </a:p>
          <a:p>
            <a:pPr algn="just"/>
            <a:r>
              <a:rPr lang="cs-CZ" sz="2000" dirty="0"/>
              <a:t>Ve skutečnosti by se obě sazby měly rovnat, protože realizovaný mezibankovní úvěr a depozitum je jedno a totéž, rozdíl je pouze v opačném pohledu obou stran obchodu.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285543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MEZIBANKOVNÍ ÚROKOVÉ SAZBY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PRIBOR – Prague Interbank </a:t>
            </a:r>
            <a:r>
              <a:rPr lang="cs-CZ" b="1" dirty="0" err="1"/>
              <a:t>Offered</a:t>
            </a:r>
            <a:r>
              <a:rPr lang="cs-CZ" b="1" dirty="0"/>
              <a:t> </a:t>
            </a:r>
            <a:r>
              <a:rPr lang="cs-CZ" b="1" dirty="0" err="1"/>
              <a:t>Rate</a:t>
            </a:r>
            <a:endParaRPr lang="cs-CZ" b="1" dirty="0"/>
          </a:p>
          <a:p>
            <a:pPr lvl="1" algn="just"/>
            <a:r>
              <a:rPr lang="cs-CZ" dirty="0"/>
              <a:t>průměrná sazba, za kterou banky nabízí českém mezibankovním trhu peníze (likviditu)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PRIBOR se používá často jako referenční sazba, tj. úrokové sazby u některých úvěrů komerčních bank jsou buď úplně, a nebo z části na sazbu PRIBOR vázané a odvíjí se od ní </a:t>
            </a:r>
          </a:p>
          <a:p>
            <a:pPr lvl="1" algn="just"/>
            <a:endParaRPr lang="cs-CZ" sz="1800" b="1" dirty="0"/>
          </a:p>
          <a:p>
            <a:r>
              <a:rPr lang="cs-CZ" b="1" dirty="0"/>
              <a:t>EURIBOR</a:t>
            </a:r>
          </a:p>
          <a:p>
            <a:r>
              <a:rPr lang="cs-CZ" b="1" dirty="0"/>
              <a:t> LIBOR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https://www.cnb.cz/cs/financni-trhy/penezni-trh/pribor/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33684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r>
              <a:rPr lang="cs-CZ" sz="2400" dirty="0"/>
              <a:t>Střetává se zde nabídka a poptávka po penězích.</a:t>
            </a:r>
          </a:p>
          <a:p>
            <a:r>
              <a:rPr lang="cs-CZ" sz="2400" dirty="0"/>
              <a:t>Většina subjektů v ekonomice je velmi často vystavována situaci, kdy má buď přebytek finančních prostředků nebo jejich nedostatek.</a:t>
            </a:r>
          </a:p>
          <a:p>
            <a:r>
              <a:rPr lang="cs-CZ" sz="2400" dirty="0"/>
              <a:t>Finanční trh umožňuje alokaci finančních prostředků od přebytkových subjektů k deficitním.</a:t>
            </a:r>
          </a:p>
          <a:p>
            <a:r>
              <a:rPr lang="cs-CZ" sz="2400" dirty="0"/>
              <a:t>Finanční zprostředkovatelé</a:t>
            </a:r>
          </a:p>
          <a:p>
            <a:pPr lvl="1"/>
            <a:r>
              <a:rPr lang="cs-CZ" sz="1600" dirty="0"/>
              <a:t>Bankovní finanční zprostředkovatelé – bankovní instituce</a:t>
            </a:r>
          </a:p>
          <a:p>
            <a:pPr lvl="1"/>
            <a:r>
              <a:rPr lang="cs-CZ" sz="1600" dirty="0"/>
              <a:t>Nebankovní finanční zprostředkovatelé – instituce, které nemají bankovní licenci – pojišťovny, penzijní fondy, podílové fondy apod.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dirty="0"/>
              <a:t>Finanční trh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859929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BEACDC5-4969-46F4-B7B9-0FE69DDE41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30</a:t>
            </a:fld>
            <a:endParaRPr lang="cs-CZ" altLang="cs-CZ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B48F471E-AA01-4B86-8E20-8AFD1F2FB6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6456" y="692150"/>
            <a:ext cx="9980288" cy="51398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569446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úrokových sazeb na trhu mezibankovních depozit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dirty="0"/>
          </a:p>
          <a:p>
            <a:pPr algn="just"/>
            <a:r>
              <a:rPr lang="cs-CZ" sz="2400" dirty="0"/>
              <a:t>Citlivě reagují na měnově politická opatření centrální banky a jiné vlivy.</a:t>
            </a:r>
          </a:p>
          <a:p>
            <a:pPr algn="just"/>
            <a:r>
              <a:rPr lang="cs-CZ" sz="2400" dirty="0"/>
              <a:t>Význam pro určování úrokových sazeb bankovních produktů.</a:t>
            </a:r>
          </a:p>
          <a:p>
            <a:endParaRPr lang="cs-CZ" b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79730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Netradiční nástroje měnové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000" b="1" dirty="0"/>
              <a:t>Kvantitativní uvolňování</a:t>
            </a:r>
          </a:p>
          <a:p>
            <a:pPr algn="just"/>
            <a:r>
              <a:rPr lang="cs-CZ" sz="2000" dirty="0"/>
              <a:t>nástrojem měnové politiky centrálních bank k oživení ekonomiky.</a:t>
            </a:r>
            <a:endParaRPr lang="cs-CZ" sz="2000" b="1" dirty="0"/>
          </a:p>
          <a:p>
            <a:pPr algn="just"/>
            <a:r>
              <a:rPr lang="cs-CZ" sz="2000" dirty="0"/>
              <a:t>masivní nákup finančních aktiv centrální bankou od obchodních bank nebo jiných institucí s cílem navýšení množství peněž v oběhu (navýšení měnové báze). Odlišná politika od standardních nástrojů, nákupu státních dluhopisů s cílem snížení úrokových sazeb a úrokových nástrojů (expanzní politika). Důvodem využití je skutečnost selhání tradičních měnových nástrojů, úrokové sazby jsou velmi nízké nebo nulové. Kvantitativní uvolňování může vyvolat riziko akcelerace inflace a možnosti neúčinnosti tohoto nástroje a zpožďování kroků centrální banky v čase působení. </a:t>
            </a:r>
            <a:endParaRPr lang="cs-CZ" sz="2000" b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891638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Netradiční nástroje měnové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1800" b="1" dirty="0"/>
              <a:t>Záporné úrokové sazby</a:t>
            </a:r>
          </a:p>
          <a:p>
            <a:pPr algn="just"/>
            <a:r>
              <a:rPr lang="cs-CZ" sz="1800" dirty="0"/>
              <a:t>Využití záporné úrokové sazby stanovené centrální bankou neodpovídá klasickým finančním a ekonomickým teoriím. Jde o nástroj měnové politiky k omezení (zastavení) ukládání peněz bankami u centrální banky a </a:t>
            </a:r>
            <a:r>
              <a:rPr lang="cs-CZ" sz="1800" b="1" dirty="0"/>
              <a:t>vyvolání tlaku na banky k uvolňování peněz do ekonomiky</a:t>
            </a:r>
            <a:r>
              <a:rPr lang="cs-CZ" sz="1800" dirty="0"/>
              <a:t>. Tento tlak může být v rozporu s omezenou možností úvěrové expanze obchodních bank do ekonomiky vlivem krizových jevů ovlivňujících nedostatek bonitních subjektů (budoucích dlužníků) v ekonomice.</a:t>
            </a:r>
            <a:endParaRPr lang="cs-CZ" sz="1800" b="1" dirty="0"/>
          </a:p>
          <a:p>
            <a:pPr algn="just"/>
            <a:r>
              <a:rPr lang="cs-CZ" sz="1800" dirty="0"/>
              <a:t>V situaci kdy banka „platí za uložení peněz u centrální banky“, zatím nedošlo k dopadu záporných úrokových sazeb do vkladů retailových klientů bank. Vládní dluhopisy se záporným výnosem (např. Německo) omezují riziko investorů ještě větších ztrát z jiných instrumentů i možnost reálného zhodnocení investice pro investory vlivem deflace. </a:t>
            </a:r>
            <a:endParaRPr lang="cs-CZ" sz="1800" b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658547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72C6DF-9200-4B8E-B870-31BF74950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68BBB73-8569-4875-A701-6107547EA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Regulace a dohled v bankovním sektoru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54F004A-0E75-4BD1-9DC8-BF2CDA67E4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Jedna z nejdůležitějších činností centrálních bank</a:t>
            </a:r>
          </a:p>
          <a:p>
            <a:r>
              <a:rPr lang="cs-CZ" sz="2000" dirty="0"/>
              <a:t>Koncipování a prosazovaní pravidel činnosti bankovních institucí, sledování jejich dodržování a stanovení sankcí při jejich neplnění.</a:t>
            </a:r>
          </a:p>
          <a:p>
            <a:r>
              <a:rPr lang="cs-CZ" sz="2000" dirty="0"/>
              <a:t>Oblasti</a:t>
            </a:r>
          </a:p>
          <a:p>
            <a:pPr lvl="1"/>
            <a:r>
              <a:rPr lang="cs-CZ" dirty="0"/>
              <a:t>Podmínky vstupu do bankovnictví</a:t>
            </a:r>
          </a:p>
          <a:p>
            <a:pPr lvl="1"/>
            <a:r>
              <a:rPr lang="cs-CZ" dirty="0"/>
              <a:t>Plnění základních povinností bank (přiměřenost kapitálu, likvidita, úvěrová angažovanost, poskytování informací a transparentnost, ochrana před nelegálními praktikami),</a:t>
            </a:r>
          </a:p>
          <a:p>
            <a:pPr lvl="1"/>
            <a:r>
              <a:rPr lang="cs-CZ" dirty="0"/>
              <a:t>Povinné pojištění vkladů bank</a:t>
            </a:r>
          </a:p>
          <a:p>
            <a:pPr lvl="1"/>
            <a:r>
              <a:rPr lang="cs-CZ" dirty="0"/>
              <a:t>Banka poslední instance (kdy může CB pomoci bance v případě problémů s financemi)</a:t>
            </a:r>
          </a:p>
          <a:p>
            <a:r>
              <a:rPr lang="cs-CZ" sz="2000" dirty="0"/>
              <a:t>Dohled na místě vs. dohled na dálku</a:t>
            </a:r>
          </a:p>
        </p:txBody>
      </p:sp>
    </p:spTree>
    <p:extLst>
      <p:ext uri="{BB962C8B-B14F-4D97-AF65-F5344CB8AC3E}">
        <p14:creationId xmlns:p14="http://schemas.microsoft.com/office/powerpoint/2010/main" val="27941847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72C6DF-9200-4B8E-B870-31BF74950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68BBB73-8569-4875-A701-6107547EA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Důvody pro regulaci bank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54F004A-0E75-4BD1-9DC8-BF2CDA67E4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Využívání především cizích zdrojů</a:t>
            </a:r>
          </a:p>
          <a:p>
            <a:r>
              <a:rPr lang="cs-CZ" sz="2000" dirty="0"/>
              <a:t>Úpadky bank mají mnohem horší důsledky pro ekonomiku než úpadky průmyslových podniků</a:t>
            </a:r>
          </a:p>
          <a:p>
            <a:r>
              <a:rPr lang="cs-CZ" sz="2000" dirty="0"/>
              <a:t>Informační asymetrie</a:t>
            </a:r>
          </a:p>
          <a:p>
            <a:pPr lvl="1"/>
            <a:r>
              <a:rPr lang="cs-CZ" sz="1600" dirty="0"/>
              <a:t>Nepříznivý výběr (</a:t>
            </a:r>
            <a:r>
              <a:rPr lang="cs-CZ" sz="1600" dirty="0" err="1"/>
              <a:t>adverse</a:t>
            </a:r>
            <a:r>
              <a:rPr lang="cs-CZ" sz="1600" dirty="0"/>
              <a:t> </a:t>
            </a:r>
            <a:r>
              <a:rPr lang="cs-CZ" sz="1600" dirty="0" err="1"/>
              <a:t>selection</a:t>
            </a:r>
            <a:r>
              <a:rPr lang="cs-CZ" sz="1600" dirty="0"/>
              <a:t>)</a:t>
            </a:r>
          </a:p>
          <a:p>
            <a:pPr lvl="1"/>
            <a:r>
              <a:rPr lang="cs-CZ" sz="1600" dirty="0"/>
              <a:t>Morální hazard</a:t>
            </a:r>
          </a:p>
          <a:p>
            <a:pPr lvl="1"/>
            <a:r>
              <a:rPr lang="cs-CZ" sz="1600" dirty="0"/>
              <a:t>Povinnost bank zveřejňovat základní údaje o činnosti</a:t>
            </a:r>
          </a:p>
          <a:p>
            <a:r>
              <a:rPr lang="cs-CZ" sz="2000" dirty="0"/>
              <a:t>Vysoká zadluženost banky</a:t>
            </a:r>
          </a:p>
          <a:p>
            <a:r>
              <a:rPr lang="cs-CZ" sz="2000" dirty="0"/>
              <a:t>Systémové riziko</a:t>
            </a:r>
          </a:p>
          <a:p>
            <a:pPr lvl="1"/>
            <a:r>
              <a:rPr lang="cs-CZ" sz="1600" dirty="0"/>
              <a:t>Pravděpodobnost kolapsu finančního systému bankovního i nebankovního</a:t>
            </a:r>
          </a:p>
        </p:txBody>
      </p:sp>
    </p:spTree>
    <p:extLst>
      <p:ext uri="{BB962C8B-B14F-4D97-AF65-F5344CB8AC3E}">
        <p14:creationId xmlns:p14="http://schemas.microsoft.com/office/powerpoint/2010/main" val="32027964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72C6DF-9200-4B8E-B870-31BF74950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68BBB73-8569-4875-A701-6107547EA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Regulace podmínek vstupu do bankovní sféry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54F004A-0E75-4BD1-9DC8-BF2CDA67E4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000" dirty="0"/>
          </a:p>
          <a:p>
            <a:r>
              <a:rPr lang="cs-CZ" sz="2000" dirty="0"/>
              <a:t>Bankovní licence</a:t>
            </a:r>
          </a:p>
          <a:p>
            <a:r>
              <a:rPr lang="cs-CZ" sz="2000" dirty="0"/>
              <a:t>Minimální výše základního kapitálu</a:t>
            </a:r>
          </a:p>
          <a:p>
            <a:r>
              <a:rPr lang="cs-CZ" sz="2000" dirty="0"/>
              <a:t>Stanovení možných právní forem vlastnictví a minimální počet zakladatelů</a:t>
            </a:r>
          </a:p>
          <a:p>
            <a:r>
              <a:rPr lang="cs-CZ" sz="2000" dirty="0"/>
              <a:t>Kvalifikační a morální způsobilost osob ve vedení banky</a:t>
            </a:r>
          </a:p>
          <a:p>
            <a:r>
              <a:rPr lang="cs-CZ" sz="2000" dirty="0"/>
              <a:t>Kvalitní a podrobně zpracovaný program činnosti na nejbližší období (např. tři roky)</a:t>
            </a:r>
          </a:p>
          <a:p>
            <a:r>
              <a:rPr lang="cs-CZ" sz="2000" dirty="0"/>
              <a:t>Adekvátní zabezpečení činnosti banky (prostory, technické a technologické vybavení, bezpečnostní opatření)</a:t>
            </a:r>
          </a:p>
          <a:p>
            <a:r>
              <a:rPr lang="cs-CZ" sz="2000" dirty="0"/>
              <a:t>Adekvátní kontrolní a účetní systém v bance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7291198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72C6DF-9200-4B8E-B870-31BF74950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68BBB73-8569-4875-A701-6107547EA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Základní pravidla činnosti bank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54F004A-0E75-4BD1-9DC8-BF2CDA67E4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Přiměřenost kapitálu (BASEL)</a:t>
            </a:r>
          </a:p>
          <a:p>
            <a:r>
              <a:rPr lang="cs-CZ" sz="2000" dirty="0"/>
              <a:t>Přiměřenost likvidity</a:t>
            </a:r>
          </a:p>
          <a:p>
            <a:r>
              <a:rPr lang="cs-CZ" sz="2000" dirty="0"/>
              <a:t>Pravidla angažovanosti</a:t>
            </a:r>
          </a:p>
          <a:p>
            <a:pPr lvl="1"/>
            <a:r>
              <a:rPr lang="cs-CZ" sz="1600" dirty="0"/>
              <a:t>Diverzifikace bankovních aktiv v obchodním a investičním portfoliu banky</a:t>
            </a:r>
          </a:p>
          <a:p>
            <a:pPr lvl="1"/>
            <a:r>
              <a:rPr lang="cs-CZ" sz="1600" dirty="0"/>
              <a:t>Limity pohledávek vůči jednomu klientovi, ESSK</a:t>
            </a:r>
          </a:p>
          <a:p>
            <a:r>
              <a:rPr lang="cs-CZ" sz="2000" dirty="0"/>
              <a:t>Poskytování informací</a:t>
            </a:r>
          </a:p>
          <a:p>
            <a:r>
              <a:rPr lang="cs-CZ" sz="2000" dirty="0"/>
              <a:t>Pravidla ochrany před nelegálním praktikami</a:t>
            </a:r>
          </a:p>
          <a:p>
            <a:pPr lvl="1"/>
            <a:r>
              <a:rPr lang="cs-CZ" sz="1600" dirty="0"/>
              <a:t>Insider </a:t>
            </a:r>
            <a:r>
              <a:rPr lang="cs-CZ" sz="1600" dirty="0" err="1"/>
              <a:t>trading</a:t>
            </a:r>
            <a:endParaRPr lang="cs-CZ" sz="1600" dirty="0"/>
          </a:p>
          <a:p>
            <a:pPr lvl="1"/>
            <a:r>
              <a:rPr lang="cs-CZ" sz="1600" dirty="0"/>
              <a:t>Praní špinavých peněz</a:t>
            </a:r>
          </a:p>
          <a:p>
            <a:r>
              <a:rPr lang="cs-CZ" sz="2000" dirty="0"/>
              <a:t>Povinné minimální rezervy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593969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Povinné pojištění vkladů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/>
              <a:t>Fond pojištění vkladů </a:t>
            </a:r>
            <a:r>
              <a:rPr lang="cs-CZ" sz="1800" dirty="0"/>
              <a:t>zřízen zákonem v roce 1994 (zákon č. 156/1994 Sb.) za účelem zajištění stability finančního trhu.</a:t>
            </a:r>
          </a:p>
          <a:p>
            <a:endParaRPr lang="cs-CZ" sz="1800" dirty="0"/>
          </a:p>
          <a:p>
            <a:r>
              <a:rPr lang="cs-CZ" sz="1800" dirty="0"/>
              <a:t>Od 1. 1. 2016 tuto odpovědnost přebírá </a:t>
            </a:r>
            <a:r>
              <a:rPr lang="cs-CZ" sz="1800" b="1" dirty="0"/>
              <a:t>Garanční systém </a:t>
            </a:r>
            <a:r>
              <a:rPr lang="cs-CZ" sz="1800" dirty="0"/>
              <a:t>a Fond pojištění vkladů se stává majetkově oddělenou účetní jednotkou Garančního systému.</a:t>
            </a:r>
          </a:p>
          <a:p>
            <a:endParaRPr lang="cs-CZ" sz="1800" dirty="0"/>
          </a:p>
          <a:p>
            <a:r>
              <a:rPr lang="cs-CZ" sz="1800" dirty="0"/>
              <a:t>Výše náhrady se vypočítá z celkového objemu pojištěných pohledávek z vkladů jednotlivého vkladatele u dotčené banky nebo družstevní záložny a poskytuje se ve výši 100 % tohoto objemu, maximálně však do výše ekvivalentu 100 000 EUR pro jednoho vkladatele u jedné banky nebo družstevní záložny.</a:t>
            </a:r>
          </a:p>
        </p:txBody>
      </p:sp>
    </p:spTree>
    <p:extLst>
      <p:ext uri="{BB962C8B-B14F-4D97-AF65-F5344CB8AC3E}">
        <p14:creationId xmlns:p14="http://schemas.microsoft.com/office/powerpoint/2010/main" val="396956284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Povinné pojištění vkladů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 dirty="0"/>
              <a:t>Zákon o bankách zakotvuje od 1. 1. 2016 možnost výplaty zvýšené náhrady za pojištěné pohledávky z vkladů fyzických osob ve výši až 100 000 EUR pro jednu oprávněnou osobu u jedné banky nebo družstevní záložny, pokud jde např. o vklady plynoucí z dědictví, vypořádání společného jmění manželů při rozvodu manželství, prodeje nemovitosti určené k bydlení, odstupného, odbytného nebo odchodného vyplaceného při skončení pracovního nebo služebního poměru, jednorázového vyrovnání z penzijního připojištění se státním příspěvkem nebo doplňkového penzijního spoření nebo pojistného plnění pro případ úrazu, nemoci, invalidity nebo smrti. K takovému vkladu musí dojít během tří měsíců před rozhodným dnem.</a:t>
            </a:r>
          </a:p>
        </p:txBody>
      </p:sp>
    </p:spTree>
    <p:extLst>
      <p:ext uri="{BB962C8B-B14F-4D97-AF65-F5344CB8AC3E}">
        <p14:creationId xmlns:p14="http://schemas.microsoft.com/office/powerpoint/2010/main" val="2273681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marL="72000" indent="0">
              <a:buNone/>
            </a:pPr>
            <a:r>
              <a:rPr lang="cs-CZ" sz="2400" b="1" dirty="0"/>
              <a:t>Základní faktory změn</a:t>
            </a:r>
          </a:p>
          <a:p>
            <a:r>
              <a:rPr lang="cs-CZ" sz="2400" dirty="0"/>
              <a:t>Obnovení svobodné tržní konkurence</a:t>
            </a:r>
          </a:p>
          <a:p>
            <a:r>
              <a:rPr lang="cs-CZ" sz="2400" dirty="0"/>
              <a:t>Volatilita finančních veličin</a:t>
            </a:r>
          </a:p>
          <a:p>
            <a:r>
              <a:rPr lang="cs-CZ" sz="2400" dirty="0"/>
              <a:t>Technologická revoluce</a:t>
            </a:r>
          </a:p>
          <a:p>
            <a:r>
              <a:rPr lang="cs-CZ" sz="2400" dirty="0"/>
              <a:t>Demografické změny</a:t>
            </a:r>
            <a:endParaRPr lang="cs-CZ" sz="160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dirty="0"/>
              <a:t>Trendy na finančních trzích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5286416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Povinné pojištění vkladů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/>
              <a:t>Ne všechny vklady jsou pojištěné!</a:t>
            </a:r>
          </a:p>
          <a:p>
            <a:r>
              <a:rPr lang="cs-CZ" sz="1800" dirty="0"/>
              <a:t>Pojištěné </a:t>
            </a:r>
            <a:r>
              <a:rPr lang="cs-CZ" sz="1800" b="1" dirty="0"/>
              <a:t>nejsou </a:t>
            </a:r>
            <a:r>
              <a:rPr lang="cs-CZ" sz="1800" dirty="0"/>
              <a:t>např. penzijní připojištění, doplňkové penzijní spoření, životní pojištění a kapitálové pojištění a dále pak:</a:t>
            </a:r>
          </a:p>
          <a:p>
            <a:r>
              <a:rPr lang="cs-CZ" sz="1800" dirty="0"/>
              <a:t>směnky a cenné papíry (například akcie, dluhopisy, podílové listy),</a:t>
            </a:r>
          </a:p>
          <a:p>
            <a:r>
              <a:rPr lang="cs-CZ" sz="1800" dirty="0"/>
              <a:t>vklady bank (mezibankovní vklady), finančních institucí (např. investičních společností, penzijních fondů, podílových fondů, pojišťoven), zdravotních pojišťoven a státních fondů,</a:t>
            </a:r>
          </a:p>
          <a:p>
            <a:r>
              <a:rPr lang="cs-CZ" sz="1800" dirty="0"/>
              <a:t>podřízené dluhy (vklady, které je pojištěná instituce oprávněna zčásti zahrnout do svého kapitálu),</a:t>
            </a:r>
          </a:p>
          <a:p>
            <a:r>
              <a:rPr lang="cs-CZ" sz="1800" dirty="0"/>
              <a:t>předplacené platební karty nespojené s žádným účtem, vydané ve formě elektronických peněz (např. Blesk peněženka, </a:t>
            </a:r>
            <a:r>
              <a:rPr lang="cs-CZ" sz="1800" dirty="0" err="1"/>
              <a:t>Cool</a:t>
            </a:r>
            <a:r>
              <a:rPr lang="cs-CZ" sz="1800" dirty="0"/>
              <a:t> karta, </a:t>
            </a:r>
            <a:r>
              <a:rPr lang="cs-CZ" sz="1800" dirty="0" err="1"/>
              <a:t>Napka</a:t>
            </a:r>
            <a:r>
              <a:rPr lang="cs-CZ" sz="1800" dirty="0"/>
              <a:t>, my </a:t>
            </a:r>
            <a:r>
              <a:rPr lang="cs-CZ" sz="1800" dirty="0" err="1"/>
              <a:t>paysafecard</a:t>
            </a:r>
            <a:r>
              <a:rPr lang="cs-CZ" sz="1800" dirty="0"/>
              <a:t> apod.).</a:t>
            </a:r>
          </a:p>
        </p:txBody>
      </p:sp>
    </p:spTree>
    <p:extLst>
      <p:ext uri="{BB962C8B-B14F-4D97-AF65-F5344CB8AC3E}">
        <p14:creationId xmlns:p14="http://schemas.microsoft.com/office/powerpoint/2010/main" val="322582871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Povinné pojištění vkladů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/>
              <a:t>Co když je vklad vedený v pobočce zahraniční banky?</a:t>
            </a:r>
          </a:p>
          <a:p>
            <a:r>
              <a:rPr lang="cs-CZ" sz="1800" dirty="0"/>
              <a:t>Tyto vklady jsou také pojištěny, ale u systému pojištění vkladů v zemi, ve které má sídlo mateřská banka. I zde však platí limit 100 000 eur. </a:t>
            </a:r>
          </a:p>
          <a:p>
            <a:endParaRPr lang="cs-CZ" sz="1800" dirty="0"/>
          </a:p>
          <a:p>
            <a:r>
              <a:rPr lang="cs-CZ" sz="1800" dirty="0"/>
              <a:t>Povinnost účastnit se na českém systému pojištění vkladů mají i pobočky bank se sídlem mimo členské státy EU. </a:t>
            </a:r>
          </a:p>
          <a:p>
            <a:endParaRPr lang="cs-CZ" sz="1800" dirty="0"/>
          </a:p>
          <a:p>
            <a:r>
              <a:rPr lang="cs-CZ" sz="1800" dirty="0"/>
              <a:t>Vklady poboček zahraničních bank ze členských států EU působících v ČR jsou pojištěny v systému domovské země mateřské banky. 	</a:t>
            </a:r>
          </a:p>
        </p:txBody>
      </p:sp>
    </p:spTree>
    <p:extLst>
      <p:ext uri="{BB962C8B-B14F-4D97-AF65-F5344CB8AC3E}">
        <p14:creationId xmlns:p14="http://schemas.microsoft.com/office/powerpoint/2010/main" val="85059151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Povinné pojištění vkladů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1800" b="1" dirty="0"/>
              <a:t>Průběh náhrady</a:t>
            </a:r>
          </a:p>
          <a:p>
            <a:r>
              <a:rPr lang="cs-CZ" sz="1800" dirty="0"/>
              <a:t>rozhodný den = den, kdy Česká národní banka doručí Fondu pojištění vkladů Garančního systému finančního trhu oznámení o neschopnosti určité banky splácet své závazky,</a:t>
            </a:r>
          </a:p>
          <a:p>
            <a:r>
              <a:rPr lang="cs-CZ" sz="1800" dirty="0"/>
              <a:t>do 3 pracovních dnů od rozhodného dne předá zástupce této banky Fondu pojištění vkladů informace potřebné pro účely náhrady,</a:t>
            </a:r>
          </a:p>
          <a:p>
            <a:r>
              <a:rPr lang="cs-CZ" sz="1800" dirty="0"/>
              <a:t>do 6 pracovních dnů od rozhodného dne Fond Garančního systému finančního trhu stanoví den zahájení, místo a způsob vyplácení náhrad,</a:t>
            </a:r>
          </a:p>
          <a:p>
            <a:r>
              <a:rPr lang="cs-CZ" sz="1800" dirty="0"/>
              <a:t>do 7 pracovních dnů od rozhodného dne musí být Fond schopen začít vyplácet náhradu.</a:t>
            </a:r>
          </a:p>
        </p:txBody>
      </p:sp>
    </p:spTree>
    <p:extLst>
      <p:ext uri="{BB962C8B-B14F-4D97-AF65-F5344CB8AC3E}">
        <p14:creationId xmlns:p14="http://schemas.microsoft.com/office/powerpoint/2010/main" val="99693578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72C6DF-9200-4B8E-B870-31BF74950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68BBB73-8569-4875-A701-6107547EA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CB jako věřitel poslední instance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54F004A-0E75-4BD1-9DC8-BF2CDA67E4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Podpora bezpečnosti, důvěryhodnosti a efektivnosti bankovního systému</a:t>
            </a:r>
          </a:p>
          <a:p>
            <a:r>
              <a:rPr lang="cs-CZ" sz="2000" dirty="0"/>
              <a:t>Možnost (ale ne nutnost) pomoci ohroženým bankám</a:t>
            </a:r>
          </a:p>
          <a:p>
            <a:r>
              <a:rPr lang="cs-CZ" sz="2000" dirty="0"/>
              <a:t>Systémové riziko</a:t>
            </a:r>
          </a:p>
          <a:p>
            <a:r>
              <a:rPr lang="cs-CZ" sz="2000" dirty="0"/>
              <a:t>„</a:t>
            </a:r>
            <a:r>
              <a:rPr lang="cs-CZ" sz="2000" dirty="0" err="1"/>
              <a:t>too</a:t>
            </a:r>
            <a:r>
              <a:rPr lang="cs-CZ" sz="2000" dirty="0"/>
              <a:t>-big-to-</a:t>
            </a:r>
            <a:r>
              <a:rPr lang="cs-CZ" sz="2000" dirty="0" err="1"/>
              <a:t>fail</a:t>
            </a:r>
            <a:r>
              <a:rPr lang="cs-CZ" sz="2000" dirty="0"/>
              <a:t>“</a:t>
            </a:r>
          </a:p>
          <a:p>
            <a:r>
              <a:rPr lang="cs-CZ" sz="2000" dirty="0"/>
              <a:t>Úvěrová pomoc</a:t>
            </a:r>
          </a:p>
          <a:p>
            <a:pPr lvl="1"/>
            <a:r>
              <a:rPr lang="cs-CZ" sz="1600" dirty="0"/>
              <a:t>Lombardní úvěr</a:t>
            </a:r>
          </a:p>
          <a:p>
            <a:pPr lvl="1"/>
            <a:r>
              <a:rPr lang="cs-CZ" sz="1600" dirty="0"/>
              <a:t>Dlouhodobý úvěr na doplnění likvidity</a:t>
            </a:r>
          </a:p>
          <a:p>
            <a:r>
              <a:rPr lang="cs-CZ" sz="2000" dirty="0"/>
              <a:t>Neúvěrová pomoc</a:t>
            </a:r>
          </a:p>
          <a:p>
            <a:pPr lvl="1"/>
            <a:r>
              <a:rPr lang="cs-CZ" sz="1600" dirty="0"/>
              <a:t>Nákup CP od ohrožené banky</a:t>
            </a:r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0479240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72C6DF-9200-4B8E-B870-31BF74950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68BBB73-8569-4875-A701-6107547EA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Regulace a dohled v ČR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54F004A-0E75-4BD1-9DC8-BF2CDA67E4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Od roku 2006 vykonává dohled nad finančním trhem ČNB podle zákona č. 6/1993 Sb., o České národní bance, ve znění pozdějších předpisů.</a:t>
            </a:r>
          </a:p>
          <a:p>
            <a:r>
              <a:rPr lang="cs-CZ" sz="2000" dirty="0"/>
              <a:t>Provádí tedy dohled nad:</a:t>
            </a:r>
          </a:p>
          <a:p>
            <a:pPr lvl="1"/>
            <a:r>
              <a:rPr lang="cs-CZ" dirty="0"/>
              <a:t>Bankovním sektorem</a:t>
            </a:r>
          </a:p>
          <a:p>
            <a:pPr lvl="1"/>
            <a:r>
              <a:rPr lang="cs-CZ" dirty="0"/>
              <a:t>Družstevními záložnami, </a:t>
            </a:r>
          </a:p>
          <a:p>
            <a:pPr lvl="1"/>
            <a:r>
              <a:rPr lang="cs-CZ" dirty="0"/>
              <a:t>Kapitálovým trhem</a:t>
            </a:r>
          </a:p>
          <a:p>
            <a:pPr lvl="1"/>
            <a:r>
              <a:rPr lang="cs-CZ" dirty="0"/>
              <a:t>Pojišťovnictvím</a:t>
            </a:r>
          </a:p>
          <a:p>
            <a:pPr lvl="1"/>
            <a:r>
              <a:rPr lang="cs-CZ" dirty="0"/>
              <a:t>Penzijními společnostmi a fondy penzijních společností,</a:t>
            </a:r>
          </a:p>
          <a:p>
            <a:pPr lvl="1"/>
            <a:r>
              <a:rPr lang="cs-CZ" dirty="0"/>
              <a:t>Směnárnami</a:t>
            </a:r>
          </a:p>
          <a:p>
            <a:pPr lvl="1"/>
            <a:r>
              <a:rPr lang="cs-CZ" dirty="0"/>
              <a:t>A institucemi v oblasti platebního styku.</a:t>
            </a:r>
          </a:p>
          <a:p>
            <a:r>
              <a:rPr lang="cs-CZ" sz="2000" dirty="0"/>
              <a:t>Každoročně uveřejňuje „Zprávu o výkonu dohledu nad finančním trhem“ a „Zprávu o finanční stabilitě“</a:t>
            </a:r>
          </a:p>
        </p:txBody>
      </p:sp>
    </p:spTree>
    <p:extLst>
      <p:ext uri="{BB962C8B-B14F-4D97-AF65-F5344CB8AC3E}">
        <p14:creationId xmlns:p14="http://schemas.microsoft.com/office/powerpoint/2010/main" val="3831886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marL="72000" indent="0">
              <a:buNone/>
            </a:pPr>
            <a:r>
              <a:rPr lang="cs-CZ" sz="2400" b="1" dirty="0"/>
              <a:t>Základní trendy na světových trzích</a:t>
            </a:r>
          </a:p>
          <a:p>
            <a:r>
              <a:rPr lang="cs-CZ" sz="2000" dirty="0"/>
              <a:t>Restrukturalizace bank (konsolidace)</a:t>
            </a:r>
          </a:p>
          <a:p>
            <a:r>
              <a:rPr lang="cs-CZ" sz="2000" dirty="0"/>
              <a:t>Sekuritizace</a:t>
            </a:r>
          </a:p>
          <a:p>
            <a:pPr lvl="1"/>
            <a:r>
              <a:rPr lang="cs-CZ" sz="1600" dirty="0"/>
              <a:t>Sdružování jednotlivých strukturovaných aktiv (úvěry, pohledávky, cenné papíry) do balíku, který je postoupen třetí osobě. Na tento balík podkladových aktiv jsou emitovány cenné papíry, které jsou kryté peněžními příjmy z aktiv portfolia.</a:t>
            </a:r>
          </a:p>
          <a:p>
            <a:r>
              <a:rPr lang="cs-CZ" sz="2000" dirty="0"/>
              <a:t>Finanční inovace</a:t>
            </a:r>
          </a:p>
          <a:p>
            <a:r>
              <a:rPr lang="cs-CZ" sz="2000" dirty="0"/>
              <a:t>Internacionalizace finančních trhů</a:t>
            </a:r>
          </a:p>
          <a:p>
            <a:r>
              <a:rPr lang="cs-CZ" sz="2000" dirty="0"/>
              <a:t>Institucionalizace</a:t>
            </a:r>
          </a:p>
          <a:p>
            <a:r>
              <a:rPr lang="cs-CZ" sz="2000" dirty="0"/>
              <a:t>Integrace a intelektualizace finančních trhů</a:t>
            </a:r>
          </a:p>
          <a:p>
            <a:r>
              <a:rPr lang="cs-CZ" sz="2000" dirty="0"/>
              <a:t>Reforma burzovních systémů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dirty="0"/>
              <a:t>Trendy na finančních trzích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55253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Bankovní systém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algn="just"/>
            <a:r>
              <a:rPr lang="cs-CZ" altLang="cs-CZ" sz="2000" dirty="0"/>
              <a:t>Soustava tvořená všemi bankovními institucemi na území daného státu, jejich vzájemnými vztahy i vztahy s okolím (např. domácnostmi).</a:t>
            </a:r>
          </a:p>
          <a:p>
            <a:pPr algn="just"/>
            <a:endParaRPr lang="cs-CZ" altLang="cs-CZ" sz="2000" dirty="0"/>
          </a:p>
          <a:p>
            <a:pPr algn="just"/>
            <a:r>
              <a:rPr lang="cs-CZ" altLang="cs-CZ" sz="2000" dirty="0"/>
              <a:t>Čím je ovlivněna funkčnost a správnost jeho fungování?</a:t>
            </a:r>
          </a:p>
          <a:p>
            <a:pPr lvl="1" algn="just">
              <a:lnSpc>
                <a:spcPct val="150000"/>
              </a:lnSpc>
            </a:pPr>
            <a:r>
              <a:rPr lang="cs-CZ" altLang="cs-CZ" dirty="0"/>
              <a:t>Ekonomickým systémem dané země, rozvinutostí finančního trhu, měnovou stabilitou, mírou zapojení země do mezinárodních organizací a také způsobem regulace bankovních aktivit.</a:t>
            </a:r>
          </a:p>
          <a:p>
            <a:pPr lvl="1" algn="just">
              <a:lnSpc>
                <a:spcPct val="150000"/>
              </a:lnSpc>
            </a:pPr>
            <a:r>
              <a:rPr lang="cs-CZ" altLang="cs-CZ" dirty="0"/>
              <a:t>Právní, daňové a regulační prostředí</a:t>
            </a:r>
          </a:p>
          <a:p>
            <a:pPr lvl="1" algn="just">
              <a:lnSpc>
                <a:spcPct val="150000"/>
              </a:lnSpc>
            </a:pPr>
            <a:endParaRPr lang="cs-CZ" altLang="cs-CZ" dirty="0"/>
          </a:p>
          <a:p>
            <a:pPr algn="just"/>
            <a:r>
              <a:rPr lang="cs-CZ" altLang="cs-CZ" sz="2000" b="1" dirty="0"/>
              <a:t>Banka jako významný finanční zprostředkovatel je součástí finančního trhu a podílí se na jeho celkovém fungování.</a:t>
            </a:r>
          </a:p>
        </p:txBody>
      </p:sp>
    </p:spTree>
    <p:extLst>
      <p:ext uri="{BB962C8B-B14F-4D97-AF65-F5344CB8AC3E}">
        <p14:creationId xmlns:p14="http://schemas.microsoft.com/office/powerpoint/2010/main" val="3389750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Různé podoby bankovního systému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r>
              <a:rPr lang="cs-CZ" altLang="cs-CZ" sz="2000" b="1" dirty="0"/>
              <a:t>Jednostupňový</a:t>
            </a:r>
            <a:r>
              <a:rPr lang="cs-CZ" altLang="cs-CZ" sz="2000" dirty="0"/>
              <a:t> vs. </a:t>
            </a:r>
            <a:r>
              <a:rPr lang="cs-CZ" altLang="cs-CZ" sz="2000" b="1" dirty="0"/>
              <a:t>Dvoustupňový</a:t>
            </a:r>
          </a:p>
          <a:p>
            <a:endParaRPr lang="cs-CZ" altLang="cs-CZ" sz="2000" b="1" dirty="0"/>
          </a:p>
          <a:p>
            <a:r>
              <a:rPr lang="cs-CZ" altLang="cs-CZ" sz="2000" b="1" dirty="0"/>
              <a:t>Univerzální</a:t>
            </a:r>
            <a:r>
              <a:rPr lang="cs-CZ" altLang="cs-CZ" sz="2000" dirty="0"/>
              <a:t> model vs. model </a:t>
            </a:r>
            <a:r>
              <a:rPr lang="cs-CZ" altLang="cs-CZ" sz="2000" b="1" dirty="0"/>
              <a:t>odděleného bankovnictví</a:t>
            </a:r>
            <a:endParaRPr lang="cs-CZ" altLang="cs-CZ" sz="2000" dirty="0"/>
          </a:p>
          <a:p>
            <a:pPr lvl="1"/>
            <a:r>
              <a:rPr lang="cs-CZ" altLang="cs-CZ" dirty="0"/>
              <a:t>Univerzální model</a:t>
            </a:r>
          </a:p>
          <a:p>
            <a:pPr lvl="2"/>
            <a:r>
              <a:rPr lang="cs-CZ" altLang="cs-CZ" sz="2000" dirty="0"/>
              <a:t>Výhody vs. nevýhody</a:t>
            </a:r>
          </a:p>
          <a:p>
            <a:pPr lvl="1"/>
            <a:r>
              <a:rPr lang="cs-CZ" altLang="cs-CZ" dirty="0"/>
              <a:t>Oddělené bankovnictví</a:t>
            </a:r>
          </a:p>
          <a:p>
            <a:pPr lvl="2"/>
            <a:r>
              <a:rPr lang="cs-CZ" altLang="cs-CZ" sz="2000" dirty="0"/>
              <a:t>Výhody vs. Nevýhody</a:t>
            </a:r>
          </a:p>
          <a:p>
            <a:pPr lvl="2"/>
            <a:endParaRPr lang="cs-CZ" altLang="cs-CZ" sz="2000" dirty="0"/>
          </a:p>
          <a:p>
            <a:r>
              <a:rPr lang="cs-CZ" altLang="cs-CZ" sz="2000" dirty="0"/>
              <a:t>Na základě otevřenosti vůči zahraničním bankám:</a:t>
            </a:r>
          </a:p>
          <a:p>
            <a:pPr lvl="1"/>
            <a:r>
              <a:rPr lang="cs-CZ" altLang="cs-CZ" b="1" dirty="0"/>
              <a:t>Vysoce otevřený </a:t>
            </a:r>
            <a:r>
              <a:rPr lang="cs-CZ" altLang="cs-CZ" dirty="0"/>
              <a:t>vs. </a:t>
            </a:r>
            <a:r>
              <a:rPr lang="cs-CZ" altLang="cs-CZ" b="1" dirty="0"/>
              <a:t>málo otevřený</a:t>
            </a:r>
          </a:p>
          <a:p>
            <a:pPr lvl="1"/>
            <a:endParaRPr lang="cs-CZ" altLang="cs-CZ" b="1" dirty="0"/>
          </a:p>
          <a:p>
            <a:r>
              <a:rPr lang="cs-CZ" altLang="cs-CZ" sz="2000" b="1" dirty="0"/>
              <a:t>Pobočkový</a:t>
            </a:r>
            <a:r>
              <a:rPr lang="cs-CZ" altLang="cs-CZ" sz="2000" dirty="0"/>
              <a:t> vs. </a:t>
            </a:r>
            <a:r>
              <a:rPr lang="cs-CZ" altLang="cs-CZ" sz="2000" b="1" dirty="0"/>
              <a:t>unitární</a:t>
            </a:r>
            <a:r>
              <a:rPr lang="cs-CZ" altLang="cs-CZ" sz="2000" dirty="0"/>
              <a:t> vs. </a:t>
            </a:r>
            <a:r>
              <a:rPr lang="cs-CZ" altLang="cs-CZ" sz="2000" b="1" dirty="0"/>
              <a:t>propojený</a:t>
            </a:r>
            <a:r>
              <a:rPr lang="cs-CZ" altLang="cs-CZ" sz="2000" dirty="0"/>
              <a:t> bankovní systém</a:t>
            </a:r>
          </a:p>
        </p:txBody>
      </p:sp>
    </p:spTree>
    <p:extLst>
      <p:ext uri="{BB962C8B-B14F-4D97-AF65-F5344CB8AC3E}">
        <p14:creationId xmlns:p14="http://schemas.microsoft.com/office/powerpoint/2010/main" val="3752920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Bankovní soustava v ČR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r>
              <a:rPr lang="cs-CZ" altLang="cs-CZ" sz="2000" b="1" dirty="0"/>
              <a:t>Dvoustupňová</a:t>
            </a:r>
          </a:p>
          <a:p>
            <a:pPr lvl="1"/>
            <a:r>
              <a:rPr lang="cs-CZ" altLang="cs-CZ" dirty="0" err="1"/>
              <a:t>CB</a:t>
            </a:r>
            <a:endParaRPr lang="cs-CZ" altLang="cs-CZ" dirty="0"/>
          </a:p>
          <a:p>
            <a:pPr lvl="1"/>
            <a:r>
              <a:rPr lang="cs-CZ" altLang="cs-CZ" dirty="0"/>
              <a:t>Ostatní banky – obchodní, investiční, hypoteční, spořitelny,…</a:t>
            </a:r>
          </a:p>
          <a:p>
            <a:r>
              <a:rPr lang="cs-CZ" altLang="cs-CZ" sz="2000" b="1" dirty="0"/>
              <a:t>Univerzální model</a:t>
            </a:r>
          </a:p>
          <a:p>
            <a:r>
              <a:rPr lang="cs-CZ" altLang="cs-CZ" sz="2000" b="1" dirty="0"/>
              <a:t>Pobočkový model</a:t>
            </a:r>
          </a:p>
          <a:p>
            <a:r>
              <a:rPr lang="cs-CZ" altLang="cs-CZ" sz="2000" b="1" dirty="0"/>
              <a:t>Otevřený model</a:t>
            </a:r>
          </a:p>
          <a:p>
            <a:pPr lvl="1"/>
            <a:r>
              <a:rPr lang="cs-CZ" altLang="cs-CZ" dirty="0"/>
              <a:t>Celkem 47 bank a poboček (včetně stavebních spořitelen)</a:t>
            </a:r>
          </a:p>
          <a:p>
            <a:pPr lvl="2"/>
            <a:r>
              <a:rPr lang="cs-CZ" altLang="cs-CZ" sz="1800" dirty="0"/>
              <a:t>Podle záznamů ČNB (údaje platné k 11.10.2021):</a:t>
            </a:r>
          </a:p>
          <a:p>
            <a:pPr lvl="3"/>
            <a:r>
              <a:rPr lang="cs-CZ" altLang="cs-CZ" sz="1600" dirty="0"/>
              <a:t>11 bank s rozhodující českou účastí,</a:t>
            </a:r>
          </a:p>
          <a:p>
            <a:pPr lvl="3"/>
            <a:r>
              <a:rPr lang="cs-CZ" altLang="cs-CZ" sz="1600" dirty="0"/>
              <a:t> - z toho 2 banky se státní účastí, 9 s rozhodující českou účastí</a:t>
            </a:r>
          </a:p>
          <a:p>
            <a:pPr lvl="3"/>
            <a:r>
              <a:rPr lang="cs-CZ" altLang="cs-CZ" sz="1600" dirty="0"/>
              <a:t>12 bank s rozhodující zahraniční účastí, </a:t>
            </a:r>
          </a:p>
          <a:p>
            <a:pPr lvl="3"/>
            <a:r>
              <a:rPr lang="cs-CZ" altLang="cs-CZ" sz="1600" dirty="0"/>
              <a:t>24 poboček zahraničních bank</a:t>
            </a:r>
          </a:p>
          <a:p>
            <a:pPr lvl="3"/>
            <a:endParaRPr lang="cs-CZ" altLang="cs-CZ" sz="1400" dirty="0"/>
          </a:p>
          <a:p>
            <a:pPr lvl="1"/>
            <a:r>
              <a:rPr lang="cs-CZ" altLang="cs-CZ" dirty="0"/>
              <a:t>Zajímavost - Slovensko s polovičním trhem má  31 bank a poboček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3067353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Zajímavost	</a:t>
            </a:r>
            <a:endParaRPr lang="en-US" sz="36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algn="just"/>
            <a:r>
              <a:rPr lang="cs-CZ" altLang="cs-CZ" sz="1800" dirty="0"/>
              <a:t>11 „českých“ bank:</a:t>
            </a:r>
          </a:p>
          <a:p>
            <a:pPr lvl="1" algn="just"/>
            <a:r>
              <a:rPr lang="cs-CZ" altLang="cs-CZ" sz="1800" b="1" dirty="0"/>
              <a:t>Pouze 4 z nich ryze české </a:t>
            </a:r>
          </a:p>
          <a:p>
            <a:pPr lvl="1" algn="just"/>
            <a:r>
              <a:rPr lang="cs-CZ" altLang="cs-CZ" sz="1400" b="1" dirty="0"/>
              <a:t>ČEB, ČMZRB </a:t>
            </a:r>
            <a:r>
              <a:rPr lang="cs-CZ" altLang="cs-CZ" sz="1400" dirty="0"/>
              <a:t>– vlastněné z majoritní většiny státem</a:t>
            </a:r>
          </a:p>
          <a:p>
            <a:pPr lvl="1" algn="just"/>
            <a:r>
              <a:rPr lang="cs-CZ" altLang="cs-CZ" sz="1400" b="1" dirty="0"/>
              <a:t>Fio banka </a:t>
            </a:r>
            <a:r>
              <a:rPr lang="cs-CZ" altLang="cs-CZ" sz="1400" dirty="0"/>
              <a:t>– </a:t>
            </a:r>
            <a:r>
              <a:rPr lang="cs-CZ" sz="1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Fio holding (100 %)</a:t>
            </a:r>
          </a:p>
          <a:p>
            <a:pPr lvl="1" algn="just"/>
            <a:r>
              <a:rPr lang="cs-CZ" altLang="cs-CZ" sz="1400" b="1" dirty="0"/>
              <a:t>Banka </a:t>
            </a:r>
            <a:r>
              <a:rPr lang="cs-CZ" altLang="cs-CZ" sz="1400" b="1" dirty="0" err="1"/>
              <a:t>Creditas</a:t>
            </a:r>
            <a:r>
              <a:rPr lang="cs-CZ" altLang="cs-CZ" sz="1400" b="1" dirty="0"/>
              <a:t> </a:t>
            </a:r>
            <a:r>
              <a:rPr lang="cs-CZ" altLang="cs-CZ" sz="1400" dirty="0"/>
              <a:t>– </a:t>
            </a:r>
            <a:r>
              <a:rPr lang="cs-CZ" sz="1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Pavel Hubáček (81,82 %)</a:t>
            </a:r>
          </a:p>
          <a:p>
            <a:pPr lvl="1" algn="just"/>
            <a:endParaRPr lang="cs-CZ" altLang="cs-CZ" sz="1800" dirty="0"/>
          </a:p>
          <a:p>
            <a:pPr lvl="1" algn="just"/>
            <a:r>
              <a:rPr lang="cs-CZ" altLang="cs-CZ" sz="1800" dirty="0"/>
              <a:t>Další se sice tváří jako české, ale nejsou, víte proč?</a:t>
            </a:r>
          </a:p>
          <a:p>
            <a:pPr lvl="1" algn="just"/>
            <a:r>
              <a:rPr lang="cs-CZ" altLang="cs-CZ" sz="1400" dirty="0"/>
              <a:t>Je u nich uváděn jako rozhodující vlastník český subjekt, tzn., že podíl domácího vlastníka</a:t>
            </a:r>
            <a:br>
              <a:rPr lang="cs-CZ" altLang="cs-CZ" sz="1400" dirty="0"/>
            </a:br>
            <a:r>
              <a:rPr lang="cs-CZ" altLang="cs-CZ" sz="1400" dirty="0"/>
              <a:t>na základním kapitálu je vyšší než 50%, </a:t>
            </a:r>
            <a:r>
              <a:rPr lang="cs-CZ" altLang="cs-CZ" sz="1400" b="1" dirty="0"/>
              <a:t>jenže</a:t>
            </a:r>
            <a:r>
              <a:rPr lang="cs-CZ" altLang="cs-CZ" sz="1400" dirty="0"/>
              <a:t>:</a:t>
            </a:r>
          </a:p>
          <a:p>
            <a:pPr lvl="1" algn="just"/>
            <a:r>
              <a:rPr lang="cs-CZ" altLang="cs-CZ" sz="1400" b="1" u="sng" dirty="0"/>
              <a:t>J&amp;T Banka</a:t>
            </a:r>
            <a:r>
              <a:rPr lang="cs-CZ" altLang="cs-CZ" sz="1400" dirty="0"/>
              <a:t> – jediným akcionářem J&amp;T FINANCE GROUP SE, která skutečně je  zapsaná v českém obchodním rejstříku, jenže dále spadá do </a:t>
            </a:r>
            <a:r>
              <a:rPr lang="cs-CZ" altLang="cs-CZ" sz="1400" b="1" dirty="0"/>
              <a:t>slovenské</a:t>
            </a:r>
            <a:r>
              <a:rPr lang="cs-CZ" altLang="cs-CZ" sz="1400" dirty="0"/>
              <a:t> skupiny J&amp;T podnikatele Tkáče</a:t>
            </a:r>
          </a:p>
          <a:p>
            <a:pPr lvl="1" algn="just"/>
            <a:r>
              <a:rPr lang="cs-CZ" altLang="cs-CZ" sz="1400" b="1" u="sng" dirty="0"/>
              <a:t>Hypoteční banka </a:t>
            </a:r>
            <a:r>
              <a:rPr lang="cs-CZ" altLang="cs-CZ" sz="1400" dirty="0"/>
              <a:t>– 100% ČSOB, kterou však vlastní </a:t>
            </a:r>
            <a:r>
              <a:rPr lang="cs-CZ" altLang="cs-CZ" sz="1400" b="1" dirty="0"/>
              <a:t>KBC Bank</a:t>
            </a:r>
          </a:p>
          <a:p>
            <a:pPr lvl="1" algn="just"/>
            <a:r>
              <a:rPr lang="cs-CZ" altLang="cs-CZ" sz="1400" b="1" u="sng" dirty="0"/>
              <a:t>Stavební spořitelna České spořitelny </a:t>
            </a:r>
            <a:r>
              <a:rPr lang="cs-CZ" altLang="cs-CZ" sz="1400" dirty="0"/>
              <a:t>– z 95% vlastněna Českou spořitelnou, která je součástí </a:t>
            </a:r>
            <a:r>
              <a:rPr lang="cs-CZ" altLang="cs-CZ" sz="1400" b="1" dirty="0"/>
              <a:t>rakouské</a:t>
            </a:r>
            <a:r>
              <a:rPr lang="cs-CZ" altLang="cs-CZ" sz="1400" dirty="0"/>
              <a:t> </a:t>
            </a:r>
            <a:r>
              <a:rPr lang="cs-CZ" altLang="cs-CZ" sz="1400" dirty="0" err="1"/>
              <a:t>Erste</a:t>
            </a:r>
            <a:r>
              <a:rPr lang="cs-CZ" altLang="cs-CZ" sz="1400" dirty="0"/>
              <a:t> Group</a:t>
            </a:r>
          </a:p>
          <a:p>
            <a:pPr lvl="1" algn="just"/>
            <a:r>
              <a:rPr lang="cs-CZ" altLang="cs-CZ" sz="1400" b="1" u="sng" dirty="0"/>
              <a:t>Modrá pyramida stavební spořitelna</a:t>
            </a:r>
            <a:r>
              <a:rPr lang="cs-CZ" altLang="cs-CZ" sz="1400" b="1" dirty="0"/>
              <a:t> </a:t>
            </a:r>
            <a:r>
              <a:rPr lang="cs-CZ" altLang="cs-CZ" sz="1400" dirty="0"/>
              <a:t>– jediným vlastníkem KB, v té ale nadpoloviční většinu ovládá </a:t>
            </a:r>
            <a:r>
              <a:rPr lang="cs-CZ" altLang="cs-CZ" sz="1400" b="1" dirty="0"/>
              <a:t>francouzská</a:t>
            </a:r>
            <a:r>
              <a:rPr lang="cs-CZ" altLang="cs-CZ" sz="1400" dirty="0"/>
              <a:t> skupina </a:t>
            </a:r>
            <a:r>
              <a:rPr lang="cs-CZ" altLang="cs-CZ" sz="1400" dirty="0" err="1"/>
              <a:t>Société</a:t>
            </a:r>
            <a:r>
              <a:rPr lang="cs-CZ" altLang="cs-CZ" sz="1400" dirty="0"/>
              <a:t> </a:t>
            </a:r>
            <a:r>
              <a:rPr lang="cs-CZ" altLang="cs-CZ" sz="1400" dirty="0" err="1"/>
              <a:t>Générale</a:t>
            </a:r>
            <a:endParaRPr lang="cs-CZ" altLang="cs-CZ" sz="1400" dirty="0"/>
          </a:p>
          <a:p>
            <a:pPr lvl="1" algn="just"/>
            <a:r>
              <a:rPr lang="cs-CZ" altLang="cs-CZ" sz="1400" b="1" u="sng" dirty="0"/>
              <a:t>ČSOB stavební spořitelna </a:t>
            </a:r>
            <a:r>
              <a:rPr lang="cs-CZ" altLang="cs-CZ" sz="1400" dirty="0"/>
              <a:t>– 55% vlastní ČSOB, stoprocentní </a:t>
            </a:r>
            <a:r>
              <a:rPr lang="cs-CZ" altLang="cs-CZ" sz="1400" dirty="0" err="1"/>
              <a:t>dceřinná</a:t>
            </a:r>
            <a:r>
              <a:rPr lang="cs-CZ" altLang="cs-CZ" sz="1400" dirty="0"/>
              <a:t> společnost </a:t>
            </a:r>
            <a:r>
              <a:rPr lang="cs-CZ" altLang="cs-CZ" sz="1400" b="1" dirty="0"/>
              <a:t>belgické</a:t>
            </a:r>
            <a:r>
              <a:rPr lang="cs-CZ" altLang="cs-CZ" sz="1400" dirty="0"/>
              <a:t> KBC Bank</a:t>
            </a:r>
          </a:p>
          <a:p>
            <a:pPr lvl="1" algn="just"/>
            <a:r>
              <a:rPr lang="cs-CZ" altLang="cs-CZ" sz="1400" b="1" u="sng" dirty="0" err="1"/>
              <a:t>Raiffeisen</a:t>
            </a:r>
            <a:r>
              <a:rPr lang="cs-CZ" altLang="cs-CZ" sz="1400" b="1" u="sng" dirty="0"/>
              <a:t> stavební spořitelna </a:t>
            </a:r>
            <a:r>
              <a:rPr lang="cs-CZ" altLang="cs-CZ" sz="1400" dirty="0"/>
              <a:t>– 100% </a:t>
            </a:r>
            <a:r>
              <a:rPr lang="cs-CZ" altLang="cs-CZ" sz="1400" dirty="0" err="1"/>
              <a:t>Raiffeisen</a:t>
            </a:r>
            <a:r>
              <a:rPr lang="cs-CZ" altLang="cs-CZ" sz="1400" dirty="0"/>
              <a:t> bank, a.s. – 90% </a:t>
            </a:r>
            <a:r>
              <a:rPr lang="cs-CZ" altLang="cs-CZ" sz="1400" b="1" dirty="0"/>
              <a:t>rakouský </a:t>
            </a:r>
            <a:r>
              <a:rPr lang="cs-CZ" sz="1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Raiffeisen</a:t>
            </a:r>
            <a:r>
              <a:rPr lang="cs-CZ" sz="1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1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Bausparkassen</a:t>
            </a:r>
            <a:r>
              <a:rPr lang="cs-CZ" sz="1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Holding</a:t>
            </a:r>
          </a:p>
          <a:p>
            <a:pPr lvl="1" algn="just"/>
            <a:r>
              <a:rPr lang="cs-CZ" altLang="cs-CZ" sz="1400" b="1" u="sng" dirty="0"/>
              <a:t>MONETA Stavební spořitelna </a:t>
            </a:r>
            <a:r>
              <a:rPr lang="cs-CZ" altLang="cs-CZ" sz="1400" dirty="0"/>
              <a:t>(bývalá Wüstenrot – stavební spořitelna) – 100% Moneta Money Bank – drobní akcionáři různého původu</a:t>
            </a:r>
          </a:p>
        </p:txBody>
      </p:sp>
    </p:spTree>
    <p:extLst>
      <p:ext uri="{BB962C8B-B14F-4D97-AF65-F5344CB8AC3E}">
        <p14:creationId xmlns:p14="http://schemas.microsoft.com/office/powerpoint/2010/main" val="45144094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734</TotalTime>
  <Words>3318</Words>
  <Application>Microsoft Office PowerPoint</Application>
  <PresentationFormat>Širokoúhlá obrazovka</PresentationFormat>
  <Paragraphs>406</Paragraphs>
  <Slides>44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8" baseType="lpstr">
      <vt:lpstr>Arial</vt:lpstr>
      <vt:lpstr>Tahoma</vt:lpstr>
      <vt:lpstr>Wingdings</vt:lpstr>
      <vt:lpstr>Prezentace_MU_CZ</vt:lpstr>
      <vt:lpstr>Finanční trh a bankovní systém </vt:lpstr>
      <vt:lpstr>Co se dozvíte, resp. co budete umět vysvětlit</vt:lpstr>
      <vt:lpstr>Finanční trh</vt:lpstr>
      <vt:lpstr>Trendy na finančních trzích</vt:lpstr>
      <vt:lpstr>Trendy na finančních trzích</vt:lpstr>
      <vt:lpstr>Bankovní systém</vt:lpstr>
      <vt:lpstr>Různé podoby bankovního systému</vt:lpstr>
      <vt:lpstr>Bankovní soustava v ČR</vt:lpstr>
      <vt:lpstr>Zajímavost </vt:lpstr>
      <vt:lpstr>Centrální banka (obecně)</vt:lpstr>
      <vt:lpstr>Důvody vzniku CB</vt:lpstr>
      <vt:lpstr>Samostatnost a nezávislost CB</vt:lpstr>
      <vt:lpstr>ČNB</vt:lpstr>
      <vt:lpstr>ČNB</vt:lpstr>
      <vt:lpstr>Funkce centrální banky (ČNB)</vt:lpstr>
      <vt:lpstr>Funkce centrální banky (ČNB)</vt:lpstr>
      <vt:lpstr>Funkce centrální banky (ČNB)</vt:lpstr>
      <vt:lpstr>Nástroje CB v oblasti měnové politiky</vt:lpstr>
      <vt:lpstr>Nástroje CB v oblasti měnové politiky</vt:lpstr>
      <vt:lpstr>Nástroje CB v oblasti měnové politiky</vt:lpstr>
      <vt:lpstr>DISKONTNÍ NÁSTROJE</vt:lpstr>
      <vt:lpstr>Diskontní sazba</vt:lpstr>
      <vt:lpstr>Prezentace aplikace PowerPoint</vt:lpstr>
      <vt:lpstr>Repo sazba</vt:lpstr>
      <vt:lpstr>Prezentace aplikace PowerPoint</vt:lpstr>
      <vt:lpstr>Lombardní sazba</vt:lpstr>
      <vt:lpstr>Prezentace aplikace PowerPoint</vt:lpstr>
      <vt:lpstr>MEZIBANKOVNÍ ÚROKOVÉ SAZBY</vt:lpstr>
      <vt:lpstr>MEZIBANKOVNÍ ÚROKOVÉ SAZBY</vt:lpstr>
      <vt:lpstr>Prezentace aplikace PowerPoint</vt:lpstr>
      <vt:lpstr>Význam úrokových sazeb na trhu mezibankovních depozit</vt:lpstr>
      <vt:lpstr>Netradiční nástroje měnové politiky</vt:lpstr>
      <vt:lpstr>Netradiční nástroje měnové politiky</vt:lpstr>
      <vt:lpstr>Regulace a dohled v bankovním sektoru</vt:lpstr>
      <vt:lpstr>Důvody pro regulaci bank</vt:lpstr>
      <vt:lpstr>1. Regulace podmínek vstupu do bankovní sféry</vt:lpstr>
      <vt:lpstr>2. Základní pravidla činnosti bank</vt:lpstr>
      <vt:lpstr>3. Povinné pojištění vkladů</vt:lpstr>
      <vt:lpstr>Povinné pojištění vkladů</vt:lpstr>
      <vt:lpstr>Povinné pojištění vkladů</vt:lpstr>
      <vt:lpstr>Povinné pojištění vkladů</vt:lpstr>
      <vt:lpstr>Povinné pojištění vkladů</vt:lpstr>
      <vt:lpstr>4. CB jako věřitel poslední instance</vt:lpstr>
      <vt:lpstr>Regulace a dohled v ČR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Admin</dc:creator>
  <cp:lastModifiedBy>Martina Sponerová</cp:lastModifiedBy>
  <cp:revision>23</cp:revision>
  <cp:lastPrinted>1601-01-01T00:00:00Z</cp:lastPrinted>
  <dcterms:created xsi:type="dcterms:W3CDTF">2019-10-20T17:16:57Z</dcterms:created>
  <dcterms:modified xsi:type="dcterms:W3CDTF">2022-02-14T20:00:20Z</dcterms:modified>
</cp:coreProperties>
</file>