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87" r:id="rId3"/>
    <p:sldId id="259" r:id="rId4"/>
    <p:sldId id="288" r:id="rId5"/>
    <p:sldId id="289" r:id="rId6"/>
    <p:sldId id="297" r:id="rId7"/>
    <p:sldId id="292" r:id="rId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BD478-DEC7-44F0-AA12-47B15AF2176D}" v="1" dt="2022-02-14T08:32:36.1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776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64DBD478-DEC7-44F0-AA12-47B15AF2176D}"/>
    <pc:docChg chg="undo redo custSel modSld">
      <pc:chgData name="Martina Sponerová" userId="ccc0f243-98c2-4971-ae6b-3630abf27fc2" providerId="ADAL" clId="{64DBD478-DEC7-44F0-AA12-47B15AF2176D}" dt="2022-02-14T08:34:05.405" v="123" actId="20577"/>
      <pc:docMkLst>
        <pc:docMk/>
      </pc:docMkLst>
      <pc:sldChg chg="addSp delSp modSp mod">
        <pc:chgData name="Martina Sponerová" userId="ccc0f243-98c2-4971-ae6b-3630abf27fc2" providerId="ADAL" clId="{64DBD478-DEC7-44F0-AA12-47B15AF2176D}" dt="2022-02-14T08:32:50.918" v="65" actId="255"/>
        <pc:sldMkLst>
          <pc:docMk/>
          <pc:sldMk cId="1451318311" sldId="259"/>
        </pc:sldMkLst>
        <pc:spChg chg="add del mod">
          <ac:chgData name="Martina Sponerová" userId="ccc0f243-98c2-4971-ae6b-3630abf27fc2" providerId="ADAL" clId="{64DBD478-DEC7-44F0-AA12-47B15AF2176D}" dt="2022-02-14T08:32:36.187" v="62"/>
          <ac:spMkLst>
            <pc:docMk/>
            <pc:sldMk cId="1451318311" sldId="259"/>
            <ac:spMk id="5" creationId="{DE8949E8-08FF-4A4E-9272-D4E308CE465C}"/>
          </ac:spMkLst>
        </pc:spChg>
        <pc:graphicFrameChg chg="add mod modGraphic">
          <ac:chgData name="Martina Sponerová" userId="ccc0f243-98c2-4971-ae6b-3630abf27fc2" providerId="ADAL" clId="{64DBD478-DEC7-44F0-AA12-47B15AF2176D}" dt="2022-02-14T08:32:50.918" v="65" actId="255"/>
          <ac:graphicFrameMkLst>
            <pc:docMk/>
            <pc:sldMk cId="1451318311" sldId="259"/>
            <ac:graphicFrameMk id="6" creationId="{E9B75AA8-BE00-4F94-8A11-EC00DF977CCF}"/>
          </ac:graphicFrameMkLst>
        </pc:graphicFrameChg>
        <pc:graphicFrameChg chg="del mod modGraphic">
          <ac:chgData name="Martina Sponerová" userId="ccc0f243-98c2-4971-ae6b-3630abf27fc2" providerId="ADAL" clId="{64DBD478-DEC7-44F0-AA12-47B15AF2176D}" dt="2022-02-14T08:21:40.460" v="61" actId="478"/>
          <ac:graphicFrameMkLst>
            <pc:docMk/>
            <pc:sldMk cId="1451318311" sldId="259"/>
            <ac:graphicFrameMk id="7" creationId="{FB70670D-A211-4FD0-8134-7227A1E1201D}"/>
          </ac:graphicFrameMkLst>
        </pc:graphicFrameChg>
      </pc:sldChg>
      <pc:sldChg chg="modSp mod">
        <pc:chgData name="Martina Sponerová" userId="ccc0f243-98c2-4971-ae6b-3630abf27fc2" providerId="ADAL" clId="{64DBD478-DEC7-44F0-AA12-47B15AF2176D}" dt="2022-02-14T08:16:08.072" v="21" actId="20577"/>
        <pc:sldMkLst>
          <pc:docMk/>
          <pc:sldMk cId="3102574478" sldId="287"/>
        </pc:sldMkLst>
        <pc:spChg chg="mod">
          <ac:chgData name="Martina Sponerová" userId="ccc0f243-98c2-4971-ae6b-3630abf27fc2" providerId="ADAL" clId="{64DBD478-DEC7-44F0-AA12-47B15AF2176D}" dt="2022-02-14T08:16:08.072" v="21" actId="20577"/>
          <ac:spMkLst>
            <pc:docMk/>
            <pc:sldMk cId="3102574478" sldId="287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64DBD478-DEC7-44F0-AA12-47B15AF2176D}" dt="2022-02-14T08:34:05.405" v="123" actId="20577"/>
        <pc:sldMkLst>
          <pc:docMk/>
          <pc:sldMk cId="855703145" sldId="297"/>
        </pc:sldMkLst>
        <pc:spChg chg="mod">
          <ac:chgData name="Martina Sponerová" userId="ccc0f243-98c2-4971-ae6b-3630abf27fc2" providerId="ADAL" clId="{64DBD478-DEC7-44F0-AA12-47B15AF2176D}" dt="2022-02-14T08:34:05.405" v="123" actId="20577"/>
          <ac:spMkLst>
            <pc:docMk/>
            <pc:sldMk cId="855703145" sldId="29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tina.sponerova@econ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BPF_BAN1 BANKOVNICTVÍ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16" y="1340528"/>
            <a:ext cx="10922784" cy="449147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Kontakt:</a:t>
            </a:r>
          </a:p>
          <a:p>
            <a:pPr marL="72000" indent="0">
              <a:buNone/>
            </a:pPr>
            <a:r>
              <a:rPr lang="cs-CZ" dirty="0"/>
              <a:t>Ing. Martina Sponerová </a:t>
            </a:r>
          </a:p>
          <a:p>
            <a:pPr marL="72000" indent="0">
              <a:buNone/>
            </a:pPr>
            <a:r>
              <a:rPr lang="cs-CZ" dirty="0"/>
              <a:t>Katedra financí, kancelář č. 412</a:t>
            </a:r>
          </a:p>
          <a:p>
            <a:pPr marL="72000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martina.sponerova@econ.muni.cz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Konzultace:	úterý	10:00 – 11:00</a:t>
            </a:r>
          </a:p>
          <a:p>
            <a:pPr marL="72000" indent="0">
              <a:buNone/>
            </a:pPr>
            <a:r>
              <a:rPr lang="cs-CZ" dirty="0"/>
              <a:t>			čtvrtek 9:00 – 11:00</a:t>
            </a:r>
          </a:p>
        </p:txBody>
      </p:sp>
    </p:spTree>
    <p:extLst>
      <p:ext uri="{BB962C8B-B14F-4D97-AF65-F5344CB8AC3E}">
        <p14:creationId xmlns:p14="http://schemas.microsoft.com/office/powerpoint/2010/main" val="31025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9B75AA8-BE00-4F94-8A11-EC00DF977C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693290"/>
              </p:ext>
            </p:extLst>
          </p:nvPr>
        </p:nvGraphicFramePr>
        <p:xfrm>
          <a:off x="1310640" y="1452880"/>
          <a:ext cx="8676640" cy="4685114"/>
        </p:xfrm>
        <a:graphic>
          <a:graphicData uri="http://schemas.openxmlformats.org/drawingml/2006/table">
            <a:tbl>
              <a:tblPr firstRow="1" firstCol="1" bandRow="1"/>
              <a:tblGrid>
                <a:gridCol w="1015977">
                  <a:extLst>
                    <a:ext uri="{9D8B030D-6E8A-4147-A177-3AD203B41FA5}">
                      <a16:colId xmlns:a16="http://schemas.microsoft.com/office/drawing/2014/main" val="2018585467"/>
                    </a:ext>
                  </a:extLst>
                </a:gridCol>
                <a:gridCol w="1191312">
                  <a:extLst>
                    <a:ext uri="{9D8B030D-6E8A-4147-A177-3AD203B41FA5}">
                      <a16:colId xmlns:a16="http://schemas.microsoft.com/office/drawing/2014/main" val="2061916990"/>
                    </a:ext>
                  </a:extLst>
                </a:gridCol>
                <a:gridCol w="6469351">
                  <a:extLst>
                    <a:ext uri="{9D8B030D-6E8A-4147-A177-3AD203B41FA5}">
                      <a16:colId xmlns:a16="http://schemas.microsoft.com/office/drawing/2014/main" val="1267766744"/>
                    </a:ext>
                  </a:extLst>
                </a:gridCol>
              </a:tblGrid>
              <a:tr h="3346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Týden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Datum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Téma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005036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Organizace výuky, Finanční a bankovní systém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495659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Obchodní banky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358222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Hospodaření bank, rizika v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971653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Vklady, úvěry, platební styk, šeky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414039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Bankovní produkty segmentu korporátního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279930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Alternativní formy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9083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29.3.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36884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Mimobilanční a exportní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448515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Municipální a projektové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834486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Investiční bankovnictví, sekuritizace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336968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deriváty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104688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FinTech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738992"/>
                  </a:ext>
                </a:extLst>
              </a:tr>
              <a:tr h="334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Nelegální činnosti v bankovnictví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932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31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 z přednášek a další vložené materiály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KANTNEROVÁ, Liběna.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Základy bankovnictví : teorie a praxe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1. vydání. Praha: C.H. Beck, 2016.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Open Sans"/>
              </a:rPr>
              <a:t>xv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, 213. ISBN 9788074005954.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POLOUČEK, Stanislav. Bankovnictví. 2. vyd. V Praze: C.H. Beck, 2013. </a:t>
            </a:r>
            <a:r>
              <a:rPr lang="cs-CZ" dirty="0" err="1">
                <a:solidFill>
                  <a:srgbClr val="0A0A0A"/>
                </a:solidFill>
                <a:latin typeface="Open Sans"/>
              </a:rPr>
              <a:t>xvi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, 480. ISBN 9788074004919.</a:t>
            </a:r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Doporučená: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REVENDA, Zbyněk. </a:t>
            </a:r>
            <a:r>
              <a:rPr lang="cs-CZ" i="1" dirty="0"/>
              <a:t>Peněžní ekonomie a bankovnictví</a:t>
            </a:r>
            <a:r>
              <a:rPr lang="cs-CZ" dirty="0"/>
              <a:t>. 5. </a:t>
            </a:r>
            <a:r>
              <a:rPr lang="cs-CZ" dirty="0" err="1"/>
              <a:t>aktualiz</a:t>
            </a:r>
            <a:r>
              <a:rPr lang="cs-CZ" dirty="0"/>
              <a:t>. vyd. Praha: Management </a:t>
            </a:r>
            <a:r>
              <a:rPr lang="cs-CZ" dirty="0" err="1"/>
              <a:t>Press</a:t>
            </a:r>
            <a:r>
              <a:rPr lang="cs-CZ" dirty="0"/>
              <a:t>, 2012. 423 s. ISBN 9788072612406.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MEJSTŘÍK, Michal, Magda PEČENÁ a Petr TEPLÝ.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Banking in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Open Sans"/>
              </a:rPr>
              <a:t>theory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 and </a:t>
            </a:r>
            <a:r>
              <a:rPr lang="cs-CZ" b="0" i="1" dirty="0" err="1">
                <a:solidFill>
                  <a:srgbClr val="0A0A0A"/>
                </a:solidFill>
                <a:effectLst/>
                <a:latin typeface="Open Sans"/>
              </a:rPr>
              <a:t>practice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Vyd. 1. V Praze: Karolinum, 2014. 855 stran. ISBN 9788024628707.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KRAJÍČEK, J.,PÁNEK,D.: Bankovnictví 1.Studijní text.1.vydání.MU.Brno,2012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/>
              <a:t>Podmínkou připuštění ke zkoušce je: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Zpracování, odevzdání v daném termínu včetně prezentace seminární práce a případové studie. Hodnocení seminární práce a případové studie jako prospěl(a).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Aktivní účast na seminářích, max. 3 povolené absence.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570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a 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Zkouška je písemná (max. 100 bodů, min. 60 bodů).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* !!! Jakékoli opisování, zaznamenávání nebo vynášení testů, používání nedovolených pomůcek jakož i komunikačních prostředků nebo jiné narušování objektivity zkoušky (zápočtu) bude považováno za nesplnění podmínek k ukončení předmětu a za hrubé porušení studijních předpisů. Následkem toho uzavře vyučující zkoušku(zápočet) hodnocením v </a:t>
            </a:r>
            <a:r>
              <a:rPr lang="cs-CZ" dirty="0" err="1"/>
              <a:t>ISu</a:t>
            </a:r>
            <a:r>
              <a:rPr lang="cs-CZ" dirty="0"/>
              <a:t> známkou "F" a děkan zahájí disciplinární řízení, jehož výsledkem může být až ukončení studia!!! </a:t>
            </a: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671009" y="2189747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75 - 68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91 - 84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67 - 60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83 - 76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než 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768</TotalTime>
  <Words>491</Words>
  <Application>Microsoft Office PowerPoint</Application>
  <PresentationFormat>Širokoúhlá obrazovka</PresentationFormat>
  <Paragraphs>95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Open Sans</vt:lpstr>
      <vt:lpstr>Tahoma</vt:lpstr>
      <vt:lpstr>Wingdings</vt:lpstr>
      <vt:lpstr>Prezentace_MU_CZ</vt:lpstr>
      <vt:lpstr>BPF_BAN1 BANKOVNICTVÍ 1</vt:lpstr>
      <vt:lpstr>Úvodní info</vt:lpstr>
      <vt:lpstr>Harmonogram výuky</vt:lpstr>
      <vt:lpstr>Studijní materiály a literatura</vt:lpstr>
      <vt:lpstr>Studijní materiály a literatura</vt:lpstr>
      <vt:lpstr>Požadavky na ukončení předmětu</vt:lpstr>
      <vt:lpstr>Zkouška a konečné hodnocení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54</cp:revision>
  <cp:lastPrinted>2020-02-18T09:01:52Z</cp:lastPrinted>
  <dcterms:created xsi:type="dcterms:W3CDTF">2019-01-23T10:10:39Z</dcterms:created>
  <dcterms:modified xsi:type="dcterms:W3CDTF">2022-02-14T08:34:13Z</dcterms:modified>
</cp:coreProperties>
</file>