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5" r:id="rId12"/>
    <p:sldId id="264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softwareadvice.com/manufacturing/#top-product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ftwareadvice.com/erp/#top-product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70C0"/>
                </a:solidFill>
              </a:rPr>
              <a:t>Gartner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Magic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Quadrant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Tool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J.Skorkovský</a:t>
            </a:r>
            <a:r>
              <a:rPr lang="cs-CZ" dirty="0"/>
              <a:t> , KPH</a:t>
            </a:r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0F6B9-6D4D-4E43-B4F8-8B9A83BA4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065" y="532407"/>
            <a:ext cx="8486659" cy="1276039"/>
          </a:xfrm>
        </p:spPr>
        <p:txBody>
          <a:bodyPr>
            <a:normAutofit/>
          </a:bodyPr>
          <a:lstStyle/>
          <a:p>
            <a:r>
              <a:rPr lang="cs-CZ" sz="2400" i="0" dirty="0">
                <a:solidFill>
                  <a:srgbClr val="000000"/>
                </a:solidFill>
                <a:effectLst/>
                <a:latin typeface="+mn-lt"/>
              </a:rPr>
              <a:t>Studie </a:t>
            </a:r>
            <a:r>
              <a:rPr lang="cs-CZ" sz="2400" i="0" dirty="0" err="1">
                <a:solidFill>
                  <a:srgbClr val="000000"/>
                </a:solidFill>
                <a:effectLst/>
                <a:latin typeface="+mn-lt"/>
              </a:rPr>
              <a:t>Magic</a:t>
            </a:r>
            <a:r>
              <a:rPr lang="cs-CZ" sz="240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cs-CZ" sz="2400" i="0" dirty="0" err="1">
                <a:solidFill>
                  <a:srgbClr val="000000"/>
                </a:solidFill>
                <a:effectLst/>
                <a:latin typeface="+mn-lt"/>
              </a:rPr>
              <a:t>Quadrant</a:t>
            </a:r>
            <a:r>
              <a:rPr lang="cs-CZ" sz="2400" i="0" dirty="0">
                <a:solidFill>
                  <a:srgbClr val="000000"/>
                </a:solidFill>
                <a:effectLst/>
                <a:latin typeface="+mn-lt"/>
              </a:rPr>
              <a:t> pro oblast archivace podnikových informací</a:t>
            </a:r>
            <a:br>
              <a:rPr lang="cs-CZ" sz="240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cs-CZ" dirty="0"/>
              <a:t> </a:t>
            </a:r>
            <a:endParaRPr lang="en-US" dirty="0"/>
          </a:p>
        </p:txBody>
      </p:sp>
      <p:pic>
        <p:nvPicPr>
          <p:cNvPr id="2050" name="Picture 2" descr="The Gartner Magic Quadrant for Enterprise Information Archiving.">
            <a:extLst>
              <a:ext uri="{FF2B5EF4-FFF2-40B4-BE49-F238E27FC236}">
                <a16:creationId xmlns:a16="http://schemas.microsoft.com/office/drawing/2014/main" id="{0B8B78A7-9BF0-43B6-A8C1-9B57BF2FE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7868904" cy="443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053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Front </a:t>
            </a:r>
            <a:r>
              <a:rPr lang="cs-CZ" dirty="0" err="1"/>
              <a:t>runners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910" y="1417638"/>
            <a:ext cx="8229600" cy="310768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148064" y="4593543"/>
            <a:ext cx="1090872" cy="1074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Masters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238936" y="4593865"/>
            <a:ext cx="1186713" cy="1074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Leaders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148064" y="5668319"/>
            <a:ext cx="1119981" cy="1076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/>
              <a:t>Conteders</a:t>
            </a:r>
            <a:endParaRPr lang="cs-CZ" sz="1400" dirty="0"/>
          </a:p>
        </p:txBody>
      </p:sp>
      <p:sp>
        <p:nvSpPr>
          <p:cNvPr id="8" name="Obdélník 7"/>
          <p:cNvSpPr/>
          <p:nvPr/>
        </p:nvSpPr>
        <p:spPr>
          <a:xfrm>
            <a:off x="6238936" y="5668319"/>
            <a:ext cx="1201815" cy="1076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/>
              <a:t>Pacesetters</a:t>
            </a:r>
            <a:endParaRPr lang="cs-CZ" sz="1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4653136"/>
            <a:ext cx="34122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Contender</a:t>
            </a:r>
            <a:r>
              <a:rPr lang="cs-CZ" dirty="0"/>
              <a:t>- </a:t>
            </a:r>
            <a:r>
              <a:rPr lang="cs-CZ" sz="1400" dirty="0"/>
              <a:t>uchazeč, protivník</a:t>
            </a:r>
          </a:p>
          <a:p>
            <a:r>
              <a:rPr lang="cs-CZ" dirty="0" err="1"/>
              <a:t>Pacesetter</a:t>
            </a:r>
            <a:r>
              <a:rPr lang="cs-CZ" dirty="0"/>
              <a:t>= </a:t>
            </a:r>
            <a:r>
              <a:rPr lang="cs-CZ" sz="1400" dirty="0"/>
              <a:t>tahoun, společnost udávající</a:t>
            </a:r>
          </a:p>
          <a:p>
            <a:r>
              <a:rPr lang="cs-CZ" sz="1400" dirty="0"/>
              <a:t>                             směr vývoje 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0619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Frontrunners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manufacturing</a:t>
            </a:r>
            <a:r>
              <a:rPr lang="cs-CZ" dirty="0"/>
              <a:t> SW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hlinkClick r:id="rId2"/>
              </a:rPr>
              <a:t>https://www.softwareadvice.com/manufacturing/#top-products</a:t>
            </a:r>
            <a:r>
              <a:rPr lang="cs-CZ" sz="1800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204864"/>
            <a:ext cx="5298390" cy="427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30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Evaluations</a:t>
            </a:r>
            <a:r>
              <a:rPr lang="cs-CZ" dirty="0"/>
              <a:t> and </a:t>
            </a:r>
            <a:r>
              <a:rPr lang="cs-CZ" dirty="0" err="1"/>
              <a:t>review</a:t>
            </a:r>
            <a:r>
              <a:rPr lang="cs-CZ" dirty="0"/>
              <a:t> and </a:t>
            </a:r>
            <a:r>
              <a:rPr lang="cs-CZ" dirty="0" err="1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b="1" dirty="0"/>
              <a:t>EASE –OF – USE</a:t>
            </a:r>
          </a:p>
          <a:p>
            <a:pPr lvl="1"/>
            <a:r>
              <a:rPr lang="cs-CZ" sz="2000" dirty="0"/>
              <a:t>Pros - </a:t>
            </a:r>
            <a:r>
              <a:rPr lang="en-US" sz="2100" dirty="0">
                <a:solidFill>
                  <a:srgbClr val="FF0000"/>
                </a:solidFill>
              </a:rPr>
              <a:t>Once you are comfortable working in </a:t>
            </a:r>
            <a:r>
              <a:rPr lang="cs-CZ" sz="2100" dirty="0">
                <a:solidFill>
                  <a:srgbClr val="FF0000"/>
                </a:solidFill>
              </a:rPr>
              <a:t>NAV</a:t>
            </a:r>
            <a:r>
              <a:rPr lang="en-US" sz="2100" dirty="0">
                <a:solidFill>
                  <a:srgbClr val="FF0000"/>
                </a:solidFill>
              </a:rPr>
              <a:t> it is very easy to navigate</a:t>
            </a:r>
            <a:endParaRPr lang="cs-CZ" sz="2100" dirty="0">
              <a:solidFill>
                <a:srgbClr val="FF0000"/>
              </a:solidFill>
            </a:endParaRP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FUNCTIONALITY</a:t>
            </a:r>
          </a:p>
          <a:p>
            <a:pPr lvl="1"/>
            <a:r>
              <a:rPr lang="cs-CZ" sz="2000" dirty="0"/>
              <a:t>Pros – </a:t>
            </a:r>
            <a:r>
              <a:rPr lang="cs-CZ" sz="2000" dirty="0">
                <a:solidFill>
                  <a:srgbClr val="FF0000"/>
                </a:solidFill>
              </a:rPr>
              <a:t>Posibility to </a:t>
            </a:r>
            <a:r>
              <a:rPr lang="cs-CZ" sz="2000" dirty="0" err="1">
                <a:solidFill>
                  <a:srgbClr val="FF0000"/>
                </a:solidFill>
              </a:rPr>
              <a:t>add</a:t>
            </a:r>
            <a:r>
              <a:rPr lang="cs-CZ" sz="2000" dirty="0">
                <a:solidFill>
                  <a:srgbClr val="FF0000"/>
                </a:solidFill>
              </a:rPr>
              <a:t> 3rd party </a:t>
            </a:r>
            <a:r>
              <a:rPr lang="cs-CZ" sz="2000" dirty="0" err="1">
                <a:solidFill>
                  <a:srgbClr val="FF0000"/>
                </a:solidFill>
              </a:rPr>
              <a:t>application</a:t>
            </a:r>
            <a:r>
              <a:rPr lang="cs-CZ" sz="2000" dirty="0">
                <a:solidFill>
                  <a:srgbClr val="FF0000"/>
                </a:solidFill>
              </a:rPr>
              <a:t> to </a:t>
            </a:r>
            <a:r>
              <a:rPr lang="cs-CZ" sz="2000" dirty="0" err="1">
                <a:solidFill>
                  <a:srgbClr val="FF0000"/>
                </a:solidFill>
              </a:rPr>
              <a:t>increas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function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horizon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PRODUCT QUALITY</a:t>
            </a:r>
          </a:p>
          <a:p>
            <a:pPr lvl="1"/>
            <a:r>
              <a:rPr lang="cs-CZ" sz="2000" dirty="0"/>
              <a:t>Pros </a:t>
            </a: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CUSTOMER SUPPORT</a:t>
            </a:r>
          </a:p>
          <a:p>
            <a:pPr lvl="1"/>
            <a:r>
              <a:rPr lang="cs-CZ" sz="2000" dirty="0"/>
              <a:t>Pros </a:t>
            </a: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VALUE FOR MONEY</a:t>
            </a:r>
          </a:p>
          <a:p>
            <a:pPr lvl="1"/>
            <a:r>
              <a:rPr lang="cs-CZ" sz="2000" dirty="0"/>
              <a:t>Pros</a:t>
            </a:r>
          </a:p>
          <a:p>
            <a:pPr marL="400050" lvl="2" indent="0">
              <a:buNone/>
            </a:pPr>
            <a:r>
              <a:rPr lang="cs-CZ" sz="2100" dirty="0"/>
              <a:t>  -   </a:t>
            </a:r>
            <a:r>
              <a:rPr lang="cs-CZ" sz="2100" dirty="0" err="1"/>
              <a:t>Cons</a:t>
            </a:r>
            <a:r>
              <a:rPr lang="cs-CZ" sz="2100" dirty="0"/>
              <a:t> -</a:t>
            </a:r>
            <a:r>
              <a:rPr lang="en-US" sz="2100" dirty="0">
                <a:solidFill>
                  <a:srgbClr val="FF0000"/>
                </a:solidFill>
              </a:rPr>
              <a:t>Often bad advice is received, where the </a:t>
            </a:r>
            <a:r>
              <a:rPr lang="cs-CZ" sz="2100" dirty="0">
                <a:solidFill>
                  <a:srgbClr val="FF0000"/>
                </a:solidFill>
              </a:rPr>
              <a:t>NAV</a:t>
            </a:r>
            <a:r>
              <a:rPr lang="en-US" sz="2100" dirty="0">
                <a:solidFill>
                  <a:srgbClr val="FF0000"/>
                </a:solidFill>
              </a:rPr>
              <a:t> consultants don't even 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know how their own system works</a:t>
            </a:r>
            <a:r>
              <a:rPr lang="cs-CZ" sz="2100" dirty="0">
                <a:solidFill>
                  <a:srgbClr val="FF0000"/>
                </a:solidFill>
              </a:rPr>
              <a:t> (</a:t>
            </a:r>
            <a:r>
              <a:rPr lang="cs-CZ" sz="2100" dirty="0" err="1">
                <a:solidFill>
                  <a:srgbClr val="FF0000"/>
                </a:solidFill>
              </a:rPr>
              <a:t>Example</a:t>
            </a:r>
            <a:r>
              <a:rPr lang="cs-CZ" sz="2100" dirty="0">
                <a:solidFill>
                  <a:srgbClr val="FF0000"/>
                </a:solidFill>
              </a:rPr>
              <a:t>)</a:t>
            </a:r>
            <a:endParaRPr lang="cs-CZ" sz="2100" dirty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932" y="1593177"/>
            <a:ext cx="1409524" cy="3714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23" y="2411932"/>
            <a:ext cx="1257143" cy="3333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3373575"/>
            <a:ext cx="1352381" cy="2857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121619"/>
            <a:ext cx="1352381" cy="28571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201" y="4874810"/>
            <a:ext cx="1352381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03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836712"/>
            <a:ext cx="6627583" cy="538982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144423" y="26064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https://www.softwareadvice.com/erp/#top-product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03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 </a:t>
            </a:r>
            <a:r>
              <a:rPr lang="cs-CZ" dirty="0" err="1"/>
              <a:t>related</a:t>
            </a:r>
            <a:r>
              <a:rPr lang="cs-CZ" dirty="0"/>
              <a:t> to MQ Matrix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Positioning Technology Players Within a Specific Market</a:t>
            </a:r>
          </a:p>
          <a:p>
            <a:r>
              <a:rPr lang="en-ZA" dirty="0"/>
              <a:t>Giving you a wide-angle view of the relative positions of the market's competitors</a:t>
            </a:r>
          </a:p>
          <a:p>
            <a:r>
              <a:rPr lang="en-ZA" dirty="0"/>
              <a:t>Helps to digest how well technology providers are executing against their stated vis</a:t>
            </a:r>
            <a:r>
              <a:rPr lang="en-US" dirty="0"/>
              <a:t>ion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MQ Matrix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3569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-297780" y="3479167"/>
            <a:ext cx="4006523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/>
              <a:t>Ability</a:t>
            </a:r>
            <a:r>
              <a:rPr lang="cs-CZ" sz="1400" dirty="0"/>
              <a:t> to </a:t>
            </a:r>
            <a:r>
              <a:rPr lang="cs-CZ" sz="1400" dirty="0" err="1"/>
              <a:t>execute</a:t>
            </a:r>
            <a:r>
              <a:rPr lang="cs-CZ" sz="1400" dirty="0"/>
              <a:t> –schopnost řídit firemní procesy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983619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Completeness of vision</a:t>
            </a:r>
            <a:r>
              <a:rPr lang="cs-CZ" sz="1400" dirty="0">
                <a:solidFill>
                  <a:srgbClr val="FF0000"/>
                </a:solidFill>
              </a:rPr>
              <a:t> (míra vizí)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Visionaries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82804" y="3292175"/>
            <a:ext cx="226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Niche</a:t>
            </a:r>
            <a:r>
              <a:rPr lang="cs-CZ" dirty="0"/>
              <a:t>=mezera na trhu</a:t>
            </a:r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MQ Matrix </a:t>
            </a:r>
            <a:r>
              <a:rPr lang="en-US" dirty="0"/>
              <a:t>explanation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Leaders</a:t>
            </a:r>
            <a:r>
              <a:rPr lang="en-US" sz="2400" dirty="0"/>
              <a:t> execute well against their current vision and are well positioned for tomorrow</a:t>
            </a:r>
            <a:r>
              <a:rPr lang="cs-CZ" sz="2400" dirty="0"/>
              <a:t> </a:t>
            </a:r>
            <a:r>
              <a:rPr lang="cs-CZ" sz="1300" b="1" dirty="0">
                <a:solidFill>
                  <a:srgbClr val="FF0000"/>
                </a:solidFill>
              </a:rPr>
              <a:t>(make </a:t>
            </a:r>
            <a:r>
              <a:rPr lang="cs-CZ" sz="1300" b="1" dirty="0" err="1">
                <a:solidFill>
                  <a:srgbClr val="FF0000"/>
                </a:solidFill>
              </a:rPr>
              <a:t>money</a:t>
            </a:r>
            <a:r>
              <a:rPr lang="cs-CZ" sz="1300" b="1" dirty="0">
                <a:solidFill>
                  <a:srgbClr val="FF0000"/>
                </a:solidFill>
              </a:rPr>
              <a:t> </a:t>
            </a:r>
            <a:r>
              <a:rPr lang="cs-CZ" sz="1300" b="1" dirty="0" err="1">
                <a:solidFill>
                  <a:srgbClr val="FF0000"/>
                </a:solidFill>
              </a:rPr>
              <a:t>now</a:t>
            </a:r>
            <a:r>
              <a:rPr lang="cs-CZ" sz="1300" b="1" dirty="0">
                <a:solidFill>
                  <a:srgbClr val="FF0000"/>
                </a:solidFill>
              </a:rPr>
              <a:t> and in </a:t>
            </a:r>
            <a:r>
              <a:rPr lang="cs-CZ" sz="1300" b="1" dirty="0" err="1">
                <a:solidFill>
                  <a:srgbClr val="FF0000"/>
                </a:solidFill>
              </a:rPr>
              <a:t>the</a:t>
            </a:r>
            <a:r>
              <a:rPr lang="cs-CZ" sz="1300" b="1" dirty="0">
                <a:solidFill>
                  <a:srgbClr val="FF0000"/>
                </a:solidFill>
              </a:rPr>
              <a:t> </a:t>
            </a:r>
            <a:r>
              <a:rPr lang="cs-CZ" sz="1300" b="1" dirty="0" err="1">
                <a:solidFill>
                  <a:srgbClr val="FF0000"/>
                </a:solidFill>
              </a:rPr>
              <a:t>future</a:t>
            </a:r>
            <a:r>
              <a:rPr lang="cs-CZ" sz="1300" b="1" dirty="0">
                <a:solidFill>
                  <a:srgbClr val="FF0000"/>
                </a:solidFill>
              </a:rPr>
              <a:t> - TOC </a:t>
            </a:r>
            <a:r>
              <a:rPr lang="cs-CZ" sz="1300" b="1" dirty="0" err="1">
                <a:solidFill>
                  <a:srgbClr val="FF0000"/>
                </a:solidFill>
              </a:rPr>
              <a:t>statement</a:t>
            </a:r>
            <a:r>
              <a:rPr lang="cs-CZ" sz="1300" b="1" dirty="0">
                <a:solidFill>
                  <a:srgbClr val="FF0000"/>
                </a:solidFill>
              </a:rPr>
              <a:t>)</a:t>
            </a:r>
            <a:r>
              <a:rPr lang="en-US" sz="2400" dirty="0"/>
              <a:t>.</a:t>
            </a:r>
            <a:endParaRPr lang="cs-CZ" sz="2400" dirty="0"/>
          </a:p>
          <a:p>
            <a:endParaRPr lang="cs-CZ" sz="2400" dirty="0"/>
          </a:p>
          <a:p>
            <a:r>
              <a:rPr lang="en-US" sz="2400" b="1" dirty="0"/>
              <a:t>Visionaries</a:t>
            </a:r>
            <a:r>
              <a:rPr lang="en-US" sz="2400" dirty="0"/>
              <a:t> understand where the market is going or have a vision for changing market rules, but do not yet execute well</a:t>
            </a:r>
            <a:r>
              <a:rPr lang="cs-CZ" sz="2400" dirty="0"/>
              <a:t> (</a:t>
            </a:r>
            <a:r>
              <a:rPr lang="cs-CZ" sz="2400" dirty="0" err="1"/>
              <a:t>stand</a:t>
            </a:r>
            <a:r>
              <a:rPr lang="cs-CZ" sz="2400" dirty="0"/>
              <a:t> </a:t>
            </a:r>
            <a:r>
              <a:rPr lang="cs-CZ" sz="2400" dirty="0" err="1"/>
              <a:t>ups</a:t>
            </a:r>
            <a:r>
              <a:rPr lang="cs-CZ" sz="2400" dirty="0"/>
              <a:t>)</a:t>
            </a:r>
          </a:p>
          <a:p>
            <a:endParaRPr lang="cs-CZ" sz="2400" dirty="0"/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/>
              <a:t>focus successfully on a small segment, or are unfocused and do not out-innovate or outperform others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r>
              <a:rPr lang="en-US" sz="2400" b="1" dirty="0">
                <a:solidFill>
                  <a:srgbClr val="0070C0"/>
                </a:solidFill>
              </a:rPr>
              <a:t>Challengers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MQ Matrix </a:t>
            </a:r>
            <a:br>
              <a:rPr lang="cs-CZ" dirty="0"/>
            </a:br>
            <a:r>
              <a:rPr lang="cs-CZ" sz="1800" dirty="0"/>
              <a:t>„A“ </a:t>
            </a:r>
            <a:r>
              <a:rPr lang="cs-CZ" sz="1800" dirty="0" err="1"/>
              <a:t>better</a:t>
            </a:r>
            <a:r>
              <a:rPr lang="cs-CZ" sz="1800" dirty="0"/>
              <a:t> </a:t>
            </a:r>
            <a:r>
              <a:rPr lang="cs-CZ" sz="1800" dirty="0" err="1"/>
              <a:t>than</a:t>
            </a:r>
            <a:r>
              <a:rPr lang="cs-CZ" sz="1800" dirty="0"/>
              <a:t> „B“ and „B“ </a:t>
            </a:r>
            <a:r>
              <a:rPr lang="cs-CZ" sz="1800" dirty="0" err="1"/>
              <a:t>Better</a:t>
            </a:r>
            <a:r>
              <a:rPr lang="cs-CZ" sz="1800" dirty="0"/>
              <a:t> </a:t>
            </a:r>
            <a:r>
              <a:rPr lang="cs-CZ" sz="1800" dirty="0" err="1"/>
              <a:t>than“C</a:t>
            </a:r>
            <a:r>
              <a:rPr lang="cs-CZ" sz="1800" dirty="0"/>
              <a:t>“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/>
              <a:t>Ability</a:t>
            </a:r>
            <a:r>
              <a:rPr lang="cs-CZ" sz="1400" dirty="0"/>
              <a:t> to </a:t>
            </a:r>
            <a:r>
              <a:rPr lang="cs-CZ" sz="1400" dirty="0" err="1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Completeness of vision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MQ Matrix </a:t>
            </a:r>
            <a:br>
              <a:rPr lang="cs-CZ" dirty="0"/>
            </a:br>
            <a:r>
              <a:rPr lang="cs-CZ" sz="1800" dirty="0" err="1"/>
              <a:t>Using</a:t>
            </a:r>
            <a:r>
              <a:rPr lang="cs-CZ" sz="1800" dirty="0"/>
              <a:t> </a:t>
            </a:r>
            <a:r>
              <a:rPr lang="cs-CZ" sz="1800" dirty="0" err="1"/>
              <a:t>colors</a:t>
            </a:r>
            <a:r>
              <a:rPr lang="cs-CZ" sz="1800" dirty="0"/>
              <a:t> in </a:t>
            </a:r>
            <a:r>
              <a:rPr lang="cs-CZ" sz="1800" dirty="0" err="1"/>
              <a:t>order</a:t>
            </a:r>
            <a:r>
              <a:rPr lang="cs-CZ" sz="1800" dirty="0"/>
              <a:t>  to show </a:t>
            </a:r>
            <a:r>
              <a:rPr lang="cs-CZ" sz="1800" dirty="0" err="1"/>
              <a:t>progress</a:t>
            </a:r>
            <a:r>
              <a:rPr lang="cs-CZ" sz="1800" dirty="0"/>
              <a:t> (</a:t>
            </a:r>
            <a:r>
              <a:rPr lang="cs-CZ" sz="1800" dirty="0" err="1">
                <a:solidFill>
                  <a:srgbClr val="FF0000"/>
                </a:solidFill>
              </a:rPr>
              <a:t>Red</a:t>
            </a:r>
            <a:r>
              <a:rPr lang="cs-CZ" sz="1800" dirty="0"/>
              <a:t> =</a:t>
            </a:r>
            <a:r>
              <a:rPr lang="cs-CZ" sz="1800" dirty="0" err="1"/>
              <a:t>bad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Green</a:t>
            </a:r>
            <a:r>
              <a:rPr lang="cs-CZ" sz="1800" dirty="0"/>
              <a:t>  = </a:t>
            </a:r>
            <a:r>
              <a:rPr lang="cs-CZ" sz="1800" dirty="0" err="1"/>
              <a:t>good</a:t>
            </a:r>
            <a:r>
              <a:rPr lang="cs-CZ" sz="1800" dirty="0"/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/>
              <a:t>Ability</a:t>
            </a:r>
            <a:r>
              <a:rPr lang="cs-CZ" sz="1400" dirty="0"/>
              <a:t> to </a:t>
            </a:r>
            <a:r>
              <a:rPr lang="cs-CZ" sz="1400" dirty="0" err="1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Completeness of vision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/>
              <a:t>MQ </a:t>
            </a:r>
            <a:r>
              <a:rPr lang="cs-CZ" dirty="0" err="1"/>
              <a:t>for</a:t>
            </a:r>
            <a:r>
              <a:rPr lang="cs-CZ" dirty="0"/>
              <a:t> BI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MQ </a:t>
            </a:r>
            <a:r>
              <a:rPr lang="cs-CZ" dirty="0" err="1"/>
              <a:t>for</a:t>
            </a:r>
            <a:r>
              <a:rPr lang="cs-CZ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F1C68-3D47-4FF5-9346-94BC7B1E9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MQ </a:t>
            </a:r>
            <a:r>
              <a:rPr lang="cs-CZ" dirty="0" err="1"/>
              <a:t>for</a:t>
            </a:r>
            <a:r>
              <a:rPr lang="cs-CZ" dirty="0"/>
              <a:t> Network </a:t>
            </a:r>
            <a:r>
              <a:rPr lang="cs-CZ" dirty="0" err="1"/>
              <a:t>Services</a:t>
            </a:r>
            <a:endParaRPr lang="en-US" dirty="0"/>
          </a:p>
        </p:txBody>
      </p:sp>
      <p:pic>
        <p:nvPicPr>
          <p:cNvPr id="1026" name="Picture 2" descr="Gartner Magic Quadrant - Network - February 2022 | Orange Business Services">
            <a:extLst>
              <a:ext uri="{FF2B5EF4-FFF2-40B4-BE49-F238E27FC236}">
                <a16:creationId xmlns:a16="http://schemas.microsoft.com/office/drawing/2014/main" id="{684515EB-5804-4773-A67F-6985D8AC9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4804294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66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389</Words>
  <Application>Microsoft Office PowerPoint</Application>
  <PresentationFormat>Předvádění na obrazovce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  <vt:lpstr>MQ for Network Services</vt:lpstr>
      <vt:lpstr>Studie Magic Quadrant pro oblast archivace podnikových informací  </vt:lpstr>
      <vt:lpstr>Front runners</vt:lpstr>
      <vt:lpstr>Frontrunners for manufacturing SW</vt:lpstr>
      <vt:lpstr>Evaluations and review and templates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Jaromír Skorkovský</cp:lastModifiedBy>
  <cp:revision>17</cp:revision>
  <dcterms:created xsi:type="dcterms:W3CDTF">2013-04-18T08:23:35Z</dcterms:created>
  <dcterms:modified xsi:type="dcterms:W3CDTF">2022-04-21T11:40:33Z</dcterms:modified>
</cp:coreProperties>
</file>