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85"/>
  </p:notesMasterIdLst>
  <p:handoutMasterIdLst>
    <p:handoutMasterId r:id="rId86"/>
  </p:handoutMasterIdLst>
  <p:sldIdLst>
    <p:sldId id="256" r:id="rId2"/>
    <p:sldId id="275" r:id="rId3"/>
    <p:sldId id="347" r:id="rId4"/>
    <p:sldId id="349" r:id="rId5"/>
    <p:sldId id="348" r:id="rId6"/>
    <p:sldId id="276" r:id="rId7"/>
    <p:sldId id="277" r:id="rId8"/>
    <p:sldId id="278" r:id="rId9"/>
    <p:sldId id="279" r:id="rId10"/>
    <p:sldId id="280" r:id="rId11"/>
    <p:sldId id="331" r:id="rId12"/>
    <p:sldId id="257" r:id="rId13"/>
    <p:sldId id="258" r:id="rId14"/>
    <p:sldId id="259" r:id="rId15"/>
    <p:sldId id="261" r:id="rId16"/>
    <p:sldId id="332" r:id="rId17"/>
    <p:sldId id="284" r:id="rId18"/>
    <p:sldId id="285" r:id="rId19"/>
    <p:sldId id="286" r:id="rId20"/>
    <p:sldId id="287" r:id="rId21"/>
    <p:sldId id="288" r:id="rId22"/>
    <p:sldId id="290" r:id="rId23"/>
    <p:sldId id="292" r:id="rId24"/>
    <p:sldId id="293" r:id="rId25"/>
    <p:sldId id="289" r:id="rId26"/>
    <p:sldId id="342" r:id="rId27"/>
    <p:sldId id="294" r:id="rId28"/>
    <p:sldId id="295" r:id="rId29"/>
    <p:sldId id="291" r:id="rId30"/>
    <p:sldId id="333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307" r:id="rId42"/>
    <p:sldId id="308" r:id="rId43"/>
    <p:sldId id="309" r:id="rId44"/>
    <p:sldId id="338" r:id="rId45"/>
    <p:sldId id="310" r:id="rId46"/>
    <p:sldId id="306" r:id="rId47"/>
    <p:sldId id="334" r:id="rId48"/>
    <p:sldId id="311" r:id="rId49"/>
    <p:sldId id="339" r:id="rId50"/>
    <p:sldId id="312" r:id="rId51"/>
    <p:sldId id="313" r:id="rId52"/>
    <p:sldId id="314" r:id="rId53"/>
    <p:sldId id="340" r:id="rId54"/>
    <p:sldId id="335" r:id="rId55"/>
    <p:sldId id="315" r:id="rId56"/>
    <p:sldId id="316" r:id="rId57"/>
    <p:sldId id="317" r:id="rId58"/>
    <p:sldId id="319" r:id="rId59"/>
    <p:sldId id="320" r:id="rId60"/>
    <p:sldId id="321" r:id="rId61"/>
    <p:sldId id="346" r:id="rId62"/>
    <p:sldId id="322" r:id="rId63"/>
    <p:sldId id="337" r:id="rId64"/>
    <p:sldId id="323" r:id="rId65"/>
    <p:sldId id="341" r:id="rId66"/>
    <p:sldId id="324" r:id="rId67"/>
    <p:sldId id="344" r:id="rId68"/>
    <p:sldId id="325" r:id="rId69"/>
    <p:sldId id="326" r:id="rId70"/>
    <p:sldId id="327" r:id="rId71"/>
    <p:sldId id="345" r:id="rId72"/>
    <p:sldId id="328" r:id="rId73"/>
    <p:sldId id="336" r:id="rId74"/>
    <p:sldId id="329" r:id="rId75"/>
    <p:sldId id="330" r:id="rId76"/>
    <p:sldId id="264" r:id="rId77"/>
    <p:sldId id="265" r:id="rId78"/>
    <p:sldId id="266" r:id="rId79"/>
    <p:sldId id="270" r:id="rId80"/>
    <p:sldId id="273" r:id="rId81"/>
    <p:sldId id="271" r:id="rId82"/>
    <p:sldId id="272" r:id="rId83"/>
    <p:sldId id="274" r:id="rId8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006E"/>
    <a:srgbClr val="4BC8FF"/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AB6C98-6BE7-4EA6-9285-454FBE82A93B}" v="41" dt="2022-04-19T19:45:38.742"/>
    <p1510:client id="{4067A7AA-0FEF-4B98-841B-7E37E147DF69}" v="7" dt="2022-04-20T13:51:03.7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33" autoAdjust="0"/>
    <p:restoredTop sz="96754" autoAdjust="0"/>
  </p:normalViewPr>
  <p:slideViewPr>
    <p:cSldViewPr snapToGrid="0">
      <p:cViewPr varScale="1">
        <p:scale>
          <a:sx n="114" d="100"/>
          <a:sy n="114" d="100"/>
        </p:scale>
        <p:origin x="540" y="10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9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microsoft.com/office/2015/10/relationships/revisionInfo" Target="revisionInfo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ef" userId="48716a1b-f134-45e0-8a1c-2d12451ecbef" providerId="ADAL" clId="{4067A7AA-0FEF-4B98-841B-7E37E147DF69}"/>
    <pc:docChg chg="undo custSel addSld modSld">
      <pc:chgData name="Josef" userId="48716a1b-f134-45e0-8a1c-2d12451ecbef" providerId="ADAL" clId="{4067A7AA-0FEF-4B98-841B-7E37E147DF69}" dt="2022-04-20T14:00:29.137" v="314" actId="115"/>
      <pc:docMkLst>
        <pc:docMk/>
      </pc:docMkLst>
      <pc:sldChg chg="modSp mod">
        <pc:chgData name="Josef" userId="48716a1b-f134-45e0-8a1c-2d12451ecbef" providerId="ADAL" clId="{4067A7AA-0FEF-4B98-841B-7E37E147DF69}" dt="2022-04-20T13:34:59.757" v="75" actId="5793"/>
        <pc:sldMkLst>
          <pc:docMk/>
          <pc:sldMk cId="2332800165" sldId="257"/>
        </pc:sldMkLst>
        <pc:spChg chg="mod">
          <ac:chgData name="Josef" userId="48716a1b-f134-45e0-8a1c-2d12451ecbef" providerId="ADAL" clId="{4067A7AA-0FEF-4B98-841B-7E37E147DF69}" dt="2022-04-20T13:34:59.757" v="75" actId="5793"/>
          <ac:spMkLst>
            <pc:docMk/>
            <pc:sldMk cId="2332800165" sldId="257"/>
            <ac:spMk id="122882" creationId="{00000000-0000-0000-0000-000000000000}"/>
          </ac:spMkLst>
        </pc:spChg>
      </pc:sldChg>
      <pc:sldChg chg="modSp mod">
        <pc:chgData name="Josef" userId="48716a1b-f134-45e0-8a1c-2d12451ecbef" providerId="ADAL" clId="{4067A7AA-0FEF-4B98-841B-7E37E147DF69}" dt="2022-04-20T13:35:19.918" v="76" actId="2711"/>
        <pc:sldMkLst>
          <pc:docMk/>
          <pc:sldMk cId="2279023296" sldId="258"/>
        </pc:sldMkLst>
        <pc:spChg chg="mod">
          <ac:chgData name="Josef" userId="48716a1b-f134-45e0-8a1c-2d12451ecbef" providerId="ADAL" clId="{4067A7AA-0FEF-4B98-841B-7E37E147DF69}" dt="2022-04-20T13:35:19.918" v="76" actId="2711"/>
          <ac:spMkLst>
            <pc:docMk/>
            <pc:sldMk cId="2279023296" sldId="258"/>
            <ac:spMk id="124930" creationId="{00000000-0000-0000-0000-000000000000}"/>
          </ac:spMkLst>
        </pc:spChg>
      </pc:sldChg>
      <pc:sldChg chg="modSp mod">
        <pc:chgData name="Josef" userId="48716a1b-f134-45e0-8a1c-2d12451ecbef" providerId="ADAL" clId="{4067A7AA-0FEF-4B98-841B-7E37E147DF69}" dt="2022-04-20T14:00:29.137" v="314" actId="115"/>
        <pc:sldMkLst>
          <pc:docMk/>
          <pc:sldMk cId="636876261" sldId="270"/>
        </pc:sldMkLst>
        <pc:spChg chg="mod">
          <ac:chgData name="Josef" userId="48716a1b-f134-45e0-8a1c-2d12451ecbef" providerId="ADAL" clId="{4067A7AA-0FEF-4B98-841B-7E37E147DF69}" dt="2022-04-20T14:00:29.137" v="314" actId="115"/>
          <ac:spMkLst>
            <pc:docMk/>
            <pc:sldMk cId="636876261" sldId="270"/>
            <ac:spMk id="146434" creationId="{00000000-0000-0000-0000-000000000000}"/>
          </ac:spMkLst>
        </pc:spChg>
      </pc:sldChg>
      <pc:sldChg chg="modSp mod">
        <pc:chgData name="Josef" userId="48716a1b-f134-45e0-8a1c-2d12451ecbef" providerId="ADAL" clId="{4067A7AA-0FEF-4B98-841B-7E37E147DF69}" dt="2022-04-20T13:32:17.188" v="34" actId="115"/>
        <pc:sldMkLst>
          <pc:docMk/>
          <pc:sldMk cId="1507453413" sldId="278"/>
        </pc:sldMkLst>
        <pc:spChg chg="mod">
          <ac:chgData name="Josef" userId="48716a1b-f134-45e0-8a1c-2d12451ecbef" providerId="ADAL" clId="{4067A7AA-0FEF-4B98-841B-7E37E147DF69}" dt="2022-04-20T13:32:17.188" v="34" actId="115"/>
          <ac:spMkLst>
            <pc:docMk/>
            <pc:sldMk cId="1507453413" sldId="278"/>
            <ac:spMk id="4" creationId="{00000000-0000-0000-0000-000000000000}"/>
          </ac:spMkLst>
        </pc:spChg>
      </pc:sldChg>
      <pc:sldChg chg="modSp mod">
        <pc:chgData name="Josef" userId="48716a1b-f134-45e0-8a1c-2d12451ecbef" providerId="ADAL" clId="{4067A7AA-0FEF-4B98-841B-7E37E147DF69}" dt="2022-04-20T13:32:07.504" v="33" actId="115"/>
        <pc:sldMkLst>
          <pc:docMk/>
          <pc:sldMk cId="192666207" sldId="279"/>
        </pc:sldMkLst>
        <pc:spChg chg="mod">
          <ac:chgData name="Josef" userId="48716a1b-f134-45e0-8a1c-2d12451ecbef" providerId="ADAL" clId="{4067A7AA-0FEF-4B98-841B-7E37E147DF69}" dt="2022-04-20T13:32:07.504" v="33" actId="115"/>
          <ac:spMkLst>
            <pc:docMk/>
            <pc:sldMk cId="192666207" sldId="279"/>
            <ac:spMk id="4" creationId="{00000000-0000-0000-0000-000000000000}"/>
          </ac:spMkLst>
        </pc:spChg>
      </pc:sldChg>
      <pc:sldChg chg="modSp mod">
        <pc:chgData name="Josef" userId="48716a1b-f134-45e0-8a1c-2d12451ecbef" providerId="ADAL" clId="{4067A7AA-0FEF-4B98-841B-7E37E147DF69}" dt="2022-04-20T13:34:18.851" v="53" actId="20577"/>
        <pc:sldMkLst>
          <pc:docMk/>
          <pc:sldMk cId="3255076256" sldId="280"/>
        </pc:sldMkLst>
        <pc:spChg chg="mod">
          <ac:chgData name="Josef" userId="48716a1b-f134-45e0-8a1c-2d12451ecbef" providerId="ADAL" clId="{4067A7AA-0FEF-4B98-841B-7E37E147DF69}" dt="2022-04-20T13:34:18.851" v="53" actId="20577"/>
          <ac:spMkLst>
            <pc:docMk/>
            <pc:sldMk cId="3255076256" sldId="280"/>
            <ac:spMk id="4" creationId="{00000000-0000-0000-0000-000000000000}"/>
          </ac:spMkLst>
        </pc:spChg>
      </pc:sldChg>
      <pc:sldChg chg="modSp mod">
        <pc:chgData name="Josef" userId="48716a1b-f134-45e0-8a1c-2d12451ecbef" providerId="ADAL" clId="{4067A7AA-0FEF-4B98-841B-7E37E147DF69}" dt="2022-04-20T13:37:44.704" v="80" actId="115"/>
        <pc:sldMkLst>
          <pc:docMk/>
          <pc:sldMk cId="2611990883" sldId="284"/>
        </pc:sldMkLst>
        <pc:spChg chg="mod">
          <ac:chgData name="Josef" userId="48716a1b-f134-45e0-8a1c-2d12451ecbef" providerId="ADAL" clId="{4067A7AA-0FEF-4B98-841B-7E37E147DF69}" dt="2022-04-20T13:37:44.704" v="80" actId="115"/>
          <ac:spMkLst>
            <pc:docMk/>
            <pc:sldMk cId="2611990883" sldId="284"/>
            <ac:spMk id="4" creationId="{00000000-0000-0000-0000-000000000000}"/>
          </ac:spMkLst>
        </pc:spChg>
      </pc:sldChg>
      <pc:sldChg chg="modSp mod">
        <pc:chgData name="Josef" userId="48716a1b-f134-45e0-8a1c-2d12451ecbef" providerId="ADAL" clId="{4067A7AA-0FEF-4B98-841B-7E37E147DF69}" dt="2022-04-20T13:38:27.108" v="100" actId="20577"/>
        <pc:sldMkLst>
          <pc:docMk/>
          <pc:sldMk cId="1089900887" sldId="285"/>
        </pc:sldMkLst>
        <pc:spChg chg="mod">
          <ac:chgData name="Josef" userId="48716a1b-f134-45e0-8a1c-2d12451ecbef" providerId="ADAL" clId="{4067A7AA-0FEF-4B98-841B-7E37E147DF69}" dt="2022-04-20T13:38:27.108" v="100" actId="20577"/>
          <ac:spMkLst>
            <pc:docMk/>
            <pc:sldMk cId="1089900887" sldId="285"/>
            <ac:spMk id="4" creationId="{00000000-0000-0000-0000-000000000000}"/>
          </ac:spMkLst>
        </pc:spChg>
      </pc:sldChg>
      <pc:sldChg chg="modSp mod">
        <pc:chgData name="Josef" userId="48716a1b-f134-45e0-8a1c-2d12451ecbef" providerId="ADAL" clId="{4067A7AA-0FEF-4B98-841B-7E37E147DF69}" dt="2022-04-20T13:42:16.405" v="124" actId="5793"/>
        <pc:sldMkLst>
          <pc:docMk/>
          <pc:sldMk cId="1808849025" sldId="287"/>
        </pc:sldMkLst>
        <pc:spChg chg="mod">
          <ac:chgData name="Josef" userId="48716a1b-f134-45e0-8a1c-2d12451ecbef" providerId="ADAL" clId="{4067A7AA-0FEF-4B98-841B-7E37E147DF69}" dt="2022-04-20T13:42:16.405" v="124" actId="5793"/>
          <ac:spMkLst>
            <pc:docMk/>
            <pc:sldMk cId="1808849025" sldId="287"/>
            <ac:spMk id="4" creationId="{00000000-0000-0000-0000-000000000000}"/>
          </ac:spMkLst>
        </pc:spChg>
      </pc:sldChg>
      <pc:sldChg chg="modSp mod">
        <pc:chgData name="Josef" userId="48716a1b-f134-45e0-8a1c-2d12451ecbef" providerId="ADAL" clId="{4067A7AA-0FEF-4B98-841B-7E37E147DF69}" dt="2022-04-20T13:45:19.132" v="130" actId="20577"/>
        <pc:sldMkLst>
          <pc:docMk/>
          <pc:sldMk cId="3215743730" sldId="289"/>
        </pc:sldMkLst>
        <pc:spChg chg="mod">
          <ac:chgData name="Josef" userId="48716a1b-f134-45e0-8a1c-2d12451ecbef" providerId="ADAL" clId="{4067A7AA-0FEF-4B98-841B-7E37E147DF69}" dt="2022-04-20T13:45:19.132" v="130" actId="20577"/>
          <ac:spMkLst>
            <pc:docMk/>
            <pc:sldMk cId="3215743730" sldId="289"/>
            <ac:spMk id="5" creationId="{00000000-0000-0000-0000-000000000000}"/>
          </ac:spMkLst>
        </pc:spChg>
      </pc:sldChg>
      <pc:sldChg chg="modSp mod">
        <pc:chgData name="Josef" userId="48716a1b-f134-45e0-8a1c-2d12451ecbef" providerId="ADAL" clId="{4067A7AA-0FEF-4B98-841B-7E37E147DF69}" dt="2022-04-20T13:43:03.523" v="126" actId="113"/>
        <pc:sldMkLst>
          <pc:docMk/>
          <pc:sldMk cId="3219410576" sldId="290"/>
        </pc:sldMkLst>
        <pc:spChg chg="mod">
          <ac:chgData name="Josef" userId="48716a1b-f134-45e0-8a1c-2d12451ecbef" providerId="ADAL" clId="{4067A7AA-0FEF-4B98-841B-7E37E147DF69}" dt="2022-04-20T13:43:03.523" v="126" actId="113"/>
          <ac:spMkLst>
            <pc:docMk/>
            <pc:sldMk cId="3219410576" sldId="290"/>
            <ac:spMk id="4" creationId="{00000000-0000-0000-0000-000000000000}"/>
          </ac:spMkLst>
        </pc:spChg>
      </pc:sldChg>
      <pc:sldChg chg="modSp mod">
        <pc:chgData name="Josef" userId="48716a1b-f134-45e0-8a1c-2d12451ecbef" providerId="ADAL" clId="{4067A7AA-0FEF-4B98-841B-7E37E147DF69}" dt="2022-04-20T13:46:28.702" v="136" actId="115"/>
        <pc:sldMkLst>
          <pc:docMk/>
          <pc:sldMk cId="3544745046" sldId="291"/>
        </pc:sldMkLst>
        <pc:spChg chg="mod">
          <ac:chgData name="Josef" userId="48716a1b-f134-45e0-8a1c-2d12451ecbef" providerId="ADAL" clId="{4067A7AA-0FEF-4B98-841B-7E37E147DF69}" dt="2022-04-20T13:46:28.702" v="136" actId="115"/>
          <ac:spMkLst>
            <pc:docMk/>
            <pc:sldMk cId="3544745046" sldId="291"/>
            <ac:spMk id="4" creationId="{00000000-0000-0000-0000-000000000000}"/>
          </ac:spMkLst>
        </pc:spChg>
      </pc:sldChg>
      <pc:sldChg chg="modSp">
        <pc:chgData name="Josef" userId="48716a1b-f134-45e0-8a1c-2d12451ecbef" providerId="ADAL" clId="{4067A7AA-0FEF-4B98-841B-7E37E147DF69}" dt="2022-04-20T13:47:39.811" v="145" actId="115"/>
        <pc:sldMkLst>
          <pc:docMk/>
          <pc:sldMk cId="4187655636" sldId="296"/>
        </pc:sldMkLst>
        <pc:spChg chg="mod">
          <ac:chgData name="Josef" userId="48716a1b-f134-45e0-8a1c-2d12451ecbef" providerId="ADAL" clId="{4067A7AA-0FEF-4B98-841B-7E37E147DF69}" dt="2022-04-20T13:47:39.811" v="145" actId="115"/>
          <ac:spMkLst>
            <pc:docMk/>
            <pc:sldMk cId="4187655636" sldId="296"/>
            <ac:spMk id="4" creationId="{00000000-0000-0000-0000-000000000000}"/>
          </ac:spMkLst>
        </pc:spChg>
      </pc:sldChg>
      <pc:sldChg chg="modSp mod">
        <pc:chgData name="Josef" userId="48716a1b-f134-45e0-8a1c-2d12451ecbef" providerId="ADAL" clId="{4067A7AA-0FEF-4B98-841B-7E37E147DF69}" dt="2022-04-20T13:48:46.792" v="154" actId="20577"/>
        <pc:sldMkLst>
          <pc:docMk/>
          <pc:sldMk cId="2627368935" sldId="300"/>
        </pc:sldMkLst>
        <pc:spChg chg="mod">
          <ac:chgData name="Josef" userId="48716a1b-f134-45e0-8a1c-2d12451ecbef" providerId="ADAL" clId="{4067A7AA-0FEF-4B98-841B-7E37E147DF69}" dt="2022-04-20T13:48:46.792" v="154" actId="20577"/>
          <ac:spMkLst>
            <pc:docMk/>
            <pc:sldMk cId="2627368935" sldId="300"/>
            <ac:spMk id="4" creationId="{00000000-0000-0000-0000-000000000000}"/>
          </ac:spMkLst>
        </pc:spChg>
      </pc:sldChg>
      <pc:sldChg chg="modSp mod">
        <pc:chgData name="Josef" userId="48716a1b-f134-45e0-8a1c-2d12451ecbef" providerId="ADAL" clId="{4067A7AA-0FEF-4B98-841B-7E37E147DF69}" dt="2022-04-20T13:51:03.711" v="177" actId="207"/>
        <pc:sldMkLst>
          <pc:docMk/>
          <pc:sldMk cId="3484936788" sldId="302"/>
        </pc:sldMkLst>
        <pc:spChg chg="mod">
          <ac:chgData name="Josef" userId="48716a1b-f134-45e0-8a1c-2d12451ecbef" providerId="ADAL" clId="{4067A7AA-0FEF-4B98-841B-7E37E147DF69}" dt="2022-04-20T13:51:03.711" v="177" actId="207"/>
          <ac:spMkLst>
            <pc:docMk/>
            <pc:sldMk cId="3484936788" sldId="302"/>
            <ac:spMk id="4" creationId="{00000000-0000-0000-0000-000000000000}"/>
          </ac:spMkLst>
        </pc:spChg>
      </pc:sldChg>
      <pc:sldChg chg="modSp mod">
        <pc:chgData name="Josef" userId="48716a1b-f134-45e0-8a1c-2d12451ecbef" providerId="ADAL" clId="{4067A7AA-0FEF-4B98-841B-7E37E147DF69}" dt="2022-04-20T13:51:18.657" v="178" actId="115"/>
        <pc:sldMkLst>
          <pc:docMk/>
          <pc:sldMk cId="3353750026" sldId="304"/>
        </pc:sldMkLst>
        <pc:spChg chg="mod">
          <ac:chgData name="Josef" userId="48716a1b-f134-45e0-8a1c-2d12451ecbef" providerId="ADAL" clId="{4067A7AA-0FEF-4B98-841B-7E37E147DF69}" dt="2022-04-20T13:51:18.657" v="178" actId="115"/>
          <ac:spMkLst>
            <pc:docMk/>
            <pc:sldMk cId="3353750026" sldId="304"/>
            <ac:spMk id="4" creationId="{00000000-0000-0000-0000-000000000000}"/>
          </ac:spMkLst>
        </pc:spChg>
      </pc:sldChg>
      <pc:sldChg chg="modSp mod">
        <pc:chgData name="Josef" userId="48716a1b-f134-45e0-8a1c-2d12451ecbef" providerId="ADAL" clId="{4067A7AA-0FEF-4B98-841B-7E37E147DF69}" dt="2022-04-20T13:51:48.635" v="179" actId="115"/>
        <pc:sldMkLst>
          <pc:docMk/>
          <pc:sldMk cId="3068533314" sldId="305"/>
        </pc:sldMkLst>
        <pc:spChg chg="mod">
          <ac:chgData name="Josef" userId="48716a1b-f134-45e0-8a1c-2d12451ecbef" providerId="ADAL" clId="{4067A7AA-0FEF-4B98-841B-7E37E147DF69}" dt="2022-04-20T13:51:48.635" v="179" actId="115"/>
          <ac:spMkLst>
            <pc:docMk/>
            <pc:sldMk cId="3068533314" sldId="305"/>
            <ac:spMk id="4" creationId="{00000000-0000-0000-0000-000000000000}"/>
          </ac:spMkLst>
        </pc:spChg>
      </pc:sldChg>
      <pc:sldChg chg="modSp mod">
        <pc:chgData name="Josef" userId="48716a1b-f134-45e0-8a1c-2d12451ecbef" providerId="ADAL" clId="{4067A7AA-0FEF-4B98-841B-7E37E147DF69}" dt="2022-04-20T13:53:36.297" v="186" actId="115"/>
        <pc:sldMkLst>
          <pc:docMk/>
          <pc:sldMk cId="2379351444" sldId="306"/>
        </pc:sldMkLst>
        <pc:spChg chg="mod">
          <ac:chgData name="Josef" userId="48716a1b-f134-45e0-8a1c-2d12451ecbef" providerId="ADAL" clId="{4067A7AA-0FEF-4B98-841B-7E37E147DF69}" dt="2022-04-20T13:53:36.297" v="186" actId="115"/>
          <ac:spMkLst>
            <pc:docMk/>
            <pc:sldMk cId="2379351444" sldId="306"/>
            <ac:spMk id="4" creationId="{00000000-0000-0000-0000-000000000000}"/>
          </ac:spMkLst>
        </pc:spChg>
      </pc:sldChg>
      <pc:sldChg chg="modSp mod">
        <pc:chgData name="Josef" userId="48716a1b-f134-45e0-8a1c-2d12451ecbef" providerId="ADAL" clId="{4067A7AA-0FEF-4B98-841B-7E37E147DF69}" dt="2022-04-20T13:52:25.912" v="183" actId="6549"/>
        <pc:sldMkLst>
          <pc:docMk/>
          <pc:sldMk cId="4285196132" sldId="307"/>
        </pc:sldMkLst>
        <pc:spChg chg="mod">
          <ac:chgData name="Josef" userId="48716a1b-f134-45e0-8a1c-2d12451ecbef" providerId="ADAL" clId="{4067A7AA-0FEF-4B98-841B-7E37E147DF69}" dt="2022-04-20T13:52:25.912" v="183" actId="6549"/>
          <ac:spMkLst>
            <pc:docMk/>
            <pc:sldMk cId="4285196132" sldId="307"/>
            <ac:spMk id="4" creationId="{00000000-0000-0000-0000-000000000000}"/>
          </ac:spMkLst>
        </pc:spChg>
      </pc:sldChg>
      <pc:sldChg chg="modSp mod">
        <pc:chgData name="Josef" userId="48716a1b-f134-45e0-8a1c-2d12451ecbef" providerId="ADAL" clId="{4067A7AA-0FEF-4B98-841B-7E37E147DF69}" dt="2022-04-20T13:53:00.342" v="185" actId="115"/>
        <pc:sldMkLst>
          <pc:docMk/>
          <pc:sldMk cId="1746273685" sldId="309"/>
        </pc:sldMkLst>
        <pc:spChg chg="mod">
          <ac:chgData name="Josef" userId="48716a1b-f134-45e0-8a1c-2d12451ecbef" providerId="ADAL" clId="{4067A7AA-0FEF-4B98-841B-7E37E147DF69}" dt="2022-04-20T13:53:00.342" v="185" actId="115"/>
          <ac:spMkLst>
            <pc:docMk/>
            <pc:sldMk cId="1746273685" sldId="309"/>
            <ac:spMk id="4" creationId="{00000000-0000-0000-0000-000000000000}"/>
          </ac:spMkLst>
        </pc:spChg>
      </pc:sldChg>
      <pc:sldChg chg="modSp mod">
        <pc:chgData name="Josef" userId="48716a1b-f134-45e0-8a1c-2d12451ecbef" providerId="ADAL" clId="{4067A7AA-0FEF-4B98-841B-7E37E147DF69}" dt="2022-04-20T13:54:19.926" v="189" actId="115"/>
        <pc:sldMkLst>
          <pc:docMk/>
          <pc:sldMk cId="2359319499" sldId="313"/>
        </pc:sldMkLst>
        <pc:spChg chg="mod">
          <ac:chgData name="Josef" userId="48716a1b-f134-45e0-8a1c-2d12451ecbef" providerId="ADAL" clId="{4067A7AA-0FEF-4B98-841B-7E37E147DF69}" dt="2022-04-20T13:54:19.926" v="189" actId="115"/>
          <ac:spMkLst>
            <pc:docMk/>
            <pc:sldMk cId="2359319499" sldId="313"/>
            <ac:spMk id="4" creationId="{00000000-0000-0000-0000-000000000000}"/>
          </ac:spMkLst>
        </pc:spChg>
      </pc:sldChg>
      <pc:sldChg chg="modSp mod">
        <pc:chgData name="Josef" userId="48716a1b-f134-45e0-8a1c-2d12451ecbef" providerId="ADAL" clId="{4067A7AA-0FEF-4B98-841B-7E37E147DF69}" dt="2022-04-20T13:54:34.445" v="190" actId="115"/>
        <pc:sldMkLst>
          <pc:docMk/>
          <pc:sldMk cId="4124972558" sldId="314"/>
        </pc:sldMkLst>
        <pc:spChg chg="mod">
          <ac:chgData name="Josef" userId="48716a1b-f134-45e0-8a1c-2d12451ecbef" providerId="ADAL" clId="{4067A7AA-0FEF-4B98-841B-7E37E147DF69}" dt="2022-04-20T13:54:34.445" v="190" actId="115"/>
          <ac:spMkLst>
            <pc:docMk/>
            <pc:sldMk cId="4124972558" sldId="314"/>
            <ac:spMk id="4" creationId="{00000000-0000-0000-0000-000000000000}"/>
          </ac:spMkLst>
        </pc:spChg>
      </pc:sldChg>
      <pc:sldChg chg="modSp mod">
        <pc:chgData name="Josef" userId="48716a1b-f134-45e0-8a1c-2d12451ecbef" providerId="ADAL" clId="{4067A7AA-0FEF-4B98-841B-7E37E147DF69}" dt="2022-04-20T13:56:42.993" v="197" actId="115"/>
        <pc:sldMkLst>
          <pc:docMk/>
          <pc:sldMk cId="174783460" sldId="319"/>
        </pc:sldMkLst>
        <pc:spChg chg="mod">
          <ac:chgData name="Josef" userId="48716a1b-f134-45e0-8a1c-2d12451ecbef" providerId="ADAL" clId="{4067A7AA-0FEF-4B98-841B-7E37E147DF69}" dt="2022-04-20T13:56:42.993" v="197" actId="115"/>
          <ac:spMkLst>
            <pc:docMk/>
            <pc:sldMk cId="174783460" sldId="319"/>
            <ac:spMk id="4" creationId="{00000000-0000-0000-0000-000000000000}"/>
          </ac:spMkLst>
        </pc:spChg>
      </pc:sldChg>
      <pc:sldChg chg="modSp mod">
        <pc:chgData name="Josef" userId="48716a1b-f134-45e0-8a1c-2d12451ecbef" providerId="ADAL" clId="{4067A7AA-0FEF-4B98-841B-7E37E147DF69}" dt="2022-04-20T13:57:33.018" v="251" actId="115"/>
        <pc:sldMkLst>
          <pc:docMk/>
          <pc:sldMk cId="3992095100" sldId="320"/>
        </pc:sldMkLst>
        <pc:spChg chg="mod">
          <ac:chgData name="Josef" userId="48716a1b-f134-45e0-8a1c-2d12451ecbef" providerId="ADAL" clId="{4067A7AA-0FEF-4B98-841B-7E37E147DF69}" dt="2022-04-20T13:57:33.018" v="251" actId="115"/>
          <ac:spMkLst>
            <pc:docMk/>
            <pc:sldMk cId="3992095100" sldId="320"/>
            <ac:spMk id="4" creationId="{00000000-0000-0000-0000-000000000000}"/>
          </ac:spMkLst>
        </pc:spChg>
      </pc:sldChg>
      <pc:sldChg chg="modSp mod">
        <pc:chgData name="Josef" userId="48716a1b-f134-45e0-8a1c-2d12451ecbef" providerId="ADAL" clId="{4067A7AA-0FEF-4B98-841B-7E37E147DF69}" dt="2022-04-20T13:58:34.508" v="307" actId="115"/>
        <pc:sldMkLst>
          <pc:docMk/>
          <pc:sldMk cId="1909682887" sldId="321"/>
        </pc:sldMkLst>
        <pc:spChg chg="mod">
          <ac:chgData name="Josef" userId="48716a1b-f134-45e0-8a1c-2d12451ecbef" providerId="ADAL" clId="{4067A7AA-0FEF-4B98-841B-7E37E147DF69}" dt="2022-04-20T13:58:34.508" v="307" actId="115"/>
          <ac:spMkLst>
            <pc:docMk/>
            <pc:sldMk cId="1909682887" sldId="321"/>
            <ac:spMk id="4" creationId="{00000000-0000-0000-0000-000000000000}"/>
          </ac:spMkLst>
        </pc:spChg>
      </pc:sldChg>
      <pc:sldChg chg="modSp mod">
        <pc:chgData name="Josef" userId="48716a1b-f134-45e0-8a1c-2d12451ecbef" providerId="ADAL" clId="{4067A7AA-0FEF-4B98-841B-7E37E147DF69}" dt="2022-04-20T13:59:33.254" v="309" actId="115"/>
        <pc:sldMkLst>
          <pc:docMk/>
          <pc:sldMk cId="3596810377" sldId="328"/>
        </pc:sldMkLst>
        <pc:spChg chg="mod">
          <ac:chgData name="Josef" userId="48716a1b-f134-45e0-8a1c-2d12451ecbef" providerId="ADAL" clId="{4067A7AA-0FEF-4B98-841B-7E37E147DF69}" dt="2022-04-20T13:59:33.254" v="309" actId="115"/>
          <ac:spMkLst>
            <pc:docMk/>
            <pc:sldMk cId="3596810377" sldId="328"/>
            <ac:spMk id="4" creationId="{00000000-0000-0000-0000-000000000000}"/>
          </ac:spMkLst>
        </pc:spChg>
      </pc:sldChg>
      <pc:sldChg chg="modSp mod">
        <pc:chgData name="Josef" userId="48716a1b-f134-45e0-8a1c-2d12451ecbef" providerId="ADAL" clId="{4067A7AA-0FEF-4B98-841B-7E37E147DF69}" dt="2022-04-20T13:46:55.559" v="144" actId="14100"/>
        <pc:sldMkLst>
          <pc:docMk/>
          <pc:sldMk cId="2287024811" sldId="333"/>
        </pc:sldMkLst>
        <pc:spChg chg="mod">
          <ac:chgData name="Josef" userId="48716a1b-f134-45e0-8a1c-2d12451ecbef" providerId="ADAL" clId="{4067A7AA-0FEF-4B98-841B-7E37E147DF69}" dt="2022-04-20T13:46:55.559" v="144" actId="14100"/>
          <ac:spMkLst>
            <pc:docMk/>
            <pc:sldMk cId="2287024811" sldId="333"/>
            <ac:spMk id="4" creationId="{00000000-0000-0000-0000-000000000000}"/>
          </ac:spMkLst>
        </pc:spChg>
      </pc:sldChg>
      <pc:sldChg chg="modSp mod">
        <pc:chgData name="Josef" userId="48716a1b-f134-45e0-8a1c-2d12451ecbef" providerId="ADAL" clId="{4067A7AA-0FEF-4B98-841B-7E37E147DF69}" dt="2022-04-20T13:55:36.844" v="196" actId="115"/>
        <pc:sldMkLst>
          <pc:docMk/>
          <pc:sldMk cId="1383007598" sldId="335"/>
        </pc:sldMkLst>
        <pc:spChg chg="mod">
          <ac:chgData name="Josef" userId="48716a1b-f134-45e0-8a1c-2d12451ecbef" providerId="ADAL" clId="{4067A7AA-0FEF-4B98-841B-7E37E147DF69}" dt="2022-04-20T13:55:36.844" v="196" actId="115"/>
          <ac:spMkLst>
            <pc:docMk/>
            <pc:sldMk cId="1383007598" sldId="335"/>
            <ac:spMk id="4" creationId="{00000000-0000-0000-0000-000000000000}"/>
          </ac:spMkLst>
        </pc:spChg>
      </pc:sldChg>
      <pc:sldChg chg="modSp mod">
        <pc:chgData name="Josef" userId="48716a1b-f134-45e0-8a1c-2d12451ecbef" providerId="ADAL" clId="{4067A7AA-0FEF-4B98-841B-7E37E147DF69}" dt="2022-04-20T13:59:50.195" v="311" actId="115"/>
        <pc:sldMkLst>
          <pc:docMk/>
          <pc:sldMk cId="2897157903" sldId="336"/>
        </pc:sldMkLst>
        <pc:spChg chg="mod">
          <ac:chgData name="Josef" userId="48716a1b-f134-45e0-8a1c-2d12451ecbef" providerId="ADAL" clId="{4067A7AA-0FEF-4B98-841B-7E37E147DF69}" dt="2022-04-20T13:59:50.195" v="311" actId="115"/>
          <ac:spMkLst>
            <pc:docMk/>
            <pc:sldMk cId="2897157903" sldId="336"/>
            <ac:spMk id="4" creationId="{00000000-0000-0000-0000-000000000000}"/>
          </ac:spMkLst>
        </pc:spChg>
      </pc:sldChg>
      <pc:sldChg chg="modSp mod">
        <pc:chgData name="Josef" userId="48716a1b-f134-45e0-8a1c-2d12451ecbef" providerId="ADAL" clId="{4067A7AA-0FEF-4B98-841B-7E37E147DF69}" dt="2022-04-20T13:55:03.021" v="195" actId="1076"/>
        <pc:sldMkLst>
          <pc:docMk/>
          <pc:sldMk cId="1723443645" sldId="340"/>
        </pc:sldMkLst>
        <pc:picChg chg="mod">
          <ac:chgData name="Josef" userId="48716a1b-f134-45e0-8a1c-2d12451ecbef" providerId="ADAL" clId="{4067A7AA-0FEF-4B98-841B-7E37E147DF69}" dt="2022-04-20T13:55:03.021" v="195" actId="1076"/>
          <ac:picMkLst>
            <pc:docMk/>
            <pc:sldMk cId="1723443645" sldId="340"/>
            <ac:picMk id="4" creationId="{00000000-0000-0000-0000-000000000000}"/>
          </ac:picMkLst>
        </pc:picChg>
      </pc:sldChg>
      <pc:sldChg chg="addSp modSp mod">
        <pc:chgData name="Josef" userId="48716a1b-f134-45e0-8a1c-2d12451ecbef" providerId="ADAL" clId="{4067A7AA-0FEF-4B98-841B-7E37E147DF69}" dt="2022-04-20T13:27:28.875" v="19" actId="1076"/>
        <pc:sldMkLst>
          <pc:docMk/>
          <pc:sldMk cId="2568685225" sldId="347"/>
        </pc:sldMkLst>
        <pc:picChg chg="add mod modCrop">
          <ac:chgData name="Josef" userId="48716a1b-f134-45e0-8a1c-2d12451ecbef" providerId="ADAL" clId="{4067A7AA-0FEF-4B98-841B-7E37E147DF69}" dt="2022-04-20T12:55:09.219" v="8" actId="1076"/>
          <ac:picMkLst>
            <pc:docMk/>
            <pc:sldMk cId="2568685225" sldId="347"/>
            <ac:picMk id="3" creationId="{A00BE010-C590-4ABD-A669-964DA680E224}"/>
          </ac:picMkLst>
        </pc:picChg>
        <pc:picChg chg="add mod modCrop">
          <ac:chgData name="Josef" userId="48716a1b-f134-45e0-8a1c-2d12451ecbef" providerId="ADAL" clId="{4067A7AA-0FEF-4B98-841B-7E37E147DF69}" dt="2022-04-20T13:27:28.875" v="19" actId="1076"/>
          <ac:picMkLst>
            <pc:docMk/>
            <pc:sldMk cId="2568685225" sldId="347"/>
            <ac:picMk id="4" creationId="{FD3ED5E0-DFAD-4F99-AF73-0A08A43D2862}"/>
          </ac:picMkLst>
        </pc:picChg>
        <pc:picChg chg="add mod modCrop">
          <ac:chgData name="Josef" userId="48716a1b-f134-45e0-8a1c-2d12451ecbef" providerId="ADAL" clId="{4067A7AA-0FEF-4B98-841B-7E37E147DF69}" dt="2022-04-20T13:27:23.819" v="18" actId="1076"/>
          <ac:picMkLst>
            <pc:docMk/>
            <pc:sldMk cId="2568685225" sldId="347"/>
            <ac:picMk id="5" creationId="{6074E510-5AFD-4FE7-B1C3-1435E3713C2C}"/>
          </ac:picMkLst>
        </pc:picChg>
      </pc:sldChg>
      <pc:sldChg chg="addSp modSp new mod">
        <pc:chgData name="Josef" userId="48716a1b-f134-45e0-8a1c-2d12451ecbef" providerId="ADAL" clId="{4067A7AA-0FEF-4B98-841B-7E37E147DF69}" dt="2022-04-20T13:29:34.939" v="26" actId="1076"/>
        <pc:sldMkLst>
          <pc:docMk/>
          <pc:sldMk cId="2190805755" sldId="348"/>
        </pc:sldMkLst>
        <pc:picChg chg="add mod modCrop">
          <ac:chgData name="Josef" userId="48716a1b-f134-45e0-8a1c-2d12451ecbef" providerId="ADAL" clId="{4067A7AA-0FEF-4B98-841B-7E37E147DF69}" dt="2022-04-20T13:29:34.939" v="26" actId="1076"/>
          <ac:picMkLst>
            <pc:docMk/>
            <pc:sldMk cId="2190805755" sldId="348"/>
            <ac:picMk id="3" creationId="{D80A0A52-E4A9-4DB3-B52E-51B1CC1FC6CC}"/>
          </ac:picMkLst>
        </pc:picChg>
      </pc:sldChg>
      <pc:sldChg chg="addSp modSp new mod">
        <pc:chgData name="Josef" userId="48716a1b-f134-45e0-8a1c-2d12451ecbef" providerId="ADAL" clId="{4067A7AA-0FEF-4B98-841B-7E37E147DF69}" dt="2022-04-20T13:45:46.133" v="135" actId="1076"/>
        <pc:sldMkLst>
          <pc:docMk/>
          <pc:sldMk cId="3737443708" sldId="349"/>
        </pc:sldMkLst>
        <pc:picChg chg="add mod modCrop">
          <ac:chgData name="Josef" userId="48716a1b-f134-45e0-8a1c-2d12451ecbef" providerId="ADAL" clId="{4067A7AA-0FEF-4B98-841B-7E37E147DF69}" dt="2022-04-20T13:45:46.133" v="135" actId="1076"/>
          <ac:picMkLst>
            <pc:docMk/>
            <pc:sldMk cId="3737443708" sldId="349"/>
            <ac:picMk id="3" creationId="{7B1FCF83-D43F-4259-80F8-108821D181DA}"/>
          </ac:picMkLst>
        </pc:picChg>
      </pc:sldChg>
    </pc:docChg>
  </pc:docChgLst>
  <pc:docChgLst>
    <pc:chgData name="Josef Kunc" userId="48716a1b-f134-45e0-8a1c-2d12451ecbef" providerId="ADAL" clId="{0FAB6C98-6BE7-4EA6-9285-454FBE82A93B}"/>
    <pc:docChg chg="custSel addSld modSld">
      <pc:chgData name="Josef Kunc" userId="48716a1b-f134-45e0-8a1c-2d12451ecbef" providerId="ADAL" clId="{0FAB6C98-6BE7-4EA6-9285-454FBE82A93B}" dt="2022-04-20T10:48:07.072" v="217" actId="680"/>
      <pc:docMkLst>
        <pc:docMk/>
      </pc:docMkLst>
      <pc:sldChg chg="modSp mod">
        <pc:chgData name="Josef Kunc" userId="48716a1b-f134-45e0-8a1c-2d12451ecbef" providerId="ADAL" clId="{0FAB6C98-6BE7-4EA6-9285-454FBE82A93B}" dt="2022-04-19T19:32:41.570" v="55" actId="20577"/>
        <pc:sldMkLst>
          <pc:docMk/>
          <pc:sldMk cId="3587714431" sldId="256"/>
        </pc:sldMkLst>
        <pc:spChg chg="mod">
          <ac:chgData name="Josef Kunc" userId="48716a1b-f134-45e0-8a1c-2d12451ecbef" providerId="ADAL" clId="{0FAB6C98-6BE7-4EA6-9285-454FBE82A93B}" dt="2022-04-19T19:32:41.570" v="55" actId="20577"/>
          <ac:spMkLst>
            <pc:docMk/>
            <pc:sldMk cId="3587714431" sldId="256"/>
            <ac:spMk id="5" creationId="{5B7E9AAF-8024-415D-B745-8D0E1FA89E05}"/>
          </ac:spMkLst>
        </pc:spChg>
      </pc:sldChg>
      <pc:sldChg chg="modAnim">
        <pc:chgData name="Josef Kunc" userId="48716a1b-f134-45e0-8a1c-2d12451ecbef" providerId="ADAL" clId="{0FAB6C98-6BE7-4EA6-9285-454FBE82A93B}" dt="2022-04-19T19:45:38.742" v="216"/>
        <pc:sldMkLst>
          <pc:docMk/>
          <pc:sldMk cId="2598139617" sldId="273"/>
        </pc:sldMkLst>
      </pc:sldChg>
      <pc:sldChg chg="modSp mod">
        <pc:chgData name="Josef Kunc" userId="48716a1b-f134-45e0-8a1c-2d12451ecbef" providerId="ADAL" clId="{0FAB6C98-6BE7-4EA6-9285-454FBE82A93B}" dt="2022-04-19T19:35:38.230" v="140" actId="207"/>
        <pc:sldMkLst>
          <pc:docMk/>
          <pc:sldMk cId="3256934144" sldId="292"/>
        </pc:sldMkLst>
        <pc:spChg chg="mod">
          <ac:chgData name="Josef Kunc" userId="48716a1b-f134-45e0-8a1c-2d12451ecbef" providerId="ADAL" clId="{0FAB6C98-6BE7-4EA6-9285-454FBE82A93B}" dt="2022-04-19T19:35:38.230" v="140" actId="207"/>
          <ac:spMkLst>
            <pc:docMk/>
            <pc:sldMk cId="3256934144" sldId="292"/>
            <ac:spMk id="4" creationId="{00000000-0000-0000-0000-000000000000}"/>
          </ac:spMkLst>
        </pc:spChg>
      </pc:sldChg>
      <pc:sldChg chg="modSp mod modAnim">
        <pc:chgData name="Josef Kunc" userId="48716a1b-f134-45e0-8a1c-2d12451ecbef" providerId="ADAL" clId="{0FAB6C98-6BE7-4EA6-9285-454FBE82A93B}" dt="2022-04-19T19:38:56.190" v="189"/>
        <pc:sldMkLst>
          <pc:docMk/>
          <pc:sldMk cId="4187655636" sldId="296"/>
        </pc:sldMkLst>
        <pc:spChg chg="mod">
          <ac:chgData name="Josef Kunc" userId="48716a1b-f134-45e0-8a1c-2d12451ecbef" providerId="ADAL" clId="{0FAB6C98-6BE7-4EA6-9285-454FBE82A93B}" dt="2022-04-19T19:38:48.069" v="188" actId="5793"/>
          <ac:spMkLst>
            <pc:docMk/>
            <pc:sldMk cId="4187655636" sldId="296"/>
            <ac:spMk id="4" creationId="{00000000-0000-0000-0000-000000000000}"/>
          </ac:spMkLst>
        </pc:spChg>
      </pc:sldChg>
      <pc:sldChg chg="addSp modSp mod">
        <pc:chgData name="Josef Kunc" userId="48716a1b-f134-45e0-8a1c-2d12451ecbef" providerId="ADAL" clId="{0FAB6C98-6BE7-4EA6-9285-454FBE82A93B}" dt="2022-04-19T19:32:21.655" v="54" actId="5793"/>
        <pc:sldMkLst>
          <pc:docMk/>
          <pc:sldMk cId="2818857137" sldId="303"/>
        </pc:sldMkLst>
        <pc:spChg chg="add mod">
          <ac:chgData name="Josef Kunc" userId="48716a1b-f134-45e0-8a1c-2d12451ecbef" providerId="ADAL" clId="{0FAB6C98-6BE7-4EA6-9285-454FBE82A93B}" dt="2022-04-19T19:32:21.655" v="54" actId="5793"/>
          <ac:spMkLst>
            <pc:docMk/>
            <pc:sldMk cId="2818857137" sldId="303"/>
            <ac:spMk id="3" creationId="{C3913A21-75D4-4C78-A25A-2AD251BFEF76}"/>
          </ac:spMkLst>
        </pc:spChg>
      </pc:sldChg>
      <pc:sldChg chg="modSp mod">
        <pc:chgData name="Josef Kunc" userId="48716a1b-f134-45e0-8a1c-2d12451ecbef" providerId="ADAL" clId="{0FAB6C98-6BE7-4EA6-9285-454FBE82A93B}" dt="2022-04-19T19:36:52.134" v="144" actId="20577"/>
        <pc:sldMkLst>
          <pc:docMk/>
          <pc:sldMk cId="3274039388" sldId="308"/>
        </pc:sldMkLst>
        <pc:spChg chg="mod">
          <ac:chgData name="Josef Kunc" userId="48716a1b-f134-45e0-8a1c-2d12451ecbef" providerId="ADAL" clId="{0FAB6C98-6BE7-4EA6-9285-454FBE82A93B}" dt="2022-04-19T19:36:52.134" v="144" actId="20577"/>
          <ac:spMkLst>
            <pc:docMk/>
            <pc:sldMk cId="3274039388" sldId="308"/>
            <ac:spMk id="4" creationId="{00000000-0000-0000-0000-000000000000}"/>
          </ac:spMkLst>
        </pc:spChg>
      </pc:sldChg>
      <pc:sldChg chg="modSp mod modAnim">
        <pc:chgData name="Josef Kunc" userId="48716a1b-f134-45e0-8a1c-2d12451ecbef" providerId="ADAL" clId="{0FAB6C98-6BE7-4EA6-9285-454FBE82A93B}" dt="2022-04-19T19:40:56.336" v="211"/>
        <pc:sldMkLst>
          <pc:docMk/>
          <pc:sldMk cId="2848596523" sldId="316"/>
        </pc:sldMkLst>
        <pc:spChg chg="mod">
          <ac:chgData name="Josef Kunc" userId="48716a1b-f134-45e0-8a1c-2d12451ecbef" providerId="ADAL" clId="{0FAB6C98-6BE7-4EA6-9285-454FBE82A93B}" dt="2022-04-19T19:40:34.843" v="209" actId="5793"/>
          <ac:spMkLst>
            <pc:docMk/>
            <pc:sldMk cId="2848596523" sldId="316"/>
            <ac:spMk id="4" creationId="{00000000-0000-0000-0000-000000000000}"/>
          </ac:spMkLst>
        </pc:spChg>
      </pc:sldChg>
      <pc:sldChg chg="modAnim">
        <pc:chgData name="Josef Kunc" userId="48716a1b-f134-45e0-8a1c-2d12451ecbef" providerId="ADAL" clId="{0FAB6C98-6BE7-4EA6-9285-454FBE82A93B}" dt="2022-04-19T19:44:45.919" v="212"/>
        <pc:sldMkLst>
          <pc:docMk/>
          <pc:sldMk cId="2556776343" sldId="329"/>
        </pc:sldMkLst>
      </pc:sldChg>
      <pc:sldChg chg="new">
        <pc:chgData name="Josef Kunc" userId="48716a1b-f134-45e0-8a1c-2d12451ecbef" providerId="ADAL" clId="{0FAB6C98-6BE7-4EA6-9285-454FBE82A93B}" dt="2022-04-20T10:48:07.072" v="217" actId="680"/>
        <pc:sldMkLst>
          <pc:docMk/>
          <pc:sldMk cId="2568685225" sldId="34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99012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3582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191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72324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31609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45322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9B9B08F-DEFC-41F5-A90C-7ED8ADA130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1624" cy="103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Stárnutí populace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3FD241E-C136-47D8-959E-BB3B67B34C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Stárnutí populace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47E0891-B72B-451F-A5CC-18CC27B9DF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F60899B-36F3-4125-A4D2-BF77A443E5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426" y="6050485"/>
            <a:ext cx="883410" cy="59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ECON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F35F32C-C513-46D5-A31A-1C8F92EC97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135" y="2019299"/>
            <a:ext cx="4199887" cy="2841099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F7D96717-61A6-4CA4-8435-E0D536EBA6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599CB6BE-5475-43A1-B06C-8E7566E44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664B3B6-733D-4432-B025-215CDCE91C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A1C054C-3231-439D-B93E-6FB78B1C8E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Stárnutí populace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E844475-B2F7-4481-9A87-1431E91368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1B0D8-2B06-449A-A023-89F3C46E4F1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70737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E00E847-80B3-4CCA-A625-6785A7EF08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A2D5337-C607-4767-9675-2A7AE5CC3A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20782" cy="102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F1866C0-9E4A-449F-8756-70AFEADAD4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Stárnutí populace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DEA7DE3-FBF5-48DB-AE89-99F65F9D8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Stárnutí populace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A3A2FD6-9C9B-4458-A2AA-D1DD17E7E2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Stárnutí populace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6FCA30E9-0899-4BB2-A33A-8E8587324D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Stárnutí populace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E8261C5-758A-4D2F-9F56-BFDCAE9A46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Stárnutí populace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F243F96-CFB0-4597-BBC0-87FD04D98E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</p:sldLayoutIdLst>
  <p:hf sldNum="0"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7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71855EC-7376-4CA8-8892-A5D87A80DE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Stárnutí populace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6AB0198-BABE-4497-BFA1-04150C252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466256"/>
            <a:ext cx="11361600" cy="1171580"/>
          </a:xfrm>
        </p:spPr>
        <p:txBody>
          <a:bodyPr/>
          <a:lstStyle/>
          <a:p>
            <a:pPr algn="ctr"/>
            <a:r>
              <a:rPr lang="cs-CZ" dirty="0"/>
              <a:t>Přednáška č. 9</a:t>
            </a:r>
            <a:br>
              <a:rPr lang="cs-CZ" dirty="0"/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B7E9AAF-8024-415D-B745-8D0E1FA89E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3497566"/>
            <a:ext cx="11361600" cy="698497"/>
          </a:xfrm>
        </p:spPr>
        <p:txBody>
          <a:bodyPr/>
          <a:lstStyle/>
          <a:p>
            <a:pPr algn="ctr"/>
            <a:r>
              <a:rPr lang="cs-CZ" sz="4400" b="1" dirty="0"/>
              <a:t>Stárnutí populace </a:t>
            </a:r>
          </a:p>
        </p:txBody>
      </p:sp>
    </p:spTree>
    <p:extLst>
      <p:ext uri="{BB962C8B-B14F-4D97-AF65-F5344CB8AC3E}">
        <p14:creationId xmlns:p14="http://schemas.microsoft.com/office/powerpoint/2010/main" val="3587714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15636" y="314037"/>
            <a:ext cx="11296072" cy="5517964"/>
          </a:xfrm>
        </p:spPr>
        <p:txBody>
          <a:bodyPr/>
          <a:lstStyle/>
          <a:p>
            <a:r>
              <a:rPr lang="cs-CZ" sz="2000" b="1" dirty="0"/>
              <a:t>3. skupinu nástrojů hodnocení a prezentace věkových struktur představují </a:t>
            </a:r>
            <a:r>
              <a:rPr lang="cs-CZ" sz="2000" b="1" u="sng" dirty="0"/>
              <a:t>grafické metody</a:t>
            </a:r>
            <a:r>
              <a:rPr lang="cs-CZ" sz="2000" dirty="0"/>
              <a:t>. </a:t>
            </a:r>
          </a:p>
          <a:p>
            <a:endParaRPr lang="cs-CZ" sz="2000" dirty="0"/>
          </a:p>
          <a:p>
            <a:r>
              <a:rPr lang="cs-CZ" sz="2000" b="1" dirty="0"/>
              <a:t>Nejčastěji používanou</a:t>
            </a:r>
            <a:r>
              <a:rPr lang="cs-CZ" sz="2000" dirty="0"/>
              <a:t>, zejména pro svoji názornost, je </a:t>
            </a:r>
            <a:r>
              <a:rPr lang="cs-CZ" sz="2000" b="1" dirty="0"/>
              <a:t>věková pyramida</a:t>
            </a:r>
            <a:r>
              <a:rPr lang="cs-CZ" sz="2000" dirty="0"/>
              <a:t>. My už ji známe.</a:t>
            </a:r>
          </a:p>
          <a:p>
            <a:r>
              <a:rPr lang="cs-CZ" sz="2000" dirty="0"/>
              <a:t>Jedná o dvojitý histogram četnosti obyvatel v jednotlivých věkových kategoriích (jednoletých nebo pětiletých). </a:t>
            </a:r>
          </a:p>
          <a:p>
            <a:r>
              <a:rPr lang="cs-CZ" sz="2000" dirty="0"/>
              <a:t>V hrubých rysech se tímto způsobem zobrazuje historie populace a především formování její věkové struktury. </a:t>
            </a:r>
          </a:p>
          <a:p>
            <a:r>
              <a:rPr lang="cs-CZ" sz="2000" dirty="0"/>
              <a:t>V jejím tvaru, tedy v nepravidelnosti četnosti věkových kategorií, se odráží demografické události, které ovlivnily úroveň reprodukce (nárůst nebo pokles natality či mortality), příp. migrace obyvatelstva. </a:t>
            </a:r>
          </a:p>
          <a:p>
            <a:endParaRPr lang="cs-CZ" sz="2000" dirty="0"/>
          </a:p>
          <a:p>
            <a:r>
              <a:rPr lang="cs-CZ" sz="2000" dirty="0"/>
              <a:t>Dalšími příklady grafických metod jsou tzv. </a:t>
            </a:r>
            <a:r>
              <a:rPr lang="cs-CZ" sz="2000" b="1" dirty="0"/>
              <a:t>Lorentzova křivka a </a:t>
            </a:r>
            <a:r>
              <a:rPr lang="cs-CZ" sz="2000" b="1" dirty="0" err="1"/>
              <a:t>Ossanův</a:t>
            </a:r>
            <a:r>
              <a:rPr lang="cs-CZ" sz="2000" b="1" dirty="0"/>
              <a:t> trojúhelník. </a:t>
            </a:r>
          </a:p>
        </p:txBody>
      </p:sp>
    </p:spTree>
    <p:extLst>
      <p:ext uri="{BB962C8B-B14F-4D97-AF65-F5344CB8AC3E}">
        <p14:creationId xmlns:p14="http://schemas.microsoft.com/office/powerpoint/2010/main" val="3255076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Stárnutí populace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508" y="542885"/>
            <a:ext cx="3953164" cy="262720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728" y="378691"/>
            <a:ext cx="4095967" cy="367506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0891" y="3838279"/>
            <a:ext cx="3946454" cy="238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051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001" y="387927"/>
            <a:ext cx="10631490" cy="5738236"/>
          </a:xfrm>
        </p:spPr>
        <p:txBody>
          <a:bodyPr/>
          <a:lstStyle/>
          <a:p>
            <a:pPr eaLnBrk="1" hangingPunct="1"/>
            <a:r>
              <a:rPr lang="cs-CZ" altLang="cs-CZ" sz="2200" b="1" u="sng" dirty="0">
                <a:latin typeface="+mj-lt"/>
              </a:rPr>
              <a:t>Demografické stárnutí</a:t>
            </a:r>
            <a:r>
              <a:rPr lang="cs-CZ" altLang="cs-CZ" sz="2200" u="sng" dirty="0">
                <a:latin typeface="+mj-lt"/>
              </a:rPr>
              <a:t> </a:t>
            </a:r>
            <a:r>
              <a:rPr lang="cs-CZ" altLang="cs-CZ" sz="2200" dirty="0">
                <a:latin typeface="+mj-lt"/>
              </a:rPr>
              <a:t>společnosti, které od poloviny 20. století postihuje ve větší či menší míře všechny země, se v současnosti stává jedním ze </a:t>
            </a:r>
            <a:r>
              <a:rPr lang="cs-CZ" altLang="cs-CZ" sz="2200" b="1" u="sng" dirty="0">
                <a:latin typeface="+mj-lt"/>
              </a:rPr>
              <a:t>zásadních</a:t>
            </a:r>
            <a:r>
              <a:rPr lang="cs-CZ" altLang="cs-CZ" sz="2200" u="sng" dirty="0">
                <a:latin typeface="+mj-lt"/>
              </a:rPr>
              <a:t> </a:t>
            </a:r>
            <a:r>
              <a:rPr lang="cs-CZ" altLang="cs-CZ" sz="2200" b="1" u="sng" dirty="0">
                <a:latin typeface="+mj-lt"/>
              </a:rPr>
              <a:t>celosvětových problémů</a:t>
            </a:r>
            <a:r>
              <a:rPr lang="cs-CZ" altLang="cs-CZ" sz="2200" b="1" dirty="0">
                <a:latin typeface="+mj-lt"/>
              </a:rPr>
              <a:t>.</a:t>
            </a:r>
          </a:p>
          <a:p>
            <a:pPr eaLnBrk="1" hangingPunct="1"/>
            <a:endParaRPr lang="cs-CZ" altLang="cs-CZ" sz="2200" dirty="0">
              <a:latin typeface="+mj-lt"/>
            </a:endParaRPr>
          </a:p>
          <a:p>
            <a:pPr eaLnBrk="1" hangingPunct="1"/>
            <a:r>
              <a:rPr lang="cs-CZ" altLang="cs-CZ" sz="2200" b="1" dirty="0">
                <a:latin typeface="+mj-lt"/>
              </a:rPr>
              <a:t>Úzce souvisí s procesem druhého demografického přechodu</a:t>
            </a:r>
            <a:r>
              <a:rPr lang="cs-CZ" altLang="cs-CZ" sz="2200" dirty="0">
                <a:latin typeface="+mj-lt"/>
              </a:rPr>
              <a:t>, resp. </a:t>
            </a:r>
            <a:r>
              <a:rPr lang="cs-CZ" altLang="cs-CZ" sz="2200" b="1" i="1" dirty="0">
                <a:latin typeface="+mj-lt"/>
              </a:rPr>
              <a:t>snižováním porodnosti (plodnosti) i úmrtnosti!</a:t>
            </a:r>
            <a:r>
              <a:rPr lang="cs-CZ" altLang="cs-CZ" sz="2200" dirty="0">
                <a:latin typeface="+mj-lt"/>
              </a:rPr>
              <a:t> a </a:t>
            </a:r>
            <a:r>
              <a:rPr lang="cs-CZ" altLang="cs-CZ" sz="2200" b="1" i="1" dirty="0">
                <a:latin typeface="+mj-lt"/>
              </a:rPr>
              <a:t>zvyšováním střední délky života. To už taky víme…</a:t>
            </a:r>
          </a:p>
          <a:p>
            <a:pPr eaLnBrk="1" hangingPunct="1"/>
            <a:endParaRPr lang="cs-CZ" altLang="cs-CZ" sz="2400" b="1" i="1" u="sng" dirty="0">
              <a:latin typeface="Verdana" panose="020B0604030504040204" pitchFamily="34" charset="0"/>
            </a:endParaRPr>
          </a:p>
          <a:p>
            <a:pPr eaLnBrk="1" hangingPunct="1"/>
            <a:endParaRPr lang="cs-CZ" altLang="cs-CZ" sz="2400" i="1" dirty="0">
              <a:latin typeface="Verdana" panose="020B0604030504040204" pitchFamily="34" charset="0"/>
            </a:endParaRPr>
          </a:p>
          <a:p>
            <a:pPr eaLnBrk="1" hangingPunct="1"/>
            <a:endParaRPr lang="cs-CZ" altLang="cs-CZ" sz="2400" i="1" dirty="0">
              <a:latin typeface="Verdana" panose="020B0604030504040204" pitchFamily="34" charset="0"/>
            </a:endParaRP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227" y="3592945"/>
            <a:ext cx="4391756" cy="310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00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000" y="333376"/>
            <a:ext cx="10622255" cy="5762624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cs-CZ" altLang="cs-CZ" sz="2400" b="1" u="sng" dirty="0">
                <a:latin typeface="+mj-lt"/>
              </a:rPr>
              <a:t>Primárně</a:t>
            </a:r>
            <a:r>
              <a:rPr lang="cs-CZ" altLang="cs-CZ" sz="2400" dirty="0">
                <a:latin typeface="+mj-lt"/>
              </a:rPr>
              <a:t> je</a:t>
            </a:r>
            <a:r>
              <a:rPr lang="cs-CZ" altLang="cs-CZ" sz="2400" i="1" dirty="0">
                <a:latin typeface="+mj-lt"/>
              </a:rPr>
              <a:t> </a:t>
            </a:r>
            <a:r>
              <a:rPr lang="cs-CZ" altLang="cs-CZ" sz="2400" b="1" i="1" u="sng" dirty="0">
                <a:latin typeface="+mj-lt"/>
              </a:rPr>
              <a:t>stárnutí populace</a:t>
            </a:r>
            <a:r>
              <a:rPr lang="cs-CZ" altLang="cs-CZ" sz="2400" i="1" u="sng" dirty="0">
                <a:latin typeface="+mj-lt"/>
              </a:rPr>
              <a:t> </a:t>
            </a:r>
            <a:r>
              <a:rPr lang="cs-CZ" altLang="cs-CZ" sz="2400" dirty="0">
                <a:latin typeface="+mj-lt"/>
              </a:rPr>
              <a:t>dáno</a:t>
            </a:r>
            <a:r>
              <a:rPr lang="cs-CZ" altLang="cs-CZ" sz="2400" i="1" dirty="0">
                <a:latin typeface="+mj-lt"/>
              </a:rPr>
              <a:t> </a:t>
            </a:r>
            <a:r>
              <a:rPr lang="cs-CZ" altLang="cs-CZ" sz="2400" dirty="0">
                <a:latin typeface="+mj-lt"/>
              </a:rPr>
              <a:t>trendem </a:t>
            </a:r>
            <a:r>
              <a:rPr lang="cs-CZ" altLang="cs-CZ" sz="2400" b="1" u="sng" dirty="0">
                <a:latin typeface="+mj-lt"/>
              </a:rPr>
              <a:t>úrovně </a:t>
            </a:r>
            <a:r>
              <a:rPr lang="cs-CZ" altLang="cs-CZ" sz="2400" b="1" i="1" u="sng" dirty="0">
                <a:latin typeface="+mj-lt"/>
              </a:rPr>
              <a:t>plodnosti</a:t>
            </a:r>
            <a:r>
              <a:rPr lang="cs-CZ" altLang="cs-CZ" sz="2400" u="sng" dirty="0">
                <a:latin typeface="+mj-lt"/>
              </a:rPr>
              <a:t> </a:t>
            </a:r>
            <a:r>
              <a:rPr lang="cs-CZ" altLang="cs-CZ" sz="2400" dirty="0">
                <a:latin typeface="+mj-lt"/>
              </a:rPr>
              <a:t>a </a:t>
            </a:r>
            <a:r>
              <a:rPr lang="cs-CZ" altLang="cs-CZ" sz="2400" b="1" u="sng" dirty="0">
                <a:latin typeface="+mj-lt"/>
              </a:rPr>
              <a:t>sekundárně úrovní </a:t>
            </a:r>
            <a:r>
              <a:rPr lang="cs-CZ" altLang="cs-CZ" sz="2400" b="1" i="1" u="sng" dirty="0">
                <a:latin typeface="+mj-lt"/>
              </a:rPr>
              <a:t>úmrtnosti.</a:t>
            </a:r>
          </a:p>
          <a:p>
            <a:pPr eaLnBrk="1" hangingPunct="1">
              <a:lnSpc>
                <a:spcPct val="120000"/>
              </a:lnSpc>
            </a:pPr>
            <a:endParaRPr lang="cs-CZ" altLang="cs-CZ" sz="2400" dirty="0">
              <a:latin typeface="+mj-lt"/>
            </a:endParaRPr>
          </a:p>
          <a:p>
            <a:pPr eaLnBrk="1" hangingPunct="1">
              <a:lnSpc>
                <a:spcPct val="120000"/>
              </a:lnSpc>
            </a:pPr>
            <a:r>
              <a:rPr lang="cs-CZ" altLang="cs-CZ" sz="2400" dirty="0">
                <a:latin typeface="+mj-lt"/>
              </a:rPr>
              <a:t>Průměrné </a:t>
            </a:r>
            <a:r>
              <a:rPr lang="cs-CZ" altLang="cs-CZ" sz="2400" b="1" dirty="0">
                <a:latin typeface="+mj-lt"/>
              </a:rPr>
              <a:t>stáří obyvatelstva</a:t>
            </a:r>
            <a:r>
              <a:rPr lang="cs-CZ" altLang="cs-CZ" sz="2400" dirty="0">
                <a:latin typeface="+mj-lt"/>
              </a:rPr>
              <a:t> se začíná </a:t>
            </a:r>
            <a:r>
              <a:rPr lang="cs-CZ" altLang="cs-CZ" sz="2400" b="1" dirty="0">
                <a:latin typeface="+mj-lt"/>
              </a:rPr>
              <a:t>zvyšovat</a:t>
            </a:r>
            <a:r>
              <a:rPr lang="cs-CZ" altLang="cs-CZ" sz="2400" dirty="0">
                <a:latin typeface="+mj-lt"/>
              </a:rPr>
              <a:t> když </a:t>
            </a:r>
            <a:r>
              <a:rPr lang="cs-CZ" altLang="cs-CZ" sz="2400" b="1" dirty="0">
                <a:latin typeface="+mj-lt"/>
              </a:rPr>
              <a:t>poklesne míra plodnosti</a:t>
            </a:r>
            <a:r>
              <a:rPr lang="cs-CZ" altLang="cs-CZ" sz="2400" dirty="0">
                <a:latin typeface="+mj-lt"/>
              </a:rPr>
              <a:t> – vysoká míra plodnosti je zejména u rozvojových zemí, které mají mladou věkovou strukturu.</a:t>
            </a:r>
          </a:p>
          <a:p>
            <a:pPr eaLnBrk="1" hangingPunct="1">
              <a:lnSpc>
                <a:spcPct val="120000"/>
              </a:lnSpc>
            </a:pPr>
            <a:endParaRPr lang="cs-CZ" altLang="cs-CZ" sz="2400" dirty="0">
              <a:latin typeface="+mj-lt"/>
            </a:endParaRPr>
          </a:p>
          <a:p>
            <a:pPr eaLnBrk="1" hangingPunct="1">
              <a:lnSpc>
                <a:spcPct val="120000"/>
              </a:lnSpc>
            </a:pPr>
            <a:r>
              <a:rPr lang="cs-CZ" altLang="cs-CZ" sz="2400" dirty="0">
                <a:latin typeface="+mj-lt"/>
              </a:rPr>
              <a:t>Dopad </a:t>
            </a:r>
            <a:r>
              <a:rPr lang="cs-CZ" altLang="cs-CZ" sz="2400" b="1" dirty="0">
                <a:latin typeface="+mj-lt"/>
              </a:rPr>
              <a:t>poklesu úmrtnosti je proměnlivý</a:t>
            </a:r>
            <a:r>
              <a:rPr lang="cs-CZ" altLang="cs-CZ" sz="2400" dirty="0">
                <a:latin typeface="+mj-lt"/>
              </a:rPr>
              <a:t> v závislosti na tom, zda se týká </a:t>
            </a:r>
            <a:r>
              <a:rPr lang="cs-CZ" altLang="cs-CZ" sz="2400" b="1" dirty="0">
                <a:latin typeface="+mj-lt"/>
              </a:rPr>
              <a:t>mladší nebo starší generace.</a:t>
            </a:r>
          </a:p>
          <a:p>
            <a:pPr eaLnBrk="1" hangingPunct="1">
              <a:lnSpc>
                <a:spcPct val="120000"/>
              </a:lnSpc>
            </a:pPr>
            <a:endParaRPr lang="cs-CZ" altLang="cs-CZ" sz="2400" b="1" dirty="0">
              <a:latin typeface="+mj-lt"/>
            </a:endParaRPr>
          </a:p>
          <a:p>
            <a:pPr eaLnBrk="1" hangingPunct="1">
              <a:lnSpc>
                <a:spcPct val="120000"/>
              </a:lnSpc>
            </a:pPr>
            <a:r>
              <a:rPr lang="cs-CZ" altLang="cs-CZ" sz="2400" dirty="0">
                <a:latin typeface="+mj-lt"/>
              </a:rPr>
              <a:t>Historicky se </a:t>
            </a:r>
            <a:r>
              <a:rPr lang="cs-CZ" altLang="cs-CZ" sz="2400" b="1" u="sng" dirty="0">
                <a:latin typeface="+mj-lt"/>
              </a:rPr>
              <a:t>první pokles úmrtnosti </a:t>
            </a:r>
            <a:r>
              <a:rPr lang="cs-CZ" altLang="cs-CZ" sz="2400" dirty="0">
                <a:latin typeface="+mj-lt"/>
              </a:rPr>
              <a:t>týkal zejména </a:t>
            </a:r>
            <a:r>
              <a:rPr lang="cs-CZ" altLang="cs-CZ" sz="2400" b="1" u="sng" dirty="0">
                <a:latin typeface="+mj-lt"/>
              </a:rPr>
              <a:t>dětí</a:t>
            </a:r>
            <a:r>
              <a:rPr lang="cs-CZ" altLang="cs-CZ" sz="2400" dirty="0">
                <a:latin typeface="+mj-lt"/>
              </a:rPr>
              <a:t> a </a:t>
            </a:r>
            <a:r>
              <a:rPr lang="cs-CZ" altLang="cs-CZ" sz="2400" b="1" dirty="0">
                <a:latin typeface="+mj-lt"/>
              </a:rPr>
              <a:t>omlazoval tak populaci </a:t>
            </a:r>
            <a:r>
              <a:rPr lang="cs-CZ" altLang="cs-CZ" sz="2400" dirty="0">
                <a:latin typeface="+mj-lt"/>
              </a:rPr>
              <a:t>– </a:t>
            </a:r>
            <a:r>
              <a:rPr lang="cs-CZ" altLang="cs-CZ" sz="2400" b="1" dirty="0">
                <a:latin typeface="+mj-lt"/>
              </a:rPr>
              <a:t>postupně se projevil i u dalších (starších) generací</a:t>
            </a:r>
            <a:r>
              <a:rPr lang="cs-CZ" altLang="cs-CZ" sz="2400" dirty="0">
                <a:latin typeface="+mj-lt"/>
              </a:rPr>
              <a:t> – </a:t>
            </a:r>
            <a:r>
              <a:rPr lang="cs-CZ" altLang="cs-CZ" sz="2400" b="1" dirty="0">
                <a:latin typeface="+mj-lt"/>
              </a:rPr>
              <a:t>výrazné stárnutí populace.</a:t>
            </a:r>
            <a:endParaRPr lang="cs-CZ" altLang="cs-CZ" sz="2400" b="1" i="1" dirty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endParaRPr lang="cs-CZ" altLang="cs-CZ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9023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000" y="214313"/>
            <a:ext cx="10714182" cy="5505450"/>
          </a:xfrm>
        </p:spPr>
        <p:txBody>
          <a:bodyPr/>
          <a:lstStyle/>
          <a:p>
            <a:pPr eaLnBrk="1" hangingPunct="1"/>
            <a:r>
              <a:rPr lang="cs-CZ" altLang="cs-CZ" sz="2400" b="1" i="1" dirty="0">
                <a:latin typeface="Verdana" panose="020B0604030504040204" pitchFamily="34" charset="0"/>
              </a:rPr>
              <a:t>Stárnutí jednotlivce</a:t>
            </a:r>
            <a:r>
              <a:rPr lang="cs-CZ" altLang="cs-CZ" sz="2400" dirty="0">
                <a:latin typeface="Verdana" panose="020B0604030504040204" pitchFamily="34" charset="0"/>
              </a:rPr>
              <a:t> (biologický proces, biologický věk) vs. </a:t>
            </a:r>
            <a:r>
              <a:rPr lang="cs-CZ" altLang="cs-CZ" sz="2400" b="1" dirty="0">
                <a:latin typeface="Verdana" panose="020B0604030504040204" pitchFamily="34" charset="0"/>
              </a:rPr>
              <a:t>demografické stárnutí.</a:t>
            </a:r>
          </a:p>
          <a:p>
            <a:pPr eaLnBrk="1" hangingPunct="1"/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/>
            <a:r>
              <a:rPr lang="cs-CZ" altLang="cs-CZ" sz="2400" b="1" dirty="0">
                <a:latin typeface="Verdana" panose="020B0604030504040204" pitchFamily="34" charset="0"/>
              </a:rPr>
              <a:t>Demografické stárnutí se týká celé populace</a:t>
            </a:r>
            <a:r>
              <a:rPr lang="cs-CZ" altLang="cs-CZ" sz="2400" dirty="0">
                <a:latin typeface="Verdana" panose="020B0604030504040204" pitchFamily="34" charset="0"/>
              </a:rPr>
              <a:t> a na rozdíl od biologického </a:t>
            </a:r>
            <a:r>
              <a:rPr lang="cs-CZ" altLang="cs-CZ" sz="2400" b="1" u="sng" dirty="0">
                <a:latin typeface="Verdana" panose="020B0604030504040204" pitchFamily="34" charset="0"/>
              </a:rPr>
              <a:t>může daná populace omládnout</a:t>
            </a:r>
            <a:r>
              <a:rPr lang="cs-CZ" altLang="cs-CZ" sz="2400" u="sng" dirty="0">
                <a:latin typeface="Verdana" panose="020B0604030504040204" pitchFamily="34" charset="0"/>
              </a:rPr>
              <a:t> </a:t>
            </a:r>
            <a:r>
              <a:rPr lang="cs-CZ" altLang="cs-CZ" sz="2400" b="1" u="sng" dirty="0">
                <a:latin typeface="Verdana" panose="020B0604030504040204" pitchFamily="34" charset="0"/>
              </a:rPr>
              <a:t>zvýšením podílu mladých věkových skupin</a:t>
            </a:r>
            <a:r>
              <a:rPr lang="cs-CZ" altLang="cs-CZ" sz="2400" b="1" dirty="0">
                <a:latin typeface="Verdana" panose="020B0604030504040204" pitchFamily="34" charset="0"/>
              </a:rPr>
              <a:t>.</a:t>
            </a:r>
          </a:p>
          <a:p>
            <a:pPr eaLnBrk="1" hangingPunct="1"/>
            <a:endParaRPr lang="cs-CZ" altLang="cs-CZ" sz="2400" dirty="0">
              <a:latin typeface="Verdana" panose="020B0604030504040204" pitchFamily="34" charset="0"/>
            </a:endParaRPr>
          </a:p>
          <a:p>
            <a:pPr eaLnBrk="1" hangingPunct="1"/>
            <a:r>
              <a:rPr lang="cs-CZ" altLang="cs-CZ" sz="2400" dirty="0">
                <a:latin typeface="Verdana" panose="020B0604030504040204" pitchFamily="34" charset="0"/>
              </a:rPr>
              <a:t>K demografickému stárnutí dochází v důsledku změn v charakteru demografické reprodukce a </a:t>
            </a:r>
            <a:r>
              <a:rPr lang="cs-CZ" altLang="cs-CZ" sz="2400" b="1" dirty="0">
                <a:latin typeface="Verdana" panose="020B0604030504040204" pitchFamily="34" charset="0"/>
              </a:rPr>
              <a:t>mění se</a:t>
            </a:r>
            <a:r>
              <a:rPr lang="cs-CZ" altLang="cs-CZ" sz="2400" dirty="0">
                <a:latin typeface="Verdana" panose="020B0604030504040204" pitchFamily="34" charset="0"/>
              </a:rPr>
              <a:t> při něm </a:t>
            </a:r>
            <a:r>
              <a:rPr lang="cs-CZ" altLang="cs-CZ" sz="2400" b="1" dirty="0">
                <a:latin typeface="Verdana" panose="020B0604030504040204" pitchFamily="34" charset="0"/>
              </a:rPr>
              <a:t>zastoupení dětské a </a:t>
            </a:r>
            <a:r>
              <a:rPr lang="cs-CZ" altLang="cs-CZ" sz="2400" b="1" dirty="0" err="1">
                <a:latin typeface="Verdana" panose="020B0604030504040204" pitchFamily="34" charset="0"/>
              </a:rPr>
              <a:t>postreprodukční</a:t>
            </a:r>
            <a:r>
              <a:rPr lang="cs-CZ" altLang="cs-CZ" sz="2400" b="1" dirty="0">
                <a:latin typeface="Verdana" panose="020B0604030504040204" pitchFamily="34" charset="0"/>
              </a:rPr>
              <a:t> složky</a:t>
            </a:r>
            <a:r>
              <a:rPr lang="cs-CZ" altLang="cs-CZ" sz="2400" dirty="0">
                <a:latin typeface="Verdana" panose="020B0604030504040204" pitchFamily="34" charset="0"/>
              </a:rPr>
              <a:t> v populaci. </a:t>
            </a:r>
          </a:p>
          <a:p>
            <a:pPr eaLnBrk="1" hangingPunct="1"/>
            <a:endParaRPr lang="cs-CZ" altLang="cs-CZ" sz="2400" dirty="0">
              <a:latin typeface="Verdana" panose="020B0604030504040204" pitchFamily="34" charset="0"/>
            </a:endParaRP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5352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1" y="332509"/>
            <a:ext cx="10778836" cy="579365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 dirty="0">
                <a:latin typeface="Verdana" panose="020B0604030504040204" pitchFamily="34" charset="0"/>
              </a:rPr>
              <a:t>Stárnutí může být vyvoláno dvěma faktory: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b="1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cs-CZ" altLang="cs-CZ" sz="2400" b="1" dirty="0">
                <a:latin typeface="Verdana" panose="020B0604030504040204" pitchFamily="34" charset="0"/>
              </a:rPr>
              <a:t>1)</a:t>
            </a:r>
            <a:r>
              <a:rPr lang="cs-CZ" altLang="cs-CZ" sz="2400" b="1" dirty="0"/>
              <a:t> </a:t>
            </a:r>
            <a:r>
              <a:rPr lang="cs-CZ" altLang="cs-CZ" sz="2400" dirty="0">
                <a:latin typeface="Verdana" panose="020B0604030504040204" pitchFamily="34" charset="0"/>
              </a:rPr>
              <a:t>Dochází k relativnímu </a:t>
            </a:r>
            <a:r>
              <a:rPr lang="cs-CZ" altLang="cs-CZ" sz="2400" b="1" dirty="0">
                <a:latin typeface="Verdana" panose="020B0604030504040204" pitchFamily="34" charset="0"/>
              </a:rPr>
              <a:t>zpomalení růstu mladších věkových skupin</a:t>
            </a:r>
            <a:r>
              <a:rPr lang="cs-CZ" altLang="cs-CZ" sz="2400" dirty="0">
                <a:latin typeface="Verdana" panose="020B0604030504040204" pitchFamily="34" charset="0"/>
              </a:rPr>
              <a:t>, které je většinou výsledkem </a:t>
            </a:r>
            <a:r>
              <a:rPr lang="cs-CZ" altLang="cs-CZ" sz="2400" b="1" i="1" u="sng" dirty="0">
                <a:latin typeface="Verdana" panose="020B0604030504040204" pitchFamily="34" charset="0"/>
              </a:rPr>
              <a:t>poklesu úrovně plodnosti a porodnosti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cs-CZ" altLang="cs-CZ" sz="2400" dirty="0"/>
              <a:t>= </a:t>
            </a:r>
            <a:r>
              <a:rPr lang="cs-CZ" altLang="cs-CZ" sz="2400" b="1" dirty="0">
                <a:latin typeface="Verdana" panose="020B0604030504040204" pitchFamily="34" charset="0"/>
              </a:rPr>
              <a:t>STÁRNUTÍ V ZÁKLADNĚ VĚKOVÉ PYRAMIDY</a:t>
            </a:r>
            <a:endParaRPr lang="cs-CZ" altLang="cs-CZ" sz="2400" dirty="0"/>
          </a:p>
          <a:p>
            <a:pPr eaLnBrk="1" hangingPunct="1">
              <a:lnSpc>
                <a:spcPct val="120000"/>
              </a:lnSpc>
              <a:buFontTx/>
              <a:buNone/>
            </a:pPr>
            <a:endParaRPr lang="cs-CZ" altLang="cs-CZ" sz="2400" b="1" dirty="0"/>
          </a:p>
          <a:p>
            <a:pPr eaLnBrk="1" hangingPunct="1">
              <a:lnSpc>
                <a:spcPct val="120000"/>
              </a:lnSpc>
              <a:buFontTx/>
              <a:buNone/>
            </a:pPr>
            <a:endParaRPr lang="cs-CZ" altLang="cs-CZ" sz="2400" b="1" dirty="0">
              <a:latin typeface="Verdana" panose="020B0604030504040204" pitchFamily="34" charset="0"/>
            </a:endParaRP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836" y="2991675"/>
            <a:ext cx="4572000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01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387927"/>
            <a:ext cx="10753200" cy="5444073"/>
          </a:xfrm>
        </p:spPr>
        <p:txBody>
          <a:bodyPr/>
          <a:lstStyle/>
          <a:p>
            <a:pPr>
              <a:lnSpc>
                <a:spcPct val="120000"/>
              </a:lnSpc>
              <a:buNone/>
            </a:pPr>
            <a:r>
              <a:rPr lang="cs-CZ" altLang="cs-CZ" sz="2400" b="1" dirty="0">
                <a:latin typeface="Verdana" panose="020B0604030504040204" pitchFamily="34" charset="0"/>
              </a:rPr>
              <a:t>2) </a:t>
            </a:r>
            <a:r>
              <a:rPr lang="cs-CZ" altLang="cs-CZ" sz="2400" dirty="0">
                <a:latin typeface="Verdana" panose="020B0604030504040204" pitchFamily="34" charset="0"/>
              </a:rPr>
              <a:t>Dochází ke </a:t>
            </a:r>
            <a:r>
              <a:rPr lang="cs-CZ" altLang="cs-CZ" sz="2400" b="1" dirty="0">
                <a:latin typeface="Verdana" panose="020B0604030504040204" pitchFamily="34" charset="0"/>
              </a:rPr>
              <a:t>zrychlení růstu počtu osob ve starším věku</a:t>
            </a:r>
            <a:r>
              <a:rPr lang="cs-CZ" altLang="cs-CZ" sz="2400" dirty="0">
                <a:latin typeface="Verdana" panose="020B0604030504040204" pitchFamily="34" charset="0"/>
              </a:rPr>
              <a:t>, které je důsledkem rychlejšího </a:t>
            </a:r>
            <a:r>
              <a:rPr lang="cs-CZ" altLang="cs-CZ" sz="2400" b="1" i="1" u="sng" dirty="0">
                <a:latin typeface="Verdana" panose="020B0604030504040204" pitchFamily="34" charset="0"/>
              </a:rPr>
              <a:t>snižování měr úmrtnosti ve vyšším věku</a:t>
            </a:r>
            <a:r>
              <a:rPr lang="cs-CZ" altLang="cs-CZ" sz="2400" dirty="0">
                <a:latin typeface="Verdana" panose="020B0604030504040204" pitchFamily="34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cs-CZ" altLang="cs-CZ" sz="2400" dirty="0">
                <a:latin typeface="Verdana" panose="020B0604030504040204" pitchFamily="34" charset="0"/>
              </a:rPr>
              <a:t>To vede k </a:t>
            </a:r>
            <a:r>
              <a:rPr lang="cs-CZ" altLang="cs-CZ" sz="2400" b="1" dirty="0">
                <a:latin typeface="Verdana" panose="020B0604030504040204" pitchFamily="34" charset="0"/>
              </a:rPr>
              <a:t>prodlužování naděje dožití</a:t>
            </a:r>
            <a:r>
              <a:rPr lang="cs-CZ" altLang="cs-CZ" sz="2400" dirty="0">
                <a:latin typeface="Verdana" panose="020B0604030504040204" pitchFamily="34" charset="0"/>
              </a:rPr>
              <a:t> a tím k častějšímu dožívání se vyššího a vysokého věku</a:t>
            </a:r>
            <a:endParaRPr lang="cs-CZ" altLang="cs-CZ" sz="2400" b="1" dirty="0">
              <a:latin typeface="Verdana" panose="020B0604030504040204" pitchFamily="34" charset="0"/>
            </a:endParaRPr>
          </a:p>
          <a:p>
            <a:pPr>
              <a:lnSpc>
                <a:spcPct val="120000"/>
              </a:lnSpc>
              <a:buNone/>
            </a:pPr>
            <a:r>
              <a:rPr lang="cs-CZ" altLang="cs-CZ" sz="2400" dirty="0"/>
              <a:t>   =</a:t>
            </a:r>
            <a:r>
              <a:rPr lang="cs-CZ" altLang="cs-CZ" sz="2400" dirty="0">
                <a:latin typeface="Verdana" panose="020B0604030504040204" pitchFamily="34" charset="0"/>
              </a:rPr>
              <a:t> </a:t>
            </a:r>
            <a:r>
              <a:rPr lang="cs-CZ" altLang="cs-CZ" sz="2400" b="1" dirty="0">
                <a:latin typeface="Verdana" panose="020B0604030504040204" pitchFamily="34" charset="0"/>
              </a:rPr>
              <a:t>STÁRNUTÍ NA VRCHOLU VĚKOVÉ PYRAMIDY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4853" y="3514868"/>
            <a:ext cx="4320165" cy="296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92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34109"/>
            <a:ext cx="10753200" cy="5397891"/>
          </a:xfrm>
        </p:spPr>
        <p:txBody>
          <a:bodyPr/>
          <a:lstStyle/>
          <a:p>
            <a:r>
              <a:rPr lang="cs-CZ" sz="2400" dirty="0"/>
              <a:t>V souvislosti s výše uvedenými formami stárnutí je třeba zmínit také </a:t>
            </a:r>
            <a:r>
              <a:rPr lang="cs-CZ" sz="2400" b="1" u="sng" dirty="0"/>
              <a:t>„specifické“ stárnutí ve středu věkové pyramidy</a:t>
            </a:r>
            <a:r>
              <a:rPr lang="cs-CZ" sz="2400" dirty="0"/>
              <a:t>.</a:t>
            </a:r>
          </a:p>
          <a:p>
            <a:r>
              <a:rPr lang="cs-CZ" sz="2400" dirty="0"/>
              <a:t>To je způsobeno </a:t>
            </a:r>
            <a:r>
              <a:rPr lang="cs-CZ" sz="2400" b="1" dirty="0"/>
              <a:t>populačně silnými ročníky, které postupně vstupují do vyššího věku a vzhledem k velkému počtu jedinců způsobují demografické stárnutí</a:t>
            </a:r>
            <a:r>
              <a:rPr lang="cs-CZ" sz="2400" dirty="0"/>
              <a:t>.</a:t>
            </a:r>
          </a:p>
          <a:p>
            <a:r>
              <a:rPr lang="cs-CZ" sz="2400" b="1" u="sng" dirty="0"/>
              <a:t>V Evropě </a:t>
            </a:r>
            <a:r>
              <a:rPr lang="cs-CZ" sz="2400" dirty="0"/>
              <a:t>se jedná </a:t>
            </a:r>
            <a:r>
              <a:rPr lang="cs-CZ" sz="2400" b="1" u="sng" dirty="0"/>
              <a:t>typicky o poválečné generace</a:t>
            </a:r>
            <a:r>
              <a:rPr lang="cs-CZ" sz="2400" b="1" dirty="0"/>
              <a:t>, v </a:t>
            </a:r>
            <a:r>
              <a:rPr lang="cs-CZ" sz="2400" b="1" u="sng" dirty="0"/>
              <a:t>České republice či na Slovensku také o silné ročníky z poloviny 70. let</a:t>
            </a:r>
            <a:r>
              <a:rPr lang="cs-CZ" sz="2400" u="sng" dirty="0"/>
              <a:t>.</a:t>
            </a:r>
          </a:p>
          <a:p>
            <a:endParaRPr lang="cs-CZ" sz="2400" dirty="0"/>
          </a:p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463" y="4629965"/>
            <a:ext cx="4335684" cy="152638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952" y="4409985"/>
            <a:ext cx="2839103" cy="196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90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91127" y="544945"/>
            <a:ext cx="11083637" cy="5541819"/>
          </a:xfrm>
        </p:spPr>
        <p:txBody>
          <a:bodyPr/>
          <a:lstStyle/>
          <a:p>
            <a:r>
              <a:rPr lang="cs-CZ" sz="2400" dirty="0"/>
              <a:t>Jak je zřejmé z dalšího obrázku, </a:t>
            </a:r>
            <a:r>
              <a:rPr lang="cs-CZ" sz="2400" b="1" dirty="0"/>
              <a:t>úhrnná plodnost v souladu s teorií i realitou druhého demografického přechodu prudce klesala v globálním měřítku od poloviny 60. let minulého století. </a:t>
            </a:r>
          </a:p>
          <a:p>
            <a:endParaRPr lang="cs-CZ" sz="2400" dirty="0"/>
          </a:p>
          <a:p>
            <a:r>
              <a:rPr lang="cs-CZ" sz="2400" b="1" dirty="0"/>
              <a:t>Poválečné hodnoty v řádu pěti dětí připadajících na jednu ženu </a:t>
            </a:r>
            <a:r>
              <a:rPr lang="cs-CZ" sz="2400" dirty="0"/>
              <a:t>se </a:t>
            </a:r>
            <a:r>
              <a:rPr lang="cs-CZ" sz="2400" b="1" dirty="0"/>
              <a:t>propadly během deseti let na hodnotu čtyři </a:t>
            </a:r>
            <a:r>
              <a:rPr lang="cs-CZ" sz="2400" dirty="0"/>
              <a:t>a za dalších 15 let, v</a:t>
            </a:r>
            <a:r>
              <a:rPr lang="cs-CZ" sz="2400" b="1" dirty="0"/>
              <a:t> 1. polovině 90. let, klesly pod 3 děti na ženu</a:t>
            </a:r>
            <a:r>
              <a:rPr lang="cs-CZ" sz="2400" dirty="0"/>
              <a:t>.</a:t>
            </a:r>
          </a:p>
          <a:p>
            <a:pPr marL="72000" indent="0">
              <a:buNone/>
            </a:pPr>
            <a:endParaRPr lang="cs-CZ" sz="2400" dirty="0"/>
          </a:p>
          <a:p>
            <a:r>
              <a:rPr lang="cs-CZ" sz="2400" dirty="0"/>
              <a:t>Poté se prudký pokles zastavil a s velkým odstupem je </a:t>
            </a:r>
            <a:r>
              <a:rPr lang="cs-CZ" sz="2400" b="1" dirty="0"/>
              <a:t>ke konci 21. století predikováno přiblížení k hodnotě 2 děti na ženu</a:t>
            </a:r>
            <a:r>
              <a:rPr lang="cs-CZ" sz="2400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9900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Stárnutí populace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031" y="1246909"/>
            <a:ext cx="8081783" cy="44704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625600" y="452582"/>
            <a:ext cx="8680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Vývoj a odhad úhrnné plodnosti ve světě mezi roky 1950-2100</a:t>
            </a:r>
          </a:p>
        </p:txBody>
      </p:sp>
      <p:cxnSp>
        <p:nvCxnSpPr>
          <p:cNvPr id="6" name="Přímá spojnice 5"/>
          <p:cNvCxnSpPr/>
          <p:nvPr/>
        </p:nvCxnSpPr>
        <p:spPr bwMode="auto">
          <a:xfrm>
            <a:off x="3232727" y="1477818"/>
            <a:ext cx="9237" cy="332509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Přímá spojnice 7"/>
          <p:cNvCxnSpPr/>
          <p:nvPr/>
        </p:nvCxnSpPr>
        <p:spPr bwMode="auto">
          <a:xfrm>
            <a:off x="3823855" y="1477818"/>
            <a:ext cx="27710" cy="33435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Přímá spojnice 10"/>
          <p:cNvCxnSpPr/>
          <p:nvPr/>
        </p:nvCxnSpPr>
        <p:spPr bwMode="auto">
          <a:xfrm>
            <a:off x="4821382" y="1477818"/>
            <a:ext cx="1" cy="332509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59606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37308" y="387927"/>
            <a:ext cx="11055928" cy="5661891"/>
          </a:xfrm>
        </p:spPr>
        <p:txBody>
          <a:bodyPr/>
          <a:lstStyle/>
          <a:p>
            <a:pPr marL="72000" indent="0" algn="ctr">
              <a:buNone/>
            </a:pPr>
            <a:r>
              <a:rPr lang="cs-CZ" sz="3200" b="1" u="sng" dirty="0"/>
              <a:t>SVĚTOVÁ POPULACE STÁRNE!</a:t>
            </a:r>
          </a:p>
          <a:p>
            <a:endParaRPr lang="cs-CZ" dirty="0"/>
          </a:p>
          <a:p>
            <a:r>
              <a:rPr lang="cs-CZ" dirty="0"/>
              <a:t>Toto konstatování je asi </a:t>
            </a:r>
            <a:r>
              <a:rPr lang="cs-CZ" b="1" dirty="0"/>
              <a:t>nejvýstižnějším globálním trendem posledních desetiletí a nejčastějším tématem populačních studií </a:t>
            </a:r>
            <a:r>
              <a:rPr lang="cs-CZ" dirty="0"/>
              <a:t>z dílen významných světových organizací zabývajících se demografickými analýzami (United </a:t>
            </a:r>
            <a:r>
              <a:rPr lang="cs-CZ" dirty="0" err="1"/>
              <a:t>Nations</a:t>
            </a:r>
            <a:r>
              <a:rPr lang="cs-CZ" dirty="0"/>
              <a:t> – Population </a:t>
            </a:r>
            <a:r>
              <a:rPr lang="cs-CZ" dirty="0" err="1"/>
              <a:t>Division</a:t>
            </a:r>
            <a:r>
              <a:rPr lang="cs-CZ" dirty="0"/>
              <a:t>, Central Intelligence Agency, Population Reference Bureau a další). </a:t>
            </a:r>
          </a:p>
        </p:txBody>
      </p:sp>
    </p:spTree>
    <p:extLst>
      <p:ext uri="{BB962C8B-B14F-4D97-AF65-F5344CB8AC3E}">
        <p14:creationId xmlns:p14="http://schemas.microsoft.com/office/powerpoint/2010/main" val="1025934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34109"/>
            <a:ext cx="10753200" cy="5397891"/>
          </a:xfrm>
        </p:spPr>
        <p:txBody>
          <a:bodyPr/>
          <a:lstStyle/>
          <a:p>
            <a:r>
              <a:rPr lang="cs-CZ" sz="2400" b="1" dirty="0"/>
              <a:t>Zcela zásadní rozdíly v rámci reálných hodnot i odhadů v období let 1975-2050 je možné sledovat i s ohledem na rozložení úhrnné plodnosti </a:t>
            </a:r>
            <a:r>
              <a:rPr lang="cs-CZ" sz="2400" dirty="0"/>
              <a:t>v mezích:</a:t>
            </a:r>
          </a:p>
          <a:p>
            <a:r>
              <a:rPr lang="cs-CZ" sz="2400" b="1" dirty="0"/>
              <a:t>1) vysoká (5 a více dětí na ženu), </a:t>
            </a:r>
          </a:p>
          <a:p>
            <a:r>
              <a:rPr lang="cs-CZ" sz="2400" b="1" dirty="0"/>
              <a:t>2) střední (2,1-5 dětí) a </a:t>
            </a:r>
          </a:p>
          <a:p>
            <a:r>
              <a:rPr lang="cs-CZ" sz="2400" b="1" dirty="0"/>
              <a:t>3) a pod tzv. záchovnou hranicí úhrnné plodnosti (2,1 dítěte na ženu), </a:t>
            </a:r>
            <a:r>
              <a:rPr lang="cs-CZ" sz="2400" dirty="0"/>
              <a:t>při které populace neroste, ale alespoň se obnoví. A to už také známe…</a:t>
            </a:r>
          </a:p>
          <a:p>
            <a:endParaRPr lang="cs-CZ" sz="2400" dirty="0"/>
          </a:p>
          <a:p>
            <a:r>
              <a:rPr lang="cs-CZ" sz="2400" dirty="0"/>
              <a:t>K polovině 21. století je odhadován více než dvoutřetinový podíl populace světa, u které nebude dosaženo ani této záchovné hranice.</a:t>
            </a:r>
          </a:p>
        </p:txBody>
      </p:sp>
    </p:spTree>
    <p:extLst>
      <p:ext uri="{BB962C8B-B14F-4D97-AF65-F5344CB8AC3E}">
        <p14:creationId xmlns:p14="http://schemas.microsoft.com/office/powerpoint/2010/main" val="18088490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Stárnutí populace</a:t>
            </a:r>
            <a:endParaRPr lang="cs-CZ" alt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5877" t="41464" r="28878" b="26046"/>
          <a:stretch/>
        </p:blipFill>
        <p:spPr>
          <a:xfrm>
            <a:off x="896779" y="1237673"/>
            <a:ext cx="10436239" cy="421545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72661" y="387927"/>
            <a:ext cx="10126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Vývoj, odhady a rozložení úhrnné plodnosti ve světě v období 1975–2050</a:t>
            </a:r>
          </a:p>
        </p:txBody>
      </p:sp>
    </p:spTree>
    <p:extLst>
      <p:ext uri="{BB962C8B-B14F-4D97-AF65-F5344CB8AC3E}">
        <p14:creationId xmlns:p14="http://schemas.microsoft.com/office/powerpoint/2010/main" val="631135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37309" y="480291"/>
            <a:ext cx="10835891" cy="5351709"/>
          </a:xfrm>
        </p:spPr>
        <p:txBody>
          <a:bodyPr/>
          <a:lstStyle/>
          <a:p>
            <a:r>
              <a:rPr lang="cs-CZ" sz="2400" dirty="0"/>
              <a:t>Stárnutí obyvatelstva, tedy </a:t>
            </a:r>
            <a:r>
              <a:rPr lang="cs-CZ" sz="2400" b="1" u="sng" dirty="0"/>
              <a:t>nevyhnutelné zvýšení podílu starších osob, které je důsledkem poklesu plodnosti a zlepšení naděje dožití, se projevuje po celém světě</a:t>
            </a:r>
            <a:r>
              <a:rPr lang="cs-CZ" sz="2400" dirty="0"/>
              <a:t>. </a:t>
            </a:r>
          </a:p>
          <a:p>
            <a:endParaRPr lang="cs-CZ" sz="2400" b="1" dirty="0"/>
          </a:p>
          <a:p>
            <a:r>
              <a:rPr lang="cs-CZ" sz="2400" b="1" dirty="0"/>
              <a:t>Každá z 201 zemí </a:t>
            </a:r>
            <a:r>
              <a:rPr lang="cs-CZ" sz="2400" dirty="0"/>
              <a:t>nebo oblastí s nejméně 90 000 obyvateli sečtenými v roce 2017 </a:t>
            </a:r>
            <a:r>
              <a:rPr lang="cs-CZ" sz="2400" b="1" dirty="0"/>
              <a:t>předpokládá nárůst podílu osob ve věku 60 a více let mezi roky 2017 a 2050</a:t>
            </a:r>
            <a:r>
              <a:rPr lang="cs-CZ" sz="2400" dirty="0"/>
              <a:t>. </a:t>
            </a:r>
          </a:p>
          <a:p>
            <a:r>
              <a:rPr lang="cs-CZ" sz="2400" dirty="0"/>
              <a:t>Přestože je </a:t>
            </a:r>
            <a:r>
              <a:rPr lang="cs-CZ" sz="2400" b="1" dirty="0"/>
              <a:t>proces stárnutí obyvatelstva nejrozšířenější v Evropě a v Severní Americe</a:t>
            </a:r>
            <a:r>
              <a:rPr lang="cs-CZ" sz="2400" dirty="0"/>
              <a:t>, kde v roce 2017 byl více než jeden z pěti obyvatel starší 60 let, </a:t>
            </a:r>
            <a:r>
              <a:rPr lang="cs-CZ" sz="2400" b="1" dirty="0"/>
              <a:t>lidé v ostatních regionech také stárnou</a:t>
            </a:r>
            <a:r>
              <a:rPr lang="cs-CZ" sz="2400" dirty="0"/>
              <a:t>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94105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720000" y="285891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Globální a </a:t>
            </a:r>
            <a:r>
              <a:rPr lang="cs-CZ" dirty="0" err="1"/>
              <a:t>makroregionální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trendy stárnutí populace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808776" y="1329678"/>
            <a:ext cx="10753200" cy="4516582"/>
          </a:xfrm>
        </p:spPr>
        <p:txBody>
          <a:bodyPr/>
          <a:lstStyle/>
          <a:p>
            <a:r>
              <a:rPr lang="cs-CZ" sz="2400" b="1" dirty="0"/>
              <a:t>Celosvětová populace ve věku 60 a více let v roce 2017 čítala 962 milionů, což je 2,5krát více než v roce 1980</a:t>
            </a:r>
            <a:r>
              <a:rPr lang="cs-CZ" sz="2400" dirty="0"/>
              <a:t>, kdy na celém světě bylo 382 milionů osob starších 60 let. </a:t>
            </a:r>
          </a:p>
          <a:p>
            <a:endParaRPr lang="cs-CZ" sz="2400" dirty="0"/>
          </a:p>
          <a:p>
            <a:r>
              <a:rPr lang="cs-CZ" sz="2400" dirty="0"/>
              <a:t>Očekává se, že </a:t>
            </a:r>
            <a:r>
              <a:rPr lang="cs-CZ" sz="2400" b="1" dirty="0"/>
              <a:t>počet starších osob </a:t>
            </a:r>
            <a:r>
              <a:rPr lang="cs-CZ" sz="2400" dirty="0"/>
              <a:t>se </a:t>
            </a:r>
            <a:r>
              <a:rPr lang="cs-CZ" sz="2400" b="1" dirty="0"/>
              <a:t>do roku 2050 dále více než zdvojnásobí </a:t>
            </a:r>
            <a:r>
              <a:rPr lang="cs-CZ" sz="2400" dirty="0"/>
              <a:t>a dosáhne téměř </a:t>
            </a:r>
            <a:r>
              <a:rPr lang="cs-CZ" sz="2400" b="1" dirty="0"/>
              <a:t>2,1 miliardy</a:t>
            </a:r>
            <a:r>
              <a:rPr lang="cs-CZ" sz="2400" dirty="0"/>
              <a:t>.</a:t>
            </a:r>
          </a:p>
          <a:p>
            <a:endParaRPr lang="cs-CZ" sz="2400" dirty="0"/>
          </a:p>
          <a:p>
            <a:r>
              <a:rPr lang="cs-CZ" sz="2400" b="1" i="1" dirty="0">
                <a:solidFill>
                  <a:srgbClr val="FF0000"/>
                </a:solidFill>
              </a:rPr>
              <a:t>Kde roste rychleji starší populace? V rozvinutých nebo rozvojových zemích?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6934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37309" y="387927"/>
            <a:ext cx="10835891" cy="5569528"/>
          </a:xfrm>
        </p:spPr>
        <p:txBody>
          <a:bodyPr/>
          <a:lstStyle/>
          <a:p>
            <a:r>
              <a:rPr lang="cs-CZ" sz="2400" b="1" u="sng" dirty="0"/>
              <a:t>Starší populace v rozvojových regionech roste mnohem rychleji než v regionech rozvinutých</a:t>
            </a:r>
            <a:r>
              <a:rPr lang="cs-CZ" sz="2400" b="1" dirty="0"/>
              <a:t>.</a:t>
            </a:r>
            <a:r>
              <a:rPr lang="cs-CZ" sz="2400" dirty="0"/>
              <a:t> </a:t>
            </a:r>
          </a:p>
          <a:p>
            <a:r>
              <a:rPr lang="cs-CZ" sz="2400" dirty="0"/>
              <a:t>V roce 1980 žilo v rozvojových regionech 56 % osob ve věku 60 a více let, v roce 2017 to byly již více než dvě třetiny starších osob světa. </a:t>
            </a:r>
          </a:p>
          <a:p>
            <a:r>
              <a:rPr lang="cs-CZ" sz="2400" dirty="0"/>
              <a:t>Očekává se, že </a:t>
            </a:r>
            <a:r>
              <a:rPr lang="cs-CZ" sz="2400" b="1" dirty="0"/>
              <a:t>mezi roky 2017-2050 se počet osob ve věku 60 a více let v rozvojových regionech zvýší zhruba 2,5krát</a:t>
            </a:r>
            <a:r>
              <a:rPr lang="cs-CZ" sz="2400" dirty="0"/>
              <a:t>, z 652 mil. na 1,7 miliardy. </a:t>
            </a:r>
          </a:p>
          <a:p>
            <a:r>
              <a:rPr lang="cs-CZ" sz="2400" dirty="0"/>
              <a:t>V rozvinutých regionech se v daném období očekává nárůst u osob starších 60 let pouze o 38 %, z 310 na 427 mil. </a:t>
            </a:r>
          </a:p>
          <a:p>
            <a:r>
              <a:rPr lang="cs-CZ" sz="2400" dirty="0"/>
              <a:t>Předpovědi naznačují, že </a:t>
            </a:r>
            <a:r>
              <a:rPr lang="cs-CZ" sz="2400" b="1" u="sng" dirty="0"/>
              <a:t>v roce 2050 budou v rozvojových regionech téměř 4/5 všech osob starších 60 let</a:t>
            </a:r>
            <a:r>
              <a:rPr lang="cs-CZ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812863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Stárnutí populace</a:t>
            </a:r>
            <a:endParaRPr lang="cs-CZ" alt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6614" t="33883" r="27358" b="26174"/>
          <a:stretch/>
        </p:blipFill>
        <p:spPr>
          <a:xfrm>
            <a:off x="846633" y="1196950"/>
            <a:ext cx="10241669" cy="499920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01287" y="269507"/>
            <a:ext cx="101522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Vývoj, odhad a projekce počtu obyvatel 60+ v rozvojových a rozvinutých </a:t>
            </a:r>
          </a:p>
          <a:p>
            <a:pPr algn="ctr"/>
            <a:r>
              <a:rPr lang="cs-CZ" dirty="0"/>
              <a:t>regionech světa v období 1980–2050</a:t>
            </a:r>
          </a:p>
        </p:txBody>
      </p:sp>
    </p:spTree>
    <p:extLst>
      <p:ext uri="{BB962C8B-B14F-4D97-AF65-F5344CB8AC3E}">
        <p14:creationId xmlns:p14="http://schemas.microsoft.com/office/powerpoint/2010/main" val="32157437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4CDBBE0-EDBC-4C09-B3BB-BB3EBA622E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Stárnutí populace</a:t>
            </a:r>
            <a:endParaRPr lang="cs-CZ" alt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10C3E38-D906-4162-9E6A-8220D8BD4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659" y="1254879"/>
            <a:ext cx="7261411" cy="416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805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72655" y="369455"/>
            <a:ext cx="10900545" cy="5462545"/>
          </a:xfrm>
        </p:spPr>
        <p:txBody>
          <a:bodyPr/>
          <a:lstStyle/>
          <a:p>
            <a:r>
              <a:rPr lang="cs-CZ" sz="2400" b="1" dirty="0"/>
              <a:t>Podle predikce United </a:t>
            </a:r>
            <a:r>
              <a:rPr lang="cs-CZ" sz="2400" b="1" dirty="0" err="1"/>
              <a:t>Nations</a:t>
            </a:r>
            <a:r>
              <a:rPr lang="cs-CZ" sz="2400" b="1" dirty="0"/>
              <a:t> (2017) poroste v příštích desetiletích počet starších osob nejrychleji v Africe</a:t>
            </a:r>
            <a:r>
              <a:rPr lang="cs-CZ" sz="2400" dirty="0"/>
              <a:t>, kde se očekává, že </a:t>
            </a:r>
            <a:r>
              <a:rPr lang="cs-CZ" sz="2400" b="1" dirty="0"/>
              <a:t>počet obyvatel ve věku 60 a více let se v letech 2017 až 2050 zvýší více než trojnásobně</a:t>
            </a:r>
            <a:r>
              <a:rPr lang="cs-CZ" sz="2400" dirty="0"/>
              <a:t>, z 69 na 226 milionů. </a:t>
            </a:r>
          </a:p>
          <a:p>
            <a:r>
              <a:rPr lang="cs-CZ" sz="2400" dirty="0"/>
              <a:t>Po Africe bude </a:t>
            </a:r>
            <a:r>
              <a:rPr lang="cs-CZ" sz="2400" b="1" dirty="0"/>
              <a:t>následovat Latinská Amerika</a:t>
            </a:r>
            <a:r>
              <a:rPr lang="cs-CZ" sz="2400" dirty="0"/>
              <a:t>, kde se odhaduje v letech 2017 až 2050 více než dvojnásobný růst starší populace (ze 76 na 198 milionů). </a:t>
            </a:r>
          </a:p>
          <a:p>
            <a:r>
              <a:rPr lang="cs-CZ" sz="2400" dirty="0"/>
              <a:t>Také v </a:t>
            </a:r>
            <a:r>
              <a:rPr lang="cs-CZ" sz="2400" b="1" dirty="0"/>
              <a:t>Asii</a:t>
            </a:r>
            <a:r>
              <a:rPr lang="cs-CZ" sz="2400" dirty="0"/>
              <a:t> by mělo dojít k více než dvojnásobnému nárůstu počtu starších osob, a to z 549 milionů v roce 2017 na téměř 1,3 miliardy v roce 2050. </a:t>
            </a:r>
          </a:p>
          <a:p>
            <a:r>
              <a:rPr lang="cs-CZ" sz="2400" b="1" u="sng" dirty="0"/>
              <a:t>Ze šesti hlavních geografických regionů bude starší populace nejpomaleji růst v Evropě</a:t>
            </a:r>
            <a:r>
              <a:rPr lang="cs-CZ" sz="2400" dirty="0"/>
              <a:t>, zhruba o 35 %.</a:t>
            </a:r>
          </a:p>
        </p:txBody>
      </p:sp>
    </p:spTree>
    <p:extLst>
      <p:ext uri="{BB962C8B-B14F-4D97-AF65-F5344CB8AC3E}">
        <p14:creationId xmlns:p14="http://schemas.microsoft.com/office/powerpoint/2010/main" val="437367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7767" y="1052945"/>
            <a:ext cx="10321021" cy="421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1967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91126" y="526473"/>
            <a:ext cx="11037455" cy="5305527"/>
          </a:xfrm>
        </p:spPr>
        <p:txBody>
          <a:bodyPr/>
          <a:lstStyle/>
          <a:p>
            <a:r>
              <a:rPr lang="cs-CZ" sz="2400" dirty="0"/>
              <a:t>Ve většině zemí světa bude </a:t>
            </a:r>
            <a:r>
              <a:rPr lang="cs-CZ" sz="2400" b="1" u="sng" dirty="0"/>
              <a:t>růst absolutního počtu starších osob probíhat v souvislosti s nízkou nebo klesající plodností</a:t>
            </a:r>
            <a:r>
              <a:rPr lang="cs-CZ" sz="2400" dirty="0"/>
              <a:t>, což povede ke zvýšení podílu starších osob v populaci. </a:t>
            </a:r>
          </a:p>
          <a:p>
            <a:endParaRPr lang="cs-CZ" sz="2400" dirty="0"/>
          </a:p>
          <a:p>
            <a:r>
              <a:rPr lang="cs-CZ" sz="2400" dirty="0"/>
              <a:t>V roce 2017 byl </a:t>
            </a:r>
            <a:r>
              <a:rPr lang="cs-CZ" sz="2400" b="1" dirty="0"/>
              <a:t>jeden z osmi lidí </a:t>
            </a:r>
            <a:r>
              <a:rPr lang="cs-CZ" sz="2400" dirty="0"/>
              <a:t>na světě ve </a:t>
            </a:r>
            <a:r>
              <a:rPr lang="cs-CZ" sz="2400" b="1" dirty="0"/>
              <a:t>věku 60 let a více</a:t>
            </a:r>
            <a:r>
              <a:rPr lang="cs-CZ" sz="2400" dirty="0"/>
              <a:t>. Pro rok </a:t>
            </a:r>
            <a:r>
              <a:rPr lang="cs-CZ" sz="2400" b="1" dirty="0"/>
              <a:t>2050 se předpokládá změna na 1:5</a:t>
            </a:r>
            <a:r>
              <a:rPr lang="cs-CZ" sz="2400" dirty="0"/>
              <a:t>. </a:t>
            </a:r>
          </a:p>
          <a:p>
            <a:endParaRPr lang="cs-CZ" sz="2400" dirty="0"/>
          </a:p>
          <a:p>
            <a:r>
              <a:rPr lang="cs-CZ" sz="2400" dirty="0"/>
              <a:t>Přestože je </a:t>
            </a:r>
            <a:r>
              <a:rPr lang="cs-CZ" sz="2400" b="1" dirty="0"/>
              <a:t>proces stárnutí populace nejdále v Evropě a Severní Americe</a:t>
            </a:r>
            <a:r>
              <a:rPr lang="cs-CZ" sz="2400" dirty="0"/>
              <a:t>, kde v roce 2017 byla ve věku 60 a více let již více než jedna z pěti osob, </a:t>
            </a:r>
            <a:r>
              <a:rPr lang="cs-CZ" sz="2400" b="1" dirty="0"/>
              <a:t>populace ostatních regionů také stárnou</a:t>
            </a:r>
            <a:r>
              <a:rPr lang="cs-CZ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44745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323AB37-982E-4DD5-A960-6BA3BA80F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Stárnutí populace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00BE010-C590-4ABD-A669-964DA680E2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85" t="15050" r="13788" b="21188"/>
          <a:stretch/>
        </p:blipFill>
        <p:spPr>
          <a:xfrm>
            <a:off x="0" y="253496"/>
            <a:ext cx="8501205" cy="437282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D3ED5E0-DFAD-4F99-AF73-0A08A43D28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22" t="11089" r="28119" b="11287"/>
          <a:stretch/>
        </p:blipFill>
        <p:spPr>
          <a:xfrm>
            <a:off x="7079121" y="3044994"/>
            <a:ext cx="2982963" cy="381300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074E510-5AFD-4FE7-B1C3-1435E3713C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797" t="12277" r="28045" b="10099"/>
          <a:stretch/>
        </p:blipFill>
        <p:spPr>
          <a:xfrm>
            <a:off x="8640000" y="99586"/>
            <a:ext cx="3252872" cy="415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852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683491"/>
            <a:ext cx="10832222" cy="5148509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/>
              <a:t>Očekává se, že v roce 2050 budou starší lidé (60+) představovat:</a:t>
            </a:r>
          </a:p>
          <a:p>
            <a:r>
              <a:rPr lang="cs-CZ" b="1" dirty="0"/>
              <a:t> 35 % populace v Evropě, </a:t>
            </a:r>
          </a:p>
          <a:p>
            <a:r>
              <a:rPr lang="cs-CZ" b="1" dirty="0"/>
              <a:t> 28 % v Severní Americe, </a:t>
            </a:r>
          </a:p>
          <a:p>
            <a:r>
              <a:rPr lang="cs-CZ" b="1" dirty="0"/>
              <a:t> 25 % v Latinské Americe, </a:t>
            </a:r>
          </a:p>
          <a:p>
            <a:r>
              <a:rPr lang="cs-CZ" b="1" dirty="0"/>
              <a:t> 24 % v Asii, </a:t>
            </a:r>
          </a:p>
          <a:p>
            <a:r>
              <a:rPr lang="cs-CZ" b="1" dirty="0"/>
              <a:t> 23 % v Austrálii a Oceánii </a:t>
            </a:r>
          </a:p>
          <a:p>
            <a:r>
              <a:rPr lang="cs-CZ" b="1" dirty="0"/>
              <a:t>a 9 % v Africe</a:t>
            </a:r>
            <a:r>
              <a:rPr lang="cs-CZ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70248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63418" y="498764"/>
            <a:ext cx="10909782" cy="5333236"/>
          </a:xfrm>
        </p:spPr>
        <p:txBody>
          <a:bodyPr/>
          <a:lstStyle/>
          <a:p>
            <a:r>
              <a:rPr lang="cs-CZ" sz="2400" dirty="0"/>
              <a:t>Jak je zřejmé z následující tabulky, </a:t>
            </a:r>
            <a:r>
              <a:rPr lang="cs-CZ" sz="2400" b="1" dirty="0"/>
              <a:t>podíl populace starší 60 let na populaci světa ve stejném věku by měl podle predikce United </a:t>
            </a:r>
            <a:r>
              <a:rPr lang="cs-CZ" sz="2400" b="1" dirty="0" err="1"/>
              <a:t>Nations</a:t>
            </a:r>
            <a:r>
              <a:rPr lang="cs-CZ" sz="2400" b="1" dirty="0"/>
              <a:t> (2017) </a:t>
            </a:r>
            <a:r>
              <a:rPr lang="cs-CZ" sz="2400" b="1" u="sng" dirty="0"/>
              <a:t>vzrůst u tří kontinentů, a to Afriky, Asie a Latinské Ameriky</a:t>
            </a:r>
            <a:r>
              <a:rPr lang="cs-CZ" sz="2400" dirty="0"/>
              <a:t>. </a:t>
            </a:r>
          </a:p>
          <a:p>
            <a:endParaRPr lang="cs-CZ" sz="2400" dirty="0"/>
          </a:p>
          <a:p>
            <a:r>
              <a:rPr lang="cs-CZ" sz="2400" dirty="0"/>
              <a:t>K největšímu </a:t>
            </a:r>
            <a:r>
              <a:rPr lang="cs-CZ" sz="2400" b="1" dirty="0"/>
              <a:t>podílovému růstu osob starších 60 let dojde v … </a:t>
            </a:r>
          </a:p>
          <a:p>
            <a:pPr marL="72000" indent="0">
              <a:buNone/>
            </a:pPr>
            <a:r>
              <a:rPr lang="cs-CZ" sz="2400" b="1" dirty="0"/>
              <a:t>… Africe</a:t>
            </a:r>
            <a:r>
              <a:rPr lang="cs-CZ" sz="2400" dirty="0"/>
              <a:t>, absolutně však bude dominovat více než 3/5 podíl asijské populace. </a:t>
            </a:r>
          </a:p>
          <a:p>
            <a:endParaRPr lang="cs-CZ" sz="2400" dirty="0"/>
          </a:p>
          <a:p>
            <a:r>
              <a:rPr lang="cs-CZ" sz="2400" b="1" dirty="0"/>
              <a:t>K největšímu propadu podílu osob starších 60 let dojde v…</a:t>
            </a:r>
          </a:p>
          <a:p>
            <a:pPr marL="72000" indent="0">
              <a:buNone/>
            </a:pPr>
            <a:r>
              <a:rPr lang="cs-CZ" sz="2400" b="1" dirty="0"/>
              <a:t>… Evropě</a:t>
            </a:r>
            <a:r>
              <a:rPr lang="cs-CZ" sz="2400" dirty="0"/>
              <a:t>, jejíž podíl klesne pod 12 %.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765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000" y="1791855"/>
            <a:ext cx="11329951" cy="347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561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Stárnutí populace</a:t>
            </a:r>
            <a:endParaRPr lang="cs-CZ" alt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5561" t="46047" r="26908" b="19669"/>
          <a:stretch/>
        </p:blipFill>
        <p:spPr>
          <a:xfrm>
            <a:off x="909351" y="1499506"/>
            <a:ext cx="10575711" cy="429089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496290" y="230909"/>
            <a:ext cx="85658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Vývoj a predikce podílového zastoupení osob starších 60 let </a:t>
            </a:r>
          </a:p>
          <a:p>
            <a:pPr algn="ctr"/>
            <a:r>
              <a:rPr lang="cs-CZ" dirty="0"/>
              <a:t>dle makroregionů světa v období 1980–2050</a:t>
            </a:r>
          </a:p>
        </p:txBody>
      </p:sp>
    </p:spTree>
    <p:extLst>
      <p:ext uri="{BB962C8B-B14F-4D97-AF65-F5344CB8AC3E}">
        <p14:creationId xmlns:p14="http://schemas.microsoft.com/office/powerpoint/2010/main" val="29424721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61819" y="267855"/>
            <a:ext cx="11360726" cy="5564145"/>
          </a:xfrm>
        </p:spPr>
        <p:txBody>
          <a:bodyPr/>
          <a:lstStyle/>
          <a:p>
            <a:r>
              <a:rPr lang="cs-CZ" sz="2000" dirty="0"/>
              <a:t>Nárůst počtu starších osob je celosvětovým fenoménem, očekává se, že </a:t>
            </a:r>
            <a:r>
              <a:rPr lang="cs-CZ" sz="2000" b="1" dirty="0"/>
              <a:t>do roku 2050 bude muset velká většina zemí světa akceptovat podstatný nárůst počtu obyvatel ve věku 60 let a více</a:t>
            </a:r>
            <a:r>
              <a:rPr lang="cs-CZ" sz="2000" dirty="0"/>
              <a:t>. </a:t>
            </a:r>
          </a:p>
          <a:p>
            <a:r>
              <a:rPr lang="cs-CZ" sz="2000" dirty="0"/>
              <a:t>Nicméně v regionech a příjmových skupinách existuje velká různorodost míry růstu starší populace. </a:t>
            </a:r>
          </a:p>
          <a:p>
            <a:r>
              <a:rPr lang="cs-CZ" sz="2000" b="1" dirty="0"/>
              <a:t>Předpokládá se, že v zemích s nízkými příjmy, z nichž většina se nachází v subsaharské Africe (celkem 31 zemí), vzroste mezi roky 2017 až 2050 starší populace více než dvojnásobně. </a:t>
            </a:r>
          </a:p>
          <a:p>
            <a:r>
              <a:rPr lang="cs-CZ" sz="2000" dirty="0"/>
              <a:t>Očekává se, že ve 25 z nich se populace ve věku 60 a více let v tomto období zvýší více než trojnásobně. </a:t>
            </a:r>
          </a:p>
          <a:p>
            <a:r>
              <a:rPr lang="cs-CZ" sz="2000" dirty="0"/>
              <a:t>Mnoho zemí se středními příjmy (celkem 103 zemí) rovněž očekává do roku 2050 rychlý růst počtu starších osob, většinou více než dvojnásobný; u zhruba 2/5 těchto zemí je poté predikován až trojnásobný růst. </a:t>
            </a:r>
          </a:p>
        </p:txBody>
      </p:sp>
    </p:spTree>
    <p:extLst>
      <p:ext uri="{BB962C8B-B14F-4D97-AF65-F5344CB8AC3E}">
        <p14:creationId xmlns:p14="http://schemas.microsoft.com/office/powerpoint/2010/main" val="16964958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08000" y="230909"/>
            <a:ext cx="10965200" cy="5601091"/>
          </a:xfrm>
        </p:spPr>
        <p:txBody>
          <a:bodyPr/>
          <a:lstStyle/>
          <a:p>
            <a:r>
              <a:rPr lang="cs-CZ" sz="2200" b="1" u="sng" dirty="0"/>
              <a:t>Celosvětově roste počet starších osob rychleji než počet lidí ve všech mladších věkových skupinách</a:t>
            </a:r>
            <a:r>
              <a:rPr lang="cs-CZ" sz="2200" b="1" dirty="0"/>
              <a:t>. </a:t>
            </a:r>
          </a:p>
          <a:p>
            <a:endParaRPr lang="cs-CZ" sz="2200" dirty="0"/>
          </a:p>
          <a:p>
            <a:r>
              <a:rPr lang="cs-CZ" sz="2200" b="1" u="sng" dirty="0"/>
              <a:t>V roce 1980 děti ve věku 0-9 let výrazně převyšovaly osoby ve věku 60 let a více </a:t>
            </a:r>
            <a:r>
              <a:rPr lang="cs-CZ" sz="2200" dirty="0"/>
              <a:t>(1,1 miliardy oproti 400 milionům), ale </a:t>
            </a:r>
            <a:r>
              <a:rPr lang="cs-CZ" sz="2200" b="1" u="sng" dirty="0"/>
              <a:t>do roku 2030 je velmi pravděpodobné</a:t>
            </a:r>
            <a:r>
              <a:rPr lang="cs-CZ" sz="2200" dirty="0"/>
              <a:t>, že globální </a:t>
            </a:r>
            <a:r>
              <a:rPr lang="cs-CZ" sz="2200" b="1" u="sng" dirty="0"/>
              <a:t>populace starších osob (60+) překoná počet dětí ve věku do 10 let </a:t>
            </a:r>
            <a:r>
              <a:rPr lang="cs-CZ" sz="2200" dirty="0"/>
              <a:t>(1,41 mld. oproti 1,35 mld.). </a:t>
            </a:r>
          </a:p>
          <a:p>
            <a:endParaRPr lang="cs-CZ" sz="2200" dirty="0"/>
          </a:p>
          <a:p>
            <a:r>
              <a:rPr lang="cs-CZ" sz="2200" dirty="0"/>
              <a:t>Projekce rovněž naznačují, že </a:t>
            </a:r>
            <a:r>
              <a:rPr lang="cs-CZ" sz="2200" b="1" dirty="0"/>
              <a:t>v roce 2050 bude více starších osob ve věku 60 a více let, než je adolescentů a mládeže ve věku 10-24 let </a:t>
            </a:r>
            <a:r>
              <a:rPr lang="cs-CZ" sz="2200" dirty="0"/>
              <a:t>(2,1 mld. oproti 2,0 mld.). </a:t>
            </a:r>
          </a:p>
          <a:p>
            <a:r>
              <a:rPr lang="cs-CZ" sz="2200" dirty="0"/>
              <a:t>Počet lidí ve velmi pokročilém věku </a:t>
            </a:r>
            <a:r>
              <a:rPr lang="cs-CZ" sz="2200" b="1" dirty="0"/>
              <a:t>nad 80 let také vzroste</a:t>
            </a:r>
            <a:r>
              <a:rPr lang="cs-CZ" sz="2200" dirty="0"/>
              <a:t>, </a:t>
            </a:r>
            <a:r>
              <a:rPr lang="cs-CZ" sz="2200" b="1" dirty="0"/>
              <a:t>do roku 2050 to může být až trojnásobně</a:t>
            </a:r>
            <a:r>
              <a:rPr lang="cs-CZ" sz="2200" dirty="0"/>
              <a:t>, ze 137 na 425 milionů.</a:t>
            </a:r>
          </a:p>
        </p:txBody>
      </p:sp>
    </p:spTree>
    <p:extLst>
      <p:ext uri="{BB962C8B-B14F-4D97-AF65-F5344CB8AC3E}">
        <p14:creationId xmlns:p14="http://schemas.microsoft.com/office/powerpoint/2010/main" val="26273689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Stárnutí populace</a:t>
            </a:r>
            <a:endParaRPr lang="cs-CZ" alt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5771" t="30210" r="28432" b="39780"/>
          <a:stretch/>
        </p:blipFill>
        <p:spPr>
          <a:xfrm>
            <a:off x="519764" y="1495857"/>
            <a:ext cx="10645542" cy="392389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08009" y="456780"/>
            <a:ext cx="12023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Vývoj a predikce populace světa dle věkových skupin v letech 1980, 2017, 2030 a 2050</a:t>
            </a:r>
          </a:p>
        </p:txBody>
      </p:sp>
    </p:spTree>
    <p:extLst>
      <p:ext uri="{BB962C8B-B14F-4D97-AF65-F5344CB8AC3E}">
        <p14:creationId xmlns:p14="http://schemas.microsoft.com/office/powerpoint/2010/main" val="9427565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09600" y="434109"/>
            <a:ext cx="10863600" cy="5397891"/>
          </a:xfrm>
        </p:spPr>
        <p:txBody>
          <a:bodyPr/>
          <a:lstStyle/>
          <a:p>
            <a:r>
              <a:rPr lang="cs-CZ" sz="2000" b="1" u="sng" dirty="0"/>
              <a:t>V roce 1980 se každá z deseti nejstarších populací (zemí) světa nacházela v Evropě </a:t>
            </a:r>
            <a:r>
              <a:rPr lang="cs-CZ" sz="2000" dirty="0"/>
              <a:t>a </a:t>
            </a:r>
            <a:r>
              <a:rPr lang="cs-CZ" sz="2000" b="1" u="sng" dirty="0"/>
              <a:t>podíl osob ve věku 60 a více let z celkového počtu osob nedosáhl v žádné zemi 25 %</a:t>
            </a:r>
            <a:r>
              <a:rPr lang="cs-CZ" sz="2000" b="1" dirty="0"/>
              <a:t>. </a:t>
            </a:r>
          </a:p>
          <a:p>
            <a:endParaRPr lang="cs-CZ" sz="2000" dirty="0"/>
          </a:p>
          <a:p>
            <a:r>
              <a:rPr lang="cs-CZ" sz="2000" b="1" u="sng" dirty="0"/>
              <a:t>V roce 2017 překročil podíl starších osob 25 % ve všech deseti nejstarších zemích </a:t>
            </a:r>
            <a:r>
              <a:rPr lang="cs-CZ" sz="2000" dirty="0"/>
              <a:t>a v </a:t>
            </a:r>
            <a:r>
              <a:rPr lang="cs-CZ" sz="2000" b="1" dirty="0"/>
              <a:t>roce 2050 budou osoby starší 60 let pravděpodobně tvořit více než 39% podíl obyvatel v každé z deseti nejstarších zemí</a:t>
            </a:r>
            <a:r>
              <a:rPr lang="cs-CZ" sz="2000" dirty="0"/>
              <a:t>. </a:t>
            </a:r>
          </a:p>
          <a:p>
            <a:endParaRPr lang="cs-CZ" sz="2000" dirty="0"/>
          </a:p>
          <a:p>
            <a:r>
              <a:rPr lang="cs-CZ" sz="2000" b="1" u="sng" dirty="0"/>
              <a:t>Japonsko bylo v roce 2017 nejstarší populací na světě</a:t>
            </a:r>
            <a:r>
              <a:rPr lang="cs-CZ" sz="2000" b="1" dirty="0"/>
              <a:t> (33% podíl osob ve věku 60 a více let) a </a:t>
            </a:r>
            <a:r>
              <a:rPr lang="cs-CZ" sz="2000" b="1" u="sng" dirty="0"/>
              <a:t>předpokládá se, že na první pozici zůstane i do roku 2050</a:t>
            </a:r>
            <a:r>
              <a:rPr lang="cs-CZ" sz="2000" b="1" dirty="0"/>
              <a:t> (42 %). </a:t>
            </a:r>
          </a:p>
          <a:p>
            <a:endParaRPr lang="cs-CZ" sz="2000" dirty="0"/>
          </a:p>
          <a:p>
            <a:r>
              <a:rPr lang="cs-CZ" sz="2000" b="1" dirty="0"/>
              <a:t>Očekává se, že </a:t>
            </a:r>
            <a:r>
              <a:rPr lang="cs-CZ" sz="2000" b="1" u="sng" dirty="0"/>
              <a:t>v Evropě se bude v roce 2050 nacházet 5 z 10 nejstarších zemí světa </a:t>
            </a:r>
            <a:r>
              <a:rPr lang="cs-CZ" sz="2000" u="sng" dirty="0"/>
              <a:t>a </a:t>
            </a:r>
            <a:r>
              <a:rPr lang="cs-CZ" sz="2000" b="1" u="sng" dirty="0"/>
              <a:t>dalších pět zemí z východní a jihovýchodní Asie</a:t>
            </a:r>
            <a:r>
              <a:rPr lang="cs-CZ" sz="2000" b="1" dirty="0"/>
              <a:t>, což je </a:t>
            </a:r>
            <a:r>
              <a:rPr lang="cs-CZ" sz="2000" b="1" u="sng" dirty="0"/>
              <a:t>výrazná změna oproti současnosti</a:t>
            </a:r>
            <a:r>
              <a:rPr lang="cs-CZ" sz="2000" dirty="0"/>
              <a:t>. </a:t>
            </a:r>
            <a:r>
              <a:rPr lang="cs-CZ" sz="2000" b="1" i="1" dirty="0">
                <a:solidFill>
                  <a:srgbClr val="FF0000"/>
                </a:solidFill>
              </a:rPr>
              <a:t>Proč JV Asie?</a:t>
            </a:r>
          </a:p>
        </p:txBody>
      </p:sp>
    </p:spTree>
    <p:extLst>
      <p:ext uri="{BB962C8B-B14F-4D97-AF65-F5344CB8AC3E}">
        <p14:creationId xmlns:p14="http://schemas.microsoft.com/office/powerpoint/2010/main" val="34849367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3449" y="932873"/>
            <a:ext cx="10167740" cy="467359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3913A21-75D4-4C78-A25A-2AD251BFEF76}"/>
              </a:ext>
            </a:extLst>
          </p:cNvPr>
          <p:cNvSpPr txBox="1"/>
          <p:nvPr/>
        </p:nvSpPr>
        <p:spPr>
          <a:xfrm>
            <a:off x="2121763" y="5424256"/>
            <a:ext cx="7268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Přesun ze severní Evropy do jižní Evropy a JV Asie…</a:t>
            </a:r>
          </a:p>
        </p:txBody>
      </p:sp>
    </p:spTree>
    <p:extLst>
      <p:ext uri="{BB962C8B-B14F-4D97-AF65-F5344CB8AC3E}">
        <p14:creationId xmlns:p14="http://schemas.microsoft.com/office/powerpoint/2010/main" val="28188571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18836" y="508000"/>
            <a:ext cx="10854364" cy="5324000"/>
          </a:xfrm>
        </p:spPr>
        <p:txBody>
          <a:bodyPr/>
          <a:lstStyle/>
          <a:p>
            <a:r>
              <a:rPr lang="cs-CZ" sz="2400" b="1" u="sng" dirty="0"/>
              <a:t>Střední délka života obyvatel planety Země se neustále zvyšuje</a:t>
            </a:r>
            <a:r>
              <a:rPr lang="cs-CZ" sz="2400" b="1" dirty="0"/>
              <a:t>. </a:t>
            </a:r>
          </a:p>
          <a:p>
            <a:r>
              <a:rPr lang="cs-CZ" sz="2400" b="1" dirty="0"/>
              <a:t>V současnosti, poprvé v historii, může </a:t>
            </a:r>
            <a:r>
              <a:rPr lang="cs-CZ" sz="2400" b="1" u="sng" dirty="0"/>
              <a:t>většina lidí očekávat, že bude žít alespoň do 60 let</a:t>
            </a:r>
            <a:r>
              <a:rPr lang="cs-CZ" sz="2400" b="1" dirty="0"/>
              <a:t>. </a:t>
            </a:r>
          </a:p>
          <a:p>
            <a:r>
              <a:rPr lang="cs-CZ" sz="2400" dirty="0"/>
              <a:t>Aktuální čísla udávají, že </a:t>
            </a:r>
            <a:r>
              <a:rPr lang="cs-CZ" sz="2400" b="1" dirty="0"/>
              <a:t>na světě je 125 milionů lidí ve věku 80 a více let</a:t>
            </a:r>
            <a:r>
              <a:rPr lang="cs-CZ" sz="2400" dirty="0"/>
              <a:t>. </a:t>
            </a:r>
          </a:p>
          <a:p>
            <a:r>
              <a:rPr lang="cs-CZ" sz="2400" b="1" dirty="0"/>
              <a:t>Do roku 2050 bude </a:t>
            </a:r>
            <a:r>
              <a:rPr lang="cs-CZ" sz="2400" dirty="0"/>
              <a:t>v této věkové skupině např. v Číně žít téměř stejný počet lidí (120 milionů) a </a:t>
            </a:r>
            <a:r>
              <a:rPr lang="cs-CZ" sz="2400" b="1" dirty="0"/>
              <a:t>434 milionů lidí</a:t>
            </a:r>
            <a:r>
              <a:rPr lang="cs-CZ" sz="2400" dirty="0"/>
              <a:t> to bude na celém světě. </a:t>
            </a:r>
          </a:p>
          <a:p>
            <a:endParaRPr lang="cs-CZ" sz="2400" dirty="0"/>
          </a:p>
          <a:p>
            <a:r>
              <a:rPr lang="cs-CZ" sz="2400" b="1" dirty="0"/>
              <a:t>Do roku 2050 bude 80 % všech starších lidí žít v zemích s nízkými a středními příjmy</a:t>
            </a:r>
            <a:r>
              <a:rPr lang="cs-CZ" sz="2400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3750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5C0E8B6-E79C-4733-A097-5585FADDF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Stárnutí populace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B1FCF83-D43F-4259-80F8-108821D18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71" t="12277" r="7549" b="12739"/>
          <a:stretch/>
        </p:blipFill>
        <p:spPr>
          <a:xfrm>
            <a:off x="1013988" y="589972"/>
            <a:ext cx="10311898" cy="514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437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54182" y="424873"/>
            <a:ext cx="10919018" cy="5407127"/>
          </a:xfrm>
        </p:spPr>
        <p:txBody>
          <a:bodyPr/>
          <a:lstStyle/>
          <a:p>
            <a:r>
              <a:rPr lang="cs-CZ" sz="2000" b="1" u="sng" dirty="0"/>
              <a:t>Tempo stárnutí populace po celém světě také dramaticky roste</a:t>
            </a:r>
            <a:r>
              <a:rPr lang="cs-CZ" sz="2000" b="1" dirty="0"/>
              <a:t>. </a:t>
            </a:r>
            <a:r>
              <a:rPr lang="cs-CZ" sz="2000" dirty="0"/>
              <a:t>Francie měla téměř 150 let na to, aby se přizpůsobila změně podílu populace, která byla starší než 60 let - zdvojnásobení z 10 na 20 %. </a:t>
            </a:r>
          </a:p>
          <a:p>
            <a:r>
              <a:rPr lang="cs-CZ" sz="2000" dirty="0"/>
              <a:t>Země jako Brazílie, Čína či Indie však na toto přizpůsobení budou mít pouhých 20 let. </a:t>
            </a:r>
          </a:p>
          <a:p>
            <a:endParaRPr lang="cs-CZ" sz="2000" dirty="0"/>
          </a:p>
          <a:p>
            <a:r>
              <a:rPr lang="cs-CZ" sz="2000" b="1" u="sng" dirty="0"/>
              <a:t>Zatímco tento posun v rozdělení populace země na převažující starší věkové skupiny, známý jako stárnutí populace, začal v zemích s vysokými příjmy </a:t>
            </a:r>
            <a:r>
              <a:rPr lang="cs-CZ" sz="2000" dirty="0"/>
              <a:t>(například v Japonsku osoby starší 60 let tvoří třetinu populace</a:t>
            </a:r>
            <a:r>
              <a:rPr lang="cs-CZ" sz="2000" b="1" dirty="0"/>
              <a:t>), </a:t>
            </a:r>
            <a:r>
              <a:rPr lang="cs-CZ" sz="2000" b="1" u="sng" dirty="0"/>
              <a:t>jsou to aktuálně země s nízkými a středními příjmy, které zažívají největší změnu</a:t>
            </a:r>
            <a:r>
              <a:rPr lang="cs-CZ" sz="2000" b="1" dirty="0"/>
              <a:t>. </a:t>
            </a:r>
          </a:p>
          <a:p>
            <a:r>
              <a:rPr lang="cs-CZ" sz="2000" dirty="0"/>
              <a:t>V polovině 21. století bude mít mnoho zemí, jako např. Chile, Čína, Írán či Rusko, podobný podíl starších lidí jako má dnes Japonsko. </a:t>
            </a:r>
          </a:p>
        </p:txBody>
      </p:sp>
    </p:spTree>
    <p:extLst>
      <p:ext uri="{BB962C8B-B14F-4D97-AF65-F5344CB8AC3E}">
        <p14:creationId xmlns:p14="http://schemas.microsoft.com/office/powerpoint/2010/main" val="30685333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720000" y="405964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Demografické faktory stárnutí populace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1173017"/>
            <a:ext cx="11065600" cy="4701309"/>
          </a:xfrm>
        </p:spPr>
        <p:txBody>
          <a:bodyPr/>
          <a:lstStyle/>
          <a:p>
            <a:r>
              <a:rPr lang="cs-CZ" sz="2000" b="1" u="sng" dirty="0"/>
              <a:t>Stárnutí populace je způsobeno snížením plodnosti a zlepšenou nadějí dožití (nízká úmrtnost), k čemuž dochází během demografického přechodu</a:t>
            </a:r>
            <a:r>
              <a:rPr lang="cs-CZ" sz="2000" b="1" dirty="0"/>
              <a:t>. </a:t>
            </a:r>
          </a:p>
          <a:p>
            <a:r>
              <a:rPr lang="cs-CZ" sz="2000" b="1" u="sng" dirty="0"/>
              <a:t>Evropa byla prvním regionem, kde došlo na přelomu 19. a 20. století v rámci demografického přechodu k výraznému snížení plodnosti žen a zvýšení naděje dožití</a:t>
            </a:r>
            <a:r>
              <a:rPr lang="cs-CZ" sz="2000" dirty="0"/>
              <a:t>. V důsledku těchto procesů </a:t>
            </a:r>
            <a:r>
              <a:rPr lang="cs-CZ" sz="2000" b="1" u="sng" dirty="0"/>
              <a:t>patří mnoho evropských zemí k nejstarším na světě</a:t>
            </a:r>
            <a:r>
              <a:rPr lang="cs-CZ" sz="2000" dirty="0"/>
              <a:t>. </a:t>
            </a:r>
          </a:p>
          <a:p>
            <a:r>
              <a:rPr lang="cs-CZ" sz="2000" dirty="0"/>
              <a:t>Například v Německu, které bylo v roce 2017 na třetím místě žebříčku zemí s vysokým podílem populace ve věku 60 a více let (viz tabulka výše), klesla v roce 1950 úhrnná plodnost k záchovné hranici 2,1 dětí připadajících na ženu a nadále klesala na hodnotu 1,5 v roce 2017. </a:t>
            </a:r>
          </a:p>
          <a:p>
            <a:r>
              <a:rPr lang="cs-CZ" sz="2000" dirty="0"/>
              <a:t>Podíl starších osob se v tomto období téměř zdvojnásobil, a to z necelých 15 % v roce 1950 na 28 % v roce 2017. Očekává se, že míry plodnosti zůstanou v Německu v nadcházejících desetiletích pod hranicí 2,1 a podíl osob starších 60 let dosáhne v 2050 hodnoty 38 %.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51961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44945" y="480291"/>
            <a:ext cx="10928255" cy="5351709"/>
          </a:xfrm>
        </p:spPr>
        <p:txBody>
          <a:bodyPr/>
          <a:lstStyle/>
          <a:p>
            <a:r>
              <a:rPr lang="cs-CZ" sz="2000" b="1" u="sng" dirty="0"/>
              <a:t>Demografický přechod začal ve zbytku světa později, v důsledku čehož jsou populace v Latinské Americe, Asii či Oceánii mladší než v Evropě a Severní Americe</a:t>
            </a:r>
            <a:r>
              <a:rPr lang="cs-CZ" sz="2000" b="1" dirty="0"/>
              <a:t>. </a:t>
            </a:r>
          </a:p>
          <a:p>
            <a:endParaRPr lang="cs-CZ" sz="2000" dirty="0"/>
          </a:p>
          <a:p>
            <a:r>
              <a:rPr lang="cs-CZ" sz="2000" dirty="0"/>
              <a:t>Např. v Mexiku byla v roce 1950 plodnost 6,7 živě narozených na ženu a pouze 5 % populace bylo ve věku 60 let a více. </a:t>
            </a:r>
          </a:p>
          <a:p>
            <a:r>
              <a:rPr lang="cs-CZ" sz="2000" dirty="0"/>
              <a:t>Počínaje rokem 1970 však plodnost v Mexiku rychle klesala, v roce 2017 dosáhla 2,2 živě narozených na ženu a předpokládá se, že pod záchovnou hranicí 2,1 se bude držet do roku 2050. </a:t>
            </a:r>
          </a:p>
          <a:p>
            <a:endParaRPr lang="cs-CZ" sz="2000" dirty="0"/>
          </a:p>
          <a:p>
            <a:r>
              <a:rPr lang="cs-CZ" sz="2000" dirty="0"/>
              <a:t>Pokles plodnosti nastal v Asii a Latinské Americe mnohem rychleji než v rozvinutějších regionech, proto tyto populace stárnou rychleji. </a:t>
            </a:r>
          </a:p>
          <a:p>
            <a:r>
              <a:rPr lang="cs-CZ" sz="2000" dirty="0"/>
              <a:t>Předpokládá se, že např.  podíl mexické populace ve věku 60 let a více se zvýší 2,5krát, z 10 % v roce 2017 na 25 % v roce 2050.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40393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61819" y="424872"/>
            <a:ext cx="11011382" cy="5407127"/>
          </a:xfrm>
        </p:spPr>
        <p:txBody>
          <a:bodyPr/>
          <a:lstStyle/>
          <a:p>
            <a:r>
              <a:rPr lang="cs-CZ" sz="2000" b="1" u="sng" dirty="0"/>
              <a:t>Mnoho subsaharských afrických zemí zůstává v první fázi demografického přechodu</a:t>
            </a:r>
            <a:r>
              <a:rPr lang="cs-CZ" sz="2000" b="1" dirty="0"/>
              <a:t>; některé začaly snižovat plodnost teprve nedávno, zatímco jiné dosud nezaznamenaly výrazný pokles plodnosti</a:t>
            </a:r>
            <a:r>
              <a:rPr lang="cs-CZ" sz="2000" dirty="0"/>
              <a:t>. </a:t>
            </a:r>
          </a:p>
          <a:p>
            <a:r>
              <a:rPr lang="cs-CZ" sz="2000" b="1" u="sng" dirty="0"/>
              <a:t>I když počet starších osob rostl, jejich podíl na celkové populaci zůstal malý</a:t>
            </a:r>
            <a:r>
              <a:rPr lang="cs-CZ" sz="2000" dirty="0"/>
              <a:t>. Například v Ugandě byla v roce 2017 úhrnná plodnost stále poměrně vysoká, a to 5,5 živě narozených dětí na ženu (v roce 1950 to bylo 6,9 dětí). </a:t>
            </a:r>
          </a:p>
          <a:p>
            <a:r>
              <a:rPr lang="cs-CZ" sz="2000" dirty="0"/>
              <a:t>V důsledku toho došlo pouze k malé změně v podílu starších lidí nad 60 let, který dokonce mírně poklesl: ze 4,7 % v roce 1950 na 3,3 % v roce 2017. Důvodem byla mimo jiné také zvýšená úmrtnost na HIV/AIDS. Vlna úmrtnosti na AIDS postihla jižní část kontinentu v 90. letech minulého století. </a:t>
            </a:r>
          </a:p>
          <a:p>
            <a:r>
              <a:rPr lang="cs-CZ" sz="2000" dirty="0"/>
              <a:t>Předpokládá se, že plodnost v Ugandě bude k roku 2050 pomalu klesat směrem k hodnotě 3,2 dětí na ženu a podíl populace ve věku 60 a více let se bude postupně zvyšovat k hranici 6 %. </a:t>
            </a:r>
          </a:p>
        </p:txBody>
      </p:sp>
    </p:spTree>
    <p:extLst>
      <p:ext uri="{BB962C8B-B14F-4D97-AF65-F5344CB8AC3E}">
        <p14:creationId xmlns:p14="http://schemas.microsoft.com/office/powerpoint/2010/main" val="17462736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Stárnutí populace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72" y="303573"/>
            <a:ext cx="4696691" cy="312917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257" y="303573"/>
            <a:ext cx="4069485" cy="303955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0324" y="3654006"/>
            <a:ext cx="5068743" cy="306328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391" y="3535009"/>
            <a:ext cx="4948051" cy="330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253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Stárnutí populace</a:t>
            </a:r>
            <a:endParaRPr lang="cs-CZ" alt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5877" t="37719" r="27039" b="30252"/>
          <a:stretch/>
        </p:blipFill>
        <p:spPr>
          <a:xfrm>
            <a:off x="720000" y="1524173"/>
            <a:ext cx="10380163" cy="397185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52902" y="308009"/>
            <a:ext cx="103021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Podíly populace ve věku 60+ a 80+ ve světě, Německu, Mexiku a Ugandě </a:t>
            </a:r>
          </a:p>
          <a:p>
            <a:pPr algn="ctr"/>
            <a:r>
              <a:rPr lang="cs-CZ" dirty="0"/>
              <a:t>v letech 1950, 2015, 2050</a:t>
            </a:r>
          </a:p>
        </p:txBody>
      </p:sp>
    </p:spTree>
    <p:extLst>
      <p:ext uri="{BB962C8B-B14F-4D97-AF65-F5344CB8AC3E}">
        <p14:creationId xmlns:p14="http://schemas.microsoft.com/office/powerpoint/2010/main" val="9942582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81891" y="535709"/>
            <a:ext cx="10891309" cy="5296291"/>
          </a:xfrm>
        </p:spPr>
        <p:txBody>
          <a:bodyPr/>
          <a:lstStyle/>
          <a:p>
            <a:r>
              <a:rPr lang="cs-CZ" sz="2200" b="1" u="sng" dirty="0"/>
              <a:t>Přestože plodnost byla dlouhodobě nejvýznamnějším faktorem při utváření trendů v počtu a proporci starších osob ve světové populaci, ke stárnutí populace přispěla i nízká úmrtnost a vyšší střední délka života</a:t>
            </a:r>
            <a:r>
              <a:rPr lang="cs-CZ" sz="2200" b="1" dirty="0"/>
              <a:t>. </a:t>
            </a:r>
          </a:p>
          <a:p>
            <a:endParaRPr lang="cs-CZ" sz="2200" b="1" dirty="0"/>
          </a:p>
          <a:p>
            <a:r>
              <a:rPr lang="cs-CZ" sz="2200" b="1" dirty="0"/>
              <a:t>Od 50. let minulého století vzrostla naděje dožití při narození o více než 10 let v Severní Americe, Evropě, Austrálii a Oceánii a téměř o 25 let v Latinské Americe</a:t>
            </a:r>
            <a:r>
              <a:rPr lang="cs-CZ" sz="2200" dirty="0"/>
              <a:t>. </a:t>
            </a:r>
          </a:p>
          <a:p>
            <a:endParaRPr lang="cs-CZ" sz="2200" dirty="0"/>
          </a:p>
          <a:p>
            <a:r>
              <a:rPr lang="cs-CZ" sz="2200" dirty="0"/>
              <a:t>V každém z těchto čtyř regionů se očekává, že v nadcházejících dekádách přesáhne průměrná střední délka života 80 let. 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3793514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34109"/>
            <a:ext cx="10753200" cy="5397891"/>
          </a:xfrm>
        </p:spPr>
        <p:txBody>
          <a:bodyPr/>
          <a:lstStyle/>
          <a:p>
            <a:endParaRPr lang="cs-CZ" sz="2400" b="1" dirty="0"/>
          </a:p>
          <a:p>
            <a:r>
              <a:rPr lang="cs-CZ" sz="2400" b="1" dirty="0"/>
              <a:t>V Asii došlo od 50. let minulého století k nárůstu střední délky života o 30 let </a:t>
            </a:r>
            <a:r>
              <a:rPr lang="cs-CZ" sz="2400" dirty="0"/>
              <a:t>a předpokládá se, že region bude pokračovat v prodlužování naděje dožití, a to až na 78 let k roku 2050. </a:t>
            </a:r>
          </a:p>
          <a:p>
            <a:endParaRPr lang="cs-CZ" sz="2400" b="1" dirty="0"/>
          </a:p>
          <a:p>
            <a:r>
              <a:rPr lang="cs-CZ" sz="2400" b="1" dirty="0"/>
              <a:t>Afrika má nižší úroveň střední délky života, z velké části kvůli přetrvávajícím vysokým rizikům úmrtnosti dětí a matek v mnoha zemích</a:t>
            </a:r>
            <a:r>
              <a:rPr lang="cs-CZ" sz="2400" dirty="0"/>
              <a:t>, jakož i </a:t>
            </a:r>
            <a:r>
              <a:rPr lang="cs-CZ" sz="2400" b="1" dirty="0"/>
              <a:t>nadměrné úmrtnosti způsobené HIV/AIDS</a:t>
            </a:r>
            <a:r>
              <a:rPr lang="cs-CZ" sz="2400" dirty="0"/>
              <a:t>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87390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54182" y="415636"/>
            <a:ext cx="10919018" cy="5416364"/>
          </a:xfrm>
        </p:spPr>
        <p:txBody>
          <a:bodyPr/>
          <a:lstStyle/>
          <a:p>
            <a:endParaRPr lang="cs-CZ" dirty="0"/>
          </a:p>
          <a:p>
            <a:r>
              <a:rPr lang="cs-CZ" dirty="0"/>
              <a:t>Dalším důvodem jsou i vojensko-politické konflikty v posledních dekádách. </a:t>
            </a:r>
          </a:p>
          <a:p>
            <a:endParaRPr lang="cs-CZ" dirty="0"/>
          </a:p>
          <a:p>
            <a:r>
              <a:rPr lang="cs-CZ" b="1" dirty="0"/>
              <a:t>V Africe se od 50. let nicméně prodloužila střední délka života při narození o 23 let </a:t>
            </a:r>
            <a:r>
              <a:rPr lang="cs-CZ" dirty="0"/>
              <a:t>a předpokládá se další zlepšení z aktuálních 60 na 71 let k polovině století. </a:t>
            </a:r>
          </a:p>
        </p:txBody>
      </p:sp>
    </p:spTree>
    <p:extLst>
      <p:ext uri="{BB962C8B-B14F-4D97-AF65-F5344CB8AC3E}">
        <p14:creationId xmlns:p14="http://schemas.microsoft.com/office/powerpoint/2010/main" val="18222757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Stárnutí populace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965" y="-92364"/>
            <a:ext cx="5937723" cy="703089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77090" y="4950691"/>
            <a:ext cx="19453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Naděje dožití</a:t>
            </a:r>
          </a:p>
          <a:p>
            <a:r>
              <a:rPr lang="cs-CZ" dirty="0"/>
              <a:t>(2018)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429" y="1641095"/>
            <a:ext cx="3878888" cy="290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53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9F0D233-3526-4BF8-8036-F2E410400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Stárnutí populace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80A0A52-E4A9-4DB3-B52E-51B1CC1FC6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49" t="20463" r="23292" b="11023"/>
          <a:stretch/>
        </p:blipFill>
        <p:spPr>
          <a:xfrm>
            <a:off x="1664328" y="161215"/>
            <a:ext cx="8863343" cy="631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057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Stárnutí populace</a:t>
            </a:r>
            <a:endParaRPr lang="cs-CZ" alt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5719" t="34070" r="27335" b="27222"/>
          <a:stretch/>
        </p:blipFill>
        <p:spPr>
          <a:xfrm>
            <a:off x="1149392" y="1324532"/>
            <a:ext cx="9909454" cy="459597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56438" y="345753"/>
            <a:ext cx="102024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Vývoj a predikce střední délky života při narození dle makroregionů světa </a:t>
            </a:r>
          </a:p>
          <a:p>
            <a:pPr algn="ctr"/>
            <a:r>
              <a:rPr lang="cs-CZ" dirty="0"/>
              <a:t>v období 1950–2050</a:t>
            </a:r>
          </a:p>
        </p:txBody>
      </p:sp>
    </p:spTree>
    <p:extLst>
      <p:ext uri="{BB962C8B-B14F-4D97-AF65-F5344CB8AC3E}">
        <p14:creationId xmlns:p14="http://schemas.microsoft.com/office/powerpoint/2010/main" val="30276278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81453" y="360218"/>
            <a:ext cx="10936291" cy="5397891"/>
          </a:xfrm>
        </p:spPr>
        <p:txBody>
          <a:bodyPr/>
          <a:lstStyle/>
          <a:p>
            <a:r>
              <a:rPr lang="cs-CZ" sz="2000" b="1" u="sng" dirty="0" err="1"/>
              <a:t>Makroregionální</a:t>
            </a:r>
            <a:r>
              <a:rPr lang="cs-CZ" sz="2000" b="1" u="sng" dirty="0"/>
              <a:t> rozdíly ve střední délce života ve věku 60 let odrážejí přetrvávání dlouhodobých rozdílů v pravděpodobnosti přežití do pokročilého věku</a:t>
            </a:r>
            <a:r>
              <a:rPr lang="cs-CZ" sz="2000" dirty="0"/>
              <a:t>. V druhé dekádě tohoto století mají </a:t>
            </a:r>
            <a:r>
              <a:rPr lang="cs-CZ" sz="2000" b="1" dirty="0"/>
              <a:t>šedesátileté  osoby po celém světě naději dožití v průměru dalších 20 let</a:t>
            </a:r>
            <a:r>
              <a:rPr lang="cs-CZ" sz="2000" dirty="0"/>
              <a:t>.</a:t>
            </a:r>
          </a:p>
          <a:p>
            <a:pPr marL="72000" indent="0">
              <a:buNone/>
            </a:pPr>
            <a:r>
              <a:rPr lang="cs-CZ" sz="2000" dirty="0"/>
              <a:t> </a:t>
            </a:r>
          </a:p>
          <a:p>
            <a:r>
              <a:rPr lang="cs-CZ" sz="2000" b="1" u="sng" dirty="0"/>
              <a:t>Nejvyšší průměrná naděje dožití ve věku 60 let byla změřena v Severní Americe a Austrálii a Oceánii </a:t>
            </a:r>
            <a:r>
              <a:rPr lang="cs-CZ" sz="2000" b="1" dirty="0"/>
              <a:t>(zhruba 24 let) a nejnižší v Africe (17 let)</a:t>
            </a:r>
            <a:r>
              <a:rPr lang="cs-CZ" sz="2000" dirty="0"/>
              <a:t>. </a:t>
            </a:r>
          </a:p>
          <a:p>
            <a:endParaRPr lang="cs-CZ" sz="2000" dirty="0"/>
          </a:p>
          <a:p>
            <a:r>
              <a:rPr lang="cs-CZ" sz="2000" b="1" u="sng" dirty="0"/>
              <a:t>Ženy většinou žijí déle než muži, na celosvětové úrovni aktuálně překračuje naděje dožití žen při narození muže o 4,6 roku</a:t>
            </a:r>
            <a:r>
              <a:rPr lang="cs-CZ" sz="2000" dirty="0"/>
              <a:t>. </a:t>
            </a:r>
          </a:p>
          <a:p>
            <a:endParaRPr lang="cs-CZ" sz="2000" dirty="0"/>
          </a:p>
          <a:p>
            <a:r>
              <a:rPr lang="cs-CZ" sz="2000" dirty="0"/>
              <a:t>Nejvíce převyšují ženy muže v Evropě (7,0 roku) a v Latinské Americe (6,6 roku) a nejméně v Africe (3,3 roku) a Asii (3,9 roku).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93194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34109"/>
            <a:ext cx="10733092" cy="5397891"/>
          </a:xfrm>
        </p:spPr>
        <p:txBody>
          <a:bodyPr/>
          <a:lstStyle/>
          <a:p>
            <a:r>
              <a:rPr lang="cs-CZ" sz="2400" b="1" u="sng" dirty="0"/>
              <a:t>Dispozice žen pro vyšší naději dožití a přežití do vyššího věku je dlouhodobým trendem</a:t>
            </a:r>
            <a:r>
              <a:rPr lang="cs-CZ" sz="2400" dirty="0"/>
              <a:t>. </a:t>
            </a:r>
            <a:r>
              <a:rPr lang="cs-CZ" sz="2400" b="1" dirty="0"/>
              <a:t>Globálně </a:t>
            </a:r>
            <a:r>
              <a:rPr lang="cs-CZ" sz="2400" dirty="0"/>
              <a:t>v letech 2010-2015 mohly </a:t>
            </a:r>
            <a:r>
              <a:rPr lang="cs-CZ" sz="2400" b="1" dirty="0"/>
              <a:t>60leté ženy </a:t>
            </a:r>
            <a:r>
              <a:rPr lang="cs-CZ" sz="2400" dirty="0"/>
              <a:t>očekávat, že </a:t>
            </a:r>
            <a:r>
              <a:rPr lang="cs-CZ" sz="2400" b="1" dirty="0"/>
              <a:t>přežijí stejně staré muže v průměru o 2,9 roku</a:t>
            </a:r>
            <a:r>
              <a:rPr lang="cs-CZ" sz="2400" dirty="0"/>
              <a:t>. Stejně jako u střední délky života při narození byl největší rozdíl v naději dožití žen ve věku 60 let v Evropě (4,0 roku) a nejmenší v Africe (1,6 roku). </a:t>
            </a:r>
          </a:p>
          <a:p>
            <a:endParaRPr lang="cs-CZ" sz="2400" b="1" dirty="0"/>
          </a:p>
          <a:p>
            <a:r>
              <a:rPr lang="cs-CZ" sz="2400" b="1" u="sng" dirty="0"/>
              <a:t>Důsledkem vyšší délky života žen je právě starší populace, kterou zastupují převážně ženy</a:t>
            </a:r>
            <a:r>
              <a:rPr lang="cs-CZ" sz="2400" b="1" dirty="0"/>
              <a:t> - v roce 2017 tvořily ženy 54 % celosvětové populace ve věku 60 a více let a 61 % bylo ve věku 80 a více let. </a:t>
            </a:r>
          </a:p>
        </p:txBody>
      </p:sp>
    </p:spTree>
    <p:extLst>
      <p:ext uri="{BB962C8B-B14F-4D97-AF65-F5344CB8AC3E}">
        <p14:creationId xmlns:p14="http://schemas.microsoft.com/office/powerpoint/2010/main" val="41249725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Stárnutí populace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758" y="147782"/>
            <a:ext cx="3806680" cy="380668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360" y="59217"/>
            <a:ext cx="5788136" cy="656809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302" y="4188402"/>
            <a:ext cx="4023591" cy="256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436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80291"/>
            <a:ext cx="10753200" cy="5351709"/>
          </a:xfrm>
        </p:spPr>
        <p:txBody>
          <a:bodyPr/>
          <a:lstStyle/>
          <a:p>
            <a:r>
              <a:rPr lang="cs-CZ" sz="2400" b="1" u="sng" dirty="0"/>
              <a:t>Předpokládá se, že v nadcházejících desetiletích zůstane na celosvětové úrovni naznačená nerovnováha pohlaví u starší populace relativně nezměněna</a:t>
            </a:r>
            <a:r>
              <a:rPr lang="cs-CZ" sz="2400" b="1" dirty="0"/>
              <a:t>. </a:t>
            </a:r>
          </a:p>
          <a:p>
            <a:endParaRPr lang="cs-CZ" sz="2400" dirty="0"/>
          </a:p>
          <a:p>
            <a:r>
              <a:rPr lang="cs-CZ" sz="2400" dirty="0"/>
              <a:t>Prognózy naznačují, že v roce 2050 budou ženy tvořit 53 % světové populace ve věku 60 let a více. </a:t>
            </a:r>
            <a:r>
              <a:rPr lang="cs-CZ" sz="2400" b="1" u="sng" dirty="0"/>
              <a:t>Vzhledem k již dlouhodobějším trendům přibližování naděje dožití mužů a žen se tyto postupně přiblíží a nerovnováha pohlaví mezi osobami ve věku 80 a více let se vyrovná</a:t>
            </a:r>
            <a:r>
              <a:rPr lang="cs-CZ" sz="2400" b="1" dirty="0"/>
              <a:t>. </a:t>
            </a:r>
          </a:p>
          <a:p>
            <a:r>
              <a:rPr lang="cs-CZ" sz="2400" dirty="0"/>
              <a:t>Podle odhadů se očekává, že podíl žen ve věku 80 let a více se v roce 2050 mírně sníží na 58 %.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30075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6661" y="1115655"/>
            <a:ext cx="9952393" cy="432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720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37309" y="471055"/>
            <a:ext cx="11009746" cy="5360945"/>
          </a:xfrm>
        </p:spPr>
        <p:txBody>
          <a:bodyPr/>
          <a:lstStyle/>
          <a:p>
            <a:r>
              <a:rPr lang="cs-CZ" sz="2400" b="1" dirty="0"/>
              <a:t>Evropa: nejstaršími jsou populace… </a:t>
            </a:r>
          </a:p>
          <a:p>
            <a:pPr marL="72000" indent="0">
              <a:buNone/>
            </a:pPr>
            <a:r>
              <a:rPr lang="cs-CZ" sz="2400" b="1" dirty="0"/>
              <a:t>… Německa, Itálie, Portugalska a Řecka, nejmladšími naopak…</a:t>
            </a:r>
          </a:p>
          <a:p>
            <a:pPr marL="72000" indent="0">
              <a:buNone/>
            </a:pPr>
            <a:r>
              <a:rPr lang="cs-CZ" sz="2400" b="1" dirty="0"/>
              <a:t>… Albánie, Islandu a Irska. </a:t>
            </a:r>
          </a:p>
          <a:p>
            <a:r>
              <a:rPr lang="cs-CZ" sz="2400" b="1" dirty="0"/>
              <a:t>Česká republika patří </a:t>
            </a:r>
            <a:r>
              <a:rPr lang="cs-CZ" sz="2400" dirty="0"/>
              <a:t>nejen v Evropě, ale i ve světě </a:t>
            </a:r>
            <a:r>
              <a:rPr lang="cs-CZ" sz="2400" b="1" dirty="0"/>
              <a:t>mezi staré populace</a:t>
            </a:r>
            <a:r>
              <a:rPr lang="cs-CZ" sz="2400" dirty="0"/>
              <a:t>; </a:t>
            </a:r>
            <a:r>
              <a:rPr lang="cs-CZ" sz="2400" b="1" dirty="0"/>
              <a:t>Slovensko</a:t>
            </a:r>
            <a:r>
              <a:rPr lang="cs-CZ" sz="2400" dirty="0"/>
              <a:t> se spolu s několika dalšími populačně menšími zeměmi zařadilo mezi </a:t>
            </a:r>
            <a:r>
              <a:rPr lang="cs-CZ" sz="2400" b="1" dirty="0"/>
              <a:t>mladé populace</a:t>
            </a:r>
            <a:r>
              <a:rPr lang="cs-CZ" sz="2400" dirty="0"/>
              <a:t>. </a:t>
            </a:r>
          </a:p>
          <a:p>
            <a:endParaRPr lang="cs-CZ" sz="2400" dirty="0"/>
          </a:p>
          <a:p>
            <a:r>
              <a:rPr lang="cs-CZ" sz="2400" b="1" dirty="0"/>
              <a:t>V souvislosti s II. demografickým přechodem </a:t>
            </a:r>
            <a:r>
              <a:rPr lang="cs-CZ" sz="2400" dirty="0"/>
              <a:t>a posunem hodnot plodnosti, úmrtnosti, naděje dožití apod. je zřejmé, že </a:t>
            </a:r>
            <a:r>
              <a:rPr lang="cs-CZ" sz="2400" b="1" u="sng" dirty="0"/>
              <a:t>střední a východní Evropa je starší než severní a západní, přičemž nejstarší je Evropa jižní včetně středoevropského Německa</a:t>
            </a:r>
            <a:r>
              <a:rPr lang="cs-CZ" sz="2400" b="1" dirty="0"/>
              <a:t>.</a:t>
            </a:r>
            <a:r>
              <a:rPr lang="cs-CZ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859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Stárnutí populace</a:t>
            </a:r>
            <a:endParaRPr lang="cs-CZ" alt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3951353" y="348099"/>
            <a:ext cx="39752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Populační stárnutí v Evropě 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24853" t="20460" r="26909" b="12321"/>
          <a:stretch/>
        </p:blipFill>
        <p:spPr>
          <a:xfrm>
            <a:off x="1942373" y="923637"/>
            <a:ext cx="7367881" cy="577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762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812363" y="387491"/>
            <a:ext cx="10753200" cy="451576"/>
          </a:xfrm>
        </p:spPr>
        <p:txBody>
          <a:bodyPr/>
          <a:lstStyle/>
          <a:p>
            <a:r>
              <a:rPr lang="cs-CZ" dirty="0"/>
              <a:t>Stárnutí populace a mezinárodní migrace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81891" y="1117600"/>
            <a:ext cx="11074400" cy="4729018"/>
          </a:xfrm>
        </p:spPr>
        <p:txBody>
          <a:bodyPr/>
          <a:lstStyle/>
          <a:p>
            <a:r>
              <a:rPr lang="cs-CZ" sz="2000" dirty="0"/>
              <a:t>Zatímco klesající plodnost a zvyšující se dlouhověkost jsou klíčovými faktory stárnutí populace na celém světě, </a:t>
            </a:r>
            <a:r>
              <a:rPr lang="cs-CZ" sz="2000" b="1" u="sng" dirty="0"/>
              <a:t>mezinárodní migrace také přispěla ke změně věkové struktury obyvatelstva v některých zemích a regionech</a:t>
            </a:r>
            <a:r>
              <a:rPr lang="cs-CZ" sz="2000" dirty="0"/>
              <a:t>. </a:t>
            </a:r>
          </a:p>
          <a:p>
            <a:r>
              <a:rPr lang="cs-CZ" sz="2000" dirty="0"/>
              <a:t>V </a:t>
            </a:r>
            <a:r>
              <a:rPr lang="cs-CZ" sz="2000" b="1" dirty="0"/>
              <a:t>zemích</a:t>
            </a:r>
            <a:r>
              <a:rPr lang="cs-CZ" sz="2000" dirty="0"/>
              <a:t>, které </a:t>
            </a:r>
            <a:r>
              <a:rPr lang="cs-CZ" sz="2000" b="1" dirty="0"/>
              <a:t>zažívají velké migrační toky</a:t>
            </a:r>
            <a:r>
              <a:rPr lang="cs-CZ" sz="2000" dirty="0"/>
              <a:t>, může mezinárodní </a:t>
            </a:r>
            <a:r>
              <a:rPr lang="cs-CZ" sz="2000" b="1" u="sng" dirty="0"/>
              <a:t>migrace alespoň dočasně zpomalit proces stárnutí</a:t>
            </a:r>
            <a:r>
              <a:rPr lang="cs-CZ" sz="2000" dirty="0"/>
              <a:t>, protože </a:t>
            </a:r>
            <a:r>
              <a:rPr lang="cs-CZ" sz="2000" b="1" dirty="0"/>
              <a:t>největší počet migrantů je v produktivním věku</a:t>
            </a:r>
            <a:r>
              <a:rPr lang="cs-CZ" sz="2000" dirty="0"/>
              <a:t>. </a:t>
            </a:r>
          </a:p>
          <a:p>
            <a:r>
              <a:rPr lang="cs-CZ" sz="2000" dirty="0"/>
              <a:t>Je skutečností, že některé země se obracejí k </a:t>
            </a:r>
            <a:r>
              <a:rPr lang="cs-CZ" sz="2000" b="1" dirty="0"/>
              <a:t>mezinárodní migraci jako politické reakci na stárnutí populace</a:t>
            </a:r>
            <a:r>
              <a:rPr lang="cs-CZ" sz="2000" dirty="0"/>
              <a:t>. </a:t>
            </a:r>
          </a:p>
          <a:p>
            <a:r>
              <a:rPr lang="cs-CZ" sz="2000" dirty="0"/>
              <a:t>Počet zemí s politikami ke zvýšení míry imigrace vzrostl z 8 v roce 1996 na 24 v roce 2015 a 20 z těchto 24 zemí označilo stárnutí populace za „hlavní problém“ z pohledu sociálního i ekonomického.</a:t>
            </a:r>
          </a:p>
        </p:txBody>
      </p:sp>
    </p:spTree>
    <p:extLst>
      <p:ext uri="{BB962C8B-B14F-4D97-AF65-F5344CB8AC3E}">
        <p14:creationId xmlns:p14="http://schemas.microsoft.com/office/powerpoint/2010/main" val="1747834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54182" y="397164"/>
            <a:ext cx="10919018" cy="5434836"/>
          </a:xfrm>
        </p:spPr>
        <p:txBody>
          <a:bodyPr/>
          <a:lstStyle/>
          <a:p>
            <a:r>
              <a:rPr lang="cs-CZ" sz="2000" b="1" dirty="0"/>
              <a:t>Přistěhovalectví by však muselo mít daleko vyšší objem (asi mít bude…)</a:t>
            </a:r>
            <a:r>
              <a:rPr lang="cs-CZ" sz="2000" dirty="0"/>
              <a:t>, než tomu bylo v minulosti, aby </a:t>
            </a:r>
            <a:r>
              <a:rPr lang="cs-CZ" sz="2000" b="1" dirty="0"/>
              <a:t>mezinárodní migrace kompenzovala očekávané změny ve věkové struktuře populace </a:t>
            </a:r>
            <a:r>
              <a:rPr lang="cs-CZ" sz="2000" dirty="0"/>
              <a:t>v důsledku dlouhodobých trendů v plodnosti a úmrtnosti. </a:t>
            </a:r>
          </a:p>
          <a:p>
            <a:r>
              <a:rPr lang="cs-CZ" sz="2000" b="1" dirty="0"/>
              <a:t>Něco takového se v právě od roku 2015 děje v Evropě. A bude dít i dál…</a:t>
            </a:r>
          </a:p>
          <a:p>
            <a:endParaRPr lang="cs-CZ" sz="2000" dirty="0"/>
          </a:p>
          <a:p>
            <a:r>
              <a:rPr lang="cs-CZ" sz="2000" b="1" u="sng" dirty="0"/>
              <a:t>Samotná migrace, resp. přistěhovalectví proto pravděpodobně nebude zcela účinnou politickou reakcí na stárnutí populace ve velké většině zemí. Ale teď….</a:t>
            </a:r>
          </a:p>
          <a:p>
            <a:endParaRPr lang="cs-CZ" sz="2000" dirty="0"/>
          </a:p>
          <a:p>
            <a:r>
              <a:rPr lang="cs-CZ" sz="2000" b="1" dirty="0"/>
              <a:t>Naopak emigrace mladých pracovníků zrychlila stárnutí populace v některých zemích, zejména ve východní Evropě, kde zlepšení přístupu na trhy práce Evropské unie a hospodářská recese z roku 2008 přispěly k velkému odlivu osob v produktivním věku.</a:t>
            </a:r>
          </a:p>
        </p:txBody>
      </p:sp>
    </p:spTree>
    <p:extLst>
      <p:ext uri="{BB962C8B-B14F-4D97-AF65-F5344CB8AC3E}">
        <p14:creationId xmlns:p14="http://schemas.microsoft.com/office/powerpoint/2010/main" val="3992095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17237" y="332509"/>
            <a:ext cx="11296072" cy="5499491"/>
          </a:xfrm>
        </p:spPr>
        <p:txBody>
          <a:bodyPr/>
          <a:lstStyle/>
          <a:p>
            <a:r>
              <a:rPr lang="cs-CZ" sz="2400" b="1" i="1" dirty="0"/>
              <a:t>Demografické stárnutí</a:t>
            </a:r>
            <a:r>
              <a:rPr lang="cs-CZ" sz="2400" b="1" dirty="0"/>
              <a:t> společnosti však není zdaleka otázkou posledních let</a:t>
            </a:r>
            <a:r>
              <a:rPr lang="cs-CZ" sz="2400" dirty="0"/>
              <a:t>, tento fenomén </a:t>
            </a:r>
            <a:r>
              <a:rPr lang="cs-CZ" sz="2400" b="1" dirty="0"/>
              <a:t>od poloviny 20. století postihuje ve větší či menší míře všechny země </a:t>
            </a:r>
            <a:r>
              <a:rPr lang="cs-CZ" sz="2400" dirty="0"/>
              <a:t>a v současnosti se stává </a:t>
            </a:r>
            <a:r>
              <a:rPr lang="cs-CZ" sz="2400" b="1" dirty="0"/>
              <a:t>jedním ze </a:t>
            </a:r>
            <a:r>
              <a:rPr lang="cs-CZ" sz="2400" b="1" u="sng" dirty="0"/>
              <a:t>zásadních celosvětových problémů</a:t>
            </a:r>
            <a:r>
              <a:rPr lang="cs-CZ" sz="2400" dirty="0"/>
              <a:t>.</a:t>
            </a:r>
          </a:p>
          <a:p>
            <a:endParaRPr lang="cs-CZ" sz="2400" dirty="0"/>
          </a:p>
          <a:p>
            <a:r>
              <a:rPr lang="cs-CZ" sz="2400" b="1" i="1" dirty="0"/>
              <a:t>Stárnutí populace</a:t>
            </a:r>
            <a:r>
              <a:rPr lang="cs-CZ" sz="2400" b="1" dirty="0"/>
              <a:t> je komplexním procesem </a:t>
            </a:r>
            <a:r>
              <a:rPr lang="cs-CZ" sz="2400" dirty="0"/>
              <a:t>působícím na více aspektů lidského života.</a:t>
            </a:r>
          </a:p>
          <a:p>
            <a:endParaRPr lang="cs-CZ" sz="2400" dirty="0"/>
          </a:p>
          <a:p>
            <a:r>
              <a:rPr lang="cs-CZ" sz="2400" dirty="0"/>
              <a:t>Je výsledkem </a:t>
            </a:r>
            <a:r>
              <a:rPr lang="cs-CZ" sz="2400" b="1" dirty="0"/>
              <a:t>zlepšování zdravotního stavu populace</a:t>
            </a:r>
            <a:r>
              <a:rPr lang="cs-CZ" sz="2400" dirty="0"/>
              <a:t>, a s tím spojených </a:t>
            </a:r>
            <a:r>
              <a:rPr lang="cs-CZ" sz="2400" b="1" dirty="0"/>
              <a:t>úmrtnostních poměrů </a:t>
            </a:r>
            <a:r>
              <a:rPr lang="cs-CZ" sz="2400" dirty="0"/>
              <a:t>v kontextu obecného zvyšování kvality lidského života a také dlouhodobého </a:t>
            </a:r>
            <a:r>
              <a:rPr lang="cs-CZ" sz="2400" b="1" dirty="0"/>
              <a:t>snižování realizované plodnosti</a:t>
            </a:r>
            <a:r>
              <a:rPr lang="cs-CZ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465582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24873" y="387927"/>
            <a:ext cx="11305309" cy="5444073"/>
          </a:xfrm>
        </p:spPr>
        <p:txBody>
          <a:bodyPr/>
          <a:lstStyle/>
          <a:p>
            <a:r>
              <a:rPr lang="cs-CZ" sz="2400" dirty="0"/>
              <a:t>V reakci na uvedené skutečnosti </a:t>
            </a:r>
            <a:r>
              <a:rPr lang="cs-CZ" sz="2400" b="1" dirty="0"/>
              <a:t>některé z těchto zemí přijaly politiku ke zpomalení emigrace nebo k podpoře návratu svých občanů</a:t>
            </a:r>
            <a:r>
              <a:rPr lang="cs-CZ" sz="2400" dirty="0"/>
              <a:t>. </a:t>
            </a:r>
          </a:p>
          <a:p>
            <a:endParaRPr lang="cs-CZ" sz="2400" dirty="0"/>
          </a:p>
          <a:p>
            <a:r>
              <a:rPr lang="cs-CZ" sz="2400" dirty="0"/>
              <a:t>V dohledné budoucnosti se očekává, že </a:t>
            </a:r>
            <a:r>
              <a:rPr lang="cs-CZ" sz="2400" b="1" u="sng" dirty="0"/>
              <a:t>mezinárodní migrace bude mít globálně jen malé dopady na rychlost stárnutí populace ve většině zemí světa</a:t>
            </a:r>
            <a:r>
              <a:rPr lang="cs-CZ" sz="2400" dirty="0"/>
              <a:t>. Některé země v Evropě mohou být výjimkou…</a:t>
            </a:r>
          </a:p>
          <a:p>
            <a:endParaRPr lang="cs-CZ" sz="2400" dirty="0"/>
          </a:p>
          <a:p>
            <a:r>
              <a:rPr lang="cs-CZ" sz="2400" b="1" dirty="0"/>
              <a:t>Některé země</a:t>
            </a:r>
            <a:r>
              <a:rPr lang="cs-CZ" sz="2400" dirty="0"/>
              <a:t>, které přijímají velké množství migrantů, jako jsou vybrané vyspělé země OECD či země v Perském zálivu produkující ropu, </a:t>
            </a:r>
            <a:r>
              <a:rPr lang="cs-CZ" sz="2400" b="1" dirty="0"/>
              <a:t>však předpokládají, že </a:t>
            </a:r>
            <a:r>
              <a:rPr lang="cs-CZ" sz="2400" b="1" u="sng" dirty="0"/>
              <a:t>mezinárodní migrace může v nadcházejících desetiletích zpomalit stárnutí populace</a:t>
            </a:r>
            <a:r>
              <a:rPr lang="cs-CZ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096828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E9BB80E-D173-4F44-8A70-51352AA826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Stárnutí populace</a:t>
            </a:r>
            <a:endParaRPr lang="cs-CZ" alt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0736DBD-2D81-40A1-A469-F84CB683C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304" y="448235"/>
            <a:ext cx="5198733" cy="289812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D9DC9D4-D302-4FD0-8723-C55064083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187" y="448235"/>
            <a:ext cx="5316071" cy="299029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5EB0A14-185E-47C6-8FBA-4375BBC08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00" y="3724273"/>
            <a:ext cx="4482005" cy="299029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189F2EB-96A5-4407-A3A3-BFC19BBA59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0120" y="3880735"/>
            <a:ext cx="4759760" cy="267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491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55345" y="378255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Stárnutí populace a kupní síla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55345" y="1126835"/>
            <a:ext cx="11028655" cy="4784437"/>
          </a:xfrm>
        </p:spPr>
        <p:txBody>
          <a:bodyPr/>
          <a:lstStyle/>
          <a:p>
            <a:r>
              <a:rPr lang="cs-CZ" sz="2400" b="1" dirty="0"/>
              <a:t>Téměř každá země na světě vykazuje nárůst počtu a podílu starších osob v populaci. </a:t>
            </a:r>
          </a:p>
          <a:p>
            <a:endParaRPr lang="cs-CZ" sz="2400" dirty="0"/>
          </a:p>
          <a:p>
            <a:r>
              <a:rPr lang="cs-CZ" sz="2400" b="1" dirty="0"/>
              <a:t>Lidé žijí mnohem déle, chtějí zůstat aktivní, přispívat společnosti a udržovat pozitivní postoj k životu. </a:t>
            </a:r>
          </a:p>
          <a:p>
            <a:endParaRPr lang="cs-CZ" sz="2400" dirty="0"/>
          </a:p>
          <a:p>
            <a:r>
              <a:rPr lang="cs-CZ" sz="2400" dirty="0"/>
              <a:t>Například v Japonsku bylo v roce 2018 více než dva miliony osob starších 90 let a do roku 2025 bude polovina populace starší 50 let.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90850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Stárnutí populace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3703" y="2240973"/>
            <a:ext cx="5279984" cy="432146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16" y="670213"/>
            <a:ext cx="6762750" cy="28575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656" y="3765952"/>
            <a:ext cx="4244720" cy="271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072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81891" y="443345"/>
            <a:ext cx="11028218" cy="5388655"/>
          </a:xfrm>
        </p:spPr>
        <p:txBody>
          <a:bodyPr/>
          <a:lstStyle/>
          <a:p>
            <a:r>
              <a:rPr lang="cs-CZ" sz="2000" b="1" dirty="0"/>
              <a:t>Obecně lze konstatovat, že lidé ve středním a vyšším věku mají lepší finanční možnosti než zbytek populace a nejvyšší kupní sílu ze všech věkových skupin</a:t>
            </a:r>
            <a:r>
              <a:rPr lang="cs-CZ" sz="2000" dirty="0"/>
              <a:t>. </a:t>
            </a:r>
          </a:p>
          <a:p>
            <a:endParaRPr lang="cs-CZ" sz="2000" dirty="0"/>
          </a:p>
          <a:p>
            <a:r>
              <a:rPr lang="cs-CZ" sz="2000" dirty="0"/>
              <a:t>V roce 2018 lidé ve věku 50-59 let ve světě, z nichž většina stále pracovala, vydělali ročně v průměru 17,2 tis. USD, tedy o 28 % více, než byl průměrný výdělek všech věkových skupin (13,4 tis. USD). </a:t>
            </a:r>
          </a:p>
          <a:p>
            <a:endParaRPr lang="cs-CZ" sz="2000" dirty="0"/>
          </a:p>
          <a:p>
            <a:r>
              <a:rPr lang="cs-CZ" sz="2000" dirty="0"/>
              <a:t>Nejen </a:t>
            </a:r>
            <a:r>
              <a:rPr lang="cs-CZ" sz="2000" b="1" dirty="0"/>
              <a:t>zvyšující se absolutní počet lidí ve věku 50-59 </a:t>
            </a:r>
            <a:r>
              <a:rPr lang="cs-CZ" sz="2000" dirty="0"/>
              <a:t>(i podíl v populaci), ale zejména </a:t>
            </a:r>
            <a:r>
              <a:rPr lang="cs-CZ" sz="2000" b="1" dirty="0"/>
              <a:t>vysoká průměrná úroveň příjmů této věkové skupiny, jež vzroste do roku 2025 téměř o čtvrtinu, učiní z tohoto populačního segmentu velmi silnou cílovou skupinu pro marketingové nákupy </a:t>
            </a:r>
            <a:r>
              <a:rPr lang="cs-CZ" sz="2000" dirty="0"/>
              <a:t>podle vlastního uvážení - od rekreačních domů a luxusních hodinek, přes doplňky výživy a kosmetické prostředky až po široké spektrum prémiových produktů a služeb. </a:t>
            </a:r>
          </a:p>
        </p:txBody>
      </p:sp>
    </p:spTree>
    <p:extLst>
      <p:ext uri="{BB962C8B-B14F-4D97-AF65-F5344CB8AC3E}">
        <p14:creationId xmlns:p14="http://schemas.microsoft.com/office/powerpoint/2010/main" val="1362512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720000" y="378000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A voličská síla…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1062681"/>
            <a:ext cx="10753200" cy="4769319"/>
          </a:xfrm>
        </p:spPr>
        <p:txBody>
          <a:bodyPr/>
          <a:lstStyle/>
          <a:p>
            <a:r>
              <a:rPr lang="cs-CZ" sz="2400" b="1" dirty="0"/>
              <a:t>Vyšší podíl starší populace naznačuje větší volební sílu</a:t>
            </a:r>
            <a:r>
              <a:rPr lang="cs-CZ" sz="2400" dirty="0"/>
              <a:t>. Starší populace mají sklony k </a:t>
            </a:r>
            <a:r>
              <a:rPr lang="cs-CZ" sz="2400" b="1" dirty="0"/>
              <a:t>vyšší volební účasti</a:t>
            </a:r>
            <a:r>
              <a:rPr lang="cs-CZ" sz="2400" dirty="0"/>
              <a:t>, ke „stranickosti“. V mnoha zemích nyní politické strany tvoří </a:t>
            </a:r>
            <a:r>
              <a:rPr lang="cs-CZ" sz="2400" b="1" dirty="0"/>
              <a:t>reprezentativní skupiny starších lidí </a:t>
            </a:r>
            <a:r>
              <a:rPr lang="cs-CZ" sz="2400" dirty="0"/>
              <a:t>(například ve střední Evropě - typicky i v ČR; Itálii apod.). 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8C26D0F-3729-43E3-8013-D6838100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303" y="3558099"/>
            <a:ext cx="3415553" cy="256166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BBD079C-C0E9-4E82-9765-E634A0596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274" y="3635880"/>
            <a:ext cx="4220696" cy="237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590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720000" y="424436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Stárnutí populace a udržitelný rozvoj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1145309"/>
            <a:ext cx="10753200" cy="4802909"/>
          </a:xfrm>
        </p:spPr>
        <p:txBody>
          <a:bodyPr/>
          <a:lstStyle/>
          <a:p>
            <a:r>
              <a:rPr lang="cs-CZ" sz="2200" dirty="0"/>
              <a:t>Vzhledem ke skutečnosti, že </a:t>
            </a:r>
            <a:r>
              <a:rPr lang="cs-CZ" sz="2200" b="1" dirty="0"/>
              <a:t>průměrný věk a naděje dožití obyvatelstva </a:t>
            </a:r>
            <a:r>
              <a:rPr lang="cs-CZ" sz="2200" dirty="0"/>
              <a:t>nadále </a:t>
            </a:r>
            <a:r>
              <a:rPr lang="cs-CZ" sz="2200" b="1" dirty="0"/>
              <a:t>stoupají</a:t>
            </a:r>
            <a:r>
              <a:rPr lang="cs-CZ" sz="2200" dirty="0"/>
              <a:t>, měly by </a:t>
            </a:r>
            <a:r>
              <a:rPr lang="cs-CZ" sz="2200" b="1" dirty="0"/>
              <a:t>vlády nejvíce dotčených zemí zavést politiku zaměřenou na potřeby a zájmy starších osob, </a:t>
            </a:r>
            <a:r>
              <a:rPr lang="cs-CZ" sz="2200" dirty="0"/>
              <a:t>včetně těch, které se </a:t>
            </a:r>
            <a:r>
              <a:rPr lang="cs-CZ" sz="2200" b="1" dirty="0"/>
              <a:t>týkají bydlení, zaměstnání, zdravotní a sociální péče a dalších forem mezigenerační solidarity</a:t>
            </a:r>
            <a:r>
              <a:rPr lang="cs-CZ" sz="2200" dirty="0"/>
              <a:t>.</a:t>
            </a:r>
          </a:p>
          <a:p>
            <a:pPr marL="72000" indent="0">
              <a:buNone/>
            </a:pPr>
            <a:r>
              <a:rPr lang="cs-CZ" sz="2200" dirty="0"/>
              <a:t> </a:t>
            </a:r>
          </a:p>
          <a:p>
            <a:r>
              <a:rPr lang="cs-CZ" sz="2200" dirty="0"/>
              <a:t>Předvídáním tohoto </a:t>
            </a:r>
            <a:r>
              <a:rPr lang="cs-CZ" sz="2200" b="1" dirty="0"/>
              <a:t>zásadního demografického posunu se mohou země aktivně účastnit na politice přizpůsobení se stárnutí obyvatelstva</a:t>
            </a:r>
            <a:r>
              <a:rPr lang="cs-CZ" sz="2200" dirty="0"/>
              <a:t>, což bude nezbytné pro splnění závazku Agendy pro udržitelný rozvoj z roku 2030, podle které "nikdo nezůstane bez pomoci".</a:t>
            </a:r>
          </a:p>
        </p:txBody>
      </p:sp>
    </p:spTree>
    <p:extLst>
      <p:ext uri="{BB962C8B-B14F-4D97-AF65-F5344CB8AC3E}">
        <p14:creationId xmlns:p14="http://schemas.microsoft.com/office/powerpoint/2010/main" val="10765832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04F4EAA-C296-4982-86D5-828C5F0520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Stárnutí populace</a:t>
            </a:r>
            <a:endParaRPr lang="cs-CZ" alt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079D865-793D-4053-B7CA-01125A9A0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674" y="912439"/>
            <a:ext cx="4143020" cy="251656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C4875B9-614B-44FB-BBCC-28877DC831C1}"/>
              </a:ext>
            </a:extLst>
          </p:cNvPr>
          <p:cNvSpPr txBox="1"/>
          <p:nvPr/>
        </p:nvSpPr>
        <p:spPr>
          <a:xfrm>
            <a:off x="3845196" y="295835"/>
            <a:ext cx="4321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Komunitní bydlení pro seniory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3A596E7-BAD5-44DA-8C74-B27344431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376" y="757500"/>
            <a:ext cx="4142490" cy="276112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B1270C1-C08A-4E79-A610-F094605BA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0665" y="3718871"/>
            <a:ext cx="4170201" cy="276112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C736A9C-0B8C-4F60-BF85-44982DB51D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3380" y="3765375"/>
            <a:ext cx="3619500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138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44945" y="424873"/>
            <a:ext cx="11092873" cy="5407127"/>
          </a:xfrm>
        </p:spPr>
        <p:txBody>
          <a:bodyPr/>
          <a:lstStyle/>
          <a:p>
            <a:r>
              <a:rPr lang="cs-CZ" sz="2000" b="1" dirty="0"/>
              <a:t>Mezinárodní akční plán pro stárnutí z roku 2002 z Madridu </a:t>
            </a:r>
            <a:r>
              <a:rPr lang="cs-CZ" sz="2000" dirty="0"/>
              <a:t>(Madrid International </a:t>
            </a:r>
            <a:r>
              <a:rPr lang="cs-CZ" sz="2000" dirty="0" err="1"/>
              <a:t>Plan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Action</a:t>
            </a:r>
            <a:r>
              <a:rPr lang="cs-CZ" sz="2000" dirty="0"/>
              <a:t> on </a:t>
            </a:r>
            <a:r>
              <a:rPr lang="cs-CZ" sz="2000" dirty="0" err="1"/>
              <a:t>Ageing</a:t>
            </a:r>
            <a:r>
              <a:rPr lang="cs-CZ" sz="2000" dirty="0"/>
              <a:t>), přijatý během Druhého světového shromáždění o stárnutí, </a:t>
            </a:r>
            <a:r>
              <a:rPr lang="cs-CZ" sz="2000" b="1" dirty="0"/>
              <a:t>připustil i mnoho výhod větší dlouhověkosti jak pro jednotlivce a rodiny, tak pro společnost</a:t>
            </a:r>
            <a:r>
              <a:rPr lang="cs-CZ" sz="2000" dirty="0"/>
              <a:t>. </a:t>
            </a:r>
          </a:p>
          <a:p>
            <a:r>
              <a:rPr lang="cs-CZ" sz="2000" dirty="0"/>
              <a:t>Rodiny mohou těžit z příspěvků starších generací prostřednictvím finanční podpory, pomoci při údržbě domácnosti, nebo účasti na péči o děti. </a:t>
            </a:r>
          </a:p>
          <a:p>
            <a:r>
              <a:rPr lang="cs-CZ" sz="2000" b="1" dirty="0"/>
              <a:t>Společnosti mohou mít prospěch ze zkušeností starších osob v rámci pracovních aktivit, ale také z dobrovolnictví, filantropie a občanské angažovanosti</a:t>
            </a:r>
            <a:r>
              <a:rPr lang="cs-CZ" sz="2000" dirty="0"/>
              <a:t>. </a:t>
            </a:r>
          </a:p>
          <a:p>
            <a:endParaRPr lang="cs-CZ" sz="2000" b="1" dirty="0"/>
          </a:p>
          <a:p>
            <a:r>
              <a:rPr lang="cs-CZ" sz="2000" b="1" dirty="0"/>
              <a:t>Jak populace stárne, je důležitější než kdy jindy, aby vlády navrhovaly inovativní politiky a veřejné služby zaměřené zejména na starší osoby, včetně politik zaměřených mimo jiné na bydlení, zaměstnanost, zdravotní péči, infrastrukturu a sociální ochranu</a:t>
            </a:r>
            <a:r>
              <a:rPr lang="cs-CZ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36047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72655" y="406400"/>
            <a:ext cx="10900545" cy="5425600"/>
          </a:xfrm>
        </p:spPr>
        <p:txBody>
          <a:bodyPr/>
          <a:lstStyle/>
          <a:p>
            <a:r>
              <a:rPr lang="cs-CZ" sz="2200" dirty="0"/>
              <a:t>Rostoucí pocit </a:t>
            </a:r>
            <a:r>
              <a:rPr lang="cs-CZ" sz="2200" b="1" dirty="0"/>
              <a:t>naléhavosti spojený s výzvami a příležitostmi, které představuje stárnutí obyvatelstva, </a:t>
            </a:r>
            <a:r>
              <a:rPr lang="cs-CZ" sz="2200" dirty="0"/>
              <a:t>je zřejmý z nedávného </a:t>
            </a:r>
            <a:r>
              <a:rPr lang="cs-CZ" sz="2200" b="1" dirty="0"/>
              <a:t>rozšíření politických iniciativ souvisejících se stárnutím obyvatelstva v celé řadě společenských aktivit</a:t>
            </a:r>
            <a:r>
              <a:rPr lang="cs-CZ" sz="2200" dirty="0"/>
              <a:t>. </a:t>
            </a:r>
          </a:p>
          <a:p>
            <a:endParaRPr lang="cs-CZ" sz="2200" dirty="0"/>
          </a:p>
          <a:p>
            <a:r>
              <a:rPr lang="cs-CZ" sz="2200" b="1" dirty="0"/>
              <a:t>Mnohé vlády se například snaží zvýšit pokrytí a zlepšit výhody poskytované prostřednictvím důchodových systémů</a:t>
            </a:r>
            <a:r>
              <a:rPr lang="cs-CZ" sz="2200" dirty="0"/>
              <a:t>, přičemž je třeba věnovat zvýšenou pozornost rovnosti žen a mužů a dlouhodobé fiskální udržitelnosti. </a:t>
            </a:r>
          </a:p>
          <a:p>
            <a:endParaRPr lang="cs-CZ" sz="2200" dirty="0"/>
          </a:p>
          <a:p>
            <a:r>
              <a:rPr lang="cs-CZ" sz="2200" dirty="0"/>
              <a:t>Některé vlády usilují o </a:t>
            </a:r>
            <a:r>
              <a:rPr lang="cs-CZ" sz="2200" b="1" dirty="0"/>
              <a:t>zvýšení zákonného věku odchodu do důchodu, odstranění formálních věkových bariér na trhu práce a podporu možností flexibilních pracovních příležitostí pro starší pracovníky</a:t>
            </a:r>
            <a:r>
              <a:rPr lang="cs-CZ" sz="2200" dirty="0"/>
              <a:t>. Pro ČR tohle až tolik neplatí..</a:t>
            </a:r>
          </a:p>
        </p:txBody>
      </p:sp>
    </p:spTree>
    <p:extLst>
      <p:ext uri="{BB962C8B-B14F-4D97-AF65-F5344CB8AC3E}">
        <p14:creationId xmlns:p14="http://schemas.microsoft.com/office/powerpoint/2010/main" val="942644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35709" y="387927"/>
            <a:ext cx="10937491" cy="5444073"/>
          </a:xfrm>
        </p:spPr>
        <p:txBody>
          <a:bodyPr/>
          <a:lstStyle/>
          <a:p>
            <a:r>
              <a:rPr lang="cs-CZ" sz="2400" b="1" dirty="0"/>
              <a:t>Při studiu stárnutí populace se uplatňují dva odlišné přístupy</a:t>
            </a:r>
            <a:r>
              <a:rPr lang="cs-CZ" sz="2400" dirty="0"/>
              <a:t>. </a:t>
            </a:r>
          </a:p>
          <a:p>
            <a:r>
              <a:rPr lang="cs-CZ" sz="2400" b="1" dirty="0"/>
              <a:t>1) V prvním případě se úsilí zaměřuje na komparaci většího počtu (makro)regionálních populačních struktur </a:t>
            </a:r>
            <a:r>
              <a:rPr lang="cs-CZ" sz="2400" dirty="0"/>
              <a:t>(</a:t>
            </a:r>
            <a:r>
              <a:rPr lang="cs-CZ" sz="2400" dirty="0" err="1"/>
              <a:t>interregionální</a:t>
            </a:r>
            <a:r>
              <a:rPr lang="cs-CZ" sz="2400" dirty="0"/>
              <a:t> analýza) s orientací na </a:t>
            </a:r>
            <a:r>
              <a:rPr lang="cs-CZ" sz="2400" b="1" dirty="0"/>
              <a:t>poznání rozdílů ve věkové struktuře jejich obyvatel v dosažené úrovni stárnutí</a:t>
            </a:r>
            <a:r>
              <a:rPr lang="cs-CZ" sz="2400" dirty="0"/>
              <a:t>. </a:t>
            </a:r>
          </a:p>
          <a:p>
            <a:r>
              <a:rPr lang="cs-CZ" sz="2400" b="1" dirty="0"/>
              <a:t>2) Ve druhém případě se pozornost zaměřuje především na časové změny věkové struktury jednoho (makro)regionálního populačního útvaru </a:t>
            </a:r>
            <a:r>
              <a:rPr lang="cs-CZ" sz="2400" dirty="0"/>
              <a:t>(tzv. </a:t>
            </a:r>
            <a:r>
              <a:rPr lang="cs-CZ" sz="2400" dirty="0" err="1"/>
              <a:t>intertemporální</a:t>
            </a:r>
            <a:r>
              <a:rPr lang="cs-CZ" sz="2400" dirty="0"/>
              <a:t> analýza). </a:t>
            </a:r>
          </a:p>
          <a:p>
            <a:r>
              <a:rPr lang="cs-CZ" sz="2400" dirty="0"/>
              <a:t>Ukazuje se však výhoda prostorových analýz i </a:t>
            </a:r>
            <a:r>
              <a:rPr lang="cs-CZ" sz="2400" b="1" dirty="0"/>
              <a:t>potřeba propojení obou přístupů.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73495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35709" y="498764"/>
            <a:ext cx="10937491" cy="5333236"/>
          </a:xfrm>
        </p:spPr>
        <p:txBody>
          <a:bodyPr/>
          <a:lstStyle/>
          <a:p>
            <a:r>
              <a:rPr lang="cs-CZ" sz="2400" b="1" dirty="0"/>
              <a:t>Investice do vzdělávání a celoživotních vzdělávacích příležitostí </a:t>
            </a:r>
            <a:r>
              <a:rPr lang="cs-CZ" sz="2400" dirty="0"/>
              <a:t>jsou stále více uznávány jako přínosné při získávání dovedností, které lidé potřebují k aktivitě na měnícím se trhu práce a k udržování kognitivních schopností a tělesného a duševního zdraví do stáří.</a:t>
            </a:r>
          </a:p>
          <a:p>
            <a:pPr marL="72000" indent="0">
              <a:buNone/>
            </a:pPr>
            <a:endParaRPr lang="cs-CZ" sz="2400" dirty="0"/>
          </a:p>
          <a:p>
            <a:r>
              <a:rPr lang="cs-CZ" sz="2400" b="1" dirty="0"/>
              <a:t>Přesné a aktuální demografické údaje, členěné podle pohlaví, věku a dalších relevantních charakteristik, jsou klíčové pro vlády dotčených států</a:t>
            </a:r>
            <a:r>
              <a:rPr lang="cs-CZ" sz="2400" dirty="0"/>
              <a:t>, aby mohly </a:t>
            </a:r>
            <a:r>
              <a:rPr lang="cs-CZ" sz="2400" b="1" dirty="0"/>
              <a:t>předvídat demografické změny a aktivně realizovat </a:t>
            </a:r>
            <a:r>
              <a:rPr lang="cs-CZ" sz="2400" dirty="0"/>
              <a:t>politiku a programy potřebné pro řešení výzev a příležitostí </a:t>
            </a:r>
            <a:r>
              <a:rPr lang="cs-CZ" sz="2400" b="1" dirty="0"/>
              <a:t>stárnoucí populace</a:t>
            </a:r>
            <a:r>
              <a:rPr lang="cs-CZ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81774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5FC211F-9D93-41F3-B266-7BCC10B29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Stárnutí populace</a:t>
            </a:r>
            <a:endParaRPr lang="cs-CZ" alt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A9C15C2-95C0-4010-A75C-6C8D11A31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568" y="667493"/>
            <a:ext cx="4381500" cy="252412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52E0CB2-90A0-4047-8398-9A9C2B4E3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371" y="1615748"/>
            <a:ext cx="3626503" cy="362650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A94BCB9-5240-48E9-8B88-479D39DC3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806" y="3684493"/>
            <a:ext cx="5455103" cy="231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19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91127" y="461818"/>
            <a:ext cx="10882073" cy="5370182"/>
          </a:xfrm>
        </p:spPr>
        <p:txBody>
          <a:bodyPr/>
          <a:lstStyle/>
          <a:p>
            <a:endParaRPr lang="cs-CZ" sz="2400" b="1" dirty="0"/>
          </a:p>
          <a:p>
            <a:r>
              <a:rPr lang="cs-CZ" sz="2400" b="1" u="sng" dirty="0"/>
              <a:t>O starých lidech a jejich zvyšujícím se počtu se v západních společnostech často hovoří jako o sociálním a ekonomickém problému</a:t>
            </a:r>
            <a:r>
              <a:rPr lang="cs-CZ" sz="2400" b="1" dirty="0"/>
              <a:t>, především v souvislosti s důchodovým systémem a s růstem nákladů na sociální zabezpečení a zdravotní péči</a:t>
            </a:r>
            <a:r>
              <a:rPr lang="cs-CZ" sz="2400" dirty="0"/>
              <a:t>, což je velmi kontroverzní téma. </a:t>
            </a:r>
          </a:p>
          <a:p>
            <a:endParaRPr lang="cs-CZ" sz="2400" dirty="0"/>
          </a:p>
          <a:p>
            <a:r>
              <a:rPr lang="cs-CZ" sz="2400" dirty="0"/>
              <a:t>Jak již bylo zmíněno,</a:t>
            </a:r>
            <a:r>
              <a:rPr lang="cs-CZ" sz="2400" b="1" dirty="0"/>
              <a:t> </a:t>
            </a:r>
            <a:r>
              <a:rPr lang="cs-CZ" sz="2400" b="1" u="sng" dirty="0"/>
              <a:t>relativní tempo stárnutí populace je ovšem v posledních letech daleko rychlejší v rozvojových zemích</a:t>
            </a:r>
            <a:r>
              <a:rPr lang="cs-CZ" sz="2400" b="1" dirty="0"/>
              <a:t>.</a:t>
            </a:r>
            <a:r>
              <a:rPr lang="cs-CZ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68103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729673"/>
            <a:ext cx="10753200" cy="5102327"/>
          </a:xfrm>
        </p:spPr>
        <p:txBody>
          <a:bodyPr/>
          <a:lstStyle/>
          <a:p>
            <a:r>
              <a:rPr lang="cs-CZ" sz="2400" b="1" u="sng" dirty="0"/>
              <a:t>Rozvíjející se ekonomiky však nejsou připraveny na prudký (řád několika roků) nárůst počtu svých obyvatel v dětském, produktivním i seniorském věku a dostatečně pružně nereagují na sociální i ekonomické potřeby</a:t>
            </a:r>
            <a:r>
              <a:rPr lang="cs-CZ" sz="2400" b="1" dirty="0"/>
              <a:t> (</a:t>
            </a:r>
            <a:r>
              <a:rPr lang="cs-CZ" sz="2400" dirty="0"/>
              <a:t>školství, zdravotnictví, sociální péče, důchodové zabezpečení, volná pracovní místa či nezaměstnanost apod.). </a:t>
            </a:r>
          </a:p>
          <a:p>
            <a:endParaRPr lang="cs-CZ" sz="2400" b="1" dirty="0"/>
          </a:p>
          <a:p>
            <a:r>
              <a:rPr lang="cs-CZ" sz="2400" b="1" u="sng" dirty="0"/>
              <a:t>Populační růst se tak do jisté míry stává brzdou ekonomického i sociokulturního pokroku</a:t>
            </a:r>
            <a:r>
              <a:rPr lang="cs-CZ" sz="2400" b="1" dirty="0"/>
              <a:t>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715790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2316319"/>
              </p:ext>
            </p:extLst>
          </p:nvPr>
        </p:nvGraphicFramePr>
        <p:xfrm>
          <a:off x="2309090" y="1089891"/>
          <a:ext cx="7703127" cy="45997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03127">
                  <a:extLst>
                    <a:ext uri="{9D8B030D-6E8A-4147-A177-3AD203B41FA5}">
                      <a16:colId xmlns:a16="http://schemas.microsoft.com/office/drawing/2014/main" val="1462121904"/>
                    </a:ext>
                  </a:extLst>
                </a:gridCol>
              </a:tblGrid>
              <a:tr h="22998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Pozitivní pohled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cs-CZ" sz="2400" dirty="0">
                          <a:effectLst/>
                        </a:rPr>
                        <a:t>zvyšující se střední délka života (naděje dožití) je ukazatel ekonomické, kulturní a společenské vyspělosti státu (společnosti) a zlepšující se kvality života;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0763111"/>
                  </a:ext>
                </a:extLst>
              </a:tr>
              <a:tr h="22998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Negativní pohled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cs-CZ" sz="2400" dirty="0">
                          <a:effectLst/>
                        </a:rPr>
                        <a:t>stále vyšší počet osob dožívající se vyššího a vysokého věku může v některých společnostech (zemích) způsobovat ekonomické a sociální problémy.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6608847"/>
                  </a:ext>
                </a:extLst>
              </a:tr>
            </a:tbl>
          </a:graphicData>
        </a:graphic>
      </p:graphicFrame>
      <p:sp>
        <p:nvSpPr>
          <p:cNvPr id="7" name="Obdélník 6"/>
          <p:cNvSpPr/>
          <p:nvPr/>
        </p:nvSpPr>
        <p:spPr>
          <a:xfrm>
            <a:off x="1560945" y="307737"/>
            <a:ext cx="8636000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stárnutí populace/í je tedy možné nahlížet velmi diferencovaně: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77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18836" y="415635"/>
            <a:ext cx="11074400" cy="5606473"/>
          </a:xfrm>
        </p:spPr>
        <p:txBody>
          <a:bodyPr/>
          <a:lstStyle/>
          <a:p>
            <a:r>
              <a:rPr lang="cs-CZ" sz="2400" b="1" dirty="0"/>
              <a:t>Extrémy v sociokulturním prostředí, rodinných tradicích a zvycích napříč kontinenty </a:t>
            </a:r>
            <a:r>
              <a:rPr lang="cs-CZ" sz="2400" dirty="0"/>
              <a:t>naznačují také dostupné údaje ze 143 zemí/oblastí, kde se </a:t>
            </a:r>
            <a:r>
              <a:rPr lang="cs-CZ" sz="2400" b="1" dirty="0"/>
              <a:t>podíl osob ve věku 60 a více let, kteří žijí "nezávisle" </a:t>
            </a:r>
            <a:r>
              <a:rPr lang="cs-CZ" sz="2400" dirty="0"/>
              <a:t>(samostatně nebo jen s partnerem), </a:t>
            </a:r>
            <a:r>
              <a:rPr lang="cs-CZ" sz="2400" b="1" dirty="0"/>
              <a:t>značně lišil - od 2,3 % v Afghánistánu až po 93,4 % v Nizozemsku</a:t>
            </a:r>
            <a:r>
              <a:rPr lang="cs-CZ" sz="2400" dirty="0"/>
              <a:t>. </a:t>
            </a:r>
          </a:p>
          <a:p>
            <a:endParaRPr lang="cs-CZ" sz="2400" dirty="0"/>
          </a:p>
          <a:p>
            <a:r>
              <a:rPr lang="cs-CZ" sz="2400" dirty="0"/>
              <a:t>Další údaje poukazují na skutečnost, že </a:t>
            </a:r>
            <a:r>
              <a:rPr lang="cs-CZ" sz="2400" b="1" dirty="0"/>
              <a:t>v roce 2010 žila v Asii, Africe, Latinské Americe více než polovina osob ve věku 60 a více let s potomky</a:t>
            </a:r>
            <a:r>
              <a:rPr lang="cs-CZ" sz="2400" dirty="0"/>
              <a:t>. </a:t>
            </a:r>
          </a:p>
          <a:p>
            <a:r>
              <a:rPr lang="cs-CZ" sz="2400" dirty="0"/>
              <a:t>Naopak, </a:t>
            </a:r>
            <a:r>
              <a:rPr lang="cs-CZ" sz="2400" b="1" dirty="0"/>
              <a:t>v Evropě a Severní Americe pouze 20 % </a:t>
            </a:r>
            <a:r>
              <a:rPr lang="cs-CZ" sz="2400" dirty="0"/>
              <a:t>osob starších 60 let mělo společné bydliště se svými dětmi.</a:t>
            </a:r>
          </a:p>
        </p:txBody>
      </p:sp>
    </p:spTree>
    <p:extLst>
      <p:ext uri="{BB962C8B-B14F-4D97-AF65-F5344CB8AC3E}">
        <p14:creationId xmlns:p14="http://schemas.microsoft.com/office/powerpoint/2010/main" val="154016373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406401" y="249382"/>
            <a:ext cx="11508508" cy="6530109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Definice „stáří“</a:t>
            </a:r>
          </a:p>
          <a:p>
            <a:pPr marL="0" indent="0"/>
            <a:r>
              <a:rPr lang="cs-CZ" altLang="cs-CZ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střední (zralý) věk</a:t>
            </a:r>
            <a:r>
              <a:rPr lang="cs-CZ" alt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45 až 59 let</a:t>
            </a:r>
          </a:p>
          <a:p>
            <a:pPr marL="0" indent="0"/>
            <a:r>
              <a:rPr lang="cs-CZ" altLang="cs-CZ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vyšší věk (rané stáří) </a:t>
            </a:r>
            <a:r>
              <a:rPr lang="cs-CZ" alt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60 až 74 let</a:t>
            </a:r>
          </a:p>
          <a:p>
            <a:pPr marL="0" indent="0"/>
            <a:r>
              <a:rPr lang="cs-CZ" altLang="cs-CZ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stařecký věk (sérum)</a:t>
            </a:r>
            <a:r>
              <a:rPr lang="cs-CZ" alt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75 až 89 let</a:t>
            </a:r>
          </a:p>
          <a:p>
            <a:pPr marL="0" indent="0"/>
            <a:r>
              <a:rPr lang="cs-CZ" altLang="cs-CZ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dlouhověkost </a:t>
            </a:r>
            <a:r>
              <a:rPr lang="cs-CZ" alt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90 let a více</a:t>
            </a:r>
          </a:p>
          <a:p>
            <a:pPr marL="0" indent="0"/>
            <a:endParaRPr lang="cs-CZ" alt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/>
            <a:r>
              <a:rPr lang="cs-CZ" alt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Oficiálně uznanou, historicky nejstarší osobou světa byla francouzská občanka </a:t>
            </a:r>
            <a:r>
              <a:rPr lang="cs-CZ" altLang="cs-CZ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Jeanne</a:t>
            </a:r>
            <a:r>
              <a:rPr lang="cs-CZ" alt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Louise </a:t>
            </a:r>
            <a:r>
              <a:rPr lang="cs-CZ" altLang="cs-CZ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Calment</a:t>
            </a:r>
            <a:r>
              <a:rPr lang="cs-CZ" alt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která se </a:t>
            </a:r>
            <a:r>
              <a:rPr lang="cs-CZ" altLang="cs-CZ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dožila věku 122 let. </a:t>
            </a:r>
          </a:p>
          <a:p>
            <a:pPr marL="0" indent="0"/>
            <a:r>
              <a:rPr lang="cs-CZ" alt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Vědci se domnívají, že z biologického hlediska není možné, aby </a:t>
            </a:r>
            <a:r>
              <a:rPr lang="cs-CZ" altLang="cs-CZ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lidské tělo fungovalo výrazně déle než 130 let</a:t>
            </a:r>
            <a:r>
              <a:rPr lang="cs-CZ" alt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proto se zdá být uvedená hranice předpokládaným limitem lidské dlouhověkosti.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581011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quote-i-m-interested-in-everthing-but-passionate-about-nothing-jeanne-calment-300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2636839"/>
            <a:ext cx="74041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9" name="Obdélník 1"/>
          <p:cNvSpPr>
            <a:spLocks noChangeArrowheads="1"/>
          </p:cNvSpPr>
          <p:nvPr/>
        </p:nvSpPr>
        <p:spPr bwMode="auto">
          <a:xfrm>
            <a:off x="3792538" y="836613"/>
            <a:ext cx="4572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00"/>
              </a:spcBef>
              <a:buNone/>
            </a:pPr>
            <a:r>
              <a:rPr lang="cs-CZ" altLang="cs-CZ"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Citát oficiálně uznané nejstarší osoby na světě Jeanne Louise Calment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Stárnutí populace</a:t>
            </a:r>
          </a:p>
        </p:txBody>
      </p:sp>
    </p:spTree>
    <p:extLst>
      <p:ext uri="{BB962C8B-B14F-4D97-AF65-F5344CB8AC3E}">
        <p14:creationId xmlns:p14="http://schemas.microsoft.com/office/powerpoint/2010/main" val="14903746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7673" y="258618"/>
            <a:ext cx="10030691" cy="6391563"/>
          </a:xfrm>
        </p:spPr>
        <p:txBody>
          <a:bodyPr/>
          <a:lstStyle/>
          <a:p>
            <a:pPr>
              <a:lnSpc>
                <a:spcPct val="120000"/>
              </a:lnSpc>
              <a:buFontTx/>
              <a:buNone/>
            </a:pPr>
            <a:r>
              <a:rPr lang="cs-CZ" altLang="cs-CZ" sz="2400" b="1" u="sng" dirty="0">
                <a:latin typeface="Verdana" panose="020B0604030504040204" pitchFamily="34" charset="0"/>
              </a:rPr>
              <a:t>Nejstarší státy…obyvatelstvo 60 +</a:t>
            </a:r>
          </a:p>
          <a:p>
            <a:pPr>
              <a:lnSpc>
                <a:spcPct val="120000"/>
              </a:lnSpc>
            </a:pPr>
            <a:r>
              <a:rPr lang="cs-CZ" altLang="cs-CZ" sz="2400" dirty="0">
                <a:latin typeface="Verdana" panose="020B0604030504040204" pitchFamily="34" charset="0"/>
              </a:rPr>
              <a:t>Japonsko 1950: 7,7 %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cs-CZ" altLang="cs-CZ" sz="2400" dirty="0">
                <a:latin typeface="Verdana" panose="020B0604030504040204" pitchFamily="34" charset="0"/>
              </a:rPr>
              <a:t>                 1980: 12,9 %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cs-CZ" altLang="cs-CZ" sz="2400" dirty="0">
                <a:latin typeface="Verdana" panose="020B0604030504040204" pitchFamily="34" charset="0"/>
              </a:rPr>
              <a:t>                 1990: 17,4 %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cs-CZ" altLang="cs-CZ" sz="2400" dirty="0">
                <a:latin typeface="Verdana" panose="020B0604030504040204" pitchFamily="34" charset="0"/>
              </a:rPr>
              <a:t>                 2000: 23,3 %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cs-CZ" altLang="cs-CZ" sz="2400" dirty="0">
                <a:latin typeface="Verdana" panose="020B0604030504040204" pitchFamily="34" charset="0"/>
              </a:rPr>
              <a:t>                 2010: 30,5 %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cs-CZ" altLang="cs-CZ" sz="2400" dirty="0">
                <a:latin typeface="Verdana" panose="020B0604030504040204" pitchFamily="34" charset="0"/>
              </a:rPr>
              <a:t>                 2050: 44,2 %</a:t>
            </a:r>
          </a:p>
          <a:p>
            <a:pPr>
              <a:lnSpc>
                <a:spcPct val="120000"/>
              </a:lnSpc>
              <a:buFontTx/>
              <a:buNone/>
            </a:pPr>
            <a:endParaRPr lang="cs-CZ" altLang="cs-CZ" sz="2400" dirty="0">
              <a:latin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cs-CZ" altLang="cs-CZ" sz="2400" dirty="0">
                <a:latin typeface="Verdana" panose="020B0604030504040204" pitchFamily="34" charset="0"/>
              </a:rPr>
              <a:t>Německo 1950: 14,6 %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cs-CZ" altLang="cs-CZ" sz="2400" dirty="0">
                <a:latin typeface="Verdana" panose="020B0604030504040204" pitchFamily="34" charset="0"/>
              </a:rPr>
              <a:t>                 1980: 19,3 %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cs-CZ" altLang="cs-CZ" sz="2400" dirty="0">
                <a:latin typeface="Verdana" panose="020B0604030504040204" pitchFamily="34" charset="0"/>
              </a:rPr>
              <a:t>                 1990: 20,4 %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cs-CZ" altLang="cs-CZ" sz="2400" dirty="0">
                <a:latin typeface="Verdana" panose="020B0604030504040204" pitchFamily="34" charset="0"/>
              </a:rPr>
              <a:t>                 2000: 23,2 %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cs-CZ" altLang="cs-CZ" sz="2400" dirty="0">
                <a:latin typeface="Verdana" panose="020B0604030504040204" pitchFamily="34" charset="0"/>
              </a:rPr>
              <a:t>                 2010: 26,0 %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cs-CZ" altLang="cs-CZ" sz="2400" dirty="0">
                <a:latin typeface="Verdana" panose="020B0604030504040204" pitchFamily="34" charset="0"/>
              </a:rPr>
              <a:t>                 2050: 39,5 %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203" y="960581"/>
            <a:ext cx="3638396" cy="249684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7231" y="3874421"/>
            <a:ext cx="3719368" cy="247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18148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535709" y="333376"/>
            <a:ext cx="11046691" cy="6119813"/>
          </a:xfrm>
        </p:spPr>
        <p:txBody>
          <a:bodyPr/>
          <a:lstStyle/>
          <a:p>
            <a:r>
              <a:rPr lang="cs-CZ" altLang="cs-CZ" sz="2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Jelikož stále více </a:t>
            </a:r>
            <a:r>
              <a:rPr lang="cs-CZ" altLang="cs-CZ" sz="2400" b="1" u="sng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seniorů žije samo</a:t>
            </a:r>
            <a:r>
              <a:rPr lang="cs-CZ" altLang="cs-CZ" sz="2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, zvyšuje se i </a:t>
            </a:r>
            <a:r>
              <a:rPr lang="cs-CZ" altLang="cs-CZ" sz="2400" b="1" u="sng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riziko sociální izolace</a:t>
            </a:r>
            <a:r>
              <a:rPr lang="cs-CZ" altLang="cs-CZ" sz="2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, která je předzvěstí </a:t>
            </a:r>
            <a:r>
              <a:rPr lang="cs-CZ" altLang="cs-CZ" sz="2400" b="1" u="sng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sociální exkluze</a:t>
            </a:r>
            <a:r>
              <a:rPr lang="cs-CZ" altLang="cs-CZ" sz="24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endParaRPr lang="cs-CZ" altLang="cs-CZ" sz="2400" i="1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altLang="cs-CZ" sz="2400" i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Ageismus</a:t>
            </a:r>
            <a:r>
              <a:rPr lang="cs-CZ" altLang="cs-CZ" sz="2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lze také považovat jako jednu z forem </a:t>
            </a:r>
            <a:r>
              <a:rPr lang="cs-CZ" altLang="cs-CZ" sz="24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sociálního vyčlenění seniorů ze společnosti </a:t>
            </a:r>
            <a:r>
              <a:rPr lang="cs-CZ" altLang="cs-CZ" sz="2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cs-CZ" altLang="cs-CZ" sz="2400" i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exkluze</a:t>
            </a:r>
            <a:r>
              <a:rPr lang="cs-CZ" altLang="cs-CZ" sz="2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) a zpravidla bývá důsledkem </a:t>
            </a:r>
            <a:r>
              <a:rPr lang="cs-CZ" altLang="cs-CZ" sz="24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selhání některého ze systémů</a:t>
            </a:r>
            <a:r>
              <a:rPr lang="cs-CZ" altLang="cs-CZ" sz="2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(demokratický, legislativní, trh práce, sociální stát, rodina a pospolitostní systém). </a:t>
            </a:r>
          </a:p>
          <a:p>
            <a:endParaRPr lang="cs-CZ" altLang="cs-CZ" sz="24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altLang="cs-CZ" sz="2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Po rasismu a pohlavní diskriminaci se stává </a:t>
            </a:r>
            <a:r>
              <a:rPr lang="cs-CZ" altLang="cs-CZ" sz="2400" b="1" i="1" u="sng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ageismus</a:t>
            </a:r>
            <a:r>
              <a:rPr lang="cs-CZ" altLang="cs-CZ" sz="2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nejčastěji </a:t>
            </a:r>
            <a:r>
              <a:rPr lang="cs-CZ" altLang="cs-CZ" sz="2400" b="1" u="sng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diskutovaným tématem, zejména v diskuzi o rovnosti práv a příležitostí.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6876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63417" y="415637"/>
            <a:ext cx="11092873" cy="5416364"/>
          </a:xfrm>
        </p:spPr>
        <p:txBody>
          <a:bodyPr/>
          <a:lstStyle/>
          <a:p>
            <a:r>
              <a:rPr lang="cs-CZ" sz="2400" b="1" dirty="0"/>
              <a:t>Rozsáhlý soubor metod a technik studia procesů stárnutí populace je možné rozdělit do tří základních skupin:</a:t>
            </a:r>
            <a:r>
              <a:rPr lang="cs-CZ" sz="2400" dirty="0"/>
              <a:t> </a:t>
            </a:r>
          </a:p>
          <a:p>
            <a:r>
              <a:rPr lang="cs-CZ" sz="2400" b="1" dirty="0"/>
              <a:t>1. skupinu představují </a:t>
            </a:r>
            <a:r>
              <a:rPr lang="cs-CZ" sz="2400" b="1" u="sng" dirty="0"/>
              <a:t>jednoduché ukazatele, které charakterizují pouze jednu typickou věkovou kategorii obyvatelstva </a:t>
            </a:r>
            <a:r>
              <a:rPr lang="cs-CZ" sz="2400" dirty="0"/>
              <a:t>(např. obyvatelstvo v poproduktivním či </a:t>
            </a:r>
            <a:r>
              <a:rPr lang="cs-CZ" sz="2400" dirty="0" err="1"/>
              <a:t>postreprodukčním</a:t>
            </a:r>
            <a:r>
              <a:rPr lang="cs-CZ" sz="2400" dirty="0"/>
              <a:t> věku, nebo ve vybraných věkových kategoriích - typicky 60-69, 70-79, 80 a více let apod.). </a:t>
            </a:r>
          </a:p>
          <a:p>
            <a:r>
              <a:rPr lang="cs-CZ" sz="2400" dirty="0"/>
              <a:t>Výhodou je </a:t>
            </a:r>
            <a:r>
              <a:rPr lang="cs-CZ" sz="2400" b="1" dirty="0"/>
              <a:t>relativně dobrá dostupnost základních statistických dat i jednoduchost jejich zpracování</a:t>
            </a:r>
            <a:r>
              <a:rPr lang="cs-CZ" sz="2400" dirty="0"/>
              <a:t>. </a:t>
            </a:r>
          </a:p>
          <a:p>
            <a:r>
              <a:rPr lang="cs-CZ" sz="2400" dirty="0"/>
              <a:t>Tyto charakteristiky se vyznačují i jednoduchou interpretací, </a:t>
            </a:r>
            <a:r>
              <a:rPr lang="cs-CZ" sz="2400" b="1" dirty="0"/>
              <a:t>nevýhodou je absence poznatků o ostatních věkových kategoriích</a:t>
            </a:r>
            <a:r>
              <a:rPr lang="cs-CZ" sz="2400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745341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720001" y="549275"/>
            <a:ext cx="10677672" cy="5759450"/>
          </a:xfrm>
        </p:spPr>
        <p:txBody>
          <a:bodyPr/>
          <a:lstStyle/>
          <a:p>
            <a:pPr marL="0" indent="0">
              <a:buNone/>
            </a:pPr>
            <a:r>
              <a:rPr lang="cs-CZ" alt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Možné reakce státu na populační stárnutí</a:t>
            </a:r>
            <a:r>
              <a:rPr lang="cs-CZ" alt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by se daly shrnout do čtyř základních kroků:</a:t>
            </a:r>
          </a:p>
          <a:p>
            <a:pPr marL="0" indent="0"/>
            <a:r>
              <a:rPr lang="cs-CZ" alt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pozdější odchod do penze</a:t>
            </a:r>
          </a:p>
          <a:p>
            <a:pPr marL="0" indent="0"/>
            <a:r>
              <a:rPr lang="cs-CZ" alt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snižování dávek v důchodu a penzijní připojištění</a:t>
            </a:r>
          </a:p>
          <a:p>
            <a:pPr marL="0" indent="0"/>
            <a:r>
              <a:rPr lang="cs-CZ" alt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zvyšování podílu žen na trhu práce</a:t>
            </a:r>
          </a:p>
          <a:p>
            <a:pPr marL="0" indent="0"/>
            <a:r>
              <a:rPr lang="cs-CZ" alt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liberalizace imigračních toků</a:t>
            </a:r>
          </a:p>
          <a:p>
            <a:pPr marL="0" indent="0"/>
            <a:endParaRPr lang="cs-CZ" alt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/>
            <a:r>
              <a:rPr lang="cs-CZ" alt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Všechna opatření jsou ale velmi citlivá a diskutabilní…</a:t>
            </a:r>
          </a:p>
          <a:p>
            <a:pPr marL="0" indent="0"/>
            <a:endParaRPr lang="cs-CZ" altLang="cs-CZ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813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0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0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0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0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0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0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0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0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p508620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260350"/>
            <a:ext cx="8499475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59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3500439"/>
            <a:ext cx="4921250" cy="325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Stárnutí populace</a:t>
            </a:r>
          </a:p>
        </p:txBody>
      </p:sp>
    </p:spTree>
    <p:extLst>
      <p:ext uri="{BB962C8B-B14F-4D97-AF65-F5344CB8AC3E}">
        <p14:creationId xmlns:p14="http://schemas.microsoft.com/office/powerpoint/2010/main" val="182391306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5" descr="3692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157289"/>
            <a:ext cx="806450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Stárnutí populace</a:t>
            </a:r>
          </a:p>
        </p:txBody>
      </p:sp>
    </p:spTree>
    <p:extLst>
      <p:ext uri="{BB962C8B-B14F-4D97-AF65-F5344CB8AC3E}">
        <p14:creationId xmlns:p14="http://schemas.microsoft.com/office/powerpoint/2010/main" val="324699440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1156126_stari-muze-byt-mnohem-hezci-nez-si-myslite_image_620x3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739" y="1557339"/>
            <a:ext cx="6911975" cy="461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5" name="Obdélník 1"/>
          <p:cNvSpPr>
            <a:spLocks noChangeArrowheads="1"/>
          </p:cNvSpPr>
          <p:nvPr/>
        </p:nvSpPr>
        <p:spPr bwMode="auto">
          <a:xfrm>
            <a:off x="2566989" y="260350"/>
            <a:ext cx="70580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Někteří odborníci tvrdí, že dochází k jistému omlazení společnosti, jelikož dnešní senioři jsou zdravější vitálnější, aktivnější, flexibilnější a mobilnější, díky čemuž jsou relativně mladší, než stejně staré osoby dříve</a:t>
            </a:r>
          </a:p>
        </p:txBody>
      </p:sp>
      <p:sp>
        <p:nvSpPr>
          <p:cNvPr id="151556" name="TextovéPole 2"/>
          <p:cNvSpPr txBox="1">
            <a:spLocks noChangeArrowheads="1"/>
          </p:cNvSpPr>
          <p:nvPr/>
        </p:nvSpPr>
        <p:spPr bwMode="auto">
          <a:xfrm>
            <a:off x="4151313" y="6381750"/>
            <a:ext cx="41640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Zdravý senior = šťastný senior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Stárnutí populace</a:t>
            </a:r>
          </a:p>
        </p:txBody>
      </p:sp>
    </p:spTree>
    <p:extLst>
      <p:ext uri="{BB962C8B-B14F-4D97-AF65-F5344CB8AC3E}">
        <p14:creationId xmlns:p14="http://schemas.microsoft.com/office/powerpoint/2010/main" val="3297275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Stárnutí populace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44945" y="434109"/>
            <a:ext cx="10991273" cy="5397891"/>
          </a:xfrm>
        </p:spPr>
        <p:txBody>
          <a:bodyPr/>
          <a:lstStyle/>
          <a:p>
            <a:r>
              <a:rPr lang="cs-CZ" sz="2400" b="1" dirty="0"/>
              <a:t>2. skupinu tvoří </a:t>
            </a:r>
            <a:r>
              <a:rPr lang="cs-CZ" sz="2400" b="1" u="sng" dirty="0"/>
              <a:t>složitější míry studia stárnutí obyvatelstva</a:t>
            </a:r>
            <a:r>
              <a:rPr lang="cs-CZ" sz="2400" dirty="0"/>
              <a:t>. Jsou to </a:t>
            </a:r>
            <a:r>
              <a:rPr lang="cs-CZ" sz="2400" b="1" dirty="0"/>
              <a:t>statistické míry</a:t>
            </a:r>
            <a:r>
              <a:rPr lang="cs-CZ" sz="2400" dirty="0"/>
              <a:t>, při jejichž konstrukci je </a:t>
            </a:r>
            <a:r>
              <a:rPr lang="cs-CZ" sz="2400" b="1" dirty="0"/>
              <a:t>zohledňováno více typických věkových kategorií obyvatelstva</a:t>
            </a:r>
            <a:r>
              <a:rPr lang="cs-CZ" sz="2400" dirty="0"/>
              <a:t>, příp. jsou brány v úvahu všechny věkové kategorie. </a:t>
            </a:r>
          </a:p>
          <a:p>
            <a:endParaRPr lang="cs-CZ" sz="2400" dirty="0"/>
          </a:p>
          <a:p>
            <a:r>
              <a:rPr lang="cs-CZ" sz="2400" b="1" dirty="0"/>
              <a:t>Vypovídací schopnost těchto ukazatelů je přirozeně vyšší, na druhou stranu bývá obtížnější jejich interpretace</a:t>
            </a:r>
            <a:r>
              <a:rPr lang="cs-CZ" sz="2400" dirty="0"/>
              <a:t>. </a:t>
            </a:r>
          </a:p>
          <a:p>
            <a:endParaRPr lang="cs-CZ" sz="2400" dirty="0"/>
          </a:p>
          <a:p>
            <a:r>
              <a:rPr lang="cs-CZ" sz="2400" dirty="0"/>
              <a:t>Do této skupiny ukazatelů je možné zařadit, </a:t>
            </a:r>
            <a:r>
              <a:rPr lang="cs-CZ" sz="2400" b="1" dirty="0"/>
              <a:t>index stáří, index ekonomické závislosti</a:t>
            </a:r>
            <a:r>
              <a:rPr lang="cs-CZ" sz="2400" dirty="0"/>
              <a:t>, </a:t>
            </a:r>
            <a:r>
              <a:rPr lang="cs-CZ" sz="2400" dirty="0" err="1"/>
              <a:t>Billeterův</a:t>
            </a:r>
            <a:r>
              <a:rPr lang="cs-CZ" sz="2400" dirty="0"/>
              <a:t> index, věkový medián, průměrný věk a další.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2666207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ECON-CZ.potx" id="{AE58135E-4D61-4028-838C-EC4BFDF857E0}" vid="{3EB0DBB9-0B57-400A-AD77-0800E0296781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šablona-nový vizuál</Template>
  <TotalTime>7829</TotalTime>
  <Words>5385</Words>
  <Application>Microsoft Office PowerPoint</Application>
  <PresentationFormat>Širokoúhlá obrazovka</PresentationFormat>
  <Paragraphs>382</Paragraphs>
  <Slides>83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83</vt:i4>
      </vt:variant>
    </vt:vector>
  </HeadingPairs>
  <TitlesOfParts>
    <vt:vector size="90" baseType="lpstr">
      <vt:lpstr>Arial</vt:lpstr>
      <vt:lpstr>Calibri</vt:lpstr>
      <vt:lpstr>Tahoma</vt:lpstr>
      <vt:lpstr>Times New Roman</vt:lpstr>
      <vt:lpstr>Verdana</vt:lpstr>
      <vt:lpstr>Wingdings</vt:lpstr>
      <vt:lpstr>Prezentace_MU_CZ</vt:lpstr>
      <vt:lpstr>Přednáška č. 9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Globální a makroregionální  trendy stárnutí populace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Demografické faktory stárnutí populace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Stárnutí populace a mezinárodní migrace</vt:lpstr>
      <vt:lpstr>Prezentace aplikace PowerPoint</vt:lpstr>
      <vt:lpstr>Prezentace aplikace PowerPoint</vt:lpstr>
      <vt:lpstr>Prezentace aplikace PowerPoint</vt:lpstr>
      <vt:lpstr>Stárnutí populace a kupní síla</vt:lpstr>
      <vt:lpstr>Prezentace aplikace PowerPoint</vt:lpstr>
      <vt:lpstr>Prezentace aplikace PowerPoint</vt:lpstr>
      <vt:lpstr>A voličská síla…</vt:lpstr>
      <vt:lpstr>Stárnutí populace a udržitelný rozvoj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Josef Kunc</dc:creator>
  <cp:lastModifiedBy>Kunc Josef</cp:lastModifiedBy>
  <cp:revision>166</cp:revision>
  <cp:lastPrinted>1601-01-01T00:00:00Z</cp:lastPrinted>
  <dcterms:created xsi:type="dcterms:W3CDTF">2019-09-26T15:38:03Z</dcterms:created>
  <dcterms:modified xsi:type="dcterms:W3CDTF">2022-04-20T14:00:32Z</dcterms:modified>
</cp:coreProperties>
</file>