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3" r:id="rId18"/>
    <p:sldId id="274" r:id="rId19"/>
    <p:sldId id="275" r:id="rId20"/>
    <p:sldId id="279" r:id="rId21"/>
    <p:sldId id="280" r:id="rId22"/>
    <p:sldId id="281" r:id="rId23"/>
    <p:sldId id="270" r:id="rId24"/>
    <p:sldId id="271" r:id="rId25"/>
    <p:sldId id="272" r:id="rId26"/>
    <p:sldId id="278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108" d="100"/>
          <a:sy n="108" d="100"/>
        </p:scale>
        <p:origin x="78" y="102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9F691B-1BEC-4A87-A136-FCFBA8A630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EA2D1-F7B7-48B3-8246-C4F0B8B45A5C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3521D5C-2AE2-404F-B8DA-84A7D264A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404B945-542C-4E86-BD37-F7E2E08D8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3D5D13-66BB-4844-B605-EBE2B8B80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165FD-A319-4762-B74F-841D82312C01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27B9E05-9C44-48A7-92D4-6E666669F6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4673841-ECC2-4309-B8A6-41208726E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5F0458-8D7A-4DE0-9DBA-F8A45245C5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36612-C275-4026-B4FD-97035A1023B6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16F5204E-CCF4-4A35-B355-1A4038B7D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6C53A73-9312-4EED-907C-53931CF03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90DC11-6C43-4394-87DD-937B35BC3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F1574-00E6-4270-9596-EB73DF871A1B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1E132F95-8DFF-45D6-BB4D-39A6A82B8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2BC76F9-99A6-4F34-8467-2FC42D22D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F5B226-796C-4466-BA07-AB29A7C6C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9FBED-C045-4544-8704-89EC334D8387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DABC588-EE48-4AC9-B3DF-3D45055E0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2DF27F3-27C5-488C-810B-51489E3BF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6157DF-61E6-490D-876D-4D6A3EAEE0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F421F-01F3-4369-9B74-D448FC43143C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C4CA4036-5E2E-426E-B394-997EFBDC4F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246D19D-B7B3-4519-B926-E785EAA4F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E72747-47D0-442B-A81D-8A81670A7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C20A6-9A26-4CD1-9367-B97C4BFE87BD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882C71D-065E-4CED-A7B4-291FAB9B4D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BA79DD3-A0DE-42DE-973D-6C08FEF23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28B637-1E81-40AD-A1E7-0FDAD405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A752A-105D-4D10-AE3C-25964470218A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A888714-30E0-43EA-AABB-ED5C88128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2F89800-C32A-4305-B032-F89569FE9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37F273DF-6817-DC4D-8285-9665115B9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DB11DDC-AC33-924A-8A33-A64793AA7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6351BEDD-87CB-6544-B996-307A98B6A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954346A6-BF32-A742-A8DE-06EF2E8AE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9E2383A3-6605-9849-9968-A21E7C39F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200" y="2012580"/>
            <a:ext cx="4179600" cy="2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52CAF-FE99-4133-BA97-C34D5D69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AD3D2A-0D5D-4236-815F-43A9E075F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04CCC7-23F1-467C-9506-265619BC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5FC40-86AA-4075-A2E2-070DA205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ABD219-F310-4F1F-9F76-92F72E23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B5585-63F7-43C3-AC95-C9F9EE2BBB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221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688E37DA-02E4-BB48-8AD7-BC06059FC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DCCC0367-FBBD-DA4A-9C2A-1CFEDCF0B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6D5EE9C4-2C1F-804A-86FF-3B15929B3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04172D81-C53D-2C40-B8B5-EEBCB19ED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7B0AD4C-18C5-6A4A-A360-5182EB548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DFD1AC9B-6FB5-2340-B4DB-0F32E361A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0064709D-8909-7A43-BD41-96E498C3F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61587C04-9F21-8E42-A24D-BFBADC905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1url.cz/zKyj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1url.cz/zKyjD" TargetMode="Externa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1url.cz/zKyj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1url.cz/zKyj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Geografická analýza poptávky CR</a:t>
            </a:r>
          </a:p>
        </p:txBody>
      </p:sp>
      <p:sp>
        <p:nvSpPr>
          <p:cNvPr id="13" name="Podnadpis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Šauer</a:t>
            </a: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0967126-5287-499D-8495-4490FA8EE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Sezónnost</a:t>
            </a:r>
            <a:endParaRPr lang="cs-CZ" altLang="cs-CZ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39B109C-786B-425B-B546-79150E9E6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E6B553A-FBAB-4133-A55B-166584123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1576251"/>
            <a:ext cx="8302871" cy="512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3D9A6C3-8A8A-4D70-B401-DECA98E1C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Sezónnost</a:t>
            </a:r>
            <a:endParaRPr lang="cs-CZ" altLang="cs-CZ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95678AA-06C9-42B0-82CB-0EF92B521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8A2EBD3E-CB4E-4A99-8DD7-07B4EBE52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48" y="1409610"/>
            <a:ext cx="9297988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3954D38-0890-4618-8247-E1E42360D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Sezónnost</a:t>
            </a:r>
            <a:endParaRPr lang="cs-CZ" altLang="cs-CZ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5756104-833C-465D-AAB6-483E1A071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9C0097B5-8F31-4300-B512-0C851672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97" y="1360110"/>
            <a:ext cx="9292046" cy="534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82F1546-4E56-45D6-BD46-98287EC50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Sezónnost</a:t>
            </a:r>
            <a:endParaRPr lang="cs-CZ" altLang="cs-CZ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5C5258E-F9E2-4357-8B0C-196EDD317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2A345736-5813-4DB4-A9FB-427A96601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28" y="721850"/>
            <a:ext cx="7304903" cy="581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780A4-D61D-4FD5-9A03-F78D3CF9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Sezónnost ČR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BA817BB-F66F-4854-8B84-36440A91B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68" y="1871663"/>
            <a:ext cx="8433876" cy="3960812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4D0FC6-73A5-4AD7-B73F-09CBDDB0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66602B-DEAF-44CD-BA81-4C2C4B37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585-63F7-43C3-AC95-C9F9EE2BBBED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1064EDE4-AE5F-451A-95D8-21B8CC6ECA27}"/>
              </a:ext>
            </a:extLst>
          </p:cNvPr>
          <p:cNvSpPr/>
          <p:nvPr/>
        </p:nvSpPr>
        <p:spPr bwMode="auto">
          <a:xfrm>
            <a:off x="5276850" y="2152650"/>
            <a:ext cx="1247775" cy="14859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805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F26B3AF9-8CB4-EA61-1826-15D1650F60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noProof="0"/>
              <a:t>Define footer – presentation title / department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7CB0D8-DE7C-427B-8991-664B49D330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1D9B5585-63F7-43C3-AC95-C9F9EE2BBBED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5F0FBB85-F516-E5F9-FA62-87926EA6C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Sezónnost AT</a:t>
            </a: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70A679C-D08B-46FA-B2F2-58BAF6FF90EA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388205"/>
            <a:ext cx="5219998" cy="2766598"/>
          </a:xfr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57FFAD3-1964-4C42-B750-A36D963A6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80" y="2388205"/>
            <a:ext cx="5219998" cy="2766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2956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821A22-2A6C-45AB-9A07-A057C07295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A92C84-38A1-40BD-88EC-CE58AC6C5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AC3601-E980-4F73-A116-A907CFEB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Sezónnost GR a DE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3F3C433-7B36-4E64-9A30-7549FB049DAA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6" y="2133601"/>
            <a:ext cx="5693709" cy="3024782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D82A6972-5C63-4972-A8F3-873835F909B1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50" y="2162175"/>
            <a:ext cx="5724804" cy="3045953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581EECB-8E91-43CE-A3C8-5F01CD8B0143}"/>
              </a:ext>
            </a:extLst>
          </p:cNvPr>
          <p:cNvSpPr txBox="1"/>
          <p:nvPr/>
        </p:nvSpPr>
        <p:spPr>
          <a:xfrm>
            <a:off x="523875" y="5391150"/>
            <a:ext cx="694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+mn-lt"/>
              </a:rPr>
              <a:t>Aktuální čísla: </a:t>
            </a:r>
            <a:r>
              <a:rPr lang="cs-CZ" b="1" dirty="0">
                <a:hlinkClick r:id="rId4"/>
              </a:rPr>
              <a:t>https://1url.cz/zKyjD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6500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FEDFFCF0-44F0-4494-969F-973AB93C5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5" name="Zástupný symbol pro číslo snímku 4" hidden="1">
            <a:extLst>
              <a:ext uri="{FF2B5EF4-FFF2-40B4-BE49-F238E27FC236}">
                <a16:creationId xmlns:a16="http://schemas.microsoft.com/office/drawing/2014/main" id="{38CE0612-8E23-4737-9F93-B1D69ECB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D9B5585-63F7-43C3-AC95-C9F9EE2BBBED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9933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08CB3-130F-4660-85A6-01C3E770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Sezónnost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7B93E9-8865-42EC-8208-23A6595BF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39A079-D528-4C83-8745-0A3BE221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79D573-4ABB-4750-894C-5ACC467E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585-63F7-43C3-AC95-C9F9EE2BBBED}" type="slidenum">
              <a:rPr lang="cs-CZ" altLang="cs-CZ" smtClean="0"/>
              <a:pPr/>
              <a:t>18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68881CA-FA0F-4B2F-8B9A-3DF09E4E8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49" y="1453696"/>
            <a:ext cx="7895303" cy="52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04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F41621-47CF-4D6A-A091-D51CFF86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sezónnosti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157B36-6E5A-40DB-82CD-9FBD5311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Index sezónnosti - % návštěvnosti během 2 nejnavštěvovanějších měsíců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cs-CZ" dirty="0"/>
              <a:t>Švédsko, Dánsko, Itálie či Řecko je index vyšší než 35 %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cs-CZ" dirty="0"/>
              <a:t>Nejnižší index sezónnosti se pohybuje okolo 24 – 27 % (Španělsko pouze 29 %, proč?)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Giniho</a:t>
            </a:r>
            <a:r>
              <a:rPr lang="cs-CZ" dirty="0"/>
              <a:t> koeficient a Lorenzova křivka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Index variability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Typologie sezónních destinací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8396D1-45D5-4B44-807D-E37AA926E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A83D96-537B-4845-A139-D3C8FC68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585-63F7-43C3-AC95-C9F9EE2BBBE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809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6FB8A9-AA6F-4A32-92AF-7028453372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FB2604-01E0-4545-90B8-74FCA76FD2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B702BD-37AD-4E93-BD17-E7FC82AE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8D55B2-19EE-4CD8-8896-A2D1C2D09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/>
              <a:t>Struktura a objem návštěvnosti</a:t>
            </a:r>
          </a:p>
          <a:p>
            <a:pPr>
              <a:lnSpc>
                <a:spcPct val="200000"/>
              </a:lnSpc>
            </a:pPr>
            <a:r>
              <a:rPr lang="cs-CZ" dirty="0"/>
              <a:t>Vývoj návštěvnosti a trendy</a:t>
            </a:r>
          </a:p>
          <a:p>
            <a:pPr>
              <a:lnSpc>
                <a:spcPct val="200000"/>
              </a:lnSpc>
            </a:pPr>
            <a:r>
              <a:rPr lang="cs-CZ" dirty="0"/>
              <a:t>Sezónnost</a:t>
            </a:r>
          </a:p>
          <a:p>
            <a:pPr>
              <a:lnSpc>
                <a:spcPct val="200000"/>
              </a:lnSpc>
            </a:pPr>
            <a:r>
              <a:rPr lang="cs-CZ" dirty="0"/>
              <a:t>Regionální diferenciace</a:t>
            </a:r>
          </a:p>
        </p:txBody>
      </p:sp>
    </p:spTree>
    <p:extLst>
      <p:ext uri="{BB962C8B-B14F-4D97-AF65-F5344CB8AC3E}">
        <p14:creationId xmlns:p14="http://schemas.microsoft.com/office/powerpoint/2010/main" val="1272327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7B8962A-B8F6-4C41-9B31-EF7E07C28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F78AE8BE-4133-40FF-8FDC-69EDDE66E9D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" y="65180"/>
            <a:ext cx="12094016" cy="6544626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E6D283E-479E-40A6-AABA-44E987309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Sezónnost</a:t>
            </a:r>
            <a:endParaRPr lang="cs-CZ" altLang="cs-CZ" dirty="0"/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0ECE8C31-A8A9-4711-9853-C9810A0AF59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1451" y="1617664"/>
            <a:ext cx="8939349" cy="4878359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861F4A5-34EE-4B80-AA2C-8394181E2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Sezónnost</a:t>
            </a:r>
            <a:endParaRPr lang="cs-CZ" altLang="cs-CZ" dirty="0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CF362CBC-10EE-439B-AAAF-39DB5456AFF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542" y="1515291"/>
            <a:ext cx="9901808" cy="4920343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metriky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Index sezónnosti – vyjádření sumy dvou nejnavštěvovanějších měsíců k celkové návštěvnosti</a:t>
            </a:r>
          </a:p>
          <a:p>
            <a:r>
              <a:rPr lang="cs-CZ" dirty="0"/>
              <a:t>Identifikace převažujícího </a:t>
            </a:r>
          </a:p>
          <a:p>
            <a:pPr marL="71998" indent="0">
              <a:buNone/>
            </a:pPr>
            <a:r>
              <a:rPr lang="cs-CZ" dirty="0"/>
              <a:t>  typu sezónnosti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43" y="3519996"/>
            <a:ext cx="4838700" cy="320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23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BDAD9-DAD6-4546-A309-23B43C17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diferenciace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2CC27CE-063E-46D4-93EA-F28DC75AD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44" y="2156619"/>
            <a:ext cx="9001125" cy="3390900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7DE259-937C-4170-A6FE-CBE6D2AF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8F2D4B-D89A-45A6-9FF0-B60121FD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585-63F7-43C3-AC95-C9F9EE2BBBE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7731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311A9-00F2-46DB-A1D8-0AD17ABE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diferenciace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1CC0C6F-0D95-4766-A5E8-AAF215417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86" y="2069744"/>
            <a:ext cx="5295840" cy="3696055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96A8341-3E94-4BFE-93AC-A6F2D976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5585-63F7-43C3-AC95-C9F9EE2BBBED}" type="slidenum">
              <a:rPr lang="cs-CZ" altLang="cs-CZ" smtClean="0"/>
              <a:pPr/>
              <a:t>25</a:t>
            </a:fld>
            <a:endParaRPr lang="cs-CZ" alt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2B31E16-8E37-4848-B581-F04EC0752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1448464"/>
            <a:ext cx="6448425" cy="274729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FB48F1B-D732-441A-AFDA-5A48190408FF}"/>
              </a:ext>
            </a:extLst>
          </p:cNvPr>
          <p:cNvSpPr txBox="1"/>
          <p:nvPr/>
        </p:nvSpPr>
        <p:spPr>
          <a:xfrm>
            <a:off x="7315200" y="1504950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Čechy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E5A094E-8D80-438F-ABD6-8FBA666C25B5}"/>
              </a:ext>
            </a:extLst>
          </p:cNvPr>
          <p:cNvSpPr txBox="1"/>
          <p:nvPr/>
        </p:nvSpPr>
        <p:spPr>
          <a:xfrm>
            <a:off x="10306050" y="2619375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Morava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6C9ED25-9F37-4511-B01A-E77AE6EB7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167177"/>
            <a:ext cx="6962775" cy="269082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8887C464-E0D5-4148-B398-BF74388096C3}"/>
              </a:ext>
            </a:extLst>
          </p:cNvPr>
          <p:cNvSpPr txBox="1"/>
          <p:nvPr/>
        </p:nvSpPr>
        <p:spPr>
          <a:xfrm>
            <a:off x="7364305" y="5819774"/>
            <a:ext cx="49610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+mn-lt"/>
              </a:rPr>
              <a:t>Aktuální čísla: </a:t>
            </a:r>
            <a:r>
              <a:rPr lang="cs-CZ" b="1" dirty="0">
                <a:hlinkClick r:id="rId5"/>
              </a:rPr>
              <a:t>https://1url.cz/zKyjD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884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E9FC985F-6890-6715-F9B3-8C8377EEFB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noProof="0"/>
              <a:t>Define footer – presentation title / department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972EF3-B169-471A-AB1B-2C9BDBB64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1D9B5585-63F7-43C3-AC95-C9F9EE2BBBED}" type="slidenum">
              <a:rPr lang="cs-CZ" altLang="cs-CZ" smtClean="0"/>
              <a:pPr>
                <a:spcAft>
                  <a:spcPts val="600"/>
                </a:spcAft>
              </a:pPr>
              <a:t>26</a:t>
            </a:fld>
            <a:endParaRPr lang="cs-CZ" altLang="cs-CZ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ED97386-FE98-16CF-9C2D-52D4E1C0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Analýza dynamiky struktury návštěvnosti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21B6FD9-F974-4299-8489-041060AA9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977130"/>
            <a:ext cx="5219998" cy="3588748"/>
          </a:xfrm>
          <a:prstGeom prst="rect">
            <a:avLst/>
          </a:prstGeom>
          <a:noFill/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70144C6-3F3E-4E91-A358-98C64F2307E4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80" y="1977130"/>
            <a:ext cx="5219998" cy="3588748"/>
          </a:xfrm>
          <a:noFill/>
        </p:spPr>
      </p:pic>
    </p:spTree>
    <p:extLst>
      <p:ext uri="{BB962C8B-B14F-4D97-AF65-F5344CB8AC3E}">
        <p14:creationId xmlns:p14="http://schemas.microsoft.com/office/powerpoint/2010/main" val="70852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38244C-0802-4908-9DD5-F56BC7936F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E5E9F7-D886-418C-97C5-617F60E8CF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C2EFA2-B6BB-4DD7-8CC4-A79F65F6A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8481150" cy="451576"/>
          </a:xfrm>
        </p:spPr>
        <p:txBody>
          <a:bodyPr/>
          <a:lstStyle/>
          <a:p>
            <a:r>
              <a:rPr lang="cs-CZ" sz="3600" dirty="0"/>
              <a:t>Struktura a objem návštěvnosti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6988B0D-A2BD-4B68-BE11-BE3558BE7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B5E7F1F-0204-4EF2-912B-63904C5AA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478" y="0"/>
            <a:ext cx="4435522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99E99AD-96A9-4F38-858A-42E1F6C0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61" y="1971675"/>
            <a:ext cx="755136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2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E0E053-B3AF-4D57-985E-5DCA3FC116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25110B-CCE2-439A-B4C4-8D0EC693CD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80E64F-A5E3-4FB3-BDF0-B9ECCC65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návštěvnosti a trendy</a:t>
            </a:r>
            <a:br>
              <a:rPr lang="cs-CZ" dirty="0"/>
            </a:b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7C91243-9A08-46F0-88A0-C0A032138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8" y="1804942"/>
            <a:ext cx="4902272" cy="2948033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70DCB33-EFBF-47FD-9A26-3908F2AA3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562" y="1809749"/>
            <a:ext cx="6070775" cy="30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3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D6F941-8FF7-4C38-A7FC-C98D28821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D3F729-923C-4615-9922-6825A3085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DA97EF-71FE-445C-A2B1-FF1BD182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návštěvnosti a trendy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3A2F929-6F13-4761-8F45-E2D63A601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19" y="1481137"/>
            <a:ext cx="7505700" cy="3571875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5AAA47C-5575-46FE-BE4F-466F408FADE1}"/>
              </a:ext>
            </a:extLst>
          </p:cNvPr>
          <p:cNvSpPr txBox="1"/>
          <p:nvPr/>
        </p:nvSpPr>
        <p:spPr>
          <a:xfrm>
            <a:off x="523875" y="5391150"/>
            <a:ext cx="2962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+mn-lt"/>
              </a:rPr>
              <a:t>Aktuální čísla: </a:t>
            </a:r>
            <a:r>
              <a:rPr lang="cs-CZ" b="1" dirty="0">
                <a:hlinkClick r:id="rId3"/>
              </a:rPr>
              <a:t>https://1url.cz/zKyjD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365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F69295-5A50-42E1-BC8A-009910E3F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039F1F-F867-4237-A160-41F9A2DF9F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9E5CB1-DCE8-4690-A3A4-32A6E96ED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návštěvnosti a trendy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CE6AB6-9D26-41A8-A2AD-0915C66D7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Po roce 2000:</a:t>
            </a:r>
          </a:p>
          <a:p>
            <a:r>
              <a:rPr lang="cs-CZ" dirty="0"/>
              <a:t>Stagnaci domácího a rychlý růst zahraniční cestovního ruchu</a:t>
            </a:r>
          </a:p>
          <a:p>
            <a:r>
              <a:rPr lang="cs-CZ" dirty="0"/>
              <a:t>Klesá počet přenocování, následné oživení</a:t>
            </a:r>
          </a:p>
          <a:p>
            <a:r>
              <a:rPr lang="cs-CZ" dirty="0"/>
              <a:t>Klesá délka pobytu</a:t>
            </a:r>
          </a:p>
          <a:p>
            <a:r>
              <a:rPr lang="cs-CZ" dirty="0"/>
              <a:t>Klesá význam ČR v mezinárodním CR</a:t>
            </a:r>
          </a:p>
          <a:p>
            <a:r>
              <a:rPr lang="cs-CZ" dirty="0"/>
              <a:t>Delší doba pobytu je typická pro Rusko, Izrael a Nizozemsko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D4DE3B2-5FCC-4DF6-8453-61F6DE1F5BA2}"/>
              </a:ext>
            </a:extLst>
          </p:cNvPr>
          <p:cNvSpPr txBox="1"/>
          <p:nvPr/>
        </p:nvSpPr>
        <p:spPr>
          <a:xfrm>
            <a:off x="523875" y="5391150"/>
            <a:ext cx="694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+mn-lt"/>
              </a:rPr>
              <a:t>Aktuální čísla: </a:t>
            </a:r>
            <a:r>
              <a:rPr lang="cs-CZ" b="1" dirty="0">
                <a:hlinkClick r:id="rId2"/>
              </a:rPr>
              <a:t>https://1url.cz/zKyjD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902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00A751-B136-4205-B4E3-866963BF78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/>
              <a:t>Define footer – presentation title /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FA1894-785C-47CF-9C49-5D89EE42D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7</a:t>
            </a:fld>
            <a:endParaRPr lang="en-GB" altLang="cs-CZ" noProof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760906A-76A1-493F-89A4-DB77D0EE9810}"/>
              </a:ext>
            </a:extLst>
          </p:cNvPr>
          <p:cNvSpPr txBox="1"/>
          <p:nvPr/>
        </p:nvSpPr>
        <p:spPr>
          <a:xfrm>
            <a:off x="720725" y="1296001"/>
            <a:ext cx="5220000" cy="2715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300">
                <a:solidFill>
                  <a:schemeClr val="tx2"/>
                </a:solidFill>
              </a:rPr>
              <a:t>2014 a 2015 přepočítáno na data časové řady 2000 - 2012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1ECEBA-AA28-475D-86CB-13730E21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Při analýzách dlouhých časových řad pozor na metodické limity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9E253EA-89C0-4A59-8B3A-5C5BFA071A3F}"/>
              </a:ext>
            </a:extLst>
          </p:cNvPr>
          <p:cNvSpPr txBox="1"/>
          <p:nvPr/>
        </p:nvSpPr>
        <p:spPr>
          <a:xfrm>
            <a:off x="6251278" y="1290515"/>
            <a:ext cx="5220000" cy="2715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300">
                <a:solidFill>
                  <a:schemeClr val="tx2"/>
                </a:solidFill>
              </a:rPr>
              <a:t>2014 a 2015 neupraveno, změna metodiky !!!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6F3F63-F296-456E-89E2-8897B8D25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029330"/>
            <a:ext cx="5219998" cy="3484348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7C5863C-EA9F-4DD0-A3E1-FC3DD4CFC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80" y="2029330"/>
            <a:ext cx="5219998" cy="3484348"/>
          </a:xfrm>
          <a:prstGeom prst="rect">
            <a:avLst/>
          </a:prstGeom>
          <a:noFill/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6AB05731-D08F-471B-9B92-493D0313A201}"/>
              </a:ext>
            </a:extLst>
          </p:cNvPr>
          <p:cNvSpPr/>
          <p:nvPr/>
        </p:nvSpPr>
        <p:spPr bwMode="auto">
          <a:xfrm>
            <a:off x="10763250" y="2629988"/>
            <a:ext cx="742950" cy="63817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AFFC80EA-3754-4BD0-9AD0-EAF08224E9A9}"/>
              </a:ext>
            </a:extLst>
          </p:cNvPr>
          <p:cNvSpPr/>
          <p:nvPr/>
        </p:nvSpPr>
        <p:spPr bwMode="auto">
          <a:xfrm>
            <a:off x="5159284" y="2486296"/>
            <a:ext cx="742950" cy="63817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737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827C1C-EF30-4EF9-A961-754542E8BB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E1828B1B-00F3-4E81-9B74-F390CFDC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Sezónnost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DA79EE55-AAE4-4ACF-8565-67D9D5E0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11" name="Objekt 10">
            <a:hlinkClick r:id="" action="ppaction://ole?verb=0"/>
            <a:extLst>
              <a:ext uri="{FF2B5EF4-FFF2-40B4-BE49-F238E27FC236}">
                <a16:creationId xmlns:a16="http://schemas.microsoft.com/office/drawing/2014/main" id="{7401F759-0D56-4F66-8CCA-EFD0238A3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238365"/>
              </p:ext>
            </p:extLst>
          </p:nvPr>
        </p:nvGraphicFramePr>
        <p:xfrm>
          <a:off x="1985555" y="1125128"/>
          <a:ext cx="7428410" cy="5571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3" imgW="4571976" imgH="3429060" progId="PowerPoint.Show.8">
                  <p:embed/>
                </p:oleObj>
              </mc:Choice>
              <mc:Fallback>
                <p:oleObj name="Presentation" r:id="rId3" imgW="4571976" imgH="3429060" progId="PowerPoint.Show.8">
                  <p:embed/>
                  <p:pic>
                    <p:nvPicPr>
                      <p:cNvPr id="11" name="Objekt 10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7401F759-0D56-4F66-8CCA-EFD0238A3D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5555" y="1125128"/>
                        <a:ext cx="7428410" cy="5571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247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57B34D5-6742-435C-98C6-2ECC4733D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Sezónnost</a:t>
            </a:r>
            <a:endParaRPr lang="cs-CZ" altLang="cs-CZ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9134A46-CC9D-498D-B350-E98CCE794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4D57CC5-7EA1-4619-88C9-06596D820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36" y="1569720"/>
            <a:ext cx="90789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econ-prezentace-16-9-en-v10.potx" id="{CA4D81FE-238A-4A84-B5FE-EF7F9B2E3BBC}" vid="{F2DA8804-0AF2-4B2C-9DC8-D5C2B90AF59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Vytvoří nový dokument" ma:contentTypeScope="" ma:versionID="08bb5aaad6f00ce25b159fd08d2efb3d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24f516e8cb82884d3aca393be411b39d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AB8D1D-E01A-4ED2-9A20-E0A1C28D5F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E2E395-BDAE-4D51-B60D-BA445800D1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A1AD90-D29E-43FA-BF56-30920982BD2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muni-econ-prezentace-16-9-en-v10</Template>
  <TotalTime>77</TotalTime>
  <Words>326</Words>
  <Application>Microsoft Office PowerPoint</Application>
  <PresentationFormat>Širokoúhlá obrazovka</PresentationFormat>
  <Paragraphs>86</Paragraphs>
  <Slides>26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Tahoma</vt:lpstr>
      <vt:lpstr>Wingdings</vt:lpstr>
      <vt:lpstr>Presentation_MU_EN</vt:lpstr>
      <vt:lpstr>Presentation</vt:lpstr>
      <vt:lpstr>Geografická analýza poptávky CR</vt:lpstr>
      <vt:lpstr>Struktura</vt:lpstr>
      <vt:lpstr>Struktura a objem návštěvnosti </vt:lpstr>
      <vt:lpstr>Vývoj návštěvnosti a trendy </vt:lpstr>
      <vt:lpstr>Vývoj návštěvnosti a trendy</vt:lpstr>
      <vt:lpstr>Vývoj návštěvnosti a trendy</vt:lpstr>
      <vt:lpstr>Při analýzách dlouhých časových řad pozor na metodické limity</vt:lpstr>
      <vt:lpstr>Sezónnost</vt:lpstr>
      <vt:lpstr>Sezónnost</vt:lpstr>
      <vt:lpstr>Sezónnost</vt:lpstr>
      <vt:lpstr>Sezónnost</vt:lpstr>
      <vt:lpstr>Sezónnost</vt:lpstr>
      <vt:lpstr>Sezónnost</vt:lpstr>
      <vt:lpstr>Sezónnost ČR</vt:lpstr>
      <vt:lpstr>Sezónnost AT</vt:lpstr>
      <vt:lpstr>Sezónnost GR a DE</vt:lpstr>
      <vt:lpstr>Prezentace aplikace PowerPoint</vt:lpstr>
      <vt:lpstr>Sezónnost</vt:lpstr>
      <vt:lpstr>Měření sezónnosti</vt:lpstr>
      <vt:lpstr>Prezentace aplikace PowerPoint</vt:lpstr>
      <vt:lpstr>Sezónnost</vt:lpstr>
      <vt:lpstr>Sezónnost</vt:lpstr>
      <vt:lpstr>Další metriky</vt:lpstr>
      <vt:lpstr>Regionální diferenciace</vt:lpstr>
      <vt:lpstr>Regionální diferenciace</vt:lpstr>
      <vt:lpstr>Analýza dynamiky struktury návštěvnosti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Geografická analýza poptávky CR</dc:title>
  <dc:creator>Martin Šauer</dc:creator>
  <cp:lastModifiedBy>Martin Šauer</cp:lastModifiedBy>
  <cp:revision>6</cp:revision>
  <cp:lastPrinted>1601-01-01T00:00:00Z</cp:lastPrinted>
  <dcterms:created xsi:type="dcterms:W3CDTF">2022-04-06T08:54:18Z</dcterms:created>
  <dcterms:modified xsi:type="dcterms:W3CDTF">2022-04-06T10:13:30Z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