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1"/>
  </p:notesMasterIdLst>
  <p:sldIdLst>
    <p:sldId id="262" r:id="rId2"/>
    <p:sldId id="263" r:id="rId3"/>
    <p:sldId id="274" r:id="rId4"/>
    <p:sldId id="275" r:id="rId5"/>
    <p:sldId id="297" r:id="rId6"/>
    <p:sldId id="301" r:id="rId7"/>
    <p:sldId id="299" r:id="rId8"/>
    <p:sldId id="276" r:id="rId9"/>
    <p:sldId id="296" r:id="rId10"/>
    <p:sldId id="300" r:id="rId11"/>
    <p:sldId id="278" r:id="rId12"/>
    <p:sldId id="279" r:id="rId13"/>
    <p:sldId id="280" r:id="rId14"/>
    <p:sldId id="281" r:id="rId15"/>
    <p:sldId id="284" r:id="rId16"/>
    <p:sldId id="283" r:id="rId17"/>
    <p:sldId id="282" r:id="rId18"/>
    <p:sldId id="285" r:id="rId19"/>
    <p:sldId id="290" r:id="rId20"/>
    <p:sldId id="286" r:id="rId21"/>
    <p:sldId id="293" r:id="rId22"/>
    <p:sldId id="287" r:id="rId23"/>
    <p:sldId id="291" r:id="rId24"/>
    <p:sldId id="292" r:id="rId25"/>
    <p:sldId id="288" r:id="rId26"/>
    <p:sldId id="294" r:id="rId27"/>
    <p:sldId id="289" r:id="rId28"/>
    <p:sldId id="256" r:id="rId29"/>
    <p:sldId id="277" r:id="rId30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7" autoAdjust="0"/>
    <p:restoredTop sz="77764" autoAdjust="0"/>
  </p:normalViewPr>
  <p:slideViewPr>
    <p:cSldViewPr>
      <p:cViewPr varScale="1">
        <p:scale>
          <a:sx n="68" d="100"/>
          <a:sy n="68" d="100"/>
        </p:scale>
        <p:origin x="1709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3EF44B-052C-4901-815F-B362CA5ED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779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BFF4C3-9609-4059-83F2-940D23018B51}" type="slidenum">
              <a:rPr lang="cs-CZ" smtClean="0"/>
              <a:pPr eaLnBrk="1" hangingPunct="1"/>
              <a:t>1</a:t>
            </a:fld>
            <a:endParaRPr 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639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Zlomový </a:t>
            </a:r>
            <a:r>
              <a:rPr lang="cs-CZ" baseline="0" dirty="0" smtClean="0"/>
              <a:t>moment.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EF44B-052C-4901-815F-B362CA5ED814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757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6A208-AAEF-40B7-A1DB-B13A278923DD}" type="slidenum">
              <a:rPr lang="cs-CZ" smtClean="0"/>
              <a:pPr eaLnBrk="1" hangingPunct="1"/>
              <a:t>28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30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67A0E9-444B-4D4B-8BFF-1193467CC292}" type="slidenum">
              <a:rPr lang="cs-CZ" smtClean="0"/>
              <a:pPr eaLnBrk="1" hangingPunct="1"/>
              <a:t>2</a:t>
            </a:fld>
            <a:endParaRPr 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15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Tím co stojí za rozvojem destinace</a:t>
            </a:r>
            <a:r>
              <a:rPr lang="cs-CZ" baseline="0" dirty="0" smtClean="0"/>
              <a:t> je nepochybně osoba návštěvníka, jeho chování, preference, ale také očekávání. Rozvoj = růst návštěvnosti ???. Snaha o typologii návštěvníků – vytvoření profilů – vzorců chování – každý návštěvník si vybírá dle svých preferencí destinace v různé fázi rozvoje.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EF44B-052C-4901-815F-B362CA5ED814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20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Nicméně – typologie</a:t>
            </a:r>
            <a:r>
              <a:rPr lang="cs-CZ" baseline="0" dirty="0" smtClean="0"/>
              <a:t> jsou problematické z důvodu velké </a:t>
            </a:r>
            <a:r>
              <a:rPr lang="cs-CZ" baseline="0" dirty="0" err="1" smtClean="0"/>
              <a:t>schématičnosti</a:t>
            </a:r>
            <a:r>
              <a:rPr lang="cs-CZ" baseline="0" dirty="0" smtClean="0"/>
              <a:t>. Svět kolem nás i my samotní jsme daleko složitějším a pestřejším společenstvím, ne vždy se vejdeme na nějaké škatulky. </a:t>
            </a:r>
          </a:p>
          <a:p>
            <a:r>
              <a:rPr lang="cs-CZ" baseline="0" dirty="0" smtClean="0"/>
              <a:t>Post turista – autentický turistický produkt – může něco takového existovat?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EF44B-052C-4901-815F-B362CA5ED814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592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Jde o autentickou rybářskou</a:t>
            </a:r>
            <a:r>
              <a:rPr lang="cs-CZ" baseline="0" dirty="0" smtClean="0"/>
              <a:t> vesnici v Norsku? chceme vůbec navštěvovat autentická místa? Není to pouze idealizovaný předobraz toho, co opravdu chceme vidět – upravené, až </a:t>
            </a:r>
            <a:r>
              <a:rPr lang="cs-CZ" baseline="0" dirty="0" err="1" smtClean="0"/>
              <a:t>kyčovité</a:t>
            </a:r>
            <a:r>
              <a:rPr lang="cs-CZ" baseline="0" dirty="0" smtClean="0"/>
              <a:t> domečky, ulice plné kaváren, barů, cukráren. Výstavní rybárnu a prodejnu suvenýrů.</a:t>
            </a:r>
          </a:p>
          <a:p>
            <a:r>
              <a:rPr lang="cs-CZ" baseline="0" dirty="0" smtClean="0"/>
              <a:t>Jak by měla vypadat autentická rybářská vesnice?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EF44B-052C-4901-815F-B362CA5ED814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01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Tudíž nehledáme autenticitu,</a:t>
            </a:r>
            <a:r>
              <a:rPr lang="cs-CZ" baseline="0" dirty="0" smtClean="0"/>
              <a:t> ale obrazy (</a:t>
            </a:r>
            <a:r>
              <a:rPr lang="cs-CZ" baseline="0" dirty="0" err="1" smtClean="0"/>
              <a:t>odtuď</a:t>
            </a:r>
            <a:r>
              <a:rPr lang="cs-CZ" baseline="0" dirty="0" smtClean="0"/>
              <a:t> image), které zapadají do našich představ o vysněné destinaci (vliv médií, </a:t>
            </a:r>
            <a:r>
              <a:rPr lang="cs-CZ" baseline="0" dirty="0" err="1" smtClean="0"/>
              <a:t>instagramu</a:t>
            </a:r>
            <a:r>
              <a:rPr lang="cs-CZ" baseline="0" dirty="0" smtClean="0"/>
              <a:t>). Takže je to hra na autenticitu, na původnost a opravdovost navštěvovaného prostředí.</a:t>
            </a:r>
          </a:p>
          <a:p>
            <a:r>
              <a:rPr lang="cs-CZ" baseline="0" dirty="0" smtClean="0"/>
              <a:t>Mění se i očekávání a preference – přestupujeme z jedné kategorie do druhé. Ovlivněno aktuálními preferencemi a obrazy, které si o destinaci k sobě připustíme. (návštěva Kanárských ostrovů – řada odlišných obrazů i způsobu trávení dovolené).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EF44B-052C-4901-815F-B362CA5ED814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99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Velký vliv </a:t>
            </a:r>
            <a:r>
              <a:rPr lang="cs-CZ" dirty="0" err="1" smtClean="0"/>
              <a:t>psychografických</a:t>
            </a:r>
            <a:r>
              <a:rPr lang="cs-CZ" dirty="0" smtClean="0"/>
              <a:t> vlivů. Postoje a hodnoty.</a:t>
            </a:r>
            <a:r>
              <a:rPr lang="cs-CZ" baseline="0" dirty="0" smtClean="0"/>
              <a:t> Pozor mnohdy se chceme vidět lépe, než jací ve skutečnosti jsme.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EF44B-052C-4901-815F-B362CA5ED814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02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Rozvoj destinace</a:t>
            </a:r>
            <a:r>
              <a:rPr lang="cs-CZ" baseline="0" dirty="0" smtClean="0"/>
              <a:t> nelze popisovat pouze pohledem návštěvníků a jejich chování. Důležité je se podívat i na pohled residentů. Příklad antagonismu – </a:t>
            </a:r>
            <a:r>
              <a:rPr lang="cs-CZ" baseline="0" dirty="0" err="1" smtClean="0"/>
              <a:t>tourist</a:t>
            </a:r>
            <a:r>
              <a:rPr lang="cs-CZ" baseline="0" dirty="0" smtClean="0"/>
              <a:t> go </a:t>
            </a:r>
            <a:r>
              <a:rPr lang="cs-CZ" baseline="0" dirty="0" err="1" smtClean="0"/>
              <a:t>home</a:t>
            </a:r>
            <a:r>
              <a:rPr lang="cs-CZ" baseline="0" dirty="0" smtClean="0"/>
              <a:t> – Barcelona, </a:t>
            </a:r>
            <a:r>
              <a:rPr lang="cs-CZ" baseline="0" dirty="0" err="1" smtClean="0"/>
              <a:t>Girona</a:t>
            </a:r>
            <a:r>
              <a:rPr lang="cs-CZ" baseline="0" dirty="0" smtClean="0"/>
              <a:t>, … zeptat se.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EF44B-052C-4901-815F-B362CA5ED814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524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Únosná kapacita území a efekt turistické pasti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EF44B-052C-4901-815F-B362CA5ED814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66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AA5989-CA3F-4586-9E01-BE5E299540F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6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5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1"/>
            <a:ext cx="1531624" cy="10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23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20000" y="718714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5B42-9B53-4AD7-A94A-AED98F6A70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2"/>
            <a:ext cx="5220000" cy="133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9" y="4500002"/>
            <a:ext cx="5220000" cy="133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80" y="718714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9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5B42-9B53-4AD7-A94A-AED98F6A70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1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B55B42-9B53-4AD7-A94A-AED98F6A70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5" y="6050487"/>
            <a:ext cx="883411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8" y="2019301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>
              <a:defRPr/>
            </a:pPr>
            <a:fld id="{A1B55B42-9B53-4AD7-A94A-AED98F6A70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89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10" y="2434291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fld id="{A1B55B42-9B53-4AD7-A94A-AED98F6A70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003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3" y="1134534"/>
            <a:ext cx="10788649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159" y="2019301"/>
            <a:ext cx="517154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451" y="2915729"/>
            <a:ext cx="5165709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97493" y="2019301"/>
            <a:ext cx="517060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285" y="2938735"/>
            <a:ext cx="5170817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F471-2394-411D-B21D-4E8F21EB330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6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5B42-9B53-4AD7-A94A-AED98F6A70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452" y="2019300"/>
            <a:ext cx="10788649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7081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94F2BD-96F2-4F4E-A2CE-E260450638A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57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C160-8729-4889-8C9E-DE9AE28F3F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71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B55B42-9B53-4AD7-A94A-AED98F6A70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6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5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414001"/>
            <a:ext cx="1520783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454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0787-C276-43DB-95DB-038E41C73B9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4139999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97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5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4139999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5B42-9B53-4AD7-A94A-AED98F6A70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9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5B42-9B53-4AD7-A94A-AED98F6A70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2" y="169200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9027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39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6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5B42-9B53-4AD7-A94A-AED98F6A70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7" y="5599671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67024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89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96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4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5B42-9B53-4AD7-A94A-AED98F6A70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2"/>
            <a:ext cx="3312000" cy="14277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2"/>
            <a:ext cx="3312000" cy="14277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68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5B42-9B53-4AD7-A94A-AED98F6A70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50"/>
            <a:ext cx="5200987" cy="513985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2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7" y="5599671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75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5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5B42-9B53-4AD7-A94A-AED98F6A70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043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5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A1B55B42-9B53-4AD7-A94A-AED98F6A70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71092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ntrepidtravel.com/burma-myanmar/best-myanmar-95225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youtube.com/watch?v=ipUfiI8pU-Y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/>
              <a:t>Teoretické koncepty rozvoje cestovního ruchu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Martin Šauer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destinace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9" y="1844824"/>
            <a:ext cx="6113251" cy="4545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365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Fáze - Objevování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67408" y="1600200"/>
            <a:ext cx="9522640" cy="5069160"/>
          </a:xfrm>
        </p:spPr>
        <p:txBody>
          <a:bodyPr>
            <a:normAutofit/>
          </a:bodyPr>
          <a:lstStyle/>
          <a:p>
            <a:r>
              <a:rPr lang="cs-CZ" dirty="0"/>
              <a:t>Neorganizování návštěvníci, v malém počtu, otevřeni novým myšlenkám, trendům, dobrodružství; zajímají se o místní kulturu, prostředí a autentičnost (</a:t>
            </a:r>
            <a:r>
              <a:rPr lang="cs-CZ" dirty="0" err="1"/>
              <a:t>alocentrici</a:t>
            </a:r>
            <a:r>
              <a:rPr lang="cs-CZ" dirty="0"/>
              <a:t>, objevitelé)</a:t>
            </a:r>
          </a:p>
          <a:p>
            <a:r>
              <a:rPr lang="cs-CZ" dirty="0"/>
              <a:t>Zpravidla jde o návštěvnost ze vzdálených zdrojových zemí. Dnes nové destinace v zemích třetího světa</a:t>
            </a:r>
          </a:p>
          <a:p>
            <a:r>
              <a:rPr lang="cs-CZ" dirty="0"/>
              <a:t>Žádná pravidelnost</a:t>
            </a:r>
          </a:p>
          <a:p>
            <a:r>
              <a:rPr lang="cs-CZ" dirty="0"/>
              <a:t>Neexistence specifické turistické infrastruktury, využívání místní</a:t>
            </a:r>
          </a:p>
          <a:p>
            <a:r>
              <a:rPr lang="cs-CZ" dirty="0"/>
              <a:t>Iritační index – euforie</a:t>
            </a:r>
          </a:p>
          <a:p>
            <a:r>
              <a:rPr lang="cs-CZ" dirty="0"/>
              <a:t>Následně dochází ke zprostředkování zkušeností – impuls k rozvoji CR</a:t>
            </a:r>
          </a:p>
        </p:txBody>
      </p:sp>
    </p:spTree>
    <p:extLst>
      <p:ext uri="{BB962C8B-B14F-4D97-AF65-F5344CB8AC3E}">
        <p14:creationId xmlns:p14="http://schemas.microsoft.com/office/powerpoint/2010/main" val="302785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sarajevotimes.com/wp-content/uploads/2015/05/Lukomir-Village-travelobosnia.co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brajdo.com/blog/wp-content/themes/handcrafted/functions/scripts/timthumb.php?src=wp-content/2013/Lukomir01.jpg&amp;w=830&amp;h=0&amp;z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0" y="0"/>
            <a:ext cx="10293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2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s://lh3.googleusercontent.com/-segbd7Hvadc/UEZ3nF1nWII/AAAAAAAATs4/pOQwK3F0pt4ZLxbVqInmECo_ID1hhZ7tQCCo/s912-Ic42/bosna-hercegovina-mtb-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-26485"/>
            <a:ext cx="10326726" cy="688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06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s://lh3.googleusercontent.com/-pFPlumNdTX4/UEZ3jivENsI/AAAAAAAATsc/yz8XDYN9Yisae9xVm65WwebjabvUsYVcgCCo/s912-Ic42/bosna-hercegovina-mtb-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24324" cy="689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8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lh3.googleusercontent.com/-zEbjbs6lliQ/UEZ3k-p0nbI/AAAAAAAATsg/kf7oXGJCGCA7PPnWNAgtXPyZHl3UKIpTgCCo/s912-Ic42/bosna-hercegovina-mtb-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" y="0"/>
            <a:ext cx="1028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0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s://lh3.googleusercontent.com/-ALn5nUEugDo/UEZ3oRw6vHI/AAAAAAAATtA/WHtuhtdK6mEt-wvSh7KTn28Qt_LeSVlJQCCo/s912-Ic42/bosna-hercegovina-mtb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-6464"/>
            <a:ext cx="10262934" cy="68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16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Fáze - Vtažení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0200"/>
            <a:ext cx="9570048" cy="4781128"/>
          </a:xfrm>
        </p:spPr>
        <p:txBody>
          <a:bodyPr>
            <a:normAutofit/>
          </a:bodyPr>
          <a:lstStyle/>
          <a:p>
            <a:r>
              <a:rPr lang="cs-CZ" dirty="0"/>
              <a:t>Růst návštěvnosti a pravidelnosti</a:t>
            </a:r>
          </a:p>
          <a:p>
            <a:r>
              <a:rPr lang="cs-CZ" dirty="0"/>
              <a:t>Místní začínají podnikat v CR</a:t>
            </a:r>
          </a:p>
          <a:p>
            <a:r>
              <a:rPr lang="cs-CZ" dirty="0"/>
              <a:t>Kontakt s místními je relativně intenzivní</a:t>
            </a:r>
          </a:p>
          <a:p>
            <a:r>
              <a:rPr lang="cs-CZ" dirty="0"/>
              <a:t>Iritační index – kombinace euforie s jistou mírou apatie</a:t>
            </a:r>
          </a:p>
          <a:p>
            <a:r>
              <a:rPr lang="cs-CZ" dirty="0"/>
              <a:t>Formuje se propagace</a:t>
            </a:r>
          </a:p>
          <a:p>
            <a:r>
              <a:rPr lang="cs-CZ" dirty="0"/>
              <a:t>Začínají se krystalizovat zdrojové oblasti návštěvnosti</a:t>
            </a:r>
          </a:p>
          <a:p>
            <a:r>
              <a:rPr lang="cs-CZ" dirty="0"/>
              <a:t>Sezónnost</a:t>
            </a:r>
          </a:p>
          <a:p>
            <a:r>
              <a:rPr lang="cs-CZ" dirty="0"/>
              <a:t>Růst rozdílů mezi obyvatelstvem</a:t>
            </a:r>
          </a:p>
          <a:p>
            <a:r>
              <a:rPr lang="cs-CZ" dirty="0"/>
              <a:t>Vliv na veřejnou správu</a:t>
            </a:r>
          </a:p>
        </p:txBody>
      </p:sp>
    </p:spTree>
    <p:extLst>
      <p:ext uri="{BB962C8B-B14F-4D97-AF65-F5344CB8AC3E}">
        <p14:creationId xmlns:p14="http://schemas.microsoft.com/office/powerpoint/2010/main" val="2342310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ttp://www.indietraveller.co/wp-content/uploads/2013/12/burma_overvie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870" y="1692275"/>
            <a:ext cx="538226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2.cdn.turner.com/cnnnext/dam/assets/121219063519-myanmar-temples-story-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52" y="10510"/>
            <a:ext cx="5565258" cy="31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onelyplanetimages.imgix.net/shop/images/Myanmar__Burma__travel_guide_-_12th_edition.jpg?q=90&amp;sharp=10&amp;vib=20&amp;w=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241665"/>
            <a:ext cx="1815605" cy="279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7daystour.com/wp-content/uploads/2015/10/myanmar-holid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85" y="4005065"/>
            <a:ext cx="4249714" cy="270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31505" y="3359058"/>
            <a:ext cx="714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6"/>
              </a:rPr>
              <a:t>http://www.intrepidtravel.com/burma-myanmar/best-myanmar-95225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92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Modely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Teorie životního cyklu destinace</a:t>
            </a:r>
          </a:p>
          <a:p>
            <a:pPr eaLnBrk="1" hangingPunct="1">
              <a:defRPr/>
            </a:pPr>
            <a:r>
              <a:rPr lang="cs-CZ" dirty="0" err="1"/>
              <a:t>Miossecův</a:t>
            </a:r>
            <a:r>
              <a:rPr lang="cs-CZ" dirty="0"/>
              <a:t> model rozvoje cestovního ruchu</a:t>
            </a:r>
          </a:p>
          <a:p>
            <a:pPr eaLnBrk="1" hangingPunct="1">
              <a:defRPr/>
            </a:pPr>
            <a:r>
              <a:rPr lang="cs-CZ" dirty="0"/>
              <a:t>Prostorová hierarchie turistických proudů (</a:t>
            </a:r>
            <a:r>
              <a:rPr lang="cs-CZ" dirty="0" err="1"/>
              <a:t>Lundgren</a:t>
            </a:r>
            <a:r>
              <a:rPr lang="cs-CZ" dirty="0"/>
              <a:t>, 1982)</a:t>
            </a:r>
          </a:p>
          <a:p>
            <a:pPr>
              <a:defRPr/>
            </a:pPr>
            <a:r>
              <a:rPr lang="cs-CZ" dirty="0"/>
              <a:t>Teorie jádro – periférie</a:t>
            </a:r>
          </a:p>
          <a:p>
            <a:pPr eaLnBrk="1" hangingPunct="1">
              <a:defRPr/>
            </a:pPr>
            <a:r>
              <a:rPr lang="cs-CZ" dirty="0" err="1"/>
              <a:t>Mass</a:t>
            </a:r>
            <a:r>
              <a:rPr lang="cs-CZ" dirty="0"/>
              <a:t> vs. New </a:t>
            </a:r>
            <a:r>
              <a:rPr lang="cs-CZ" dirty="0" err="1"/>
              <a:t>Tourism</a:t>
            </a:r>
            <a:r>
              <a:rPr lang="cs-CZ" dirty="0"/>
              <a:t> 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Fáze - Rozvoj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408" y="1600200"/>
            <a:ext cx="9522640" cy="5069160"/>
          </a:xfrm>
        </p:spPr>
        <p:txBody>
          <a:bodyPr>
            <a:normAutofit/>
          </a:bodyPr>
          <a:lstStyle/>
          <a:p>
            <a:r>
              <a:rPr lang="cs-CZ" dirty="0"/>
              <a:t>Dobře vymezené zdrojové oblasti podpořené propagací</a:t>
            </a:r>
          </a:p>
          <a:p>
            <a:r>
              <a:rPr lang="cs-CZ" dirty="0"/>
              <a:t>Kontrola místních nad rozvojem CR klesá</a:t>
            </a:r>
          </a:p>
          <a:p>
            <a:r>
              <a:rPr lang="cs-CZ" dirty="0"/>
              <a:t>Růst zahraničních investic do infrastruktury</a:t>
            </a:r>
          </a:p>
          <a:p>
            <a:r>
              <a:rPr lang="cs-CZ" dirty="0"/>
              <a:t>Destinace se dostává do katalogů CK a touroperátorů</a:t>
            </a:r>
          </a:p>
          <a:p>
            <a:r>
              <a:rPr lang="cs-CZ" dirty="0"/>
              <a:t>V hlavní sezóně převyšuje počet návštěvníků počet místních obyvatel</a:t>
            </a:r>
          </a:p>
          <a:p>
            <a:r>
              <a:rPr lang="cs-CZ" dirty="0"/>
              <a:t>Dle iritačního indexu – nastupuje apatie</a:t>
            </a:r>
          </a:p>
          <a:p>
            <a:r>
              <a:rPr lang="cs-CZ" dirty="0"/>
              <a:t>Nástup komercionalizace nabídky, ztráta autenticity</a:t>
            </a:r>
          </a:p>
          <a:p>
            <a:r>
              <a:rPr lang="cs-CZ" dirty="0"/>
              <a:t>Pokles kontaktů s místním obyvatelstvem (frekvence a spontánnosti); růst zprostředkovanosti vztahů a jejich obchodní motivace</a:t>
            </a:r>
          </a:p>
          <a:p>
            <a:r>
              <a:rPr lang="cs-CZ" dirty="0"/>
              <a:t>Plánování CR se zdá být nevyhnutelné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033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1984" y="228600"/>
            <a:ext cx="4338064" cy="990600"/>
          </a:xfrm>
        </p:spPr>
        <p:txBody>
          <a:bodyPr/>
          <a:lstStyle/>
          <a:p>
            <a:r>
              <a:rPr lang="cs-CZ" dirty="0"/>
              <a:t>Vanuatu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6" name="Picture 6" descr="http://selectvacations.com.au/images/Espiritu-Santo-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6" y="4514850"/>
            <a:ext cx="402907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static.wixstatic.com/media/603dcf_0fed765611790cac88ccb2ba18fa5894.jpg_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19512"/>
            <a:ext cx="4179583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exp.cdn-hotels.com/hotels/4000000/3580000/3575800/3575726/3575726_12_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740423" cy="248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ikitravel.org/upload/shared/thumb/9/92/Vanuatu-Tourist-Informatio-Centre.jpg/700px-Vanuatu-Tourist-Informatio-Cent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72" y="1392144"/>
            <a:ext cx="5932928" cy="26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25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IV. Fáze - Konsolidace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Zřetelné zpomalování tempa růstu návštěvnosti; absolutně však ještě roste</a:t>
            </a:r>
          </a:p>
          <a:p>
            <a:r>
              <a:rPr lang="cs-CZ" dirty="0"/>
              <a:t>Převážná část místní ekonomiky je vázána na cestovní ruch</a:t>
            </a:r>
          </a:p>
          <a:p>
            <a:r>
              <a:rPr lang="cs-CZ" dirty="0"/>
              <a:t>Narůstá infrastruktura cestovního ruchu, místo získává monokulturní charakter – turistická ghetta</a:t>
            </a:r>
          </a:p>
          <a:p>
            <a:r>
              <a:rPr lang="cs-CZ" dirty="0"/>
              <a:t>Marketing nabývá značné intenzity – nutno vynaložit velké úsilí k získání nových návštěvníků</a:t>
            </a:r>
          </a:p>
          <a:p>
            <a:r>
              <a:rPr lang="cs-CZ" dirty="0"/>
              <a:t>Snaha o rozšiřování turistické sezóny</a:t>
            </a:r>
          </a:p>
          <a:p>
            <a:r>
              <a:rPr lang="cs-CZ" dirty="0"/>
              <a:t>Návštěvníci hledají „turistický ráj“</a:t>
            </a:r>
          </a:p>
          <a:p>
            <a:r>
              <a:rPr lang="cs-CZ" dirty="0"/>
              <a:t>Místní mohou být znechuceni negativními dopady CR</a:t>
            </a:r>
          </a:p>
          <a:p>
            <a:r>
              <a:rPr lang="cs-CZ" dirty="0"/>
              <a:t>Někteří návštěvníci ztrácí o destinaci zájem</a:t>
            </a:r>
          </a:p>
        </p:txBody>
      </p:sp>
    </p:spTree>
    <p:extLst>
      <p:ext uri="{BB962C8B-B14F-4D97-AF65-F5344CB8AC3E}">
        <p14:creationId xmlns:p14="http://schemas.microsoft.com/office/powerpoint/2010/main" val="4052530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7625" y="-35511"/>
            <a:ext cx="2997200" cy="4495800"/>
          </a:xfrm>
          <a:prstGeom prst="rect">
            <a:avLst/>
          </a:prstGeom>
        </p:spPr>
      </p:pic>
      <p:pic>
        <p:nvPicPr>
          <p:cNvPr id="8194" name="Picture 2" descr="http://www.rajatravel.xyz/wp-content/uploads/2015/01/bali-vacation-spots-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77" y="-16768"/>
            <a:ext cx="617894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.yimg.com/ea/img/-/141124/bali_travel_1a75mnu-1a75m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34445"/>
            <a:ext cx="6143625" cy="34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virtusvita-images.s3.amazonaws.com/Destination/large/bali1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"/>
          <a:stretch/>
        </p:blipFill>
        <p:spPr bwMode="auto">
          <a:xfrm>
            <a:off x="7667625" y="4458570"/>
            <a:ext cx="3008506" cy="161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77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22" name="Picture 6" descr="https://s.w-x.co/31837d3d-1d4d-4160-8dd6-13bf44a29a2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22" y="428428"/>
            <a:ext cx="3626078" cy="2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dailyherald.com/storyimage/DA/20120909/entlife/709099992/EP/1/9/EP-709099992.jpg&amp;MaxW=800&amp;maxH=800&amp;nobor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18" y="0"/>
            <a:ext cx="507958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2.bisnis.com/bali/posts/2016/03/24/58367/ku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6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V. Fáze - Stagnace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Nejkritičtější etapa destinačního cyklu</a:t>
            </a:r>
          </a:p>
          <a:p>
            <a:r>
              <a:rPr lang="cs-CZ" dirty="0"/>
              <a:t>Počet návštěvníků dosahuje vrcholu, průměrná délka pobytu výrazně klesá, klesají i výdaje na hlavu</a:t>
            </a:r>
          </a:p>
          <a:p>
            <a:r>
              <a:rPr lang="cs-CZ" dirty="0"/>
              <a:t>Nasycení většiny rozměrů únosné kapacity destinace</a:t>
            </a:r>
          </a:p>
          <a:p>
            <a:r>
              <a:rPr lang="cs-CZ" dirty="0"/>
              <a:t>Image destinace je pevně ukotvena, především jako turistické místo masového CR</a:t>
            </a:r>
          </a:p>
          <a:p>
            <a:r>
              <a:rPr lang="cs-CZ" dirty="0"/>
              <a:t>Kapacity již nejsou plně využity, ani v sezónně</a:t>
            </a:r>
          </a:p>
          <a:p>
            <a:r>
              <a:rPr lang="cs-CZ" dirty="0"/>
              <a:t>Organizování masoví turisté</a:t>
            </a:r>
          </a:p>
          <a:p>
            <a:r>
              <a:rPr lang="cs-CZ" dirty="0"/>
              <a:t>Přírodní a kulturní atraktivity jsou nahrazovány uměle vytvořenými</a:t>
            </a:r>
          </a:p>
          <a:p>
            <a:r>
              <a:rPr lang="cs-CZ" dirty="0"/>
              <a:t>Antagonistický postoj místních k turistům (znechucení a nepřátelství) </a:t>
            </a:r>
          </a:p>
        </p:txBody>
      </p:sp>
    </p:spTree>
    <p:extLst>
      <p:ext uri="{BB962C8B-B14F-4D97-AF65-F5344CB8AC3E}">
        <p14:creationId xmlns:p14="http://schemas.microsoft.com/office/powerpoint/2010/main" val="809456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8" name="Picture 4" descr="http://www.shuttleincancun.com/images/shuttleincancun2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30" y="18362"/>
            <a:ext cx="10256251" cy="68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91344" y="275121"/>
            <a:ext cx="676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Tourism in </a:t>
            </a:r>
            <a:r>
              <a:rPr lang="en-US" sz="2800" dirty="0" err="1"/>
              <a:t>Cancún</a:t>
            </a:r>
            <a:r>
              <a:rPr lang="en-US" sz="2800" dirty="0"/>
              <a:t>: Success or Disaster?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48263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VI. Fáze - </a:t>
            </a:r>
            <a:r>
              <a:rPr lang="cs-CZ" dirty="0" err="1"/>
              <a:t>Poststagnace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Úpadek – vyčerpání zdrojů destinace, snížení kvality životního prostředí, degradace místního životního stylu, ztráta genia loci.</a:t>
            </a:r>
          </a:p>
          <a:p>
            <a:r>
              <a:rPr lang="cs-CZ" dirty="0"/>
              <a:t>Stabilizace – udržování stabilní návštěvnosti v důsledku inovace nabídky a poklesu návštěvnosti na úroveň únosné kapacity</a:t>
            </a:r>
          </a:p>
          <a:p>
            <a:r>
              <a:rPr lang="cs-CZ" dirty="0"/>
              <a:t>Omlazení – nalezení nových forem CR (</a:t>
            </a:r>
            <a:r>
              <a:rPr lang="cs-CZ" dirty="0" err="1"/>
              <a:t>Atlantic</a:t>
            </a:r>
            <a:r>
              <a:rPr lang="cs-CZ" dirty="0"/>
              <a:t> City) a oslovení nových segmentů návštěvníků</a:t>
            </a:r>
          </a:p>
        </p:txBody>
      </p:sp>
    </p:spTree>
    <p:extLst>
      <p:ext uri="{BB962C8B-B14F-4D97-AF65-F5344CB8AC3E}">
        <p14:creationId xmlns:p14="http://schemas.microsoft.com/office/powerpoint/2010/main" val="2550967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Grp="1" noChangeAspect="1" noChangeArrowheads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9"/>
          <a:stretch/>
        </p:blipFill>
        <p:spPr>
          <a:xfrm>
            <a:off x="2351584" y="476672"/>
            <a:ext cx="7370536" cy="5832648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36"/>
          <a:stretch/>
        </p:blipFill>
        <p:spPr>
          <a:xfrm>
            <a:off x="2497903" y="-12574"/>
            <a:ext cx="6483023" cy="2790603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09"/>
          <a:stretch/>
        </p:blipFill>
        <p:spPr>
          <a:xfrm>
            <a:off x="2497902" y="2734849"/>
            <a:ext cx="6483024" cy="4016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7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destinace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Typologie návštěvníků</a:t>
            </a:r>
          </a:p>
          <a:p>
            <a:pPr marL="0" indent="0">
              <a:buNone/>
            </a:pPr>
            <a:r>
              <a:rPr lang="cs-CZ" dirty="0" err="1"/>
              <a:t>Cohen</a:t>
            </a:r>
            <a:r>
              <a:rPr lang="cs-CZ" dirty="0"/>
              <a:t> (1979)</a:t>
            </a:r>
          </a:p>
          <a:p>
            <a:r>
              <a:rPr lang="cs-CZ" dirty="0"/>
              <a:t>Organizovaný masový turista </a:t>
            </a:r>
            <a:r>
              <a:rPr lang="cs-CZ" sz="2400" dirty="0"/>
              <a:t>(</a:t>
            </a:r>
            <a:r>
              <a:rPr lang="cs-CZ" sz="2400" dirty="0" err="1"/>
              <a:t>package</a:t>
            </a:r>
            <a:r>
              <a:rPr lang="cs-CZ" sz="2400" dirty="0"/>
              <a:t>, hotelové resorty, zavedené destinace – tradičně přímořská letoviska)</a:t>
            </a:r>
          </a:p>
          <a:p>
            <a:r>
              <a:rPr lang="cs-CZ" dirty="0"/>
              <a:t>Individuální masový turista</a:t>
            </a:r>
            <a:r>
              <a:rPr lang="cs-CZ" sz="2400" dirty="0"/>
              <a:t> (od CK kupuje pouze některé služby, svoboda, hlavní turistické trasy a cíle)</a:t>
            </a:r>
            <a:endParaRPr lang="cs-CZ" dirty="0"/>
          </a:p>
          <a:p>
            <a:r>
              <a:rPr lang="cs-CZ" dirty="0"/>
              <a:t>Turista – průzkumník/objevitel </a:t>
            </a:r>
            <a:r>
              <a:rPr lang="cs-CZ" sz="2400" dirty="0"/>
              <a:t>(nevyužívá CK, vyhledává kontakt s místními, určitá úroveň komfortu a bezpečnosti)</a:t>
            </a:r>
            <a:endParaRPr lang="cs-CZ" dirty="0"/>
          </a:p>
          <a:p>
            <a:r>
              <a:rPr lang="cs-CZ" dirty="0"/>
              <a:t>Turista – tulák </a:t>
            </a:r>
            <a:r>
              <a:rPr lang="cs-CZ" sz="2400" dirty="0"/>
              <a:t>(vymezuje se vůči turistickému průmyslu)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27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destinace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0200"/>
            <a:ext cx="9570048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Typologie návštěvníků</a:t>
            </a:r>
          </a:p>
          <a:p>
            <a:pPr marL="0" indent="0">
              <a:buNone/>
            </a:pPr>
            <a:r>
              <a:rPr lang="cs-CZ" dirty="0"/>
              <a:t>Post-turista (</a:t>
            </a:r>
            <a:r>
              <a:rPr lang="cs-CZ" dirty="0" err="1"/>
              <a:t>Urry</a:t>
            </a:r>
            <a:r>
              <a:rPr lang="cs-CZ" dirty="0"/>
              <a:t>)</a:t>
            </a:r>
          </a:p>
          <a:p>
            <a:r>
              <a:rPr lang="cs-CZ" dirty="0"/>
              <a:t>Turista, který dává najevo, že neexistuje autentický turistický produkt, </a:t>
            </a:r>
          </a:p>
          <a:p>
            <a:r>
              <a:rPr lang="cs-CZ" dirty="0"/>
              <a:t>pokládá předstírané události za to, čím skutečně jsou.</a:t>
            </a:r>
          </a:p>
          <a:p>
            <a:r>
              <a:rPr lang="cs-CZ" dirty="0"/>
              <a:t>Cestovní ruch je pro něj hrou a on přestupuje z jedné kategorie turisty do druhé. </a:t>
            </a:r>
          </a:p>
          <a:p>
            <a:r>
              <a:rPr lang="cs-CZ" dirty="0"/>
              <a:t>Dnes se rozhodne pro objevování nových cest v necivilizované Papue Nové Guinei, příští rok zvolí určitou formu masového cestovního ruchu v některém přímořském letovisku. </a:t>
            </a:r>
          </a:p>
          <a:p>
            <a:pPr marL="0" indent="0">
              <a:buNone/>
            </a:pPr>
            <a:r>
              <a:rPr lang="cs-CZ" dirty="0"/>
              <a:t>Tento přístup činí dle </a:t>
            </a:r>
            <a:r>
              <a:rPr lang="cs-CZ" dirty="0" err="1"/>
              <a:t>Hornerové</a:t>
            </a:r>
            <a:r>
              <a:rPr lang="cs-CZ" dirty="0"/>
              <a:t> a </a:t>
            </a:r>
            <a:r>
              <a:rPr lang="cs-CZ" dirty="0" err="1"/>
              <a:t>Swarbrooka</a:t>
            </a:r>
            <a:r>
              <a:rPr lang="cs-CZ" dirty="0"/>
              <a:t> (2003) tradiční typologie turistů zbytečnými.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40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Autenticita a cestovní ruch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16833"/>
            <a:ext cx="9144000" cy="46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0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destinace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0200"/>
            <a:ext cx="9570048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Typologie návštěvníků</a:t>
            </a:r>
          </a:p>
          <a:p>
            <a:pPr marL="0" indent="0">
              <a:buNone/>
            </a:pPr>
            <a:r>
              <a:rPr lang="cs-CZ" dirty="0"/>
              <a:t>Post-turista (</a:t>
            </a:r>
            <a:r>
              <a:rPr lang="cs-CZ" dirty="0" err="1"/>
              <a:t>Urry</a:t>
            </a:r>
            <a:r>
              <a:rPr lang="cs-CZ" dirty="0"/>
              <a:t>)</a:t>
            </a:r>
          </a:p>
          <a:p>
            <a:r>
              <a:rPr lang="cs-CZ" dirty="0"/>
              <a:t>Turista, který dává najevo, že neexistuje autentický turistický produkt, </a:t>
            </a:r>
          </a:p>
          <a:p>
            <a:r>
              <a:rPr lang="cs-CZ" dirty="0"/>
              <a:t>pokládá předstírané události za to, čím skutečně jsou.</a:t>
            </a:r>
          </a:p>
          <a:p>
            <a:r>
              <a:rPr lang="cs-CZ" dirty="0"/>
              <a:t>Cestovní ruch je pro něj hrou a on přestupuje z jedné kategorie turisty do druhé. </a:t>
            </a:r>
          </a:p>
          <a:p>
            <a:r>
              <a:rPr lang="cs-CZ" dirty="0"/>
              <a:t>Dnes se rozhodne pro objevování nových cest v necivilizované Papue Nové Guinei, příští rok zvolí určitou formu masového cestovního ruchu v některém přímořském letovisku. </a:t>
            </a:r>
          </a:p>
          <a:p>
            <a:pPr marL="0" indent="0">
              <a:buNone/>
            </a:pPr>
            <a:r>
              <a:rPr lang="cs-CZ" dirty="0"/>
              <a:t>Tento přístup činí dle </a:t>
            </a:r>
            <a:r>
              <a:rPr lang="cs-CZ" dirty="0" err="1"/>
              <a:t>Hornerové</a:t>
            </a:r>
            <a:r>
              <a:rPr lang="cs-CZ" dirty="0"/>
              <a:t> a </a:t>
            </a:r>
            <a:r>
              <a:rPr lang="cs-CZ" dirty="0" err="1"/>
              <a:t>Swarbrooka</a:t>
            </a:r>
            <a:r>
              <a:rPr lang="cs-CZ" dirty="0"/>
              <a:t> (2003) tradiční typologie turistů zbytečnými.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68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destinace - vstupy</a:t>
            </a:r>
          </a:p>
        </p:txBody>
      </p:sp>
      <p:pic>
        <p:nvPicPr>
          <p:cNvPr id="4" name="Picture 2" descr="w-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0" y="1171576"/>
            <a:ext cx="4727928" cy="5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51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destinace - vstupy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3600" dirty="0"/>
              <a:t>Iritační index (</a:t>
            </a:r>
            <a:r>
              <a:rPr lang="cs-CZ" sz="3600" dirty="0" err="1"/>
              <a:t>Doxey</a:t>
            </a:r>
            <a:r>
              <a:rPr lang="cs-CZ" sz="3600" dirty="0"/>
              <a:t>, 1975) </a:t>
            </a:r>
          </a:p>
          <a:p>
            <a:pPr marL="0" indent="0">
              <a:buNone/>
            </a:pPr>
            <a:r>
              <a:rPr lang="cs-CZ" dirty="0"/>
              <a:t>ilustruje jak interakce mezi turisty a residenty může vyústit do různých stupňů iritace (nevraživosti). Přičemž residenti prochází čtyřmi stádii:</a:t>
            </a:r>
          </a:p>
          <a:p>
            <a:pPr lvl="0"/>
            <a:r>
              <a:rPr lang="cs-CZ" b="1" dirty="0"/>
              <a:t>euforie </a:t>
            </a:r>
            <a:r>
              <a:rPr lang="cs-CZ" dirty="0"/>
              <a:t>– počáteční fáze rozvoje, kdy jsou návštěvníci i investoři vítáni a kdy existuje ze strany místní správy minimální plánování a kontrolní mechanismus; </a:t>
            </a:r>
          </a:p>
          <a:p>
            <a:pPr lvl="0"/>
            <a:r>
              <a:rPr lang="cs-CZ" b="1" dirty="0"/>
              <a:t>apatie</a:t>
            </a:r>
            <a:r>
              <a:rPr lang="cs-CZ" dirty="0"/>
              <a:t> – návštěvníci jsou bráni na milost a dochází k přímému kontaktu návštěvníka s residentem, vztah je spíše formální až komerční, proces plánování zahrnuje spíše marketing; </a:t>
            </a:r>
          </a:p>
          <a:p>
            <a:pPr lvl="0"/>
            <a:r>
              <a:rPr lang="cs-CZ" b="1" dirty="0"/>
              <a:t>znechucení</a:t>
            </a:r>
            <a:r>
              <a:rPr lang="cs-CZ" dirty="0"/>
              <a:t> – dovršení bodu saturace, kdy residenti mají obavy z cestovního ruchu jako průmyslu, nositelé rozhodnutí </a:t>
            </a:r>
            <a:r>
              <a:rPr lang="cs-CZ" i="1" dirty="0"/>
              <a:t>hledají řešení ve zvyšování infrastruktury na místo omezení růstu turistů</a:t>
            </a:r>
            <a:r>
              <a:rPr lang="cs-CZ" dirty="0"/>
              <a:t>; </a:t>
            </a:r>
          </a:p>
          <a:p>
            <a:pPr lvl="0"/>
            <a:r>
              <a:rPr lang="cs-CZ" b="1" dirty="0"/>
              <a:t>antagonismus</a:t>
            </a:r>
            <a:r>
              <a:rPr lang="cs-CZ" dirty="0"/>
              <a:t> – otevřené vyjádření odporu, kdy jsou návštěvníci vnímání jako tvůrci problémů.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33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Únosná kapacita území - vstupy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Fyzicky únosná kapacita</a:t>
            </a:r>
          </a:p>
          <a:p>
            <a:r>
              <a:rPr lang="cs-CZ" dirty="0"/>
              <a:t>Ekonomicky únosná kapacita (ekonomické přínosy vs. náklady)</a:t>
            </a:r>
          </a:p>
          <a:p>
            <a:r>
              <a:rPr lang="cs-CZ" dirty="0"/>
              <a:t>Ekologicky únosná kapacita</a:t>
            </a:r>
          </a:p>
          <a:p>
            <a:r>
              <a:rPr lang="cs-CZ" dirty="0"/>
              <a:t>Institucionálně únosná kapacita (organizační kapacita ovlivňovat CR)</a:t>
            </a:r>
          </a:p>
          <a:p>
            <a:r>
              <a:rPr lang="cs-CZ" dirty="0"/>
              <a:t>Socio-kulturně únosná kapacita</a:t>
            </a:r>
          </a:p>
          <a:p>
            <a:r>
              <a:rPr lang="cs-CZ" dirty="0"/>
              <a:t>Psychologicky </a:t>
            </a:r>
            <a:r>
              <a:rPr lang="cs-CZ"/>
              <a:t>únosná kapacita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2074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ul K" id="{7DA578F0-1512-4AD6-BB93-7B812B55B55E}" vid="{B23A00DC-FC74-4FEE-B57F-D5AF6160EDE2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ESF MU</Template>
  <TotalTime>1604</TotalTime>
  <Words>1017</Words>
  <Application>Microsoft Office PowerPoint</Application>
  <PresentationFormat>Širokoúhlá obrazovka</PresentationFormat>
  <Paragraphs>122</Paragraphs>
  <Slides>29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Tahoma</vt:lpstr>
      <vt:lpstr>Wingdings</vt:lpstr>
      <vt:lpstr>Prezentace_MU_CZ</vt:lpstr>
      <vt:lpstr>Teoretické koncepty rozvoje cestovního ruchu</vt:lpstr>
      <vt:lpstr>Modely</vt:lpstr>
      <vt:lpstr>Životní cyklus destinace</vt:lpstr>
      <vt:lpstr>Životní cyklus destinace</vt:lpstr>
      <vt:lpstr>Autenticita a cestovní ruch</vt:lpstr>
      <vt:lpstr>Životní cyklus destinace</vt:lpstr>
      <vt:lpstr>Životní cyklus destinace - vstupy</vt:lpstr>
      <vt:lpstr>Životní cyklus destinace - vstupy</vt:lpstr>
      <vt:lpstr>Únosná kapacita území - vstupy</vt:lpstr>
      <vt:lpstr>Životní cyklus destinace</vt:lpstr>
      <vt:lpstr>I. Fáze - Objevování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II. Fáze - Vtažení</vt:lpstr>
      <vt:lpstr>Prezentace aplikace PowerPoint</vt:lpstr>
      <vt:lpstr>III. Fáze - Rozvoj</vt:lpstr>
      <vt:lpstr>Vanuatu</vt:lpstr>
      <vt:lpstr>IV. Fáze - Konsolidace</vt:lpstr>
      <vt:lpstr>Prezentace aplikace PowerPoint</vt:lpstr>
      <vt:lpstr>Prezentace aplikace PowerPoint</vt:lpstr>
      <vt:lpstr>V. Fáze - Stagnace</vt:lpstr>
      <vt:lpstr>Prezentace aplikace PowerPoint</vt:lpstr>
      <vt:lpstr>VI. Fáze - Poststagnace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Šauer Martin</dc:creator>
  <cp:lastModifiedBy>Martin Šauer</cp:lastModifiedBy>
  <cp:revision>49</cp:revision>
  <dcterms:created xsi:type="dcterms:W3CDTF">2010-04-27T19:48:21Z</dcterms:created>
  <dcterms:modified xsi:type="dcterms:W3CDTF">2021-03-31T09:55:26Z</dcterms:modified>
</cp:coreProperties>
</file>