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77" r:id="rId3"/>
    <p:sldId id="378" r:id="rId4"/>
    <p:sldId id="379" r:id="rId5"/>
    <p:sldId id="380" r:id="rId6"/>
    <p:sldId id="381" r:id="rId7"/>
    <p:sldId id="336" r:id="rId8"/>
    <p:sldId id="308" r:id="rId9"/>
    <p:sldId id="372" r:id="rId10"/>
    <p:sldId id="373" r:id="rId11"/>
    <p:sldId id="374" r:id="rId12"/>
    <p:sldId id="375" r:id="rId13"/>
    <p:sldId id="376" r:id="rId14"/>
    <p:sldId id="307" r:id="rId15"/>
    <p:sldId id="362" r:id="rId16"/>
    <p:sldId id="370" r:id="rId17"/>
    <p:sldId id="259" r:id="rId18"/>
    <p:sldId id="371" r:id="rId19"/>
    <p:sldId id="261" r:id="rId20"/>
    <p:sldId id="262" r:id="rId21"/>
    <p:sldId id="314" r:id="rId22"/>
    <p:sldId id="364" r:id="rId23"/>
    <p:sldId id="365" r:id="rId24"/>
    <p:sldId id="367" r:id="rId25"/>
    <p:sldId id="369" r:id="rId26"/>
    <p:sldId id="368" r:id="rId27"/>
    <p:sldId id="287" r:id="rId28"/>
    <p:sldId id="292" r:id="rId29"/>
    <p:sldId id="30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üllner Vojtěch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1BC8C-8BBA-484A-A66F-1BF3AFDCA030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3464-8A1B-4F9C-9BBE-42832A3D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79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74C29-56EB-4FBB-B816-38A35AD88773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6E5D0-5E91-47EB-84F7-A11730BE3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5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urostat/statistics-explained/index.php/File:Mean_household_cultural_expenditure_by_expenditure_purpose,_2010.png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minedu.fi/documents/1410845/4150031/The+State+supports+arts+and+culture/bb45a827-60ba-4c16-8cda-3882fc74fe9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pop-culture" TargetMode="External"/><Relationship Id="rId5" Type="http://schemas.openxmlformats.org/officeDocument/2006/relationships/hyperlink" Target="http://www.yourdictionary.com/high-culture" TargetMode="External"/><Relationship Id="rId4" Type="http://schemas.openxmlformats.org/officeDocument/2006/relationships/hyperlink" Target="http://web.ccsu.edu/faculty/harmonj/atlas/definitions.html" TargetMode="External"/><Relationship Id="rId9" Type="http://schemas.openxmlformats.org/officeDocument/2006/relationships/hyperlink" Target="https://ec.europa.eu/eurostat/statistics-explained/images/8/8f/Total_general_government_expenditure_on_recreation,_culture_and_religion,_2016_(%25_of_GDP_%25_of_total_expenditure)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en-US" sz="3600" b="1" cap="all" dirty="0"/>
              <a:t>Public support of culture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dirty="0"/>
              <a:t>F</a:t>
            </a:r>
            <a:r>
              <a:rPr lang="cs-CZ" dirty="0"/>
              <a:t>ACILITATOR</a:t>
            </a:r>
            <a:endParaRPr lang="en-US" dirty="0"/>
          </a:p>
          <a:p>
            <a:pPr fontAlgn="ctr"/>
            <a:r>
              <a:rPr lang="en-US" dirty="0"/>
              <a:t>Government doesn't intervene in the process of production</a:t>
            </a:r>
          </a:p>
          <a:p>
            <a:pPr fontAlgn="ctr"/>
            <a:r>
              <a:rPr lang="en-US" dirty="0"/>
              <a:t>The position of artists is mostly dependent on income from production(ability to attract audiences)</a:t>
            </a:r>
          </a:p>
          <a:p>
            <a:pPr fontAlgn="ctr"/>
            <a:r>
              <a:rPr lang="en-US" dirty="0"/>
              <a:t>Important role of donators</a:t>
            </a:r>
          </a:p>
          <a:p>
            <a:pPr fontAlgn="ctr"/>
            <a:r>
              <a:rPr lang="en-US" dirty="0"/>
              <a:t>Homogenization of culture</a:t>
            </a:r>
          </a:p>
          <a:p>
            <a:pPr lvl="1" fontAlgn="ctr"/>
            <a:r>
              <a:rPr lang="en-US" dirty="0"/>
              <a:t>little space for artistic experiments</a:t>
            </a:r>
          </a:p>
          <a:p>
            <a:pPr fontAlgn="ctr"/>
            <a:r>
              <a:rPr lang="cs-CZ" dirty="0"/>
              <a:t>E</a:t>
            </a:r>
            <a:r>
              <a:rPr lang="en-US" dirty="0"/>
              <a:t>.g. 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70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dirty="0"/>
              <a:t>PATRON</a:t>
            </a:r>
          </a:p>
          <a:p>
            <a:pPr fontAlgn="ctr"/>
            <a:r>
              <a:rPr lang="en-US" dirty="0"/>
              <a:t>Creation of Arts Councils</a:t>
            </a:r>
          </a:p>
          <a:p>
            <a:pPr fontAlgn="ctr"/>
            <a:r>
              <a:rPr lang="en-US" dirty="0"/>
              <a:t>Support of high culture production</a:t>
            </a:r>
          </a:p>
          <a:p>
            <a:pPr fontAlgn="ctr"/>
            <a:r>
              <a:rPr lang="en-US" dirty="0"/>
              <a:t>Distance between state and art</a:t>
            </a:r>
          </a:p>
          <a:p>
            <a:pPr fontAlgn="ctr"/>
            <a:r>
              <a:rPr lang="en-US" dirty="0"/>
              <a:t>The role of state is to decide about the volume of support</a:t>
            </a:r>
          </a:p>
          <a:p>
            <a:pPr lvl="1" fontAlgn="ctr"/>
            <a:r>
              <a:rPr lang="en-US" dirty="0"/>
              <a:t>The concrete distribution of support is managed by councils</a:t>
            </a:r>
          </a:p>
          <a:p>
            <a:pPr fontAlgn="ctr"/>
            <a:r>
              <a:rPr lang="en-US" dirty="0"/>
              <a:t>Focus on self-sufficiency</a:t>
            </a:r>
          </a:p>
          <a:p>
            <a:pPr fontAlgn="ctr"/>
            <a:r>
              <a:rPr lang="en-US" dirty="0"/>
              <a:t>E.g. VB</a:t>
            </a:r>
          </a:p>
        </p:txBody>
      </p:sp>
    </p:spTree>
    <p:extLst>
      <p:ext uri="{BB962C8B-B14F-4D97-AF65-F5344CB8AC3E}">
        <p14:creationId xmlns:p14="http://schemas.microsoft.com/office/powerpoint/2010/main" val="67506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fontAlgn="ctr">
              <a:buNone/>
            </a:pPr>
            <a:r>
              <a:rPr lang="en-US" dirty="0"/>
              <a:t>ARCHITECT</a:t>
            </a:r>
          </a:p>
          <a:p>
            <a:pPr fontAlgn="ctr"/>
            <a:r>
              <a:rPr lang="en-US" dirty="0"/>
              <a:t>Support of art through state institutions (ministries)</a:t>
            </a:r>
          </a:p>
          <a:p>
            <a:pPr fontAlgn="ctr"/>
            <a:r>
              <a:rPr lang="en-US" dirty="0"/>
              <a:t>Artists are often employees of cultural institutions</a:t>
            </a:r>
          </a:p>
          <a:p>
            <a:pPr fontAlgn="ctr"/>
            <a:r>
              <a:rPr lang="en-US" dirty="0"/>
              <a:t>High dependence on support from public funds (mainly subsidies)</a:t>
            </a:r>
          </a:p>
          <a:p>
            <a:pPr fontAlgn="ctr"/>
            <a:r>
              <a:rPr lang="en-US" dirty="0"/>
              <a:t>Risk of artistic stagnation, moral hazard</a:t>
            </a:r>
          </a:p>
          <a:p>
            <a:pPr fontAlgn="ctr"/>
            <a:r>
              <a:rPr lang="en-US" dirty="0"/>
              <a:t>E.g. France</a:t>
            </a:r>
          </a:p>
        </p:txBody>
      </p:sp>
    </p:spTree>
    <p:extLst>
      <p:ext uri="{BB962C8B-B14F-4D97-AF65-F5344CB8AC3E}">
        <p14:creationId xmlns:p14="http://schemas.microsoft.com/office/powerpoint/2010/main" val="205463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fontAlgn="ctr">
              <a:buNone/>
            </a:pPr>
            <a:r>
              <a:rPr lang="en-US" dirty="0"/>
              <a:t>ENGINEER</a:t>
            </a:r>
          </a:p>
          <a:p>
            <a:pPr fontAlgn="ctr"/>
            <a:r>
              <a:rPr lang="en-US" dirty="0"/>
              <a:t>The aim may not be an artistic experience, but a political goal</a:t>
            </a:r>
          </a:p>
          <a:p>
            <a:pPr fontAlgn="ctr"/>
            <a:r>
              <a:rPr lang="en-US" dirty="0"/>
              <a:t>The government owns all funds for support of culture</a:t>
            </a:r>
          </a:p>
          <a:p>
            <a:pPr fontAlgn="ctr"/>
            <a:r>
              <a:rPr lang="en-US" dirty="0"/>
              <a:t>The government form a resolution about</a:t>
            </a:r>
          </a:p>
          <a:p>
            <a:pPr lvl="1" fontAlgn="ctr"/>
            <a:r>
              <a:rPr lang="en-US" dirty="0"/>
              <a:t>Size of support</a:t>
            </a:r>
          </a:p>
          <a:p>
            <a:pPr lvl="1" fontAlgn="ctr"/>
            <a:r>
              <a:rPr lang="en-US" dirty="0"/>
              <a:t>Supported activities, institutions and artist</a:t>
            </a:r>
          </a:p>
          <a:p>
            <a:pPr fontAlgn="ctr"/>
            <a:r>
              <a:rPr lang="en-US" dirty="0"/>
              <a:t>Artist are absolutely depended on state support</a:t>
            </a:r>
          </a:p>
          <a:p>
            <a:pPr fontAlgn="ctr"/>
            <a:r>
              <a:rPr lang="en-US" dirty="0"/>
              <a:t>Membership in artists' unions - enforceable, censorship</a:t>
            </a:r>
          </a:p>
          <a:p>
            <a:pPr fontAlgn="ctr"/>
            <a:r>
              <a:rPr lang="en-US" dirty="0"/>
              <a:t>E.g. the Czech Republic before 89, totalitarian regimes (North </a:t>
            </a:r>
            <a:r>
              <a:rPr lang="en-US" dirty="0" err="1"/>
              <a:t>Corea</a:t>
            </a:r>
            <a:r>
              <a:rPr lang="en-US" dirty="0"/>
              <a:t>, SSSR…)</a:t>
            </a:r>
          </a:p>
        </p:txBody>
      </p:sp>
    </p:spTree>
    <p:extLst>
      <p:ext uri="{BB962C8B-B14F-4D97-AF65-F5344CB8AC3E}">
        <p14:creationId xmlns:p14="http://schemas.microsoft.com/office/powerpoint/2010/main" val="222799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/>
              <a:t>4.</a:t>
            </a:r>
            <a:r>
              <a:rPr lang="en-US" dirty="0"/>
              <a:t> What does indirect</a:t>
            </a:r>
            <a:r>
              <a:rPr lang="cs-CZ" dirty="0"/>
              <a:t> and direct</a:t>
            </a:r>
            <a:r>
              <a:rPr lang="en-US" dirty="0"/>
              <a:t> state support mean?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07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s://ars.els-cdn.com/content/image/1-s2.0-S0304422X15000157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5" y="1834284"/>
            <a:ext cx="8797825" cy="46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dirty="0"/>
            </a:br>
            <a:r>
              <a:rPr lang="en-US" dirty="0"/>
              <a:t>Government intervention in market of cultural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509490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Indirect support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cs-CZ" dirty="0"/>
              <a:t>-</a:t>
            </a:r>
            <a:r>
              <a:rPr lang="en-US" dirty="0"/>
              <a:t>Indirect support is represented by activities which support those who </a:t>
            </a:r>
            <a:r>
              <a:rPr lang="cs-CZ" dirty="0"/>
              <a:t>are</a:t>
            </a:r>
            <a:r>
              <a:rPr lang="en-US" dirty="0"/>
              <a:t> supporting directly some culture activity</a:t>
            </a:r>
            <a:endParaRPr lang="cs-CZ" dirty="0"/>
          </a:p>
          <a:p>
            <a:pPr marL="0" indent="0" fontAlgn="ctr">
              <a:buNone/>
            </a:pPr>
            <a:r>
              <a:rPr lang="en-US" dirty="0"/>
              <a:t>-main characteristic is that the support doesn't directed to concrete culture organization </a:t>
            </a:r>
            <a:endParaRPr lang="cs-CZ" dirty="0"/>
          </a:p>
          <a:p>
            <a:pPr fontAlgn="ctr"/>
            <a:r>
              <a:rPr lang="en-US" dirty="0"/>
              <a:t>Tax  reduces for donators</a:t>
            </a:r>
          </a:p>
          <a:p>
            <a:pPr fontAlgn="ctr"/>
            <a:r>
              <a:rPr lang="en-US" dirty="0"/>
              <a:t>Social contributions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87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Direct</a:t>
            </a:r>
            <a:r>
              <a:rPr lang="cs-CZ" dirty="0"/>
              <a:t> support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en-US" dirty="0"/>
              <a:t>Money from sales revenues</a:t>
            </a:r>
          </a:p>
          <a:p>
            <a:pPr fontAlgn="ctr"/>
            <a:r>
              <a:rPr lang="en-US" dirty="0"/>
              <a:t>Foundations and foundations funds</a:t>
            </a:r>
          </a:p>
          <a:p>
            <a:pPr fontAlgn="ctr"/>
            <a:r>
              <a:rPr lang="en-US" dirty="0"/>
              <a:t>Other founds (e.g. state fund for Czech cinematography)</a:t>
            </a:r>
          </a:p>
          <a:p>
            <a:pPr fontAlgn="ctr"/>
            <a:r>
              <a:rPr lang="en-US" dirty="0"/>
              <a:t>Communal obligations to support local organizations</a:t>
            </a:r>
          </a:p>
          <a:p>
            <a:pPr fontAlgn="ctr"/>
            <a:r>
              <a:rPr lang="en-US" dirty="0"/>
              <a:t>Donations and sponsorship</a:t>
            </a:r>
          </a:p>
          <a:p>
            <a:pPr fontAlgn="ctr"/>
            <a:r>
              <a:rPr lang="en-US" dirty="0"/>
              <a:t>Lottery and bets</a:t>
            </a:r>
          </a:p>
          <a:p>
            <a:pPr fontAlgn="ctr"/>
            <a:r>
              <a:rPr lang="en-US" dirty="0"/>
              <a:t>Public collections</a:t>
            </a:r>
          </a:p>
          <a:p>
            <a:pPr fontAlgn="ctr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548" y="3068960"/>
            <a:ext cx="8136904" cy="1362075"/>
          </a:xfrm>
        </p:spPr>
        <p:txBody>
          <a:bodyPr>
            <a:normAutofit/>
          </a:bodyPr>
          <a:lstStyle/>
          <a:p>
            <a:pPr lvl="0"/>
            <a:r>
              <a:rPr lang="cs-CZ" sz="3600" dirty="0"/>
              <a:t>5.</a:t>
            </a:r>
            <a:r>
              <a:rPr lang="en-US" sz="3600" dirty="0"/>
              <a:t> How does state lottery works?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0321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State lottery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 tradition several countries</a:t>
            </a:r>
          </a:p>
          <a:p>
            <a:pPr lvl="1"/>
            <a:r>
              <a:rPr lang="en-US" dirty="0"/>
              <a:t>UK</a:t>
            </a:r>
          </a:p>
          <a:p>
            <a:pPr lvl="2"/>
            <a:r>
              <a:rPr lang="en-US" dirty="0"/>
              <a:t>20% of </a:t>
            </a:r>
            <a:r>
              <a:rPr lang="cs-CZ" dirty="0"/>
              <a:t>profit</a:t>
            </a:r>
            <a:r>
              <a:rPr lang="en-US" dirty="0"/>
              <a:t> come into culture</a:t>
            </a:r>
          </a:p>
          <a:p>
            <a:pPr lvl="1"/>
            <a:r>
              <a:rPr lang="en-US" dirty="0"/>
              <a:t>Finland</a:t>
            </a:r>
          </a:p>
          <a:p>
            <a:pPr lvl="2"/>
            <a:r>
              <a:rPr lang="cs-CZ" dirty="0"/>
              <a:t>Profit</a:t>
            </a:r>
            <a:r>
              <a:rPr lang="en-US" dirty="0"/>
              <a:t> is divided in sport and cultural activities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cs-CZ" dirty="0"/>
              <a:t>1. </a:t>
            </a:r>
            <a:r>
              <a:rPr lang="en-GB" dirty="0"/>
              <a:t>Financial Self sufficiency of cultural organization</a:t>
            </a:r>
            <a:br>
              <a:rPr lang="en-GB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09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Finland state lottery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162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362075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6.</a:t>
            </a:r>
            <a:r>
              <a:rPr lang="en-US" dirty="0"/>
              <a:t> Mission of ministry of culture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00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896543"/>
          </a:xfrm>
        </p:spPr>
        <p:txBody>
          <a:bodyPr>
            <a:noAutofit/>
          </a:bodyPr>
          <a:lstStyle/>
          <a:p>
            <a:pPr marL="0" lvl="2" indent="0" fontAlgn="ctr">
              <a:lnSpc>
                <a:spcPct val="110000"/>
              </a:lnSpc>
              <a:buNone/>
            </a:pPr>
            <a:r>
              <a:rPr lang="en-US" dirty="0"/>
              <a:t>Competence of the Ministry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en-US" dirty="0"/>
              <a:t>State administrative body for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the arts;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cultural and educational activities;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cultural monuments;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matters relating to churches and religious societies;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matters relating to the press, including publication of the non-periodical press and other information means;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the preparation of draft laws and other legal regulations in the area of radio and television broadcasting;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implementation of the Copyright Act;</a:t>
            </a:r>
            <a:endParaRPr lang="cs-CZ" dirty="0"/>
          </a:p>
          <a:p>
            <a:pPr marL="800100" lvl="3" indent="-342900" fontAlgn="ctr">
              <a:lnSpc>
                <a:spcPct val="110000"/>
              </a:lnSpc>
            </a:pPr>
            <a:r>
              <a:rPr lang="en-US" sz="2000" dirty="0"/>
              <a:t>production and trade in the area of culture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868117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896543"/>
          </a:xfrm>
        </p:spPr>
        <p:txBody>
          <a:bodyPr>
            <a:noAutofit/>
          </a:bodyPr>
          <a:lstStyle/>
          <a:p>
            <a:pPr marL="342900" lvl="2" indent="-342900" fontAlgn="ctr">
              <a:lnSpc>
                <a:spcPct val="110000"/>
              </a:lnSpc>
            </a:pPr>
            <a:r>
              <a:rPr lang="en-US" dirty="0"/>
              <a:t>Expenditures of ministry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en-US" dirty="0"/>
              <a:t>448 mil euros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en-US" dirty="0"/>
              <a:t>1 % of state expenditures</a:t>
            </a:r>
          </a:p>
        </p:txBody>
      </p:sp>
    </p:spTree>
    <p:extLst>
      <p:ext uri="{BB962C8B-B14F-4D97-AF65-F5344CB8AC3E}">
        <p14:creationId xmlns:p14="http://schemas.microsoft.com/office/powerpoint/2010/main" val="11985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362075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7.</a:t>
            </a:r>
            <a:r>
              <a:rPr lang="en-US" dirty="0"/>
              <a:t> Financing of religions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548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Financing of religions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/>
              <a:t>In Czech Republic are religion independent to state since 2012</a:t>
            </a:r>
          </a:p>
          <a:p>
            <a:pPr lvl="2"/>
            <a:r>
              <a:rPr lang="en-US" sz="2000" dirty="0"/>
              <a:t>Due to act no.428/2012 about religion property settlement</a:t>
            </a:r>
          </a:p>
          <a:p>
            <a:pPr lvl="2"/>
            <a:r>
              <a:rPr lang="en-US" sz="2000" dirty="0"/>
              <a:t>Religions  will receive property which belongs to it before 1948</a:t>
            </a:r>
          </a:p>
          <a:p>
            <a:pPr lvl="2"/>
            <a:r>
              <a:rPr lang="en-US" sz="2000" dirty="0"/>
              <a:t>Religions  will receive financial compensation for the property that can not be reversed</a:t>
            </a:r>
          </a:p>
          <a:p>
            <a:pPr lvl="2"/>
            <a:r>
              <a:rPr lang="en-US" sz="2000" dirty="0"/>
              <a:t>Government has no duty do financially support religions </a:t>
            </a:r>
          </a:p>
        </p:txBody>
      </p:sp>
    </p:spTree>
    <p:extLst>
      <p:ext uri="{BB962C8B-B14F-4D97-AF65-F5344CB8AC3E}">
        <p14:creationId xmlns:p14="http://schemas.microsoft.com/office/powerpoint/2010/main" val="3020104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Financing of religions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Options of relation between state and religions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Religions are independent Cultural services</a:t>
            </a:r>
          </a:p>
          <a:p>
            <a:pPr lvl="2"/>
            <a:r>
              <a:rPr lang="en-US" sz="1800" dirty="0"/>
              <a:t>USA</a:t>
            </a:r>
          </a:p>
          <a:p>
            <a:pPr lvl="2"/>
            <a:r>
              <a:rPr lang="en-US" sz="1800" dirty="0"/>
              <a:t>Czech republic (since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Religions are part of public sector</a:t>
            </a:r>
          </a:p>
          <a:p>
            <a:pPr lvl="2"/>
            <a:r>
              <a:rPr lang="en-US" sz="1800" dirty="0"/>
              <a:t>Germany-tax for religions</a:t>
            </a:r>
          </a:p>
          <a:p>
            <a:pPr lvl="2"/>
            <a:r>
              <a:rPr lang="en-US" sz="1800" dirty="0"/>
              <a:t>Czech Republic (before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 Religions are semi independent</a:t>
            </a:r>
          </a:p>
          <a:p>
            <a:pPr lvl="2"/>
            <a:r>
              <a:rPr lang="en-US" sz="1800" dirty="0"/>
              <a:t>Italy – tax assignation (0,8 % of personal revenue tax)</a:t>
            </a:r>
          </a:p>
          <a:p>
            <a:pPr lvl="2"/>
            <a:r>
              <a:rPr lang="en-US" sz="1800" dirty="0"/>
              <a:t>Spain – tax assignation (0,52 % of personal revenue tax)</a:t>
            </a:r>
          </a:p>
        </p:txBody>
      </p:sp>
    </p:spTree>
    <p:extLst>
      <p:ext uri="{BB962C8B-B14F-4D97-AF65-F5344CB8AC3E}">
        <p14:creationId xmlns:p14="http://schemas.microsoft.com/office/powerpoint/2010/main" val="4223421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728192"/>
          </a:xfrm>
        </p:spPr>
        <p:txBody>
          <a:bodyPr>
            <a:normAutofit/>
          </a:bodyPr>
          <a:lstStyle/>
          <a:p>
            <a:br>
              <a:rPr lang="cs-CZ" dirty="0"/>
            </a:br>
            <a:r>
              <a:rPr lang="en-US" dirty="0"/>
              <a:t>Conclusion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Conclusion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Culture can be financing by market, private support, public support</a:t>
            </a:r>
            <a:endParaRPr lang="en-US" sz="2400" i="1" dirty="0"/>
          </a:p>
          <a:p>
            <a:r>
              <a:rPr lang="en-US" sz="2400" dirty="0"/>
              <a:t>Most of culture segment are not self-sufficient</a:t>
            </a:r>
          </a:p>
          <a:p>
            <a:pPr lvl="1"/>
            <a:r>
              <a:rPr lang="en-US" sz="2000" dirty="0"/>
              <a:t>They are dependent on the support </a:t>
            </a:r>
          </a:p>
          <a:p>
            <a:r>
              <a:rPr lang="en-US" sz="2400" dirty="0"/>
              <a:t>State support has two forms</a:t>
            </a:r>
          </a:p>
          <a:p>
            <a:pPr lvl="1" fontAlgn="ctr"/>
            <a:r>
              <a:rPr lang="en-US" sz="1600" dirty="0"/>
              <a:t>Direct (sponsorship,  lotteries, communal obligations, founds and foundations funds…)</a:t>
            </a:r>
          </a:p>
          <a:p>
            <a:pPr lvl="1" fontAlgn="ctr"/>
            <a:r>
              <a:rPr lang="en-US" sz="1600" dirty="0"/>
              <a:t>Indirect (tax reduction, social contribution )</a:t>
            </a:r>
          </a:p>
          <a:p>
            <a:pPr fontAlgn="ctr"/>
            <a:r>
              <a:rPr lang="cs-CZ" sz="2400" dirty="0"/>
              <a:t>G</a:t>
            </a:r>
            <a:r>
              <a:rPr lang="en-US" sz="2400" dirty="0" err="1"/>
              <a:t>overnment</a:t>
            </a:r>
            <a:r>
              <a:rPr lang="en-US" sz="2400" dirty="0"/>
              <a:t> spend 1 % of total expenditures for culture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 err="1"/>
              <a:t>Usefull</a:t>
            </a:r>
            <a:r>
              <a:rPr lang="en-US" dirty="0"/>
              <a:t> links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(1)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>
                <a:hlinkClick r:id="rId4"/>
              </a:rPr>
              <a:t>http://web.</a:t>
            </a:r>
            <a:r>
              <a:rPr lang="cs-CZ" dirty="0" err="1">
                <a:hlinkClick r:id="rId4"/>
              </a:rPr>
              <a:t>ccsu.edu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faculty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harmonj</a:t>
            </a:r>
            <a:r>
              <a:rPr lang="cs-CZ" dirty="0">
                <a:hlinkClick r:id="rId4"/>
              </a:rPr>
              <a:t>/atlas/</a:t>
            </a:r>
            <a:r>
              <a:rPr lang="cs-CZ" dirty="0" err="1">
                <a:hlinkClick r:id="rId4"/>
              </a:rPr>
              <a:t>definitions.html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http://www.</a:t>
            </a:r>
            <a:r>
              <a:rPr lang="cs-CZ" dirty="0" err="1">
                <a:hlinkClick r:id="rId5"/>
              </a:rPr>
              <a:t>yourdictionary.com</a:t>
            </a:r>
            <a:r>
              <a:rPr lang="cs-CZ" dirty="0">
                <a:hlinkClick r:id="rId5"/>
              </a:rPr>
              <a:t>/</a:t>
            </a:r>
            <a:r>
              <a:rPr lang="cs-CZ" dirty="0" err="1">
                <a:hlinkClick r:id="rId5"/>
              </a:rPr>
              <a:t>high</a:t>
            </a:r>
            <a:r>
              <a:rPr lang="cs-CZ" dirty="0">
                <a:hlinkClick r:id="rId5"/>
              </a:rPr>
              <a:t>-</a:t>
            </a:r>
            <a:r>
              <a:rPr lang="cs-CZ" dirty="0" err="1">
                <a:hlinkClick r:id="rId5"/>
              </a:rPr>
              <a:t>culture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https://dictionary.cambridge.org/dictionary/english/pop-culture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(5)	</a:t>
            </a:r>
            <a:r>
              <a:rPr lang="cs-CZ" dirty="0">
                <a:hlinkClick r:id="rId7"/>
              </a:rPr>
              <a:t> http://minedu.fi/documents/1410845/4150031/The+State+supports+arts+and+culture/bb45a827-60ba-4c16-8cda-3882fc74fe97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(6) </a:t>
            </a:r>
            <a:r>
              <a:rPr lang="cs-CZ" dirty="0">
                <a:hlinkClick r:id="rId8"/>
              </a:rPr>
              <a:t>http://ec.europa.eu/eurostat/statistics-explained/index.php/File:Mean_household_cultural_expenditure_by_expenditure_purpose,_2010.png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(7) </a:t>
            </a:r>
            <a:r>
              <a:rPr lang="cs-CZ" dirty="0">
                <a:hlinkClick r:id="rId9"/>
              </a:rPr>
              <a:t>https://ec.europa.eu/eurostat/statistics-explained/images/8/8f/Total_general_government_expenditure_on_recreation%2C_culture_and_religion%2C_2016_%28%25_of_GDP_%25_of_total_expenditure%29.png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2"/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90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Financial self-sufficiency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Key factors of self sufficiency</a:t>
            </a:r>
          </a:p>
          <a:p>
            <a:r>
              <a:rPr lang="en-GB" dirty="0"/>
              <a:t>Financially self sufficient areas</a:t>
            </a:r>
          </a:p>
          <a:p>
            <a:pPr lvl="1"/>
            <a:r>
              <a:rPr lang="en-GB" dirty="0"/>
              <a:t>Popular culture</a:t>
            </a:r>
          </a:p>
          <a:p>
            <a:r>
              <a:rPr lang="en-GB" dirty="0"/>
              <a:t>Financially dependent areas</a:t>
            </a:r>
          </a:p>
          <a:p>
            <a:pPr lvl="1"/>
            <a:r>
              <a:rPr lang="en-GB" dirty="0"/>
              <a:t>Traditional culture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83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/>
          </a:bodyPr>
          <a:lstStyle/>
          <a:p>
            <a:r>
              <a:rPr lang="cs-CZ" dirty="0"/>
              <a:t>2. </a:t>
            </a:r>
            <a:r>
              <a:rPr lang="en-GB" dirty="0"/>
              <a:t>Arguments</a:t>
            </a:r>
            <a:r>
              <a:rPr lang="cs-CZ" dirty="0"/>
              <a:t> for and against public support of culture</a:t>
            </a:r>
          </a:p>
        </p:txBody>
      </p:sp>
    </p:spTree>
    <p:extLst>
      <p:ext uri="{BB962C8B-B14F-4D97-AF65-F5344CB8AC3E}">
        <p14:creationId xmlns:p14="http://schemas.microsoft.com/office/powerpoint/2010/main" val="57852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824" y="18864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sz="4000" dirty="0"/>
              <a:t>Dominant arguments for public support of culture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Equality of opportunity</a:t>
            </a:r>
          </a:p>
          <a:p>
            <a:r>
              <a:rPr lang="en-GB" dirty="0"/>
              <a:t>Positive externalities</a:t>
            </a:r>
          </a:p>
          <a:p>
            <a:r>
              <a:rPr lang="en-GB" dirty="0"/>
              <a:t>Culture as a public good</a:t>
            </a:r>
          </a:p>
          <a:p>
            <a:r>
              <a:rPr lang="en-GB" dirty="0"/>
              <a:t>Support of new forms of art</a:t>
            </a:r>
          </a:p>
          <a:p>
            <a:r>
              <a:rPr lang="en-GB" dirty="0"/>
              <a:t>Culture as a symbol of prestige</a:t>
            </a:r>
          </a:p>
          <a:p>
            <a:r>
              <a:rPr lang="en-GB" dirty="0"/>
              <a:t>Merit good</a:t>
            </a:r>
          </a:p>
          <a:p>
            <a:r>
              <a:rPr lang="en-GB" dirty="0"/>
              <a:t>Multiplier effect</a:t>
            </a:r>
          </a:p>
          <a:p>
            <a:r>
              <a:rPr lang="en-GB" dirty="0"/>
              <a:t>Low productivity of area of culture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78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824" y="18864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sz="4000" dirty="0"/>
              <a:t>Dominant arguments against public support of culture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Redistribution from poor to rich</a:t>
            </a:r>
          </a:p>
          <a:p>
            <a:r>
              <a:rPr lang="en-GB" dirty="0"/>
              <a:t>Deformation of market by public subsidies</a:t>
            </a:r>
          </a:p>
          <a:p>
            <a:r>
              <a:rPr lang="en-GB" dirty="0"/>
              <a:t>Low multiplier effect</a:t>
            </a:r>
          </a:p>
        </p:txBody>
      </p:sp>
    </p:spTree>
    <p:extLst>
      <p:ext uri="{BB962C8B-B14F-4D97-AF65-F5344CB8AC3E}">
        <p14:creationId xmlns:p14="http://schemas.microsoft.com/office/powerpoint/2010/main" val="224441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560" y="15791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dirty="0"/>
              <a:t>Dominant arguments against public support of culture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42" y="1734418"/>
            <a:ext cx="7419947" cy="4525963"/>
          </a:xfrm>
        </p:spPr>
      </p:pic>
    </p:spTree>
    <p:extLst>
      <p:ext uri="{BB962C8B-B14F-4D97-AF65-F5344CB8AC3E}">
        <p14:creationId xmlns:p14="http://schemas.microsoft.com/office/powerpoint/2010/main" val="8497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548" y="3068960"/>
            <a:ext cx="8136904" cy="1362075"/>
          </a:xfrm>
        </p:spPr>
        <p:txBody>
          <a:bodyPr>
            <a:normAutofit/>
          </a:bodyPr>
          <a:lstStyle/>
          <a:p>
            <a:pPr lvl="0"/>
            <a:r>
              <a:rPr lang="cs-CZ" sz="3600" dirty="0"/>
              <a:t>3.</a:t>
            </a:r>
            <a:r>
              <a:rPr lang="en-US" sz="3600" dirty="0"/>
              <a:t> Alternative models of public support of culture</a:t>
            </a:r>
          </a:p>
        </p:txBody>
      </p:sp>
    </p:spTree>
    <p:extLst>
      <p:ext uri="{BB962C8B-B14F-4D97-AF65-F5344CB8AC3E}">
        <p14:creationId xmlns:p14="http://schemas.microsoft.com/office/powerpoint/2010/main" val="126944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/>
              <a:t>Hillman-Chartrand model of relationship:</a:t>
            </a:r>
          </a:p>
          <a:p>
            <a:pPr fontAlgn="ctr"/>
            <a:r>
              <a:rPr lang="en-US" dirty="0"/>
              <a:t>Role of government as:</a:t>
            </a:r>
          </a:p>
          <a:p>
            <a:pPr lvl="1" fontAlgn="ctr"/>
            <a:r>
              <a:rPr lang="en-US" dirty="0"/>
              <a:t>Facilitator</a:t>
            </a:r>
          </a:p>
          <a:p>
            <a:pPr lvl="1" fontAlgn="ctr"/>
            <a:r>
              <a:rPr lang="en-US" dirty="0"/>
              <a:t>Patron</a:t>
            </a:r>
          </a:p>
          <a:p>
            <a:pPr lvl="1" fontAlgn="ctr"/>
            <a:r>
              <a:rPr lang="en-US" dirty="0"/>
              <a:t>Architect</a:t>
            </a:r>
          </a:p>
          <a:p>
            <a:pPr lvl="1" fontAlgn="ctr"/>
            <a:r>
              <a:rPr lang="en-US" dirty="0"/>
              <a:t>Engineer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1954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986</Words>
  <Application>Microsoft Office PowerPoint</Application>
  <PresentationFormat>Předvádění na obrazovce (4:3)</PresentationFormat>
  <Paragraphs>143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Calibri</vt:lpstr>
      <vt:lpstr>Motiv sady Office</vt:lpstr>
      <vt:lpstr>Public support of culture</vt:lpstr>
      <vt:lpstr>1. Financial Self sufficiency of cultural organization  </vt:lpstr>
      <vt:lpstr> Financial self-sufficiency</vt:lpstr>
      <vt:lpstr>2. Arguments for and against public support of culture</vt:lpstr>
      <vt:lpstr> Dominant arguments for public support of culture </vt:lpstr>
      <vt:lpstr> Dominant arguments against public support of culture </vt:lpstr>
      <vt:lpstr> Dominant arguments against public support of culture</vt:lpstr>
      <vt:lpstr>3.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4. What does indirect and direct state support mean?   </vt:lpstr>
      <vt:lpstr> </vt:lpstr>
      <vt:lpstr> Indirect support</vt:lpstr>
      <vt:lpstr> Direct support</vt:lpstr>
      <vt:lpstr>5. How does state lottery works?</vt:lpstr>
      <vt:lpstr> State lottery</vt:lpstr>
      <vt:lpstr> Finland state lottery</vt:lpstr>
      <vt:lpstr> 6. Mission of ministry of culture </vt:lpstr>
      <vt:lpstr> Ministry of culture</vt:lpstr>
      <vt:lpstr> Ministry of culture</vt:lpstr>
      <vt:lpstr> 7. Financing of religions  </vt:lpstr>
      <vt:lpstr> Financing of religions</vt:lpstr>
      <vt:lpstr> Financing of religions</vt:lpstr>
      <vt:lpstr> Conclusion</vt:lpstr>
      <vt:lpstr> Conclusion</vt:lpstr>
      <vt:lpstr> Usefull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Dušan</dc:creator>
  <cp:lastModifiedBy>Müllner Vojtěch</cp:lastModifiedBy>
  <cp:revision>78</cp:revision>
  <cp:lastPrinted>2020-03-03T13:27:06Z</cp:lastPrinted>
  <dcterms:created xsi:type="dcterms:W3CDTF">2016-02-19T15:27:11Z</dcterms:created>
  <dcterms:modified xsi:type="dcterms:W3CDTF">2022-03-21T14:13:21Z</dcterms:modified>
</cp:coreProperties>
</file>