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44"/>
  </p:notesMasterIdLst>
  <p:handoutMasterIdLst>
    <p:handoutMasterId r:id="rId45"/>
  </p:handoutMasterIdLst>
  <p:sldIdLst>
    <p:sldId id="320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3" r:id="rId17"/>
    <p:sldId id="342" r:id="rId18"/>
    <p:sldId id="344" r:id="rId19"/>
    <p:sldId id="345" r:id="rId20"/>
    <p:sldId id="347" r:id="rId21"/>
    <p:sldId id="349" r:id="rId22"/>
    <p:sldId id="346" r:id="rId23"/>
    <p:sldId id="400" r:id="rId24"/>
    <p:sldId id="348" r:id="rId25"/>
    <p:sldId id="395" r:id="rId26"/>
    <p:sldId id="351" r:id="rId27"/>
    <p:sldId id="389" r:id="rId28"/>
    <p:sldId id="390" r:id="rId29"/>
    <p:sldId id="399" r:id="rId30"/>
    <p:sldId id="387" r:id="rId31"/>
    <p:sldId id="321" r:id="rId32"/>
    <p:sldId id="391" r:id="rId33"/>
    <p:sldId id="392" r:id="rId34"/>
    <p:sldId id="265" r:id="rId35"/>
    <p:sldId id="267" r:id="rId36"/>
    <p:sldId id="272" r:id="rId37"/>
    <p:sldId id="261" r:id="rId38"/>
    <p:sldId id="393" r:id="rId39"/>
    <p:sldId id="394" r:id="rId40"/>
    <p:sldId id="398" r:id="rId41"/>
    <p:sldId id="396" r:id="rId42"/>
    <p:sldId id="397" r:id="rId4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97" d="100"/>
          <a:sy n="97" d="100"/>
        </p:scale>
        <p:origin x="96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2960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432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4655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2371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1043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5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76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7410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997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Obrázek 8">
            <a:extLst>
              <a:ext uri="{FF2B5EF4-FFF2-40B4-BE49-F238E27FC236}">
                <a16:creationId xmlns:a16="http://schemas.microsoft.com/office/drawing/2014/main" id="{1CD81FB0-E22C-7E4B-9263-74B744CB27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80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3832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6354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275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886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8779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657" userDrawn="1">
          <p15:clr>
            <a:srgbClr val="FBAE40"/>
          </p15:clr>
        </p15:guide>
        <p15:guide id="4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6654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1049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8656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158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028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6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84388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678" r:id="rId15"/>
    <p:sldLayoutId id="2147483684" r:id="rId16"/>
    <p:sldLayoutId id="2147483690" r:id="rId17"/>
    <p:sldLayoutId id="2147483685" r:id="rId18"/>
    <p:sldLayoutId id="2147483688" r:id="rId19"/>
    <p:sldLayoutId id="2147483674" r:id="rId20"/>
    <p:sldLayoutId id="2147483673" r:id="rId21"/>
    <p:sldLayoutId id="2147483676" r:id="rId22"/>
    <p:sldLayoutId id="2147483675" r:id="rId23"/>
    <p:sldLayoutId id="2147483677" r:id="rId24"/>
    <p:sldLayoutId id="2147483686" r:id="rId25"/>
    <p:sldLayoutId id="2147483691" r:id="rId26"/>
    <p:sldLayoutId id="2147483692" r:id="rId27"/>
    <p:sldLayoutId id="2147483693" r:id="rId28"/>
    <p:sldLayoutId id="2147483709" r:id="rId29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3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049" userDrawn="1">
          <p15:clr>
            <a:srgbClr val="F26B43"/>
          </p15:clr>
        </p15:guide>
        <p15:guide id="4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chivum.cz/jak-dlouho-ukladat-a-archivovat-dokumenty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tpsr.econ.muni.cz/media/3295799/a5_sbornik_2015_bez_znacek.pdf" TargetMode="External"/><Relationship Id="rId2" Type="http://schemas.openxmlformats.org/officeDocument/2006/relationships/hyperlink" Target="http://www.fikane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s.muni.cz/th/fzve9/?id=305239" TargetMode="External"/><Relationship Id="rId4" Type="http://schemas.openxmlformats.org/officeDocument/2006/relationships/hyperlink" Target="http://ctpsr.econ.muni.cz/media/3295767/proceedings_ctpsr_2018.pdf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kane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fikane.cz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3804834" y="6228000"/>
            <a:ext cx="4835166" cy="252000"/>
          </a:xfrm>
        </p:spPr>
        <p:txBody>
          <a:bodyPr/>
          <a:lstStyle/>
          <a:p>
            <a:r>
              <a:rPr lang="cs-CZ" dirty="0"/>
              <a:t>Jakub Pejcal: jakub.pejcal@econ.muni.cz, CVNS, ESF MU</a:t>
            </a:r>
          </a:p>
          <a:p>
            <a:r>
              <a:rPr lang="cs-CZ" dirty="0"/>
              <a:t>5. 4. 2022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BPV_ERNO: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804834" y="3536689"/>
            <a:ext cx="6539980" cy="1278214"/>
          </a:xfrm>
        </p:spPr>
        <p:txBody>
          <a:bodyPr/>
          <a:lstStyle/>
          <a:p>
            <a:r>
              <a:rPr lang="cs-CZ" sz="2000" b="1" dirty="0"/>
              <a:t>Účetnictví a ekonomické řízení</a:t>
            </a:r>
          </a:p>
        </p:txBody>
      </p:sp>
    </p:spTree>
    <p:extLst>
      <p:ext uri="{BB962C8B-B14F-4D97-AF65-F5344CB8AC3E}">
        <p14:creationId xmlns:p14="http://schemas.microsoft.com/office/powerpoint/2010/main" val="1409768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Účetnictví v plném rozsahu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upraveno zákonem o účetnictví, resp. vyhláškou č. 504/2002 Sb.</a:t>
            </a:r>
          </a:p>
          <a:p>
            <a:pPr>
              <a:defRPr/>
            </a:pPr>
            <a:r>
              <a:rPr lang="cs-CZ" altLang="cs-CZ" sz="1400" dirty="0"/>
              <a:t>mohou vést všechny NNO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/>
              <a:t>„rozšíření“ zjednodušeného rozsahu spočívá v:</a:t>
            </a:r>
          </a:p>
          <a:p>
            <a:pPr>
              <a:defRPr/>
            </a:pPr>
            <a:r>
              <a:rPr lang="cs-CZ" altLang="cs-CZ" sz="1400" u="sng" dirty="0"/>
              <a:t>„úplný“ účetní rozvrh</a:t>
            </a:r>
            <a:r>
              <a:rPr lang="cs-CZ" altLang="cs-CZ" sz="1400" dirty="0"/>
              <a:t> (odlišnosti proti rozvrhu v ziskovém sektoru)</a:t>
            </a:r>
          </a:p>
          <a:p>
            <a:pPr>
              <a:defRPr/>
            </a:pPr>
            <a:r>
              <a:rPr lang="cs-CZ" altLang="cs-CZ" sz="1400" dirty="0"/>
              <a:t>práce s účetním deníkem a hlavní knihou</a:t>
            </a:r>
          </a:p>
          <a:p>
            <a:pPr>
              <a:defRPr/>
            </a:pPr>
            <a:r>
              <a:rPr lang="cs-CZ" altLang="cs-CZ" sz="1400" dirty="0"/>
              <a:t>účetní závěrka coby komplexní přehled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 v podstatě tak, jak je zvykem pro ziskové organizace (se specifiky NNO)</a:t>
            </a:r>
          </a:p>
          <a:p>
            <a:pPr lvl="1">
              <a:defRPr/>
            </a:pPr>
            <a:r>
              <a:rPr lang="cs-CZ" altLang="cs-CZ" sz="1400" dirty="0"/>
              <a:t>„lepší“ uspořádání dat – více přehledné...</a:t>
            </a:r>
          </a:p>
          <a:p>
            <a:pPr lvl="1">
              <a:defRPr/>
            </a:pPr>
            <a:r>
              <a:rPr lang="cs-CZ" altLang="cs-CZ" sz="1400" dirty="0"/>
              <a:t>více výkazů, které jsou více podrobné…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některé NNO však „dokonalé“ výkazy nepotřebují a z toho důvodu volí jednodušší formu vedení účetnictví</a:t>
            </a:r>
          </a:p>
          <a:p>
            <a:pPr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1714434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Účetní výkazy – podrobněji</a:t>
            </a:r>
            <a:br>
              <a:rPr lang="cs-CZ" sz="4000" dirty="0"/>
            </a:b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u="sng" dirty="0"/>
              <a:t>výkaz zisku a ztráty</a:t>
            </a:r>
            <a:r>
              <a:rPr lang="cs-CZ" altLang="cs-CZ" sz="1400" dirty="0"/>
              <a:t> (údaje o nákladech a výnosech za rok činnosti organizace) v členění nákladů na hlavní a hospodářskou činnost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u="sng" dirty="0"/>
              <a:t>rozvaha</a:t>
            </a:r>
            <a:r>
              <a:rPr lang="cs-CZ" altLang="cs-CZ" sz="1400" dirty="0"/>
              <a:t> (bilance) – základní přehled o majetku organizace, způsobu jeho krytí a jeho vývoji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příloha účetní závěrce – „doprovodný text k účetní závěrce“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(přehled o peněžních tocích) – výkaz o změnách finančních prostředků podniku</a:t>
            </a:r>
          </a:p>
          <a:p>
            <a:pPr>
              <a:defRPr/>
            </a:pPr>
            <a:r>
              <a:rPr lang="cs-CZ" altLang="cs-CZ" sz="1400" dirty="0"/>
              <a:t>(přehled o změnách vlastního kapitálu) - …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zveřejnění ve sbírce listin veřejných rejstříků, resp. ve výroční zprávě (pokud musí mít účetní závěrku ověřenou auditorem)</a:t>
            </a:r>
          </a:p>
          <a:p>
            <a:pPr lvl="1">
              <a:defRPr/>
            </a:pPr>
            <a:r>
              <a:rPr lang="cs-CZ" altLang="cs-CZ" sz="1050" dirty="0"/>
              <a:t>za rok 2014 nejpozději zveřejnit do 31/03/2016</a:t>
            </a:r>
          </a:p>
          <a:p>
            <a:pPr lvl="1">
              <a:defRPr/>
            </a:pPr>
            <a:r>
              <a:rPr lang="cs-CZ" altLang="cs-CZ" sz="1050" dirty="0"/>
              <a:t>za rok 2015 nejpozději zveřejnit do 30/11/2017</a:t>
            </a:r>
          </a:p>
          <a:p>
            <a:pPr marL="324000" lvl="1" indent="0">
              <a:buNone/>
              <a:defRPr/>
            </a:pPr>
            <a:r>
              <a:rPr lang="cs-CZ" altLang="cs-CZ" sz="1050" dirty="0"/>
              <a:t>	X</a:t>
            </a:r>
          </a:p>
          <a:p>
            <a:pPr lvl="1">
              <a:defRPr/>
            </a:pPr>
            <a:r>
              <a:rPr lang="cs-CZ" altLang="cs-CZ" sz="1050" dirty="0"/>
              <a:t>mikro a malé účetní jednotky nemusí zveřejňovat výkaz zisku a ztráty, pokud jim to neukládá zvláštní právní předpis</a:t>
            </a:r>
          </a:p>
          <a:p>
            <a:pPr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3604162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Jak vypadá účetní doklad 1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účetní doklad – záznam, kterým účetní jednotka prokazuje proběhlou skutečnost, slouží jako základ pro zápis v účetnictví 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								(tzv. účetní záznam)</a:t>
            </a:r>
          </a:p>
          <a:p>
            <a:pPr>
              <a:defRPr/>
            </a:pPr>
            <a:r>
              <a:rPr lang="cs-CZ" altLang="cs-CZ" sz="1400" dirty="0"/>
              <a:t>prvotní vs. druhotný (účetní) doklad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příklady prvotních dokladů:		</a:t>
            </a:r>
          </a:p>
          <a:p>
            <a:pPr lvl="1">
              <a:defRPr/>
            </a:pPr>
            <a:r>
              <a:rPr lang="cs-CZ" altLang="cs-CZ" sz="1200" dirty="0"/>
              <a:t>paragon, nájemní smlouva;		</a:t>
            </a:r>
          </a:p>
          <a:p>
            <a:pPr lvl="1">
              <a:defRPr/>
            </a:pPr>
            <a:r>
              <a:rPr lang="cs-CZ" altLang="cs-CZ" sz="1200" dirty="0"/>
              <a:t>přijatá / vydaná faktura;			</a:t>
            </a:r>
          </a:p>
          <a:p>
            <a:pPr lvl="1">
              <a:defRPr/>
            </a:pPr>
            <a:r>
              <a:rPr lang="cs-CZ" altLang="cs-CZ" sz="1200" dirty="0"/>
              <a:t>výpis z běžného účtu;		</a:t>
            </a:r>
          </a:p>
          <a:p>
            <a:pPr lvl="1">
              <a:defRPr/>
            </a:pPr>
            <a:r>
              <a:rPr lang="cs-CZ" altLang="cs-CZ" sz="1200" dirty="0"/>
              <a:t>inventurní soupis.	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</a:t>
            </a:r>
          </a:p>
          <a:p>
            <a:pPr>
              <a:defRPr/>
            </a:pPr>
            <a:r>
              <a:rPr lang="cs-CZ" altLang="cs-CZ" sz="1400" dirty="0"/>
              <a:t>náležitosti prvotních (resp. účetních) dokladů:</a:t>
            </a:r>
          </a:p>
          <a:p>
            <a:pPr lvl="1">
              <a:defRPr/>
            </a:pPr>
            <a:r>
              <a:rPr lang="cs-CZ" altLang="cs-CZ" sz="1200" dirty="0"/>
              <a:t>(označení účetního dokladu),</a:t>
            </a:r>
          </a:p>
          <a:p>
            <a:pPr lvl="1">
              <a:defRPr/>
            </a:pPr>
            <a:r>
              <a:rPr lang="cs-CZ" altLang="cs-CZ" sz="1200" dirty="0"/>
              <a:t>obsah hospodářské (účetní) operace,</a:t>
            </a:r>
          </a:p>
          <a:p>
            <a:pPr lvl="1">
              <a:defRPr/>
            </a:pPr>
            <a:r>
              <a:rPr lang="cs-CZ" altLang="cs-CZ" sz="1200" dirty="0"/>
              <a:t>peněžní částka nebo informace o ceně za měrnou jednotku a vyjádření množství, </a:t>
            </a:r>
          </a:p>
          <a:p>
            <a:pPr lvl="1">
              <a:defRPr/>
            </a:pPr>
            <a:r>
              <a:rPr lang="cs-CZ" altLang="cs-CZ" sz="1200" dirty="0"/>
              <a:t>okamžik vystavení prvotního dokladu, </a:t>
            </a:r>
          </a:p>
          <a:p>
            <a:pPr lvl="1">
              <a:defRPr/>
            </a:pPr>
            <a:r>
              <a:rPr lang="cs-CZ" altLang="cs-CZ" sz="1200" dirty="0"/>
              <a:t>(okamžik uskutečnění účetního případu),</a:t>
            </a:r>
          </a:p>
          <a:p>
            <a:pPr lvl="1">
              <a:defRPr/>
            </a:pPr>
            <a:r>
              <a:rPr lang="cs-CZ" altLang="cs-CZ" sz="1200" dirty="0"/>
              <a:t>identifikace stran hospodářské operace,</a:t>
            </a:r>
          </a:p>
          <a:p>
            <a:pPr lvl="1">
              <a:defRPr/>
            </a:pPr>
            <a:r>
              <a:rPr lang="cs-CZ" altLang="cs-CZ" sz="1200" dirty="0"/>
              <a:t>(podpisový záznam osoby odpovědné za účetní případ a za zaúčtování). </a:t>
            </a:r>
          </a:p>
          <a:p>
            <a:pPr>
              <a:defRPr/>
            </a:pPr>
            <a:endParaRPr lang="cs-CZ" altLang="cs-CZ" sz="1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70DE37-8C7C-462F-BD01-B03592BA33C0}"/>
              </a:ext>
            </a:extLst>
          </p:cNvPr>
          <p:cNvSpPr txBox="1">
            <a:spLocks noChangeArrowheads="1"/>
          </p:cNvSpPr>
          <p:nvPr/>
        </p:nvSpPr>
        <p:spPr>
          <a:xfrm>
            <a:off x="3464654" y="2968527"/>
            <a:ext cx="6652470" cy="10665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altLang="cs-CZ" sz="1400" kern="0" dirty="0"/>
              <a:t>příklady účetních dokladů:		</a:t>
            </a:r>
          </a:p>
          <a:p>
            <a:pPr lvl="1">
              <a:defRPr/>
            </a:pPr>
            <a:r>
              <a:rPr lang="cs-CZ" altLang="cs-CZ" sz="1200" kern="0" dirty="0"/>
              <a:t>výdejový / příjmový pokladní doklad;</a:t>
            </a:r>
          </a:p>
          <a:p>
            <a:pPr lvl="1">
              <a:defRPr/>
            </a:pPr>
            <a:r>
              <a:rPr lang="cs-CZ" altLang="cs-CZ" sz="1200" kern="0" dirty="0"/>
              <a:t>přijatá / vydaná faktura;			</a:t>
            </a:r>
          </a:p>
          <a:p>
            <a:pPr lvl="1">
              <a:defRPr/>
            </a:pPr>
            <a:r>
              <a:rPr lang="cs-CZ" altLang="cs-CZ" sz="1200" kern="0" dirty="0"/>
              <a:t>výpis z běžného účtu;		</a:t>
            </a:r>
          </a:p>
          <a:p>
            <a:pPr lvl="1">
              <a:defRPr/>
            </a:pPr>
            <a:r>
              <a:rPr lang="cs-CZ" altLang="cs-CZ" sz="1200" kern="0" dirty="0"/>
              <a:t>interní doklad.	</a:t>
            </a:r>
          </a:p>
        </p:txBody>
      </p:sp>
    </p:spTree>
    <p:extLst>
      <p:ext uri="{BB962C8B-B14F-4D97-AF65-F5344CB8AC3E}">
        <p14:creationId xmlns:p14="http://schemas.microsoft.com/office/powerpoint/2010/main" val="508904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Jak vypadá účetní doklad 2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5754" y="5478010"/>
            <a:ext cx="8847446" cy="353989"/>
          </a:xfrm>
        </p:spPr>
        <p:txBody>
          <a:bodyPr/>
          <a:lstStyle/>
          <a:p>
            <a:pPr marL="324000" lvl="1" indent="0">
              <a:buNone/>
              <a:defRPr/>
            </a:pPr>
            <a:r>
              <a:rPr lang="cs-CZ" altLang="cs-CZ" sz="1400" dirty="0"/>
              <a:t>Účetní doklad				Prvotní doklad</a:t>
            </a:r>
          </a:p>
          <a:p>
            <a:pPr marL="324000" lvl="1" indent="0">
              <a:buNone/>
              <a:defRPr/>
            </a:pPr>
            <a:endParaRPr lang="cs-CZ" altLang="cs-CZ" sz="1400" dirty="0"/>
          </a:p>
          <a:p>
            <a:pPr marL="324000" lvl="1" indent="0">
              <a:buNone/>
              <a:defRPr/>
            </a:pPr>
            <a:r>
              <a:rPr lang="cs-CZ" altLang="cs-CZ" sz="1050" i="1" dirty="0"/>
              <a:t>(Metodika č. 8: Doklady v účetnictví (Junák)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59762A5-A827-4A57-8FF4-F030EBD4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637207"/>
            <a:ext cx="74295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776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Archivace účetních dokladů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účetní doklad – podklad, kterým účetní jednotka prokazuje proběhlou skutečnost, slouží jako základ pro zápis v účetnictví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900" dirty="0"/>
          </a:p>
          <a:p>
            <a:pPr marL="72000" indent="0">
              <a:buNone/>
              <a:defRPr/>
            </a:pPr>
            <a:r>
              <a:rPr lang="cs-CZ" altLang="cs-CZ" sz="900" dirty="0"/>
              <a:t>	*  Daňové přiznání archivovat nemusíte. Vaší povinností ale je archivovat podklady, na jejichž základě bylo přiznání vyplněné.</a:t>
            </a:r>
          </a:p>
          <a:p>
            <a:pPr marL="72000" indent="0">
              <a:buNone/>
              <a:defRPr/>
            </a:pPr>
            <a:r>
              <a:rPr lang="cs-CZ" altLang="cs-CZ" sz="900" dirty="0"/>
              <a:t>	** Nepřehledná je také situace kolem toho, jak dlouho archivovat smlouvy – doba se liší podle druhu smlouvy (</a:t>
            </a:r>
            <a:r>
              <a:rPr lang="cs-CZ" altLang="cs-CZ" sz="900" dirty="0">
                <a:hlinkClick r:id="rId2"/>
              </a:rPr>
              <a:t>viz přehled v tomto článku</a:t>
            </a:r>
            <a:r>
              <a:rPr lang="cs-CZ" altLang="cs-CZ" sz="900" dirty="0"/>
              <a:t>). </a:t>
            </a:r>
          </a:p>
          <a:p>
            <a:pPr marL="72000" indent="0">
              <a:buNone/>
              <a:defRPr/>
            </a:pPr>
            <a:r>
              <a:rPr lang="cs-CZ" altLang="cs-CZ" sz="900" dirty="0"/>
              <a:t>	Každopádně u mnoha smluv si lhůty určujete sami – při stanovení lhůty záleží zejména na trvání smlouvy a na tom, po jakou dobu může účastník smlouvy uplatňovat svá práva </a:t>
            </a:r>
          </a:p>
          <a:p>
            <a:pPr marL="72000" indent="0">
              <a:buNone/>
              <a:defRPr/>
            </a:pPr>
            <a:r>
              <a:rPr lang="cs-CZ" altLang="cs-CZ" sz="900" dirty="0"/>
              <a:t>	u druhé strany či v případě sporu u soudu.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AE889D6B-E909-4AC0-871C-928BFC476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999395"/>
              </p:ext>
            </p:extLst>
          </p:nvPr>
        </p:nvGraphicFramePr>
        <p:xfrm>
          <a:off x="1335026" y="2147364"/>
          <a:ext cx="8140070" cy="350175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82000">
                  <a:extLst>
                    <a:ext uri="{9D8B030D-6E8A-4147-A177-3AD203B41FA5}">
                      <a16:colId xmlns:a16="http://schemas.microsoft.com/office/drawing/2014/main" val="1223173869"/>
                    </a:ext>
                  </a:extLst>
                </a:gridCol>
                <a:gridCol w="2458070">
                  <a:extLst>
                    <a:ext uri="{9D8B030D-6E8A-4147-A177-3AD203B41FA5}">
                      <a16:colId xmlns:a16="http://schemas.microsoft.com/office/drawing/2014/main" val="2875202964"/>
                    </a:ext>
                  </a:extLst>
                </a:gridCol>
              </a:tblGrid>
              <a:tr h="224009">
                <a:tc>
                  <a:txBody>
                    <a:bodyPr/>
                    <a:lstStyle/>
                    <a:p>
                      <a:r>
                        <a:rPr lang="cs-CZ" sz="1200" b="1" dirty="0">
                          <a:effectLst/>
                        </a:rPr>
                        <a:t>Typ dokumentu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>
                          <a:effectLst/>
                        </a:rPr>
                        <a:t>Lhůta 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4476725"/>
                  </a:ext>
                </a:extLst>
              </a:tr>
              <a:tr h="224009"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daňové přiznání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není potřeba archivovat*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413249"/>
                  </a:ext>
                </a:extLst>
              </a:tr>
              <a:tr h="224009"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smlouvy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doba je různá**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222840"/>
                  </a:ext>
                </a:extLst>
              </a:tr>
              <a:tr h="224009"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stejnopisy evidenčních listů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3 roky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9551256"/>
                  </a:ext>
                </a:extLst>
              </a:tr>
              <a:tr h="289083">
                <a:tc>
                  <a:txBody>
                    <a:bodyPr/>
                    <a:lstStyle/>
                    <a:p>
                      <a:pPr algn="l"/>
                      <a:r>
                        <a:rPr lang="cs-CZ" sz="1200" dirty="0">
                          <a:effectLst/>
                        </a:rPr>
                        <a:t>účetní záznamy, kterými účetní jednotky dokládají formu vedení účetnictví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5 let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452153"/>
                  </a:ext>
                </a:extLst>
              </a:tr>
              <a:tr h="258417">
                <a:tc>
                  <a:txBody>
                    <a:bodyPr/>
                    <a:lstStyle/>
                    <a:p>
                      <a:pPr algn="l"/>
                      <a:r>
                        <a:rPr lang="cs-CZ" sz="1200" dirty="0">
                          <a:effectLst/>
                        </a:rPr>
                        <a:t>účetní doklady (faktury, pokladní doklady, bankovní výpisy...)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5 let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443702"/>
                  </a:ext>
                </a:extLst>
              </a:tr>
              <a:tr h="224009"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účetní knihy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5 let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722533"/>
                  </a:ext>
                </a:extLst>
              </a:tr>
              <a:tr h="224009"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odpisové plány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5 let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7055696"/>
                  </a:ext>
                </a:extLst>
              </a:tr>
              <a:tr h="224009"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inventurní soupisy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5 let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5511350"/>
                  </a:ext>
                </a:extLst>
              </a:tr>
              <a:tr h="224009"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účtový rozvrh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5 let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034224"/>
                  </a:ext>
                </a:extLst>
              </a:tr>
              <a:tr h="224009"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účetní uzávěrka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10 let 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685259"/>
                  </a:ext>
                </a:extLst>
              </a:tr>
              <a:tr h="224009"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výroční zpráva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dirty="0">
                          <a:effectLst/>
                        </a:rPr>
                        <a:t>10 let 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555662"/>
                  </a:ext>
                </a:extLst>
              </a:tr>
              <a:tr h="224009">
                <a:tc>
                  <a:txBody>
                    <a:bodyPr/>
                    <a:lstStyle/>
                    <a:p>
                      <a:pPr algn="l"/>
                      <a:r>
                        <a:rPr lang="cs-CZ" sz="1200" dirty="0">
                          <a:effectLst/>
                        </a:rPr>
                        <a:t>daňové doklady pro DPH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>
                          <a:effectLst/>
                        </a:rPr>
                        <a:t>10 let 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062761"/>
                  </a:ext>
                </a:extLst>
              </a:tr>
              <a:tr h="351312">
                <a:tc>
                  <a:txBody>
                    <a:bodyPr/>
                    <a:lstStyle/>
                    <a:p>
                      <a:pPr algn="l"/>
                      <a:r>
                        <a:rPr lang="cs-CZ" sz="1200" dirty="0">
                          <a:effectLst/>
                        </a:rPr>
                        <a:t>mzdové listy nebo účetní záznamy o údajích potřebných pro účely důchodového pojištění (pokud zaměstnanec pobírá starobní důchod, lhůta se zkracuje na 10 let)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dirty="0">
                          <a:effectLst/>
                        </a:rPr>
                        <a:t>30 let</a:t>
                      </a:r>
                    </a:p>
                  </a:txBody>
                  <a:tcPr marL="24034" marR="24034" marT="24034" marB="24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849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555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K čemu účetnictví také slouží? </a:t>
            </a:r>
            <a:br>
              <a:rPr lang="cs-CZ" altLang="cs-CZ" sz="4000" dirty="0"/>
            </a:br>
            <a:r>
              <a:rPr lang="cs-CZ" altLang="cs-CZ" sz="4000" dirty="0"/>
              <a:t>								 Zdanění NNO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numCol="2"/>
          <a:lstStyle/>
          <a:p>
            <a:pPr>
              <a:defRPr/>
            </a:pPr>
            <a:r>
              <a:rPr lang="cs-CZ" altLang="cs-CZ" sz="1400" dirty="0"/>
              <a:t>NNO jsou zdaňovány v tzv. specifickém daňovém režimu</a:t>
            </a:r>
          </a:p>
          <a:p>
            <a:pPr>
              <a:defRPr/>
            </a:pPr>
            <a:r>
              <a:rPr lang="cs-CZ" altLang="cs-CZ" sz="1400" dirty="0"/>
              <a:t>stát poskytuje NNO určité výhody – nepřímá podpora státem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NOZ a veřejná prospěšnost – původní koncept vs. skutečnost 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    („veřejně prospěšný poplatník“ vymezený dle právní formy)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    (negativní vymezení)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proč specifický daňový režim?</a:t>
            </a:r>
          </a:p>
          <a:p>
            <a:pPr lvl="1">
              <a:defRPr/>
            </a:pPr>
            <a:r>
              <a:rPr lang="cs-CZ" altLang="cs-CZ" sz="1400" dirty="0"/>
              <a:t>NNO snižují výdaje státu</a:t>
            </a:r>
          </a:p>
          <a:p>
            <a:pPr lvl="1">
              <a:defRPr/>
            </a:pPr>
            <a:r>
              <a:rPr lang="cs-CZ" altLang="cs-CZ" sz="1400" dirty="0"/>
              <a:t>NNO představují dodatečné přínosy pro společnost 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   (poskytují služby za nulové nebo zvýhodněné ceny)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Daň z příjmů právnických osob </a:t>
            </a:r>
            <a:r>
              <a:rPr lang="cs-CZ" altLang="cs-CZ" sz="1400" i="1" dirty="0"/>
              <a:t>(hlavní vs. vedlejší činnost)</a:t>
            </a:r>
          </a:p>
          <a:p>
            <a:pPr lvl="1">
              <a:defRPr/>
            </a:pPr>
            <a:r>
              <a:rPr lang="cs-CZ" altLang="cs-CZ" sz="1100" i="1" dirty="0"/>
              <a:t>jsou předmětem daně </a:t>
            </a:r>
            <a:r>
              <a:rPr lang="cs-CZ" altLang="cs-CZ" sz="800" i="1" dirty="0"/>
              <a:t>(např. příjmy z reklam, nájmů, úroky)</a:t>
            </a:r>
          </a:p>
          <a:p>
            <a:pPr lvl="1">
              <a:defRPr/>
            </a:pPr>
            <a:r>
              <a:rPr lang="cs-CZ" altLang="cs-CZ" sz="1100" i="1" dirty="0"/>
              <a:t>jsou předmětem daně ale jsou od daně osvobozené </a:t>
            </a:r>
            <a:r>
              <a:rPr lang="cs-CZ" altLang="cs-CZ" sz="800" i="1" dirty="0"/>
              <a:t>(např. členské příspěvky ze stanov)</a:t>
            </a:r>
          </a:p>
          <a:p>
            <a:pPr lvl="1">
              <a:defRPr/>
            </a:pPr>
            <a:r>
              <a:rPr lang="cs-CZ" altLang="cs-CZ" sz="1100" i="1" dirty="0"/>
              <a:t>nejsou předmětem daně </a:t>
            </a:r>
            <a:r>
              <a:rPr lang="cs-CZ" altLang="cs-CZ" sz="800" i="1" dirty="0"/>
              <a:t>(např. příjmy odpovídající výdejům, dotace, atd.)</a:t>
            </a:r>
          </a:p>
          <a:p>
            <a:pPr>
              <a:defRPr/>
            </a:pPr>
            <a:endParaRPr lang="cs-CZ" altLang="cs-CZ" sz="1400" i="1" dirty="0"/>
          </a:p>
          <a:p>
            <a:pPr>
              <a:defRPr/>
            </a:pPr>
            <a:r>
              <a:rPr lang="cs-CZ" altLang="cs-CZ" sz="1400" dirty="0"/>
              <a:t>Daň z přidané hodnoty </a:t>
            </a:r>
            <a:r>
              <a:rPr lang="cs-CZ" altLang="cs-CZ" sz="1400" i="1" dirty="0"/>
              <a:t>(za specifických podmínek se musí NNO stát plátcem DPH: ekonomická činnost, pořizuje zboží z jiného členského státu EU)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Daň z nemovitých věcí </a:t>
            </a:r>
            <a:r>
              <a:rPr lang="cs-CZ" altLang="cs-CZ" sz="1400" i="1" dirty="0"/>
              <a:t>(osvobození při užívání pro účely organizace)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Daň silniční </a:t>
            </a:r>
            <a:r>
              <a:rPr lang="cs-CZ" altLang="cs-CZ" sz="1400" i="1" dirty="0"/>
              <a:t>(pokud není zdaněna činnost, v rámci které je vozidlo užíváno, dojde k osvobození)</a:t>
            </a:r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1009931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K čemu účetnictví také slouží? </a:t>
            </a:r>
            <a:br>
              <a:rPr lang="cs-CZ" altLang="cs-CZ" sz="4000" dirty="0"/>
            </a:br>
            <a:r>
              <a:rPr lang="cs-CZ" altLang="cs-CZ" sz="4000" dirty="0"/>
              <a:t>		</a:t>
            </a:r>
            <a:r>
              <a:rPr lang="cs-CZ" altLang="cs-CZ" dirty="0"/>
              <a:t>      </a:t>
            </a:r>
            <a:r>
              <a:rPr lang="cs-CZ" altLang="cs-CZ" sz="4000" dirty="0"/>
              <a:t>	      </a:t>
            </a:r>
            <a:r>
              <a:rPr lang="cs-CZ" altLang="cs-CZ" dirty="0"/>
              <a:t>Podklad ekonomického řízení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numCol="1"/>
          <a:lstStyle/>
          <a:p>
            <a:pPr>
              <a:defRPr/>
            </a:pPr>
            <a:r>
              <a:rPr lang="cs-CZ" altLang="cs-CZ" sz="1400" b="1" dirty="0"/>
              <a:t>ekonomické řízení</a:t>
            </a:r>
            <a:r>
              <a:rPr lang="cs-CZ" altLang="cs-CZ" sz="1400" dirty="0"/>
              <a:t>:</a:t>
            </a:r>
            <a:r>
              <a:rPr lang="cs-CZ" altLang="cs-CZ" sz="1400" b="1" dirty="0"/>
              <a:t> </a:t>
            </a:r>
            <a:r>
              <a:rPr lang="cs-CZ" altLang="cs-CZ" sz="1400" dirty="0"/>
              <a:t>jakým způsobem lze využívat finanční prostředky v organizaci pro naplňování jejich cíle</a:t>
            </a:r>
          </a:p>
          <a:p>
            <a:pPr>
              <a:defRPr/>
            </a:pPr>
            <a:r>
              <a:rPr lang="cs-CZ" altLang="cs-CZ" sz="1400" b="1" dirty="0"/>
              <a:t>početnictví</a:t>
            </a:r>
            <a:r>
              <a:rPr lang="cs-CZ" altLang="cs-CZ" sz="1400" dirty="0"/>
              <a:t>: finanční účetnictví (a výkaznictví); vnitropodnikové/manažerské účetnictví; podniková statistika a rozbory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jeden z hlavních nástrojů operativního finančního řízení všech organizací je </a:t>
            </a:r>
            <a:r>
              <a:rPr lang="cs-CZ" altLang="cs-CZ" sz="1400" b="1" dirty="0"/>
              <a:t>ROZPOČET</a:t>
            </a:r>
            <a:r>
              <a:rPr lang="cs-CZ" altLang="cs-CZ" sz="1400" dirty="0"/>
              <a:t>:</a:t>
            </a:r>
          </a:p>
          <a:p>
            <a:pPr lvl="1">
              <a:defRPr/>
            </a:pPr>
            <a:r>
              <a:rPr lang="cs-CZ" altLang="cs-CZ" sz="1400" dirty="0"/>
              <a:t>finanční plán (realistický předpoklad) – kolik peněz bude potřeba / kde peníze vezmeme</a:t>
            </a:r>
          </a:p>
          <a:p>
            <a:pPr lvl="1">
              <a:defRPr/>
            </a:pPr>
            <a:r>
              <a:rPr lang="cs-CZ" altLang="cs-CZ" sz="1400" dirty="0"/>
              <a:t>vyjádření cílů NNO v peněžních jednotkách</a:t>
            </a:r>
          </a:p>
          <a:p>
            <a:pPr lvl="1"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sestavován v kolektivu: zdola nahoru / shora dolů</a:t>
            </a:r>
          </a:p>
          <a:p>
            <a:pPr lvl="1"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různé metody: přírůstková metoda / metoda z nulové báze</a:t>
            </a:r>
          </a:p>
          <a:p>
            <a:pPr lvl="1">
              <a:defRPr/>
            </a:pPr>
            <a:r>
              <a:rPr lang="cs-CZ" altLang="cs-CZ" sz="1400" dirty="0"/>
              <a:t>různé podoby: krátkodobý / střednědobý / dlouhodobý; pevný / pružný; klouzavý / časově vymezený…</a:t>
            </a:r>
          </a:p>
          <a:p>
            <a:pPr lvl="1"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různé formy: programový (dělení celku podle jednotlivých aktivit) / zdrojový (náklady a k nim přiřazené výnosy)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dalším základním nástrojem může být </a:t>
            </a:r>
            <a:r>
              <a:rPr lang="cs-CZ" altLang="cs-CZ" sz="1400" b="1" dirty="0"/>
              <a:t>CASHFLOW</a:t>
            </a:r>
            <a:r>
              <a:rPr lang="cs-CZ" altLang="cs-CZ" sz="1400" dirty="0"/>
              <a:t>:</a:t>
            </a:r>
          </a:p>
          <a:p>
            <a:pPr lvl="1">
              <a:defRPr/>
            </a:pPr>
            <a:r>
              <a:rPr lang="cs-CZ" altLang="cs-CZ" sz="1400" dirty="0"/>
              <a:t>přehled peněžních toků (kdy / kolik / kam / a hlavně kolik zbývá)</a:t>
            </a:r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3284146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Příklad programového rozpočtu</a:t>
            </a:r>
            <a:endParaRPr lang="cs-CZ" altLang="cs-CZ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D688AA6-F338-4628-8A08-13D853E25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931" y="1326474"/>
            <a:ext cx="6434138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03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Příklad zdrojového rozpočtu</a:t>
            </a:r>
            <a:endParaRPr lang="cs-CZ" altLang="cs-CZ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DE7C975-FEDB-4B92-B938-0EF3748A9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2" y="1827466"/>
            <a:ext cx="8677275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496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Příklad cashflow</a:t>
            </a:r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D9BEA6B-D1FE-4838-BD65-374721919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08" y="1780945"/>
            <a:ext cx="11174384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93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Obsah bloku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800" dirty="0"/>
              <a:t>účetnictví NNO</a:t>
            </a:r>
          </a:p>
          <a:p>
            <a:pPr lvl="1">
              <a:defRPr/>
            </a:pPr>
            <a:r>
              <a:rPr lang="cs-CZ" altLang="cs-CZ" sz="1400" dirty="0"/>
              <a:t>účetnictví</a:t>
            </a:r>
          </a:p>
          <a:p>
            <a:pPr lvl="1">
              <a:defRPr/>
            </a:pPr>
            <a:r>
              <a:rPr lang="cs-CZ" altLang="cs-CZ" sz="1400" dirty="0"/>
              <a:t>účetní legislativa</a:t>
            </a:r>
          </a:p>
          <a:p>
            <a:pPr lvl="1">
              <a:defRPr/>
            </a:pPr>
            <a:r>
              <a:rPr lang="cs-CZ" altLang="cs-CZ" sz="1400" dirty="0"/>
              <a:t>specifika účetnictví NNO (rozsah, výkazy, doklady, archivace)</a:t>
            </a:r>
          </a:p>
          <a:p>
            <a:pPr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dirty="0"/>
              <a:t>k čemu účetnictví také slouží?</a:t>
            </a:r>
          </a:p>
          <a:p>
            <a:pPr lvl="1">
              <a:defRPr/>
            </a:pPr>
            <a:r>
              <a:rPr lang="cs-CZ" altLang="cs-CZ" sz="1400" dirty="0"/>
              <a:t>zdanění NNO</a:t>
            </a:r>
          </a:p>
          <a:p>
            <a:pPr lvl="1">
              <a:defRPr/>
            </a:pPr>
            <a:r>
              <a:rPr lang="cs-CZ" altLang="cs-CZ" sz="1400" dirty="0"/>
              <a:t>podklad ekonomického řízení</a:t>
            </a:r>
          </a:p>
          <a:p>
            <a:pPr lvl="1"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800" dirty="0"/>
              <a:t>nástroje ekonomického řízení a finanční analýzy z rychlíku</a:t>
            </a:r>
          </a:p>
          <a:p>
            <a:pPr lvl="1">
              <a:defRPr/>
            </a:pPr>
            <a:r>
              <a:rPr lang="cs-CZ" altLang="cs-CZ" sz="1400" dirty="0"/>
              <a:t>základní nástroj ekonomického řízení – rozpočet</a:t>
            </a:r>
          </a:p>
          <a:p>
            <a:pPr lvl="1">
              <a:defRPr/>
            </a:pPr>
            <a:r>
              <a:rPr lang="cs-CZ" altLang="cs-CZ" sz="1400" dirty="0"/>
              <a:t>náklady v NNO (jejich kalkulace)</a:t>
            </a:r>
          </a:p>
          <a:p>
            <a:pPr lvl="1">
              <a:defRPr/>
            </a:pPr>
            <a:r>
              <a:rPr lang="cs-CZ" altLang="cs-CZ" sz="1400" dirty="0"/>
              <a:t>výnosy</a:t>
            </a:r>
            <a:r>
              <a:rPr lang="en-US" altLang="cs-CZ" sz="1400" dirty="0"/>
              <a:t> </a:t>
            </a:r>
            <a:r>
              <a:rPr lang="cs-CZ" altLang="cs-CZ" sz="1400" dirty="0"/>
              <a:t>v NNO</a:t>
            </a:r>
          </a:p>
          <a:p>
            <a:pPr lvl="1">
              <a:defRPr/>
            </a:pPr>
            <a:r>
              <a:rPr lang="cs-CZ" altLang="cs-CZ" sz="1400" dirty="0"/>
              <a:t>na cestě za finančním zdravím… finanční analýza ve vší obecnosti</a:t>
            </a:r>
          </a:p>
          <a:p>
            <a:pPr lvl="1"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271439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Náklady (ekonomická rovina) v NNO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b="1" dirty="0"/>
              <a:t>náklady </a:t>
            </a:r>
            <a:r>
              <a:rPr lang="cs-CZ" altLang="cs-CZ" sz="1400" dirty="0"/>
              <a:t>= peněžní vyjádření spotřebovaných výrobních faktorů</a:t>
            </a:r>
          </a:p>
          <a:p>
            <a:pPr>
              <a:defRPr/>
            </a:pPr>
            <a:r>
              <a:rPr lang="cs-CZ" altLang="cs-CZ" sz="1400" dirty="0"/>
              <a:t>představují jednu ze stran rozpočtu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můžeme je rozlišovat podle druhu:</a:t>
            </a:r>
          </a:p>
          <a:p>
            <a:pPr>
              <a:defRPr/>
            </a:pPr>
            <a:r>
              <a:rPr lang="cs-CZ" altLang="cs-CZ" sz="1400" b="1" dirty="0"/>
              <a:t>přímé náklady </a:t>
            </a:r>
            <a:r>
              <a:rPr lang="cs-CZ" altLang="cs-CZ" sz="1400" dirty="0"/>
              <a:t>– lze snadno přiřadit k výkonu (například podělit počtem vyrobených kusů)</a:t>
            </a:r>
          </a:p>
          <a:p>
            <a:pPr>
              <a:defRPr/>
            </a:pPr>
            <a:r>
              <a:rPr lang="cs-CZ" altLang="cs-CZ" sz="1400" b="1" dirty="0"/>
              <a:t>režijní náklady </a:t>
            </a:r>
            <a:r>
              <a:rPr lang="cs-CZ" altLang="cs-CZ" sz="1400" dirty="0"/>
              <a:t>(nepřímé náklady) – k výkonu nelze přiřadit jednoduše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kalkulace = přiřazování nákladů k jednotlivým výkonům organizace, různé metody (viz .</a:t>
            </a:r>
            <a:r>
              <a:rPr lang="cs-CZ" altLang="cs-CZ" sz="1400" dirty="0" err="1"/>
              <a:t>xls</a:t>
            </a:r>
            <a:r>
              <a:rPr lang="cs-CZ" altLang="cs-CZ" sz="1400" dirty="0"/>
              <a:t> soubor):</a:t>
            </a:r>
          </a:p>
          <a:p>
            <a:pPr lvl="1">
              <a:defRPr/>
            </a:pPr>
            <a:r>
              <a:rPr lang="cs-CZ" altLang="cs-CZ" sz="1400" dirty="0"/>
              <a:t>prostá metoda dělením </a:t>
            </a:r>
            <a:r>
              <a:rPr lang="cs-CZ" altLang="cs-CZ" sz="1400" i="1" dirty="0"/>
              <a:t>(rovnoměrné rozdělení mezi všechny kusy)</a:t>
            </a:r>
          </a:p>
          <a:p>
            <a:pPr lvl="1">
              <a:defRPr/>
            </a:pPr>
            <a:r>
              <a:rPr lang="cs-CZ" altLang="cs-CZ" sz="1400" dirty="0"/>
              <a:t>metoda dělením s poměrovými čísly </a:t>
            </a:r>
            <a:r>
              <a:rPr lang="cs-CZ" altLang="cs-CZ" sz="1400" i="1" dirty="0"/>
              <a:t>(rozdělení mezi výkony v poměru podle normy)</a:t>
            </a:r>
          </a:p>
          <a:p>
            <a:pPr lvl="1">
              <a:defRPr/>
            </a:pPr>
            <a:r>
              <a:rPr lang="cs-CZ" altLang="cs-CZ" sz="1400" dirty="0"/>
              <a:t>metoda přirážková </a:t>
            </a:r>
            <a:r>
              <a:rPr lang="cs-CZ" altLang="cs-CZ" sz="1400" i="1" dirty="0"/>
              <a:t>(rozdělení podle přirážky vyčíslené dle přímých nákladů)</a:t>
            </a:r>
          </a:p>
          <a:p>
            <a:pPr lvl="1">
              <a:defRPr/>
            </a:pPr>
            <a:r>
              <a:rPr lang="cs-CZ" altLang="cs-CZ" sz="1400" dirty="0"/>
              <a:t>...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kalkulace coby základ </a:t>
            </a:r>
            <a:r>
              <a:rPr lang="cs-CZ" altLang="cs-CZ" sz="1400" b="1" dirty="0"/>
              <a:t>cenotvorby</a:t>
            </a:r>
          </a:p>
        </p:txBody>
      </p:sp>
    </p:spTree>
    <p:extLst>
      <p:ext uri="{BB962C8B-B14F-4D97-AF65-F5344CB8AC3E}">
        <p14:creationId xmlns:p14="http://schemas.microsoft.com/office/powerpoint/2010/main" val="1254141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Příklad kalkulací</a:t>
            </a:r>
            <a:endParaRPr lang="cs-CZ" altLang="cs-CZ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6E0C0BD-515C-46DE-8F86-32C619277A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407" y="1465773"/>
            <a:ext cx="6263185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051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Výnosy (ekonomická rovina) v NNO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b="1" dirty="0"/>
              <a:t>výnosy </a:t>
            </a:r>
            <a:r>
              <a:rPr lang="cs-CZ" altLang="cs-CZ" sz="1400" dirty="0"/>
              <a:t>= peněžní vyjádření výkonů</a:t>
            </a:r>
          </a:p>
          <a:p>
            <a:pPr>
              <a:defRPr/>
            </a:pPr>
            <a:r>
              <a:rPr lang="cs-CZ" altLang="cs-CZ" sz="1400" dirty="0"/>
              <a:t>představují jednu ze stran rozpočtu 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jaké finanční zdroje NNO má a v jaké výši je může očekávat?</a:t>
            </a:r>
          </a:p>
          <a:p>
            <a:pPr>
              <a:defRPr/>
            </a:pPr>
            <a:r>
              <a:rPr lang="cs-CZ" altLang="cs-CZ" sz="1400" dirty="0"/>
              <a:t>komplikované odhadnout výši výnosů</a:t>
            </a:r>
          </a:p>
          <a:p>
            <a:pPr>
              <a:defRPr/>
            </a:pPr>
            <a:r>
              <a:rPr lang="cs-CZ" altLang="cs-CZ" sz="1400" dirty="0"/>
              <a:t>základní </a:t>
            </a:r>
            <a:r>
              <a:rPr lang="cs-CZ" altLang="cs-CZ" sz="1400" b="1" dirty="0"/>
              <a:t>druhy</a:t>
            </a:r>
            <a:r>
              <a:rPr lang="cs-CZ" altLang="cs-CZ" sz="1400" dirty="0"/>
              <a:t> výnosů:</a:t>
            </a:r>
          </a:p>
          <a:p>
            <a:pPr lvl="1">
              <a:defRPr/>
            </a:pPr>
            <a:r>
              <a:rPr lang="cs-CZ" altLang="cs-CZ" sz="1400" dirty="0"/>
              <a:t>tržby za realizované výkony</a:t>
            </a:r>
          </a:p>
          <a:p>
            <a:pPr lvl="1">
              <a:defRPr/>
            </a:pPr>
            <a:r>
              <a:rPr lang="cs-CZ" altLang="cs-CZ" sz="1400" dirty="0"/>
              <a:t>dotace ze státního rozpočtu a z rozpočtů krajů a obcí</a:t>
            </a:r>
          </a:p>
          <a:p>
            <a:pPr lvl="1">
              <a:defRPr/>
            </a:pPr>
            <a:r>
              <a:rPr lang="cs-CZ" altLang="cs-CZ" sz="1400" dirty="0"/>
              <a:t>granty</a:t>
            </a:r>
          </a:p>
          <a:p>
            <a:pPr lvl="1">
              <a:defRPr/>
            </a:pPr>
            <a:r>
              <a:rPr lang="cs-CZ" altLang="cs-CZ" sz="1400" dirty="0"/>
              <a:t>dary fyzických a právnických osob</a:t>
            </a:r>
          </a:p>
          <a:p>
            <a:pPr lvl="1">
              <a:defRPr/>
            </a:pPr>
            <a:r>
              <a:rPr lang="cs-CZ" altLang="cs-CZ" sz="1400" dirty="0"/>
              <a:t>členské příspěvky</a:t>
            </a:r>
          </a:p>
          <a:p>
            <a:pPr lvl="1">
              <a:defRPr/>
            </a:pPr>
            <a:r>
              <a:rPr lang="cs-CZ" altLang="cs-CZ" sz="1400" dirty="0"/>
              <a:t>přijaté úroky</a:t>
            </a:r>
          </a:p>
          <a:p>
            <a:pPr lvl="1">
              <a:defRPr/>
            </a:pPr>
            <a:r>
              <a:rPr lang="cs-CZ" altLang="cs-CZ" sz="1400" dirty="0"/>
              <a:t>příjmy z reklam</a:t>
            </a:r>
          </a:p>
          <a:p>
            <a:pPr lvl="1">
              <a:defRPr/>
            </a:pPr>
            <a:r>
              <a:rPr lang="cs-CZ" altLang="cs-CZ" sz="1400" dirty="0"/>
              <a:t>veřejné sbírky</a:t>
            </a:r>
          </a:p>
          <a:p>
            <a:pPr lvl="1">
              <a:defRPr/>
            </a:pPr>
            <a:r>
              <a:rPr lang="cs-CZ" altLang="cs-CZ" sz="1400" dirty="0"/>
              <a:t>atd.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rozlišujeme volné a vázané zdroje</a:t>
            </a:r>
          </a:p>
        </p:txBody>
      </p:sp>
    </p:spTree>
    <p:extLst>
      <p:ext uri="{BB962C8B-B14F-4D97-AF65-F5344CB8AC3E}">
        <p14:creationId xmlns:p14="http://schemas.microsoft.com/office/powerpoint/2010/main" val="2937459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Pokročilejší nástroje</a:t>
            </a:r>
            <a:r>
              <a:rPr lang="cs-CZ" altLang="cs-CZ" sz="4000" dirty="0"/>
              <a:t>…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numCol="1"/>
          <a:lstStyle/>
          <a:p>
            <a:pPr marL="72000" indent="0">
              <a:buNone/>
              <a:defRPr/>
            </a:pPr>
            <a:r>
              <a:rPr lang="cs-CZ" altLang="cs-CZ" sz="1400" dirty="0"/>
              <a:t>=&gt; od Finančního řízení, přes Finanční analýzu k Finančnímu zdraví</a:t>
            </a:r>
          </a:p>
          <a:p>
            <a:pPr>
              <a:defRPr/>
            </a:pPr>
            <a:endParaRPr lang="cs-CZ" altLang="cs-CZ" sz="1400" b="1" dirty="0"/>
          </a:p>
          <a:p>
            <a:pPr>
              <a:defRPr/>
            </a:pPr>
            <a:r>
              <a:rPr lang="cs-CZ" altLang="cs-CZ" sz="1400" b="1" dirty="0"/>
              <a:t>Finanční řízení: </a:t>
            </a:r>
          </a:p>
          <a:p>
            <a:pPr marL="72000" indent="0">
              <a:buNone/>
              <a:defRPr/>
            </a:pPr>
            <a:r>
              <a:rPr lang="en-US" altLang="cs-CZ" sz="1100" b="1" dirty="0" err="1"/>
              <a:t>cíl</a:t>
            </a:r>
            <a:r>
              <a:rPr lang="en-US" altLang="cs-CZ" sz="1100" dirty="0"/>
              <a:t>: </a:t>
            </a:r>
            <a:r>
              <a:rPr lang="en-US" altLang="cs-CZ" sz="1100" dirty="0" err="1"/>
              <a:t>zaměřit</a:t>
            </a:r>
            <a:r>
              <a:rPr lang="en-US" altLang="cs-CZ" sz="1100" dirty="0"/>
              <a:t> se </a:t>
            </a:r>
            <a:r>
              <a:rPr lang="en-US" altLang="cs-CZ" sz="1100" dirty="0" err="1"/>
              <a:t>na</a:t>
            </a:r>
            <a:r>
              <a:rPr lang="en-US" altLang="cs-CZ" sz="1100" dirty="0"/>
              <a:t> </a:t>
            </a:r>
            <a:r>
              <a:rPr lang="en-US" altLang="cs-CZ" sz="1100" dirty="0" err="1"/>
              <a:t>veškeré</a:t>
            </a:r>
            <a:r>
              <a:rPr lang="en-US" altLang="cs-CZ" sz="1100" dirty="0"/>
              <a:t> </a:t>
            </a:r>
            <a:r>
              <a:rPr lang="en-US" altLang="cs-CZ" sz="1100" dirty="0" err="1"/>
              <a:t>ekonomické</a:t>
            </a:r>
            <a:r>
              <a:rPr lang="en-US" altLang="cs-CZ" sz="1100" dirty="0"/>
              <a:t> </a:t>
            </a:r>
            <a:r>
              <a:rPr lang="en-US" altLang="cs-CZ" sz="1100" dirty="0" err="1"/>
              <a:t>vazby</a:t>
            </a:r>
            <a:r>
              <a:rPr lang="en-US" altLang="cs-CZ" sz="1100" dirty="0"/>
              <a:t> </a:t>
            </a:r>
            <a:r>
              <a:rPr lang="en-US" altLang="cs-CZ" sz="1100" dirty="0" err="1"/>
              <a:t>organizace</a:t>
            </a:r>
            <a:r>
              <a:rPr lang="cs-CZ" altLang="cs-CZ" sz="1100" dirty="0"/>
              <a:t>…</a:t>
            </a:r>
            <a:r>
              <a:rPr lang="en-US" altLang="cs-CZ" sz="1100" dirty="0"/>
              <a:t> </a:t>
            </a:r>
            <a:r>
              <a:rPr lang="en-US" altLang="cs-CZ" sz="1100" dirty="0" err="1"/>
              <a:t>tak</a:t>
            </a:r>
            <a:r>
              <a:rPr lang="en-US" altLang="cs-CZ" sz="1100" dirty="0"/>
              <a:t> aby </a:t>
            </a:r>
            <a:r>
              <a:rPr lang="en-US" altLang="cs-CZ" sz="1100" dirty="0" err="1"/>
              <a:t>organi</a:t>
            </a:r>
            <a:r>
              <a:rPr lang="cs-CZ" altLang="cs-CZ" sz="1100" dirty="0"/>
              <a:t>z</a:t>
            </a:r>
            <a:r>
              <a:rPr lang="en-US" altLang="cs-CZ" sz="1100" dirty="0"/>
              <a:t>ace </a:t>
            </a:r>
            <a:r>
              <a:rPr lang="en-US" altLang="cs-CZ" sz="1100" dirty="0" err="1"/>
              <a:t>mohla</a:t>
            </a:r>
            <a:r>
              <a:rPr lang="en-US" altLang="cs-CZ" sz="1100" dirty="0"/>
              <a:t> </a:t>
            </a:r>
            <a:r>
              <a:rPr lang="en-US" altLang="cs-CZ" sz="1100" dirty="0" err="1"/>
              <a:t>naplňovat</a:t>
            </a:r>
            <a:r>
              <a:rPr lang="en-US" altLang="cs-CZ" sz="1100" dirty="0"/>
              <a:t> </a:t>
            </a:r>
            <a:r>
              <a:rPr lang="en-US" altLang="cs-CZ" sz="1100" dirty="0" err="1"/>
              <a:t>smysl</a:t>
            </a:r>
            <a:r>
              <a:rPr lang="en-US" altLang="cs-CZ" sz="1100" dirty="0"/>
              <a:t> </a:t>
            </a:r>
            <a:r>
              <a:rPr lang="en-US" altLang="cs-CZ" sz="1100" dirty="0" err="1"/>
              <a:t>své</a:t>
            </a:r>
            <a:r>
              <a:rPr lang="en-US" altLang="cs-CZ" sz="1100" dirty="0"/>
              <a:t> existence bez toho, </a:t>
            </a:r>
            <a:r>
              <a:rPr lang="en-US" altLang="cs-CZ" sz="1100" dirty="0" err="1"/>
              <a:t>aniž</a:t>
            </a:r>
            <a:r>
              <a:rPr lang="en-US" altLang="cs-CZ" sz="1100" dirty="0"/>
              <a:t> by </a:t>
            </a:r>
            <a:r>
              <a:rPr lang="en-US" altLang="cs-CZ" sz="1100" dirty="0" err="1"/>
              <a:t>byla</a:t>
            </a:r>
            <a:r>
              <a:rPr lang="en-US" altLang="cs-CZ" sz="1100" dirty="0"/>
              <a:t> </a:t>
            </a:r>
            <a:r>
              <a:rPr lang="en-US" altLang="cs-CZ" sz="1100" dirty="0" err="1"/>
              <a:t>ohrožena</a:t>
            </a:r>
            <a:r>
              <a:rPr lang="en-US" altLang="cs-CZ" sz="1100" dirty="0"/>
              <a:t> </a:t>
            </a:r>
            <a:r>
              <a:rPr lang="en-US" altLang="cs-CZ" sz="1100" dirty="0" err="1"/>
              <a:t>její</a:t>
            </a:r>
            <a:r>
              <a:rPr lang="en-US" altLang="cs-CZ" sz="1100" dirty="0"/>
              <a:t> </a:t>
            </a:r>
            <a:r>
              <a:rPr lang="en-US" altLang="cs-CZ" sz="1100" dirty="0" err="1"/>
              <a:t>finanční</a:t>
            </a:r>
            <a:r>
              <a:rPr lang="en-US" altLang="cs-CZ" sz="1100" dirty="0"/>
              <a:t> </a:t>
            </a:r>
            <a:r>
              <a:rPr lang="en-US" altLang="cs-CZ" sz="1100" dirty="0" err="1"/>
              <a:t>stabilita</a:t>
            </a:r>
            <a:endParaRPr lang="cs-CZ" altLang="cs-CZ" sz="1100" dirty="0"/>
          </a:p>
          <a:p>
            <a:pPr marL="72000" indent="0">
              <a:buNone/>
              <a:defRPr/>
            </a:pPr>
            <a:r>
              <a:rPr lang="en-US" altLang="cs-CZ" sz="1100" b="1" dirty="0" err="1"/>
              <a:t>aktivity</a:t>
            </a:r>
            <a:r>
              <a:rPr lang="en-US" altLang="cs-CZ" sz="1100" dirty="0"/>
              <a:t>: </a:t>
            </a:r>
            <a:r>
              <a:rPr lang="en-US" altLang="cs-CZ" sz="1100" dirty="0" err="1"/>
              <a:t>finanční</a:t>
            </a:r>
            <a:r>
              <a:rPr lang="en-US" altLang="cs-CZ" sz="1100" dirty="0"/>
              <a:t> </a:t>
            </a:r>
            <a:r>
              <a:rPr lang="en-US" altLang="cs-CZ" sz="1100" dirty="0" err="1"/>
              <a:t>plánování</a:t>
            </a:r>
            <a:r>
              <a:rPr lang="en-US" altLang="cs-CZ" sz="1100" dirty="0"/>
              <a:t> / </a:t>
            </a:r>
            <a:r>
              <a:rPr lang="en-US" altLang="cs-CZ" sz="1100" dirty="0" err="1"/>
              <a:t>rozhodování</a:t>
            </a:r>
            <a:r>
              <a:rPr lang="en-US" altLang="cs-CZ" sz="1100" dirty="0"/>
              <a:t> / </a:t>
            </a:r>
            <a:r>
              <a:rPr lang="en-US" altLang="cs-CZ" sz="1100" dirty="0" err="1"/>
              <a:t>operativní</a:t>
            </a:r>
            <a:r>
              <a:rPr lang="en-US" altLang="cs-CZ" sz="1100" dirty="0"/>
              <a:t> </a:t>
            </a:r>
            <a:r>
              <a:rPr lang="en-US" altLang="cs-CZ" sz="1100" dirty="0" err="1"/>
              <a:t>řízení</a:t>
            </a:r>
            <a:r>
              <a:rPr lang="en-US" altLang="cs-CZ" sz="1100" dirty="0"/>
              <a:t> / </a:t>
            </a:r>
            <a:r>
              <a:rPr lang="en-US" altLang="cs-CZ" sz="1100" u="sng" dirty="0" err="1"/>
              <a:t>analýza</a:t>
            </a:r>
            <a:r>
              <a:rPr lang="en-US" altLang="cs-CZ" sz="1100" dirty="0"/>
              <a:t> / </a:t>
            </a:r>
            <a:r>
              <a:rPr lang="en-US" altLang="cs-CZ" sz="1100" dirty="0" err="1"/>
              <a:t>kontrola</a:t>
            </a:r>
            <a:endParaRPr lang="cs-CZ" altLang="cs-CZ" sz="1100" dirty="0"/>
          </a:p>
          <a:p>
            <a:pPr marL="72000" indent="0">
              <a:buNone/>
              <a:defRPr/>
            </a:pPr>
            <a:r>
              <a:rPr lang="cs-CZ" altLang="cs-CZ" sz="1100" dirty="0">
                <a:solidFill>
                  <a:schemeClr val="bg1"/>
                </a:solidFill>
              </a:rPr>
              <a:t>.</a:t>
            </a:r>
            <a:endParaRPr lang="cs-CZ" altLang="cs-CZ" sz="1400" dirty="0">
              <a:solidFill>
                <a:schemeClr val="bg1"/>
              </a:solidFill>
            </a:endParaRPr>
          </a:p>
          <a:p>
            <a:pPr marL="72000" indent="0">
              <a:buNone/>
              <a:defRPr/>
            </a:pPr>
            <a:endParaRPr lang="cs-CZ" altLang="cs-CZ" sz="1400" b="1" dirty="0"/>
          </a:p>
          <a:p>
            <a:pPr>
              <a:defRPr/>
            </a:pPr>
            <a:r>
              <a:rPr lang="cs-CZ" altLang="cs-CZ" sz="1400" b="1" dirty="0"/>
              <a:t>Finanční analýza: </a:t>
            </a:r>
          </a:p>
          <a:p>
            <a:pPr marL="72000" indent="0">
              <a:buNone/>
              <a:defRPr/>
            </a:pPr>
            <a:r>
              <a:rPr lang="cs-CZ" altLang="cs-CZ" sz="1100" b="1" dirty="0"/>
              <a:t>cíl: </a:t>
            </a:r>
            <a:r>
              <a:rPr lang="en-US" altLang="cs-CZ" sz="1100" dirty="0"/>
              <a:t>z </a:t>
            </a:r>
            <a:r>
              <a:rPr lang="en-US" altLang="cs-CZ" sz="1100" dirty="0" err="1"/>
              <a:t>dostupných</a:t>
            </a:r>
            <a:r>
              <a:rPr lang="en-US" altLang="cs-CZ" sz="1100" dirty="0"/>
              <a:t> </a:t>
            </a:r>
            <a:r>
              <a:rPr lang="en-US" altLang="cs-CZ" sz="1100" dirty="0" err="1"/>
              <a:t>dat</a:t>
            </a:r>
            <a:r>
              <a:rPr lang="en-US" altLang="cs-CZ" sz="1100" dirty="0"/>
              <a:t> </a:t>
            </a:r>
            <a:r>
              <a:rPr lang="en-US" altLang="cs-CZ" sz="1100" dirty="0" err="1"/>
              <a:t>získat</a:t>
            </a:r>
            <a:r>
              <a:rPr lang="cs-CZ" altLang="cs-CZ" sz="1100" dirty="0"/>
              <a:t> dodatečné</a:t>
            </a:r>
            <a:r>
              <a:rPr lang="en-US" altLang="cs-CZ" sz="1100" dirty="0"/>
              <a:t> </a:t>
            </a:r>
            <a:r>
              <a:rPr lang="en-US" altLang="cs-CZ" sz="1100" dirty="0" err="1"/>
              <a:t>informace</a:t>
            </a:r>
            <a:r>
              <a:rPr lang="cs-CZ" altLang="cs-CZ" sz="1100" dirty="0"/>
              <a:t> o silných a slabých stránkách </a:t>
            </a:r>
            <a:r>
              <a:rPr lang="en-US" altLang="cs-CZ" sz="1100" dirty="0" err="1"/>
              <a:t>organizace</a:t>
            </a:r>
            <a:endParaRPr lang="cs-CZ" altLang="cs-CZ" sz="1100" dirty="0"/>
          </a:p>
          <a:p>
            <a:pPr marL="72000" indent="0">
              <a:buNone/>
              <a:defRPr/>
            </a:pPr>
            <a:r>
              <a:rPr lang="en-US" altLang="cs-CZ" sz="1100" b="1" dirty="0" err="1"/>
              <a:t>základní</a:t>
            </a:r>
            <a:r>
              <a:rPr lang="en-US" altLang="cs-CZ" sz="1100" b="1" dirty="0"/>
              <a:t> </a:t>
            </a:r>
            <a:r>
              <a:rPr lang="en-US" altLang="cs-CZ" sz="1100" b="1" dirty="0" err="1"/>
              <a:t>etapy</a:t>
            </a:r>
            <a:r>
              <a:rPr lang="en-US" altLang="cs-CZ" sz="1100" b="1" dirty="0"/>
              <a:t>:</a:t>
            </a:r>
            <a:r>
              <a:rPr lang="en-US" altLang="cs-CZ" sz="1100" dirty="0"/>
              <a:t> </a:t>
            </a:r>
            <a:r>
              <a:rPr lang="en-US" altLang="cs-CZ" sz="1100" dirty="0" err="1"/>
              <a:t>zjištění</a:t>
            </a:r>
            <a:r>
              <a:rPr lang="en-US" altLang="cs-CZ" sz="1100" dirty="0"/>
              <a:t> </a:t>
            </a:r>
            <a:r>
              <a:rPr lang="en-US" altLang="cs-CZ" sz="1100" dirty="0" err="1"/>
              <a:t>základních</a:t>
            </a:r>
            <a:r>
              <a:rPr lang="en-US" altLang="cs-CZ" sz="1100" dirty="0"/>
              <a:t> </a:t>
            </a:r>
            <a:r>
              <a:rPr lang="en-US" altLang="cs-CZ" sz="1100" dirty="0" err="1"/>
              <a:t>charakteristik</a:t>
            </a:r>
            <a:r>
              <a:rPr lang="en-US" altLang="cs-CZ" sz="1100" dirty="0"/>
              <a:t> / </a:t>
            </a:r>
            <a:r>
              <a:rPr lang="en-US" altLang="cs-CZ" sz="1100" dirty="0" err="1"/>
              <a:t>určení</a:t>
            </a:r>
            <a:r>
              <a:rPr lang="en-US" altLang="cs-CZ" sz="1100" dirty="0"/>
              <a:t> </a:t>
            </a:r>
            <a:r>
              <a:rPr lang="en-US" altLang="cs-CZ" sz="1100" dirty="0" err="1"/>
              <a:t>odchylek</a:t>
            </a:r>
            <a:r>
              <a:rPr lang="en-US" altLang="cs-CZ" sz="1100" dirty="0"/>
              <a:t> od </a:t>
            </a:r>
            <a:r>
              <a:rPr lang="en-US" altLang="cs-CZ" sz="1100" dirty="0" err="1"/>
              <a:t>standardů</a:t>
            </a:r>
            <a:r>
              <a:rPr lang="en-US" altLang="cs-CZ" sz="1100" dirty="0"/>
              <a:t> / </a:t>
            </a:r>
            <a:r>
              <a:rPr lang="en-US" altLang="cs-CZ" sz="1100" dirty="0" err="1"/>
              <a:t>podrobnější</a:t>
            </a:r>
            <a:r>
              <a:rPr lang="en-US" altLang="cs-CZ" sz="1100" dirty="0"/>
              <a:t> </a:t>
            </a:r>
            <a:r>
              <a:rPr lang="en-US" altLang="cs-CZ" sz="1100" dirty="0" err="1"/>
              <a:t>analýza</a:t>
            </a:r>
            <a:r>
              <a:rPr lang="en-US" altLang="cs-CZ" sz="1100" dirty="0"/>
              <a:t> </a:t>
            </a:r>
            <a:r>
              <a:rPr lang="en-US" altLang="cs-CZ" sz="1100" dirty="0" err="1"/>
              <a:t>zvolených</a:t>
            </a:r>
            <a:r>
              <a:rPr lang="en-US" altLang="cs-CZ" sz="1100" dirty="0"/>
              <a:t> </a:t>
            </a:r>
            <a:r>
              <a:rPr lang="en-US" altLang="cs-CZ" sz="1100" dirty="0" err="1"/>
              <a:t>oblastí</a:t>
            </a:r>
            <a:r>
              <a:rPr lang="en-US" altLang="cs-CZ" sz="1100" dirty="0"/>
              <a:t> / </a:t>
            </a:r>
            <a:r>
              <a:rPr lang="en-US" altLang="cs-CZ" sz="1100" dirty="0" err="1"/>
              <a:t>identifikace</a:t>
            </a:r>
            <a:r>
              <a:rPr lang="en-US" altLang="cs-CZ" sz="1100" dirty="0"/>
              <a:t> </a:t>
            </a:r>
            <a:r>
              <a:rPr lang="en-US" altLang="cs-CZ" sz="1100" dirty="0" err="1"/>
              <a:t>příčin</a:t>
            </a:r>
            <a:r>
              <a:rPr lang="en-US" altLang="cs-CZ" sz="1100" dirty="0"/>
              <a:t> </a:t>
            </a:r>
            <a:r>
              <a:rPr lang="en-US" altLang="cs-CZ" sz="1100" dirty="0" err="1"/>
              <a:t>nežádoucího</a:t>
            </a:r>
            <a:r>
              <a:rPr lang="en-US" altLang="cs-CZ" sz="1100" dirty="0"/>
              <a:t> </a:t>
            </a:r>
            <a:r>
              <a:rPr lang="en-US" altLang="cs-CZ" sz="1100" dirty="0" err="1"/>
              <a:t>stavu</a:t>
            </a:r>
            <a:endParaRPr lang="cs-CZ" altLang="cs-CZ" sz="1100" dirty="0"/>
          </a:p>
          <a:p>
            <a:pPr marL="72000" indent="0">
              <a:buNone/>
              <a:defRPr/>
            </a:pPr>
            <a:r>
              <a:rPr lang="en-US" sz="1100" b="1" dirty="0" err="1"/>
              <a:t>metodický</a:t>
            </a:r>
            <a:r>
              <a:rPr lang="en-US" sz="1100" b="1" dirty="0"/>
              <a:t> </a:t>
            </a:r>
            <a:r>
              <a:rPr lang="en-US" sz="1100" b="1" dirty="0" err="1"/>
              <a:t>aparát</a:t>
            </a:r>
            <a:r>
              <a:rPr lang="en-US" sz="1100" b="1" dirty="0"/>
              <a:t>:</a:t>
            </a:r>
            <a:r>
              <a:rPr lang="cs-CZ" sz="1100" b="1" dirty="0"/>
              <a:t> </a:t>
            </a:r>
            <a:r>
              <a:rPr lang="cs-CZ" sz="1100" dirty="0"/>
              <a:t>poměrové ukazatele /</a:t>
            </a:r>
            <a:r>
              <a:rPr lang="en-US" sz="1100" b="1" dirty="0"/>
              <a:t> </a:t>
            </a:r>
            <a:r>
              <a:rPr lang="en-US" sz="1100" dirty="0" err="1"/>
              <a:t>horizontální</a:t>
            </a:r>
            <a:r>
              <a:rPr lang="en-US" sz="1100" dirty="0"/>
              <a:t> </a:t>
            </a:r>
            <a:r>
              <a:rPr lang="en-US" sz="1100" dirty="0" err="1"/>
              <a:t>analýza</a:t>
            </a:r>
            <a:r>
              <a:rPr lang="en-US" sz="1100" dirty="0"/>
              <a:t> / </a:t>
            </a:r>
            <a:r>
              <a:rPr lang="en-US" sz="1100" dirty="0" err="1"/>
              <a:t>vertikální</a:t>
            </a:r>
            <a:r>
              <a:rPr lang="en-US" sz="1100" dirty="0"/>
              <a:t> </a:t>
            </a:r>
            <a:r>
              <a:rPr lang="en-US" sz="1100" dirty="0" err="1"/>
              <a:t>analýza</a:t>
            </a:r>
            <a:r>
              <a:rPr lang="en-US" sz="1100" dirty="0"/>
              <a:t> </a:t>
            </a:r>
            <a:r>
              <a:rPr lang="cs-CZ" sz="1100" dirty="0"/>
              <a:t>… sofistikovanější nástroje třeba jako </a:t>
            </a:r>
            <a:r>
              <a:rPr lang="en-US" sz="1100" dirty="0" err="1"/>
              <a:t>bonitní-bankrotní</a:t>
            </a:r>
            <a:r>
              <a:rPr lang="en-US" sz="1100" dirty="0"/>
              <a:t> </a:t>
            </a:r>
            <a:r>
              <a:rPr lang="en-US" sz="1100" dirty="0" err="1"/>
              <a:t>modely</a:t>
            </a:r>
            <a:endParaRPr lang="cs-CZ" sz="1100" dirty="0"/>
          </a:p>
          <a:p>
            <a:pPr marL="72000" indent="0">
              <a:buNone/>
              <a:defRPr/>
            </a:pPr>
            <a:endParaRPr lang="en-US" sz="11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 err="1"/>
              <a:t>Bonitní-bankrotní</a:t>
            </a:r>
            <a:r>
              <a:rPr lang="cs-CZ" altLang="cs-CZ" sz="1400" b="1" dirty="0"/>
              <a:t> modely</a:t>
            </a:r>
            <a:r>
              <a:rPr lang="cs-CZ" altLang="cs-CZ" sz="1400" dirty="0"/>
              <a:t>: </a:t>
            </a:r>
          </a:p>
          <a:p>
            <a:pPr marL="72000" indent="0">
              <a:buNone/>
              <a:defRPr/>
            </a:pPr>
            <a:r>
              <a:rPr lang="cs-CZ" altLang="cs-CZ" sz="1100" b="1" dirty="0"/>
              <a:t>cíl: </a:t>
            </a:r>
            <a:r>
              <a:rPr lang="cs-CZ" altLang="cs-CZ" sz="1100" dirty="0"/>
              <a:t>prostřednictvím jednoho čísla/klasifikace vyjádřit hodnocení aktuálního stavu („bonitní modely“) a resp. stanovit predikci („bankrotní modely“)</a:t>
            </a:r>
          </a:p>
          <a:p>
            <a:pPr marL="72000" indent="0">
              <a:buNone/>
              <a:defRPr/>
            </a:pPr>
            <a:endParaRPr lang="cs-CZ" altLang="cs-CZ" sz="1100" dirty="0"/>
          </a:p>
        </p:txBody>
      </p:sp>
    </p:spTree>
    <p:extLst>
      <p:ext uri="{BB962C8B-B14F-4D97-AF65-F5344CB8AC3E}">
        <p14:creationId xmlns:p14="http://schemas.microsoft.com/office/powerpoint/2010/main" val="3240542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800" dirty="0"/>
              <a:t>účetnictví a zdanění NNO</a:t>
            </a:r>
          </a:p>
          <a:p>
            <a:pPr lvl="1">
              <a:defRPr/>
            </a:pPr>
            <a:r>
              <a:rPr lang="cs-CZ" altLang="cs-CZ" sz="1400" dirty="0"/>
              <a:t>účetnictví</a:t>
            </a:r>
          </a:p>
          <a:p>
            <a:pPr lvl="1">
              <a:defRPr/>
            </a:pPr>
            <a:r>
              <a:rPr lang="cs-CZ" altLang="cs-CZ" sz="1400" dirty="0"/>
              <a:t>účetní legislativa</a:t>
            </a:r>
          </a:p>
          <a:p>
            <a:pPr lvl="1">
              <a:defRPr/>
            </a:pPr>
            <a:r>
              <a:rPr lang="cs-CZ" altLang="cs-CZ" sz="1400" dirty="0"/>
              <a:t>specifika účetnictví NNO (rozsah, výkazy, doklady, archivace</a:t>
            </a:r>
            <a:r>
              <a:rPr lang="en-US" altLang="cs-CZ" sz="1400" dirty="0"/>
              <a:t>, </a:t>
            </a:r>
            <a:r>
              <a:rPr lang="en-US" altLang="cs-CZ" sz="1400" dirty="0" err="1"/>
              <a:t>zdanění</a:t>
            </a:r>
            <a:r>
              <a:rPr lang="cs-CZ" altLang="cs-CZ" sz="1400" dirty="0"/>
              <a:t>)</a:t>
            </a:r>
          </a:p>
          <a:p>
            <a:pPr lvl="1"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dirty="0"/>
              <a:t>k čemu účetnictví také slouží?</a:t>
            </a:r>
          </a:p>
          <a:p>
            <a:pPr lvl="1">
              <a:defRPr/>
            </a:pPr>
            <a:r>
              <a:rPr lang="cs-CZ" altLang="cs-CZ" sz="1400" dirty="0"/>
              <a:t>zdanění NNO</a:t>
            </a:r>
          </a:p>
          <a:p>
            <a:pPr lvl="1">
              <a:defRPr/>
            </a:pPr>
            <a:r>
              <a:rPr lang="cs-CZ" altLang="cs-CZ" sz="1400" dirty="0"/>
              <a:t>podklad ekonomického řízení</a:t>
            </a:r>
          </a:p>
          <a:p>
            <a:pPr lvl="1"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800" dirty="0"/>
              <a:t>nástroje ekonomického řízení a finanční analýzy z rychlíku</a:t>
            </a:r>
          </a:p>
          <a:p>
            <a:pPr lvl="1">
              <a:defRPr/>
            </a:pPr>
            <a:r>
              <a:rPr lang="cs-CZ" altLang="cs-CZ" sz="1400" dirty="0"/>
              <a:t>základní nástroj ekonomického řízení – rozpočet</a:t>
            </a:r>
          </a:p>
          <a:p>
            <a:pPr lvl="1">
              <a:defRPr/>
            </a:pPr>
            <a:r>
              <a:rPr lang="cs-CZ" altLang="cs-CZ" sz="1400" dirty="0"/>
              <a:t>náklady v NNO (jejich kalkulace)</a:t>
            </a:r>
          </a:p>
          <a:p>
            <a:pPr lvl="1">
              <a:defRPr/>
            </a:pPr>
            <a:r>
              <a:rPr lang="cs-CZ" altLang="cs-CZ" sz="1400" dirty="0"/>
              <a:t>výnosy</a:t>
            </a:r>
            <a:r>
              <a:rPr lang="en-US" altLang="cs-CZ" sz="1400" dirty="0"/>
              <a:t> </a:t>
            </a:r>
            <a:r>
              <a:rPr lang="cs-CZ" altLang="cs-CZ" sz="1400" dirty="0"/>
              <a:t>v NNO</a:t>
            </a:r>
          </a:p>
          <a:p>
            <a:pPr lvl="1">
              <a:defRPr/>
            </a:pPr>
            <a:r>
              <a:rPr lang="cs-CZ" altLang="cs-CZ" sz="1400" dirty="0"/>
              <a:t>na cestě za finančním zdravím… finanční analýza ve vší obecnosti</a:t>
            </a:r>
          </a:p>
          <a:p>
            <a:pPr lvl="1"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248737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buNone/>
            </a:pPr>
            <a:r>
              <a:rPr lang="cs-CZ" altLang="cs-CZ" sz="1400" dirty="0"/>
              <a:t>v textu zmiňovaná legislativa</a:t>
            </a:r>
          </a:p>
          <a:p>
            <a:pPr marL="72000" indent="0" algn="just">
              <a:buNone/>
            </a:pPr>
            <a:endParaRPr lang="cs-CZ" altLang="cs-CZ" sz="1400" dirty="0"/>
          </a:p>
          <a:p>
            <a:pPr marL="72000" indent="0" algn="just">
              <a:buNone/>
            </a:pPr>
            <a:r>
              <a:rPr lang="cs-CZ" altLang="cs-CZ" sz="1400" dirty="0"/>
              <a:t>DOBROZEMSKÝ, Václav a Jan STEJSKAL. </a:t>
            </a:r>
            <a:r>
              <a:rPr lang="cs-CZ" altLang="cs-CZ" sz="1400" i="1" dirty="0"/>
              <a:t>Nevýdělečné organizace v teorii. </a:t>
            </a:r>
            <a:r>
              <a:rPr lang="cs-CZ" altLang="cs-CZ" sz="1400" dirty="0"/>
              <a:t>2., aktualizované vydání. Praha: </a:t>
            </a:r>
            <a:r>
              <a:rPr lang="cs-CZ" altLang="cs-CZ" sz="1400" dirty="0" err="1"/>
              <a:t>Wolters</a:t>
            </a:r>
            <a:r>
              <a:rPr lang="cs-CZ" altLang="cs-CZ" sz="1400" dirty="0"/>
              <a:t> </a:t>
            </a:r>
            <a:r>
              <a:rPr lang="cs-CZ" altLang="cs-CZ" sz="1400" dirty="0" err="1"/>
              <a:t>Kluwer</a:t>
            </a:r>
            <a:r>
              <a:rPr lang="cs-CZ" altLang="cs-CZ" sz="1400" dirty="0"/>
              <a:t>, 2016. ISBN 978-80-7552-103-3.</a:t>
            </a:r>
          </a:p>
          <a:p>
            <a:pPr marL="72000" indent="0" algn="just">
              <a:buNone/>
            </a:pPr>
            <a:r>
              <a:rPr lang="cs-CZ" altLang="cs-CZ" sz="1400" dirty="0"/>
              <a:t>DOBROZEMSKÝ, Václav a Jan STEJSKAL</a:t>
            </a:r>
            <a:r>
              <a:rPr lang="cs-CZ" altLang="cs-CZ" sz="1400" i="1" dirty="0"/>
              <a:t>. Nevýdělečné organizace v praxi. </a:t>
            </a:r>
            <a:r>
              <a:rPr lang="cs-CZ" altLang="cs-CZ" sz="1400" dirty="0"/>
              <a:t>2., aktualizované vydání. Praha: </a:t>
            </a:r>
            <a:r>
              <a:rPr lang="cs-CZ" altLang="cs-CZ" sz="1400" dirty="0" err="1"/>
              <a:t>Wolters</a:t>
            </a:r>
            <a:r>
              <a:rPr lang="cs-CZ" altLang="cs-CZ" sz="1400" dirty="0"/>
              <a:t> </a:t>
            </a:r>
            <a:r>
              <a:rPr lang="cs-CZ" altLang="cs-CZ" sz="1400" dirty="0" err="1"/>
              <a:t>Kluwer</a:t>
            </a:r>
            <a:r>
              <a:rPr lang="cs-CZ" altLang="cs-CZ" sz="1400" dirty="0"/>
              <a:t>, 2017. ISBN 978-80-7552-476-8.</a:t>
            </a:r>
          </a:p>
          <a:p>
            <a:pPr marL="72000" indent="0" algn="just">
              <a:buNone/>
            </a:pPr>
            <a:endParaRPr lang="cs-CZ" altLang="cs-CZ" sz="1400" dirty="0"/>
          </a:p>
          <a:p>
            <a:pPr marL="72000" indent="0" algn="just">
              <a:buNone/>
            </a:pPr>
            <a:r>
              <a:rPr lang="cs-CZ" altLang="cs-CZ" sz="1400" dirty="0">
                <a:hlinkClick r:id="rId2"/>
              </a:rPr>
              <a:t>www.fikane.cz</a:t>
            </a:r>
            <a:r>
              <a:rPr lang="cs-CZ" altLang="cs-CZ" sz="1400" dirty="0"/>
              <a:t> (metodika)</a:t>
            </a:r>
          </a:p>
          <a:p>
            <a:pPr marL="72000" indent="0" algn="just">
              <a:buNone/>
            </a:pPr>
            <a:endParaRPr lang="cs-CZ" altLang="cs-CZ" sz="1400" dirty="0"/>
          </a:p>
          <a:p>
            <a:pPr marL="72000" indent="0" algn="just">
              <a:buNone/>
            </a:pPr>
            <a:r>
              <a:rPr lang="cs-CZ" altLang="cs-CZ" sz="1400" dirty="0"/>
              <a:t>Pro vážné zájemce:</a:t>
            </a:r>
          </a:p>
          <a:p>
            <a:pPr marL="72000" indent="0" algn="just">
              <a:buNone/>
            </a:pPr>
            <a:r>
              <a:rPr lang="cs-CZ" altLang="cs-CZ" sz="1400" dirty="0">
                <a:hlinkClick r:id="rId3"/>
              </a:rPr>
              <a:t>Pejcal &amp; Vyskočil, 2015</a:t>
            </a:r>
            <a:r>
              <a:rPr lang="cs-CZ" altLang="cs-CZ" sz="1400" dirty="0"/>
              <a:t> – o finanční analýze v případě obecně prospěšných společností </a:t>
            </a:r>
          </a:p>
          <a:p>
            <a:pPr marL="72000" indent="0" algn="just">
              <a:buNone/>
            </a:pPr>
            <a:r>
              <a:rPr lang="cs-CZ" altLang="cs-CZ" sz="1400" dirty="0">
                <a:hlinkClick r:id="rId4"/>
              </a:rPr>
              <a:t>Kolaříková &amp; Pejcal, 2018</a:t>
            </a:r>
            <a:r>
              <a:rPr lang="cs-CZ" altLang="cs-CZ" sz="1400" dirty="0"/>
              <a:t> – o finančním zdraví nadací</a:t>
            </a:r>
          </a:p>
          <a:p>
            <a:pPr marL="72000" indent="0" algn="just">
              <a:buNone/>
            </a:pPr>
            <a:r>
              <a:rPr lang="cs-CZ" altLang="cs-CZ" sz="1400" dirty="0">
                <a:hlinkClick r:id="rId5"/>
              </a:rPr>
              <a:t>Pejcal, 2021</a:t>
            </a:r>
            <a:r>
              <a:rPr lang="cs-CZ" altLang="cs-CZ" sz="1400" dirty="0"/>
              <a:t> – o konstrukci hodnotících a predikčních nástrojů NNO</a:t>
            </a:r>
          </a:p>
        </p:txBody>
      </p:sp>
    </p:spTree>
    <p:extLst>
      <p:ext uri="{BB962C8B-B14F-4D97-AF65-F5344CB8AC3E}">
        <p14:creationId xmlns:p14="http://schemas.microsoft.com/office/powerpoint/2010/main" val="3137675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53BF63-FF0E-4F55-B489-BF6CBFDCF9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872628-1921-472B-9EA3-D6371CAC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cvičení?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9462FC-62FB-40D4-9565-A5415E8C2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opakování z hodiny – co už víme? Co snad umíme odvodit?</a:t>
            </a:r>
          </a:p>
          <a:p>
            <a:r>
              <a:rPr lang="cs-CZ" sz="1600" dirty="0"/>
              <a:t>úspěch v NNO?</a:t>
            </a:r>
          </a:p>
          <a:p>
            <a:r>
              <a:rPr lang="cs-CZ" sz="1600" dirty="0"/>
              <a:t>nástroje ekonomického řízení a finanční analýza z rychlíku</a:t>
            </a:r>
          </a:p>
          <a:p>
            <a:pPr lvl="1"/>
            <a:r>
              <a:rPr lang="cs-CZ" sz="1600" dirty="0"/>
              <a:t>na cestě za finančním zdravím… finanční analýza ve vší obecnosti</a:t>
            </a:r>
          </a:p>
          <a:p>
            <a:pPr lvl="1"/>
            <a:r>
              <a:rPr lang="cs-CZ" sz="1600" dirty="0"/>
              <a:t>o stavbě kalkulačky finančního zdraví NNO</a:t>
            </a:r>
          </a:p>
          <a:p>
            <a:r>
              <a:rPr lang="cs-CZ" sz="1600" i="1" dirty="0"/>
              <a:t>drobný samostatný úkol</a:t>
            </a:r>
          </a:p>
          <a:p>
            <a:r>
              <a:rPr lang="cs-CZ" sz="1600" dirty="0"/>
              <a:t>závěrečné shrnutí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295864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K čemu účetnictví také slouží? </a:t>
            </a:r>
            <a:br>
              <a:rPr lang="cs-CZ" altLang="cs-CZ" sz="4000" dirty="0"/>
            </a:br>
            <a:r>
              <a:rPr lang="cs-CZ" altLang="cs-CZ" sz="4000" dirty="0"/>
              <a:t>		</a:t>
            </a:r>
            <a:r>
              <a:rPr lang="cs-CZ" altLang="cs-CZ" dirty="0"/>
              <a:t>      </a:t>
            </a:r>
            <a:r>
              <a:rPr lang="cs-CZ" altLang="cs-CZ" sz="4000" dirty="0"/>
              <a:t>	      </a:t>
            </a:r>
            <a:r>
              <a:rPr lang="cs-CZ" altLang="cs-CZ" dirty="0"/>
              <a:t>Podklad ekonomického řízení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692002"/>
            <a:ext cx="10900870" cy="4139998"/>
          </a:xfrm>
        </p:spPr>
        <p:txBody>
          <a:bodyPr numCol="1"/>
          <a:lstStyle/>
          <a:p>
            <a:pPr>
              <a:defRPr/>
            </a:pPr>
            <a:r>
              <a:rPr lang="cs-CZ" altLang="cs-CZ" sz="1400" dirty="0"/>
              <a:t>co už víme určitě? </a:t>
            </a:r>
          </a:p>
          <a:p>
            <a:pPr>
              <a:defRPr/>
            </a:pPr>
            <a:r>
              <a:rPr lang="cs-CZ" altLang="cs-CZ" sz="1400" b="1" dirty="0">
                <a:solidFill>
                  <a:schemeClr val="bg1">
                    <a:lumMod val="50000"/>
                  </a:schemeClr>
                </a:solidFill>
              </a:rPr>
              <a:t>finanční účetnictví </a:t>
            </a: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</a:rPr>
              <a:t>coby informační </a:t>
            </a:r>
            <a:r>
              <a:rPr lang="cs-CZ" altLang="cs-CZ" sz="1400" dirty="0" err="1">
                <a:solidFill>
                  <a:schemeClr val="bg1">
                    <a:lumMod val="50000"/>
                  </a:schemeClr>
                </a:solidFill>
              </a:rPr>
              <a:t>syst</a:t>
            </a:r>
            <a:r>
              <a:rPr lang="en-US" altLang="cs-CZ" sz="1400" dirty="0">
                <a:solidFill>
                  <a:schemeClr val="bg1">
                    <a:lumMod val="50000"/>
                  </a:schemeClr>
                </a:solidFill>
              </a:rPr>
              <a:t>é</a:t>
            </a: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</a:rPr>
              <a:t>m pojednávající:</a:t>
            </a:r>
          </a:p>
          <a:p>
            <a:pPr lvl="1">
              <a:defRPr/>
            </a:pPr>
            <a:r>
              <a:rPr lang="cs-CZ" altLang="cs-CZ" sz="1100" dirty="0">
                <a:solidFill>
                  <a:schemeClr val="bg1">
                    <a:lumMod val="50000"/>
                  </a:schemeClr>
                </a:solidFill>
              </a:rPr>
              <a:t>o </a:t>
            </a:r>
            <a:r>
              <a:rPr lang="en-US" altLang="cs-CZ" sz="1100" dirty="0" err="1">
                <a:solidFill>
                  <a:schemeClr val="bg1">
                    <a:lumMod val="50000"/>
                  </a:schemeClr>
                </a:solidFill>
              </a:rPr>
              <a:t>stavu</a:t>
            </a:r>
            <a:r>
              <a:rPr lang="en-US" altLang="cs-CZ" sz="1100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altLang="cs-CZ" sz="1100" dirty="0" err="1">
                <a:solidFill>
                  <a:schemeClr val="bg1">
                    <a:lumMod val="50000"/>
                  </a:schemeClr>
                </a:solidFill>
              </a:rPr>
              <a:t>pohybu</a:t>
            </a:r>
            <a:r>
              <a:rPr lang="en-US" altLang="cs-CZ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cs-CZ" sz="1100" dirty="0" err="1">
                <a:solidFill>
                  <a:schemeClr val="bg1">
                    <a:lumMod val="50000"/>
                  </a:schemeClr>
                </a:solidFill>
              </a:rPr>
              <a:t>majetku</a:t>
            </a:r>
            <a:r>
              <a:rPr lang="en-US" altLang="cs-CZ" sz="1100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altLang="cs-CZ" sz="1100" dirty="0" err="1">
                <a:solidFill>
                  <a:schemeClr val="bg1">
                    <a:lumMod val="50000"/>
                  </a:schemeClr>
                </a:solidFill>
              </a:rPr>
              <a:t>jiných</a:t>
            </a:r>
            <a:r>
              <a:rPr lang="en-US" altLang="cs-CZ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cs-CZ" sz="1100" dirty="0" err="1">
                <a:solidFill>
                  <a:schemeClr val="bg1">
                    <a:lumMod val="50000"/>
                  </a:schemeClr>
                </a:solidFill>
              </a:rPr>
              <a:t>aktiv</a:t>
            </a:r>
            <a:r>
              <a:rPr lang="en-US" altLang="cs-CZ" sz="11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cs-CZ" sz="1100" dirty="0" err="1">
                <a:solidFill>
                  <a:schemeClr val="bg1">
                    <a:lumMod val="50000"/>
                  </a:schemeClr>
                </a:solidFill>
              </a:rPr>
              <a:t>závazků</a:t>
            </a:r>
            <a:r>
              <a:rPr lang="en-US" altLang="cs-CZ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cs-CZ" sz="1100" dirty="0" err="1">
                <a:solidFill>
                  <a:schemeClr val="bg1">
                    <a:lumMod val="50000"/>
                  </a:schemeClr>
                </a:solidFill>
              </a:rPr>
              <a:t>včetně</a:t>
            </a:r>
            <a:r>
              <a:rPr lang="en-US" altLang="cs-CZ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cs-CZ" sz="1100" dirty="0" err="1">
                <a:solidFill>
                  <a:schemeClr val="bg1">
                    <a:lumMod val="50000"/>
                  </a:schemeClr>
                </a:solidFill>
              </a:rPr>
              <a:t>dluhů</a:t>
            </a:r>
            <a:r>
              <a:rPr lang="en-US" altLang="cs-CZ" sz="1100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altLang="cs-CZ" sz="1100" dirty="0" err="1">
                <a:solidFill>
                  <a:schemeClr val="bg1">
                    <a:lumMod val="50000"/>
                  </a:schemeClr>
                </a:solidFill>
              </a:rPr>
              <a:t>jiných</a:t>
            </a:r>
            <a:r>
              <a:rPr lang="en-US" altLang="cs-CZ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cs-CZ" sz="1100" dirty="0" err="1">
                <a:solidFill>
                  <a:schemeClr val="bg1">
                    <a:lumMod val="50000"/>
                  </a:schemeClr>
                </a:solidFill>
              </a:rPr>
              <a:t>pasiv</a:t>
            </a:r>
            <a:r>
              <a:rPr lang="en-US" altLang="cs-CZ" sz="11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cs-CZ" sz="1100" dirty="0" err="1">
                <a:solidFill>
                  <a:schemeClr val="bg1">
                    <a:lumMod val="50000"/>
                  </a:schemeClr>
                </a:solidFill>
              </a:rPr>
              <a:t>dále</a:t>
            </a:r>
            <a:r>
              <a:rPr lang="en-US" altLang="cs-CZ" sz="1100" dirty="0">
                <a:solidFill>
                  <a:schemeClr val="bg1">
                    <a:lumMod val="50000"/>
                  </a:schemeClr>
                </a:solidFill>
              </a:rPr>
              <a:t> o </a:t>
            </a:r>
            <a:r>
              <a:rPr lang="en-US" altLang="cs-CZ" sz="1100" dirty="0" err="1">
                <a:solidFill>
                  <a:schemeClr val="bg1">
                    <a:lumMod val="50000"/>
                  </a:schemeClr>
                </a:solidFill>
              </a:rPr>
              <a:t>nákladech</a:t>
            </a:r>
            <a:r>
              <a:rPr lang="en-US" altLang="cs-CZ" sz="1100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altLang="cs-CZ" sz="1100" dirty="0" err="1">
                <a:solidFill>
                  <a:schemeClr val="bg1">
                    <a:lumMod val="50000"/>
                  </a:schemeClr>
                </a:solidFill>
              </a:rPr>
              <a:t>výnosech</a:t>
            </a:r>
            <a:r>
              <a:rPr lang="en-US" altLang="cs-CZ" sz="1100" dirty="0">
                <a:solidFill>
                  <a:schemeClr val="bg1">
                    <a:lumMod val="50000"/>
                  </a:schemeClr>
                </a:solidFill>
              </a:rPr>
              <a:t> a o </a:t>
            </a:r>
            <a:r>
              <a:rPr lang="en-US" altLang="cs-CZ" sz="1100" dirty="0" err="1">
                <a:solidFill>
                  <a:schemeClr val="bg1">
                    <a:lumMod val="50000"/>
                  </a:schemeClr>
                </a:solidFill>
              </a:rPr>
              <a:t>výsledku</a:t>
            </a:r>
            <a:r>
              <a:rPr lang="en-US" altLang="cs-CZ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cs-CZ" sz="1100" dirty="0" err="1">
                <a:solidFill>
                  <a:schemeClr val="bg1">
                    <a:lumMod val="50000"/>
                  </a:schemeClr>
                </a:solidFill>
              </a:rPr>
              <a:t>hospodaření</a:t>
            </a:r>
            <a:r>
              <a:rPr lang="cs-CZ" altLang="cs-CZ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1">
              <a:defRPr/>
            </a:pPr>
            <a:r>
              <a:rPr lang="cs-CZ" altLang="cs-CZ" sz="1100" dirty="0">
                <a:solidFill>
                  <a:schemeClr val="bg1">
                    <a:lumMod val="50000"/>
                  </a:schemeClr>
                </a:solidFill>
              </a:rPr>
              <a:t>resp. o výdejích a příjmech, majetku a závazcích</a:t>
            </a:r>
          </a:p>
          <a:p>
            <a:pPr lvl="1">
              <a:defRPr/>
            </a:pPr>
            <a:endParaRPr lang="en-US" altLang="cs-CZ" sz="11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</a:rPr>
              <a:t>funkce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evidenční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analyticko-vyhodnocovací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kontrolní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</a:rPr>
              <a:t>uživatelé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interní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vs.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externí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</a:rPr>
              <a:t>formy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jednoduché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vs.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podvojné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zjednodušený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rozsah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vs.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plný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rozsah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cs-CZ" sz="11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</a:rPr>
              <a:t>postup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základě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účetních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dokladů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prováděny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účetní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zápisy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…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konci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účetního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období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skutečnost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shrnuta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v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rámci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</a:rPr>
              <a:t>účetní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</a:rPr>
              <a:t>závěrky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</a:rPr>
              <a:t>rozvaha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</a:rPr>
              <a:t>výkaz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</a:rPr>
              <a:t>zisků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</a:rPr>
              <a:t>ztrát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cs-CZ" altLang="cs-CZ" sz="6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co snad víme, nebo si umíme odvodit?</a:t>
            </a:r>
          </a:p>
          <a:p>
            <a:pPr>
              <a:defRPr/>
            </a:pPr>
            <a:r>
              <a:rPr lang="cs-CZ" altLang="cs-CZ" sz="1400" b="1" dirty="0">
                <a:solidFill>
                  <a:schemeClr val="bg1">
                    <a:lumMod val="50000"/>
                  </a:schemeClr>
                </a:solidFill>
              </a:rPr>
              <a:t>ekonomické řízení</a:t>
            </a: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cs-CZ" altLang="cs-CZ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</a:rPr>
              <a:t>jakým způsobem lze využívat finanční prostředky v organizaci pro naplňování stanoveného účelu</a:t>
            </a:r>
          </a:p>
          <a:p>
            <a:pPr>
              <a:defRPr/>
            </a:pPr>
            <a:r>
              <a:rPr lang="cs-CZ" altLang="cs-CZ" sz="1400" b="1" dirty="0">
                <a:solidFill>
                  <a:schemeClr val="bg1">
                    <a:lumMod val="50000"/>
                  </a:schemeClr>
                </a:solidFill>
              </a:rPr>
              <a:t>početnictví</a:t>
            </a: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</a:rPr>
              <a:t>: finanční účetnictví (a výkaznictví); vnitropodnikové/manažerské účetnictví; podniková statistika a rozbory</a:t>
            </a:r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2269961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28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Pokročilejší nástroje</a:t>
            </a:r>
            <a:r>
              <a:rPr lang="cs-CZ" altLang="cs-CZ" sz="4000" dirty="0"/>
              <a:t>…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numCol="1"/>
          <a:lstStyle/>
          <a:p>
            <a:pPr marL="72000" indent="0">
              <a:buNone/>
              <a:defRPr/>
            </a:pPr>
            <a:r>
              <a:rPr lang="cs-CZ" altLang="cs-CZ" sz="1400" dirty="0"/>
              <a:t>=&gt; od Finančního řízení, přes Finanční analýzu k Finančnímu zdraví</a:t>
            </a:r>
          </a:p>
          <a:p>
            <a:pPr>
              <a:defRPr/>
            </a:pPr>
            <a:endParaRPr lang="cs-CZ" altLang="cs-CZ" sz="1400" b="1" dirty="0"/>
          </a:p>
          <a:p>
            <a:pPr>
              <a:defRPr/>
            </a:pPr>
            <a:r>
              <a:rPr lang="cs-CZ" altLang="cs-CZ" sz="1400" b="1" dirty="0"/>
              <a:t>Finanční řízení: </a:t>
            </a:r>
          </a:p>
          <a:p>
            <a:pPr marL="72000" indent="0">
              <a:buNone/>
              <a:defRPr/>
            </a:pPr>
            <a:r>
              <a:rPr lang="en-US" altLang="cs-CZ" sz="1100" b="1" dirty="0" err="1"/>
              <a:t>cíl</a:t>
            </a:r>
            <a:r>
              <a:rPr lang="en-US" altLang="cs-CZ" sz="1100" dirty="0"/>
              <a:t>: </a:t>
            </a:r>
            <a:r>
              <a:rPr lang="en-US" altLang="cs-CZ" sz="1100" dirty="0" err="1"/>
              <a:t>zaměřit</a:t>
            </a:r>
            <a:r>
              <a:rPr lang="en-US" altLang="cs-CZ" sz="1100" dirty="0"/>
              <a:t> se </a:t>
            </a:r>
            <a:r>
              <a:rPr lang="en-US" altLang="cs-CZ" sz="1100" dirty="0" err="1"/>
              <a:t>na</a:t>
            </a:r>
            <a:r>
              <a:rPr lang="en-US" altLang="cs-CZ" sz="1100" dirty="0"/>
              <a:t> </a:t>
            </a:r>
            <a:r>
              <a:rPr lang="en-US" altLang="cs-CZ" sz="1100" dirty="0" err="1"/>
              <a:t>veškeré</a:t>
            </a:r>
            <a:r>
              <a:rPr lang="en-US" altLang="cs-CZ" sz="1100" dirty="0"/>
              <a:t> </a:t>
            </a:r>
            <a:r>
              <a:rPr lang="en-US" altLang="cs-CZ" sz="1100" dirty="0" err="1"/>
              <a:t>ekonomické</a:t>
            </a:r>
            <a:r>
              <a:rPr lang="en-US" altLang="cs-CZ" sz="1100" dirty="0"/>
              <a:t> </a:t>
            </a:r>
            <a:r>
              <a:rPr lang="en-US" altLang="cs-CZ" sz="1100" dirty="0" err="1"/>
              <a:t>vazby</a:t>
            </a:r>
            <a:r>
              <a:rPr lang="en-US" altLang="cs-CZ" sz="1100" dirty="0"/>
              <a:t> </a:t>
            </a:r>
            <a:r>
              <a:rPr lang="en-US" altLang="cs-CZ" sz="1100" dirty="0" err="1"/>
              <a:t>organizace</a:t>
            </a:r>
            <a:r>
              <a:rPr lang="cs-CZ" altLang="cs-CZ" sz="1100" dirty="0"/>
              <a:t>…</a:t>
            </a:r>
            <a:r>
              <a:rPr lang="en-US" altLang="cs-CZ" sz="1100" dirty="0"/>
              <a:t> </a:t>
            </a:r>
            <a:r>
              <a:rPr lang="en-US" altLang="cs-CZ" sz="1100" dirty="0" err="1"/>
              <a:t>tak</a:t>
            </a:r>
            <a:r>
              <a:rPr lang="en-US" altLang="cs-CZ" sz="1100" dirty="0"/>
              <a:t> aby </a:t>
            </a:r>
            <a:r>
              <a:rPr lang="en-US" altLang="cs-CZ" sz="1100" dirty="0" err="1"/>
              <a:t>organi</a:t>
            </a:r>
            <a:r>
              <a:rPr lang="cs-CZ" altLang="cs-CZ" sz="1100" dirty="0"/>
              <a:t>z</a:t>
            </a:r>
            <a:r>
              <a:rPr lang="en-US" altLang="cs-CZ" sz="1100" dirty="0"/>
              <a:t>ace </a:t>
            </a:r>
            <a:r>
              <a:rPr lang="en-US" altLang="cs-CZ" sz="1100" dirty="0" err="1"/>
              <a:t>mohla</a:t>
            </a:r>
            <a:r>
              <a:rPr lang="en-US" altLang="cs-CZ" sz="1100" dirty="0"/>
              <a:t> </a:t>
            </a:r>
            <a:r>
              <a:rPr lang="en-US" altLang="cs-CZ" sz="1100" dirty="0" err="1"/>
              <a:t>naplňovat</a:t>
            </a:r>
            <a:r>
              <a:rPr lang="en-US" altLang="cs-CZ" sz="1100" dirty="0"/>
              <a:t> </a:t>
            </a:r>
            <a:r>
              <a:rPr lang="en-US" altLang="cs-CZ" sz="1100" dirty="0" err="1"/>
              <a:t>smysl</a:t>
            </a:r>
            <a:r>
              <a:rPr lang="en-US" altLang="cs-CZ" sz="1100" dirty="0"/>
              <a:t> </a:t>
            </a:r>
            <a:r>
              <a:rPr lang="en-US" altLang="cs-CZ" sz="1100" dirty="0" err="1"/>
              <a:t>své</a:t>
            </a:r>
            <a:r>
              <a:rPr lang="en-US" altLang="cs-CZ" sz="1100" dirty="0"/>
              <a:t> existence bez toho, </a:t>
            </a:r>
            <a:r>
              <a:rPr lang="en-US" altLang="cs-CZ" sz="1100" dirty="0" err="1"/>
              <a:t>aniž</a:t>
            </a:r>
            <a:r>
              <a:rPr lang="en-US" altLang="cs-CZ" sz="1100" dirty="0"/>
              <a:t> by </a:t>
            </a:r>
            <a:r>
              <a:rPr lang="en-US" altLang="cs-CZ" sz="1100" dirty="0" err="1"/>
              <a:t>byla</a:t>
            </a:r>
            <a:r>
              <a:rPr lang="en-US" altLang="cs-CZ" sz="1100" dirty="0"/>
              <a:t> </a:t>
            </a:r>
            <a:r>
              <a:rPr lang="en-US" altLang="cs-CZ" sz="1100" dirty="0" err="1"/>
              <a:t>ohrožena</a:t>
            </a:r>
            <a:r>
              <a:rPr lang="en-US" altLang="cs-CZ" sz="1100" dirty="0"/>
              <a:t> </a:t>
            </a:r>
            <a:r>
              <a:rPr lang="en-US" altLang="cs-CZ" sz="1100" dirty="0" err="1"/>
              <a:t>její</a:t>
            </a:r>
            <a:r>
              <a:rPr lang="en-US" altLang="cs-CZ" sz="1100" dirty="0"/>
              <a:t> </a:t>
            </a:r>
            <a:r>
              <a:rPr lang="en-US" altLang="cs-CZ" sz="1100" dirty="0" err="1"/>
              <a:t>finanční</a:t>
            </a:r>
            <a:r>
              <a:rPr lang="en-US" altLang="cs-CZ" sz="1100" dirty="0"/>
              <a:t> </a:t>
            </a:r>
            <a:r>
              <a:rPr lang="en-US" altLang="cs-CZ" sz="1100" dirty="0" err="1"/>
              <a:t>stabilita</a:t>
            </a:r>
            <a:endParaRPr lang="cs-CZ" altLang="cs-CZ" sz="1100" dirty="0"/>
          </a:p>
          <a:p>
            <a:pPr marL="72000" indent="0">
              <a:buNone/>
              <a:defRPr/>
            </a:pPr>
            <a:r>
              <a:rPr lang="en-US" altLang="cs-CZ" sz="1100" b="1" dirty="0" err="1"/>
              <a:t>aktivity</a:t>
            </a:r>
            <a:r>
              <a:rPr lang="en-US" altLang="cs-CZ" sz="1100" dirty="0"/>
              <a:t>: </a:t>
            </a:r>
            <a:r>
              <a:rPr lang="en-US" altLang="cs-CZ" sz="1100" dirty="0" err="1"/>
              <a:t>finanční</a:t>
            </a:r>
            <a:r>
              <a:rPr lang="en-US" altLang="cs-CZ" sz="1100" dirty="0"/>
              <a:t> </a:t>
            </a:r>
            <a:r>
              <a:rPr lang="en-US" altLang="cs-CZ" sz="1100" dirty="0" err="1"/>
              <a:t>plánování</a:t>
            </a:r>
            <a:r>
              <a:rPr lang="en-US" altLang="cs-CZ" sz="1100" dirty="0"/>
              <a:t> / </a:t>
            </a:r>
            <a:r>
              <a:rPr lang="en-US" altLang="cs-CZ" sz="1100" dirty="0" err="1"/>
              <a:t>rozhodování</a:t>
            </a:r>
            <a:r>
              <a:rPr lang="en-US" altLang="cs-CZ" sz="1100" dirty="0"/>
              <a:t> / </a:t>
            </a:r>
            <a:r>
              <a:rPr lang="en-US" altLang="cs-CZ" sz="1100" dirty="0" err="1"/>
              <a:t>operativní</a:t>
            </a:r>
            <a:r>
              <a:rPr lang="en-US" altLang="cs-CZ" sz="1100" dirty="0"/>
              <a:t> </a:t>
            </a:r>
            <a:r>
              <a:rPr lang="en-US" altLang="cs-CZ" sz="1100" dirty="0" err="1"/>
              <a:t>řízení</a:t>
            </a:r>
            <a:r>
              <a:rPr lang="en-US" altLang="cs-CZ" sz="1100" dirty="0"/>
              <a:t> / </a:t>
            </a:r>
            <a:r>
              <a:rPr lang="en-US" altLang="cs-CZ" sz="1100" u="sng" dirty="0" err="1"/>
              <a:t>analýza</a:t>
            </a:r>
            <a:r>
              <a:rPr lang="en-US" altLang="cs-CZ" sz="1100" dirty="0"/>
              <a:t> / </a:t>
            </a:r>
            <a:r>
              <a:rPr lang="en-US" altLang="cs-CZ" sz="1100" dirty="0" err="1"/>
              <a:t>kontrola</a:t>
            </a:r>
            <a:endParaRPr lang="cs-CZ" altLang="cs-CZ" sz="1100" dirty="0"/>
          </a:p>
          <a:p>
            <a:pPr marL="72000" indent="0">
              <a:buNone/>
              <a:defRPr/>
            </a:pPr>
            <a:r>
              <a:rPr lang="cs-CZ" altLang="cs-CZ" sz="1100" dirty="0">
                <a:solidFill>
                  <a:schemeClr val="bg1"/>
                </a:solidFill>
              </a:rPr>
              <a:t>.</a:t>
            </a:r>
            <a:endParaRPr lang="cs-CZ" altLang="cs-CZ" sz="1400" dirty="0">
              <a:solidFill>
                <a:schemeClr val="bg1"/>
              </a:solidFill>
            </a:endParaRPr>
          </a:p>
          <a:p>
            <a:pPr marL="72000" indent="0">
              <a:buNone/>
              <a:defRPr/>
            </a:pPr>
            <a:endParaRPr lang="cs-CZ" altLang="cs-CZ" sz="1400" b="1" dirty="0"/>
          </a:p>
          <a:p>
            <a:pPr>
              <a:defRPr/>
            </a:pPr>
            <a:r>
              <a:rPr lang="cs-CZ" altLang="cs-CZ" sz="1400" b="1" dirty="0"/>
              <a:t>Finanční analýza: </a:t>
            </a:r>
          </a:p>
          <a:p>
            <a:pPr marL="72000" indent="0">
              <a:buNone/>
              <a:defRPr/>
            </a:pPr>
            <a:r>
              <a:rPr lang="cs-CZ" altLang="cs-CZ" sz="1100" b="1" dirty="0"/>
              <a:t>cíl: </a:t>
            </a:r>
            <a:r>
              <a:rPr lang="en-US" altLang="cs-CZ" sz="1100" dirty="0"/>
              <a:t>z </a:t>
            </a:r>
            <a:r>
              <a:rPr lang="en-US" altLang="cs-CZ" sz="1100" dirty="0" err="1"/>
              <a:t>dostupných</a:t>
            </a:r>
            <a:r>
              <a:rPr lang="en-US" altLang="cs-CZ" sz="1100" dirty="0"/>
              <a:t> </a:t>
            </a:r>
            <a:r>
              <a:rPr lang="en-US" altLang="cs-CZ" sz="1100" dirty="0" err="1"/>
              <a:t>dat</a:t>
            </a:r>
            <a:r>
              <a:rPr lang="en-US" altLang="cs-CZ" sz="1100" dirty="0"/>
              <a:t> </a:t>
            </a:r>
            <a:r>
              <a:rPr lang="en-US" altLang="cs-CZ" sz="1100" dirty="0" err="1"/>
              <a:t>získat</a:t>
            </a:r>
            <a:r>
              <a:rPr lang="cs-CZ" altLang="cs-CZ" sz="1100" dirty="0"/>
              <a:t> dodatečné</a:t>
            </a:r>
            <a:r>
              <a:rPr lang="en-US" altLang="cs-CZ" sz="1100" dirty="0"/>
              <a:t> </a:t>
            </a:r>
            <a:r>
              <a:rPr lang="en-US" altLang="cs-CZ" sz="1100" dirty="0" err="1"/>
              <a:t>informace</a:t>
            </a:r>
            <a:r>
              <a:rPr lang="cs-CZ" altLang="cs-CZ" sz="1100" dirty="0"/>
              <a:t> o silných a slabých stránkách </a:t>
            </a:r>
            <a:r>
              <a:rPr lang="en-US" altLang="cs-CZ" sz="1100" dirty="0" err="1"/>
              <a:t>organizace</a:t>
            </a:r>
            <a:endParaRPr lang="cs-CZ" altLang="cs-CZ" sz="1100" dirty="0"/>
          </a:p>
          <a:p>
            <a:pPr marL="72000" indent="0">
              <a:buNone/>
              <a:defRPr/>
            </a:pPr>
            <a:r>
              <a:rPr lang="en-US" altLang="cs-CZ" sz="1100" b="1" dirty="0" err="1"/>
              <a:t>základní</a:t>
            </a:r>
            <a:r>
              <a:rPr lang="en-US" altLang="cs-CZ" sz="1100" b="1" dirty="0"/>
              <a:t> </a:t>
            </a:r>
            <a:r>
              <a:rPr lang="en-US" altLang="cs-CZ" sz="1100" b="1" dirty="0" err="1"/>
              <a:t>etapy</a:t>
            </a:r>
            <a:r>
              <a:rPr lang="en-US" altLang="cs-CZ" sz="1100" b="1" dirty="0"/>
              <a:t>:</a:t>
            </a:r>
            <a:r>
              <a:rPr lang="en-US" altLang="cs-CZ" sz="1100" dirty="0"/>
              <a:t> </a:t>
            </a:r>
            <a:r>
              <a:rPr lang="en-US" altLang="cs-CZ" sz="1100" dirty="0" err="1"/>
              <a:t>zjištění</a:t>
            </a:r>
            <a:r>
              <a:rPr lang="en-US" altLang="cs-CZ" sz="1100" dirty="0"/>
              <a:t> </a:t>
            </a:r>
            <a:r>
              <a:rPr lang="en-US" altLang="cs-CZ" sz="1100" dirty="0" err="1"/>
              <a:t>základních</a:t>
            </a:r>
            <a:r>
              <a:rPr lang="en-US" altLang="cs-CZ" sz="1100" dirty="0"/>
              <a:t> </a:t>
            </a:r>
            <a:r>
              <a:rPr lang="en-US" altLang="cs-CZ" sz="1100" dirty="0" err="1"/>
              <a:t>charakteristik</a:t>
            </a:r>
            <a:r>
              <a:rPr lang="en-US" altLang="cs-CZ" sz="1100" dirty="0"/>
              <a:t> / </a:t>
            </a:r>
            <a:r>
              <a:rPr lang="en-US" altLang="cs-CZ" sz="1100" dirty="0" err="1"/>
              <a:t>určení</a:t>
            </a:r>
            <a:r>
              <a:rPr lang="en-US" altLang="cs-CZ" sz="1100" dirty="0"/>
              <a:t> </a:t>
            </a:r>
            <a:r>
              <a:rPr lang="en-US" altLang="cs-CZ" sz="1100" dirty="0" err="1"/>
              <a:t>odchylek</a:t>
            </a:r>
            <a:r>
              <a:rPr lang="en-US" altLang="cs-CZ" sz="1100" dirty="0"/>
              <a:t> od </a:t>
            </a:r>
            <a:r>
              <a:rPr lang="en-US" altLang="cs-CZ" sz="1100" dirty="0" err="1"/>
              <a:t>standardů</a:t>
            </a:r>
            <a:r>
              <a:rPr lang="en-US" altLang="cs-CZ" sz="1100" dirty="0"/>
              <a:t> / </a:t>
            </a:r>
            <a:r>
              <a:rPr lang="en-US" altLang="cs-CZ" sz="1100" dirty="0" err="1"/>
              <a:t>podrobnější</a:t>
            </a:r>
            <a:r>
              <a:rPr lang="en-US" altLang="cs-CZ" sz="1100" dirty="0"/>
              <a:t> </a:t>
            </a:r>
            <a:r>
              <a:rPr lang="en-US" altLang="cs-CZ" sz="1100" dirty="0" err="1"/>
              <a:t>analýza</a:t>
            </a:r>
            <a:r>
              <a:rPr lang="en-US" altLang="cs-CZ" sz="1100" dirty="0"/>
              <a:t> </a:t>
            </a:r>
            <a:r>
              <a:rPr lang="en-US" altLang="cs-CZ" sz="1100" dirty="0" err="1"/>
              <a:t>zvolených</a:t>
            </a:r>
            <a:r>
              <a:rPr lang="en-US" altLang="cs-CZ" sz="1100" dirty="0"/>
              <a:t> </a:t>
            </a:r>
            <a:r>
              <a:rPr lang="en-US" altLang="cs-CZ" sz="1100" dirty="0" err="1"/>
              <a:t>oblastí</a:t>
            </a:r>
            <a:r>
              <a:rPr lang="en-US" altLang="cs-CZ" sz="1100" dirty="0"/>
              <a:t> / </a:t>
            </a:r>
            <a:r>
              <a:rPr lang="en-US" altLang="cs-CZ" sz="1100" dirty="0" err="1"/>
              <a:t>identifikace</a:t>
            </a:r>
            <a:r>
              <a:rPr lang="en-US" altLang="cs-CZ" sz="1100" dirty="0"/>
              <a:t> </a:t>
            </a:r>
            <a:r>
              <a:rPr lang="en-US" altLang="cs-CZ" sz="1100" dirty="0" err="1"/>
              <a:t>příčin</a:t>
            </a:r>
            <a:r>
              <a:rPr lang="en-US" altLang="cs-CZ" sz="1100" dirty="0"/>
              <a:t> </a:t>
            </a:r>
            <a:r>
              <a:rPr lang="en-US" altLang="cs-CZ" sz="1100" dirty="0" err="1"/>
              <a:t>nežádoucího</a:t>
            </a:r>
            <a:r>
              <a:rPr lang="en-US" altLang="cs-CZ" sz="1100" dirty="0"/>
              <a:t> </a:t>
            </a:r>
            <a:r>
              <a:rPr lang="en-US" altLang="cs-CZ" sz="1100" dirty="0" err="1"/>
              <a:t>stavu</a:t>
            </a:r>
            <a:endParaRPr lang="cs-CZ" altLang="cs-CZ" sz="1100" dirty="0"/>
          </a:p>
          <a:p>
            <a:pPr marL="72000" indent="0">
              <a:buNone/>
              <a:defRPr/>
            </a:pPr>
            <a:r>
              <a:rPr lang="en-US" sz="1100" b="1" dirty="0" err="1"/>
              <a:t>metodický</a:t>
            </a:r>
            <a:r>
              <a:rPr lang="en-US" sz="1100" b="1" dirty="0"/>
              <a:t> </a:t>
            </a:r>
            <a:r>
              <a:rPr lang="en-US" sz="1100" b="1" dirty="0" err="1"/>
              <a:t>aparát</a:t>
            </a:r>
            <a:r>
              <a:rPr lang="en-US" sz="1100" b="1" dirty="0"/>
              <a:t>:</a:t>
            </a:r>
            <a:r>
              <a:rPr lang="cs-CZ" sz="1100" b="1" dirty="0"/>
              <a:t> </a:t>
            </a:r>
            <a:r>
              <a:rPr lang="cs-CZ" sz="1100" dirty="0"/>
              <a:t>poměrové ukazatele /</a:t>
            </a:r>
            <a:r>
              <a:rPr lang="en-US" sz="1100" b="1" dirty="0"/>
              <a:t> </a:t>
            </a:r>
            <a:r>
              <a:rPr lang="en-US" sz="1100" dirty="0" err="1"/>
              <a:t>horizontální</a:t>
            </a:r>
            <a:r>
              <a:rPr lang="en-US" sz="1100" dirty="0"/>
              <a:t> </a:t>
            </a:r>
            <a:r>
              <a:rPr lang="en-US" sz="1100" dirty="0" err="1"/>
              <a:t>analýza</a:t>
            </a:r>
            <a:r>
              <a:rPr lang="en-US" sz="1100" dirty="0"/>
              <a:t> / </a:t>
            </a:r>
            <a:r>
              <a:rPr lang="en-US" sz="1100" dirty="0" err="1"/>
              <a:t>vertikální</a:t>
            </a:r>
            <a:r>
              <a:rPr lang="en-US" sz="1100" dirty="0"/>
              <a:t> </a:t>
            </a:r>
            <a:r>
              <a:rPr lang="en-US" sz="1100" dirty="0" err="1"/>
              <a:t>analýza</a:t>
            </a:r>
            <a:r>
              <a:rPr lang="en-US" sz="1100" dirty="0"/>
              <a:t> </a:t>
            </a:r>
            <a:r>
              <a:rPr lang="cs-CZ" sz="1100" dirty="0"/>
              <a:t>… sofistikovanější nástroje třeba jako </a:t>
            </a:r>
            <a:r>
              <a:rPr lang="en-US" sz="1100" dirty="0" err="1"/>
              <a:t>bonitní-bankrotní</a:t>
            </a:r>
            <a:r>
              <a:rPr lang="en-US" sz="1100" dirty="0"/>
              <a:t> </a:t>
            </a:r>
            <a:r>
              <a:rPr lang="en-US" sz="1100" dirty="0" err="1"/>
              <a:t>modely</a:t>
            </a:r>
            <a:endParaRPr lang="cs-CZ" sz="1100" dirty="0"/>
          </a:p>
          <a:p>
            <a:pPr marL="72000" indent="0">
              <a:buNone/>
              <a:defRPr/>
            </a:pPr>
            <a:endParaRPr lang="en-US" sz="11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 err="1"/>
              <a:t>Bonitní-bankrotní</a:t>
            </a:r>
            <a:r>
              <a:rPr lang="cs-CZ" altLang="cs-CZ" sz="1400" b="1" dirty="0"/>
              <a:t> modely</a:t>
            </a:r>
            <a:r>
              <a:rPr lang="cs-CZ" altLang="cs-CZ" sz="1400" dirty="0"/>
              <a:t>: </a:t>
            </a:r>
          </a:p>
          <a:p>
            <a:pPr marL="72000" indent="0">
              <a:buNone/>
              <a:defRPr/>
            </a:pPr>
            <a:r>
              <a:rPr lang="cs-CZ" altLang="cs-CZ" sz="1100" b="1" dirty="0"/>
              <a:t>cíl: </a:t>
            </a:r>
            <a:r>
              <a:rPr lang="cs-CZ" altLang="cs-CZ" sz="1100" dirty="0"/>
              <a:t>prostřednictvím jednoho čísla/klasifikace vyjádřit hodnocení aktuálního stavu („bonitní modely“) a resp. stanovit predikci („bankrotní modely“)</a:t>
            </a:r>
          </a:p>
          <a:p>
            <a:pPr marL="72000" indent="0">
              <a:buNone/>
              <a:defRPr/>
            </a:pPr>
            <a:endParaRPr lang="cs-CZ" altLang="cs-CZ" sz="1100" dirty="0"/>
          </a:p>
        </p:txBody>
      </p:sp>
    </p:spTree>
    <p:extLst>
      <p:ext uri="{BB962C8B-B14F-4D97-AF65-F5344CB8AC3E}">
        <p14:creationId xmlns:p14="http://schemas.microsoft.com/office/powerpoint/2010/main" val="3488845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... a v případě NNO?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numCol="1"/>
          <a:lstStyle/>
          <a:p>
            <a:pPr marL="72000" indent="0">
              <a:buNone/>
              <a:defRPr/>
            </a:pPr>
            <a:r>
              <a:rPr lang="cs-CZ" altLang="cs-CZ" sz="1400" dirty="0"/>
              <a:t>=&gt; od Finančního řízení, přes Finanční analýzu k Finančnímu zdraví</a:t>
            </a:r>
          </a:p>
          <a:p>
            <a:pPr>
              <a:defRPr/>
            </a:pPr>
            <a:endParaRPr lang="cs-CZ" altLang="cs-CZ" sz="1400" b="1" dirty="0"/>
          </a:p>
          <a:p>
            <a:pPr>
              <a:defRPr/>
            </a:pPr>
            <a:r>
              <a:rPr lang="cs-CZ" altLang="cs-CZ" sz="1400" b="1" dirty="0"/>
              <a:t>Finanční řízení: </a:t>
            </a:r>
          </a:p>
          <a:p>
            <a:pPr marL="72000" indent="0">
              <a:buNone/>
              <a:defRPr/>
            </a:pPr>
            <a:r>
              <a:rPr lang="en-US" altLang="cs-CZ" sz="1100" b="1" dirty="0" err="1"/>
              <a:t>cíl</a:t>
            </a:r>
            <a:r>
              <a:rPr lang="en-US" altLang="cs-CZ" sz="1100" dirty="0"/>
              <a:t>: </a:t>
            </a:r>
            <a:r>
              <a:rPr lang="en-US" altLang="cs-CZ" sz="1100" dirty="0" err="1"/>
              <a:t>zaměřit</a:t>
            </a:r>
            <a:r>
              <a:rPr lang="en-US" altLang="cs-CZ" sz="1100" dirty="0"/>
              <a:t> se </a:t>
            </a:r>
            <a:r>
              <a:rPr lang="en-US" altLang="cs-CZ" sz="1100" dirty="0" err="1"/>
              <a:t>na</a:t>
            </a:r>
            <a:r>
              <a:rPr lang="en-US" altLang="cs-CZ" sz="1100" dirty="0"/>
              <a:t> </a:t>
            </a:r>
            <a:r>
              <a:rPr lang="en-US" altLang="cs-CZ" sz="1100" dirty="0" err="1"/>
              <a:t>veškeré</a:t>
            </a:r>
            <a:r>
              <a:rPr lang="en-US" altLang="cs-CZ" sz="1100" dirty="0"/>
              <a:t> </a:t>
            </a:r>
            <a:r>
              <a:rPr lang="en-US" altLang="cs-CZ" sz="1100" dirty="0" err="1"/>
              <a:t>ekonomické</a:t>
            </a:r>
            <a:r>
              <a:rPr lang="en-US" altLang="cs-CZ" sz="1100" dirty="0"/>
              <a:t> </a:t>
            </a:r>
            <a:r>
              <a:rPr lang="en-US" altLang="cs-CZ" sz="1100" dirty="0" err="1"/>
              <a:t>vazby</a:t>
            </a:r>
            <a:r>
              <a:rPr lang="en-US" altLang="cs-CZ" sz="1100" dirty="0"/>
              <a:t> </a:t>
            </a:r>
            <a:r>
              <a:rPr lang="en-US" altLang="cs-CZ" sz="1100" dirty="0" err="1"/>
              <a:t>organizace</a:t>
            </a:r>
            <a:r>
              <a:rPr lang="cs-CZ" altLang="cs-CZ" sz="1100" dirty="0"/>
              <a:t>…</a:t>
            </a:r>
            <a:r>
              <a:rPr lang="en-US" altLang="cs-CZ" sz="1100" dirty="0"/>
              <a:t> </a:t>
            </a:r>
            <a:r>
              <a:rPr lang="en-US" altLang="cs-CZ" sz="1100" dirty="0" err="1"/>
              <a:t>tak</a:t>
            </a:r>
            <a:r>
              <a:rPr lang="en-US" altLang="cs-CZ" sz="1100" dirty="0"/>
              <a:t> aby </a:t>
            </a:r>
            <a:r>
              <a:rPr lang="en-US" altLang="cs-CZ" sz="1100" dirty="0" err="1"/>
              <a:t>organi</a:t>
            </a:r>
            <a:r>
              <a:rPr lang="cs-CZ" altLang="cs-CZ" sz="1100" dirty="0"/>
              <a:t>z</a:t>
            </a:r>
            <a:r>
              <a:rPr lang="en-US" altLang="cs-CZ" sz="1100" dirty="0"/>
              <a:t>ace </a:t>
            </a:r>
            <a:r>
              <a:rPr lang="en-US" altLang="cs-CZ" sz="1100" dirty="0" err="1"/>
              <a:t>mohla</a:t>
            </a:r>
            <a:r>
              <a:rPr lang="en-US" altLang="cs-CZ" sz="1100" dirty="0"/>
              <a:t> </a:t>
            </a:r>
            <a:r>
              <a:rPr lang="en-US" altLang="cs-CZ" sz="1100" dirty="0" err="1"/>
              <a:t>naplňovat</a:t>
            </a:r>
            <a:r>
              <a:rPr lang="en-US" altLang="cs-CZ" sz="1100" dirty="0"/>
              <a:t> </a:t>
            </a:r>
            <a:r>
              <a:rPr lang="en-US" altLang="cs-CZ" sz="1100" dirty="0" err="1"/>
              <a:t>smysl</a:t>
            </a:r>
            <a:r>
              <a:rPr lang="en-US" altLang="cs-CZ" sz="1100" dirty="0"/>
              <a:t> </a:t>
            </a:r>
            <a:r>
              <a:rPr lang="en-US" altLang="cs-CZ" sz="1100" dirty="0" err="1"/>
              <a:t>své</a:t>
            </a:r>
            <a:r>
              <a:rPr lang="en-US" altLang="cs-CZ" sz="1100" dirty="0"/>
              <a:t> existence bez toho, </a:t>
            </a:r>
            <a:r>
              <a:rPr lang="en-US" altLang="cs-CZ" sz="1100" dirty="0" err="1"/>
              <a:t>aniž</a:t>
            </a:r>
            <a:r>
              <a:rPr lang="en-US" altLang="cs-CZ" sz="1100" dirty="0"/>
              <a:t> by </a:t>
            </a:r>
            <a:r>
              <a:rPr lang="en-US" altLang="cs-CZ" sz="1100" dirty="0" err="1"/>
              <a:t>byla</a:t>
            </a:r>
            <a:r>
              <a:rPr lang="en-US" altLang="cs-CZ" sz="1100" dirty="0"/>
              <a:t> </a:t>
            </a:r>
            <a:r>
              <a:rPr lang="en-US" altLang="cs-CZ" sz="1100" dirty="0" err="1"/>
              <a:t>ohrožena</a:t>
            </a:r>
            <a:r>
              <a:rPr lang="en-US" altLang="cs-CZ" sz="1100" dirty="0"/>
              <a:t> </a:t>
            </a:r>
            <a:r>
              <a:rPr lang="en-US" altLang="cs-CZ" sz="1100" dirty="0" err="1"/>
              <a:t>její</a:t>
            </a:r>
            <a:r>
              <a:rPr lang="en-US" altLang="cs-CZ" sz="1100" dirty="0"/>
              <a:t> </a:t>
            </a:r>
            <a:r>
              <a:rPr lang="en-US" altLang="cs-CZ" sz="1100" dirty="0" err="1"/>
              <a:t>finanční</a:t>
            </a:r>
            <a:r>
              <a:rPr lang="en-US" altLang="cs-CZ" sz="1100" dirty="0"/>
              <a:t> </a:t>
            </a:r>
            <a:r>
              <a:rPr lang="en-US" altLang="cs-CZ" sz="1100" dirty="0" err="1"/>
              <a:t>stabilita</a:t>
            </a:r>
            <a:endParaRPr lang="cs-CZ" altLang="cs-CZ" sz="1100" dirty="0"/>
          </a:p>
          <a:p>
            <a:pPr marL="72000" indent="0">
              <a:buNone/>
              <a:defRPr/>
            </a:pPr>
            <a:r>
              <a:rPr lang="en-US" altLang="cs-CZ" sz="1100" b="1" dirty="0" err="1"/>
              <a:t>aktivity</a:t>
            </a:r>
            <a:r>
              <a:rPr lang="en-US" altLang="cs-CZ" sz="1100" dirty="0"/>
              <a:t>: </a:t>
            </a:r>
            <a:r>
              <a:rPr lang="en-US" altLang="cs-CZ" sz="1100" dirty="0" err="1"/>
              <a:t>finanční</a:t>
            </a:r>
            <a:r>
              <a:rPr lang="en-US" altLang="cs-CZ" sz="1100" dirty="0"/>
              <a:t> </a:t>
            </a:r>
            <a:r>
              <a:rPr lang="en-US" altLang="cs-CZ" sz="1100" dirty="0" err="1"/>
              <a:t>plánování</a:t>
            </a:r>
            <a:r>
              <a:rPr lang="en-US" altLang="cs-CZ" sz="1100" dirty="0"/>
              <a:t> / </a:t>
            </a:r>
            <a:r>
              <a:rPr lang="en-US" altLang="cs-CZ" sz="1100" dirty="0" err="1"/>
              <a:t>rozhodování</a:t>
            </a:r>
            <a:r>
              <a:rPr lang="en-US" altLang="cs-CZ" sz="1100" dirty="0"/>
              <a:t> / </a:t>
            </a:r>
            <a:r>
              <a:rPr lang="en-US" altLang="cs-CZ" sz="1100" dirty="0" err="1"/>
              <a:t>operativní</a:t>
            </a:r>
            <a:r>
              <a:rPr lang="en-US" altLang="cs-CZ" sz="1100" dirty="0"/>
              <a:t> </a:t>
            </a:r>
            <a:r>
              <a:rPr lang="en-US" altLang="cs-CZ" sz="1100" dirty="0" err="1"/>
              <a:t>řízení</a:t>
            </a:r>
            <a:r>
              <a:rPr lang="en-US" altLang="cs-CZ" sz="1100" dirty="0"/>
              <a:t> / </a:t>
            </a:r>
            <a:r>
              <a:rPr lang="en-US" altLang="cs-CZ" sz="1100" u="sng" dirty="0" err="1"/>
              <a:t>analýza</a:t>
            </a:r>
            <a:r>
              <a:rPr lang="en-US" altLang="cs-CZ" sz="1100" dirty="0"/>
              <a:t> / </a:t>
            </a:r>
            <a:r>
              <a:rPr lang="en-US" altLang="cs-CZ" sz="1100" dirty="0" err="1"/>
              <a:t>kontrola</a:t>
            </a:r>
            <a:r>
              <a:rPr lang="en-US" altLang="cs-CZ" sz="1100" dirty="0"/>
              <a:t> </a:t>
            </a:r>
            <a:endParaRPr lang="cs-CZ" altLang="cs-CZ" sz="1100" dirty="0"/>
          </a:p>
          <a:p>
            <a:pPr marL="72000" indent="0">
              <a:buNone/>
              <a:defRPr/>
            </a:pPr>
            <a:r>
              <a:rPr lang="cs-CZ" altLang="cs-CZ" sz="1100" b="1" dirty="0"/>
              <a:t>pro NNO? </a:t>
            </a:r>
            <a:r>
              <a:rPr lang="cs-CZ" altLang="cs-CZ" sz="1100" dirty="0"/>
              <a:t>zejména „intuitivní“ řízení...</a:t>
            </a:r>
            <a:endParaRPr lang="cs-CZ" altLang="cs-CZ" sz="1400" dirty="0"/>
          </a:p>
          <a:p>
            <a:pPr>
              <a:defRPr/>
            </a:pPr>
            <a:endParaRPr lang="cs-CZ" altLang="cs-CZ" sz="1400" b="1" dirty="0"/>
          </a:p>
          <a:p>
            <a:pPr>
              <a:defRPr/>
            </a:pPr>
            <a:r>
              <a:rPr lang="cs-CZ" altLang="cs-CZ" sz="1400" b="1" dirty="0"/>
              <a:t>Finanční analýza: </a:t>
            </a:r>
          </a:p>
          <a:p>
            <a:pPr marL="72000" indent="0">
              <a:buNone/>
              <a:defRPr/>
            </a:pPr>
            <a:r>
              <a:rPr lang="cs-CZ" altLang="cs-CZ" sz="1100" b="1" dirty="0"/>
              <a:t>cíl: </a:t>
            </a:r>
            <a:r>
              <a:rPr lang="en-US" altLang="cs-CZ" sz="1100" dirty="0"/>
              <a:t>z </a:t>
            </a:r>
            <a:r>
              <a:rPr lang="en-US" altLang="cs-CZ" sz="1100" dirty="0" err="1"/>
              <a:t>dostupných</a:t>
            </a:r>
            <a:r>
              <a:rPr lang="en-US" altLang="cs-CZ" sz="1100" dirty="0"/>
              <a:t> </a:t>
            </a:r>
            <a:r>
              <a:rPr lang="en-US" altLang="cs-CZ" sz="1100" dirty="0" err="1"/>
              <a:t>dat</a:t>
            </a:r>
            <a:r>
              <a:rPr lang="en-US" altLang="cs-CZ" sz="1100" dirty="0"/>
              <a:t> </a:t>
            </a:r>
            <a:r>
              <a:rPr lang="en-US" altLang="cs-CZ" sz="1100" dirty="0" err="1"/>
              <a:t>získat</a:t>
            </a:r>
            <a:r>
              <a:rPr lang="cs-CZ" altLang="cs-CZ" sz="1100" dirty="0"/>
              <a:t> dodatečné</a:t>
            </a:r>
            <a:r>
              <a:rPr lang="en-US" altLang="cs-CZ" sz="1100" dirty="0"/>
              <a:t> </a:t>
            </a:r>
            <a:r>
              <a:rPr lang="en-US" altLang="cs-CZ" sz="1100" dirty="0" err="1"/>
              <a:t>informace</a:t>
            </a:r>
            <a:r>
              <a:rPr lang="cs-CZ" altLang="cs-CZ" sz="1100" dirty="0"/>
              <a:t> o silných a slabých stránkách </a:t>
            </a:r>
            <a:r>
              <a:rPr lang="en-US" altLang="cs-CZ" sz="1100" dirty="0" err="1"/>
              <a:t>organizace</a:t>
            </a:r>
            <a:endParaRPr lang="cs-CZ" altLang="cs-CZ" sz="1100" dirty="0"/>
          </a:p>
          <a:p>
            <a:pPr marL="72000" indent="0">
              <a:buNone/>
              <a:defRPr/>
            </a:pPr>
            <a:r>
              <a:rPr lang="en-US" altLang="cs-CZ" sz="1100" b="1" dirty="0" err="1"/>
              <a:t>základní</a:t>
            </a:r>
            <a:r>
              <a:rPr lang="en-US" altLang="cs-CZ" sz="1100" b="1" dirty="0"/>
              <a:t> </a:t>
            </a:r>
            <a:r>
              <a:rPr lang="en-US" altLang="cs-CZ" sz="1100" b="1" dirty="0" err="1"/>
              <a:t>etapy</a:t>
            </a:r>
            <a:r>
              <a:rPr lang="en-US" altLang="cs-CZ" sz="1100" b="1" dirty="0"/>
              <a:t>:</a:t>
            </a:r>
            <a:r>
              <a:rPr lang="en-US" altLang="cs-CZ" sz="1100" dirty="0"/>
              <a:t> </a:t>
            </a:r>
            <a:r>
              <a:rPr lang="en-US" altLang="cs-CZ" sz="1100" dirty="0" err="1"/>
              <a:t>zjištění</a:t>
            </a:r>
            <a:r>
              <a:rPr lang="en-US" altLang="cs-CZ" sz="1100" dirty="0"/>
              <a:t> </a:t>
            </a:r>
            <a:r>
              <a:rPr lang="en-US" altLang="cs-CZ" sz="1100" dirty="0" err="1"/>
              <a:t>základních</a:t>
            </a:r>
            <a:r>
              <a:rPr lang="en-US" altLang="cs-CZ" sz="1100" dirty="0"/>
              <a:t> </a:t>
            </a:r>
            <a:r>
              <a:rPr lang="en-US" altLang="cs-CZ" sz="1100" dirty="0" err="1"/>
              <a:t>charakteristik</a:t>
            </a:r>
            <a:r>
              <a:rPr lang="en-US" altLang="cs-CZ" sz="1100" dirty="0"/>
              <a:t> / </a:t>
            </a:r>
            <a:r>
              <a:rPr lang="en-US" altLang="cs-CZ" sz="1100" dirty="0" err="1"/>
              <a:t>určení</a:t>
            </a:r>
            <a:r>
              <a:rPr lang="en-US" altLang="cs-CZ" sz="1100" dirty="0"/>
              <a:t> </a:t>
            </a:r>
            <a:r>
              <a:rPr lang="en-US" altLang="cs-CZ" sz="1100" dirty="0" err="1"/>
              <a:t>odchylek</a:t>
            </a:r>
            <a:r>
              <a:rPr lang="en-US" altLang="cs-CZ" sz="1100" dirty="0"/>
              <a:t> od </a:t>
            </a:r>
            <a:r>
              <a:rPr lang="en-US" altLang="cs-CZ" sz="1100" dirty="0" err="1"/>
              <a:t>standardů</a:t>
            </a:r>
            <a:r>
              <a:rPr lang="en-US" altLang="cs-CZ" sz="1100" dirty="0"/>
              <a:t> / </a:t>
            </a:r>
            <a:r>
              <a:rPr lang="en-US" altLang="cs-CZ" sz="1100" dirty="0" err="1"/>
              <a:t>podrobnější</a:t>
            </a:r>
            <a:r>
              <a:rPr lang="en-US" altLang="cs-CZ" sz="1100" dirty="0"/>
              <a:t> </a:t>
            </a:r>
            <a:r>
              <a:rPr lang="en-US" altLang="cs-CZ" sz="1100" dirty="0" err="1"/>
              <a:t>analýza</a:t>
            </a:r>
            <a:r>
              <a:rPr lang="en-US" altLang="cs-CZ" sz="1100" dirty="0"/>
              <a:t> </a:t>
            </a:r>
            <a:r>
              <a:rPr lang="en-US" altLang="cs-CZ" sz="1100" dirty="0" err="1"/>
              <a:t>zvolených</a:t>
            </a:r>
            <a:r>
              <a:rPr lang="en-US" altLang="cs-CZ" sz="1100" dirty="0"/>
              <a:t> </a:t>
            </a:r>
            <a:r>
              <a:rPr lang="en-US" altLang="cs-CZ" sz="1100" dirty="0" err="1"/>
              <a:t>oblastí</a:t>
            </a:r>
            <a:r>
              <a:rPr lang="en-US" altLang="cs-CZ" sz="1100" dirty="0"/>
              <a:t> / </a:t>
            </a:r>
            <a:r>
              <a:rPr lang="en-US" altLang="cs-CZ" sz="1100" dirty="0" err="1"/>
              <a:t>identifikace</a:t>
            </a:r>
            <a:r>
              <a:rPr lang="en-US" altLang="cs-CZ" sz="1100" dirty="0"/>
              <a:t> </a:t>
            </a:r>
            <a:r>
              <a:rPr lang="en-US" altLang="cs-CZ" sz="1100" dirty="0" err="1"/>
              <a:t>příčin</a:t>
            </a:r>
            <a:r>
              <a:rPr lang="en-US" altLang="cs-CZ" sz="1100" dirty="0"/>
              <a:t> </a:t>
            </a:r>
            <a:r>
              <a:rPr lang="en-US" altLang="cs-CZ" sz="1100" dirty="0" err="1"/>
              <a:t>nežádoucího</a:t>
            </a:r>
            <a:r>
              <a:rPr lang="en-US" altLang="cs-CZ" sz="1100" dirty="0"/>
              <a:t> </a:t>
            </a:r>
            <a:r>
              <a:rPr lang="en-US" altLang="cs-CZ" sz="1100" dirty="0" err="1"/>
              <a:t>stavu</a:t>
            </a:r>
            <a:endParaRPr lang="cs-CZ" altLang="cs-CZ" sz="1100" dirty="0"/>
          </a:p>
          <a:p>
            <a:pPr marL="72000" indent="0">
              <a:buNone/>
              <a:defRPr/>
            </a:pPr>
            <a:r>
              <a:rPr lang="en-US" sz="1100" b="1" dirty="0" err="1"/>
              <a:t>metodický</a:t>
            </a:r>
            <a:r>
              <a:rPr lang="en-US" sz="1100" b="1" dirty="0"/>
              <a:t> </a:t>
            </a:r>
            <a:r>
              <a:rPr lang="en-US" sz="1100" b="1" dirty="0" err="1"/>
              <a:t>aparát</a:t>
            </a:r>
            <a:r>
              <a:rPr lang="en-US" sz="1100" b="1" dirty="0"/>
              <a:t>:</a:t>
            </a:r>
            <a:r>
              <a:rPr lang="cs-CZ" sz="1100" b="1" dirty="0"/>
              <a:t> </a:t>
            </a:r>
            <a:r>
              <a:rPr lang="cs-CZ" sz="1100" dirty="0"/>
              <a:t>poměrové ukazatele /</a:t>
            </a:r>
            <a:r>
              <a:rPr lang="en-US" sz="1100" b="1" dirty="0"/>
              <a:t> </a:t>
            </a:r>
            <a:r>
              <a:rPr lang="en-US" sz="1100" dirty="0" err="1"/>
              <a:t>horizontální</a:t>
            </a:r>
            <a:r>
              <a:rPr lang="en-US" sz="1100" dirty="0"/>
              <a:t> </a:t>
            </a:r>
            <a:r>
              <a:rPr lang="en-US" sz="1100" dirty="0" err="1"/>
              <a:t>analýza</a:t>
            </a:r>
            <a:r>
              <a:rPr lang="en-US" sz="1100" dirty="0"/>
              <a:t> / </a:t>
            </a:r>
            <a:r>
              <a:rPr lang="en-US" sz="1100" dirty="0" err="1"/>
              <a:t>vertikální</a:t>
            </a:r>
            <a:r>
              <a:rPr lang="en-US" sz="1100" dirty="0"/>
              <a:t> </a:t>
            </a:r>
            <a:r>
              <a:rPr lang="en-US" sz="1100" dirty="0" err="1"/>
              <a:t>analýza</a:t>
            </a:r>
            <a:r>
              <a:rPr lang="en-US" sz="1100" dirty="0"/>
              <a:t> </a:t>
            </a:r>
            <a:r>
              <a:rPr lang="cs-CZ" sz="1100" dirty="0"/>
              <a:t>… sofistikovanější nástroje třeba jako </a:t>
            </a:r>
            <a:r>
              <a:rPr lang="en-US" sz="1100" dirty="0" err="1"/>
              <a:t>bonitní-bankrotní</a:t>
            </a:r>
            <a:r>
              <a:rPr lang="en-US" sz="1100" dirty="0"/>
              <a:t> </a:t>
            </a:r>
            <a:r>
              <a:rPr lang="en-US" sz="1100" dirty="0" err="1"/>
              <a:t>modely</a:t>
            </a:r>
            <a:endParaRPr lang="cs-CZ" sz="1100" dirty="0"/>
          </a:p>
          <a:p>
            <a:pPr marL="72000" indent="0">
              <a:buNone/>
              <a:defRPr/>
            </a:pPr>
            <a:r>
              <a:rPr lang="cs-CZ" sz="1100" b="1" dirty="0"/>
              <a:t>pro NNO? </a:t>
            </a:r>
            <a:r>
              <a:rPr lang="cs-CZ" sz="1100" dirty="0"/>
              <a:t>rozličné poměrové ukazatel, blízké ziskovému sektoru...</a:t>
            </a:r>
            <a:endParaRPr lang="en-US" sz="11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 err="1"/>
              <a:t>Bonitní-bankrotní</a:t>
            </a:r>
            <a:r>
              <a:rPr lang="cs-CZ" altLang="cs-CZ" sz="1400" b="1" dirty="0"/>
              <a:t> modely</a:t>
            </a:r>
            <a:r>
              <a:rPr lang="cs-CZ" altLang="cs-CZ" sz="1400" dirty="0"/>
              <a:t>: </a:t>
            </a:r>
          </a:p>
          <a:p>
            <a:pPr marL="72000" indent="0">
              <a:buNone/>
              <a:defRPr/>
            </a:pPr>
            <a:r>
              <a:rPr lang="cs-CZ" altLang="cs-CZ" sz="1100" b="1" dirty="0"/>
              <a:t>cíl: </a:t>
            </a:r>
            <a:r>
              <a:rPr lang="cs-CZ" altLang="cs-CZ" sz="1100" dirty="0"/>
              <a:t>prostřednictvím jednoho čísla/klasifikace vyjádřit hodnocení aktuálního stavu („bonitní modely“) a resp. stanovit predikci („bankrotní modely“)</a:t>
            </a:r>
          </a:p>
          <a:p>
            <a:pPr marL="72000" indent="0">
              <a:buNone/>
              <a:defRPr/>
            </a:pPr>
            <a:r>
              <a:rPr lang="cs-CZ" altLang="cs-CZ" sz="1100" b="1" dirty="0"/>
              <a:t>pro NNO? </a:t>
            </a:r>
            <a:r>
              <a:rPr lang="cs-CZ" altLang="cs-CZ" sz="1100" dirty="0"/>
              <a:t>limitované poznání zahraničí (málo zkoumaná problematika), limitovanější poznání regionální =&gt; </a:t>
            </a:r>
            <a:r>
              <a:rPr lang="cs-CZ" altLang="cs-CZ" sz="1100" dirty="0">
                <a:hlinkClick r:id="rId2"/>
              </a:rPr>
              <a:t>www.fikane.cz</a:t>
            </a:r>
            <a:r>
              <a:rPr lang="cs-CZ" altLang="cs-CZ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2498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Účetnictví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600" dirty="0"/>
              <a:t>informační systém, který poskytuje základní informace o finančních aktivitách a stavu majetku účetní jednotky</a:t>
            </a:r>
          </a:p>
          <a:p>
            <a:pPr>
              <a:defRPr/>
            </a:pPr>
            <a:endParaRPr lang="cs-CZ" altLang="cs-CZ" sz="1600" dirty="0"/>
          </a:p>
          <a:p>
            <a:pPr>
              <a:defRPr/>
            </a:pPr>
            <a:r>
              <a:rPr lang="cs-CZ" altLang="cs-CZ" sz="1600" dirty="0"/>
              <a:t>účetnictví musí být (§ 8</a:t>
            </a:r>
            <a:r>
              <a:rPr lang="en-US" altLang="cs-CZ" sz="1600" dirty="0"/>
              <a:t>, 563/1991 Sb., </a:t>
            </a:r>
            <a:r>
              <a:rPr lang="cs-CZ" altLang="cs-CZ" sz="1600" dirty="0"/>
              <a:t>zákona o účetnictví): </a:t>
            </a:r>
          </a:p>
          <a:p>
            <a:pPr lvl="1">
              <a:defRPr/>
            </a:pPr>
            <a:r>
              <a:rPr lang="cs-CZ" altLang="cs-CZ" sz="1400" dirty="0"/>
              <a:t>správné (neodporuje zákonu),</a:t>
            </a:r>
          </a:p>
          <a:p>
            <a:pPr lvl="1">
              <a:defRPr/>
            </a:pPr>
            <a:r>
              <a:rPr lang="cs-CZ" altLang="cs-CZ" sz="1400" dirty="0"/>
              <a:t>úplné (obsahuje vše),</a:t>
            </a:r>
          </a:p>
          <a:p>
            <a:pPr lvl="1">
              <a:defRPr/>
            </a:pPr>
            <a:r>
              <a:rPr lang="cs-CZ" altLang="cs-CZ" sz="1400" dirty="0"/>
              <a:t>průkazné (navázáno na skutečnost),</a:t>
            </a:r>
          </a:p>
          <a:p>
            <a:pPr lvl="1">
              <a:defRPr/>
            </a:pPr>
            <a:r>
              <a:rPr lang="cs-CZ" altLang="cs-CZ" sz="1400" dirty="0"/>
              <a:t>srozumitelné (nadáno schopností jednoznačně určit informace), </a:t>
            </a:r>
          </a:p>
          <a:p>
            <a:pPr lvl="1">
              <a:defRPr/>
            </a:pPr>
            <a:r>
              <a:rPr lang="cs-CZ" altLang="cs-CZ" sz="1400" dirty="0"/>
              <a:t>trvalé (uchovatel informací).</a:t>
            </a:r>
          </a:p>
          <a:p>
            <a:pPr marL="72000" indent="0">
              <a:buNone/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600" dirty="0"/>
              <a:t>účetnictví plní tyto funkce: </a:t>
            </a:r>
          </a:p>
          <a:p>
            <a:pPr lvl="1">
              <a:defRPr/>
            </a:pPr>
            <a:r>
              <a:rPr lang="cs-CZ" altLang="cs-CZ" sz="1400" dirty="0"/>
              <a:t>evidenční,</a:t>
            </a:r>
          </a:p>
          <a:p>
            <a:pPr lvl="1">
              <a:defRPr/>
            </a:pPr>
            <a:r>
              <a:rPr lang="cs-CZ" altLang="cs-CZ" sz="1400" dirty="0"/>
              <a:t>analyticko-vyhodnocovací,</a:t>
            </a:r>
          </a:p>
          <a:p>
            <a:pPr lvl="1">
              <a:defRPr/>
            </a:pPr>
            <a:r>
              <a:rPr lang="cs-CZ" altLang="cs-CZ" sz="1400" dirty="0"/>
              <a:t>kontrolní.</a:t>
            </a:r>
          </a:p>
          <a:p>
            <a:pPr lvl="1"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600" dirty="0"/>
              <a:t>uživatelé: interní vs. externí.</a:t>
            </a:r>
          </a:p>
          <a:p>
            <a:pPr lvl="1"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904525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…oblasti finanční analýzy?</a:t>
            </a:r>
            <a:endParaRPr lang="cs-CZ" sz="105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8896966" cy="4139998"/>
          </a:xfrm>
        </p:spPr>
        <p:txBody>
          <a:bodyPr/>
          <a:lstStyle/>
          <a:p>
            <a:pPr algn="just">
              <a:defRPr/>
            </a:pPr>
            <a:r>
              <a:rPr lang="en-US" altLang="en-US" sz="1400" b="1" i="1" dirty="0"/>
              <a:t>a</a:t>
            </a:r>
            <a:r>
              <a:rPr lang="cs-CZ" altLang="en-US" sz="1400" b="1" i="1" dirty="0" err="1"/>
              <a:t>utarkie</a:t>
            </a:r>
            <a:r>
              <a:rPr lang="cs-CZ" altLang="en-US" sz="1400" b="1" i="1" dirty="0"/>
              <a:t> </a:t>
            </a:r>
            <a:r>
              <a:rPr lang="cs-CZ" altLang="en-US" sz="1400" i="1" dirty="0"/>
              <a:t>(soběstačnost) = naznačuje nezávislost, do jaké míry organizace umí pokrývat náklady v hlavní činnosti, do jaké míry má diverzifikované své zdroje apod.</a:t>
            </a:r>
            <a:endParaRPr lang="en-US" altLang="en-US" sz="1400" i="1" dirty="0"/>
          </a:p>
          <a:p>
            <a:pPr algn="just">
              <a:defRPr/>
            </a:pPr>
            <a:r>
              <a:rPr lang="en-US" altLang="en-US" sz="1400" b="1" i="1" dirty="0"/>
              <a:t>r</a:t>
            </a:r>
            <a:r>
              <a:rPr lang="cs-CZ" altLang="en-US" sz="1400" b="1" i="1" dirty="0" err="1"/>
              <a:t>entabilit</a:t>
            </a:r>
            <a:r>
              <a:rPr lang="en-US" altLang="en-US" sz="1400" b="1" i="1" dirty="0"/>
              <a:t>a</a:t>
            </a:r>
            <a:r>
              <a:rPr lang="cs-CZ" altLang="en-US" sz="1400" b="1" i="1" dirty="0"/>
              <a:t> </a:t>
            </a:r>
            <a:r>
              <a:rPr lang="cs-CZ" altLang="en-US" sz="1400" i="1" dirty="0"/>
              <a:t>(výnosnost) = uvažující výnosnost vloženého kapitálu do aktivit organizace.</a:t>
            </a:r>
          </a:p>
          <a:p>
            <a:pPr algn="just">
              <a:defRPr/>
            </a:pPr>
            <a:r>
              <a:rPr lang="cs-CZ" altLang="en-US" sz="1400" b="1" i="1" dirty="0"/>
              <a:t>likvidit</a:t>
            </a:r>
            <a:r>
              <a:rPr lang="en-US" altLang="en-US" sz="1400" b="1" i="1" dirty="0"/>
              <a:t>a</a:t>
            </a:r>
            <a:r>
              <a:rPr lang="cs-CZ" altLang="en-US" sz="1400" b="1" i="1" dirty="0"/>
              <a:t> </a:t>
            </a:r>
            <a:r>
              <a:rPr lang="cs-CZ" altLang="en-US" sz="1400" i="1" dirty="0"/>
              <a:t>=</a:t>
            </a:r>
            <a:r>
              <a:rPr lang="cs-CZ" altLang="en-US" sz="1400" b="1" i="1" dirty="0"/>
              <a:t> </a:t>
            </a:r>
            <a:r>
              <a:rPr lang="cs-CZ" altLang="en-US" sz="1400" i="1" dirty="0"/>
              <a:t>ukazatele platební schopnosti - srovnávají objem toho,</a:t>
            </a:r>
            <a:r>
              <a:rPr lang="en-US" altLang="en-US" sz="1400" i="1" dirty="0"/>
              <a:t> </a:t>
            </a:r>
            <a:r>
              <a:rPr lang="cs-CZ" altLang="en-US" sz="1400" i="1" dirty="0"/>
              <a:t>co má organizace platit s tím, čím to zaplatit může.</a:t>
            </a:r>
            <a:endParaRPr lang="cs-CZ" altLang="en-US" sz="1400" b="1" i="1" dirty="0"/>
          </a:p>
          <a:p>
            <a:pPr algn="just">
              <a:defRPr/>
            </a:pPr>
            <a:r>
              <a:rPr lang="cs-CZ" altLang="en-US" sz="1400" b="1" i="1" dirty="0"/>
              <a:t>zadluženost</a:t>
            </a:r>
            <a:r>
              <a:rPr lang="cs-CZ" altLang="en-US" sz="1400" i="1" dirty="0"/>
              <a:t> = znázorňující poměr (vztah) mezi vlastními a cizími zdroji (hrozby zadlužování).</a:t>
            </a:r>
          </a:p>
          <a:p>
            <a:pPr algn="just">
              <a:defRPr/>
            </a:pPr>
            <a:r>
              <a:rPr lang="cs-CZ" altLang="en-US" sz="1400" b="1" i="1" dirty="0"/>
              <a:t>produktivit</a:t>
            </a:r>
            <a:r>
              <a:rPr lang="en-US" altLang="en-US" sz="1400" b="1" i="1" dirty="0"/>
              <a:t>a</a:t>
            </a:r>
            <a:r>
              <a:rPr lang="cs-CZ" altLang="en-US" sz="1400" b="1" i="1" dirty="0"/>
              <a:t> </a:t>
            </a:r>
            <a:r>
              <a:rPr lang="cs-CZ" altLang="en-US" sz="1400" i="1" dirty="0"/>
              <a:t>(výkonnost = zachycují produkční schopnost a výkonnost organizace v provázanosti na zdroje tvorby výnosu (práce).</a:t>
            </a:r>
            <a:endParaRPr lang="en-US" altLang="en-US" sz="1400" i="1" dirty="0"/>
          </a:p>
          <a:p>
            <a:pPr algn="just">
              <a:defRPr/>
            </a:pPr>
            <a:r>
              <a:rPr lang="en-US" altLang="en-US" sz="1400" b="1" i="1" dirty="0" err="1"/>
              <a:t>ostatní</a:t>
            </a:r>
            <a:r>
              <a:rPr lang="en-US" altLang="en-US" sz="1400" b="1" i="1" dirty="0"/>
              <a:t> </a:t>
            </a:r>
            <a:r>
              <a:rPr lang="en-US" altLang="en-US" sz="1400" b="1" i="1" dirty="0" err="1"/>
              <a:t>finanční</a:t>
            </a:r>
            <a:r>
              <a:rPr lang="en-US" altLang="en-US" sz="1400" b="1" i="1" dirty="0"/>
              <a:t> a </a:t>
            </a:r>
            <a:r>
              <a:rPr lang="en-US" altLang="en-US" sz="1400" b="1" i="1" dirty="0" err="1"/>
              <a:t>nefinanční</a:t>
            </a:r>
            <a:r>
              <a:rPr lang="en-US" altLang="en-US" sz="1400" b="1" i="1" dirty="0"/>
              <a:t> </a:t>
            </a:r>
            <a:r>
              <a:rPr lang="en-US" altLang="en-US" sz="1400" b="1" i="1" dirty="0" err="1"/>
              <a:t>proměnné</a:t>
            </a:r>
            <a:r>
              <a:rPr lang="cs-CZ" altLang="en-US" sz="1400" b="1" i="1" dirty="0"/>
              <a:t> </a:t>
            </a:r>
            <a:r>
              <a:rPr lang="cs-CZ" altLang="en-US" sz="1400" i="1" dirty="0"/>
              <a:t>(např. stáří, sídlo a sub/sektor…)</a:t>
            </a:r>
            <a:endParaRPr lang="en-US" altLang="en-US" sz="1400" i="1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30</a:t>
            </a:fld>
            <a:endParaRPr lang="cs-CZ" altLang="cs-CZ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750" y="1692002"/>
            <a:ext cx="2187329" cy="316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08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cestě za finančním zdravím…</a:t>
            </a:r>
            <a:endParaRPr lang="cs-CZ" sz="11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1400" dirty="0" err="1"/>
              <a:t>jak</a:t>
            </a:r>
            <a:r>
              <a:rPr lang="en-US" sz="1400" dirty="0"/>
              <a:t> </a:t>
            </a:r>
            <a:r>
              <a:rPr lang="en-US" sz="1400" dirty="0" err="1"/>
              <a:t>vypadá</a:t>
            </a:r>
            <a:r>
              <a:rPr lang="en-US" sz="1400" dirty="0"/>
              <a:t> </a:t>
            </a:r>
            <a:r>
              <a:rPr lang="en-US" sz="1400" dirty="0" err="1"/>
              <a:t>úspěšná</a:t>
            </a:r>
            <a:r>
              <a:rPr lang="en-US" sz="1400" dirty="0"/>
              <a:t> NNO?</a:t>
            </a:r>
          </a:p>
          <a:p>
            <a:pPr algn="just">
              <a:defRPr/>
            </a:pPr>
            <a:r>
              <a:rPr lang="en-US" sz="1400" dirty="0" err="1"/>
              <a:t>jak</a:t>
            </a:r>
            <a:r>
              <a:rPr lang="en-US" sz="1400" dirty="0"/>
              <a:t> </a:t>
            </a:r>
            <a:r>
              <a:rPr lang="en-US" sz="1400" dirty="0" err="1"/>
              <a:t>lze</a:t>
            </a:r>
            <a:r>
              <a:rPr lang="en-US" sz="1400" dirty="0"/>
              <a:t> </a:t>
            </a:r>
            <a:r>
              <a:rPr lang="en-US" sz="1400" dirty="0" err="1"/>
              <a:t>úspěch</a:t>
            </a:r>
            <a:r>
              <a:rPr lang="en-US" sz="1400" dirty="0"/>
              <a:t> NNO </a:t>
            </a:r>
            <a:r>
              <a:rPr lang="en-US" sz="1400" dirty="0" err="1"/>
              <a:t>měřit</a:t>
            </a:r>
            <a:r>
              <a:rPr lang="en-US" sz="1400" dirty="0"/>
              <a:t>?</a:t>
            </a:r>
          </a:p>
          <a:p>
            <a:pPr algn="just">
              <a:defRPr/>
            </a:pPr>
            <a:endParaRPr lang="en-US" sz="1400" dirty="0"/>
          </a:p>
          <a:p>
            <a:pPr algn="just">
              <a:defRPr/>
            </a:pPr>
            <a:r>
              <a:rPr lang="en-US" sz="1400" dirty="0"/>
              <a:t>jak </a:t>
            </a:r>
            <a:r>
              <a:rPr lang="en-US" sz="1400" dirty="0" err="1"/>
              <a:t>vypadá</a:t>
            </a:r>
            <a:r>
              <a:rPr lang="en-US" sz="1400" dirty="0"/>
              <a:t> </a:t>
            </a:r>
            <a:r>
              <a:rPr lang="en-US" sz="1400" dirty="0" err="1"/>
              <a:t>ekonomický</a:t>
            </a:r>
            <a:r>
              <a:rPr lang="en-US" sz="1400" dirty="0"/>
              <a:t> </a:t>
            </a:r>
            <a:r>
              <a:rPr lang="en-US" sz="1400" dirty="0" err="1"/>
              <a:t>úspěch</a:t>
            </a:r>
            <a:r>
              <a:rPr lang="en-US" sz="1400" dirty="0"/>
              <a:t> v NNO?</a:t>
            </a:r>
          </a:p>
          <a:p>
            <a:pPr algn="just">
              <a:defRPr/>
            </a:pPr>
            <a:r>
              <a:rPr lang="en-US" sz="1400" dirty="0" err="1"/>
              <a:t>jak</a:t>
            </a:r>
            <a:r>
              <a:rPr lang="en-US" sz="1400" dirty="0"/>
              <a:t> </a:t>
            </a:r>
            <a:r>
              <a:rPr lang="en-US" sz="1400" dirty="0" err="1"/>
              <a:t>lze</a:t>
            </a:r>
            <a:r>
              <a:rPr lang="en-US" sz="1400" dirty="0"/>
              <a:t> </a:t>
            </a:r>
            <a:r>
              <a:rPr lang="en-US" sz="1400" dirty="0" err="1"/>
              <a:t>ekonomický</a:t>
            </a:r>
            <a:r>
              <a:rPr lang="en-US" sz="1400" dirty="0"/>
              <a:t> </a:t>
            </a:r>
            <a:r>
              <a:rPr lang="en-US" sz="1400" dirty="0" err="1"/>
              <a:t>úspěch</a:t>
            </a:r>
            <a:r>
              <a:rPr lang="en-US" sz="1400" dirty="0"/>
              <a:t> NNO </a:t>
            </a:r>
            <a:r>
              <a:rPr lang="en-US" sz="1400" dirty="0" err="1"/>
              <a:t>měřit</a:t>
            </a:r>
            <a:r>
              <a:rPr lang="en-US" sz="1400" dirty="0"/>
              <a:t>?</a:t>
            </a:r>
          </a:p>
          <a:p>
            <a:pPr algn="just">
              <a:defRPr/>
            </a:pPr>
            <a:r>
              <a:rPr lang="en-US" sz="1400" dirty="0"/>
              <a:t>co pro </a:t>
            </a:r>
            <a:r>
              <a:rPr lang="en-US" sz="1400" dirty="0" err="1"/>
              <a:t>měření</a:t>
            </a:r>
            <a:r>
              <a:rPr lang="en-US" sz="1400" dirty="0"/>
              <a:t> </a:t>
            </a:r>
            <a:r>
              <a:rPr lang="en-US" sz="1400" dirty="0" err="1"/>
              <a:t>ekonomického</a:t>
            </a:r>
            <a:r>
              <a:rPr lang="en-US" sz="1400" dirty="0"/>
              <a:t> </a:t>
            </a:r>
            <a:r>
              <a:rPr lang="cs-CZ" sz="1400" dirty="0"/>
              <a:t>úspěchu </a:t>
            </a:r>
            <a:r>
              <a:rPr lang="en-US" sz="1400" dirty="0" err="1"/>
              <a:t>využijete</a:t>
            </a:r>
            <a:r>
              <a:rPr lang="en-US" sz="1400" dirty="0"/>
              <a:t>?</a:t>
            </a:r>
          </a:p>
          <a:p>
            <a:pPr algn="just">
              <a:defRPr/>
            </a:pPr>
            <a:r>
              <a:rPr lang="en-US" sz="1400" dirty="0"/>
              <a:t>co a </a:t>
            </a:r>
            <a:r>
              <a:rPr lang="en-US" sz="1400" dirty="0" err="1"/>
              <a:t>proč</a:t>
            </a:r>
            <a:r>
              <a:rPr lang="en-US" sz="1400" dirty="0"/>
              <a:t> </a:t>
            </a:r>
            <a:r>
              <a:rPr lang="en-US" sz="1400" dirty="0" err="1"/>
              <a:t>budete</a:t>
            </a:r>
            <a:r>
              <a:rPr lang="en-US" sz="1400" dirty="0"/>
              <a:t> </a:t>
            </a:r>
            <a:r>
              <a:rPr lang="en-US" sz="1400" dirty="0" err="1"/>
              <a:t>sledovat</a:t>
            </a:r>
            <a:r>
              <a:rPr lang="en-US" sz="1400" dirty="0"/>
              <a:t> v:	</a:t>
            </a:r>
            <a:r>
              <a:rPr lang="cs-CZ" sz="1400" dirty="0"/>
              <a:t>	</a:t>
            </a:r>
            <a:r>
              <a:rPr lang="en-US" sz="1400" dirty="0" err="1"/>
              <a:t>absolutních</a:t>
            </a:r>
            <a:r>
              <a:rPr lang="en-US" sz="1400" dirty="0"/>
              <a:t> </a:t>
            </a:r>
            <a:r>
              <a:rPr lang="en-US" sz="1400" dirty="0" err="1"/>
              <a:t>veličinách</a:t>
            </a:r>
            <a:r>
              <a:rPr lang="en-US" sz="1400" dirty="0"/>
              <a:t>?</a:t>
            </a:r>
          </a:p>
          <a:p>
            <a:pPr marL="72000" indent="0" algn="just">
              <a:buNone/>
              <a:defRPr/>
            </a:pPr>
            <a:r>
              <a:rPr lang="en-US" sz="1400" dirty="0"/>
              <a:t>				</a:t>
            </a:r>
            <a:r>
              <a:rPr lang="en-US" sz="1400" dirty="0" err="1"/>
              <a:t>poměrových</a:t>
            </a:r>
            <a:r>
              <a:rPr lang="en-US" sz="1400" dirty="0"/>
              <a:t> </a:t>
            </a:r>
            <a:r>
              <a:rPr lang="en-US" sz="1400" dirty="0" err="1"/>
              <a:t>veličinách</a:t>
            </a:r>
            <a:r>
              <a:rPr lang="en-US" sz="1400" dirty="0"/>
              <a:t>?</a:t>
            </a:r>
          </a:p>
          <a:p>
            <a:pPr marL="72000" indent="0" algn="just">
              <a:buNone/>
              <a:defRPr/>
            </a:pPr>
            <a:r>
              <a:rPr lang="en-US" sz="1400" dirty="0"/>
              <a:t>				</a:t>
            </a:r>
            <a:r>
              <a:rPr lang="en-US" sz="1400" dirty="0" err="1"/>
              <a:t>rozdílových</a:t>
            </a:r>
            <a:r>
              <a:rPr lang="en-US" sz="1400" dirty="0"/>
              <a:t> </a:t>
            </a:r>
            <a:r>
              <a:rPr lang="en-US" sz="1400" dirty="0" err="1"/>
              <a:t>veličinách</a:t>
            </a:r>
            <a:r>
              <a:rPr lang="en-US" sz="1400" dirty="0"/>
              <a:t>?</a:t>
            </a:r>
          </a:p>
          <a:p>
            <a:pPr algn="just">
              <a:defRPr/>
            </a:pPr>
            <a:endParaRPr lang="cs-CZ" sz="1400" dirty="0"/>
          </a:p>
          <a:p>
            <a:pPr algn="just">
              <a:defRPr/>
            </a:pPr>
            <a:r>
              <a:rPr lang="cs-CZ" sz="1400" dirty="0"/>
              <a:t>a co srovnání s ostatními?</a:t>
            </a:r>
          </a:p>
          <a:p>
            <a:pPr algn="just">
              <a:defRPr/>
            </a:pPr>
            <a:endParaRPr lang="cs-CZ" sz="14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9874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32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… stavba kalkulačky: cíl, překážky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numCol="1"/>
          <a:lstStyle/>
          <a:p>
            <a:pPr>
              <a:defRPr/>
            </a:pPr>
            <a:r>
              <a:rPr lang="cs-CZ" altLang="cs-CZ" sz="1400" dirty="0" err="1"/>
              <a:t>cí</a:t>
            </a:r>
            <a:r>
              <a:rPr lang="cs-CZ" altLang="cs-CZ" sz="1400" dirty="0"/>
              <a:t>:</a:t>
            </a:r>
          </a:p>
          <a:p>
            <a:pPr marL="72000" indent="0">
              <a:buNone/>
              <a:defRPr/>
            </a:pPr>
            <a:r>
              <a:rPr lang="cs-CZ" sz="1200" i="1" dirty="0"/>
              <a:t>„… vytvořit software pro hodnocení finančního zdraví NNO, který bude založen na predikčních modelech. (…) identifikovat faktory významně přispívající k rozlišení mezi finančně zdravými a nezdravými NNO a rovněž dokážou vyhodnotit a predikovat pravděpodobnost finanční zranitelnosti a to na základě stanovení ratingu. (…) založeny na základních ukazatelích </a:t>
            </a:r>
            <a:r>
              <a:rPr lang="cs-CZ" sz="1200" i="1" dirty="0" err="1"/>
              <a:t>fin</a:t>
            </a:r>
            <a:r>
              <a:rPr lang="cs-CZ" sz="1200" i="1" dirty="0"/>
              <a:t>. analýzy (…) doplněných o další „kvalitativní“ parametry zohledňující specifika NNO (…) Modely nabídnou vhodný nástroj pro vlastní sebehodnocení NNO a veřejné správě nástroj pro hlubší a spolehlivější hodnocení žadatelů o dotace.“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klíčové otázky: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cs-CZ" sz="1200" dirty="0"/>
              <a:t> Jak lze definovat finanční zdraví NNO?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cs-CZ" sz="1200" dirty="0"/>
              <a:t> Jak lze měřit finanční zdraví NNO v českém prostředí?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cs-CZ" sz="1200" dirty="0"/>
              <a:t> Jaká je úroveň finančního zdraví zvolených NNO?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753171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33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… stavba kalkulačky: postup a data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numCol="1"/>
          <a:lstStyle/>
          <a:p>
            <a:pPr>
              <a:defRPr/>
            </a:pPr>
            <a:r>
              <a:rPr lang="cs-CZ" altLang="cs-CZ" sz="1400" dirty="0"/>
              <a:t>především kvantitativní přístup práce…</a:t>
            </a:r>
          </a:p>
          <a:p>
            <a:pPr marL="324000" lvl="1" indent="0">
              <a:buNone/>
            </a:pPr>
            <a:r>
              <a:rPr lang="cs-CZ" sz="1200" dirty="0"/>
              <a:t>rešerše literatury; tvorba systematizované a operacionalizovaná palety proměnných (závislých i nezávislých); analýza dostupných a korekcí podrobených historických finančních i nefinančních dat; stavba modelů logistické regrese; selekce modelů, tvorba agregovaných modelů; aplikace (testování) modelů; stavba online kalkulačky</a:t>
            </a:r>
          </a:p>
          <a:p>
            <a:pPr>
              <a:defRPr/>
            </a:pPr>
            <a:endParaRPr lang="cs-CZ" altLang="cs-CZ" sz="1200" dirty="0"/>
          </a:p>
          <a:p>
            <a:pPr>
              <a:defRPr/>
            </a:pPr>
            <a:r>
              <a:rPr lang="cs-CZ" altLang="cs-CZ" sz="1400" dirty="0"/>
              <a:t>zvolená datová báze – odraz heterogenity i homogenity NNO</a:t>
            </a:r>
          </a:p>
          <a:p>
            <a:pPr marL="324000" lvl="1" indent="0">
              <a:buNone/>
            </a:pPr>
            <a:r>
              <a:rPr lang="cs-CZ" sz="1200" dirty="0"/>
              <a:t>veřejně prospěšné organizace (servisní funkce): registrovaní poskytovatelé sociálních služeb </a:t>
            </a:r>
          </a:p>
          <a:p>
            <a:pPr marL="324000" lvl="1" indent="0">
              <a:buNone/>
            </a:pPr>
            <a:r>
              <a:rPr lang="cs-CZ" sz="1200" dirty="0"/>
              <a:t>     (n = 1.059, data za období 2012 až 2017)</a:t>
            </a:r>
          </a:p>
          <a:p>
            <a:pPr marL="324000" lvl="1" indent="0">
              <a:buNone/>
            </a:pPr>
            <a:endParaRPr lang="cs-CZ" sz="1200" dirty="0"/>
          </a:p>
          <a:p>
            <a:pPr marL="324000" lvl="1" indent="0">
              <a:buNone/>
            </a:pPr>
            <a:r>
              <a:rPr lang="cs-CZ" sz="1200" dirty="0"/>
              <a:t>vzájemně prospěšné organizace (zájmová funkce): ZOJ Junáka – českého skauta, z. s. </a:t>
            </a:r>
          </a:p>
          <a:p>
            <a:pPr marL="324000" lvl="1" indent="0">
              <a:buNone/>
            </a:pPr>
            <a:r>
              <a:rPr lang="cs-CZ" sz="1200" dirty="0"/>
              <a:t>     (n = 483, data za období 2008 až 2018)</a:t>
            </a:r>
          </a:p>
        </p:txBody>
      </p:sp>
    </p:spTree>
    <p:extLst>
      <p:ext uri="{BB962C8B-B14F-4D97-AF65-F5344CB8AC3E}">
        <p14:creationId xmlns:p14="http://schemas.microsoft.com/office/powerpoint/2010/main" val="15531689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6906C5-4DF4-4F78-80A3-A8BC9BDDDE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C00622E-BF68-417D-8B59-A0B5F470837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873513"/>
            <a:ext cx="5220000" cy="271576"/>
          </a:xfrm>
        </p:spPr>
        <p:txBody>
          <a:bodyPr/>
          <a:lstStyle/>
          <a:p>
            <a:r>
              <a:rPr lang="cs-CZ" dirty="0"/>
              <a:t>Veřejně prospěšné organizace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BA8A4CD-336E-4F2E-B5DD-9D5F35FC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Þ"/>
            </a:pPr>
            <a:r>
              <a:rPr lang="cs-CZ" sz="2800" dirty="0"/>
              <a:t> Výběr dílčích modelů a nastavení vah agregovaného modelu</a:t>
            </a:r>
            <a:endParaRPr lang="cs-CZ" sz="1800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4C109E92-9D4F-4B75-9AFC-4AE1F1E33E3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868027"/>
            <a:ext cx="5220000" cy="271576"/>
          </a:xfrm>
        </p:spPr>
        <p:txBody>
          <a:bodyPr/>
          <a:lstStyle/>
          <a:p>
            <a:r>
              <a:rPr lang="cs-CZ" dirty="0"/>
              <a:t>Vzájemně prospěšné organizace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22E4BE3-AE2E-4731-8198-7EBEFAD65F8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2279017"/>
            <a:ext cx="5219998" cy="4139998"/>
          </a:xfrm>
        </p:spPr>
        <p:txBody>
          <a:bodyPr numCol="1"/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400" b="1" dirty="0"/>
              <a:t>model 01 (0,6): </a:t>
            </a:r>
            <a:r>
              <a:rPr lang="cs-CZ" sz="1400" i="1" dirty="0"/>
              <a:t>za dobu tří let zredukuje hodnotu svých vlastních zdrojů o více jak 20 %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400" b="1" dirty="0"/>
              <a:t>model 15 (1,0): </a:t>
            </a:r>
            <a:r>
              <a:rPr lang="cs-CZ" sz="1400" i="1" dirty="0"/>
              <a:t>má výnosy koncentrované z více jak 90 %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400" b="1" dirty="0"/>
              <a:t>model 20 (0,3): </a:t>
            </a:r>
            <a:r>
              <a:rPr lang="cs-CZ" sz="1400" i="1" dirty="0"/>
              <a:t>po dobu dvou let je zároveň adresátem veřejné podpory a její hospodaření končí ztrátou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400" b="1" dirty="0"/>
              <a:t>model 28 (0,6): </a:t>
            </a:r>
            <a:r>
              <a:rPr lang="cs-CZ" sz="1400" i="1" dirty="0"/>
              <a:t>má tři roky po sobě zápornou rentabilitu aktiv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400" b="1" dirty="0"/>
              <a:t>model 35 (0,6): </a:t>
            </a:r>
            <a:r>
              <a:rPr lang="cs-CZ" sz="1400" i="1" dirty="0"/>
              <a:t>má nedostatečnou běžnou likviditu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400" b="1" dirty="0"/>
              <a:t>model 42 (1,0): </a:t>
            </a:r>
            <a:r>
              <a:rPr lang="cs-CZ" sz="1400" i="1" dirty="0"/>
              <a:t>má 90% zadluženost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400" b="1" dirty="0"/>
              <a:t>model 49 (0,3): </a:t>
            </a:r>
            <a:r>
              <a:rPr lang="cs-CZ" sz="1400" i="1" dirty="0"/>
              <a:t>ve své vedlejší činnosti dosahuje záporného výsledku hospodaření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cs-CZ" sz="1400" i="1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400" b="1" dirty="0"/>
              <a:t>agregovaný model:</a:t>
            </a:r>
            <a:r>
              <a:rPr lang="cs-CZ" sz="1400" i="1" dirty="0"/>
              <a:t> shrnutí dílčích modelů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cs-CZ" sz="1400" i="1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cs-CZ" sz="1400" i="1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cs-CZ" sz="1400" i="1" dirty="0"/>
          </a:p>
          <a:p>
            <a:endParaRPr lang="cs-CZ" sz="9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2BEE7EC5-E43C-4475-9381-893F850EDE41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2279017"/>
            <a:ext cx="5219998" cy="4139998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400" b="1" dirty="0"/>
              <a:t>model 04 (1,0): </a:t>
            </a:r>
            <a:r>
              <a:rPr lang="cs-CZ" sz="1400" i="1" dirty="0"/>
              <a:t>za dobu tří let zredukuje hodnotu svých vlastních zdrojů o více jak 20 %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400" b="1" dirty="0"/>
              <a:t>model 06 (0,3): </a:t>
            </a:r>
            <a:r>
              <a:rPr lang="cs-CZ" sz="1400" i="1" dirty="0"/>
              <a:t>zaznamená meziroční pokles celkových výnosů vyšší jak 25 %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400" b="1" dirty="0"/>
              <a:t>model 17 (1,0): </a:t>
            </a:r>
            <a:r>
              <a:rPr lang="cs-CZ" sz="1400" i="1" dirty="0"/>
              <a:t>má tři roky po sobě zápornou rentabilitu aktiv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400" b="1" dirty="0"/>
              <a:t>model 26 (1,0): </a:t>
            </a:r>
            <a:r>
              <a:rPr lang="cs-CZ" sz="1400" i="1" dirty="0"/>
              <a:t>za dobu tří let zredukuje hodnotu svých aktiv o více jak 20 %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400" b="1" dirty="0"/>
              <a:t>model 29 (0,6): </a:t>
            </a:r>
            <a:r>
              <a:rPr lang="cs-CZ" sz="1400" i="1" dirty="0"/>
              <a:t>zaznamenává tři roky po sobě pokles členů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cs-CZ" sz="1400" i="1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cs-CZ" sz="1400" i="1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cs-CZ" sz="1400" i="1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400" b="1" dirty="0"/>
              <a:t>agregovaný model:</a:t>
            </a:r>
            <a:r>
              <a:rPr lang="cs-CZ" sz="1400" i="1" dirty="0"/>
              <a:t> shrnutí dílčích modelů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cs-CZ" sz="1400" i="1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cs-CZ" sz="1400" i="1" dirty="0"/>
          </a:p>
          <a:p>
            <a:endParaRPr lang="cs-CZ" sz="9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3517134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6906C5-4DF4-4F78-80A3-A8BC9BDDDE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C00622E-BF68-417D-8B59-A0B5F470837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873513"/>
            <a:ext cx="5220000" cy="271576"/>
          </a:xfrm>
        </p:spPr>
        <p:txBody>
          <a:bodyPr/>
          <a:lstStyle/>
          <a:p>
            <a:r>
              <a:rPr lang="cs-CZ" dirty="0"/>
              <a:t>Veřejně prospěšné organizace (2017 / 2018)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BA8A4CD-336E-4F2E-B5DD-9D5F35FC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Þ"/>
            </a:pPr>
            <a:r>
              <a:rPr lang="cs-CZ" sz="2800" dirty="0"/>
              <a:t> Dílčí výsledky predikce a posouzení</a:t>
            </a:r>
            <a:endParaRPr lang="cs-CZ" sz="1800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4C109E92-9D4F-4B75-9AFC-4AE1F1E33E3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868027"/>
            <a:ext cx="5299038" cy="271576"/>
          </a:xfrm>
        </p:spPr>
        <p:txBody>
          <a:bodyPr/>
          <a:lstStyle/>
          <a:p>
            <a:r>
              <a:rPr lang="cs-CZ" dirty="0"/>
              <a:t>Vzájemně prospěšné organizace (2018 / 2019)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22E4BE3-AE2E-4731-8198-7EBEFAD65F8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2279017"/>
            <a:ext cx="5219998" cy="4139998"/>
          </a:xfrm>
        </p:spPr>
        <p:txBody>
          <a:bodyPr numCol="1"/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400" b="1" dirty="0"/>
              <a:t>	</a:t>
            </a:r>
            <a:r>
              <a:rPr lang="cs-CZ" sz="1400" dirty="0"/>
              <a:t>              predikce: A / F	aktuálně nezdravé: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400" b="1" dirty="0"/>
              <a:t>model 01 (0,6):  </a:t>
            </a:r>
            <a:r>
              <a:rPr lang="cs-CZ" sz="1400" dirty="0"/>
              <a:t>122 (35,26 %) / 26 (7,51 %)	  81 (19,19 %)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400" b="1" dirty="0"/>
              <a:t>model 15 (1,0):  </a:t>
            </a:r>
            <a:r>
              <a:rPr lang="cs-CZ" sz="1400" dirty="0"/>
              <a:t>212 (47,86 %) / 23 (5,19 %)	    36 (7,88 %)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400" b="1" dirty="0"/>
              <a:t>model 20 (0,3):  </a:t>
            </a:r>
            <a:r>
              <a:rPr lang="cs-CZ" sz="1400" dirty="0"/>
              <a:t>146 (34,27 %) / 21 (4,93 %)	106 (13,64 %)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400" b="1" dirty="0"/>
              <a:t>model 28 (0,6):  </a:t>
            </a:r>
            <a:r>
              <a:rPr lang="cs-CZ" sz="1400" dirty="0"/>
              <a:t>221 (51,28 %) / 15 (3,48 %)  	    35 (7,49 %)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400" b="1" dirty="0"/>
              <a:t>model 35 (0,6): </a:t>
            </a:r>
            <a:r>
              <a:rPr lang="cs-CZ" sz="1400" dirty="0"/>
              <a:t>229 (54,27 %) / 50 (11,85 %)	  72 (14,43 %)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400" b="1" dirty="0"/>
              <a:t>model 42 (1,0): </a:t>
            </a:r>
            <a:r>
              <a:rPr lang="cs-CZ" sz="1400" dirty="0"/>
              <a:t>237 (56,56 %) / 20 (4,77 %)	  87 (17,13 %)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400" b="1" dirty="0"/>
              <a:t>model 49 (0,3): </a:t>
            </a:r>
            <a:r>
              <a:rPr lang="cs-CZ" sz="1400" dirty="0"/>
              <a:t>241 (52,05 %) / 10 (2,16 %)	    35 (7,56 %)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cs-CZ" sz="1400" b="1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cs-CZ" sz="1400" b="1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400" b="1" dirty="0" err="1"/>
              <a:t>agreg</a:t>
            </a:r>
            <a:r>
              <a:rPr lang="cs-CZ" sz="1400" b="1" dirty="0"/>
              <a:t>. model:    </a:t>
            </a:r>
            <a:r>
              <a:rPr lang="cs-CZ" sz="1400" dirty="0"/>
              <a:t>55 (18,15 %) / 0 (0,00 %)	F: 13 (3,74 %)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cs-CZ" sz="1400" i="1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cs-CZ" sz="1400" i="1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cs-CZ" sz="1400" i="1" dirty="0"/>
          </a:p>
          <a:p>
            <a:endParaRPr lang="cs-CZ" sz="9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2BEE7EC5-E43C-4475-9381-893F850EDE41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2279017"/>
            <a:ext cx="5219998" cy="4139998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400" b="1" dirty="0"/>
              <a:t>	</a:t>
            </a:r>
            <a:r>
              <a:rPr lang="cs-CZ" sz="1400" dirty="0"/>
              <a:t>            predikce: A / F		aktuálně nezdravé:</a:t>
            </a:r>
            <a:endParaRPr lang="cs-CZ" sz="1400" b="1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400" b="1" dirty="0"/>
              <a:t>model 04 (1,0):   </a:t>
            </a:r>
            <a:r>
              <a:rPr lang="cs-CZ" sz="1400" dirty="0"/>
              <a:t>40 (16,81 %) / 12 (5,04 %)	 23 (10,36 %)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400" b="1" dirty="0"/>
              <a:t>model 06 (0,3): </a:t>
            </a:r>
            <a:r>
              <a:rPr lang="cs-CZ" sz="1400" dirty="0"/>
              <a:t>289 (59,83 %) / 3 (0,62 %)	   11 (4,70 %)</a:t>
            </a:r>
            <a:endParaRPr lang="cs-CZ" sz="1400" i="1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400" b="1" dirty="0"/>
              <a:t>model 17 (1,0): </a:t>
            </a:r>
            <a:r>
              <a:rPr lang="cs-CZ" sz="1400" dirty="0"/>
              <a:t>193 (81,09 %) / 5 (2,10 %)	   13 (5,20 %)</a:t>
            </a:r>
            <a:endParaRPr lang="cs-CZ" sz="1400" i="1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400" b="1" dirty="0"/>
              <a:t>model 26 (1,0): </a:t>
            </a:r>
            <a:r>
              <a:rPr lang="cs-CZ" sz="1400" dirty="0"/>
              <a:t>191 (83,77 %) / 11 (4,82 %)	   12 (5,06 %)</a:t>
            </a:r>
            <a:endParaRPr lang="cs-CZ" sz="1400" i="1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400" b="1" dirty="0"/>
              <a:t>model 29 (0,6): </a:t>
            </a:r>
            <a:r>
              <a:rPr lang="cs-CZ" sz="1400" dirty="0"/>
              <a:t>119 (52,19 %) / 3 (1,32 %)	   12 (2,51 %)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cs-CZ" sz="1400" b="1" i="1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cs-CZ" sz="1400" b="1" i="1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cs-CZ" sz="1400" b="1" i="1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cs-CZ" sz="1400" b="1" i="1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400" b="1" dirty="0" err="1"/>
              <a:t>agreg</a:t>
            </a:r>
            <a:r>
              <a:rPr lang="cs-CZ" sz="1400" b="1" dirty="0"/>
              <a:t>. model:    </a:t>
            </a:r>
            <a:r>
              <a:rPr lang="cs-CZ" sz="1400" dirty="0"/>
              <a:t>44 (19,56 %) / 1 (0,44 %)	 F: 5 (2,31 %)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cs-CZ" sz="1400" i="1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cs-CZ" sz="1400" i="1" dirty="0"/>
          </a:p>
          <a:p>
            <a:endParaRPr lang="cs-CZ" sz="9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762771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4021A9E-4FA9-41D2-B322-F05806A6A5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E6DAF2-7FDB-4305-B199-5D47EDDE6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 stavba kalkulačky: výstup</a:t>
            </a:r>
          </a:p>
        </p:txBody>
      </p:sp>
      <p:pic>
        <p:nvPicPr>
          <p:cNvPr id="6" name="Zástupný obsah 5">
            <a:hlinkClick r:id="rId2"/>
            <a:extLst>
              <a:ext uri="{FF2B5EF4-FFF2-40B4-BE49-F238E27FC236}">
                <a16:creationId xmlns:a16="http://schemas.microsoft.com/office/drawing/2014/main" id="{3A4B8FC8-DE0E-4B87-874E-3B003AFE9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6564" y="1171576"/>
            <a:ext cx="9658872" cy="4786653"/>
          </a:xfrm>
        </p:spPr>
      </p:pic>
    </p:spTree>
    <p:extLst>
      <p:ext uri="{BB962C8B-B14F-4D97-AF65-F5344CB8AC3E}">
        <p14:creationId xmlns:p14="http://schemas.microsoft.com/office/powerpoint/2010/main" val="8915480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2DAE59-FE3B-4107-8F22-9022219F1E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9B4F3CE-FADE-4F6C-9612-CA187B76C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stavba kalkulačky: limity / výzvy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BF0CBC9-19ED-4B66-AD36-7F26C0477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„jen“ orientační hodnocení</a:t>
            </a:r>
          </a:p>
          <a:p>
            <a:pPr marL="72000" indent="0">
              <a:buNone/>
            </a:pPr>
            <a:r>
              <a:rPr lang="cs-CZ" sz="1600" dirty="0"/>
              <a:t>(bez detailní znalosti všech vnitřních a vnějších okolností)</a:t>
            </a:r>
          </a:p>
          <a:p>
            <a:endParaRPr lang="cs-CZ" sz="2000" dirty="0"/>
          </a:p>
          <a:p>
            <a:r>
              <a:rPr lang="cs-CZ" sz="2000" dirty="0"/>
              <a:t>heterogenita</a:t>
            </a:r>
          </a:p>
          <a:p>
            <a:pPr marL="72000" indent="0">
              <a:buNone/>
            </a:pPr>
            <a:r>
              <a:rPr lang="cs-CZ" sz="1600" dirty="0"/>
              <a:t>(„jen“ dvě vymezené skupiny NNO)</a:t>
            </a:r>
          </a:p>
          <a:p>
            <a:endParaRPr lang="cs-CZ" sz="2000" dirty="0"/>
          </a:p>
          <a:p>
            <a:r>
              <a:rPr lang="cs-CZ" sz="2000" dirty="0"/>
              <a:t>vyžitá datová báze</a:t>
            </a:r>
          </a:p>
          <a:p>
            <a:pPr marL="72000" indent="0">
              <a:buNone/>
            </a:pPr>
            <a:r>
              <a:rPr lang="cs-CZ" sz="1600" dirty="0"/>
              <a:t>(především kvantitativní charakter využitých dat)</a:t>
            </a:r>
          </a:p>
          <a:p>
            <a:endParaRPr lang="cs-CZ" sz="2000" dirty="0"/>
          </a:p>
          <a:p>
            <a:r>
              <a:rPr lang="cs-CZ" sz="2000" dirty="0"/>
              <a:t>„skutečný“ problém</a:t>
            </a:r>
          </a:p>
          <a:p>
            <a:pPr marL="72000" indent="0">
              <a:buNone/>
            </a:pPr>
            <a:r>
              <a:rPr lang="cs-CZ" sz="1600" dirty="0"/>
              <a:t>(příležitost pro revizi či kalibraci modelů)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449384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53BF63-FF0E-4F55-B489-BF6CBFDCF9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872628-1921-472B-9EA3-D6371CAC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cvičení?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9462FC-62FB-40D4-9565-A5415E8C2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VYZKOUŠEJME SI FIKANE.CZ!</a:t>
            </a:r>
          </a:p>
          <a:p>
            <a:r>
              <a:rPr lang="cs-CZ" sz="1600" dirty="0"/>
              <a:t>zadání: 	využijte vybraná přichystaná účetní data (organizace z oblasti sociálních služeb) </a:t>
            </a:r>
          </a:p>
          <a:p>
            <a:pPr marL="72000" indent="0">
              <a:buNone/>
            </a:pPr>
            <a:r>
              <a:rPr lang="cs-CZ" sz="1600" dirty="0"/>
              <a:t>		pro naplnění kalkulačky dostupné na webu FIKANE.cz</a:t>
            </a:r>
          </a:p>
          <a:p>
            <a:pPr marL="72000" indent="0">
              <a:buNone/>
            </a:pPr>
            <a:r>
              <a:rPr lang="cs-CZ" sz="1600" dirty="0"/>
              <a:t>		zvolte si údaje o libovolné organizaci a proveďte její zhodnocení/predikci finančního zdraví</a:t>
            </a:r>
          </a:p>
          <a:p>
            <a:endParaRPr lang="cs-CZ" sz="1600" dirty="0"/>
          </a:p>
          <a:p>
            <a:r>
              <a:rPr lang="cs-CZ" sz="1600" dirty="0"/>
              <a:t>podklady: </a:t>
            </a:r>
            <a:r>
              <a:rPr lang="cs-CZ" sz="1600" i="1" dirty="0"/>
              <a:t>Interaktivní osnova =&gt; 8 týden =&gt; </a:t>
            </a:r>
            <a:r>
              <a:rPr lang="cs-CZ" sz="1600" i="1" dirty="0" err="1"/>
              <a:t>prepis_dat</a:t>
            </a:r>
            <a:r>
              <a:rPr lang="cs-CZ" sz="1600" i="1" dirty="0"/>
              <a:t> 2022 (list nno01 – nno08)</a:t>
            </a:r>
          </a:p>
          <a:p>
            <a:pPr marL="72000" indent="0">
              <a:buNone/>
            </a:pPr>
            <a:r>
              <a:rPr lang="cs-CZ" sz="1600" i="1" dirty="0"/>
              <a:t>				          resp. nno01-08 (podkladová data)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/>
              <a:t>Práce začíná? 	12,50</a:t>
            </a:r>
          </a:p>
          <a:p>
            <a:pPr lvl="1"/>
            <a:r>
              <a:rPr lang="cs-CZ" sz="1600" dirty="0"/>
              <a:t>Práce končí? 		13,10</a:t>
            </a:r>
          </a:p>
          <a:p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5403239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0919A0-91E9-4101-8E0C-D5DB3066B9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F65007D-A53F-4916-B72B-4EFFE936C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(2017) / Predikce (2018)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8F39EC-E5F4-43C4-B738-930522E47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původní výsledky: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997E798-0858-4338-9CF5-873D68DA6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000" y="2380965"/>
            <a:ext cx="7920000" cy="345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3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Legislativní úprava účetnictví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zákon č. 563/1991 Sb., o účetnictví ve znění pozdějších předpisů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vyhláška č. 325/2015 Sb., kterou se provádějí některá ustanovení zákona o účetnictví, ve znění pozdějších předpisů, pro účetní jednotky, které vedou jednoduché účetnictví</a:t>
            </a:r>
          </a:p>
          <a:p>
            <a:pPr>
              <a:defRPr/>
            </a:pPr>
            <a:r>
              <a:rPr lang="cs-CZ" altLang="cs-CZ" sz="1400" dirty="0"/>
              <a:t>vyhláška č. 504/2002 Sb., kterou se provádějí některá ustanovení zákona o účetnictví pro účetní jednotky, jejichž hlavním předmětem činnosti není podnikání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české účetní standardy pro účetní jednotky, u kterých hlavním předmětem činnosti není podnikání (standardy č. 401 – 414)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vnitřní předpisy organizace (stanovy, organizační řád...)</a:t>
            </a:r>
          </a:p>
          <a:p>
            <a:pPr>
              <a:defRPr/>
            </a:pPr>
            <a:r>
              <a:rPr lang="cs-CZ" altLang="cs-CZ" sz="1400" dirty="0"/>
              <a:t>vnitřní směrnice organizace (o finančním řízení, o účetnictví...)</a:t>
            </a:r>
          </a:p>
        </p:txBody>
      </p:sp>
    </p:spTree>
    <p:extLst>
      <p:ext uri="{BB962C8B-B14F-4D97-AF65-F5344CB8AC3E}">
        <p14:creationId xmlns:p14="http://schemas.microsoft.com/office/powerpoint/2010/main" val="31833567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0919A0-91E9-4101-8E0C-D5DB3066B9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F65007D-A53F-4916-B72B-4EFFE936C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(2018) / Predikce (2019)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8F39EC-E5F4-43C4-B738-930522E47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původní výsledky: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6078C54-F2C4-4F5E-848F-21E22316C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000" y="2393380"/>
            <a:ext cx="7920000" cy="343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19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0919A0-91E9-4101-8E0C-D5DB3066B9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F65007D-A53F-4916-B72B-4EFFE936C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(2019) / Predikce (2020)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8F39EC-E5F4-43C4-B738-930522E47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původní výsledky: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548C118-50BE-49B4-A68D-25D50B25D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000" y="2380965"/>
            <a:ext cx="7920000" cy="345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82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0919A0-91E9-4101-8E0C-D5DB3066B9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F65007D-A53F-4916-B72B-4EFFE936C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(2020) / Predikce (2021)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8F39EC-E5F4-43C4-B738-930522E47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původní výsledky: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74C17BD-36CA-48E2-9A59-848C06B6C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000" y="2383652"/>
            <a:ext cx="7920000" cy="343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42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Vyhlášky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600" dirty="0"/>
              <a:t>Kdo se jimi „řídí“?</a:t>
            </a:r>
          </a:p>
          <a:p>
            <a:pPr marL="72000" indent="0">
              <a:buNone/>
              <a:defRPr/>
            </a:pPr>
            <a:r>
              <a:rPr lang="cs-CZ" altLang="cs-CZ" sz="1200" dirty="0"/>
              <a:t>č. 504/2002 Sb.: politické strany a politická hnutí / spolky a pobočné spolky / církve a náboženské společnosti / obecně prospěšné společnosti / zájmová sdružení právnických osob / nadace, nadační fondy, ústavy / společenství vlastníků jednotek / veřejné vysoké školy / jiné účetní jednotky…</a:t>
            </a:r>
          </a:p>
          <a:p>
            <a:pPr>
              <a:defRPr/>
            </a:pPr>
            <a:endParaRPr lang="cs-CZ" altLang="cs-CZ" sz="1200" dirty="0"/>
          </a:p>
          <a:p>
            <a:pPr marL="72000" indent="0">
              <a:buNone/>
              <a:defRPr/>
            </a:pPr>
            <a:r>
              <a:rPr lang="cs-CZ" altLang="cs-CZ" sz="1200" dirty="0"/>
              <a:t>č. 325/2015 Sb.: spolky a pobočné spolky / odborové organizace, pobočné odborové organizace, mezinárodní odborové organizace nebo pobočné mezinárodní odborové organizace / organizace zaměstnavatelů, pobočné organizace zaměstnavatelů, mezinárodní organizace zaměstnavatelů nebo pobočné mezinárodní organizací zaměstnavatelů / církve, náboženské společnosti, resp. evidované právnické osoby / honební společenstva</a:t>
            </a:r>
          </a:p>
          <a:p>
            <a:pPr>
              <a:defRPr/>
            </a:pPr>
            <a:endParaRPr lang="cs-CZ" altLang="cs-CZ" sz="1600" dirty="0"/>
          </a:p>
          <a:p>
            <a:pPr>
              <a:defRPr/>
            </a:pPr>
            <a:r>
              <a:rPr lang="cs-CZ" altLang="cs-CZ" sz="1600" dirty="0"/>
              <a:t>Co upravují?</a:t>
            </a:r>
          </a:p>
          <a:p>
            <a:pPr lvl="1">
              <a:defRPr/>
            </a:pPr>
            <a:r>
              <a:rPr lang="cs-CZ" altLang="cs-CZ" sz="1400" dirty="0"/>
              <a:t>kdo je účetní jednotkou</a:t>
            </a:r>
          </a:p>
          <a:p>
            <a:pPr lvl="1">
              <a:defRPr/>
            </a:pPr>
            <a:r>
              <a:rPr lang="cs-CZ" altLang="cs-CZ" sz="1400" dirty="0"/>
              <a:t>co je předmětem účetnictví</a:t>
            </a:r>
          </a:p>
          <a:p>
            <a:pPr lvl="1">
              <a:defRPr/>
            </a:pPr>
            <a:r>
              <a:rPr lang="cs-CZ" altLang="cs-CZ" sz="1400" dirty="0"/>
              <a:t>jak vypadá účetní záznam</a:t>
            </a:r>
          </a:p>
          <a:p>
            <a:pPr lvl="1">
              <a:defRPr/>
            </a:pPr>
            <a:r>
              <a:rPr lang="cs-CZ" altLang="cs-CZ" sz="1400" dirty="0"/>
              <a:t>jak vypadá účetní závěrka</a:t>
            </a:r>
          </a:p>
          <a:p>
            <a:pPr lvl="1">
              <a:defRPr/>
            </a:pPr>
            <a:r>
              <a:rPr lang="cs-CZ" altLang="cs-CZ" sz="1400" dirty="0"/>
              <a:t>atd.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743306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České účetní standardy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200" dirty="0"/>
              <a:t>401 – účty a účtování na účtech</a:t>
            </a:r>
          </a:p>
          <a:p>
            <a:pPr>
              <a:defRPr/>
            </a:pPr>
            <a:r>
              <a:rPr lang="cs-CZ" altLang="cs-CZ" sz="1200" dirty="0"/>
              <a:t>402 – otevírání a uzavírání účetních knih</a:t>
            </a:r>
          </a:p>
          <a:p>
            <a:pPr>
              <a:defRPr/>
            </a:pPr>
            <a:r>
              <a:rPr lang="cs-CZ" altLang="cs-CZ" sz="1200" dirty="0"/>
              <a:t>403 – inventarizační rozdíly</a:t>
            </a:r>
          </a:p>
          <a:p>
            <a:pPr>
              <a:defRPr/>
            </a:pPr>
            <a:r>
              <a:rPr lang="cs-CZ" altLang="cs-CZ" sz="1200" dirty="0"/>
              <a:t>404 – kursové rozdíly</a:t>
            </a:r>
          </a:p>
          <a:p>
            <a:pPr>
              <a:defRPr/>
            </a:pPr>
            <a:r>
              <a:rPr lang="cs-CZ" altLang="cs-CZ" sz="1200" dirty="0"/>
              <a:t>405 – deriváty</a:t>
            </a:r>
          </a:p>
          <a:p>
            <a:pPr>
              <a:defRPr/>
            </a:pPr>
            <a:r>
              <a:rPr lang="cs-CZ" altLang="cs-CZ" sz="1200" dirty="0"/>
              <a:t>406 – cenné papíry, podíly a směnky</a:t>
            </a:r>
          </a:p>
          <a:p>
            <a:pPr>
              <a:defRPr/>
            </a:pPr>
            <a:r>
              <a:rPr lang="cs-CZ" altLang="cs-CZ" sz="1200" dirty="0"/>
              <a:t>407 – opravné položky k pohledávkám, rezervy a pohledávky po lhůtě splatnosti</a:t>
            </a:r>
          </a:p>
          <a:p>
            <a:pPr>
              <a:defRPr/>
            </a:pPr>
            <a:r>
              <a:rPr lang="cs-CZ" altLang="cs-CZ" sz="1200" dirty="0"/>
              <a:t>408 – krátkodobý finanční majetek a krátkodobé bankovní úvěry</a:t>
            </a:r>
          </a:p>
          <a:p>
            <a:pPr>
              <a:defRPr/>
            </a:pPr>
            <a:r>
              <a:rPr lang="cs-CZ" altLang="cs-CZ" sz="1200" dirty="0"/>
              <a:t>409 – dlouhodobý majetek</a:t>
            </a:r>
          </a:p>
          <a:p>
            <a:pPr>
              <a:defRPr/>
            </a:pPr>
            <a:r>
              <a:rPr lang="cs-CZ" altLang="cs-CZ" sz="1200" dirty="0"/>
              <a:t>410 – zásoby</a:t>
            </a:r>
          </a:p>
          <a:p>
            <a:pPr>
              <a:defRPr/>
            </a:pPr>
            <a:r>
              <a:rPr lang="cs-CZ" altLang="cs-CZ" sz="1200" dirty="0"/>
              <a:t>411 – zúčtovací vztahy</a:t>
            </a:r>
          </a:p>
          <a:p>
            <a:pPr>
              <a:defRPr/>
            </a:pPr>
            <a:r>
              <a:rPr lang="cs-CZ" altLang="cs-CZ" sz="1200" dirty="0"/>
              <a:t>412 – náklady a výnosy</a:t>
            </a:r>
          </a:p>
          <a:p>
            <a:pPr>
              <a:defRPr/>
            </a:pPr>
            <a:r>
              <a:rPr lang="cs-CZ" altLang="cs-CZ" sz="1200" dirty="0"/>
              <a:t>413 – vlastní zdroje a dlouhodobé závazky</a:t>
            </a:r>
          </a:p>
          <a:p>
            <a:pPr>
              <a:defRPr/>
            </a:pPr>
            <a:r>
              <a:rPr lang="cs-CZ" altLang="cs-CZ" sz="1200" dirty="0"/>
              <a:t>414 – přechod z jednoduchého účetnictví na účetnictví</a:t>
            </a:r>
          </a:p>
          <a:p>
            <a:pPr marL="72000" indent="0">
              <a:buNone/>
              <a:defRPr/>
            </a:pPr>
            <a:endParaRPr lang="cs-CZ" altLang="cs-CZ" sz="1200" dirty="0"/>
          </a:p>
          <a:p>
            <a:pPr marL="72000" indent="0">
              <a:buNone/>
              <a:defRPr/>
            </a:pPr>
            <a:r>
              <a:rPr lang="cs-CZ" altLang="cs-CZ" sz="1200" dirty="0"/>
              <a:t>(metody a postupy vedení účetnictví)</a:t>
            </a:r>
          </a:p>
          <a:p>
            <a:pPr lvl="1">
              <a:defRPr/>
            </a:pPr>
            <a:endParaRPr lang="cs-CZ" altLang="cs-CZ" sz="1200" dirty="0"/>
          </a:p>
        </p:txBody>
      </p:sp>
    </p:spTree>
    <p:extLst>
      <p:ext uri="{BB962C8B-B14F-4D97-AF65-F5344CB8AC3E}">
        <p14:creationId xmlns:p14="http://schemas.microsoft.com/office/powerpoint/2010/main" val="188793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Účetnictví NNO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NNO musí plně respektovat zákon o účetnictví (přechod od výdajového k akruálnímu principu)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</a:rPr>
              <a:t>výdajový princip (účtuji v okamžiku, kdy dojde ke změně stavu finančních prostředků)</a:t>
            </a:r>
          </a:p>
          <a:p>
            <a:pPr marL="72000" indent="0">
              <a:buNone/>
              <a:defRPr/>
            </a:pP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výdaj: skutečně vydané prostředky</a:t>
            </a:r>
          </a:p>
          <a:p>
            <a:pPr marL="72000" indent="0">
              <a:buNone/>
              <a:defRPr/>
            </a:pP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	příjem: skutečně přijaté prostředky</a:t>
            </a:r>
          </a:p>
          <a:p>
            <a:pPr>
              <a:defRPr/>
            </a:pP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</a:rPr>
              <a:t>akruální princip (účtuji v okamžiku, kdy událost nastala – bez ohledu na změnu stavu finančních prostředků)</a:t>
            </a:r>
          </a:p>
          <a:p>
            <a:pPr marL="72000" indent="0">
              <a:buNone/>
              <a:defRPr/>
            </a:pP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náklad: vznikají spotřebou zdrojů v peněžním vyjádření, neznamenají nutně výdaj prostředků</a:t>
            </a:r>
          </a:p>
          <a:p>
            <a:pPr marL="72000" indent="0">
              <a:buNone/>
              <a:defRPr/>
            </a:pP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	výnos: hmotné toky v peněžním vyjádření, neznamenají nutně příjem prostředků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/>
              <a:t>formy účetnictví:</a:t>
            </a:r>
            <a:r>
              <a:rPr lang="cs-CZ" altLang="cs-CZ" sz="1400" dirty="0"/>
              <a:t>		jednoduché účetnictví                  X                 podvojné účetnictví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		                                                               (zjednodušený X plný rozsah)</a:t>
            </a:r>
          </a:p>
        </p:txBody>
      </p:sp>
    </p:spTree>
    <p:extLst>
      <p:ext uri="{BB962C8B-B14F-4D97-AF65-F5344CB8AC3E}">
        <p14:creationId xmlns:p14="http://schemas.microsoft.com/office/powerpoint/2010/main" val="193930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 err="1"/>
              <a:t>Jednodu</a:t>
            </a:r>
            <a:r>
              <a:rPr lang="en-US" altLang="cs-CZ" sz="4000" dirty="0" err="1"/>
              <a:t>ché</a:t>
            </a:r>
            <a:r>
              <a:rPr lang="en-US" altLang="cs-CZ" sz="4000" dirty="0"/>
              <a:t> </a:t>
            </a:r>
            <a:r>
              <a:rPr lang="cs-CZ" altLang="cs-CZ" sz="4000" dirty="0"/>
              <a:t>účetnictví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upraveno zákonem o účetnictví, resp. vyhláškou č. 325/2015 Sb.</a:t>
            </a:r>
          </a:p>
          <a:p>
            <a:pPr>
              <a:defRPr/>
            </a:pPr>
            <a:r>
              <a:rPr lang="cs-CZ" altLang="cs-CZ" sz="1400" dirty="0"/>
              <a:t>mohou vést vybrané NNO:</a:t>
            </a:r>
          </a:p>
          <a:p>
            <a:pPr marL="72000" indent="0">
              <a:buNone/>
              <a:defRPr/>
            </a:pPr>
            <a:r>
              <a:rPr lang="cs-CZ" altLang="cs-CZ" sz="1400" i="1" dirty="0"/>
              <a:t>spolek a pobočný spolek, odborová organizace, organizace zaměstnavatelů, církve a náboženské společnosti a honební společenstva</a:t>
            </a:r>
          </a:p>
          <a:p>
            <a:pPr marL="72000" indent="0">
              <a:buNone/>
              <a:defRPr/>
            </a:pPr>
            <a:endParaRPr lang="cs-CZ" altLang="cs-CZ" sz="1400" b="1" dirty="0"/>
          </a:p>
          <a:p>
            <a:pPr marL="72000" indent="0">
              <a:buNone/>
              <a:defRPr/>
            </a:pPr>
            <a:r>
              <a:rPr lang="cs-CZ" altLang="cs-CZ" sz="1400" b="1" dirty="0"/>
              <a:t>za předpokladu, že: </a:t>
            </a:r>
          </a:p>
          <a:p>
            <a:pPr lvl="1">
              <a:defRPr/>
            </a:pPr>
            <a:r>
              <a:rPr lang="cs-CZ" altLang="cs-CZ" sz="1400" i="1" dirty="0"/>
              <a:t>nejsou plátcem DPH; </a:t>
            </a:r>
          </a:p>
          <a:p>
            <a:pPr lvl="1">
              <a:defRPr/>
            </a:pPr>
            <a:r>
              <a:rPr lang="cs-CZ" altLang="cs-CZ" sz="1400" i="1" dirty="0"/>
              <a:t>jejich celkové příjmy nepřesáhnou 3 mil. Kč; </a:t>
            </a:r>
          </a:p>
          <a:p>
            <a:pPr lvl="1">
              <a:defRPr/>
            </a:pPr>
            <a:r>
              <a:rPr lang="cs-CZ" altLang="cs-CZ" sz="1400" i="1" dirty="0"/>
              <a:t>hodnota jejich majetku nepřesáhne 3 mil. Kč.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předmětem jsou příjmy a výdaje, majetek a závazky 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u="sng" dirty="0"/>
              <a:t>peněžní deník</a:t>
            </a:r>
          </a:p>
          <a:p>
            <a:pPr>
              <a:defRPr/>
            </a:pPr>
            <a:r>
              <a:rPr lang="cs-CZ" altLang="cs-CZ" sz="1400" dirty="0"/>
              <a:t>kniha pohledávek a kniha závazků</a:t>
            </a:r>
          </a:p>
          <a:p>
            <a:pPr>
              <a:defRPr/>
            </a:pPr>
            <a:r>
              <a:rPr lang="cs-CZ" altLang="cs-CZ" sz="1400" dirty="0"/>
              <a:t>pomocné knihy o ostatních složkách majetku</a:t>
            </a:r>
          </a:p>
          <a:p>
            <a:pPr>
              <a:defRPr/>
            </a:pPr>
            <a:r>
              <a:rPr lang="cs-CZ" altLang="cs-CZ" sz="1400" u="sng" dirty="0"/>
              <a:t>přehled o majetku a závazcích a přehled o příjmech a výdajích</a:t>
            </a:r>
          </a:p>
          <a:p>
            <a:pPr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4065454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Zjednodušený </a:t>
            </a:r>
            <a:r>
              <a:rPr lang="cs-CZ" altLang="cs-CZ" dirty="0"/>
              <a:t>rozsah </a:t>
            </a:r>
            <a:r>
              <a:rPr lang="cs-CZ" altLang="cs-CZ" sz="4000" dirty="0"/>
              <a:t>účetnictví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upraveno zákonem o účetnictví, resp. vyhláškou č. 504/2002 Sb.</a:t>
            </a:r>
          </a:p>
          <a:p>
            <a:pPr>
              <a:defRPr/>
            </a:pPr>
            <a:r>
              <a:rPr lang="cs-CZ" altLang="cs-CZ" sz="1400" dirty="0"/>
              <a:t>mohou vést vybrané NNO: </a:t>
            </a:r>
          </a:p>
          <a:p>
            <a:pPr marL="72000" indent="0">
              <a:buNone/>
              <a:defRPr/>
            </a:pPr>
            <a:r>
              <a:rPr lang="cs-CZ" altLang="cs-CZ" sz="1400" i="1" dirty="0"/>
              <a:t>spolek a pobočný spolek, odborová organizace, organizace zaměstnavatelů, církve a náboženské společnosti, honební společenstva, obecně prospěšné společnosti, nadační fondy, ústavy, společenství vlastníků jednotek a bytová a sociální družstva</a:t>
            </a:r>
          </a:p>
          <a:p>
            <a:pPr marL="72000" indent="0">
              <a:buNone/>
              <a:defRPr/>
            </a:pPr>
            <a:r>
              <a:rPr lang="cs-CZ" altLang="cs-CZ" sz="1400" b="1" dirty="0"/>
              <a:t>za předpokladu, že </a:t>
            </a:r>
            <a:r>
              <a:rPr lang="cs-CZ" altLang="cs-CZ" sz="1400" dirty="0"/>
              <a:t>naplňují atributy mikro (a malých) účetních jednotek, tedy splňuje alespoň dvě ze tří kritérií: </a:t>
            </a:r>
          </a:p>
          <a:p>
            <a:pPr lvl="1">
              <a:defRPr/>
            </a:pPr>
            <a:r>
              <a:rPr lang="cs-CZ" altLang="cs-CZ" sz="1400" i="1" dirty="0"/>
              <a:t>aktiva celkem nižší jak 9 mil. Kč (resp. 100 mil. Kč)</a:t>
            </a:r>
          </a:p>
          <a:p>
            <a:pPr lvl="1">
              <a:defRPr/>
            </a:pPr>
            <a:r>
              <a:rPr lang="cs-CZ" altLang="cs-CZ" sz="1400" i="1" dirty="0"/>
              <a:t>roční úhrn čistého obratu nižší jak 18 mil. Kč (resp. 200 mil. Kč)</a:t>
            </a:r>
          </a:p>
          <a:p>
            <a:pPr lvl="1">
              <a:defRPr/>
            </a:pPr>
            <a:r>
              <a:rPr lang="cs-CZ" altLang="cs-CZ" sz="1400" i="1" dirty="0"/>
              <a:t>průměrný počet zaměstnanců v průběhu účetního období 10 a méně (resp. 50 a méně)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podvojné zápisy </a:t>
            </a:r>
            <a:r>
              <a:rPr lang="cs-CZ" altLang="cs-CZ" sz="1400" i="1" dirty="0"/>
              <a:t>„o stavu a pohybu majetku a jiných aktiv, závazků včetně dluhů a jiných pasiv, dále o nákladech, výnosech               a o výsledku hospodaření“ 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u="sng" dirty="0"/>
              <a:t>„zjednodušený“ účetní rozvrh</a:t>
            </a:r>
            <a:r>
              <a:rPr lang="cs-CZ" altLang="cs-CZ" sz="1400" dirty="0"/>
              <a:t> – pouze účtové třídy a účtové skupiny</a:t>
            </a:r>
          </a:p>
          <a:p>
            <a:pPr>
              <a:defRPr/>
            </a:pPr>
            <a:r>
              <a:rPr lang="cs-CZ" altLang="cs-CZ" sz="1400" dirty="0"/>
              <a:t>možnost </a:t>
            </a:r>
            <a:r>
              <a:rPr lang="cs-CZ" altLang="cs-CZ" sz="1400" u="sng" dirty="0"/>
              <a:t>amerického deníku</a:t>
            </a:r>
            <a:r>
              <a:rPr lang="cs-CZ" altLang="cs-CZ" sz="1400" dirty="0"/>
              <a:t> – spojení hlavní knihy a účetního deníku</a:t>
            </a:r>
          </a:p>
          <a:p>
            <a:pPr>
              <a:defRPr/>
            </a:pPr>
            <a:r>
              <a:rPr lang="cs-CZ" altLang="cs-CZ" sz="1400" dirty="0"/>
              <a:t>netřeba účtovat o některých aspektech (tvorba rezerv a opravných položek, časové rozlišení apod.)</a:t>
            </a:r>
          </a:p>
          <a:p>
            <a:pPr>
              <a:defRPr/>
            </a:pPr>
            <a:r>
              <a:rPr lang="cs-CZ" altLang="cs-CZ" sz="1400" u="sng" dirty="0"/>
              <a:t>zjednodušený rozsah účetní závěrky: rozvahy a výkazu zisku a ztráty</a:t>
            </a:r>
          </a:p>
        </p:txBody>
      </p:sp>
    </p:spTree>
    <p:extLst>
      <p:ext uri="{BB962C8B-B14F-4D97-AF65-F5344CB8AC3E}">
        <p14:creationId xmlns:p14="http://schemas.microsoft.com/office/powerpoint/2010/main" val="26347324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6B50E02B-A6FE-4B8B-A332-A4F685782DFA}" vid="{DEB03F35-9B41-4FA5-A568-18C4059FA0B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12194</TotalTime>
  <Words>4190</Words>
  <Application>Microsoft Office PowerPoint</Application>
  <PresentationFormat>Širokoúhlá obrazovka</PresentationFormat>
  <Paragraphs>570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7" baseType="lpstr">
      <vt:lpstr>Arial</vt:lpstr>
      <vt:lpstr>Symbol</vt:lpstr>
      <vt:lpstr>Tahoma</vt:lpstr>
      <vt:lpstr>Wingdings</vt:lpstr>
      <vt:lpstr>Motiv1</vt:lpstr>
      <vt:lpstr>BPV_ERNO:</vt:lpstr>
      <vt:lpstr>Obsah bloku</vt:lpstr>
      <vt:lpstr>Účetnictví</vt:lpstr>
      <vt:lpstr>Legislativní úprava účetnictví</vt:lpstr>
      <vt:lpstr>Vyhlášky</vt:lpstr>
      <vt:lpstr>České účetní standardy</vt:lpstr>
      <vt:lpstr>Účetnictví NNO</vt:lpstr>
      <vt:lpstr>Jednoduché účetnictví</vt:lpstr>
      <vt:lpstr>Zjednodušený rozsah účetnictví</vt:lpstr>
      <vt:lpstr>Účetnictví v plném rozsahu</vt:lpstr>
      <vt:lpstr>Účetní výkazy – podrobněji </vt:lpstr>
      <vt:lpstr>Jak vypadá účetní doklad 1</vt:lpstr>
      <vt:lpstr>Jak vypadá účetní doklad 2</vt:lpstr>
      <vt:lpstr>Archivace účetních dokladů</vt:lpstr>
      <vt:lpstr>K čemu účetnictví také slouží?           Zdanění NNO</vt:lpstr>
      <vt:lpstr>K čemu účetnictví také slouží?                 Podklad ekonomického řízení</vt:lpstr>
      <vt:lpstr>Příklad programového rozpočtu</vt:lpstr>
      <vt:lpstr>Příklad zdrojového rozpočtu</vt:lpstr>
      <vt:lpstr>Příklad cashflow</vt:lpstr>
      <vt:lpstr>Náklady (ekonomická rovina) v NNO</vt:lpstr>
      <vt:lpstr>Příklad kalkulací</vt:lpstr>
      <vt:lpstr>Výnosy (ekonomická rovina) v NNO</vt:lpstr>
      <vt:lpstr>Pokročilejší nástroje…</vt:lpstr>
      <vt:lpstr>Shrnutí</vt:lpstr>
      <vt:lpstr>Doporučená literatura</vt:lpstr>
      <vt:lpstr>Na cvičení?</vt:lpstr>
      <vt:lpstr>K čemu účetnictví také slouží?                 Podklad ekonomického řízení</vt:lpstr>
      <vt:lpstr>Pokročilejší nástroje…</vt:lpstr>
      <vt:lpstr>... a v případě NNO?</vt:lpstr>
      <vt:lpstr>…oblasti finanční analýzy?</vt:lpstr>
      <vt:lpstr>Na cestě za finančním zdravím…</vt:lpstr>
      <vt:lpstr>… stavba kalkulačky: cíl, překážky</vt:lpstr>
      <vt:lpstr>… stavba kalkulačky: postup a data</vt:lpstr>
      <vt:lpstr> Výběr dílčích modelů a nastavení vah agregovaného modelu</vt:lpstr>
      <vt:lpstr> Dílčí výsledky predikce a posouzení</vt:lpstr>
      <vt:lpstr>… stavba kalkulačky: výstup</vt:lpstr>
      <vt:lpstr>stavba kalkulačky: limity / výzvy</vt:lpstr>
      <vt:lpstr>Na cvičení?</vt:lpstr>
      <vt:lpstr>Hodnocení (2017) / Predikce (2018)</vt:lpstr>
      <vt:lpstr>Hodnocení (2018) / Predikce (2019)</vt:lpstr>
      <vt:lpstr>Hodnocení (2019) / Predikce (2020)</vt:lpstr>
      <vt:lpstr>Hodnocení (2020) / Predikce (2021)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Občanská společnost ve 20. století  „české / skautské století“</dc:title>
  <dc:creator>JP</dc:creator>
  <cp:lastModifiedBy>Jakub Pejcal</cp:lastModifiedBy>
  <cp:revision>105</cp:revision>
  <cp:lastPrinted>1601-01-01T00:00:00Z</cp:lastPrinted>
  <dcterms:created xsi:type="dcterms:W3CDTF">2019-02-25T18:09:44Z</dcterms:created>
  <dcterms:modified xsi:type="dcterms:W3CDTF">2022-04-05T13:24:05Z</dcterms:modified>
</cp:coreProperties>
</file>