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7" r:id="rId4"/>
  </p:sldMasterIdLst>
  <p:notesMasterIdLst>
    <p:notesMasterId r:id="rId52"/>
  </p:notesMasterIdLst>
  <p:handoutMasterIdLst>
    <p:handoutMasterId r:id="rId53"/>
  </p:handoutMasterIdLst>
  <p:sldIdLst>
    <p:sldId id="256" r:id="rId5"/>
    <p:sldId id="307" r:id="rId6"/>
    <p:sldId id="259" r:id="rId7"/>
    <p:sldId id="260" r:id="rId8"/>
    <p:sldId id="303" r:id="rId9"/>
    <p:sldId id="305" r:id="rId10"/>
    <p:sldId id="304" r:id="rId11"/>
    <p:sldId id="306" r:id="rId12"/>
    <p:sldId id="308" r:id="rId13"/>
    <p:sldId id="261" r:id="rId14"/>
    <p:sldId id="309" r:id="rId15"/>
    <p:sldId id="310" r:id="rId16"/>
    <p:sldId id="268" r:id="rId17"/>
    <p:sldId id="313" r:id="rId18"/>
    <p:sldId id="318" r:id="rId19"/>
    <p:sldId id="320" r:id="rId20"/>
    <p:sldId id="329" r:id="rId21"/>
    <p:sldId id="330" r:id="rId22"/>
    <p:sldId id="317" r:id="rId23"/>
    <p:sldId id="314" r:id="rId24"/>
    <p:sldId id="272" r:id="rId25"/>
    <p:sldId id="276" r:id="rId26"/>
    <p:sldId id="322" r:id="rId27"/>
    <p:sldId id="321" r:id="rId28"/>
    <p:sldId id="328" r:id="rId29"/>
    <p:sldId id="323" r:id="rId30"/>
    <p:sldId id="277" r:id="rId31"/>
    <p:sldId id="283" r:id="rId32"/>
    <p:sldId id="324" r:id="rId33"/>
    <p:sldId id="325" r:id="rId34"/>
    <p:sldId id="279" r:id="rId35"/>
    <p:sldId id="282" r:id="rId36"/>
    <p:sldId id="312" r:id="rId37"/>
    <p:sldId id="285" r:id="rId38"/>
    <p:sldId id="288" r:id="rId39"/>
    <p:sldId id="287" r:id="rId40"/>
    <p:sldId id="290" r:id="rId41"/>
    <p:sldId id="291" r:id="rId42"/>
    <p:sldId id="292" r:id="rId43"/>
    <p:sldId id="295" r:id="rId44"/>
    <p:sldId id="293" r:id="rId45"/>
    <p:sldId id="294" r:id="rId46"/>
    <p:sldId id="296" r:id="rId47"/>
    <p:sldId id="302" r:id="rId48"/>
    <p:sldId id="297" r:id="rId49"/>
    <p:sldId id="327" r:id="rId50"/>
    <p:sldId id="326" r:id="rId51"/>
  </p:sldIdLst>
  <p:sldSz cx="12192000" cy="6858000"/>
  <p:notesSz cx="6808788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šar Miloš" initials="FM" lastIdx="3" clrIdx="0"/>
  <p:cmAuthor id="1" name="Miloš Fišar" initials="MF" lastIdx="1" clrIdx="1">
    <p:extLst>
      <p:ext uri="{19B8F6BF-5375-455C-9EA6-DF929625EA0E}">
        <p15:presenceInfo xmlns:p15="http://schemas.microsoft.com/office/powerpoint/2012/main" userId="Miloš Fiš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FF3300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6285" autoAdjust="0"/>
  </p:normalViewPr>
  <p:slideViewPr>
    <p:cSldViewPr snapToGrid="0" snapToObjects="1">
      <p:cViewPr varScale="1">
        <p:scale>
          <a:sx n="110" d="100"/>
          <a:sy n="110" d="100"/>
        </p:scale>
        <p:origin x="264" y="96"/>
      </p:cViewPr>
      <p:guideLst>
        <p:guide orient="horz" pos="2160"/>
        <p:guide pos="3980"/>
      </p:guideLst>
    </p:cSldViewPr>
  </p:slideViewPr>
  <p:outlineViewPr>
    <p:cViewPr>
      <p:scale>
        <a:sx n="33" d="100"/>
        <a:sy n="33" d="100"/>
      </p:scale>
      <p:origin x="0" y="349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8120-0358-4AB6-B491-67F360E346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44039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038" y="9444039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80067-36AC-4194-B6AC-B893D9BE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4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63F71-2F4A-3D48-9564-D1ACC0D4035E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836"/>
            <a:ext cx="54470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3663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A0F93-D592-5649-8345-FD6B1E1FF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0F93-D592-5649-8345-FD6B1E1FFE46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err="1"/>
              <a:t>How</a:t>
            </a:r>
            <a:r>
              <a:rPr lang="cs-CZ" sz="1600" dirty="0"/>
              <a:t> </a:t>
            </a:r>
            <a:r>
              <a:rPr lang="cs-CZ" sz="1600" dirty="0" err="1"/>
              <a:t>often</a:t>
            </a:r>
            <a:r>
              <a:rPr lang="cs-CZ" sz="1600" dirty="0"/>
              <a:t> </a:t>
            </a:r>
            <a:r>
              <a:rPr lang="cs-CZ" sz="1600" dirty="0" err="1"/>
              <a:t>you</a:t>
            </a:r>
            <a:r>
              <a:rPr lang="cs-CZ" sz="1600" dirty="0"/>
              <a:t> exhibit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following</a:t>
            </a:r>
            <a:r>
              <a:rPr lang="cs-CZ" sz="1600" dirty="0"/>
              <a:t> </a:t>
            </a:r>
            <a:r>
              <a:rPr lang="cs-CZ" sz="1600" dirty="0" err="1"/>
              <a:t>behaviors</a:t>
            </a:r>
            <a:r>
              <a:rPr lang="cs-CZ" sz="1600" dirty="0"/>
              <a:t>?</a:t>
            </a:r>
            <a:endParaRPr lang="de-AT" sz="1600" dirty="0"/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0F93-D592-5649-8345-FD6B1E1FFE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4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exhibit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behaviors</a:t>
            </a:r>
            <a:r>
              <a:rPr lang="cs-CZ" dirty="0"/>
              <a:t>?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0F93-D592-5649-8345-FD6B1E1FFE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Andreoni</a:t>
            </a:r>
            <a:r>
              <a:rPr lang="en-US" dirty="0"/>
              <a:t> and Miller (1993)  - found</a:t>
            </a:r>
            <a:r>
              <a:rPr lang="en-US" baseline="0" dirty="0"/>
              <a:t> significant evidence for reputation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0F93-D592-5649-8345-FD6B1E1FFE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6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3/3/2016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3/3/2016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7" y="1134540"/>
            <a:ext cx="10788649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Click to edit Master title style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60" y="2019307"/>
            <a:ext cx="517154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452" y="2915735"/>
            <a:ext cx="5165709" cy="32104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7497" y="2019307"/>
            <a:ext cx="5170609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289" y="2938741"/>
            <a:ext cx="5170817" cy="319113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</a:defRPr>
            </a:lvl1pPr>
          </a:lstStyle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421124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3/3/2016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7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3/3/2016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3/3/2016</a:t>
            </a:r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3/3/2016</a:t>
            </a:r>
            <a:endParaRPr lang="de-A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3/3/2016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6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3/3/2016</a:t>
            </a:r>
            <a:endParaRPr lang="de-A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3/3/2016</a:t>
            </a:r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5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3/3/2016</a:t>
            </a:r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3/3/2016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DF32-0F39-D848-B87A-05F9027A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6905" userDrawn="1">
          <p15:clr>
            <a:srgbClr val="F26B43"/>
          </p15:clr>
        </p15:guide>
        <p15:guide id="4" pos="7289" userDrawn="1">
          <p15:clr>
            <a:srgbClr val="F26B43"/>
          </p15:clr>
        </p15:guide>
        <p15:guide id="5" orient="horz" pos="3278" userDrawn="1">
          <p15:clr>
            <a:srgbClr val="F26B43"/>
          </p15:clr>
        </p15:guide>
        <p15:guide id="6" orient="horz" pos="182" userDrawn="1">
          <p15:clr>
            <a:srgbClr val="F26B43"/>
          </p15:clr>
        </p15:guide>
        <p15:guide id="7" orient="horz" pos="847" userDrawn="1">
          <p15:clr>
            <a:srgbClr val="F26B43"/>
          </p15:clr>
        </p15:guide>
        <p15:guide id="8" orient="horz" pos="3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9Lo2fgxWHw" TargetMode="External"/><Relationship Id="rId4" Type="http://schemas.openxmlformats.org/officeDocument/2006/relationships/hyperlink" Target="https://youtu.be/t9Lo2fgxWH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hyperlink" Target="http://www.ted.com/talks/laurie_santos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Altruism </a:t>
            </a:r>
            <a:r>
              <a:rPr lang="cs-CZ">
                <a:solidFill>
                  <a:srgbClr val="00287D"/>
                </a:solidFill>
              </a:rPr>
              <a:t>and R</a:t>
            </a:r>
            <a:r>
              <a:rPr lang="en-US">
                <a:solidFill>
                  <a:srgbClr val="00287D"/>
                </a:solidFill>
              </a:rPr>
              <a:t>eciprocity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Miloš Fišar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0541" y="5627132"/>
            <a:ext cx="639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BPV_IEBE </a:t>
            </a:r>
            <a:r>
              <a:rPr lang="en-US" dirty="0"/>
              <a:t>Introduction to Experimental and Behavioral Economics</a:t>
            </a:r>
            <a:r>
              <a:rPr lang="cs-CZ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Another way to measure altruism - </a:t>
            </a:r>
            <a:r>
              <a:rPr lang="cs-CZ" dirty="0">
                <a:solidFill>
                  <a:srgbClr val="00287D"/>
                </a:solidFill>
              </a:rPr>
              <a:t>E</a:t>
            </a:r>
            <a:r>
              <a:rPr lang="en-US" dirty="0" err="1">
                <a:solidFill>
                  <a:srgbClr val="00287D"/>
                </a:solidFill>
              </a:rPr>
              <a:t>xperiment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Experiments allow you to observe altruistic behavior </a:t>
            </a:r>
            <a:r>
              <a:rPr lang="de-AT" sz="1800" dirty="0"/>
              <a:t>(</a:t>
            </a:r>
            <a:r>
              <a:rPr lang="de-AT" sz="1800" dirty="0" err="1"/>
              <a:t>Andreoni</a:t>
            </a:r>
            <a:r>
              <a:rPr lang="de-AT" sz="1800" dirty="0"/>
              <a:t>, </a:t>
            </a:r>
            <a:r>
              <a:rPr lang="de-AT" sz="1800" dirty="0" err="1"/>
              <a:t>Harbaugh</a:t>
            </a:r>
            <a:r>
              <a:rPr lang="de-AT" sz="1800" dirty="0"/>
              <a:t>, &amp; </a:t>
            </a:r>
            <a:r>
              <a:rPr lang="de-AT" sz="1800" dirty="0" err="1"/>
              <a:t>Vesterlund</a:t>
            </a:r>
            <a:r>
              <a:rPr lang="de-AT" sz="1800" dirty="0"/>
              <a:t>, 2010)</a:t>
            </a:r>
            <a:endParaRPr lang="cs-CZ" sz="1800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287D"/>
                </a:solidFill>
              </a:rPr>
              <a:t>Prisoner's Dilemma</a:t>
            </a:r>
          </a:p>
          <a:p>
            <a:pPr lvl="1"/>
            <a:r>
              <a:rPr lang="en-US" dirty="0">
                <a:solidFill>
                  <a:srgbClr val="00287D"/>
                </a:solidFill>
              </a:rPr>
              <a:t>Public Goods Game</a:t>
            </a:r>
          </a:p>
          <a:p>
            <a:pPr lvl="1"/>
            <a:r>
              <a:rPr lang="en-US" dirty="0">
                <a:solidFill>
                  <a:srgbClr val="00287D"/>
                </a:solidFill>
              </a:rPr>
              <a:t>Dictator/Ultimatum Game</a:t>
            </a:r>
          </a:p>
          <a:p>
            <a:pPr lvl="1"/>
            <a:r>
              <a:rPr lang="en-US" dirty="0">
                <a:solidFill>
                  <a:srgbClr val="00287D"/>
                </a:solidFill>
              </a:rPr>
              <a:t>Trust Game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21959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solidFill>
                  <a:srgbClr val="00287D"/>
                </a:solidFill>
              </a:rPr>
              <a:t>Prisoner's</a:t>
            </a:r>
            <a:r>
              <a:rPr lang="de-AT" dirty="0">
                <a:solidFill>
                  <a:srgbClr val="00287D"/>
                </a:solidFill>
              </a:rPr>
              <a:t> Dilemma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pic>
        <p:nvPicPr>
          <p:cNvPr id="7" name="t9Lo2fgxWH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5075" y="1810941"/>
            <a:ext cx="6838950" cy="3846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9254" y="5657850"/>
            <a:ext cx="315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https://youtu.be/t9Lo2fgxWHw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58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solidFill>
                  <a:srgbClr val="00287D"/>
                </a:solidFill>
              </a:rPr>
              <a:t>Prisoner's</a:t>
            </a:r>
            <a:r>
              <a:rPr lang="de-AT" dirty="0">
                <a:solidFill>
                  <a:srgbClr val="00287D"/>
                </a:solidFill>
              </a:rPr>
              <a:t> 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game theory example originating in 1950 Flood-Dresher (quasi-)experiment </a:t>
            </a:r>
            <a:r>
              <a:rPr lang="en-US" sz="2000" dirty="0"/>
              <a:t>(Flood 1952, 1958)</a:t>
            </a:r>
          </a:p>
          <a:p>
            <a:endParaRPr lang="en-US" sz="2000" dirty="0"/>
          </a:p>
          <a:p>
            <a:r>
              <a:rPr lang="en-US" dirty="0"/>
              <a:t>there exist thousands of studies using PD in economics, psychology, political science,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28698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Prisoners’ Dilemma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Cooperation is the key to success in the game </a:t>
            </a:r>
            <a:r>
              <a:rPr lang="en-US" sz="2000" dirty="0"/>
              <a:t>(Kelly and Stahelski, 1970; Roth and </a:t>
            </a:r>
            <a:r>
              <a:rPr lang="en-US" sz="2000" dirty="0" err="1"/>
              <a:t>Murningam</a:t>
            </a:r>
            <a:r>
              <a:rPr lang="en-US" sz="2000" dirty="0"/>
              <a:t>, 1978; and other)</a:t>
            </a:r>
          </a:p>
          <a:p>
            <a:endParaRPr lang="en-US" sz="2600" dirty="0"/>
          </a:p>
          <a:p>
            <a:r>
              <a:rPr lang="en-US" sz="2600" dirty="0"/>
              <a:t>Cooperation might be triggered by altruism but more likely by reputation</a:t>
            </a:r>
            <a:r>
              <a:rPr lang="cs-CZ" sz="2600" dirty="0"/>
              <a:t> </a:t>
            </a:r>
            <a:r>
              <a:rPr lang="en-US" sz="2000" dirty="0"/>
              <a:t>(Kreps, et al., 1982).  </a:t>
            </a:r>
            <a:r>
              <a:rPr lang="en-US" sz="2600" dirty="0"/>
              <a:t>The participants cooperate if they believe there is a chance someone is actually altruistic. </a:t>
            </a:r>
          </a:p>
          <a:p>
            <a:endParaRPr lang="en-US" sz="2600" dirty="0"/>
          </a:p>
          <a:p>
            <a:r>
              <a:rPr lang="en-US" sz="2000" dirty="0" err="1"/>
              <a:t>Andreoni</a:t>
            </a:r>
            <a:r>
              <a:rPr lang="en-US" sz="2000" dirty="0"/>
              <a:t> and Miller (1993) </a:t>
            </a:r>
            <a:r>
              <a:rPr lang="en-US" sz="2600" dirty="0"/>
              <a:t>found that 20% of subjects have to be altruistic to support equilibria findings</a:t>
            </a:r>
          </a:p>
          <a:p>
            <a:pPr lvl="1"/>
            <a:r>
              <a:rPr lang="en-US" sz="2600" dirty="0"/>
              <a:t>The conclusion </a:t>
            </a:r>
            <a:r>
              <a:rPr lang="cs-CZ" sz="2600" dirty="0" err="1"/>
              <a:t>is</a:t>
            </a:r>
            <a:r>
              <a:rPr lang="en-US" sz="2600" dirty="0"/>
              <a:t> supported by other studies </a:t>
            </a:r>
            <a:r>
              <a:rPr lang="en-US" sz="2000" dirty="0"/>
              <a:t>(e.g. </a:t>
            </a:r>
            <a:r>
              <a:rPr lang="en-US" sz="2000" dirty="0" err="1"/>
              <a:t>Camerer</a:t>
            </a:r>
            <a:r>
              <a:rPr lang="en-GB" sz="2000" dirty="0"/>
              <a:t> and </a:t>
            </a:r>
            <a:r>
              <a:rPr lang="en-GB" sz="2000" dirty="0" err="1"/>
              <a:t>Weigelt</a:t>
            </a:r>
            <a:r>
              <a:rPr lang="en-GB" sz="2000" dirty="0"/>
              <a:t>, 1988; </a:t>
            </a:r>
            <a:r>
              <a:rPr lang="en-GB" sz="2000" dirty="0" err="1"/>
              <a:t>McKelvey</a:t>
            </a:r>
            <a:r>
              <a:rPr lang="en-GB" sz="2000" dirty="0"/>
              <a:t> and Palfrey, 1992; </a:t>
            </a:r>
            <a:r>
              <a:rPr lang="en-GB" sz="2000" dirty="0" err="1"/>
              <a:t>Andreoni</a:t>
            </a:r>
            <a:r>
              <a:rPr lang="en-GB" sz="2000" dirty="0"/>
              <a:t> and Samuelson, 2006</a:t>
            </a:r>
            <a:r>
              <a:rPr lang="en-US" sz="2000" dirty="0"/>
              <a:t>)</a:t>
            </a:r>
          </a:p>
          <a:p>
            <a:pPr lvl="1"/>
            <a:endParaRPr lang="en-US" sz="2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12805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Public Goods Game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Original: </a:t>
            </a:r>
            <a:r>
              <a:rPr lang="en-US" sz="1600" dirty="0" err="1"/>
              <a:t>Marwell</a:t>
            </a:r>
            <a:r>
              <a:rPr lang="cs-CZ" sz="1600" dirty="0"/>
              <a:t> </a:t>
            </a:r>
            <a:r>
              <a:rPr lang="en-US" sz="1600" dirty="0"/>
              <a:t>and Ames. </a:t>
            </a:r>
            <a:r>
              <a:rPr lang="en-US" sz="1600" i="1" dirty="0"/>
              <a:t>"Experiments on the provision of public goods. I. Resources, interest, group size, and the free-rider problem."</a:t>
            </a:r>
            <a:r>
              <a:rPr lang="en-US" sz="1600" dirty="0"/>
              <a:t> </a:t>
            </a:r>
            <a:r>
              <a:rPr lang="en-US" sz="1600" i="1" dirty="0"/>
              <a:t>American Journal of sociology</a:t>
            </a:r>
            <a:r>
              <a:rPr lang="en-US" sz="1600" dirty="0"/>
              <a:t> (1979)</a:t>
            </a:r>
          </a:p>
          <a:p>
            <a:endParaRPr lang="en-US" sz="1600" dirty="0"/>
          </a:p>
          <a:p>
            <a:r>
              <a:rPr lang="en-US" sz="1600" dirty="0"/>
              <a:t>One of the most standard game in experimental economics.</a:t>
            </a:r>
          </a:p>
          <a:p>
            <a:endParaRPr lang="en-US" sz="1600" dirty="0"/>
          </a:p>
          <a:p>
            <a:r>
              <a:rPr lang="en-US" sz="1600" dirty="0"/>
              <a:t>Each player contributes to </a:t>
            </a:r>
            <a:r>
              <a:rPr lang="en-US" sz="1600" b="1" dirty="0"/>
              <a:t>common</a:t>
            </a:r>
            <a:r>
              <a:rPr lang="en-US" sz="1600" dirty="0"/>
              <a:t> or </a:t>
            </a:r>
            <a:r>
              <a:rPr lang="en-US" sz="1600" b="1" dirty="0"/>
              <a:t>private account</a:t>
            </a:r>
            <a:r>
              <a:rPr lang="en-US" sz="1600" dirty="0"/>
              <a:t>.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34661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Public Goods Game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play in groups of </a:t>
            </a:r>
            <a:r>
              <a:rPr lang="en-US" b="1" dirty="0"/>
              <a:t>4 players for 10 rounds</a:t>
            </a:r>
            <a:r>
              <a:rPr lang="en-US" dirty="0"/>
              <a:t>. The composition of the group is the same in all 10 rounds.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At the beginning of each round, </a:t>
            </a:r>
            <a:r>
              <a:rPr lang="en-US" b="1" dirty="0"/>
              <a:t>each player receives an endowment of 20</a:t>
            </a:r>
            <a:r>
              <a:rPr lang="en-US" dirty="0"/>
              <a:t> tokens and can decide </a:t>
            </a:r>
            <a:r>
              <a:rPr lang="en-US" b="1" dirty="0"/>
              <a:t>how many tokens to contribute to the common project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token contributed to the project will be </a:t>
            </a:r>
            <a:r>
              <a:rPr lang="en-US" b="1" dirty="0"/>
              <a:t>multiplied by 2 and distributed equally among all 4 members of the group</a:t>
            </a:r>
            <a:r>
              <a:rPr lang="en-US" dirty="0"/>
              <a:t>. Therefore, each player receives 0.5 tokens for each token contributed to the project by any member.</a:t>
            </a:r>
          </a:p>
          <a:p>
            <a:endParaRPr lang="en-US" dirty="0"/>
          </a:p>
          <a:p>
            <a:r>
              <a:rPr lang="en-US" dirty="0"/>
              <a:t>Tokens not contributed to the </a:t>
            </a:r>
            <a:r>
              <a:rPr lang="en-US" b="1" dirty="0"/>
              <a:t>common project </a:t>
            </a:r>
            <a:r>
              <a:rPr lang="en-US" dirty="0"/>
              <a:t>are kept by the player.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14399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Public Goods Game</a:t>
            </a:r>
          </a:p>
        </p:txBody>
      </p:sp>
      <p:pic>
        <p:nvPicPr>
          <p:cNvPr id="1026" name="Picture 2" descr="https://classex.uni-passau.de/bin/plugins/qrcode/genQR.php?qr=https%3A%2F%2Fclassex.uni-passau.de%2Fbin%2Findex.php%3Fautomatic%3D9fX3kstFYxvRdaV2DcFM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46" y="1757363"/>
            <a:ext cx="3847306" cy="38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241" y="2093595"/>
            <a:ext cx="718100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287D"/>
                </a:solidFill>
              </a:rPr>
              <a:t>Login</a:t>
            </a:r>
            <a:endParaRPr lang="en-US" b="1" dirty="0">
              <a:solidFill>
                <a:srgbClr val="00287D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go to: https://classex.uni-passau.de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choose: Masaryk University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choose: Introduction to Behavioral and Experimental Economics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choose: participant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enter password: </a:t>
            </a:r>
            <a:r>
              <a:rPr lang="cs-CZ" sz="2000" dirty="0"/>
              <a:t>IEBE2021</a:t>
            </a:r>
            <a:endParaRPr lang="en-US" sz="2000" dirty="0"/>
          </a:p>
          <a:p>
            <a:endParaRPr lang="de-AT" dirty="0"/>
          </a:p>
        </p:txBody>
      </p:sp>
      <p:sp>
        <p:nvSpPr>
          <p:cNvPr id="5" name="TextBox 4"/>
          <p:cNvSpPr txBox="1"/>
          <p:nvPr/>
        </p:nvSpPr>
        <p:spPr>
          <a:xfrm>
            <a:off x="2087851" y="6042264"/>
            <a:ext cx="801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https://classex.uni-passau.de/bin/index.php?automatic=fwB8tmeRG-Ps_yHljj59WQ</a:t>
            </a:r>
          </a:p>
        </p:txBody>
      </p:sp>
    </p:spTree>
    <p:extLst>
      <p:ext uri="{BB962C8B-B14F-4D97-AF65-F5344CB8AC3E}">
        <p14:creationId xmlns:p14="http://schemas.microsoft.com/office/powerpoint/2010/main" val="4929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Public Goods </a:t>
            </a:r>
            <a:r>
              <a:rPr lang="en-US" dirty="0" smtClean="0">
                <a:solidFill>
                  <a:srgbClr val="00287D"/>
                </a:solidFill>
              </a:rPr>
              <a:t>Game</a:t>
            </a:r>
            <a:r>
              <a:rPr lang="cs-CZ" dirty="0" smtClean="0">
                <a:solidFill>
                  <a:srgbClr val="00287D"/>
                </a:solidFill>
              </a:rPr>
              <a:t> – </a:t>
            </a:r>
            <a:r>
              <a:rPr lang="cs-CZ" dirty="0" err="1" smtClean="0">
                <a:solidFill>
                  <a:srgbClr val="00287D"/>
                </a:solidFill>
              </a:rPr>
              <a:t>your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cs-CZ" dirty="0" err="1" smtClean="0">
                <a:solidFill>
                  <a:srgbClr val="00287D"/>
                </a:solidFill>
              </a:rPr>
              <a:t>results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BPV_IEBE  Introduction to Experimental and Behavioral Economics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0843"/>
            <a:ext cx="10515600" cy="43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4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Public Goods </a:t>
            </a:r>
            <a:r>
              <a:rPr lang="en-US" dirty="0" smtClean="0">
                <a:solidFill>
                  <a:srgbClr val="00287D"/>
                </a:solidFill>
              </a:rPr>
              <a:t>Game</a:t>
            </a:r>
            <a:r>
              <a:rPr lang="cs-CZ" dirty="0" smtClean="0">
                <a:solidFill>
                  <a:srgbClr val="00287D"/>
                </a:solidFill>
              </a:rPr>
              <a:t> – </a:t>
            </a:r>
            <a:r>
              <a:rPr lang="cs-CZ" dirty="0" err="1" smtClean="0">
                <a:solidFill>
                  <a:srgbClr val="00287D"/>
                </a:solidFill>
              </a:rPr>
              <a:t>your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cs-CZ" dirty="0" err="1" smtClean="0">
                <a:solidFill>
                  <a:srgbClr val="00287D"/>
                </a:solidFill>
              </a:rPr>
              <a:t>results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BPV_IEBE  Introduction to Experimental and Behavioral Economics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8938"/>
            <a:ext cx="10515600" cy="42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Public Goods Game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Original: </a:t>
            </a:r>
            <a:r>
              <a:rPr lang="en-US" sz="1600" dirty="0" err="1"/>
              <a:t>Marwell</a:t>
            </a:r>
            <a:r>
              <a:rPr lang="en-US" sz="1600" dirty="0"/>
              <a:t>, Gerald, and Ruth E. Ames. </a:t>
            </a:r>
            <a:r>
              <a:rPr lang="en-US" sz="1600" i="1" dirty="0"/>
              <a:t>"Experiments on the provision of public goods. I. Resources, interest, group size, and the free-rider problem."</a:t>
            </a:r>
            <a:r>
              <a:rPr lang="en-US" sz="1600" dirty="0"/>
              <a:t> </a:t>
            </a:r>
            <a:r>
              <a:rPr lang="en-US" sz="1600" i="1" dirty="0"/>
              <a:t>American Journal of sociology</a:t>
            </a:r>
            <a:r>
              <a:rPr lang="en-US" sz="1600" dirty="0"/>
              <a:t> (1979)</a:t>
            </a:r>
          </a:p>
          <a:p>
            <a:endParaRPr lang="en-US" sz="1600" dirty="0"/>
          </a:p>
          <a:p>
            <a:r>
              <a:rPr lang="en-US" sz="1600" dirty="0"/>
              <a:t>One of the most standard game in experimental economics.</a:t>
            </a:r>
          </a:p>
          <a:p>
            <a:endParaRPr lang="en-US" sz="1600" dirty="0"/>
          </a:p>
          <a:p>
            <a:r>
              <a:rPr lang="en-US" sz="1600" dirty="0"/>
              <a:t>Each player contributes to </a:t>
            </a:r>
            <a:r>
              <a:rPr lang="en-US" sz="1600" b="1" dirty="0"/>
              <a:t>common</a:t>
            </a:r>
            <a:r>
              <a:rPr lang="en-US" sz="1600" dirty="0"/>
              <a:t> or </a:t>
            </a:r>
            <a:r>
              <a:rPr lang="en-US" sz="1600" b="1" dirty="0"/>
              <a:t>private account</a:t>
            </a:r>
            <a:r>
              <a:rPr lang="en-US" sz="1600" dirty="0"/>
              <a:t>. Usually:</a:t>
            </a:r>
          </a:p>
          <a:p>
            <a:pPr lvl="1"/>
            <a:r>
              <a:rPr lang="en-US" sz="1600" dirty="0"/>
              <a:t>Each player gets same percentage of total private account contributions.</a:t>
            </a:r>
          </a:p>
          <a:p>
            <a:pPr lvl="1"/>
            <a:r>
              <a:rPr lang="en-US" sz="1600" dirty="0"/>
              <a:t>Contributions are multiplied by a coefficient &gt;1.</a:t>
            </a:r>
          </a:p>
          <a:p>
            <a:endParaRPr lang="en-US" sz="1600" dirty="0"/>
          </a:p>
          <a:p>
            <a:r>
              <a:rPr lang="en-US" sz="1600" dirty="0"/>
              <a:t>The group's total payoff is maximized when everyone contributes all of their tokens to the public pool.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287D"/>
                </a:solidFill>
                <a:sym typeface="Wingdings" panose="05000000000000000000" pitchFamily="2" charset="2"/>
              </a:rPr>
              <a:t>Dominant strategy is </a:t>
            </a:r>
            <a:r>
              <a:rPr lang="en-US" sz="1600" dirty="0">
                <a:solidFill>
                  <a:srgbClr val="00287D"/>
                </a:solidFill>
              </a:rPr>
              <a:t>zero contribution by every player to common account </a:t>
            </a:r>
            <a:r>
              <a:rPr lang="en-US" sz="1600" dirty="0">
                <a:sym typeface="Wingdings 3" panose="05040102010807070707" pitchFamily="18" charset="2"/>
              </a:rPr>
              <a:t></a:t>
            </a:r>
            <a:r>
              <a:rPr lang="en-US" sz="1600" dirty="0"/>
              <a:t> experimental results show a different story.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Results show, that average contribution is significantly above zero </a:t>
            </a:r>
            <a:r>
              <a:rPr lang="en-US" sz="1200" dirty="0">
                <a:sym typeface="Wingdings" panose="05000000000000000000" pitchFamily="2" charset="2"/>
              </a:rPr>
              <a:t>(Isaac and Walker, 1988; Isaac, Walker and Williams, 1994; </a:t>
            </a:r>
            <a:r>
              <a:rPr lang="en-US" sz="1200" dirty="0" err="1">
                <a:sym typeface="Wingdings" panose="05000000000000000000" pitchFamily="2" charset="2"/>
              </a:rPr>
              <a:t>Andreoni</a:t>
            </a:r>
            <a:r>
              <a:rPr lang="en-US" sz="1200" dirty="0">
                <a:sym typeface="Wingdings" panose="05000000000000000000" pitchFamily="2" charset="2"/>
              </a:rPr>
              <a:t>, 1988; </a:t>
            </a:r>
            <a:r>
              <a:rPr lang="en-US" sz="1200" dirty="0" err="1">
                <a:sym typeface="Wingdings" panose="05000000000000000000" pitchFamily="2" charset="2"/>
              </a:rPr>
              <a:t>Andreoni</a:t>
            </a:r>
            <a:r>
              <a:rPr lang="en-US" sz="1200" dirty="0">
                <a:sym typeface="Wingdings" panose="05000000000000000000" pitchFamily="2" charset="2"/>
              </a:rPr>
              <a:t> and </a:t>
            </a:r>
            <a:r>
              <a:rPr lang="cs-CZ" sz="1200" dirty="0"/>
              <a:t>Croson</a:t>
            </a:r>
            <a:r>
              <a:rPr lang="en-US" sz="1200" dirty="0">
                <a:sym typeface="Wingdings" panose="05000000000000000000" pitchFamily="2" charset="2"/>
              </a:rPr>
              <a:t>, 2008; Palfrey and </a:t>
            </a:r>
            <a:r>
              <a:rPr lang="en-US" sz="1200" dirty="0" err="1">
                <a:sym typeface="Wingdings" panose="05000000000000000000" pitchFamily="2" charset="2"/>
              </a:rPr>
              <a:t>Prisbrey</a:t>
            </a:r>
            <a:r>
              <a:rPr lang="en-US" sz="1200" dirty="0">
                <a:sym typeface="Wingdings" panose="05000000000000000000" pitchFamily="2" charset="2"/>
              </a:rPr>
              <a:t>, 1996)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16469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hrhaft selbstloses Handeln ist äußerst selten (oder tritt in Wirklichkeit  überhaupt nie auf)&quot; | Telepo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2" b="100000" l="7344" r="92578">
                        <a14:foregroundMark x1="35078" y1="9861" x2="30391" y2="9861"/>
                        <a14:foregroundMark x1="78281" y1="54167" x2="78281" y2="54167"/>
                        <a14:foregroundMark x1="70625" y1="53056" x2="70625" y2="53056"/>
                        <a14:foregroundMark x1="73828" y1="43333" x2="79375" y2="7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281" y="400750"/>
            <a:ext cx="11000764" cy="6457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spc="600" dirty="0">
                <a:solidFill>
                  <a:srgbClr val="00287D"/>
                </a:solidFill>
              </a:rPr>
              <a:t>ALTRUISM</a:t>
            </a:r>
            <a:endParaRPr lang="de-AT" sz="5400" b="1" spc="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Public Goods Game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Applicable on charitable giving, fundraising, transportation etc.</a:t>
            </a:r>
          </a:p>
          <a:p>
            <a:endParaRPr lang="en-US" dirty="0"/>
          </a:p>
          <a:p>
            <a:r>
              <a:rPr lang="en-US" dirty="0"/>
              <a:t>Treatment variations:</a:t>
            </a:r>
          </a:p>
          <a:p>
            <a:pPr lvl="1"/>
            <a:r>
              <a:rPr lang="en-US" sz="2800" dirty="0">
                <a:solidFill>
                  <a:srgbClr val="00287D"/>
                </a:solidFill>
              </a:rPr>
              <a:t>Opened communication </a:t>
            </a:r>
            <a:r>
              <a:rPr lang="en-US" sz="2800" dirty="0"/>
              <a:t>in the middle of the experiment.</a:t>
            </a:r>
          </a:p>
          <a:p>
            <a:pPr lvl="1"/>
            <a:r>
              <a:rPr lang="en-US" sz="2800" dirty="0"/>
              <a:t>Possibility of </a:t>
            </a:r>
            <a:r>
              <a:rPr lang="en-US" sz="2800" dirty="0">
                <a:solidFill>
                  <a:srgbClr val="00287D"/>
                </a:solidFill>
              </a:rPr>
              <a:t>punishment</a:t>
            </a:r>
            <a:r>
              <a:rPr lang="en-US" sz="2800" dirty="0"/>
              <a:t>.</a:t>
            </a:r>
          </a:p>
          <a:p>
            <a:pPr lvl="2"/>
            <a:r>
              <a:rPr lang="en-US" sz="2800" dirty="0"/>
              <a:t>People do punish (</a:t>
            </a:r>
            <a:r>
              <a:rPr lang="en-US" sz="2800" dirty="0">
                <a:sym typeface="Symbol"/>
              </a:rPr>
              <a:t>contribution </a:t>
            </a:r>
            <a:r>
              <a:rPr lang="en-US" sz="2800" dirty="0">
                <a:sym typeface="Wingdings 3" panose="05040102010807070707" pitchFamily="18" charset="2"/>
              </a:rPr>
              <a:t></a:t>
            </a:r>
            <a:r>
              <a:rPr lang="en-US" sz="2800" dirty="0">
                <a:sym typeface="Symbol"/>
              </a:rPr>
              <a:t>punishment) and cooperation increases </a:t>
            </a:r>
            <a:r>
              <a:rPr lang="en-US" sz="2200" dirty="0">
                <a:sym typeface="Symbol"/>
              </a:rPr>
              <a:t>(</a:t>
            </a:r>
            <a:r>
              <a:rPr lang="en-US" sz="2200" dirty="0"/>
              <a:t>Fehr </a:t>
            </a:r>
            <a:r>
              <a:rPr lang="en-US" sz="2200" dirty="0" err="1"/>
              <a:t>Gächter</a:t>
            </a:r>
            <a:r>
              <a:rPr lang="en-US" sz="2200" dirty="0"/>
              <a:t>, 2000)</a:t>
            </a:r>
            <a:endParaRPr lang="en-US" sz="2800" dirty="0"/>
          </a:p>
          <a:p>
            <a:pPr lvl="2"/>
            <a:r>
              <a:rPr lang="en-US" sz="2800" dirty="0"/>
              <a:t>“Counter fire“ lowers cooperation </a:t>
            </a:r>
            <a:r>
              <a:rPr lang="en-US" sz="2200" dirty="0"/>
              <a:t>(</a:t>
            </a:r>
            <a:r>
              <a:rPr lang="en-US" sz="2200" dirty="0" err="1">
                <a:sym typeface="Symbol"/>
              </a:rPr>
              <a:t>Nikiforakis</a:t>
            </a:r>
            <a:r>
              <a:rPr lang="en-US" sz="2200" dirty="0">
                <a:sym typeface="Symbol"/>
              </a:rPr>
              <a:t>, 2008)</a:t>
            </a:r>
          </a:p>
          <a:p>
            <a:pPr lvl="2"/>
            <a:r>
              <a:rPr lang="en-US" sz="2800" dirty="0">
                <a:sym typeface="Symbol"/>
              </a:rPr>
              <a:t>Stronger punishment increases contributions </a:t>
            </a:r>
            <a:r>
              <a:rPr lang="en-US" sz="2200" dirty="0">
                <a:sym typeface="Symbol"/>
              </a:rPr>
              <a:t>(</a:t>
            </a:r>
            <a:r>
              <a:rPr lang="en-US" sz="2200" dirty="0" err="1">
                <a:sym typeface="Symbol"/>
              </a:rPr>
              <a:t>Denant-Boemont</a:t>
            </a:r>
            <a:r>
              <a:rPr lang="en-US" sz="2200" dirty="0">
                <a:sym typeface="Symbol"/>
              </a:rPr>
              <a:t>, 2007) </a:t>
            </a:r>
          </a:p>
          <a:p>
            <a:pPr lvl="2"/>
            <a:r>
              <a:rPr lang="en-US" sz="2800" dirty="0">
                <a:sym typeface="Symbol"/>
              </a:rPr>
              <a:t>Anonymous punishment is more efficient </a:t>
            </a:r>
            <a:r>
              <a:rPr lang="en-US" sz="2200" i="1" dirty="0">
                <a:sym typeface="Symbol"/>
              </a:rPr>
              <a:t>(</a:t>
            </a:r>
            <a:r>
              <a:rPr lang="en-US" sz="2200" i="1" dirty="0" err="1">
                <a:sym typeface="Symbol"/>
              </a:rPr>
              <a:t>Denant-Boemont</a:t>
            </a:r>
            <a:r>
              <a:rPr lang="en-US" sz="2200" i="1" dirty="0">
                <a:sym typeface="Symbol"/>
              </a:rPr>
              <a:t>, 2007)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34001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Public Goods Game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error or variance in data could be viewed as altruism</a:t>
            </a:r>
            <a:r>
              <a:rPr lang="en-US" sz="2000" dirty="0"/>
              <a:t> (</a:t>
            </a:r>
            <a:r>
              <a:rPr lang="en-US" sz="2000" dirty="0" err="1"/>
              <a:t>Ladyard</a:t>
            </a:r>
            <a:r>
              <a:rPr lang="en-US" sz="2000" dirty="0"/>
              <a:t>, 1995)</a:t>
            </a:r>
            <a:endParaRPr lang="cs-CZ" sz="2000" dirty="0"/>
          </a:p>
          <a:p>
            <a:endParaRPr lang="en-US" dirty="0"/>
          </a:p>
          <a:p>
            <a:r>
              <a:rPr lang="en-US" dirty="0"/>
              <a:t>Experiments shown that:</a:t>
            </a:r>
          </a:p>
          <a:p>
            <a:pPr lvl="1"/>
            <a:r>
              <a:rPr lang="en-US" dirty="0"/>
              <a:t>Warm-glow dominates altruism </a:t>
            </a:r>
            <a:r>
              <a:rPr lang="en-US" sz="1800" dirty="0"/>
              <a:t>(Palfrey and </a:t>
            </a:r>
            <a:r>
              <a:rPr lang="en-US" sz="1800" dirty="0" err="1"/>
              <a:t>Prisbey</a:t>
            </a:r>
            <a:r>
              <a:rPr lang="en-US" sz="1800" dirty="0"/>
              <a:t>, 1997)</a:t>
            </a:r>
          </a:p>
          <a:p>
            <a:pPr lvl="1"/>
            <a:r>
              <a:rPr lang="en-US" dirty="0"/>
              <a:t>Altruism dominates warm-glow </a:t>
            </a:r>
            <a:r>
              <a:rPr lang="en-US" sz="1800" dirty="0"/>
              <a:t>(</a:t>
            </a:r>
            <a:r>
              <a:rPr lang="en-US" sz="1800" dirty="0" err="1"/>
              <a:t>Goeree</a:t>
            </a:r>
            <a:r>
              <a:rPr lang="en-US" sz="1800" dirty="0"/>
              <a:t>, Holt and </a:t>
            </a:r>
            <a:r>
              <a:rPr lang="en-US" sz="1800" dirty="0" err="1"/>
              <a:t>Laury</a:t>
            </a:r>
            <a:r>
              <a:rPr lang="en-US" sz="1800" dirty="0"/>
              <a:t>, 2002)</a:t>
            </a:r>
          </a:p>
          <a:p>
            <a:pPr lvl="1"/>
            <a:r>
              <a:rPr lang="en-US" dirty="0"/>
              <a:t>Both warm-glow and altruism are evident in PGG</a:t>
            </a:r>
            <a:r>
              <a:rPr lang="en-US" sz="1800" dirty="0"/>
              <a:t> (Bolton and </a:t>
            </a:r>
            <a:r>
              <a:rPr lang="en-US" sz="1800" dirty="0" err="1"/>
              <a:t>Katok</a:t>
            </a:r>
            <a:r>
              <a:rPr lang="en-US" sz="1800" dirty="0"/>
              <a:t>, 1998; </a:t>
            </a:r>
            <a:r>
              <a:rPr lang="en-US" sz="1800" dirty="0" err="1"/>
              <a:t>Eckel</a:t>
            </a:r>
            <a:r>
              <a:rPr lang="en-US" sz="1800" dirty="0"/>
              <a:t>, Grossman and Johnston, 2005)</a:t>
            </a:r>
          </a:p>
          <a:p>
            <a:pPr lvl="1"/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8025" y="5992297"/>
            <a:ext cx="49420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warm-glow</a:t>
            </a:r>
            <a:r>
              <a:rPr lang="cs-CZ" dirty="0"/>
              <a:t> = </a:t>
            </a:r>
            <a:r>
              <a:rPr lang="en-US" dirty="0"/>
              <a:t> emotional reward of giving to others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60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87D"/>
                </a:solidFill>
              </a:rPr>
              <a:t>Ultimatum and Dictator Game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00287D"/>
                </a:solidFill>
              </a:rPr>
              <a:t>Ultimatum  Game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1800" dirty="0">
                <a:solidFill>
                  <a:srgbClr val="00287D"/>
                </a:solidFill>
              </a:rPr>
              <a:t>P</a:t>
            </a:r>
            <a:r>
              <a:rPr lang="en-US" sz="1800" dirty="0" err="1">
                <a:solidFill>
                  <a:srgbClr val="00287D"/>
                </a:solidFill>
              </a:rPr>
              <a:t>roposer</a:t>
            </a:r>
            <a:r>
              <a:rPr lang="en-US" sz="1800" dirty="0"/>
              <a:t> and </a:t>
            </a:r>
            <a:r>
              <a:rPr lang="cs-CZ" sz="1800" dirty="0">
                <a:solidFill>
                  <a:srgbClr val="00287D"/>
                </a:solidFill>
              </a:rPr>
              <a:t>R</a:t>
            </a:r>
            <a:r>
              <a:rPr lang="en-US" sz="1800" dirty="0" err="1">
                <a:solidFill>
                  <a:srgbClr val="00287D"/>
                </a:solidFill>
              </a:rPr>
              <a:t>esponder</a:t>
            </a:r>
            <a:r>
              <a:rPr lang="en-US" sz="1800" dirty="0"/>
              <a:t> bargain over a division of a given sum of money.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sz="1800" dirty="0"/>
              <a:t>P</a:t>
            </a:r>
            <a:r>
              <a:rPr lang="en-US" sz="1800" dirty="0" err="1"/>
              <a:t>roposer</a:t>
            </a:r>
            <a:r>
              <a:rPr lang="en-US" sz="1800" dirty="0"/>
              <a:t>: makes an offer how to split the sum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sz="1800" dirty="0"/>
              <a:t>R</a:t>
            </a:r>
            <a:r>
              <a:rPr lang="en-US" sz="1800" dirty="0" err="1"/>
              <a:t>esponder</a:t>
            </a:r>
            <a:r>
              <a:rPr lang="cs-CZ" sz="1800" dirty="0"/>
              <a:t>: </a:t>
            </a:r>
            <a:r>
              <a:rPr lang="en-US" sz="1800" dirty="0"/>
              <a:t>accepts or rejects</a:t>
            </a:r>
          </a:p>
          <a:p>
            <a:pPr lvl="2"/>
            <a:r>
              <a:rPr lang="en-US" sz="1600" dirty="0"/>
              <a:t>if accepted they split the money</a:t>
            </a:r>
          </a:p>
          <a:p>
            <a:pPr lvl="2"/>
            <a:r>
              <a:rPr lang="en-US" sz="1600" dirty="0"/>
              <a:t>if rejected neither gets anything</a:t>
            </a:r>
            <a:endParaRPr lang="cs-CZ" sz="1600" dirty="0"/>
          </a:p>
          <a:p>
            <a:pPr lvl="2"/>
            <a:endParaRPr lang="cs-CZ" sz="1600" dirty="0"/>
          </a:p>
          <a:p>
            <a:pPr lvl="2"/>
            <a:endParaRPr lang="en-US" sz="1800" dirty="0"/>
          </a:p>
          <a:p>
            <a:endParaRPr lang="en-US" sz="20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6172200" y="1622426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87D"/>
                </a:solidFill>
                <a:latin typeface="+mj-lt"/>
              </a:rPr>
              <a:t>Dictator Game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rgbClr val="00287D"/>
                </a:solidFill>
              </a:rPr>
              <a:t>D</a:t>
            </a:r>
            <a:r>
              <a:rPr lang="en-US" sz="1800" dirty="0" err="1">
                <a:solidFill>
                  <a:srgbClr val="00287D"/>
                </a:solidFill>
              </a:rPr>
              <a:t>ictator</a:t>
            </a:r>
            <a:r>
              <a:rPr lang="en-US" sz="1800" dirty="0"/>
              <a:t> and </a:t>
            </a:r>
            <a:r>
              <a:rPr lang="cs-CZ" sz="1800" dirty="0">
                <a:solidFill>
                  <a:srgbClr val="00287D"/>
                </a:solidFill>
              </a:rPr>
              <a:t>R</a:t>
            </a:r>
            <a:r>
              <a:rPr lang="en-US" sz="1800" dirty="0" err="1">
                <a:solidFill>
                  <a:srgbClr val="00287D"/>
                </a:solidFill>
              </a:rPr>
              <a:t>ecipient</a:t>
            </a:r>
            <a:r>
              <a:rPr lang="en-US" sz="1800" dirty="0"/>
              <a:t> bargain over a division of a given sum of money.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sz="1800" dirty="0"/>
              <a:t>D</a:t>
            </a:r>
            <a:r>
              <a:rPr lang="en-US" sz="1800" dirty="0" err="1"/>
              <a:t>ictator</a:t>
            </a:r>
            <a:r>
              <a:rPr lang="en-US" sz="1800" dirty="0"/>
              <a:t>:  splits the sum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sz="1800" dirty="0"/>
              <a:t>R</a:t>
            </a:r>
            <a:r>
              <a:rPr lang="en-US" sz="1800" dirty="0" err="1"/>
              <a:t>ecipient</a:t>
            </a:r>
            <a:r>
              <a:rPr lang="cs-CZ" sz="1800" dirty="0"/>
              <a:t>:</a:t>
            </a:r>
            <a:r>
              <a:rPr lang="en-US" sz="1800" dirty="0"/>
              <a:t> </a:t>
            </a:r>
            <a:r>
              <a:rPr lang="cs-CZ" sz="1800" dirty="0"/>
              <a:t> </a:t>
            </a:r>
            <a:r>
              <a:rPr lang="en-US" sz="1800" dirty="0"/>
              <a:t>is informed of endowment left by the dictator</a:t>
            </a:r>
            <a:endParaRPr lang="cs-CZ" sz="1800" dirty="0"/>
          </a:p>
          <a:p>
            <a:pPr marL="857250" lvl="1" indent="-400050">
              <a:buFont typeface="+mj-lt"/>
              <a:buAutoNum type="romanUcPeriod"/>
            </a:pPr>
            <a:endParaRPr lang="cs-CZ" sz="1800" dirty="0"/>
          </a:p>
          <a:p>
            <a:pPr marL="857250" lvl="1" indent="-400050">
              <a:buFont typeface="+mj-lt"/>
              <a:buAutoNum type="romanUcPeriod"/>
            </a:pPr>
            <a:endParaRPr lang="cs-CZ" sz="1800" dirty="0"/>
          </a:p>
          <a:p>
            <a:pPr marL="857250" lvl="1" indent="-400050">
              <a:buFont typeface="+mj-lt"/>
              <a:buAutoNum type="romanUcPeriod"/>
            </a:pPr>
            <a:endParaRPr lang="cs-CZ" sz="1800" dirty="0"/>
          </a:p>
          <a:p>
            <a:pPr marL="857250" lvl="1" indent="-400050">
              <a:buFont typeface="+mj-lt"/>
              <a:buAutoNum type="romanUcPeriod"/>
            </a:pPr>
            <a:endParaRPr lang="en-US" sz="1100" dirty="0"/>
          </a:p>
          <a:p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8407400" cy="457200"/>
          </a:xfrm>
        </p:spPr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37327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Dictator Game</a:t>
            </a:r>
            <a:endParaRPr lang="de-A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0" y="1825625"/>
            <a:ext cx="10210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send all, nothing or part of his endowment of 100 Euro to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de-AT" dirty="0" err="1"/>
              <a:t>makes</a:t>
            </a:r>
            <a:r>
              <a:rPr lang="de-AT" dirty="0"/>
              <a:t> </a:t>
            </a: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decision</a:t>
            </a:r>
            <a:endParaRPr lang="de-A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pic>
        <p:nvPicPr>
          <p:cNvPr id="2052" name="Picture 4" descr="https://classex.uni-passau.de/bin/pic/rol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18954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lassex.uni-passau.de/bin/pic/rol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34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classex.uni-passau.de/bin/pic/rol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32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Dictator Game</a:t>
            </a:r>
          </a:p>
        </p:txBody>
      </p:sp>
      <p:pic>
        <p:nvPicPr>
          <p:cNvPr id="1026" name="Picture 2" descr="https://classex.uni-passau.de/bin/plugins/qrcode/genQR.php?qr=https%3A%2F%2Fclassex.uni-passau.de%2Fbin%2Findex.php%3Fautomatic%3D9fX3kstFYxvRdaV2DcFM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46" y="1757363"/>
            <a:ext cx="3847306" cy="38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241" y="2093595"/>
            <a:ext cx="718100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287D"/>
                </a:solidFill>
              </a:rPr>
              <a:t>Login</a:t>
            </a:r>
            <a:endParaRPr lang="en-US" b="1" dirty="0">
              <a:solidFill>
                <a:srgbClr val="00287D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go to: https://classex.uni-passau.de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choose: Masaryk University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choose: Introduction to Behavioral and Experimental Economics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choose: participant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enter password: </a:t>
            </a:r>
            <a:r>
              <a:rPr lang="cs-CZ" sz="2000" dirty="0"/>
              <a:t>IEBE2021</a:t>
            </a:r>
            <a:endParaRPr lang="en-US" sz="2000" dirty="0"/>
          </a:p>
          <a:p>
            <a:endParaRPr lang="de-AT" dirty="0"/>
          </a:p>
        </p:txBody>
      </p:sp>
      <p:sp>
        <p:nvSpPr>
          <p:cNvPr id="5" name="TextBox 4"/>
          <p:cNvSpPr txBox="1"/>
          <p:nvPr/>
        </p:nvSpPr>
        <p:spPr>
          <a:xfrm>
            <a:off x="2087851" y="6042264"/>
            <a:ext cx="801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https://classex.uni-passau.de/bin/index.php?automatic=fwB8tmeRG-Ps_yHljj59WQ</a:t>
            </a:r>
          </a:p>
        </p:txBody>
      </p:sp>
    </p:spTree>
    <p:extLst>
      <p:ext uri="{BB962C8B-B14F-4D97-AF65-F5344CB8AC3E}">
        <p14:creationId xmlns:p14="http://schemas.microsoft.com/office/powerpoint/2010/main" val="10894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Dictator </a:t>
            </a:r>
            <a:r>
              <a:rPr lang="en-US" dirty="0" smtClean="0">
                <a:solidFill>
                  <a:srgbClr val="00287D"/>
                </a:solidFill>
              </a:rPr>
              <a:t>Game</a:t>
            </a:r>
            <a:r>
              <a:rPr lang="cs-CZ" dirty="0" smtClean="0">
                <a:solidFill>
                  <a:srgbClr val="00287D"/>
                </a:solidFill>
              </a:rPr>
              <a:t> – </a:t>
            </a:r>
            <a:r>
              <a:rPr lang="cs-CZ" dirty="0" err="1" smtClean="0">
                <a:solidFill>
                  <a:srgbClr val="00287D"/>
                </a:solidFill>
              </a:rPr>
              <a:t>your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cs-CZ" dirty="0" err="1" smtClean="0">
                <a:solidFill>
                  <a:srgbClr val="00287D"/>
                </a:solidFill>
              </a:rPr>
              <a:t>results</a:t>
            </a:r>
            <a:endParaRPr lang="de-A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385" y="1825625"/>
            <a:ext cx="7593229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BPV_IEBE  Introduction to Experimental and Behavioral Economics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62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87D"/>
                </a:solidFill>
              </a:rPr>
              <a:t>Ultimatum and Dictator Game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00287D"/>
                </a:solidFill>
              </a:rPr>
              <a:t>Ultimatum  Game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1800" dirty="0">
                <a:solidFill>
                  <a:srgbClr val="00287D"/>
                </a:solidFill>
              </a:rPr>
              <a:t>P</a:t>
            </a:r>
            <a:r>
              <a:rPr lang="en-US" sz="1800" dirty="0" err="1">
                <a:solidFill>
                  <a:srgbClr val="00287D"/>
                </a:solidFill>
              </a:rPr>
              <a:t>roposer</a:t>
            </a:r>
            <a:r>
              <a:rPr lang="en-US" sz="1800" dirty="0"/>
              <a:t> and </a:t>
            </a:r>
            <a:r>
              <a:rPr lang="cs-CZ" sz="1800" dirty="0">
                <a:solidFill>
                  <a:srgbClr val="00287D"/>
                </a:solidFill>
              </a:rPr>
              <a:t>R</a:t>
            </a:r>
            <a:r>
              <a:rPr lang="en-US" sz="1800" dirty="0" err="1">
                <a:solidFill>
                  <a:srgbClr val="00287D"/>
                </a:solidFill>
              </a:rPr>
              <a:t>esponder</a:t>
            </a:r>
            <a:r>
              <a:rPr lang="en-US" sz="1800" dirty="0"/>
              <a:t> bargain over a division of a given sum of money.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sz="1800" dirty="0"/>
              <a:t>P</a:t>
            </a:r>
            <a:r>
              <a:rPr lang="en-US" sz="1800" dirty="0" err="1"/>
              <a:t>roposer</a:t>
            </a:r>
            <a:r>
              <a:rPr lang="en-US" sz="1800" dirty="0"/>
              <a:t>: makes an offer how to split the sum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sz="1800" dirty="0"/>
              <a:t>R</a:t>
            </a:r>
            <a:r>
              <a:rPr lang="en-US" sz="1800" dirty="0" err="1"/>
              <a:t>esponder</a:t>
            </a:r>
            <a:r>
              <a:rPr lang="cs-CZ" sz="1800" dirty="0"/>
              <a:t>: </a:t>
            </a:r>
            <a:r>
              <a:rPr lang="en-US" sz="1800" dirty="0"/>
              <a:t>accepts or rejects</a:t>
            </a:r>
          </a:p>
          <a:p>
            <a:pPr lvl="2"/>
            <a:r>
              <a:rPr lang="en-US" sz="1600" dirty="0"/>
              <a:t>if accepted they split the money</a:t>
            </a:r>
          </a:p>
          <a:p>
            <a:pPr lvl="2"/>
            <a:r>
              <a:rPr lang="en-US" sz="1600" dirty="0"/>
              <a:t>if rejected neither gets anything</a:t>
            </a:r>
            <a:endParaRPr lang="cs-CZ" sz="1600" dirty="0"/>
          </a:p>
          <a:p>
            <a:pPr lvl="2"/>
            <a:endParaRPr lang="cs-CZ" sz="1600" dirty="0"/>
          </a:p>
          <a:p>
            <a:pPr lvl="2"/>
            <a:endParaRPr lang="en-US" sz="1800" dirty="0"/>
          </a:p>
          <a:p>
            <a:r>
              <a:rPr lang="en-US" sz="1800" dirty="0"/>
              <a:t>unique subgame perfect equilibrium the proposer suggests the responder the smallest amount possible and the responder accepts</a:t>
            </a:r>
          </a:p>
          <a:p>
            <a:endParaRPr lang="en-US" sz="20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6172200" y="1622426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87D"/>
                </a:solidFill>
                <a:latin typeface="+mj-lt"/>
              </a:rPr>
              <a:t>Dictator Game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rgbClr val="00287D"/>
                </a:solidFill>
              </a:rPr>
              <a:t>D</a:t>
            </a:r>
            <a:r>
              <a:rPr lang="en-US" sz="1800" dirty="0" err="1">
                <a:solidFill>
                  <a:srgbClr val="00287D"/>
                </a:solidFill>
              </a:rPr>
              <a:t>ictator</a:t>
            </a:r>
            <a:r>
              <a:rPr lang="en-US" sz="1800" dirty="0"/>
              <a:t> and </a:t>
            </a:r>
            <a:r>
              <a:rPr lang="cs-CZ" sz="1800" dirty="0">
                <a:solidFill>
                  <a:srgbClr val="00287D"/>
                </a:solidFill>
              </a:rPr>
              <a:t>R</a:t>
            </a:r>
            <a:r>
              <a:rPr lang="en-US" sz="1800" dirty="0" err="1">
                <a:solidFill>
                  <a:srgbClr val="00287D"/>
                </a:solidFill>
              </a:rPr>
              <a:t>ecipient</a:t>
            </a:r>
            <a:r>
              <a:rPr lang="en-US" sz="1800" dirty="0"/>
              <a:t> bargain over a division of a given sum of money.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sz="1800" dirty="0"/>
              <a:t>D</a:t>
            </a:r>
            <a:r>
              <a:rPr lang="en-US" sz="1800" dirty="0" err="1"/>
              <a:t>ictator</a:t>
            </a:r>
            <a:r>
              <a:rPr lang="en-US" sz="1800" dirty="0"/>
              <a:t>:  splits the sum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sz="1800" dirty="0"/>
              <a:t>R</a:t>
            </a:r>
            <a:r>
              <a:rPr lang="en-US" sz="1800" dirty="0" err="1"/>
              <a:t>ecipient</a:t>
            </a:r>
            <a:r>
              <a:rPr lang="cs-CZ" sz="1800" dirty="0"/>
              <a:t>:</a:t>
            </a:r>
            <a:r>
              <a:rPr lang="en-US" sz="1800" dirty="0"/>
              <a:t> </a:t>
            </a:r>
            <a:r>
              <a:rPr lang="cs-CZ" sz="1800" dirty="0"/>
              <a:t> </a:t>
            </a:r>
            <a:r>
              <a:rPr lang="en-US" sz="1800" dirty="0"/>
              <a:t>is informed of endowment left by the dictator</a:t>
            </a:r>
            <a:endParaRPr lang="cs-CZ" sz="1800" dirty="0"/>
          </a:p>
          <a:p>
            <a:pPr marL="857250" lvl="1" indent="-400050">
              <a:buFont typeface="+mj-lt"/>
              <a:buAutoNum type="romanUcPeriod"/>
            </a:pPr>
            <a:endParaRPr lang="cs-CZ" sz="1800" dirty="0"/>
          </a:p>
          <a:p>
            <a:pPr marL="857250" lvl="1" indent="-400050">
              <a:buFont typeface="+mj-lt"/>
              <a:buAutoNum type="romanUcPeriod"/>
            </a:pPr>
            <a:endParaRPr lang="cs-CZ" sz="1800" dirty="0"/>
          </a:p>
          <a:p>
            <a:pPr marL="857250" lvl="1" indent="-400050">
              <a:buFont typeface="+mj-lt"/>
              <a:buAutoNum type="romanUcPeriod"/>
            </a:pPr>
            <a:endParaRPr lang="cs-CZ" sz="1800" dirty="0"/>
          </a:p>
          <a:p>
            <a:pPr marL="857250" lvl="1" indent="-400050">
              <a:buFont typeface="+mj-lt"/>
              <a:buAutoNum type="romanUcPeriod"/>
            </a:pPr>
            <a:endParaRPr lang="en-US" sz="1100" dirty="0"/>
          </a:p>
          <a:p>
            <a:r>
              <a:rPr lang="en-US" sz="1800" dirty="0"/>
              <a:t>unique subgame perfect equilibrium: the dictator takes it all</a:t>
            </a:r>
          </a:p>
          <a:p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8407400" cy="457200"/>
          </a:xfrm>
        </p:spPr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10761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Dictator Game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Proposers choose a fair deal </a:t>
            </a:r>
            <a:r>
              <a:rPr lang="en-US" sz="2000" dirty="0"/>
              <a:t>(G</a:t>
            </a:r>
            <a:r>
              <a:rPr lang="cs-CZ" sz="2000" dirty="0"/>
              <a:t>ü</a:t>
            </a:r>
            <a:r>
              <a:rPr lang="en-US" sz="2000" dirty="0" err="1"/>
              <a:t>th</a:t>
            </a:r>
            <a:r>
              <a:rPr lang="en-US" sz="2000" dirty="0"/>
              <a:t>, </a:t>
            </a:r>
            <a:r>
              <a:rPr lang="en-US" sz="2000" dirty="0" err="1"/>
              <a:t>Schmittberger</a:t>
            </a:r>
            <a:r>
              <a:rPr lang="en-US" sz="2000" dirty="0"/>
              <a:t> and </a:t>
            </a:r>
            <a:r>
              <a:rPr lang="en-US" sz="2000" dirty="0" err="1"/>
              <a:t>Schwarze</a:t>
            </a:r>
            <a:r>
              <a:rPr lang="en-US" sz="2000" dirty="0"/>
              <a:t>, 1982) </a:t>
            </a:r>
            <a:r>
              <a:rPr lang="en-US" dirty="0"/>
              <a:t>but is it altruism?</a:t>
            </a:r>
          </a:p>
          <a:p>
            <a:pPr lvl="1"/>
            <a:r>
              <a:rPr lang="en-US" dirty="0"/>
              <a:t>Answered by </a:t>
            </a:r>
            <a:r>
              <a:rPr lang="en-US" sz="1800" dirty="0"/>
              <a:t>Forsythe, et al. (1994) </a:t>
            </a:r>
            <a:r>
              <a:rPr lang="en-US" dirty="0"/>
              <a:t>by removing 2nd stage of the game: in average 25% of the endowment was shared</a:t>
            </a:r>
            <a:endParaRPr lang="cs-CZ" dirty="0"/>
          </a:p>
          <a:p>
            <a:pPr lvl="1"/>
            <a:endParaRPr lang="en-US" sz="1800" dirty="0"/>
          </a:p>
          <a:p>
            <a:r>
              <a:rPr lang="en-US" sz="2000" dirty="0" err="1"/>
              <a:t>Andreoni</a:t>
            </a:r>
            <a:r>
              <a:rPr lang="en-US" sz="2000" dirty="0"/>
              <a:t> and Miller (2002) </a:t>
            </a:r>
            <a:r>
              <a:rPr lang="en-US" dirty="0"/>
              <a:t>investigated altruism by gender</a:t>
            </a:r>
          </a:p>
          <a:p>
            <a:pPr lvl="1"/>
            <a:r>
              <a:rPr lang="en-US" dirty="0"/>
              <a:t>men are more likely to maximize total payments to both subjects</a:t>
            </a:r>
          </a:p>
          <a:p>
            <a:pPr lvl="1"/>
            <a:r>
              <a:rPr lang="en-US" dirty="0"/>
              <a:t>women are more likely to equalize payments to both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 men are more altruistic when giving is cheap and women when it is expensive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15758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24524" cy="1325563"/>
          </a:xfrm>
        </p:spPr>
        <p:txBody>
          <a:bodyPr/>
          <a:lstStyle/>
          <a:p>
            <a:r>
              <a:rPr lang="cs-CZ" dirty="0" err="1">
                <a:solidFill>
                  <a:srgbClr val="00287D"/>
                </a:solidFill>
              </a:rPr>
              <a:t>What</a:t>
            </a:r>
            <a:r>
              <a:rPr lang="cs-CZ" dirty="0">
                <a:solidFill>
                  <a:srgbClr val="00287D"/>
                </a:solidFill>
              </a:rPr>
              <a:t> </a:t>
            </a:r>
            <a:r>
              <a:rPr lang="cs-CZ" dirty="0" err="1">
                <a:solidFill>
                  <a:srgbClr val="00287D"/>
                </a:solidFill>
              </a:rPr>
              <a:t>factors</a:t>
            </a:r>
            <a:r>
              <a:rPr lang="cs-CZ" dirty="0">
                <a:solidFill>
                  <a:srgbClr val="00287D"/>
                </a:solidFill>
              </a:rPr>
              <a:t> drive </a:t>
            </a:r>
            <a:r>
              <a:rPr lang="cs-CZ" dirty="0" err="1">
                <a:solidFill>
                  <a:srgbClr val="00287D"/>
                </a:solidFill>
              </a:rPr>
              <a:t>the</a:t>
            </a:r>
            <a:r>
              <a:rPr lang="cs-CZ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altruis</a:t>
            </a:r>
            <a:r>
              <a:rPr lang="cs-CZ" dirty="0">
                <a:solidFill>
                  <a:srgbClr val="00287D"/>
                </a:solidFill>
              </a:rPr>
              <a:t>m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381500" cy="4351338"/>
          </a:xfrm>
        </p:spPr>
        <p:txBody>
          <a:bodyPr>
            <a:normAutofit/>
          </a:bodyPr>
          <a:lstStyle/>
          <a:p>
            <a:r>
              <a:rPr lang="en-US" dirty="0"/>
              <a:t>Culture </a:t>
            </a:r>
            <a:r>
              <a:rPr lang="en-US" sz="2000" dirty="0"/>
              <a:t>(Roth et al., 1991; </a:t>
            </a:r>
            <a:r>
              <a:rPr lang="en-US" sz="2000" dirty="0" err="1"/>
              <a:t>Henrich</a:t>
            </a:r>
            <a:r>
              <a:rPr lang="en-US" sz="2000" dirty="0"/>
              <a:t> et al., 2001)</a:t>
            </a:r>
          </a:p>
          <a:p>
            <a:endParaRPr lang="en-US" dirty="0"/>
          </a:p>
          <a:p>
            <a:r>
              <a:rPr lang="en-US" dirty="0"/>
              <a:t>Psychological development and socialization </a:t>
            </a:r>
            <a:r>
              <a:rPr lang="en-US" sz="2000" dirty="0"/>
              <a:t>(Harbaugh and Krause, 2000)</a:t>
            </a:r>
          </a:p>
          <a:p>
            <a:endParaRPr lang="en-US" dirty="0"/>
          </a:p>
          <a:p>
            <a:r>
              <a:rPr lang="en-US" dirty="0"/>
              <a:t>Our brain </a:t>
            </a:r>
            <a:r>
              <a:rPr lang="en-US" sz="2000" dirty="0"/>
              <a:t>(</a:t>
            </a:r>
            <a:r>
              <a:rPr lang="en-US" sz="2000" dirty="0" err="1"/>
              <a:t>Tankersley</a:t>
            </a:r>
            <a:r>
              <a:rPr lang="en-US" sz="2000" dirty="0"/>
              <a:t>, Stowe and </a:t>
            </a:r>
            <a:r>
              <a:rPr lang="en-US" sz="2000" dirty="0" err="1"/>
              <a:t>Huettel</a:t>
            </a:r>
            <a:r>
              <a:rPr lang="en-US" sz="2000" dirty="0"/>
              <a:t>, 2007)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pic>
        <p:nvPicPr>
          <p:cNvPr id="4104" name="Picture 8" descr="Altruism is associated with an increased neural response to agency | Nature  Neuro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1614487"/>
            <a:ext cx="47625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87D"/>
                </a:solidFill>
              </a:rPr>
              <a:t>Trust Game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2 players; both receive same endowment</a:t>
            </a:r>
          </a:p>
          <a:p>
            <a:endParaRPr lang="en-US" sz="2600" dirty="0"/>
          </a:p>
          <a:p>
            <a:pPr marL="571500" indent="-571500">
              <a:buFont typeface="+mj-lt"/>
              <a:buAutoNum type="romanUcPeriod"/>
            </a:pPr>
            <a:r>
              <a:rPr lang="en-US" sz="2600" dirty="0"/>
              <a:t>Player 1</a:t>
            </a:r>
            <a:r>
              <a:rPr lang="cs-CZ" sz="2600" dirty="0"/>
              <a:t> </a:t>
            </a:r>
            <a:r>
              <a:rPr lang="cs-CZ" sz="2600" i="1" dirty="0"/>
              <a:t>(</a:t>
            </a:r>
            <a:r>
              <a:rPr lang="cs-CZ" sz="2600" i="1" dirty="0" err="1"/>
              <a:t>sender</a:t>
            </a:r>
            <a:r>
              <a:rPr lang="cs-CZ" sz="2600" i="1" dirty="0"/>
              <a:t>)</a:t>
            </a:r>
            <a:r>
              <a:rPr lang="en-US" sz="2600" dirty="0"/>
              <a:t> may send some amount of his money to Player 2</a:t>
            </a:r>
            <a:r>
              <a:rPr lang="cs-CZ" sz="2600" dirty="0"/>
              <a:t> </a:t>
            </a:r>
            <a:r>
              <a:rPr lang="cs-CZ" sz="2600" i="1" dirty="0"/>
              <a:t>(</a:t>
            </a:r>
            <a:r>
              <a:rPr lang="cs-CZ" sz="2600" i="1" dirty="0" err="1"/>
              <a:t>receiver</a:t>
            </a:r>
            <a:r>
              <a:rPr lang="cs-CZ" sz="2600" i="1" dirty="0"/>
              <a:t>)</a:t>
            </a:r>
            <a:endParaRPr lang="en-US" sz="2600" i="1" dirty="0"/>
          </a:p>
          <a:p>
            <a:pPr lvl="1"/>
            <a:r>
              <a:rPr lang="en-US" sz="2600" dirty="0"/>
              <a:t>whatever he/she sends will be tripled on the way</a:t>
            </a:r>
          </a:p>
          <a:p>
            <a:pPr marL="571500" indent="-571500">
              <a:buFont typeface="+mj-lt"/>
              <a:buAutoNum type="romanUcPeriod"/>
            </a:pPr>
            <a:endParaRPr lang="en-US" sz="2600" dirty="0"/>
          </a:p>
          <a:p>
            <a:pPr marL="571500" indent="-571500">
              <a:buFont typeface="+mj-lt"/>
              <a:buAutoNum type="romanUcPeriod"/>
            </a:pPr>
            <a:r>
              <a:rPr lang="en-US" sz="2600" dirty="0"/>
              <a:t>Player 2 makes similar choice: </a:t>
            </a:r>
          </a:p>
          <a:p>
            <a:pPr lvl="1"/>
            <a:r>
              <a:rPr lang="en-US" sz="2600" dirty="0"/>
              <a:t>send some amount of the now-tripled money back to Player 1, or not</a:t>
            </a:r>
          </a:p>
          <a:p>
            <a:pPr marL="457200" lvl="1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 </a:t>
            </a:r>
          </a:p>
          <a:p>
            <a:pPr marL="0" indent="0">
              <a:buNone/>
            </a:pPr>
            <a:r>
              <a:rPr lang="cs-CZ" sz="2600" dirty="0"/>
              <a:t> </a:t>
            </a:r>
            <a:endParaRPr lang="en-US" sz="2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24791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rgbClr val="00287D"/>
                </a:solidFill>
              </a:rPr>
              <a:t>What is ALTRUISM?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45795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287D"/>
                </a:solidFill>
              </a:rPr>
              <a:t>Merriam-Webster dictionary</a:t>
            </a:r>
          </a:p>
          <a:p>
            <a:pPr lvl="1"/>
            <a:r>
              <a:rPr lang="en-US" i="1" dirty="0"/>
              <a:t>unselfish regard for or devotion to the welfare of others</a:t>
            </a:r>
          </a:p>
          <a:p>
            <a:pPr lvl="1"/>
            <a:r>
              <a:rPr lang="en-US" i="1" dirty="0"/>
              <a:t>behavior by an animal that is not beneficial to or may be harmful to itself but that benefits others of its species</a:t>
            </a:r>
            <a:endParaRPr lang="cs-CZ" i="1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287D"/>
                </a:solidFill>
              </a:rPr>
              <a:t>Cambridge English </a:t>
            </a:r>
            <a:r>
              <a:rPr lang="cs-CZ" dirty="0">
                <a:solidFill>
                  <a:srgbClr val="00287D"/>
                </a:solidFill>
              </a:rPr>
              <a:t>d</a:t>
            </a:r>
            <a:r>
              <a:rPr lang="en-US" dirty="0" err="1">
                <a:solidFill>
                  <a:srgbClr val="00287D"/>
                </a:solidFill>
              </a:rPr>
              <a:t>ictionary</a:t>
            </a:r>
            <a:endParaRPr lang="en-US" dirty="0">
              <a:solidFill>
                <a:srgbClr val="00287D"/>
              </a:solidFill>
            </a:endParaRPr>
          </a:p>
          <a:p>
            <a:pPr lvl="1"/>
            <a:r>
              <a:rPr lang="en-US" i="1" dirty="0"/>
              <a:t>willingness to do things that ​bring ​advantages to ​others, ​even if it ​results in ​disadvantage for yourself</a:t>
            </a:r>
          </a:p>
          <a:p>
            <a:endParaRPr lang="cs-CZ" dirty="0"/>
          </a:p>
          <a:p>
            <a:r>
              <a:rPr lang="en-US" dirty="0"/>
              <a:t>origin</a:t>
            </a:r>
          </a:p>
          <a:p>
            <a:pPr lvl="1"/>
            <a:r>
              <a:rPr lang="en-US" dirty="0"/>
              <a:t>from French </a:t>
            </a:r>
            <a:r>
              <a:rPr lang="en-US" i="1" dirty="0" err="1"/>
              <a:t>altruisme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from Italian </a:t>
            </a:r>
            <a:r>
              <a:rPr lang="en-US" i="1" dirty="0" err="1"/>
              <a:t>altrui</a:t>
            </a:r>
            <a:r>
              <a:rPr lang="en-US" dirty="0"/>
              <a:t> 'somebody else', </a:t>
            </a:r>
          </a:p>
          <a:p>
            <a:pPr lvl="1"/>
            <a:r>
              <a:rPr lang="en-US" dirty="0"/>
              <a:t>from Latin</a:t>
            </a:r>
            <a:r>
              <a:rPr lang="en-US" i="1" dirty="0"/>
              <a:t> </a:t>
            </a:r>
            <a:r>
              <a:rPr lang="en-US" i="1" dirty="0" err="1"/>
              <a:t>alteri</a:t>
            </a:r>
            <a:r>
              <a:rPr lang="en-US" i="1" dirty="0"/>
              <a:t> </a:t>
            </a:r>
            <a:r>
              <a:rPr lang="en-US" i="1" dirty="0" err="1"/>
              <a:t>huic</a:t>
            </a:r>
            <a:r>
              <a:rPr lang="en-US" dirty="0"/>
              <a:t> ' to another'</a:t>
            </a:r>
            <a:endParaRPr lang="cs-CZ" dirty="0"/>
          </a:p>
          <a:p>
            <a:pPr lvl="1"/>
            <a:endParaRPr lang="en-US" dirty="0"/>
          </a:p>
          <a:p>
            <a:pPr lvl="1"/>
            <a:r>
              <a:rPr lang="cs-CZ" dirty="0"/>
              <a:t>i</a:t>
            </a:r>
            <a:r>
              <a:rPr lang="en-US" dirty="0"/>
              <a:t>n 19th century philosopher </a:t>
            </a:r>
            <a:r>
              <a:rPr lang="en-US" dirty="0" err="1"/>
              <a:t>Auguste</a:t>
            </a:r>
            <a:r>
              <a:rPr lang="en-US" dirty="0"/>
              <a:t> Comte beg</a:t>
            </a:r>
            <a:r>
              <a:rPr lang="cs-CZ" dirty="0"/>
              <a:t>a</a:t>
            </a:r>
            <a:r>
              <a:rPr lang="en-US" dirty="0"/>
              <a:t>n to use altruism as antonym to egoism</a:t>
            </a:r>
          </a:p>
          <a:p>
            <a:pPr lvl="3"/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Auguste Comt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04775"/>
            <a:ext cx="466725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87D"/>
                </a:solidFill>
              </a:rPr>
              <a:t>Trust Game </a:t>
            </a:r>
            <a:r>
              <a:rPr lang="cs-CZ" sz="3200" b="1" i="1" dirty="0">
                <a:solidFill>
                  <a:srgbClr val="00287D"/>
                </a:solidFill>
              </a:rPr>
              <a:t>(</a:t>
            </a:r>
            <a:r>
              <a:rPr lang="cs-CZ" sz="3200" b="1" i="1" dirty="0" err="1">
                <a:solidFill>
                  <a:srgbClr val="00287D"/>
                </a:solidFill>
              </a:rPr>
              <a:t>if</a:t>
            </a:r>
            <a:r>
              <a:rPr lang="cs-CZ" sz="3200" b="1" i="1" dirty="0">
                <a:solidFill>
                  <a:srgbClr val="00287D"/>
                </a:solidFill>
              </a:rPr>
              <a:t> </a:t>
            </a:r>
            <a:r>
              <a:rPr lang="cs-CZ" sz="3200" b="1" i="1" dirty="0" err="1">
                <a:solidFill>
                  <a:srgbClr val="00287D"/>
                </a:solidFill>
              </a:rPr>
              <a:t>there</a:t>
            </a:r>
            <a:r>
              <a:rPr lang="cs-CZ" sz="3200" b="1" i="1" dirty="0">
                <a:solidFill>
                  <a:srgbClr val="00287D"/>
                </a:solidFill>
              </a:rPr>
              <a:t> </a:t>
            </a:r>
            <a:r>
              <a:rPr lang="cs-CZ" sz="3200" b="1" i="1" dirty="0" err="1">
                <a:solidFill>
                  <a:srgbClr val="00287D"/>
                </a:solidFill>
              </a:rPr>
              <a:t>is</a:t>
            </a:r>
            <a:r>
              <a:rPr lang="cs-CZ" sz="3200" b="1" i="1" dirty="0">
                <a:solidFill>
                  <a:srgbClr val="00287D"/>
                </a:solidFill>
              </a:rPr>
              <a:t> </a:t>
            </a:r>
            <a:r>
              <a:rPr lang="cs-CZ" sz="3200" b="1" i="1" dirty="0" err="1">
                <a:solidFill>
                  <a:srgbClr val="00287D"/>
                </a:solidFill>
              </a:rPr>
              <a:t>time</a:t>
            </a:r>
            <a:r>
              <a:rPr lang="cs-CZ" sz="3200" b="1" i="1" dirty="0">
                <a:solidFill>
                  <a:srgbClr val="00287D"/>
                </a:solidFill>
              </a:rPr>
              <a:t>)</a:t>
            </a:r>
            <a:endParaRPr lang="en-US" b="1" i="1" dirty="0">
              <a:solidFill>
                <a:srgbClr val="00287D"/>
              </a:solidFill>
            </a:endParaRPr>
          </a:p>
        </p:txBody>
      </p:sp>
      <p:pic>
        <p:nvPicPr>
          <p:cNvPr id="1026" name="Picture 2" descr="https://classex.uni-passau.de/bin/plugins/qrcode/genQR.php?qr=https%3A%2F%2Fclassex.uni-passau.de%2Fbin%2Findex.php%3Fautomatic%3D9fX3kstFYxvRdaV2DcFM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46" y="1757363"/>
            <a:ext cx="3847306" cy="38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241" y="2093595"/>
            <a:ext cx="718100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287D"/>
                </a:solidFill>
              </a:rPr>
              <a:t>Login</a:t>
            </a:r>
            <a:endParaRPr lang="en-US" b="1" dirty="0">
              <a:solidFill>
                <a:srgbClr val="00287D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go to: https://classex.uni-passau.de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choose: Masaryk University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choose: Introduction to Behavioral and Experimental Economics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choose: participant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enter password: </a:t>
            </a:r>
            <a:r>
              <a:rPr lang="cs-CZ" sz="2000" dirty="0"/>
              <a:t>IEBE2021</a:t>
            </a:r>
            <a:endParaRPr lang="en-US" sz="2000" dirty="0"/>
          </a:p>
          <a:p>
            <a:endParaRPr lang="de-AT" dirty="0"/>
          </a:p>
        </p:txBody>
      </p:sp>
      <p:sp>
        <p:nvSpPr>
          <p:cNvPr id="5" name="TextBox 4"/>
          <p:cNvSpPr txBox="1"/>
          <p:nvPr/>
        </p:nvSpPr>
        <p:spPr>
          <a:xfrm>
            <a:off x="2087851" y="6042264"/>
            <a:ext cx="801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https://classex.uni-passau.de/bin/index.php?automatic=fwB8tmeRG-Ps_yHljj59WQ</a:t>
            </a:r>
          </a:p>
        </p:txBody>
      </p:sp>
    </p:spTree>
    <p:extLst>
      <p:ext uri="{BB962C8B-B14F-4D97-AF65-F5344CB8AC3E}">
        <p14:creationId xmlns:p14="http://schemas.microsoft.com/office/powerpoint/2010/main" val="31448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87D"/>
                </a:solidFill>
              </a:rPr>
              <a:t>Trust Game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2 players; both receive same endowment</a:t>
            </a:r>
          </a:p>
          <a:p>
            <a:endParaRPr lang="en-US" sz="2600" dirty="0"/>
          </a:p>
          <a:p>
            <a:pPr marL="571500" indent="-571500">
              <a:buFont typeface="+mj-lt"/>
              <a:buAutoNum type="romanUcPeriod"/>
            </a:pPr>
            <a:r>
              <a:rPr lang="en-US" sz="2600" dirty="0"/>
              <a:t>Player 1</a:t>
            </a:r>
            <a:r>
              <a:rPr lang="cs-CZ" sz="2600" dirty="0"/>
              <a:t> (</a:t>
            </a:r>
            <a:r>
              <a:rPr lang="cs-CZ" sz="2600" dirty="0" err="1"/>
              <a:t>sender</a:t>
            </a:r>
            <a:r>
              <a:rPr lang="cs-CZ" sz="2600" dirty="0"/>
              <a:t>)</a:t>
            </a:r>
            <a:r>
              <a:rPr lang="en-US" sz="2600" dirty="0"/>
              <a:t> may send some amount of his money to Player 2</a:t>
            </a:r>
            <a:r>
              <a:rPr lang="cs-CZ" sz="2600" dirty="0"/>
              <a:t> (</a:t>
            </a:r>
            <a:r>
              <a:rPr lang="cs-CZ" sz="2600" dirty="0" err="1"/>
              <a:t>receiver</a:t>
            </a:r>
            <a:r>
              <a:rPr lang="cs-CZ" sz="2600" dirty="0"/>
              <a:t>)</a:t>
            </a:r>
            <a:endParaRPr lang="en-US" sz="2600" dirty="0"/>
          </a:p>
          <a:p>
            <a:pPr lvl="1"/>
            <a:r>
              <a:rPr lang="en-US" sz="2600" dirty="0"/>
              <a:t>whatever he/she sends will be tripled on the way</a:t>
            </a:r>
          </a:p>
          <a:p>
            <a:pPr marL="571500" indent="-571500">
              <a:buFont typeface="+mj-lt"/>
              <a:buAutoNum type="romanUcPeriod"/>
            </a:pPr>
            <a:endParaRPr lang="en-US" sz="2600" dirty="0"/>
          </a:p>
          <a:p>
            <a:pPr marL="571500" indent="-571500">
              <a:buFont typeface="+mj-lt"/>
              <a:buAutoNum type="romanUcPeriod"/>
            </a:pPr>
            <a:r>
              <a:rPr lang="en-US" sz="2600" dirty="0"/>
              <a:t>Player 2 makes similar choice: </a:t>
            </a:r>
          </a:p>
          <a:p>
            <a:pPr lvl="1"/>
            <a:r>
              <a:rPr lang="en-US" sz="2600" dirty="0"/>
              <a:t>send some amount of the now-tripled money back to Player 1, or not</a:t>
            </a:r>
            <a:endParaRPr lang="cs-CZ" sz="2600" dirty="0"/>
          </a:p>
          <a:p>
            <a:pPr marL="457200" lvl="1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transfer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en-US" sz="2600" dirty="0"/>
              <a:t>0 is subgame perfect equilibria for sender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transfer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en-US" sz="2600" dirty="0"/>
              <a:t>0 is a dominant strategy for receiver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21302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87D"/>
                </a:solidFill>
              </a:rPr>
              <a:t>Trust Game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from P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en-US" dirty="0"/>
              <a:t>2 is often slightly below average transfer from P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en-US" dirty="0"/>
              <a:t>1  </a:t>
            </a:r>
            <a:r>
              <a:rPr lang="en-US" sz="2000" dirty="0"/>
              <a:t>(Berg, </a:t>
            </a:r>
            <a:r>
              <a:rPr lang="en-US" sz="2000" dirty="0" err="1"/>
              <a:t>Dickhaut</a:t>
            </a:r>
            <a:r>
              <a:rPr lang="en-US" sz="2000" dirty="0"/>
              <a:t>, McCabe, 1995)</a:t>
            </a:r>
            <a:endParaRPr lang="en-US" dirty="0"/>
          </a:p>
          <a:p>
            <a:endParaRPr lang="cs-CZ" dirty="0"/>
          </a:p>
          <a:p>
            <a:r>
              <a:rPr lang="en-US" dirty="0"/>
              <a:t>60% of senders and 42% receivers are motivated by altruism</a:t>
            </a:r>
            <a:r>
              <a:rPr lang="en-US" sz="2000" dirty="0"/>
              <a:t> (Cox</a:t>
            </a:r>
            <a:r>
              <a:rPr lang="cs-CZ" sz="2000" dirty="0"/>
              <a:t> and Deck</a:t>
            </a:r>
            <a:r>
              <a:rPr lang="en-US" sz="2000" dirty="0"/>
              <a:t>, 200</a:t>
            </a:r>
            <a:r>
              <a:rPr lang="cs-CZ" sz="2000" dirty="0"/>
              <a:t>5</a:t>
            </a:r>
            <a:r>
              <a:rPr lang="en-US" sz="2000" dirty="0"/>
              <a:t>)</a:t>
            </a:r>
          </a:p>
          <a:p>
            <a:endParaRPr lang="cs-CZ" dirty="0">
              <a:solidFill>
                <a:srgbClr val="00287D"/>
              </a:solidFill>
            </a:endParaRPr>
          </a:p>
          <a:p>
            <a:r>
              <a:rPr lang="en-US" dirty="0">
                <a:solidFill>
                  <a:srgbClr val="00287D"/>
                </a:solidFill>
              </a:rPr>
              <a:t>reciprocity</a:t>
            </a:r>
            <a:r>
              <a:rPr lang="en-US" dirty="0"/>
              <a:t> is clearly present in the Trust Game </a:t>
            </a:r>
            <a:r>
              <a:rPr lang="en-US" sz="2000" dirty="0"/>
              <a:t>(</a:t>
            </a:r>
            <a:r>
              <a:rPr lang="en-US" sz="2000" dirty="0" err="1"/>
              <a:t>Charness</a:t>
            </a:r>
            <a:r>
              <a:rPr lang="en-US" sz="2000" dirty="0"/>
              <a:t> and </a:t>
            </a:r>
            <a:r>
              <a:rPr lang="en-US" sz="2000" dirty="0" err="1"/>
              <a:t>Haruvy</a:t>
            </a:r>
            <a:r>
              <a:rPr lang="en-US" sz="2000" dirty="0"/>
              <a:t>, 2002; </a:t>
            </a:r>
            <a:r>
              <a:rPr lang="en-US" sz="2000" dirty="0" err="1"/>
              <a:t>Gneezy</a:t>
            </a:r>
            <a:r>
              <a:rPr lang="en-US" sz="2000" dirty="0"/>
              <a:t>, </a:t>
            </a:r>
            <a:r>
              <a:rPr lang="en-US" sz="2000" dirty="0" err="1"/>
              <a:t>Guth</a:t>
            </a:r>
            <a:r>
              <a:rPr lang="en-US" sz="2000" dirty="0"/>
              <a:t> and </a:t>
            </a:r>
            <a:r>
              <a:rPr lang="en-US" sz="2000" dirty="0" err="1"/>
              <a:t>Verboven</a:t>
            </a:r>
            <a:r>
              <a:rPr lang="en-US" sz="2000" dirty="0"/>
              <a:t>, 2000)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34598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spc="600" dirty="0">
                <a:solidFill>
                  <a:srgbClr val="00287D"/>
                </a:solidFill>
              </a:rPr>
              <a:t>RECIPROCITY</a:t>
            </a:r>
            <a:endParaRPr lang="de-AT" sz="5400" b="1" spc="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ow Jerusalem's Old City taught me the UX Principle of Reciprocity | by  Guillaume Galante | Prototyp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t="-1026" r="37453" b="1026"/>
          <a:stretch/>
        </p:blipFill>
        <p:spPr bwMode="auto">
          <a:xfrm>
            <a:off x="3074127" y="1703830"/>
            <a:ext cx="5730240" cy="42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rgbClr val="00287D"/>
                </a:solidFill>
              </a:rPr>
              <a:t>What </a:t>
            </a:r>
            <a:r>
              <a:rPr lang="en-US" dirty="0">
                <a:solidFill>
                  <a:srgbClr val="00287D"/>
                </a:solidFill>
              </a:rPr>
              <a:t>is RECIPROCITY?</a:t>
            </a:r>
            <a:endParaRPr lang="en-US" noProof="0" dirty="0">
              <a:solidFill>
                <a:srgbClr val="00287D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87D"/>
                </a:solidFill>
              </a:rPr>
              <a:t>Merriam-Webster dictionary</a:t>
            </a:r>
          </a:p>
          <a:p>
            <a:pPr lvl="1"/>
            <a:r>
              <a:rPr lang="en-US" i="1" dirty="0"/>
              <a:t>a situation or relationship in which two people or groups agree to do something similar for each other, to allow each other to have the same rights, etc. : a reciprocal arrangement or relationship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287D"/>
                </a:solidFill>
              </a:rPr>
              <a:t>Cambridge English dictionary</a:t>
            </a:r>
          </a:p>
          <a:p>
            <a:pPr lvl="1"/>
            <a:r>
              <a:rPr lang="en-US" i="1" dirty="0"/>
              <a:t>behavior in which two ​people or ​groups of ​people give each other ​help and ​advantages</a:t>
            </a:r>
          </a:p>
          <a:p>
            <a:pPr lvl="1"/>
            <a:endParaRPr lang="en-US" dirty="0"/>
          </a:p>
          <a:p>
            <a:r>
              <a:rPr lang="en-US" dirty="0"/>
              <a:t>origin</a:t>
            </a:r>
          </a:p>
          <a:p>
            <a:pPr lvl="1"/>
            <a:r>
              <a:rPr lang="en-US" dirty="0"/>
              <a:t>from Latin </a:t>
            </a:r>
            <a:r>
              <a:rPr lang="en-US" i="1" dirty="0" err="1"/>
              <a:t>reciprocus</a:t>
            </a:r>
            <a:r>
              <a:rPr lang="en-US" dirty="0"/>
              <a:t> meaning returning.</a:t>
            </a:r>
          </a:p>
          <a:p>
            <a:pPr lvl="3"/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Reciprocity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69723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social rule that says that we should </a:t>
            </a:r>
            <a:r>
              <a:rPr lang="cs-CZ" dirty="0"/>
              <a:t>“</a:t>
            </a:r>
            <a:r>
              <a:rPr lang="en-US" dirty="0"/>
              <a:t>repay</a:t>
            </a:r>
            <a:r>
              <a:rPr lang="cs-CZ" dirty="0"/>
              <a:t>“</a:t>
            </a:r>
          </a:p>
          <a:p>
            <a:endParaRPr lang="en-US" dirty="0"/>
          </a:p>
          <a:p>
            <a:r>
              <a:rPr lang="en-US" dirty="0"/>
              <a:t>differs from altruism in a manner that a </a:t>
            </a:r>
            <a:r>
              <a:rPr lang="en-US" dirty="0">
                <a:solidFill>
                  <a:srgbClr val="00287D"/>
                </a:solidFill>
              </a:rPr>
              <a:t>response is expected</a:t>
            </a:r>
            <a:endParaRPr lang="cs-CZ" dirty="0">
              <a:solidFill>
                <a:srgbClr val="00287D"/>
              </a:solidFill>
            </a:endParaRPr>
          </a:p>
          <a:p>
            <a:endParaRPr lang="en-US" dirty="0"/>
          </a:p>
          <a:p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en-US" dirty="0"/>
              <a:t>find in Hammurabi’s code (~1750</a:t>
            </a:r>
            <a:r>
              <a:rPr lang="cs-CZ" dirty="0"/>
              <a:t> </a:t>
            </a:r>
            <a:r>
              <a:rPr lang="en-US" dirty="0"/>
              <a:t>BC)</a:t>
            </a:r>
            <a:r>
              <a:rPr lang="cs-CZ" dirty="0"/>
              <a:t>:</a:t>
            </a:r>
          </a:p>
          <a:p>
            <a:pPr marL="0" indent="0" algn="ctr">
              <a:buNone/>
            </a:pPr>
            <a:r>
              <a:rPr lang="en-US" i="1" dirty="0"/>
              <a:t>“If a man put out the eye of another man, his eye shall be put out.” </a:t>
            </a:r>
            <a:endParaRPr lang="cs-CZ" i="1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Used make someone follow a rule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            e.g. law, wages are reciprocal</a:t>
            </a:r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pic>
        <p:nvPicPr>
          <p:cNvPr id="5122" name="Picture 2" descr="Hammurabi's Code - An Eye For An Eye - mrdowli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419225"/>
            <a:ext cx="2857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Positive vs Negative Reciprocity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Positive</a:t>
            </a:r>
          </a:p>
          <a:p>
            <a:pPr lvl="1"/>
            <a:r>
              <a:rPr lang="en-US" dirty="0"/>
              <a:t>a motivation to adopt a generous action that benefits someone else, at one’s own material cost, because that person’s intentional behavior was perceived to be beneficial to oneself.</a:t>
            </a:r>
            <a:endParaRPr lang="cs-CZ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287D"/>
                </a:solidFill>
              </a:rPr>
              <a:t>Negative</a:t>
            </a:r>
          </a:p>
          <a:p>
            <a:pPr lvl="1"/>
            <a:r>
              <a:rPr lang="en-US" dirty="0"/>
              <a:t>a motivation to adopt an action that harms someone else, at one’s own material cost, because that person’s intentional behavior was perceived to be harmful to oneself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40433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Reciprocity in experiments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confirmed that direct positive reciprocity is frequent in experiments </a:t>
            </a:r>
            <a:r>
              <a:rPr lang="en-US" sz="2000" dirty="0"/>
              <a:t>(</a:t>
            </a:r>
            <a:r>
              <a:rPr lang="en-US" sz="2000" dirty="0" err="1"/>
              <a:t>Diekmann</a:t>
            </a:r>
            <a:r>
              <a:rPr lang="en-US" sz="2000" dirty="0"/>
              <a:t>, 2004)</a:t>
            </a:r>
            <a:endParaRPr lang="cs-CZ" sz="2000" dirty="0"/>
          </a:p>
          <a:p>
            <a:endParaRPr lang="en-US" dirty="0"/>
          </a:p>
          <a:p>
            <a:r>
              <a:rPr lang="en-US" dirty="0"/>
              <a:t>40-66</a:t>
            </a:r>
            <a:r>
              <a:rPr lang="cs-CZ" dirty="0"/>
              <a:t>%</a:t>
            </a:r>
            <a:r>
              <a:rPr lang="en-US" dirty="0"/>
              <a:t> of subjects display non-selfish behavior</a:t>
            </a:r>
            <a:r>
              <a:rPr lang="cs-CZ" sz="2000" dirty="0"/>
              <a:t> (Fehr and Gächter, 2000)</a:t>
            </a:r>
          </a:p>
          <a:p>
            <a:endParaRPr lang="cs-CZ" dirty="0"/>
          </a:p>
          <a:p>
            <a:r>
              <a:rPr lang="en-US" dirty="0"/>
              <a:t>Negative reciprocity is</a:t>
            </a:r>
            <a:r>
              <a:rPr lang="cs-CZ" dirty="0"/>
              <a:t> </a:t>
            </a:r>
            <a:r>
              <a:rPr lang="en-US" dirty="0"/>
              <a:t>measured by means of a</a:t>
            </a:r>
            <a:r>
              <a:rPr lang="cs-CZ" dirty="0"/>
              <a:t> </a:t>
            </a:r>
            <a:r>
              <a:rPr lang="en-US" dirty="0">
                <a:solidFill>
                  <a:srgbClr val="00287D"/>
                </a:solidFill>
              </a:rPr>
              <a:t>Moonlighting Game </a:t>
            </a:r>
            <a:r>
              <a:rPr lang="en-US" sz="2000" dirty="0"/>
              <a:t>(</a:t>
            </a:r>
            <a:r>
              <a:rPr lang="en-US" sz="2000" dirty="0" err="1"/>
              <a:t>Abbink</a:t>
            </a:r>
            <a:r>
              <a:rPr lang="en-US" sz="2000" dirty="0"/>
              <a:t> et al., 2000) </a:t>
            </a:r>
            <a:r>
              <a:rPr lang="en-US" dirty="0"/>
              <a:t>where one</a:t>
            </a:r>
            <a:r>
              <a:rPr lang="cs-CZ" dirty="0"/>
              <a:t> </a:t>
            </a:r>
            <a:r>
              <a:rPr lang="en-US" dirty="0"/>
              <a:t>player can take money from other, who can punish in return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13055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287D"/>
                </a:solidFill>
              </a:rPr>
              <a:t>Moonlighting</a:t>
            </a:r>
            <a:r>
              <a:rPr lang="cs-CZ" dirty="0">
                <a:solidFill>
                  <a:srgbClr val="00287D"/>
                </a:solidFill>
              </a:rPr>
              <a:t> </a:t>
            </a:r>
            <a:r>
              <a:rPr lang="en-US" dirty="0">
                <a:solidFill>
                  <a:srgbClr val="00287D"/>
                </a:solidFill>
              </a:rPr>
              <a:t>G</a:t>
            </a:r>
            <a:r>
              <a:rPr lang="cs-CZ" dirty="0" err="1">
                <a:solidFill>
                  <a:srgbClr val="00287D"/>
                </a:solidFill>
              </a:rPr>
              <a:t>ame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 players</a:t>
            </a:r>
          </a:p>
          <a:p>
            <a:r>
              <a:rPr lang="en-US" dirty="0"/>
              <a:t>both endowed with </a:t>
            </a:r>
            <a:r>
              <a:rPr lang="de-AT" dirty="0"/>
              <a:t>$</a:t>
            </a:r>
            <a:r>
              <a:rPr lang="en-US" dirty="0"/>
              <a:t>12</a:t>
            </a:r>
          </a:p>
          <a:p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Player 1 can: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 take money </a:t>
            </a:r>
            <a:r>
              <a:rPr lang="en-US" sz="1800" i="1" dirty="0"/>
              <a:t>(up to $6)</a:t>
            </a:r>
            <a:r>
              <a:rPr lang="en-US" dirty="0"/>
              <a:t> from Player 2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 or transfer money </a:t>
            </a:r>
            <a:r>
              <a:rPr lang="en-US" sz="1800" i="1" dirty="0"/>
              <a:t>(up to $6) </a:t>
            </a:r>
            <a:r>
              <a:rPr lang="en-US" dirty="0"/>
              <a:t>to Player 2 </a:t>
            </a:r>
            <a:r>
              <a:rPr lang="en-US" sz="1800" i="1" dirty="0"/>
              <a:t>(amount transferred is tripled)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Player 2 can: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transfer money </a:t>
            </a:r>
            <a:r>
              <a:rPr lang="en-US" sz="1800" i="1" dirty="0"/>
              <a:t>(up to 18)</a:t>
            </a:r>
            <a:r>
              <a:rPr lang="en-US" dirty="0"/>
              <a:t> to Player 1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or spend money </a:t>
            </a:r>
            <a:r>
              <a:rPr lang="en-US" sz="1800" i="1" dirty="0"/>
              <a:t>(up to 6)</a:t>
            </a:r>
            <a:r>
              <a:rPr lang="en-US" dirty="0"/>
              <a:t> to reduce Player 1’s payoff </a:t>
            </a:r>
            <a:r>
              <a:rPr lang="en-US" sz="1800" dirty="0"/>
              <a:t>(by three times the amount spent)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de-AT" dirty="0" err="1"/>
              <a:t>subgame</a:t>
            </a:r>
            <a:r>
              <a:rPr lang="de-AT" dirty="0"/>
              <a:t> </a:t>
            </a:r>
            <a:r>
              <a:rPr lang="de-AT" dirty="0" err="1"/>
              <a:t>perfect</a:t>
            </a:r>
            <a:r>
              <a:rPr lang="de-AT" dirty="0"/>
              <a:t> </a:t>
            </a:r>
            <a:r>
              <a:rPr lang="de-AT" dirty="0" err="1"/>
              <a:t>equilibrium</a:t>
            </a:r>
            <a:r>
              <a:rPr lang="de-AT" dirty="0"/>
              <a:t>:</a:t>
            </a:r>
          </a:p>
          <a:p>
            <a:pPr lvl="1"/>
            <a:r>
              <a:rPr lang="en-US" dirty="0"/>
              <a:t>Player 1 will take the maximum possible amount from Player 2</a:t>
            </a:r>
          </a:p>
          <a:p>
            <a:pPr lvl="1"/>
            <a:r>
              <a:rPr lang="en-US" dirty="0"/>
              <a:t>Player 2 will neither punish nor return any money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4424" y="6151513"/>
            <a:ext cx="708660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400" dirty="0" err="1"/>
              <a:t>Abbink</a:t>
            </a:r>
            <a:r>
              <a:rPr lang="en-US" sz="1400" dirty="0"/>
              <a:t>, K., </a:t>
            </a:r>
            <a:r>
              <a:rPr lang="en-US" sz="1400" dirty="0" err="1"/>
              <a:t>Irlenbusch</a:t>
            </a:r>
            <a:r>
              <a:rPr lang="en-US" sz="1400" dirty="0"/>
              <a:t>, B., &amp; Renner, E. (2000). The moonlighting game: An experimental study on reciprocity and retribution. Journal of Economic Behavior &amp; Organization, 42(2), 265-277.</a:t>
            </a:r>
          </a:p>
        </p:txBody>
      </p:sp>
    </p:spTree>
    <p:extLst>
      <p:ext uri="{BB962C8B-B14F-4D97-AF65-F5344CB8AC3E}">
        <p14:creationId xmlns:p14="http://schemas.microsoft.com/office/powerpoint/2010/main" val="26706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287D"/>
                </a:solidFill>
              </a:rPr>
              <a:t>Moonlighting</a:t>
            </a:r>
            <a:r>
              <a:rPr lang="cs-CZ" dirty="0">
                <a:solidFill>
                  <a:srgbClr val="00287D"/>
                </a:solidFill>
              </a:rPr>
              <a:t> </a:t>
            </a:r>
            <a:r>
              <a:rPr lang="en-US" dirty="0">
                <a:solidFill>
                  <a:srgbClr val="00287D"/>
                </a:solidFill>
              </a:rPr>
              <a:t>G</a:t>
            </a:r>
            <a:r>
              <a:rPr lang="cs-CZ" dirty="0" err="1">
                <a:solidFill>
                  <a:srgbClr val="00287D"/>
                </a:solidFill>
              </a:rPr>
              <a:t>ame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pic>
        <p:nvPicPr>
          <p:cNvPr id="3074" name="Picture 2" descr="http://ars.els-cdn.com/content/image/1-s2.0-S0167268100000895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58" y="1870969"/>
            <a:ext cx="5550242" cy="35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14" y="1870968"/>
            <a:ext cx="5680552" cy="3501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45589" y="5807631"/>
            <a:ext cx="3700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Abbink</a:t>
            </a:r>
            <a:r>
              <a:rPr lang="en-US" dirty="0"/>
              <a:t>, </a:t>
            </a:r>
            <a:r>
              <a:rPr lang="en-US" dirty="0" err="1"/>
              <a:t>Irlenbusch</a:t>
            </a:r>
            <a:r>
              <a:rPr lang="en-US" dirty="0"/>
              <a:t>, &amp; Renner (2000)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97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How to measure altruism?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measure altruism when you see it?</a:t>
            </a:r>
          </a:p>
          <a:p>
            <a:endParaRPr lang="en-US" dirty="0"/>
          </a:p>
          <a:p>
            <a:r>
              <a:rPr lang="en-US" b="1" dirty="0">
                <a:solidFill>
                  <a:srgbClr val="00287D"/>
                </a:solidFill>
              </a:rPr>
              <a:t>Self-Report Altruism Scale</a:t>
            </a:r>
          </a:p>
          <a:p>
            <a:pPr lvl="1"/>
            <a:r>
              <a:rPr lang="en-US" dirty="0"/>
              <a:t>ex-post or ex-ante measurement for altruism</a:t>
            </a:r>
          </a:p>
          <a:p>
            <a:pPr lvl="1"/>
            <a:r>
              <a:rPr lang="en-US" dirty="0"/>
              <a:t>20 (14 in adapted version) questions </a:t>
            </a:r>
          </a:p>
          <a:p>
            <a:pPr lvl="1"/>
            <a:r>
              <a:rPr lang="en-US" dirty="0"/>
              <a:t>answers 1=Never/Once/More than once/Often/5=Very often</a:t>
            </a:r>
          </a:p>
          <a:p>
            <a:pPr lvl="1"/>
            <a:r>
              <a:rPr lang="en-US" dirty="0"/>
              <a:t>measures</a:t>
            </a:r>
          </a:p>
          <a:p>
            <a:pPr lvl="2"/>
            <a:r>
              <a:rPr lang="en-US" dirty="0"/>
              <a:t>what subjects really did </a:t>
            </a:r>
          </a:p>
          <a:p>
            <a:pPr lvl="2"/>
            <a:r>
              <a:rPr lang="en-US" dirty="0"/>
              <a:t>what would they do</a:t>
            </a:r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</a:t>
            </a:r>
            <a:r>
              <a:rPr lang="cs-CZ"/>
              <a:t> </a:t>
            </a:r>
            <a:r>
              <a:rPr lang="en-US"/>
              <a:t>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cs-CZ" dirty="0" err="1">
                <a:solidFill>
                  <a:srgbClr val="00287D"/>
                </a:solidFill>
              </a:rPr>
              <a:t>Moonlighting</a:t>
            </a:r>
            <a:r>
              <a:rPr lang="cs-CZ" dirty="0">
                <a:solidFill>
                  <a:srgbClr val="00287D"/>
                </a:solidFill>
              </a:rPr>
              <a:t> </a:t>
            </a:r>
            <a:r>
              <a:rPr lang="en-US" dirty="0">
                <a:solidFill>
                  <a:srgbClr val="00287D"/>
                </a:solidFill>
              </a:rPr>
              <a:t>G</a:t>
            </a:r>
            <a:r>
              <a:rPr lang="cs-CZ" dirty="0" err="1">
                <a:solidFill>
                  <a:srgbClr val="00287D"/>
                </a:solidFill>
              </a:rPr>
              <a:t>ame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retribution</a:t>
            </a:r>
            <a:r>
              <a:rPr lang="en-US" dirty="0"/>
              <a:t> (punishment for breaking the contract) is more compelling than reciprocity because the hostile actions are punished more often than friendly actions rewarded </a:t>
            </a:r>
            <a:r>
              <a:rPr lang="en-US" sz="2000" dirty="0"/>
              <a:t>(</a:t>
            </a:r>
            <a:r>
              <a:rPr lang="en-US" sz="2000" dirty="0" err="1"/>
              <a:t>Abbink</a:t>
            </a:r>
            <a:r>
              <a:rPr lang="en-US" sz="2000" dirty="0"/>
              <a:t>, </a:t>
            </a:r>
            <a:r>
              <a:rPr lang="en-US" sz="2000" dirty="0" err="1"/>
              <a:t>Irlenbusch</a:t>
            </a:r>
            <a:r>
              <a:rPr lang="en-US" sz="2000" dirty="0"/>
              <a:t>, &amp; Renner, 2000)</a:t>
            </a:r>
            <a:endParaRPr lang="cs-CZ" sz="2000" dirty="0"/>
          </a:p>
          <a:p>
            <a:endParaRPr lang="en-US" dirty="0"/>
          </a:p>
          <a:p>
            <a:r>
              <a:rPr lang="en-US" dirty="0"/>
              <a:t>first players are not afraid of negative reciprocity</a:t>
            </a:r>
            <a:r>
              <a:rPr lang="en-US" sz="2000" dirty="0"/>
              <a:t> (Cox et al., 2002)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18875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Bribery Game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Essential characteristic of corruption is reciprocity</a:t>
            </a:r>
          </a:p>
          <a:p>
            <a:pPr lvl="1"/>
            <a:r>
              <a:rPr lang="en-US" dirty="0"/>
              <a:t>Both negative and positive</a:t>
            </a:r>
          </a:p>
          <a:p>
            <a:r>
              <a:rPr lang="en-US" dirty="0"/>
              <a:t>2 (</a:t>
            </a:r>
            <a:r>
              <a:rPr lang="en-US" dirty="0" err="1"/>
              <a:t>Abbink</a:t>
            </a:r>
            <a:r>
              <a:rPr lang="en-US" dirty="0"/>
              <a:t> et al., 2002) or 3 player game (</a:t>
            </a:r>
            <a:r>
              <a:rPr lang="en-US" dirty="0" err="1"/>
              <a:t>Alatas</a:t>
            </a:r>
            <a:r>
              <a:rPr lang="en-US" dirty="0"/>
              <a:t> et al., 2009)</a:t>
            </a:r>
            <a:endParaRPr lang="cs-CZ" dirty="0"/>
          </a:p>
          <a:p>
            <a:endParaRPr lang="en-US" dirty="0"/>
          </a:p>
          <a:p>
            <a:r>
              <a:rPr lang="cs-CZ" dirty="0"/>
              <a:t>P</a:t>
            </a:r>
            <a:r>
              <a:rPr lang="en-US" dirty="0"/>
              <a:t>layer </a:t>
            </a:r>
            <a:r>
              <a:rPr lang="cs-CZ" dirty="0"/>
              <a:t>1 </a:t>
            </a:r>
            <a:r>
              <a:rPr lang="en-US" dirty="0"/>
              <a:t>“FIRM” may offer a bribe</a:t>
            </a:r>
          </a:p>
          <a:p>
            <a:r>
              <a:rPr lang="cs-CZ" dirty="0"/>
              <a:t>P</a:t>
            </a:r>
            <a:r>
              <a:rPr lang="en-US" dirty="0"/>
              <a:t>layer </a:t>
            </a:r>
            <a:r>
              <a:rPr lang="cs-CZ" dirty="0"/>
              <a:t>2 </a:t>
            </a:r>
            <a:r>
              <a:rPr lang="en-US" dirty="0"/>
              <a:t>“OFFICIAL” either rejects or accepts it</a:t>
            </a:r>
          </a:p>
          <a:p>
            <a:r>
              <a:rPr lang="cs-CZ" dirty="0"/>
              <a:t>P</a:t>
            </a:r>
            <a:r>
              <a:rPr lang="en-US" dirty="0"/>
              <a:t>layer </a:t>
            </a:r>
            <a:r>
              <a:rPr lang="cs-CZ" dirty="0"/>
              <a:t>3 </a:t>
            </a:r>
            <a:r>
              <a:rPr lang="en-US" dirty="0"/>
              <a:t>“CITIZEN” may punish </a:t>
            </a:r>
          </a:p>
        </p:txBody>
      </p:sp>
      <p:pic>
        <p:nvPicPr>
          <p:cNvPr id="2050" name="Picture 2" descr="Výsledek obrázku pro bribe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77281"/>
            <a:ext cx="5181600" cy="3743125"/>
          </a:xfr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28555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Bribery Game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05" y="1704860"/>
            <a:ext cx="6478189" cy="447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Bribery</a:t>
            </a:r>
            <a:r>
              <a:rPr lang="cs-CZ" dirty="0">
                <a:solidFill>
                  <a:srgbClr val="00287D"/>
                </a:solidFill>
              </a:rPr>
              <a:t> Game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Reciprocity and trust may lead to stable exchange of benefits (corruption) even when own payoffs are not maximized </a:t>
            </a:r>
            <a:r>
              <a:rPr lang="en-US" sz="2000" dirty="0"/>
              <a:t>(</a:t>
            </a:r>
            <a:r>
              <a:rPr lang="en-US" sz="2000" dirty="0" err="1"/>
              <a:t>Abbink</a:t>
            </a:r>
            <a:r>
              <a:rPr lang="en-US" sz="2000" dirty="0"/>
              <a:t> et al., 2002) </a:t>
            </a:r>
          </a:p>
          <a:p>
            <a:endParaRPr lang="cs-CZ" dirty="0"/>
          </a:p>
          <a:p>
            <a:r>
              <a:rPr lang="en-US" dirty="0"/>
              <a:t>Women are less likely to offer bribes and more likely to punish corruption but it varies across countries. Variation might be explained by different roles of women </a:t>
            </a:r>
            <a:r>
              <a:rPr lang="en-US" sz="2000" dirty="0"/>
              <a:t>(</a:t>
            </a:r>
            <a:r>
              <a:rPr lang="en-US" sz="2000" dirty="0" err="1"/>
              <a:t>Alatas</a:t>
            </a:r>
            <a:r>
              <a:rPr lang="en-US" sz="2000" dirty="0"/>
              <a:t> et al., 2009)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err="1"/>
              <a:t>However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women</a:t>
            </a:r>
            <a:r>
              <a:rPr lang="en-US" dirty="0"/>
              <a:t> are less likely to offer bribes and less likely to punish corruption</a:t>
            </a:r>
            <a:r>
              <a:rPr lang="cs-CZ" dirty="0"/>
              <a:t> </a:t>
            </a:r>
            <a:r>
              <a:rPr lang="cs-CZ" sz="2000" dirty="0"/>
              <a:t>(Fišar, et al., 2016)</a:t>
            </a:r>
            <a:r>
              <a:rPr lang="en-US" dirty="0"/>
              <a:t>.</a:t>
            </a:r>
            <a:endParaRPr lang="cs-CZ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7308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Is altruism and reciprocity only human’s domain</a:t>
            </a:r>
            <a:r>
              <a:rPr lang="cs-CZ" dirty="0">
                <a:solidFill>
                  <a:srgbClr val="00287D"/>
                </a:solidFill>
              </a:rPr>
              <a:t>?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 </a:t>
            </a:r>
            <a:r>
              <a:rPr lang="cs-CZ" dirty="0">
                <a:hlinkClick r:id="rId2"/>
              </a:rPr>
              <a:t>http://www.ted.com/talks/laurie_santos</a:t>
            </a:r>
            <a:endParaRPr lang="cs-CZ" dirty="0"/>
          </a:p>
          <a:p>
            <a:endParaRPr lang="cs-CZ" dirty="0"/>
          </a:p>
          <a:p>
            <a:r>
              <a:rPr lang="cs-CZ" sz="1800" dirty="0"/>
              <a:t> </a:t>
            </a:r>
            <a:r>
              <a:rPr lang="cs-CZ" sz="1800" dirty="0" err="1"/>
              <a:t>Chen</a:t>
            </a:r>
            <a:r>
              <a:rPr lang="cs-CZ" sz="1800" dirty="0"/>
              <a:t>, M. K., </a:t>
            </a:r>
            <a:r>
              <a:rPr lang="cs-CZ" sz="1800" dirty="0" err="1"/>
              <a:t>Lakshminarayanan</a:t>
            </a:r>
            <a:r>
              <a:rPr lang="cs-CZ" sz="1800" dirty="0"/>
              <a:t>, V., &amp; Santos, L. R.. (2006). </a:t>
            </a:r>
            <a:r>
              <a:rPr lang="cs-CZ" sz="1800" dirty="0" err="1"/>
              <a:t>How</a:t>
            </a:r>
            <a:r>
              <a:rPr lang="cs-CZ" sz="1800" dirty="0"/>
              <a:t> Basic Are </a:t>
            </a:r>
            <a:r>
              <a:rPr lang="cs-CZ" sz="1800" dirty="0" err="1"/>
              <a:t>Behavioral</a:t>
            </a:r>
            <a:r>
              <a:rPr lang="cs-CZ" sz="1800" dirty="0"/>
              <a:t> </a:t>
            </a:r>
            <a:r>
              <a:rPr lang="cs-CZ" sz="1800" dirty="0" err="1"/>
              <a:t>Biases</a:t>
            </a:r>
            <a:r>
              <a:rPr lang="cs-CZ" sz="1800" dirty="0"/>
              <a:t>? Evidence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Capuchin</a:t>
            </a:r>
            <a:r>
              <a:rPr lang="cs-CZ" sz="1800" dirty="0"/>
              <a:t> </a:t>
            </a:r>
            <a:r>
              <a:rPr lang="cs-CZ" sz="1800" dirty="0" err="1"/>
              <a:t>Monkey</a:t>
            </a:r>
            <a:r>
              <a:rPr lang="cs-CZ" sz="1800" dirty="0"/>
              <a:t> </a:t>
            </a:r>
            <a:r>
              <a:rPr lang="cs-CZ" sz="1800" dirty="0" err="1"/>
              <a:t>Trading</a:t>
            </a:r>
            <a:r>
              <a:rPr lang="cs-CZ" sz="1800" dirty="0"/>
              <a:t> </a:t>
            </a:r>
            <a:r>
              <a:rPr lang="cs-CZ" sz="1800" dirty="0" err="1"/>
              <a:t>Behavior.Journal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Political</a:t>
            </a:r>
            <a:r>
              <a:rPr lang="cs-CZ" sz="1800" dirty="0"/>
              <a:t> </a:t>
            </a:r>
            <a:r>
              <a:rPr lang="cs-CZ" sz="1800" dirty="0" err="1"/>
              <a:t>Economy</a:t>
            </a:r>
            <a:r>
              <a:rPr lang="cs-CZ" sz="1800" dirty="0"/>
              <a:t>, 114(3), 517–537.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12429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Thank you for your attention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any question, feel free to ask in the Teams Group or write me an email: milos.fisar@wu.ac.at</a:t>
            </a:r>
          </a:p>
        </p:txBody>
      </p:sp>
    </p:spTree>
    <p:extLst>
      <p:ext uri="{BB962C8B-B14F-4D97-AF65-F5344CB8AC3E}">
        <p14:creationId xmlns:p14="http://schemas.microsoft.com/office/powerpoint/2010/main" val="13963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287D"/>
                </a:solidFill>
              </a:rPr>
              <a:t>Literature</a:t>
            </a:r>
            <a:endParaRPr lang="de-A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Abbink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K.,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Irlenbusch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B., &amp; Renner, E. (2000). The moonlighting game: An experimental study on reciprocity and retribution. Journal of Economic Behavior &amp; Organization, 42(2), 265-277.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Abbink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K.,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Irlenbusch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B., &amp; Renner, E. (2002). An experimental bribery game. Journal of Law, economics, and organization, 18(2), 428-454.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Andreoni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(1988). Privately provided public goods in a large economy: the limits of altruism. Journal of public Economics, 35(1), 57-73.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Andreoni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Croson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R. (2008). Partners versus strangers: Random rematching in public goods experiments. Handbook of experimental economics results, 1, 776-783.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Andreoni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J., &amp; Miller, J. (2002). Giving according to GARP: An experimental test of the consistency of preferences for altruism.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Econometrica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70(2), 737-753.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Andreoni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J., &amp; Miller, J. H. (1993). Rational cooperation in the finitely repeated prisoner's dilemma: Experimental evidence. The economic journal, 103(418), 570-585.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Andreoni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J., &amp; Samuelson, L. (2006). Building rational cooperation. Journal of Economic Theory, 127(1), 117-154.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Andreoni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J., Harbaugh, W. T.,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Vesterlund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L. (2010). Altruism in experiments. In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Behavioural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experimental economics (pp. 6-13). Palgrave Macmillan, London.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Bolton, G. E.,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Katok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E. (1998). An experimental test of the crowding out hypothesis: The nature of beneficent behavior. Journal of Economic Behavior &amp; Organization, 37(3), 315-331.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Camerer, C.,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Weigelt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K. (1988). Experimental tests of a sequential equilibrium reputation model.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Econometrica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Journal of the Econometric Society, 1-36.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Chen, M. K.,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Lakshminarayanan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V., &amp; Santos, L. R.. (2006). How Basic Are Behavioral Biases? Evidence from Capuchin Monkey Trading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Behavior.Journal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Political Economy, 114(3), 517–537.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Cox, J. C., &amp; Deck, C. A. (2005). On the nature of reciprocal motives. Economic Inquiry, 43(3), 623-635.Alatas et al., 2009)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Denant-Boemont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L., Masclet, D.,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Noussair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C. N. (2007). Punishment,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counterpunishment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sanction enforcement in a social dilemma experiment. Economic theory, 33(1), 145-167.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Diekmann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 (2004). The power of reciprocity: Fairness, reciprocity, and stakes in variants of the dictator game. Journal of conflict resolution, 48(4), 487-505.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Eckel, C. C., Grossman, P. J., &amp; Johnston, R. M. (2005). An experimental test of the crowding out hypothesis. Journal of Public Economics, 89(8), 1543-1560.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Fehr, E.,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Gachter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(2000). Cooperation and punishment in public goods experiments. American Economic Review, 90(4), 980-994.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Fehr, E.,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Gächter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(2000). Fairness and retaliation: The economics of reciprocity. Journal of economic perspectives, 14(3), 159-181.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Fišar, M.,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Kubák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M., Špalek, J., &amp; Tremewan, J. (2016). Gender differences in beliefs and actions in a framed corruption experiment. Journal of Behavioral and Experimental Economics, 63, 69-82.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Flood, M. M. (1952). A preference experiment (Series 2, Trials 2, 3, 4). RAND CORP SANTA MONICA CALIF.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Flood, M. M. (1958). Some experimental games. Management Science, 5(1), 5-26.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3850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287D"/>
                </a:solidFill>
              </a:rPr>
              <a:t>Literature</a:t>
            </a:r>
            <a:endParaRPr lang="de-A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Forsythe, R., Horowitz, J. L.,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Savin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N. E., &amp; Sefton, M. (1994). Fairness in simple bargaining experiments. Games and Economic behavior, 6(3), 347-369.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Goeree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K., Holt, C. A.,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Laury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K. (2002). Private costs and public benefits: unraveling the effects of altruism and noisy behavior. Journal of public Economics, 83(2), 255-276.</a:t>
            </a:r>
            <a:endParaRPr lang="cs-CZ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Güth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W.,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Schmittberger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Schwarze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B. (1982). An experimental analysis of ultimatum bargaining. Journal of economic behavior &amp; organization, 3(4), 367-388.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Harbaugh, W. T., &amp; Krause, K. (2000). Children's altruism in public good and dictator experiments. Economic Inquiry, 38(1), 95-109.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Henrich, J., Boyd, R., Bowles, S., Camerer, C., Fehr, E., Gintis, H.,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McElreath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R. (2001). In search of homo economicus: behavioral experiments in 15 small-scale societies. American Economic Review, 91(2), 73-78.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Isaac, R. M., &amp; Walker, J. M. (1988). Communication and free‐riding behavior: The voluntary contribution mechanism. Economic inquiry, 26(4), 585-608.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Isaac, R. M., &amp; Walker, J. M. (1988). Group size effects in public goods provision: The voluntary contributions mechanism. The Quarterly Journal of Economics, 103(1), 179-199.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Isaac, R. M., Walker, J. M., &amp; Williams, A. W. (1994). Group size and the voluntary provision of public goods: Experimental evidence utilizing large groups. Journal of public Economics, 54(1), 1-36.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Kelley, H. H., &amp; Stahelski, A. J. (1970). Social interaction basis of cooperators' and competitors' beliefs about others. Journal of personality and social psychology, 16(1), 66.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Kreps, D. M., Milgrom, P., Roberts, J., &amp; Wilson, R. (1982). Rational cooperation in the finitely repeated prisoners' dilemma. Journal of Economic theory, 27(2), 245-252.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Ledyard, J. O. (1995). Is there a problem with public goods provision. The handbook of experimental economics, 111-194.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Marwell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Ames. "Experiments on the provision of public goods. I. Resources, interest, group size, and the free-rider problem." American Journal of sociology (1979)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McKelvey, R. D., &amp; Palfrey, T. R. (1992). An experimental study of the centipede game.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Econometrica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Journal of the Econometric Society, 803-836.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Nikiforakis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N. (2008). Punishment and counter-punishment in public good games: Can we really govern ourselves?. Journal of Public Economics, 92(1-2), 91-112.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Palfrey, T. R.,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Prisbrey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E. (1996).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Altuism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reputation and noise in linear public goods experiments. Journal of Public Economics, 61(3), 409-427.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Palfrey, T. R.,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Prisbrey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E. (1997). Anomalous behavior in public goods experiments: how much and why?. The American Economic Review, 829-846.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Roth, A. E.,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Prasnikar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V.,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Okuno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-Fujiwara, M., &amp; Zamir, S. (1991). Bargaining and market behavior in Jerusalem, Ljubljana, Pittsburgh, and Tokyo: An experimental study. The American economic review, 1068-1095.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Roth, A.E. and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Murnighan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J.K. "Equilibrium Behavior and Repeated Play of the Prisoners' Dilemma," Journal of Mathematical Psychology, Vol. 17, 1978, 189-198.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Rushton, P. C., R. (1981). The altruistic personality and the self-report altruism scale. Personality and Individual Differences, 2(4), 293-302.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Tankersley, D., Stowe, C. J., &amp;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Huettel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A. (2007). Altruism is associated with an increased neural response to agency. Nature neuroscience, 10(2), 150-151.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41944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5653" y="365125"/>
            <a:ext cx="3263535" cy="30723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87D"/>
                </a:solidFill>
              </a:rPr>
              <a:t>Self-Report Altruism Scale</a:t>
            </a:r>
            <a:endParaRPr lang="cs-CZ" dirty="0">
              <a:solidFill>
                <a:srgbClr val="00287D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7623" y="0"/>
            <a:ext cx="5116510" cy="6836716"/>
          </a:xfrm>
        </p:spPr>
      </p:pic>
      <p:sp>
        <p:nvSpPr>
          <p:cNvPr id="18" name="Rectangle 17"/>
          <p:cNvSpPr/>
          <p:nvPr/>
        </p:nvSpPr>
        <p:spPr>
          <a:xfrm>
            <a:off x="243839" y="5628890"/>
            <a:ext cx="497162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dirty="0"/>
              <a:t>Rushton, P. C., R. (1981). The altruistic personality and the self-report altruism scale. Personality and Individual Differences, 2(4), 293-302.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58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How altruistic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cs-CZ" sz="2400" dirty="0"/>
              <a:t>https://wumarketing.eu.qualtrics.com/jfe/form/SV_aarYym8Bj8k9BtQ</a:t>
            </a:r>
          </a:p>
          <a:p>
            <a:pPr marL="0" indent="0" algn="ctr">
              <a:buNone/>
            </a:pPr>
            <a:endParaRPr lang="cs-CZ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7" y="1892935"/>
            <a:ext cx="3466012" cy="3466012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855622" y="3564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87D"/>
                </a:solidFill>
              </a:rPr>
              <a:t>How often would you exhibit the following behaviors?</a:t>
            </a:r>
          </a:p>
        </p:txBody>
      </p:sp>
    </p:spTree>
    <p:extLst>
      <p:ext uri="{BB962C8B-B14F-4D97-AF65-F5344CB8AC3E}">
        <p14:creationId xmlns:p14="http://schemas.microsoft.com/office/powerpoint/2010/main" val="4650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87D"/>
                </a:solidFill>
              </a:rPr>
              <a:t>A</a:t>
            </a:r>
            <a:r>
              <a:rPr lang="en-US" dirty="0" err="1">
                <a:solidFill>
                  <a:srgbClr val="00287D"/>
                </a:solidFill>
              </a:rPr>
              <a:t>dapted</a:t>
            </a:r>
            <a:r>
              <a:rPr lang="en-US" dirty="0">
                <a:solidFill>
                  <a:srgbClr val="00287D"/>
                </a:solidFill>
              </a:rPr>
              <a:t> version of Self-Report Altruism Scale</a:t>
            </a:r>
            <a:endParaRPr lang="cs-CZ" dirty="0">
              <a:solidFill>
                <a:srgbClr val="00287D"/>
              </a:solidFill>
            </a:endParaRPr>
          </a:p>
        </p:txBody>
      </p:sp>
      <p:pic>
        <p:nvPicPr>
          <p:cNvPr id="17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38" y="1825625"/>
            <a:ext cx="8147923" cy="4351338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13177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287D"/>
                </a:solidFill>
              </a:rPr>
              <a:t>Your</a:t>
            </a:r>
            <a:r>
              <a:rPr lang="cs-CZ" dirty="0">
                <a:solidFill>
                  <a:srgbClr val="00287D"/>
                </a:solidFill>
              </a:rPr>
              <a:t> </a:t>
            </a:r>
            <a:r>
              <a:rPr lang="cs-CZ" dirty="0" err="1">
                <a:solidFill>
                  <a:srgbClr val="00287D"/>
                </a:solidFill>
              </a:rPr>
              <a:t>altruistic</a:t>
            </a:r>
            <a:r>
              <a:rPr lang="cs-CZ" dirty="0">
                <a:solidFill>
                  <a:srgbClr val="00287D"/>
                </a:solidFill>
              </a:rPr>
              <a:t> </a:t>
            </a:r>
            <a:r>
              <a:rPr lang="cs-CZ" dirty="0" err="1">
                <a:solidFill>
                  <a:srgbClr val="00287D"/>
                </a:solidFill>
              </a:rPr>
              <a:t>score</a:t>
            </a:r>
            <a:r>
              <a:rPr lang="cs-CZ" dirty="0">
                <a:solidFill>
                  <a:srgbClr val="00287D"/>
                </a:solidFill>
              </a:rPr>
              <a:t> - </a:t>
            </a:r>
            <a:r>
              <a:rPr lang="cs-CZ" dirty="0" err="1">
                <a:solidFill>
                  <a:srgbClr val="00287D"/>
                </a:solidFill>
              </a:rPr>
              <a:t>all</a:t>
            </a:r>
            <a:endParaRPr lang="de-AT" dirty="0">
              <a:solidFill>
                <a:srgbClr val="0028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6" y="1273713"/>
            <a:ext cx="6988627" cy="5082637"/>
          </a:xfrm>
        </p:spPr>
      </p:pic>
    </p:spTree>
    <p:extLst>
      <p:ext uri="{BB962C8B-B14F-4D97-AF65-F5344CB8AC3E}">
        <p14:creationId xmlns:p14="http://schemas.microsoft.com/office/powerpoint/2010/main" val="27500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287D"/>
                </a:solidFill>
              </a:rPr>
              <a:t>Your</a:t>
            </a:r>
            <a:r>
              <a:rPr lang="cs-CZ" dirty="0">
                <a:solidFill>
                  <a:srgbClr val="00287D"/>
                </a:solidFill>
              </a:rPr>
              <a:t> </a:t>
            </a:r>
            <a:r>
              <a:rPr lang="cs-CZ" dirty="0" err="1">
                <a:solidFill>
                  <a:srgbClr val="00287D"/>
                </a:solidFill>
              </a:rPr>
              <a:t>altruistic</a:t>
            </a:r>
            <a:r>
              <a:rPr lang="cs-CZ" dirty="0">
                <a:solidFill>
                  <a:srgbClr val="00287D"/>
                </a:solidFill>
              </a:rPr>
              <a:t> </a:t>
            </a:r>
            <a:r>
              <a:rPr lang="cs-CZ" dirty="0" err="1">
                <a:solidFill>
                  <a:srgbClr val="00287D"/>
                </a:solidFill>
              </a:rPr>
              <a:t>score</a:t>
            </a:r>
            <a:r>
              <a:rPr lang="cs-CZ" dirty="0">
                <a:solidFill>
                  <a:srgbClr val="00287D"/>
                </a:solidFill>
              </a:rPr>
              <a:t> - gender</a:t>
            </a:r>
            <a:endParaRPr lang="de-AT" dirty="0">
              <a:solidFill>
                <a:srgbClr val="0028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BPV_IEBE  Introduction to Experimental and Behavioral Economics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93" y="1743399"/>
            <a:ext cx="5956663" cy="4332118"/>
          </a:xfrm>
        </p:spPr>
      </p:pic>
    </p:spTree>
    <p:extLst>
      <p:ext uri="{BB962C8B-B14F-4D97-AF65-F5344CB8AC3E}">
        <p14:creationId xmlns:p14="http://schemas.microsoft.com/office/powerpoint/2010/main" val="15696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FDBE2A047744590A4F7CDFA53DF0D" ma:contentTypeVersion="15" ma:contentTypeDescription="Vytvoří nový dokument" ma:contentTypeScope="" ma:versionID="6a2a61f30c48837626573bb82049a416">
  <xsd:schema xmlns:xsd="http://www.w3.org/2001/XMLSchema" xmlns:xs="http://www.w3.org/2001/XMLSchema" xmlns:p="http://schemas.microsoft.com/office/2006/metadata/properties" xmlns:ns3="97dd56d9-7586-4c47-a2ff-6e29f46bf72a" xmlns:ns4="3b3cc35a-851c-4481-8562-6ce9f9f5548c" targetNamespace="http://schemas.microsoft.com/office/2006/metadata/properties" ma:root="true" ma:fieldsID="22267540b47ab584f717f3d93a8fed2e" ns3:_="" ns4:_="">
    <xsd:import namespace="97dd56d9-7586-4c47-a2ff-6e29f46bf72a"/>
    <xsd:import namespace="3b3cc35a-851c-4481-8562-6ce9f9f554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Time" minOccurs="0"/>
                <xsd:element ref="ns3:LastSharedByUser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d56d9-7586-4c47-a2ff-6e29f46bf7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  <xsd:element name="LastSharedByTime" ma:index="11" nillable="true" ma:displayName="Čas posledního sdílení" ma:internalName="LastSharedByTime" ma:readOnly="true">
      <xsd:simpleType>
        <xsd:restriction base="dms:DateTime"/>
      </xsd:simpleType>
    </xsd:element>
    <xsd:element name="LastSharedByUser" ma:index="12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cc35a-851c-4481-8562-6ce9f9f55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5D9F75-095A-434A-B88C-5C10614D5C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D75F7B-50B6-40F0-B377-465EDD2A1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d56d9-7586-4c47-a2ff-6e29f46bf72a"/>
    <ds:schemaRef ds:uri="3b3cc35a-851c-4481-8562-6ce9f9f554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B505B9-BDF6-469B-AF2A-C54F01EC6133}">
  <ds:schemaRefs>
    <ds:schemaRef ds:uri="http://purl.org/dc/elements/1.1/"/>
    <ds:schemaRef ds:uri="http://schemas.microsoft.com/office/2006/metadata/properties"/>
    <ds:schemaRef ds:uri="3b3cc35a-851c-4481-8562-6ce9f9f5548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97dd56d9-7586-4c47-a2ff-6e29f46bf72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4011</Words>
  <Application>Microsoft Office PowerPoint</Application>
  <PresentationFormat>Widescreen</PresentationFormat>
  <Paragraphs>367</Paragraphs>
  <Slides>47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Symbol</vt:lpstr>
      <vt:lpstr>Wingdings</vt:lpstr>
      <vt:lpstr>Wingdings 3</vt:lpstr>
      <vt:lpstr>Office Theme</vt:lpstr>
      <vt:lpstr>Altruism and Reciprocity</vt:lpstr>
      <vt:lpstr>ALTRUISM</vt:lpstr>
      <vt:lpstr>What is ALTRUISM?</vt:lpstr>
      <vt:lpstr>How to measure altruism?</vt:lpstr>
      <vt:lpstr>Self-Report Altruism Scale</vt:lpstr>
      <vt:lpstr>How altruistic are you?</vt:lpstr>
      <vt:lpstr>Adapted version of Self-Report Altruism Scale</vt:lpstr>
      <vt:lpstr>Your altruistic score - all</vt:lpstr>
      <vt:lpstr>Your altruistic score - gender</vt:lpstr>
      <vt:lpstr>Another way to measure altruism - Experiment</vt:lpstr>
      <vt:lpstr>Prisoner's Dilemma</vt:lpstr>
      <vt:lpstr>Prisoner's Dilemma</vt:lpstr>
      <vt:lpstr>Prisoners’ Dilemma</vt:lpstr>
      <vt:lpstr>Public Goods Game</vt:lpstr>
      <vt:lpstr>Public Goods Game</vt:lpstr>
      <vt:lpstr>Public Goods Game</vt:lpstr>
      <vt:lpstr>Public Goods Game – your results</vt:lpstr>
      <vt:lpstr>Public Goods Game – your results</vt:lpstr>
      <vt:lpstr>Public Goods Game</vt:lpstr>
      <vt:lpstr>Public Goods Game</vt:lpstr>
      <vt:lpstr>Public Goods Game</vt:lpstr>
      <vt:lpstr>Ultimatum and Dictator Game</vt:lpstr>
      <vt:lpstr>Dictator Game</vt:lpstr>
      <vt:lpstr>Dictator Game</vt:lpstr>
      <vt:lpstr>Dictator Game – your results</vt:lpstr>
      <vt:lpstr>Ultimatum and Dictator Game</vt:lpstr>
      <vt:lpstr>Dictator Game</vt:lpstr>
      <vt:lpstr>What factors drive the altruism</vt:lpstr>
      <vt:lpstr>Trust Game</vt:lpstr>
      <vt:lpstr>Trust Game (if there is time)</vt:lpstr>
      <vt:lpstr>Trust Game</vt:lpstr>
      <vt:lpstr>Trust Game</vt:lpstr>
      <vt:lpstr>RECIPROCITY</vt:lpstr>
      <vt:lpstr>What is RECIPROCITY?</vt:lpstr>
      <vt:lpstr>Reciprocity</vt:lpstr>
      <vt:lpstr>Positive vs Negative Reciprocity </vt:lpstr>
      <vt:lpstr>Reciprocity in experiments</vt:lpstr>
      <vt:lpstr>Moonlighting Game</vt:lpstr>
      <vt:lpstr>Moonlighting Game</vt:lpstr>
      <vt:lpstr>Moonlighting Game</vt:lpstr>
      <vt:lpstr>Bribery Game</vt:lpstr>
      <vt:lpstr>Bribery Game</vt:lpstr>
      <vt:lpstr>Bribery Game</vt:lpstr>
      <vt:lpstr>Is altruism and reciprocity only human’s domain?</vt:lpstr>
      <vt:lpstr>Thank you for your attention</vt:lpstr>
      <vt:lpstr>Literature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 Laboratory Experiments</dc:title>
  <dc:creator>Miloš Fišar</dc:creator>
  <cp:lastModifiedBy>Miloš Fišar</cp:lastModifiedBy>
  <cp:revision>127</cp:revision>
  <cp:lastPrinted>2016-04-21T09:05:20Z</cp:lastPrinted>
  <dcterms:created xsi:type="dcterms:W3CDTF">2016-03-01T09:59:25Z</dcterms:created>
  <dcterms:modified xsi:type="dcterms:W3CDTF">2021-03-11T10:47:08Z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0x010100840FDBE2A047744590A4F7CDFA53DF0D</vt:lpwstr>
  </property>
</Properties>
</file>