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4740" r:id="rId2"/>
  </p:sldMasterIdLst>
  <p:notesMasterIdLst>
    <p:notesMasterId r:id="rId69"/>
  </p:notesMasterIdLst>
  <p:handoutMasterIdLst>
    <p:handoutMasterId r:id="rId70"/>
  </p:handoutMasterIdLst>
  <p:sldIdLst>
    <p:sldId id="514" r:id="rId3"/>
    <p:sldId id="762" r:id="rId4"/>
    <p:sldId id="1117" r:id="rId5"/>
    <p:sldId id="1174" r:id="rId6"/>
    <p:sldId id="1145" r:id="rId7"/>
    <p:sldId id="1146" r:id="rId8"/>
    <p:sldId id="1147" r:id="rId9"/>
    <p:sldId id="1175" r:id="rId10"/>
    <p:sldId id="1149" r:id="rId11"/>
    <p:sldId id="1150" r:id="rId12"/>
    <p:sldId id="1176" r:id="rId13"/>
    <p:sldId id="1151" r:id="rId14"/>
    <p:sldId id="1152" r:id="rId15"/>
    <p:sldId id="1153" r:id="rId16"/>
    <p:sldId id="1177" r:id="rId17"/>
    <p:sldId id="1154" r:id="rId18"/>
    <p:sldId id="1155" r:id="rId19"/>
    <p:sldId id="1156" r:id="rId20"/>
    <p:sldId id="1157" r:id="rId21"/>
    <p:sldId id="1178" r:id="rId22"/>
    <p:sldId id="1158" r:id="rId23"/>
    <p:sldId id="1179" r:id="rId24"/>
    <p:sldId id="1159" r:id="rId25"/>
    <p:sldId id="1160" r:id="rId26"/>
    <p:sldId id="1173" r:id="rId27"/>
    <p:sldId id="1161" r:id="rId28"/>
    <p:sldId id="1162" r:id="rId29"/>
    <p:sldId id="1185" r:id="rId30"/>
    <p:sldId id="285" r:id="rId31"/>
    <p:sldId id="1164" r:id="rId32"/>
    <p:sldId id="1165" r:id="rId33"/>
    <p:sldId id="1183" r:id="rId34"/>
    <p:sldId id="305" r:id="rId35"/>
    <p:sldId id="1180" r:id="rId36"/>
    <p:sldId id="1167" r:id="rId37"/>
    <p:sldId id="1168" r:id="rId38"/>
    <p:sldId id="1249" r:id="rId39"/>
    <p:sldId id="1243" r:id="rId40"/>
    <p:sldId id="1244" r:id="rId41"/>
    <p:sldId id="298" r:id="rId42"/>
    <p:sldId id="1228" r:id="rId43"/>
    <p:sldId id="1229" r:id="rId44"/>
    <p:sldId id="1230" r:id="rId45"/>
    <p:sldId id="1231" r:id="rId46"/>
    <p:sldId id="292" r:id="rId47"/>
    <p:sldId id="1232" r:id="rId48"/>
    <p:sldId id="1245" r:id="rId49"/>
    <p:sldId id="287" r:id="rId50"/>
    <p:sldId id="1233" r:id="rId51"/>
    <p:sldId id="1234" r:id="rId52"/>
    <p:sldId id="1246" r:id="rId53"/>
    <p:sldId id="1235" r:id="rId54"/>
    <p:sldId id="297" r:id="rId55"/>
    <p:sldId id="1236" r:id="rId56"/>
    <p:sldId id="1237" r:id="rId57"/>
    <p:sldId id="1238" r:id="rId58"/>
    <p:sldId id="270" r:id="rId59"/>
    <p:sldId id="1239" r:id="rId60"/>
    <p:sldId id="1247" r:id="rId61"/>
    <p:sldId id="302" r:id="rId62"/>
    <p:sldId id="1240" r:id="rId63"/>
    <p:sldId id="1241" r:id="rId64"/>
    <p:sldId id="1242" r:id="rId65"/>
    <p:sldId id="1248" r:id="rId66"/>
    <p:sldId id="286" r:id="rId67"/>
    <p:sldId id="294" r:id="rId68"/>
  </p:sldIdLst>
  <p:sldSz cx="9144000" cy="6858000" type="screen4x3"/>
  <p:notesSz cx="7099300" cy="10234613"/>
  <p:defaultTextStyle>
    <a:defPPr>
      <a:defRPr lang="de-DE"/>
    </a:defPPr>
    <a:lvl1pPr algn="l" rtl="0" eaLnBrk="0" fontAlgn="base" hangingPunct="0">
      <a:spcBef>
        <a:spcPct val="0"/>
      </a:spcBef>
      <a:spcAft>
        <a:spcPct val="0"/>
      </a:spcAft>
      <a:defRPr b="1" kern="1200">
        <a:solidFill>
          <a:srgbClr val="00008A"/>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rgbClr val="00008A"/>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rgbClr val="00008A"/>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rgbClr val="00008A"/>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rgbClr val="00008A"/>
        </a:solidFill>
        <a:latin typeface="Helvetica" panose="020B0604020202020204" pitchFamily="34" charset="0"/>
        <a:ea typeface="+mn-ea"/>
        <a:cs typeface="+mn-cs"/>
      </a:defRPr>
    </a:lvl5pPr>
    <a:lvl6pPr marL="2286000" algn="l" defTabSz="914400" rtl="0" eaLnBrk="1" latinLnBrk="0" hangingPunct="1">
      <a:defRPr b="1" kern="1200">
        <a:solidFill>
          <a:srgbClr val="00008A"/>
        </a:solidFill>
        <a:latin typeface="Helvetica" panose="020B0604020202020204" pitchFamily="34" charset="0"/>
        <a:ea typeface="+mn-ea"/>
        <a:cs typeface="+mn-cs"/>
      </a:defRPr>
    </a:lvl6pPr>
    <a:lvl7pPr marL="2743200" algn="l" defTabSz="914400" rtl="0" eaLnBrk="1" latinLnBrk="0" hangingPunct="1">
      <a:defRPr b="1" kern="1200">
        <a:solidFill>
          <a:srgbClr val="00008A"/>
        </a:solidFill>
        <a:latin typeface="Helvetica" panose="020B0604020202020204" pitchFamily="34" charset="0"/>
        <a:ea typeface="+mn-ea"/>
        <a:cs typeface="+mn-cs"/>
      </a:defRPr>
    </a:lvl7pPr>
    <a:lvl8pPr marL="3200400" algn="l" defTabSz="914400" rtl="0" eaLnBrk="1" latinLnBrk="0" hangingPunct="1">
      <a:defRPr b="1" kern="1200">
        <a:solidFill>
          <a:srgbClr val="00008A"/>
        </a:solidFill>
        <a:latin typeface="Helvetica" panose="020B0604020202020204" pitchFamily="34" charset="0"/>
        <a:ea typeface="+mn-ea"/>
        <a:cs typeface="+mn-cs"/>
      </a:defRPr>
    </a:lvl8pPr>
    <a:lvl9pPr marL="3657600" algn="l" defTabSz="914400" rtl="0" eaLnBrk="1" latinLnBrk="0" hangingPunct="1">
      <a:defRPr b="1" kern="1200">
        <a:solidFill>
          <a:srgbClr val="00008A"/>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1054">
          <p15:clr>
            <a:srgbClr val="A4A3A4"/>
          </p15:clr>
        </p15:guide>
        <p15:guide id="2" orient="horz" pos="2982">
          <p15:clr>
            <a:srgbClr val="A4A3A4"/>
          </p15:clr>
        </p15:guide>
        <p15:guide id="3" pos="1037">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8A"/>
    <a:srgbClr val="FF6600"/>
    <a:srgbClr val="00A400"/>
    <a:srgbClr val="FF3300"/>
    <a:srgbClr val="009A00"/>
    <a:srgbClr val="00A000"/>
    <a:srgbClr val="00B600"/>
    <a:srgbClr val="00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F54DE-08B6-4D61-A545-3DD42A5F7A9B}" v="33" dt="2021-05-11T09:14:06.93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8" autoAdjust="0"/>
    <p:restoredTop sz="89642" autoAdjust="0"/>
  </p:normalViewPr>
  <p:slideViewPr>
    <p:cSldViewPr snapToGrid="0">
      <p:cViewPr varScale="1">
        <p:scale>
          <a:sx n="94" d="100"/>
          <a:sy n="94" d="100"/>
        </p:scale>
        <p:origin x="171" y="51"/>
      </p:cViewPr>
      <p:guideLst>
        <p:guide orient="horz" pos="1054"/>
        <p:guide orient="horz" pos="2982"/>
        <p:guide pos="10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9" d="100"/>
          <a:sy n="59" d="100"/>
        </p:scale>
        <p:origin x="-1926"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A0FD0-3DDC-4924-8B87-71CAD750440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CEB13EC-B2FC-4071-8CA8-77E920DF01BB}">
      <dgm:prSet phldrT="[Text]" custT="1"/>
      <dgm:spPr/>
      <dgm:t>
        <a:bodyPr/>
        <a:lstStyle/>
        <a:p>
          <a:r>
            <a:rPr lang="en-US" sz="1400" dirty="0">
              <a:solidFill>
                <a:schemeClr val="tx1"/>
              </a:solidFill>
            </a:rPr>
            <a:t>Letters pool (N=20800)</a:t>
          </a:r>
        </a:p>
      </dgm:t>
    </dgm:pt>
    <dgm:pt modelId="{7BC6C997-40FC-40D3-BE05-99E937C45DAF}" type="parTrans" cxnId="{6D7279C0-C374-4C40-80F0-57D0117FD411}">
      <dgm:prSet/>
      <dgm:spPr/>
      <dgm:t>
        <a:bodyPr/>
        <a:lstStyle/>
        <a:p>
          <a:endParaRPr lang="en-US">
            <a:solidFill>
              <a:schemeClr val="tx1"/>
            </a:solidFill>
          </a:endParaRPr>
        </a:p>
      </dgm:t>
    </dgm:pt>
    <dgm:pt modelId="{2A5974E1-B39A-4155-9978-624D60819528}" type="sibTrans" cxnId="{6D7279C0-C374-4C40-80F0-57D0117FD411}">
      <dgm:prSet/>
      <dgm:spPr/>
      <dgm:t>
        <a:bodyPr/>
        <a:lstStyle/>
        <a:p>
          <a:endParaRPr lang="en-US">
            <a:solidFill>
              <a:schemeClr val="tx1"/>
            </a:solidFill>
          </a:endParaRPr>
        </a:p>
      </dgm:t>
    </dgm:pt>
    <dgm:pt modelId="{25C6C611-F0E6-4B8D-9AF2-2F65A0CC8E10}">
      <dgm:prSet phldrT="[Text]" custT="1"/>
      <dgm:spPr>
        <a:solidFill>
          <a:srgbClr val="FF0000"/>
        </a:solidFill>
      </dgm:spPr>
      <dgm:t>
        <a:bodyPr/>
        <a:lstStyle/>
        <a:p>
          <a:r>
            <a:rPr lang="en-US" sz="1400" dirty="0">
              <a:solidFill>
                <a:schemeClr val="tx1"/>
              </a:solidFill>
            </a:rPr>
            <a:t>Negatively Framed Letter (N=5200)</a:t>
          </a:r>
        </a:p>
      </dgm:t>
    </dgm:pt>
    <dgm:pt modelId="{373A664D-0340-4773-98DC-79CAB1F4E732}" type="parTrans" cxnId="{A4923FF3-892C-4EA2-8F91-7D7BEE6AD135}">
      <dgm:prSet/>
      <dgm:spPr/>
      <dgm:t>
        <a:bodyPr/>
        <a:lstStyle/>
        <a:p>
          <a:endParaRPr lang="en-US">
            <a:solidFill>
              <a:schemeClr val="tx1"/>
            </a:solidFill>
          </a:endParaRPr>
        </a:p>
      </dgm:t>
    </dgm:pt>
    <dgm:pt modelId="{469ABCEB-189B-4F5B-9119-9B1BFAA214C0}" type="sibTrans" cxnId="{A4923FF3-892C-4EA2-8F91-7D7BEE6AD135}">
      <dgm:prSet/>
      <dgm:spPr/>
      <dgm:t>
        <a:bodyPr/>
        <a:lstStyle/>
        <a:p>
          <a:endParaRPr lang="en-US">
            <a:solidFill>
              <a:schemeClr val="tx1"/>
            </a:solidFill>
          </a:endParaRPr>
        </a:p>
      </dgm:t>
    </dgm:pt>
    <dgm:pt modelId="{D8A9FA95-A38A-4E0D-A349-90B091982057}">
      <dgm:prSet phldrT="[Text]" custT="1"/>
      <dgm:spPr/>
      <dgm:t>
        <a:bodyPr/>
        <a:lstStyle/>
        <a:p>
          <a:r>
            <a:rPr lang="en-US" sz="1400" dirty="0">
              <a:solidFill>
                <a:schemeClr val="tx1"/>
              </a:solidFill>
            </a:rPr>
            <a:t>Neutral Letter (N=10400)</a:t>
          </a:r>
        </a:p>
      </dgm:t>
    </dgm:pt>
    <dgm:pt modelId="{3C9004AB-DB80-4A55-AB18-46F4A30C9986}" type="parTrans" cxnId="{91EC8AC6-96D7-48F1-BE48-B01C44E23615}">
      <dgm:prSet/>
      <dgm:spPr/>
      <dgm:t>
        <a:bodyPr/>
        <a:lstStyle/>
        <a:p>
          <a:endParaRPr lang="en-US">
            <a:solidFill>
              <a:schemeClr val="tx1"/>
            </a:solidFill>
          </a:endParaRPr>
        </a:p>
      </dgm:t>
    </dgm:pt>
    <dgm:pt modelId="{59450E0D-2A22-4D74-BCFF-480753FCD503}" type="sibTrans" cxnId="{91EC8AC6-96D7-48F1-BE48-B01C44E23615}">
      <dgm:prSet/>
      <dgm:spPr/>
      <dgm:t>
        <a:bodyPr/>
        <a:lstStyle/>
        <a:p>
          <a:endParaRPr lang="en-US">
            <a:solidFill>
              <a:schemeClr val="tx1"/>
            </a:solidFill>
          </a:endParaRPr>
        </a:p>
      </dgm:t>
    </dgm:pt>
    <dgm:pt modelId="{C1E76A69-2DF3-4899-85E9-BC4D86087EEF}">
      <dgm:prSet custT="1"/>
      <dgm:spPr>
        <a:solidFill>
          <a:srgbClr val="FF0000"/>
        </a:solidFill>
      </dgm:spPr>
      <dgm:t>
        <a:bodyPr/>
        <a:lstStyle/>
        <a:p>
          <a:r>
            <a:rPr lang="en-US" sz="1400">
              <a:solidFill>
                <a:schemeClr val="tx1"/>
              </a:solidFill>
            </a:rPr>
            <a:t>Negatively framed reminder (1/2)</a:t>
          </a:r>
        </a:p>
        <a:p>
          <a:r>
            <a:rPr lang="en-US" sz="1400">
              <a:solidFill>
                <a:schemeClr val="tx1"/>
              </a:solidFill>
            </a:rPr>
            <a:t>(N=2600)</a:t>
          </a:r>
        </a:p>
      </dgm:t>
    </dgm:pt>
    <dgm:pt modelId="{79809ECF-3AA2-485B-9CEA-75FCD84376CC}" type="sibTrans" cxnId="{C46AF52A-1DEE-4FBD-A314-E445092F6944}">
      <dgm:prSet/>
      <dgm:spPr/>
      <dgm:t>
        <a:bodyPr/>
        <a:lstStyle/>
        <a:p>
          <a:endParaRPr lang="en-US">
            <a:solidFill>
              <a:schemeClr val="tx1"/>
            </a:solidFill>
          </a:endParaRPr>
        </a:p>
      </dgm:t>
    </dgm:pt>
    <dgm:pt modelId="{F9526885-1BD1-44C9-9F80-58743C9F42F3}" type="parTrans" cxnId="{C46AF52A-1DEE-4FBD-A314-E445092F6944}">
      <dgm:prSet/>
      <dgm:spPr/>
      <dgm:t>
        <a:bodyPr/>
        <a:lstStyle/>
        <a:p>
          <a:endParaRPr lang="en-US">
            <a:solidFill>
              <a:schemeClr val="tx1"/>
            </a:solidFill>
          </a:endParaRPr>
        </a:p>
      </dgm:t>
    </dgm:pt>
    <dgm:pt modelId="{1268D476-9ABE-4B32-B031-0292CE5519C2}">
      <dgm:prSet custT="1"/>
      <dgm:spPr/>
      <dgm:t>
        <a:bodyPr/>
        <a:lstStyle/>
        <a:p>
          <a:r>
            <a:rPr lang="en-US" sz="1400">
              <a:solidFill>
                <a:schemeClr val="tx1"/>
              </a:solidFill>
            </a:rPr>
            <a:t>No reminder (1/2)</a:t>
          </a:r>
        </a:p>
        <a:p>
          <a:r>
            <a:rPr lang="en-US" sz="1400">
              <a:solidFill>
                <a:schemeClr val="tx1"/>
              </a:solidFill>
            </a:rPr>
            <a:t>(N=2600)</a:t>
          </a:r>
        </a:p>
      </dgm:t>
    </dgm:pt>
    <dgm:pt modelId="{C397FB4F-053D-4990-84AD-8AFF78916447}" type="sibTrans" cxnId="{6BC7110C-E30B-48DA-AC15-A4F6FBE2A934}">
      <dgm:prSet/>
      <dgm:spPr/>
      <dgm:t>
        <a:bodyPr/>
        <a:lstStyle/>
        <a:p>
          <a:endParaRPr lang="en-US">
            <a:solidFill>
              <a:schemeClr val="tx1"/>
            </a:solidFill>
          </a:endParaRPr>
        </a:p>
      </dgm:t>
    </dgm:pt>
    <dgm:pt modelId="{9D6F9386-0DC7-406B-A14A-3CCE21CE1D4E}" type="parTrans" cxnId="{6BC7110C-E30B-48DA-AC15-A4F6FBE2A934}">
      <dgm:prSet/>
      <dgm:spPr/>
      <dgm:t>
        <a:bodyPr/>
        <a:lstStyle/>
        <a:p>
          <a:endParaRPr lang="en-US">
            <a:solidFill>
              <a:schemeClr val="tx1"/>
            </a:solidFill>
          </a:endParaRPr>
        </a:p>
      </dgm:t>
    </dgm:pt>
    <dgm:pt modelId="{4C21E3E6-1AF5-4D7D-B161-D20EB38AED0A}" type="asst">
      <dgm:prSet custT="1"/>
      <dgm:spPr>
        <a:solidFill>
          <a:srgbClr val="FF0000"/>
        </a:solidFill>
      </dgm:spPr>
      <dgm:t>
        <a:bodyPr/>
        <a:lstStyle/>
        <a:p>
          <a:r>
            <a:rPr lang="en-US" sz="1200" dirty="0">
              <a:solidFill>
                <a:schemeClr val="tx1"/>
              </a:solidFill>
            </a:rPr>
            <a:t>Negatively framed rem. (N=2600)</a:t>
          </a:r>
        </a:p>
      </dgm:t>
    </dgm:pt>
    <dgm:pt modelId="{DDDA7EE8-A341-449C-8C1F-956CC5A9AD6C}" type="parTrans" cxnId="{08E667B5-BEAD-438D-8827-2409501E8D27}">
      <dgm:prSet/>
      <dgm:spPr/>
      <dgm:t>
        <a:bodyPr/>
        <a:lstStyle/>
        <a:p>
          <a:endParaRPr lang="en-US">
            <a:solidFill>
              <a:schemeClr val="tx1"/>
            </a:solidFill>
          </a:endParaRPr>
        </a:p>
      </dgm:t>
    </dgm:pt>
    <dgm:pt modelId="{ACF14F99-2F6F-4432-8B8E-E74F383AB446}" type="sibTrans" cxnId="{08E667B5-BEAD-438D-8827-2409501E8D27}">
      <dgm:prSet/>
      <dgm:spPr/>
      <dgm:t>
        <a:bodyPr/>
        <a:lstStyle/>
        <a:p>
          <a:endParaRPr lang="en-US">
            <a:solidFill>
              <a:schemeClr val="tx1"/>
            </a:solidFill>
          </a:endParaRPr>
        </a:p>
      </dgm:t>
    </dgm:pt>
    <dgm:pt modelId="{992867DC-463C-4CE0-82C6-7DC51182B444}" type="asst">
      <dgm:prSet custT="1"/>
      <dgm:spPr/>
      <dgm:t>
        <a:bodyPr/>
        <a:lstStyle/>
        <a:p>
          <a:r>
            <a:rPr lang="en-US" sz="1200" dirty="0">
              <a:solidFill>
                <a:schemeClr val="tx1"/>
              </a:solidFill>
            </a:rPr>
            <a:t>No reminder</a:t>
          </a:r>
        </a:p>
        <a:p>
          <a:r>
            <a:rPr lang="en-US" sz="1200" dirty="0">
              <a:solidFill>
                <a:schemeClr val="tx1"/>
              </a:solidFill>
            </a:rPr>
            <a:t>(N=2600)</a:t>
          </a:r>
        </a:p>
      </dgm:t>
    </dgm:pt>
    <dgm:pt modelId="{85B161BA-338E-493D-A50F-8C59F88AC8C4}" type="parTrans" cxnId="{08432D76-0F42-4614-BFF9-B0C091FB668C}">
      <dgm:prSet/>
      <dgm:spPr/>
      <dgm:t>
        <a:bodyPr/>
        <a:lstStyle/>
        <a:p>
          <a:endParaRPr lang="en-US">
            <a:solidFill>
              <a:schemeClr val="tx1"/>
            </a:solidFill>
          </a:endParaRPr>
        </a:p>
      </dgm:t>
    </dgm:pt>
    <dgm:pt modelId="{E5B9BE84-B3DA-4FA5-BA86-CBC4719A62F4}" type="sibTrans" cxnId="{08432D76-0F42-4614-BFF9-B0C091FB668C}">
      <dgm:prSet/>
      <dgm:spPr/>
      <dgm:t>
        <a:bodyPr/>
        <a:lstStyle/>
        <a:p>
          <a:endParaRPr lang="en-US">
            <a:solidFill>
              <a:schemeClr val="tx1"/>
            </a:solidFill>
          </a:endParaRPr>
        </a:p>
      </dgm:t>
    </dgm:pt>
    <dgm:pt modelId="{964374C5-E895-48B9-B5F5-8523453415C7}" type="asst">
      <dgm:prSet custT="1"/>
      <dgm:spPr>
        <a:solidFill>
          <a:srgbClr val="FFC000"/>
        </a:solidFill>
      </dgm:spPr>
      <dgm:t>
        <a:bodyPr/>
        <a:lstStyle/>
        <a:p>
          <a:r>
            <a:rPr lang="en-US" sz="1400" dirty="0">
              <a:solidFill>
                <a:schemeClr val="tx1"/>
              </a:solidFill>
            </a:rPr>
            <a:t>Neutral</a:t>
          </a:r>
          <a:r>
            <a:rPr lang="en-US" sz="1600" dirty="0">
              <a:solidFill>
                <a:schemeClr val="tx1"/>
              </a:solidFill>
            </a:rPr>
            <a:t> </a:t>
          </a:r>
          <a:r>
            <a:rPr lang="en-US" sz="1400" dirty="0">
              <a:solidFill>
                <a:schemeClr val="tx1"/>
              </a:solidFill>
            </a:rPr>
            <a:t>reminder</a:t>
          </a:r>
        </a:p>
        <a:p>
          <a:r>
            <a:rPr lang="en-US" sz="1400" dirty="0">
              <a:solidFill>
                <a:schemeClr val="tx1"/>
              </a:solidFill>
            </a:rPr>
            <a:t>(N=2600)</a:t>
          </a:r>
        </a:p>
      </dgm:t>
    </dgm:pt>
    <dgm:pt modelId="{3F954345-DC61-4106-9DFA-3DBCC58D5E2A}" type="parTrans" cxnId="{41F575E1-57CB-4241-9C6A-524FD337DC77}">
      <dgm:prSet/>
      <dgm:spPr/>
      <dgm:t>
        <a:bodyPr/>
        <a:lstStyle/>
        <a:p>
          <a:endParaRPr lang="en-US">
            <a:solidFill>
              <a:schemeClr val="tx1"/>
            </a:solidFill>
          </a:endParaRPr>
        </a:p>
      </dgm:t>
    </dgm:pt>
    <dgm:pt modelId="{31DFD7CF-5EA3-4C89-8F1B-65CE7195A8BC}" type="sibTrans" cxnId="{41F575E1-57CB-4241-9C6A-524FD337DC77}">
      <dgm:prSet/>
      <dgm:spPr/>
      <dgm:t>
        <a:bodyPr/>
        <a:lstStyle/>
        <a:p>
          <a:endParaRPr lang="en-US">
            <a:solidFill>
              <a:schemeClr val="tx1"/>
            </a:solidFill>
          </a:endParaRPr>
        </a:p>
      </dgm:t>
    </dgm:pt>
    <dgm:pt modelId="{DBD004DB-1AE9-4330-B6F0-9C58B30B4010}" type="asst">
      <dgm:prSet custT="1"/>
      <dgm:spPr>
        <a:solidFill>
          <a:srgbClr val="00B050"/>
        </a:solidFill>
      </dgm:spPr>
      <dgm:t>
        <a:bodyPr/>
        <a:lstStyle/>
        <a:p>
          <a:r>
            <a:rPr lang="en-US" sz="1400" dirty="0">
              <a:solidFill>
                <a:schemeClr val="tx1"/>
              </a:solidFill>
            </a:rPr>
            <a:t>Concern for others rem. (N=2600)</a:t>
          </a:r>
        </a:p>
      </dgm:t>
    </dgm:pt>
    <dgm:pt modelId="{C3832732-0A56-48B9-8457-0B5E8637E4CC}" type="parTrans" cxnId="{CB6164C6-97CE-4FA2-B148-A678F8B7F2AA}">
      <dgm:prSet/>
      <dgm:spPr/>
      <dgm:t>
        <a:bodyPr/>
        <a:lstStyle/>
        <a:p>
          <a:endParaRPr lang="it-IT">
            <a:solidFill>
              <a:schemeClr val="tx1"/>
            </a:solidFill>
          </a:endParaRPr>
        </a:p>
      </dgm:t>
    </dgm:pt>
    <dgm:pt modelId="{8FA917AA-79B7-441B-8525-78903A8282FD}" type="sibTrans" cxnId="{CB6164C6-97CE-4FA2-B148-A678F8B7F2AA}">
      <dgm:prSet/>
      <dgm:spPr/>
      <dgm:t>
        <a:bodyPr/>
        <a:lstStyle/>
        <a:p>
          <a:endParaRPr lang="it-IT">
            <a:solidFill>
              <a:schemeClr val="tx1"/>
            </a:solidFill>
          </a:endParaRPr>
        </a:p>
      </dgm:t>
    </dgm:pt>
    <dgm:pt modelId="{945C25DD-1B5E-4BF4-B06C-AD4BF3A0BCEF}">
      <dgm:prSet phldrT="[Text]" custT="1"/>
      <dgm:spPr>
        <a:solidFill>
          <a:srgbClr val="00B050"/>
        </a:solidFill>
      </dgm:spPr>
      <dgm:t>
        <a:bodyPr/>
        <a:lstStyle/>
        <a:p>
          <a:r>
            <a:rPr lang="en-US" sz="1400">
              <a:solidFill>
                <a:schemeClr val="tx1"/>
              </a:solidFill>
            </a:rPr>
            <a:t>Concern for others Letter (N=5200)</a:t>
          </a:r>
        </a:p>
      </dgm:t>
    </dgm:pt>
    <dgm:pt modelId="{38C16951-6BD8-4938-AC97-FB19441FE61A}" type="parTrans" cxnId="{715EEF69-4C4A-4A81-AAE0-97595CD8C5FC}">
      <dgm:prSet/>
      <dgm:spPr/>
      <dgm:t>
        <a:bodyPr/>
        <a:lstStyle/>
        <a:p>
          <a:endParaRPr lang="it-IT">
            <a:solidFill>
              <a:schemeClr val="tx1"/>
            </a:solidFill>
          </a:endParaRPr>
        </a:p>
      </dgm:t>
    </dgm:pt>
    <dgm:pt modelId="{280612F3-989D-45C1-9A1B-DDD84FE52AC1}" type="sibTrans" cxnId="{715EEF69-4C4A-4A81-AAE0-97595CD8C5FC}">
      <dgm:prSet/>
      <dgm:spPr/>
      <dgm:t>
        <a:bodyPr/>
        <a:lstStyle/>
        <a:p>
          <a:endParaRPr lang="it-IT">
            <a:solidFill>
              <a:schemeClr val="tx1"/>
            </a:solidFill>
          </a:endParaRPr>
        </a:p>
      </dgm:t>
    </dgm:pt>
    <dgm:pt modelId="{4AD70D3C-6804-4C89-9012-55274A7BA6E4}">
      <dgm:prSet custT="1"/>
      <dgm:spPr/>
      <dgm:t>
        <a:bodyPr/>
        <a:lstStyle/>
        <a:p>
          <a:r>
            <a:rPr lang="en-US" sz="1400">
              <a:solidFill>
                <a:schemeClr val="tx1"/>
              </a:solidFill>
            </a:rPr>
            <a:t>No reminder (1/2)</a:t>
          </a:r>
        </a:p>
        <a:p>
          <a:r>
            <a:rPr lang="en-US" sz="1400">
              <a:solidFill>
                <a:schemeClr val="tx1"/>
              </a:solidFill>
            </a:rPr>
            <a:t>(N=2600)</a:t>
          </a:r>
        </a:p>
      </dgm:t>
    </dgm:pt>
    <dgm:pt modelId="{BDEFFDF7-A58E-441B-B3DF-F511AD3A0A2A}" type="parTrans" cxnId="{3D020F9A-6A09-4333-BC10-D90EFEC3214D}">
      <dgm:prSet/>
      <dgm:spPr/>
      <dgm:t>
        <a:bodyPr/>
        <a:lstStyle/>
        <a:p>
          <a:endParaRPr lang="en-US">
            <a:solidFill>
              <a:schemeClr val="tx1"/>
            </a:solidFill>
          </a:endParaRPr>
        </a:p>
      </dgm:t>
    </dgm:pt>
    <dgm:pt modelId="{5D6F23C7-4DD3-4461-B089-E9379B59C9C9}" type="sibTrans" cxnId="{3D020F9A-6A09-4333-BC10-D90EFEC3214D}">
      <dgm:prSet/>
      <dgm:spPr/>
      <dgm:t>
        <a:bodyPr/>
        <a:lstStyle/>
        <a:p>
          <a:endParaRPr lang="it-IT">
            <a:solidFill>
              <a:schemeClr val="tx1"/>
            </a:solidFill>
          </a:endParaRPr>
        </a:p>
      </dgm:t>
    </dgm:pt>
    <dgm:pt modelId="{F51730CB-CE08-4B87-8F97-9F7B50B80438}">
      <dgm:prSet custT="1"/>
      <dgm:spPr>
        <a:solidFill>
          <a:srgbClr val="00B050"/>
        </a:solidFill>
      </dgm:spPr>
      <dgm:t>
        <a:bodyPr/>
        <a:lstStyle/>
        <a:p>
          <a:r>
            <a:rPr lang="en-US" sz="1400" dirty="0">
              <a:solidFill>
                <a:schemeClr val="tx1"/>
              </a:solidFill>
            </a:rPr>
            <a:t>Concern for others reminder(1/2)</a:t>
          </a:r>
        </a:p>
        <a:p>
          <a:r>
            <a:rPr lang="en-US" sz="1400" dirty="0">
              <a:solidFill>
                <a:schemeClr val="tx1"/>
              </a:solidFill>
            </a:rPr>
            <a:t>(N=2600)</a:t>
          </a:r>
        </a:p>
      </dgm:t>
    </dgm:pt>
    <dgm:pt modelId="{858612DA-7B35-410F-AD9C-426DA320A292}" type="parTrans" cxnId="{39DF6D38-5426-4715-BF65-49A5F44C25BA}">
      <dgm:prSet/>
      <dgm:spPr/>
      <dgm:t>
        <a:bodyPr/>
        <a:lstStyle/>
        <a:p>
          <a:endParaRPr lang="it-IT">
            <a:solidFill>
              <a:schemeClr val="tx1"/>
            </a:solidFill>
          </a:endParaRPr>
        </a:p>
      </dgm:t>
    </dgm:pt>
    <dgm:pt modelId="{2BA14E09-57CA-4DE4-AF26-CFC09AF1B2C0}" type="sibTrans" cxnId="{39DF6D38-5426-4715-BF65-49A5F44C25BA}">
      <dgm:prSet/>
      <dgm:spPr/>
      <dgm:t>
        <a:bodyPr/>
        <a:lstStyle/>
        <a:p>
          <a:endParaRPr lang="it-IT">
            <a:solidFill>
              <a:schemeClr val="tx1"/>
            </a:solidFill>
          </a:endParaRPr>
        </a:p>
      </dgm:t>
    </dgm:pt>
    <dgm:pt modelId="{91393799-8128-4732-B5A3-9990D952A7A4}" type="pres">
      <dgm:prSet presAssocID="{A40A0FD0-3DDC-4924-8B87-71CAD750440F}" presName="hierChild1" presStyleCnt="0">
        <dgm:presLayoutVars>
          <dgm:orgChart val="1"/>
          <dgm:chPref val="1"/>
          <dgm:dir/>
          <dgm:animOne val="branch"/>
          <dgm:animLvl val="lvl"/>
          <dgm:resizeHandles/>
        </dgm:presLayoutVars>
      </dgm:prSet>
      <dgm:spPr/>
    </dgm:pt>
    <dgm:pt modelId="{23C10220-81A6-435E-87F5-BB0C0C69E029}" type="pres">
      <dgm:prSet presAssocID="{0CEB13EC-B2FC-4071-8CA8-77E920DF01BB}" presName="hierRoot1" presStyleCnt="0">
        <dgm:presLayoutVars>
          <dgm:hierBranch val="init"/>
        </dgm:presLayoutVars>
      </dgm:prSet>
      <dgm:spPr/>
    </dgm:pt>
    <dgm:pt modelId="{5E243676-1334-4DD2-BDC1-9E8CBEF1EC32}" type="pres">
      <dgm:prSet presAssocID="{0CEB13EC-B2FC-4071-8CA8-77E920DF01BB}" presName="rootComposite1" presStyleCnt="0"/>
      <dgm:spPr/>
    </dgm:pt>
    <dgm:pt modelId="{D7F5BECE-B628-4B8D-B764-3C27DADFE16A}" type="pres">
      <dgm:prSet presAssocID="{0CEB13EC-B2FC-4071-8CA8-77E920DF01BB}" presName="rootText1" presStyleLbl="node0" presStyleIdx="0" presStyleCnt="1">
        <dgm:presLayoutVars>
          <dgm:chPref val="3"/>
        </dgm:presLayoutVars>
      </dgm:prSet>
      <dgm:spPr/>
    </dgm:pt>
    <dgm:pt modelId="{5FD0B7BC-7D63-44BF-BC9E-6C45FF14F14F}" type="pres">
      <dgm:prSet presAssocID="{0CEB13EC-B2FC-4071-8CA8-77E920DF01BB}" presName="rootConnector1" presStyleLbl="node1" presStyleIdx="0" presStyleCnt="0"/>
      <dgm:spPr/>
    </dgm:pt>
    <dgm:pt modelId="{BA8D2CC9-2854-4F99-8A42-80D57D913B65}" type="pres">
      <dgm:prSet presAssocID="{0CEB13EC-B2FC-4071-8CA8-77E920DF01BB}" presName="hierChild2" presStyleCnt="0"/>
      <dgm:spPr/>
    </dgm:pt>
    <dgm:pt modelId="{DF52CD15-F396-40D2-A4BD-A4993DF2458C}" type="pres">
      <dgm:prSet presAssocID="{373A664D-0340-4773-98DC-79CAB1F4E732}" presName="Name37" presStyleLbl="parChTrans1D2" presStyleIdx="0" presStyleCnt="3"/>
      <dgm:spPr/>
    </dgm:pt>
    <dgm:pt modelId="{9DF707C7-3879-4170-A707-203E69F87662}" type="pres">
      <dgm:prSet presAssocID="{25C6C611-F0E6-4B8D-9AF2-2F65A0CC8E10}" presName="hierRoot2" presStyleCnt="0">
        <dgm:presLayoutVars>
          <dgm:hierBranch val="init"/>
        </dgm:presLayoutVars>
      </dgm:prSet>
      <dgm:spPr/>
    </dgm:pt>
    <dgm:pt modelId="{E2F0D527-4E34-44A0-BA11-A61C636FE68D}" type="pres">
      <dgm:prSet presAssocID="{25C6C611-F0E6-4B8D-9AF2-2F65A0CC8E10}" presName="rootComposite" presStyleCnt="0"/>
      <dgm:spPr/>
    </dgm:pt>
    <dgm:pt modelId="{90F8E5E2-484F-4102-9E34-0F607A72E488}" type="pres">
      <dgm:prSet presAssocID="{25C6C611-F0E6-4B8D-9AF2-2F65A0CC8E10}" presName="rootText" presStyleLbl="node2" presStyleIdx="0" presStyleCnt="3" custLinFactNeighborX="-92163" custLinFactNeighborY="5304">
        <dgm:presLayoutVars>
          <dgm:chPref val="3"/>
        </dgm:presLayoutVars>
      </dgm:prSet>
      <dgm:spPr/>
    </dgm:pt>
    <dgm:pt modelId="{564934DA-21FD-4E11-8EDB-33C19943FAA6}" type="pres">
      <dgm:prSet presAssocID="{25C6C611-F0E6-4B8D-9AF2-2F65A0CC8E10}" presName="rootConnector" presStyleLbl="node2" presStyleIdx="0" presStyleCnt="3"/>
      <dgm:spPr/>
    </dgm:pt>
    <dgm:pt modelId="{E6B18074-D1B6-4E3F-81A9-147FC4833C71}" type="pres">
      <dgm:prSet presAssocID="{25C6C611-F0E6-4B8D-9AF2-2F65A0CC8E10}" presName="hierChild4" presStyleCnt="0"/>
      <dgm:spPr/>
    </dgm:pt>
    <dgm:pt modelId="{75AEE469-2FDC-4A18-BD0F-28B185BFCD66}" type="pres">
      <dgm:prSet presAssocID="{9D6F9386-0DC7-406B-A14A-3CCE21CE1D4E}" presName="Name37" presStyleLbl="parChTrans1D3" presStyleIdx="0" presStyleCnt="8"/>
      <dgm:spPr/>
    </dgm:pt>
    <dgm:pt modelId="{995DB9D6-B245-40CA-B725-5CAF6E3B6639}" type="pres">
      <dgm:prSet presAssocID="{1268D476-9ABE-4B32-B031-0292CE5519C2}" presName="hierRoot2" presStyleCnt="0">
        <dgm:presLayoutVars>
          <dgm:hierBranch val="init"/>
        </dgm:presLayoutVars>
      </dgm:prSet>
      <dgm:spPr/>
    </dgm:pt>
    <dgm:pt modelId="{3E1824D8-63D6-439B-A14C-E96ED0C79BE0}" type="pres">
      <dgm:prSet presAssocID="{1268D476-9ABE-4B32-B031-0292CE5519C2}" presName="rootComposite" presStyleCnt="0"/>
      <dgm:spPr/>
    </dgm:pt>
    <dgm:pt modelId="{9D77AE81-8367-4B48-B1A7-446212CA3AA3}" type="pres">
      <dgm:prSet presAssocID="{1268D476-9ABE-4B32-B031-0292CE5519C2}" presName="rootText" presStyleLbl="node3" presStyleIdx="0" presStyleCnt="4" custLinFactX="-14043" custLinFactNeighborX="-100000" custLinFactNeighborY="15913">
        <dgm:presLayoutVars>
          <dgm:chPref val="3"/>
        </dgm:presLayoutVars>
      </dgm:prSet>
      <dgm:spPr/>
    </dgm:pt>
    <dgm:pt modelId="{D411E1AC-C63F-4FA0-9CCF-A85F0ABDEB53}" type="pres">
      <dgm:prSet presAssocID="{1268D476-9ABE-4B32-B031-0292CE5519C2}" presName="rootConnector" presStyleLbl="node3" presStyleIdx="0" presStyleCnt="4"/>
      <dgm:spPr/>
    </dgm:pt>
    <dgm:pt modelId="{8E790F4D-783C-4B69-8F66-1ED30F0D0BB7}" type="pres">
      <dgm:prSet presAssocID="{1268D476-9ABE-4B32-B031-0292CE5519C2}" presName="hierChild4" presStyleCnt="0"/>
      <dgm:spPr/>
    </dgm:pt>
    <dgm:pt modelId="{B7BECF7B-8088-407B-A179-BA0DA6B862E7}" type="pres">
      <dgm:prSet presAssocID="{1268D476-9ABE-4B32-B031-0292CE5519C2}" presName="hierChild5" presStyleCnt="0"/>
      <dgm:spPr/>
    </dgm:pt>
    <dgm:pt modelId="{570D88B8-F7D2-4CED-AFA4-905D06635427}" type="pres">
      <dgm:prSet presAssocID="{F9526885-1BD1-44C9-9F80-58743C9F42F3}" presName="Name37" presStyleLbl="parChTrans1D3" presStyleIdx="1" presStyleCnt="8"/>
      <dgm:spPr/>
    </dgm:pt>
    <dgm:pt modelId="{AC8644BE-8668-4649-973C-5175F93A00A4}" type="pres">
      <dgm:prSet presAssocID="{C1E76A69-2DF3-4899-85E9-BC4D86087EEF}" presName="hierRoot2" presStyleCnt="0">
        <dgm:presLayoutVars>
          <dgm:hierBranch val="init"/>
        </dgm:presLayoutVars>
      </dgm:prSet>
      <dgm:spPr/>
    </dgm:pt>
    <dgm:pt modelId="{8B2F0A51-3927-4367-B2CB-1557050744DC}" type="pres">
      <dgm:prSet presAssocID="{C1E76A69-2DF3-4899-85E9-BC4D86087EEF}" presName="rootComposite" presStyleCnt="0"/>
      <dgm:spPr/>
    </dgm:pt>
    <dgm:pt modelId="{D309F70B-E50A-4D77-91DE-6F88C2E1824D}" type="pres">
      <dgm:prSet presAssocID="{C1E76A69-2DF3-4899-85E9-BC4D86087EEF}" presName="rootText" presStyleLbl="node3" presStyleIdx="1" presStyleCnt="4" custLinFactX="-12717" custLinFactNeighborX="-100000" custLinFactNeighborY="-27848">
        <dgm:presLayoutVars>
          <dgm:chPref val="3"/>
        </dgm:presLayoutVars>
      </dgm:prSet>
      <dgm:spPr/>
    </dgm:pt>
    <dgm:pt modelId="{D577178A-CD24-4053-A2FE-49A682FF33F2}" type="pres">
      <dgm:prSet presAssocID="{C1E76A69-2DF3-4899-85E9-BC4D86087EEF}" presName="rootConnector" presStyleLbl="node3" presStyleIdx="1" presStyleCnt="4"/>
      <dgm:spPr/>
    </dgm:pt>
    <dgm:pt modelId="{2E853D6C-B9AC-4B1F-A59E-AB3CED6A339A}" type="pres">
      <dgm:prSet presAssocID="{C1E76A69-2DF3-4899-85E9-BC4D86087EEF}" presName="hierChild4" presStyleCnt="0"/>
      <dgm:spPr/>
    </dgm:pt>
    <dgm:pt modelId="{5A8160E7-FC65-4F54-9571-DAC3D32F7E91}" type="pres">
      <dgm:prSet presAssocID="{C1E76A69-2DF3-4899-85E9-BC4D86087EEF}" presName="hierChild5" presStyleCnt="0"/>
      <dgm:spPr/>
    </dgm:pt>
    <dgm:pt modelId="{DB7D0ED1-190E-4578-8F35-A5FD5DE03C7B}" type="pres">
      <dgm:prSet presAssocID="{25C6C611-F0E6-4B8D-9AF2-2F65A0CC8E10}" presName="hierChild5" presStyleCnt="0"/>
      <dgm:spPr/>
    </dgm:pt>
    <dgm:pt modelId="{3A291D3F-2497-4ADE-B85D-DD3B3B1FFEDE}" type="pres">
      <dgm:prSet presAssocID="{38C16951-6BD8-4938-AC97-FB19441FE61A}" presName="Name37" presStyleLbl="parChTrans1D2" presStyleIdx="1" presStyleCnt="3"/>
      <dgm:spPr/>
    </dgm:pt>
    <dgm:pt modelId="{78D28E85-10BB-4665-B569-CF7CF2A65A51}" type="pres">
      <dgm:prSet presAssocID="{945C25DD-1B5E-4BF4-B06C-AD4BF3A0BCEF}" presName="hierRoot2" presStyleCnt="0">
        <dgm:presLayoutVars>
          <dgm:hierBranch val="init"/>
        </dgm:presLayoutVars>
      </dgm:prSet>
      <dgm:spPr/>
    </dgm:pt>
    <dgm:pt modelId="{26E9A789-C327-4E3F-834C-1F112EE87181}" type="pres">
      <dgm:prSet presAssocID="{945C25DD-1B5E-4BF4-B06C-AD4BF3A0BCEF}" presName="rootComposite" presStyleCnt="0"/>
      <dgm:spPr/>
    </dgm:pt>
    <dgm:pt modelId="{5645B7DB-6B49-4D77-9F07-7262805B8F6E}" type="pres">
      <dgm:prSet presAssocID="{945C25DD-1B5E-4BF4-B06C-AD4BF3A0BCEF}" presName="rootText" presStyleLbl="node2" presStyleIdx="1" presStyleCnt="3" custLinFactNeighborX="49428" custLinFactNeighborY="10996">
        <dgm:presLayoutVars>
          <dgm:chPref val="3"/>
        </dgm:presLayoutVars>
      </dgm:prSet>
      <dgm:spPr/>
    </dgm:pt>
    <dgm:pt modelId="{0B10C0F8-1FE7-4039-A46D-8211109877F7}" type="pres">
      <dgm:prSet presAssocID="{945C25DD-1B5E-4BF4-B06C-AD4BF3A0BCEF}" presName="rootConnector" presStyleLbl="node2" presStyleIdx="1" presStyleCnt="3"/>
      <dgm:spPr/>
    </dgm:pt>
    <dgm:pt modelId="{11C0FFE6-2466-4B63-B116-E51DB198FB01}" type="pres">
      <dgm:prSet presAssocID="{945C25DD-1B5E-4BF4-B06C-AD4BF3A0BCEF}" presName="hierChild4" presStyleCnt="0"/>
      <dgm:spPr/>
    </dgm:pt>
    <dgm:pt modelId="{F1FD62F2-020F-430C-8828-14021C40C7BB}" type="pres">
      <dgm:prSet presAssocID="{BDEFFDF7-A58E-441B-B3DF-F511AD3A0A2A}" presName="Name37" presStyleLbl="parChTrans1D3" presStyleIdx="2" presStyleCnt="8"/>
      <dgm:spPr/>
    </dgm:pt>
    <dgm:pt modelId="{FA13DDC3-F4BC-49B5-B16E-A8A1588AAE75}" type="pres">
      <dgm:prSet presAssocID="{4AD70D3C-6804-4C89-9012-55274A7BA6E4}" presName="hierRoot2" presStyleCnt="0">
        <dgm:presLayoutVars>
          <dgm:hierBranch val="init"/>
        </dgm:presLayoutVars>
      </dgm:prSet>
      <dgm:spPr/>
    </dgm:pt>
    <dgm:pt modelId="{804CE1EB-F7B2-4064-892E-50B7CA4BA50D}" type="pres">
      <dgm:prSet presAssocID="{4AD70D3C-6804-4C89-9012-55274A7BA6E4}" presName="rootComposite" presStyleCnt="0"/>
      <dgm:spPr/>
    </dgm:pt>
    <dgm:pt modelId="{64EF089A-3740-4346-B97D-C119A5B1253F}" type="pres">
      <dgm:prSet presAssocID="{4AD70D3C-6804-4C89-9012-55274A7BA6E4}" presName="rootText" presStyleLbl="node3" presStyleIdx="2" presStyleCnt="4" custLinFactNeighborX="27548" custLinFactNeighborY="21605">
        <dgm:presLayoutVars>
          <dgm:chPref val="3"/>
        </dgm:presLayoutVars>
      </dgm:prSet>
      <dgm:spPr/>
    </dgm:pt>
    <dgm:pt modelId="{14CE04C4-DD21-4660-B33A-E01F9811968E}" type="pres">
      <dgm:prSet presAssocID="{4AD70D3C-6804-4C89-9012-55274A7BA6E4}" presName="rootConnector" presStyleLbl="node3" presStyleIdx="2" presStyleCnt="4"/>
      <dgm:spPr/>
    </dgm:pt>
    <dgm:pt modelId="{5A77688C-00BD-446F-9D18-A346CC5611A8}" type="pres">
      <dgm:prSet presAssocID="{4AD70D3C-6804-4C89-9012-55274A7BA6E4}" presName="hierChild4" presStyleCnt="0"/>
      <dgm:spPr/>
    </dgm:pt>
    <dgm:pt modelId="{4920D015-810E-4BC1-8513-D30DA5355F17}" type="pres">
      <dgm:prSet presAssocID="{4AD70D3C-6804-4C89-9012-55274A7BA6E4}" presName="hierChild5" presStyleCnt="0"/>
      <dgm:spPr/>
    </dgm:pt>
    <dgm:pt modelId="{715FBD6E-E784-42B4-BFF1-8860B238E986}" type="pres">
      <dgm:prSet presAssocID="{858612DA-7B35-410F-AD9C-426DA320A292}" presName="Name37" presStyleLbl="parChTrans1D3" presStyleIdx="3" presStyleCnt="8"/>
      <dgm:spPr/>
    </dgm:pt>
    <dgm:pt modelId="{D609F706-65B3-46C4-9740-ACD6B9582D91}" type="pres">
      <dgm:prSet presAssocID="{F51730CB-CE08-4B87-8F97-9F7B50B80438}" presName="hierRoot2" presStyleCnt="0">
        <dgm:presLayoutVars>
          <dgm:hierBranch val="init"/>
        </dgm:presLayoutVars>
      </dgm:prSet>
      <dgm:spPr/>
    </dgm:pt>
    <dgm:pt modelId="{AF1F083B-3D01-4FCD-91FE-A49D87A97701}" type="pres">
      <dgm:prSet presAssocID="{F51730CB-CE08-4B87-8F97-9F7B50B80438}" presName="rootComposite" presStyleCnt="0"/>
      <dgm:spPr/>
    </dgm:pt>
    <dgm:pt modelId="{E898DCF1-EA37-4BD9-AE1D-35DDB2D66F19}" type="pres">
      <dgm:prSet presAssocID="{F51730CB-CE08-4B87-8F97-9F7B50B80438}" presName="rootText" presStyleLbl="node3" presStyleIdx="3" presStyleCnt="4" custLinFactNeighborX="28874" custLinFactNeighborY="-22156">
        <dgm:presLayoutVars>
          <dgm:chPref val="3"/>
        </dgm:presLayoutVars>
      </dgm:prSet>
      <dgm:spPr/>
    </dgm:pt>
    <dgm:pt modelId="{9979A932-21BE-4EA1-B505-44C7DDBBCBD2}" type="pres">
      <dgm:prSet presAssocID="{F51730CB-CE08-4B87-8F97-9F7B50B80438}" presName="rootConnector" presStyleLbl="node3" presStyleIdx="3" presStyleCnt="4"/>
      <dgm:spPr/>
    </dgm:pt>
    <dgm:pt modelId="{59405E4C-BF7B-4D27-8E93-D0982323DE59}" type="pres">
      <dgm:prSet presAssocID="{F51730CB-CE08-4B87-8F97-9F7B50B80438}" presName="hierChild4" presStyleCnt="0"/>
      <dgm:spPr/>
    </dgm:pt>
    <dgm:pt modelId="{8388A046-F14A-4C10-BD73-854E11808162}" type="pres">
      <dgm:prSet presAssocID="{F51730CB-CE08-4B87-8F97-9F7B50B80438}" presName="hierChild5" presStyleCnt="0"/>
      <dgm:spPr/>
    </dgm:pt>
    <dgm:pt modelId="{649CDE62-C505-4F34-A835-FB901666D94D}" type="pres">
      <dgm:prSet presAssocID="{945C25DD-1B5E-4BF4-B06C-AD4BF3A0BCEF}" presName="hierChild5" presStyleCnt="0"/>
      <dgm:spPr/>
    </dgm:pt>
    <dgm:pt modelId="{D47E141E-D38D-42AC-A161-D43130AFCC43}" type="pres">
      <dgm:prSet presAssocID="{3C9004AB-DB80-4A55-AB18-46F4A30C9986}" presName="Name37" presStyleLbl="parChTrans1D2" presStyleIdx="2" presStyleCnt="3"/>
      <dgm:spPr/>
    </dgm:pt>
    <dgm:pt modelId="{F2A329AE-4562-496E-8B46-764F48468A58}" type="pres">
      <dgm:prSet presAssocID="{D8A9FA95-A38A-4E0D-A349-90B091982057}" presName="hierRoot2" presStyleCnt="0">
        <dgm:presLayoutVars>
          <dgm:hierBranch val="init"/>
        </dgm:presLayoutVars>
      </dgm:prSet>
      <dgm:spPr/>
    </dgm:pt>
    <dgm:pt modelId="{F7293C8A-B97A-4A04-AB1F-EB98DCB510F4}" type="pres">
      <dgm:prSet presAssocID="{D8A9FA95-A38A-4E0D-A349-90B091982057}" presName="rootComposite" presStyleCnt="0"/>
      <dgm:spPr/>
    </dgm:pt>
    <dgm:pt modelId="{98E9381D-2F7A-4A26-A06D-194C18034473}" type="pres">
      <dgm:prSet presAssocID="{D8A9FA95-A38A-4E0D-A349-90B091982057}" presName="rootText" presStyleLbl="node2" presStyleIdx="2" presStyleCnt="3" custLinFactX="39238" custLinFactNeighborX="100000" custLinFactNeighborY="3978">
        <dgm:presLayoutVars>
          <dgm:chPref val="3"/>
        </dgm:presLayoutVars>
      </dgm:prSet>
      <dgm:spPr/>
    </dgm:pt>
    <dgm:pt modelId="{B093AAE5-A33A-4F8D-A509-3AE7CAB0FCD9}" type="pres">
      <dgm:prSet presAssocID="{D8A9FA95-A38A-4E0D-A349-90B091982057}" presName="rootConnector" presStyleLbl="node2" presStyleIdx="2" presStyleCnt="3"/>
      <dgm:spPr/>
    </dgm:pt>
    <dgm:pt modelId="{D85F4B0E-96FD-41AB-9A11-AE78A69ED9FC}" type="pres">
      <dgm:prSet presAssocID="{D8A9FA95-A38A-4E0D-A349-90B091982057}" presName="hierChild4" presStyleCnt="0"/>
      <dgm:spPr/>
    </dgm:pt>
    <dgm:pt modelId="{68BA12E1-EAB9-4CFE-A24E-49276ED7AD75}" type="pres">
      <dgm:prSet presAssocID="{D8A9FA95-A38A-4E0D-A349-90B091982057}" presName="hierChild5" presStyleCnt="0"/>
      <dgm:spPr/>
    </dgm:pt>
    <dgm:pt modelId="{FC20B808-8426-4696-87EE-CC9B1E03EEE4}" type="pres">
      <dgm:prSet presAssocID="{DDDA7EE8-A341-449C-8C1F-956CC5A9AD6C}" presName="Name111" presStyleLbl="parChTrans1D3" presStyleIdx="4" presStyleCnt="8"/>
      <dgm:spPr/>
    </dgm:pt>
    <dgm:pt modelId="{E36C026C-7097-41B3-8F00-D62565D99CA9}" type="pres">
      <dgm:prSet presAssocID="{4C21E3E6-1AF5-4D7D-B161-D20EB38AED0A}" presName="hierRoot3" presStyleCnt="0">
        <dgm:presLayoutVars>
          <dgm:hierBranch val="init"/>
        </dgm:presLayoutVars>
      </dgm:prSet>
      <dgm:spPr/>
    </dgm:pt>
    <dgm:pt modelId="{9F114C25-93A2-4566-BAD5-AB14B780230D}" type="pres">
      <dgm:prSet presAssocID="{4C21E3E6-1AF5-4D7D-B161-D20EB38AED0A}" presName="rootComposite3" presStyleCnt="0"/>
      <dgm:spPr/>
    </dgm:pt>
    <dgm:pt modelId="{D2B94095-B59B-4D12-9732-BC43145337B4}" type="pres">
      <dgm:prSet presAssocID="{4C21E3E6-1AF5-4D7D-B161-D20EB38AED0A}" presName="rootText3" presStyleLbl="asst2" presStyleIdx="0" presStyleCnt="4" custScaleX="99501" custScaleY="62764" custLinFactX="53045" custLinFactNeighborX="100000" custLinFactNeighborY="27661">
        <dgm:presLayoutVars>
          <dgm:chPref val="3"/>
        </dgm:presLayoutVars>
      </dgm:prSet>
      <dgm:spPr/>
    </dgm:pt>
    <dgm:pt modelId="{0108EC81-58A9-4C00-8BAB-1CDCE91C62FA}" type="pres">
      <dgm:prSet presAssocID="{4C21E3E6-1AF5-4D7D-B161-D20EB38AED0A}" presName="rootConnector3" presStyleLbl="asst2" presStyleIdx="0" presStyleCnt="4"/>
      <dgm:spPr/>
    </dgm:pt>
    <dgm:pt modelId="{3C8F5935-92AC-4CD4-AFBC-0CCD3B7130CD}" type="pres">
      <dgm:prSet presAssocID="{4C21E3E6-1AF5-4D7D-B161-D20EB38AED0A}" presName="hierChild6" presStyleCnt="0"/>
      <dgm:spPr/>
    </dgm:pt>
    <dgm:pt modelId="{34C4EEB9-5B0B-4F34-8404-6E6398014FBD}" type="pres">
      <dgm:prSet presAssocID="{4C21E3E6-1AF5-4D7D-B161-D20EB38AED0A}" presName="hierChild7" presStyleCnt="0"/>
      <dgm:spPr/>
    </dgm:pt>
    <dgm:pt modelId="{47F06F6E-268E-4C00-AE34-69FA5DF2BD19}" type="pres">
      <dgm:prSet presAssocID="{85B161BA-338E-493D-A50F-8C59F88AC8C4}" presName="Name111" presStyleLbl="parChTrans1D3" presStyleIdx="5" presStyleCnt="8"/>
      <dgm:spPr/>
    </dgm:pt>
    <dgm:pt modelId="{B3D6CB26-4C2B-4257-A34C-98E7B2A8D2EB}" type="pres">
      <dgm:prSet presAssocID="{992867DC-463C-4CE0-82C6-7DC51182B444}" presName="hierRoot3" presStyleCnt="0">
        <dgm:presLayoutVars>
          <dgm:hierBranch val="init"/>
        </dgm:presLayoutVars>
      </dgm:prSet>
      <dgm:spPr/>
    </dgm:pt>
    <dgm:pt modelId="{58442144-0AFF-4139-9814-FB3342AD9A29}" type="pres">
      <dgm:prSet presAssocID="{992867DC-463C-4CE0-82C6-7DC51182B444}" presName="rootComposite3" presStyleCnt="0"/>
      <dgm:spPr/>
    </dgm:pt>
    <dgm:pt modelId="{5600D7BB-F653-4328-B508-60141F682E3A}" type="pres">
      <dgm:prSet presAssocID="{992867DC-463C-4CE0-82C6-7DC51182B444}" presName="rootText3" presStyleLbl="asst2" presStyleIdx="1" presStyleCnt="4" custScaleY="53742" custLinFactNeighborX="31796" custLinFactNeighborY="-32552">
        <dgm:presLayoutVars>
          <dgm:chPref val="3"/>
        </dgm:presLayoutVars>
      </dgm:prSet>
      <dgm:spPr/>
    </dgm:pt>
    <dgm:pt modelId="{699ECF62-B7F1-4A7E-BAD7-591C42B7D1D3}" type="pres">
      <dgm:prSet presAssocID="{992867DC-463C-4CE0-82C6-7DC51182B444}" presName="rootConnector3" presStyleLbl="asst2" presStyleIdx="1" presStyleCnt="4"/>
      <dgm:spPr/>
    </dgm:pt>
    <dgm:pt modelId="{6E5279B4-6C0C-47CF-B89B-36679FD63A19}" type="pres">
      <dgm:prSet presAssocID="{992867DC-463C-4CE0-82C6-7DC51182B444}" presName="hierChild6" presStyleCnt="0"/>
      <dgm:spPr/>
    </dgm:pt>
    <dgm:pt modelId="{DB812107-D984-4776-8063-7C3852845404}" type="pres">
      <dgm:prSet presAssocID="{992867DC-463C-4CE0-82C6-7DC51182B444}" presName="hierChild7" presStyleCnt="0"/>
      <dgm:spPr/>
    </dgm:pt>
    <dgm:pt modelId="{D41A0F96-258A-48AC-A592-A82B9D9C7952}" type="pres">
      <dgm:prSet presAssocID="{3F954345-DC61-4106-9DFA-3DBCC58D5E2A}" presName="Name111" presStyleLbl="parChTrans1D3" presStyleIdx="6" presStyleCnt="8"/>
      <dgm:spPr/>
    </dgm:pt>
    <dgm:pt modelId="{BFFC5939-611B-45BD-A8A6-6209E79C325B}" type="pres">
      <dgm:prSet presAssocID="{964374C5-E895-48B9-B5F5-8523453415C7}" presName="hierRoot3" presStyleCnt="0">
        <dgm:presLayoutVars>
          <dgm:hierBranch val="init"/>
        </dgm:presLayoutVars>
      </dgm:prSet>
      <dgm:spPr/>
    </dgm:pt>
    <dgm:pt modelId="{8713A99E-487A-4E97-9CEA-9055EF19036B}" type="pres">
      <dgm:prSet presAssocID="{964374C5-E895-48B9-B5F5-8523453415C7}" presName="rootComposite3" presStyleCnt="0"/>
      <dgm:spPr/>
    </dgm:pt>
    <dgm:pt modelId="{0001FB3C-5418-45B4-9E61-C3C6D3C76BD3}" type="pres">
      <dgm:prSet presAssocID="{964374C5-E895-48B9-B5F5-8523453415C7}" presName="rootText3" presStyleLbl="asst2" presStyleIdx="2" presStyleCnt="4" custScaleY="64035" custLinFactX="52796" custLinFactNeighborX="100000" custLinFactNeighborY="-52908">
        <dgm:presLayoutVars>
          <dgm:chPref val="3"/>
        </dgm:presLayoutVars>
      </dgm:prSet>
      <dgm:spPr/>
    </dgm:pt>
    <dgm:pt modelId="{4EF2CC7E-C31F-4C07-A255-344FFB6B420A}" type="pres">
      <dgm:prSet presAssocID="{964374C5-E895-48B9-B5F5-8523453415C7}" presName="rootConnector3" presStyleLbl="asst2" presStyleIdx="2" presStyleCnt="4"/>
      <dgm:spPr/>
    </dgm:pt>
    <dgm:pt modelId="{3AEA7D84-6319-44D7-9820-761872482C63}" type="pres">
      <dgm:prSet presAssocID="{964374C5-E895-48B9-B5F5-8523453415C7}" presName="hierChild6" presStyleCnt="0"/>
      <dgm:spPr/>
    </dgm:pt>
    <dgm:pt modelId="{212D89B9-D175-43B1-B087-474BDC8D0E26}" type="pres">
      <dgm:prSet presAssocID="{964374C5-E895-48B9-B5F5-8523453415C7}" presName="hierChild7" presStyleCnt="0"/>
      <dgm:spPr/>
    </dgm:pt>
    <dgm:pt modelId="{21BD19F2-C379-45CD-A54A-F5AE976C2922}" type="pres">
      <dgm:prSet presAssocID="{C3832732-0A56-48B9-8457-0B5E8637E4CC}" presName="Name111" presStyleLbl="parChTrans1D3" presStyleIdx="7" presStyleCnt="8"/>
      <dgm:spPr/>
    </dgm:pt>
    <dgm:pt modelId="{1B61D204-5823-4587-B647-054444A3AC6C}" type="pres">
      <dgm:prSet presAssocID="{DBD004DB-1AE9-4330-B6F0-9C58B30B4010}" presName="hierRoot3" presStyleCnt="0">
        <dgm:presLayoutVars>
          <dgm:hierBranch val="init"/>
        </dgm:presLayoutVars>
      </dgm:prSet>
      <dgm:spPr/>
    </dgm:pt>
    <dgm:pt modelId="{8D31ACF2-E28D-4563-9D8E-F7F748A0A3FB}" type="pres">
      <dgm:prSet presAssocID="{DBD004DB-1AE9-4330-B6F0-9C58B30B4010}" presName="rootComposite3" presStyleCnt="0"/>
      <dgm:spPr/>
    </dgm:pt>
    <dgm:pt modelId="{885B7FA3-8CDB-4FE9-BA9A-6B969135141D}" type="pres">
      <dgm:prSet presAssocID="{DBD004DB-1AE9-4330-B6F0-9C58B30B4010}" presName="rootText3" presStyleLbl="asst2" presStyleIdx="3" presStyleCnt="4" custScaleY="64035" custLinFactNeighborX="31796" custLinFactNeighborY="10686">
        <dgm:presLayoutVars>
          <dgm:chPref val="3"/>
        </dgm:presLayoutVars>
      </dgm:prSet>
      <dgm:spPr/>
    </dgm:pt>
    <dgm:pt modelId="{04B709A8-E3E1-4B9C-9D4A-FB8DDDB55FFC}" type="pres">
      <dgm:prSet presAssocID="{DBD004DB-1AE9-4330-B6F0-9C58B30B4010}" presName="rootConnector3" presStyleLbl="asst2" presStyleIdx="3" presStyleCnt="4"/>
      <dgm:spPr/>
    </dgm:pt>
    <dgm:pt modelId="{BD2B4E60-7DCF-4568-A5D3-5C4738D539DD}" type="pres">
      <dgm:prSet presAssocID="{DBD004DB-1AE9-4330-B6F0-9C58B30B4010}" presName="hierChild6" presStyleCnt="0"/>
      <dgm:spPr/>
    </dgm:pt>
    <dgm:pt modelId="{64BDDB2C-9C64-41E9-8E27-BE627468661D}" type="pres">
      <dgm:prSet presAssocID="{DBD004DB-1AE9-4330-B6F0-9C58B30B4010}" presName="hierChild7" presStyleCnt="0"/>
      <dgm:spPr/>
    </dgm:pt>
    <dgm:pt modelId="{E2CEE5C6-9137-4882-9ABD-0C6AFC4894E8}" type="pres">
      <dgm:prSet presAssocID="{0CEB13EC-B2FC-4071-8CA8-77E920DF01BB}" presName="hierChild3" presStyleCnt="0"/>
      <dgm:spPr/>
    </dgm:pt>
  </dgm:ptLst>
  <dgm:cxnLst>
    <dgm:cxn modelId="{9250300B-5945-4FAB-A7D3-7F689070BBAE}" type="presOf" srcId="{4AD70D3C-6804-4C89-9012-55274A7BA6E4}" destId="{14CE04C4-DD21-4660-B33A-E01F9811968E}" srcOrd="1" destOrd="0" presId="urn:microsoft.com/office/officeart/2005/8/layout/orgChart1"/>
    <dgm:cxn modelId="{6BC7110C-E30B-48DA-AC15-A4F6FBE2A934}" srcId="{25C6C611-F0E6-4B8D-9AF2-2F65A0CC8E10}" destId="{1268D476-9ABE-4B32-B031-0292CE5519C2}" srcOrd="0" destOrd="0" parTransId="{9D6F9386-0DC7-406B-A14A-3CCE21CE1D4E}" sibTransId="{C397FB4F-053D-4990-84AD-8AFF78916447}"/>
    <dgm:cxn modelId="{2AA7590F-6CEA-407C-8D53-BA8329CFBDB8}" type="presOf" srcId="{992867DC-463C-4CE0-82C6-7DC51182B444}" destId="{699ECF62-B7F1-4A7E-BAD7-591C42B7D1D3}" srcOrd="1" destOrd="0" presId="urn:microsoft.com/office/officeart/2005/8/layout/orgChart1"/>
    <dgm:cxn modelId="{136A3B24-C28C-484F-840B-DA45A369CC2B}" type="presOf" srcId="{D8A9FA95-A38A-4E0D-A349-90B091982057}" destId="{B093AAE5-A33A-4F8D-A509-3AE7CAB0FCD9}" srcOrd="1" destOrd="0" presId="urn:microsoft.com/office/officeart/2005/8/layout/orgChart1"/>
    <dgm:cxn modelId="{0E005026-A149-4373-967B-04DB19138D8B}" type="presOf" srcId="{C3832732-0A56-48B9-8457-0B5E8637E4CC}" destId="{21BD19F2-C379-45CD-A54A-F5AE976C2922}" srcOrd="0" destOrd="0" presId="urn:microsoft.com/office/officeart/2005/8/layout/orgChart1"/>
    <dgm:cxn modelId="{EB8B9E28-1974-4E2F-985C-5E035F4F200F}" type="presOf" srcId="{992867DC-463C-4CE0-82C6-7DC51182B444}" destId="{5600D7BB-F653-4328-B508-60141F682E3A}" srcOrd="0" destOrd="0" presId="urn:microsoft.com/office/officeart/2005/8/layout/orgChart1"/>
    <dgm:cxn modelId="{C46AF52A-1DEE-4FBD-A314-E445092F6944}" srcId="{25C6C611-F0E6-4B8D-9AF2-2F65A0CC8E10}" destId="{C1E76A69-2DF3-4899-85E9-BC4D86087EEF}" srcOrd="1" destOrd="0" parTransId="{F9526885-1BD1-44C9-9F80-58743C9F42F3}" sibTransId="{79809ECF-3AA2-485B-9CEA-75FCD84376CC}"/>
    <dgm:cxn modelId="{87A6A92B-D05D-4120-A04E-615C0E698F55}" type="presOf" srcId="{F51730CB-CE08-4B87-8F97-9F7B50B80438}" destId="{9979A932-21BE-4EA1-B505-44C7DDBBCBD2}" srcOrd="1" destOrd="0" presId="urn:microsoft.com/office/officeart/2005/8/layout/orgChart1"/>
    <dgm:cxn modelId="{39DF6D38-5426-4715-BF65-49A5F44C25BA}" srcId="{945C25DD-1B5E-4BF4-B06C-AD4BF3A0BCEF}" destId="{F51730CB-CE08-4B87-8F97-9F7B50B80438}" srcOrd="1" destOrd="0" parTransId="{858612DA-7B35-410F-AD9C-426DA320A292}" sibTransId="{2BA14E09-57CA-4DE4-AF26-CFC09AF1B2C0}"/>
    <dgm:cxn modelId="{E301C63B-47BD-4671-8641-6FD9512F7833}" type="presOf" srcId="{DDDA7EE8-A341-449C-8C1F-956CC5A9AD6C}" destId="{FC20B808-8426-4696-87EE-CC9B1E03EEE4}" srcOrd="0" destOrd="0" presId="urn:microsoft.com/office/officeart/2005/8/layout/orgChart1"/>
    <dgm:cxn modelId="{1BAB435D-84C4-46A7-A4F7-E1553BDF56F2}" type="presOf" srcId="{945C25DD-1B5E-4BF4-B06C-AD4BF3A0BCEF}" destId="{0B10C0F8-1FE7-4039-A46D-8211109877F7}" srcOrd="1" destOrd="0" presId="urn:microsoft.com/office/officeart/2005/8/layout/orgChart1"/>
    <dgm:cxn modelId="{7E66B545-874C-47ED-9042-6AF63E2AD45D}" type="presOf" srcId="{0CEB13EC-B2FC-4071-8CA8-77E920DF01BB}" destId="{5FD0B7BC-7D63-44BF-BC9E-6C45FF14F14F}" srcOrd="1" destOrd="0" presId="urn:microsoft.com/office/officeart/2005/8/layout/orgChart1"/>
    <dgm:cxn modelId="{030C0748-7A72-464A-9A0F-5E889AAC00B7}" type="presOf" srcId="{85B161BA-338E-493D-A50F-8C59F88AC8C4}" destId="{47F06F6E-268E-4C00-AE34-69FA5DF2BD19}" srcOrd="0" destOrd="0" presId="urn:microsoft.com/office/officeart/2005/8/layout/orgChart1"/>
    <dgm:cxn modelId="{715EEF69-4C4A-4A81-AAE0-97595CD8C5FC}" srcId="{0CEB13EC-B2FC-4071-8CA8-77E920DF01BB}" destId="{945C25DD-1B5E-4BF4-B06C-AD4BF3A0BCEF}" srcOrd="1" destOrd="0" parTransId="{38C16951-6BD8-4938-AC97-FB19441FE61A}" sibTransId="{280612F3-989D-45C1-9A1B-DDD84FE52AC1}"/>
    <dgm:cxn modelId="{C61C0B4A-68C2-44F0-94C0-60DA4FCA2A37}" type="presOf" srcId="{D8A9FA95-A38A-4E0D-A349-90B091982057}" destId="{98E9381D-2F7A-4A26-A06D-194C18034473}" srcOrd="0" destOrd="0" presId="urn:microsoft.com/office/officeart/2005/8/layout/orgChart1"/>
    <dgm:cxn modelId="{7987BE4D-1A79-4B30-935E-65A04AA23AB1}" type="presOf" srcId="{DBD004DB-1AE9-4330-B6F0-9C58B30B4010}" destId="{885B7FA3-8CDB-4FE9-BA9A-6B969135141D}" srcOrd="0" destOrd="0" presId="urn:microsoft.com/office/officeart/2005/8/layout/orgChart1"/>
    <dgm:cxn modelId="{E74AD64D-913D-46FC-B44E-EDD3F3EA03AF}" type="presOf" srcId="{3C9004AB-DB80-4A55-AB18-46F4A30C9986}" destId="{D47E141E-D38D-42AC-A161-D43130AFCC43}" srcOrd="0" destOrd="0" presId="urn:microsoft.com/office/officeart/2005/8/layout/orgChart1"/>
    <dgm:cxn modelId="{436E1551-9FAA-48D8-B0D4-29CC9C541080}" type="presOf" srcId="{A40A0FD0-3DDC-4924-8B87-71CAD750440F}" destId="{91393799-8128-4732-B5A3-9990D952A7A4}" srcOrd="0" destOrd="0" presId="urn:microsoft.com/office/officeart/2005/8/layout/orgChart1"/>
    <dgm:cxn modelId="{08432D76-0F42-4614-BFF9-B0C091FB668C}" srcId="{D8A9FA95-A38A-4E0D-A349-90B091982057}" destId="{992867DC-463C-4CE0-82C6-7DC51182B444}" srcOrd="1" destOrd="0" parTransId="{85B161BA-338E-493D-A50F-8C59F88AC8C4}" sibTransId="{E5B9BE84-B3DA-4FA5-BA86-CBC4719A62F4}"/>
    <dgm:cxn modelId="{4A017E78-ADE1-4D2F-A54C-B017430E2059}" type="presOf" srcId="{373A664D-0340-4773-98DC-79CAB1F4E732}" destId="{DF52CD15-F396-40D2-A4BD-A4993DF2458C}" srcOrd="0" destOrd="0" presId="urn:microsoft.com/office/officeart/2005/8/layout/orgChart1"/>
    <dgm:cxn modelId="{DE193579-3C2C-4084-95B8-79C05A7F404C}" type="presOf" srcId="{25C6C611-F0E6-4B8D-9AF2-2F65A0CC8E10}" destId="{564934DA-21FD-4E11-8EDB-33C19943FAA6}" srcOrd="1" destOrd="0" presId="urn:microsoft.com/office/officeart/2005/8/layout/orgChart1"/>
    <dgm:cxn modelId="{B81AD37C-B87D-4971-AA00-DD3BC74FE303}" type="presOf" srcId="{F9526885-1BD1-44C9-9F80-58743C9F42F3}" destId="{570D88B8-F7D2-4CED-AFA4-905D06635427}" srcOrd="0" destOrd="0" presId="urn:microsoft.com/office/officeart/2005/8/layout/orgChart1"/>
    <dgm:cxn modelId="{E7C8E481-A047-4B73-A44A-14F3497C9740}" type="presOf" srcId="{9D6F9386-0DC7-406B-A14A-3CCE21CE1D4E}" destId="{75AEE469-2FDC-4A18-BD0F-28B185BFCD66}" srcOrd="0" destOrd="0" presId="urn:microsoft.com/office/officeart/2005/8/layout/orgChart1"/>
    <dgm:cxn modelId="{1D46B791-1FA9-446C-B451-95C28A584B84}" type="presOf" srcId="{4C21E3E6-1AF5-4D7D-B161-D20EB38AED0A}" destId="{0108EC81-58A9-4C00-8BAB-1CDCE91C62FA}" srcOrd="1" destOrd="0" presId="urn:microsoft.com/office/officeart/2005/8/layout/orgChart1"/>
    <dgm:cxn modelId="{3D020F9A-6A09-4333-BC10-D90EFEC3214D}" srcId="{945C25DD-1B5E-4BF4-B06C-AD4BF3A0BCEF}" destId="{4AD70D3C-6804-4C89-9012-55274A7BA6E4}" srcOrd="0" destOrd="0" parTransId="{BDEFFDF7-A58E-441B-B3DF-F511AD3A0A2A}" sibTransId="{5D6F23C7-4DD3-4461-B089-E9379B59C9C9}"/>
    <dgm:cxn modelId="{7AA51C9C-A499-4232-B891-A034DB571C1D}" type="presOf" srcId="{1268D476-9ABE-4B32-B031-0292CE5519C2}" destId="{9D77AE81-8367-4B48-B1A7-446212CA3AA3}" srcOrd="0" destOrd="0" presId="urn:microsoft.com/office/officeart/2005/8/layout/orgChart1"/>
    <dgm:cxn modelId="{EA431AB2-13CE-40CF-AD82-80371D9A3CAB}" type="presOf" srcId="{4AD70D3C-6804-4C89-9012-55274A7BA6E4}" destId="{64EF089A-3740-4346-B97D-C119A5B1253F}" srcOrd="0" destOrd="0" presId="urn:microsoft.com/office/officeart/2005/8/layout/orgChart1"/>
    <dgm:cxn modelId="{08E667B5-BEAD-438D-8827-2409501E8D27}" srcId="{D8A9FA95-A38A-4E0D-A349-90B091982057}" destId="{4C21E3E6-1AF5-4D7D-B161-D20EB38AED0A}" srcOrd="0" destOrd="0" parTransId="{DDDA7EE8-A341-449C-8C1F-956CC5A9AD6C}" sibTransId="{ACF14F99-2F6F-4432-8B8E-E74F383AB446}"/>
    <dgm:cxn modelId="{3158F6B6-4949-49CB-B2B3-D6AAE5C48FE7}" type="presOf" srcId="{964374C5-E895-48B9-B5F5-8523453415C7}" destId="{4EF2CC7E-C31F-4C07-A255-344FFB6B420A}" srcOrd="1" destOrd="0" presId="urn:microsoft.com/office/officeart/2005/8/layout/orgChart1"/>
    <dgm:cxn modelId="{F29351BE-9245-4AA6-B336-89CFAB87A7DE}" type="presOf" srcId="{0CEB13EC-B2FC-4071-8CA8-77E920DF01BB}" destId="{D7F5BECE-B628-4B8D-B764-3C27DADFE16A}" srcOrd="0" destOrd="0" presId="urn:microsoft.com/office/officeart/2005/8/layout/orgChart1"/>
    <dgm:cxn modelId="{6D7279C0-C374-4C40-80F0-57D0117FD411}" srcId="{A40A0FD0-3DDC-4924-8B87-71CAD750440F}" destId="{0CEB13EC-B2FC-4071-8CA8-77E920DF01BB}" srcOrd="0" destOrd="0" parTransId="{7BC6C997-40FC-40D3-BE05-99E937C45DAF}" sibTransId="{2A5974E1-B39A-4155-9978-624D60819528}"/>
    <dgm:cxn modelId="{39CCC4C1-737C-4D26-A581-63B56B2D9274}" type="presOf" srcId="{F51730CB-CE08-4B87-8F97-9F7B50B80438}" destId="{E898DCF1-EA37-4BD9-AE1D-35DDB2D66F19}" srcOrd="0" destOrd="0" presId="urn:microsoft.com/office/officeart/2005/8/layout/orgChart1"/>
    <dgm:cxn modelId="{CB6164C6-97CE-4FA2-B148-A678F8B7F2AA}" srcId="{D8A9FA95-A38A-4E0D-A349-90B091982057}" destId="{DBD004DB-1AE9-4330-B6F0-9C58B30B4010}" srcOrd="3" destOrd="0" parTransId="{C3832732-0A56-48B9-8457-0B5E8637E4CC}" sibTransId="{8FA917AA-79B7-441B-8525-78903A8282FD}"/>
    <dgm:cxn modelId="{91EC8AC6-96D7-48F1-BE48-B01C44E23615}" srcId="{0CEB13EC-B2FC-4071-8CA8-77E920DF01BB}" destId="{D8A9FA95-A38A-4E0D-A349-90B091982057}" srcOrd="2" destOrd="0" parTransId="{3C9004AB-DB80-4A55-AB18-46F4A30C9986}" sibTransId="{59450E0D-2A22-4D74-BCFF-480753FCD503}"/>
    <dgm:cxn modelId="{434AABC7-F9B6-43B0-988C-A041433509A9}" type="presOf" srcId="{964374C5-E895-48B9-B5F5-8523453415C7}" destId="{0001FB3C-5418-45B4-9E61-C3C6D3C76BD3}" srcOrd="0" destOrd="0" presId="urn:microsoft.com/office/officeart/2005/8/layout/orgChart1"/>
    <dgm:cxn modelId="{19682ACE-5C95-4D61-9A63-80F6DB175FB9}" type="presOf" srcId="{858612DA-7B35-410F-AD9C-426DA320A292}" destId="{715FBD6E-E784-42B4-BFF1-8860B238E986}" srcOrd="0" destOrd="0" presId="urn:microsoft.com/office/officeart/2005/8/layout/orgChart1"/>
    <dgm:cxn modelId="{CFCA2AD0-8FAA-4CA8-91BA-22F478EBDDAC}" type="presOf" srcId="{945C25DD-1B5E-4BF4-B06C-AD4BF3A0BCEF}" destId="{5645B7DB-6B49-4D77-9F07-7262805B8F6E}" srcOrd="0" destOrd="0" presId="urn:microsoft.com/office/officeart/2005/8/layout/orgChart1"/>
    <dgm:cxn modelId="{3B3D69D1-16FF-467F-A29B-B055EB9E4A40}" type="presOf" srcId="{DBD004DB-1AE9-4330-B6F0-9C58B30B4010}" destId="{04B709A8-E3E1-4B9C-9D4A-FB8DDDB55FFC}" srcOrd="1" destOrd="0" presId="urn:microsoft.com/office/officeart/2005/8/layout/orgChart1"/>
    <dgm:cxn modelId="{BD5DD3DB-4659-4800-9B33-F464A371999C}" type="presOf" srcId="{25C6C611-F0E6-4B8D-9AF2-2F65A0CC8E10}" destId="{90F8E5E2-484F-4102-9E34-0F607A72E488}" srcOrd="0" destOrd="0" presId="urn:microsoft.com/office/officeart/2005/8/layout/orgChart1"/>
    <dgm:cxn modelId="{91495DDD-9BEF-4FAC-B14A-69255A39C225}" type="presOf" srcId="{3F954345-DC61-4106-9DFA-3DBCC58D5E2A}" destId="{D41A0F96-258A-48AC-A592-A82B9D9C7952}" srcOrd="0" destOrd="0" presId="urn:microsoft.com/office/officeart/2005/8/layout/orgChart1"/>
    <dgm:cxn modelId="{41F575E1-57CB-4241-9C6A-524FD337DC77}" srcId="{D8A9FA95-A38A-4E0D-A349-90B091982057}" destId="{964374C5-E895-48B9-B5F5-8523453415C7}" srcOrd="2" destOrd="0" parTransId="{3F954345-DC61-4106-9DFA-3DBCC58D5E2A}" sibTransId="{31DFD7CF-5EA3-4C89-8F1B-65CE7195A8BC}"/>
    <dgm:cxn modelId="{0F6E51E3-FC44-4681-862B-E849C03092FD}" type="presOf" srcId="{C1E76A69-2DF3-4899-85E9-BC4D86087EEF}" destId="{D577178A-CD24-4053-A2FE-49A682FF33F2}" srcOrd="1" destOrd="0" presId="urn:microsoft.com/office/officeart/2005/8/layout/orgChart1"/>
    <dgm:cxn modelId="{1A526DEA-47D5-4A91-8924-0496B3D1AE83}" type="presOf" srcId="{C1E76A69-2DF3-4899-85E9-BC4D86087EEF}" destId="{D309F70B-E50A-4D77-91DE-6F88C2E1824D}" srcOrd="0" destOrd="0" presId="urn:microsoft.com/office/officeart/2005/8/layout/orgChart1"/>
    <dgm:cxn modelId="{40F6BAEA-6C04-4113-9C3F-7C2A05AC6FD6}" type="presOf" srcId="{38C16951-6BD8-4938-AC97-FB19441FE61A}" destId="{3A291D3F-2497-4ADE-B85D-DD3B3B1FFEDE}" srcOrd="0" destOrd="0" presId="urn:microsoft.com/office/officeart/2005/8/layout/orgChart1"/>
    <dgm:cxn modelId="{CB613DEC-9F37-4CEC-ACD7-6A9CFE179938}" type="presOf" srcId="{4C21E3E6-1AF5-4D7D-B161-D20EB38AED0A}" destId="{D2B94095-B59B-4D12-9732-BC43145337B4}" srcOrd="0" destOrd="0" presId="urn:microsoft.com/office/officeart/2005/8/layout/orgChart1"/>
    <dgm:cxn modelId="{A4923FF3-892C-4EA2-8F91-7D7BEE6AD135}" srcId="{0CEB13EC-B2FC-4071-8CA8-77E920DF01BB}" destId="{25C6C611-F0E6-4B8D-9AF2-2F65A0CC8E10}" srcOrd="0" destOrd="0" parTransId="{373A664D-0340-4773-98DC-79CAB1F4E732}" sibTransId="{469ABCEB-189B-4F5B-9119-9B1BFAA214C0}"/>
    <dgm:cxn modelId="{88B143F4-AE7C-4EB1-BF7A-69F708D9D12F}" type="presOf" srcId="{1268D476-9ABE-4B32-B031-0292CE5519C2}" destId="{D411E1AC-C63F-4FA0-9CCF-A85F0ABDEB53}" srcOrd="1" destOrd="0" presId="urn:microsoft.com/office/officeart/2005/8/layout/orgChart1"/>
    <dgm:cxn modelId="{92F99CFE-23A7-4CF7-8B36-C72DF15A6873}" type="presOf" srcId="{BDEFFDF7-A58E-441B-B3DF-F511AD3A0A2A}" destId="{F1FD62F2-020F-430C-8828-14021C40C7BB}" srcOrd="0" destOrd="0" presId="urn:microsoft.com/office/officeart/2005/8/layout/orgChart1"/>
    <dgm:cxn modelId="{806EAE76-9BF2-420A-B03C-69E9477C8D65}" type="presParOf" srcId="{91393799-8128-4732-B5A3-9990D952A7A4}" destId="{23C10220-81A6-435E-87F5-BB0C0C69E029}" srcOrd="0" destOrd="0" presId="urn:microsoft.com/office/officeart/2005/8/layout/orgChart1"/>
    <dgm:cxn modelId="{B076E6EF-A498-4A29-9833-5EB49123D1D2}" type="presParOf" srcId="{23C10220-81A6-435E-87F5-BB0C0C69E029}" destId="{5E243676-1334-4DD2-BDC1-9E8CBEF1EC32}" srcOrd="0" destOrd="0" presId="urn:microsoft.com/office/officeart/2005/8/layout/orgChart1"/>
    <dgm:cxn modelId="{739A06B8-B003-461F-9CE5-218A7B703387}" type="presParOf" srcId="{5E243676-1334-4DD2-BDC1-9E8CBEF1EC32}" destId="{D7F5BECE-B628-4B8D-B764-3C27DADFE16A}" srcOrd="0" destOrd="0" presId="urn:microsoft.com/office/officeart/2005/8/layout/orgChart1"/>
    <dgm:cxn modelId="{1332B202-C471-41F5-9E9A-294455A7FDC0}" type="presParOf" srcId="{5E243676-1334-4DD2-BDC1-9E8CBEF1EC32}" destId="{5FD0B7BC-7D63-44BF-BC9E-6C45FF14F14F}" srcOrd="1" destOrd="0" presId="urn:microsoft.com/office/officeart/2005/8/layout/orgChart1"/>
    <dgm:cxn modelId="{767573EA-A15C-4EAE-9182-5DFBFECD8F69}" type="presParOf" srcId="{23C10220-81A6-435E-87F5-BB0C0C69E029}" destId="{BA8D2CC9-2854-4F99-8A42-80D57D913B65}" srcOrd="1" destOrd="0" presId="urn:microsoft.com/office/officeart/2005/8/layout/orgChart1"/>
    <dgm:cxn modelId="{1E6F2B27-4147-49C3-BB0E-A519444D92B3}" type="presParOf" srcId="{BA8D2CC9-2854-4F99-8A42-80D57D913B65}" destId="{DF52CD15-F396-40D2-A4BD-A4993DF2458C}" srcOrd="0" destOrd="0" presId="urn:microsoft.com/office/officeart/2005/8/layout/orgChart1"/>
    <dgm:cxn modelId="{C26B9F89-5053-40FF-8D01-E8ED11008529}" type="presParOf" srcId="{BA8D2CC9-2854-4F99-8A42-80D57D913B65}" destId="{9DF707C7-3879-4170-A707-203E69F87662}" srcOrd="1" destOrd="0" presId="urn:microsoft.com/office/officeart/2005/8/layout/orgChart1"/>
    <dgm:cxn modelId="{FC230ED6-FE37-485F-BD38-D17B2F71F733}" type="presParOf" srcId="{9DF707C7-3879-4170-A707-203E69F87662}" destId="{E2F0D527-4E34-44A0-BA11-A61C636FE68D}" srcOrd="0" destOrd="0" presId="urn:microsoft.com/office/officeart/2005/8/layout/orgChart1"/>
    <dgm:cxn modelId="{C5EFB046-C8D9-4433-B557-C308915ED3C3}" type="presParOf" srcId="{E2F0D527-4E34-44A0-BA11-A61C636FE68D}" destId="{90F8E5E2-484F-4102-9E34-0F607A72E488}" srcOrd="0" destOrd="0" presId="urn:microsoft.com/office/officeart/2005/8/layout/orgChart1"/>
    <dgm:cxn modelId="{22B8F169-4AA4-482C-9BE5-4B07269B9F7B}" type="presParOf" srcId="{E2F0D527-4E34-44A0-BA11-A61C636FE68D}" destId="{564934DA-21FD-4E11-8EDB-33C19943FAA6}" srcOrd="1" destOrd="0" presId="urn:microsoft.com/office/officeart/2005/8/layout/orgChart1"/>
    <dgm:cxn modelId="{D9BB72F7-8648-4C08-BFFD-C536A1C7AE35}" type="presParOf" srcId="{9DF707C7-3879-4170-A707-203E69F87662}" destId="{E6B18074-D1B6-4E3F-81A9-147FC4833C71}" srcOrd="1" destOrd="0" presId="urn:microsoft.com/office/officeart/2005/8/layout/orgChart1"/>
    <dgm:cxn modelId="{4900AABB-7040-4036-84BD-51AFA1FD478F}" type="presParOf" srcId="{E6B18074-D1B6-4E3F-81A9-147FC4833C71}" destId="{75AEE469-2FDC-4A18-BD0F-28B185BFCD66}" srcOrd="0" destOrd="0" presId="urn:microsoft.com/office/officeart/2005/8/layout/orgChart1"/>
    <dgm:cxn modelId="{62F19064-E021-4A4C-8B57-8755C0831282}" type="presParOf" srcId="{E6B18074-D1B6-4E3F-81A9-147FC4833C71}" destId="{995DB9D6-B245-40CA-B725-5CAF6E3B6639}" srcOrd="1" destOrd="0" presId="urn:microsoft.com/office/officeart/2005/8/layout/orgChart1"/>
    <dgm:cxn modelId="{25DE209B-CC07-41BB-B03B-8C4D8A800E09}" type="presParOf" srcId="{995DB9D6-B245-40CA-B725-5CAF6E3B6639}" destId="{3E1824D8-63D6-439B-A14C-E96ED0C79BE0}" srcOrd="0" destOrd="0" presId="urn:microsoft.com/office/officeart/2005/8/layout/orgChart1"/>
    <dgm:cxn modelId="{1BFE7FB9-3C23-47E5-93A2-7942FA858F30}" type="presParOf" srcId="{3E1824D8-63D6-439B-A14C-E96ED0C79BE0}" destId="{9D77AE81-8367-4B48-B1A7-446212CA3AA3}" srcOrd="0" destOrd="0" presId="urn:microsoft.com/office/officeart/2005/8/layout/orgChart1"/>
    <dgm:cxn modelId="{257E079F-612D-49D7-ACBA-5C45D0D35ACC}" type="presParOf" srcId="{3E1824D8-63D6-439B-A14C-E96ED0C79BE0}" destId="{D411E1AC-C63F-4FA0-9CCF-A85F0ABDEB53}" srcOrd="1" destOrd="0" presId="urn:microsoft.com/office/officeart/2005/8/layout/orgChart1"/>
    <dgm:cxn modelId="{B53B5A4A-44D3-4C23-8594-94D433605C7E}" type="presParOf" srcId="{995DB9D6-B245-40CA-B725-5CAF6E3B6639}" destId="{8E790F4D-783C-4B69-8F66-1ED30F0D0BB7}" srcOrd="1" destOrd="0" presId="urn:microsoft.com/office/officeart/2005/8/layout/orgChart1"/>
    <dgm:cxn modelId="{6AE6B139-95C6-4B43-8CBA-E0B7EF1E396B}" type="presParOf" srcId="{995DB9D6-B245-40CA-B725-5CAF6E3B6639}" destId="{B7BECF7B-8088-407B-A179-BA0DA6B862E7}" srcOrd="2" destOrd="0" presId="urn:microsoft.com/office/officeart/2005/8/layout/orgChart1"/>
    <dgm:cxn modelId="{3EA43820-3F72-48DB-9ED3-1DDCA88A420B}" type="presParOf" srcId="{E6B18074-D1B6-4E3F-81A9-147FC4833C71}" destId="{570D88B8-F7D2-4CED-AFA4-905D06635427}" srcOrd="2" destOrd="0" presId="urn:microsoft.com/office/officeart/2005/8/layout/orgChart1"/>
    <dgm:cxn modelId="{065BB250-D800-4910-894A-CE4D86126920}" type="presParOf" srcId="{E6B18074-D1B6-4E3F-81A9-147FC4833C71}" destId="{AC8644BE-8668-4649-973C-5175F93A00A4}" srcOrd="3" destOrd="0" presId="urn:microsoft.com/office/officeart/2005/8/layout/orgChart1"/>
    <dgm:cxn modelId="{664738BA-4DCE-4978-83C4-76D3A1854CAD}" type="presParOf" srcId="{AC8644BE-8668-4649-973C-5175F93A00A4}" destId="{8B2F0A51-3927-4367-B2CB-1557050744DC}" srcOrd="0" destOrd="0" presId="urn:microsoft.com/office/officeart/2005/8/layout/orgChart1"/>
    <dgm:cxn modelId="{8BCE0AC7-0679-40F6-B043-1FB62CC874C4}" type="presParOf" srcId="{8B2F0A51-3927-4367-B2CB-1557050744DC}" destId="{D309F70B-E50A-4D77-91DE-6F88C2E1824D}" srcOrd="0" destOrd="0" presId="urn:microsoft.com/office/officeart/2005/8/layout/orgChart1"/>
    <dgm:cxn modelId="{F17C3182-F2E2-4F33-9890-7455673B7989}" type="presParOf" srcId="{8B2F0A51-3927-4367-B2CB-1557050744DC}" destId="{D577178A-CD24-4053-A2FE-49A682FF33F2}" srcOrd="1" destOrd="0" presId="urn:microsoft.com/office/officeart/2005/8/layout/orgChart1"/>
    <dgm:cxn modelId="{4EDE3DD8-40E8-470F-951F-E7A2789CE8AD}" type="presParOf" srcId="{AC8644BE-8668-4649-973C-5175F93A00A4}" destId="{2E853D6C-B9AC-4B1F-A59E-AB3CED6A339A}" srcOrd="1" destOrd="0" presId="urn:microsoft.com/office/officeart/2005/8/layout/orgChart1"/>
    <dgm:cxn modelId="{44E0EF80-C914-4673-A328-B4616B17C245}" type="presParOf" srcId="{AC8644BE-8668-4649-973C-5175F93A00A4}" destId="{5A8160E7-FC65-4F54-9571-DAC3D32F7E91}" srcOrd="2" destOrd="0" presId="urn:microsoft.com/office/officeart/2005/8/layout/orgChart1"/>
    <dgm:cxn modelId="{B9940528-D177-4C9E-A7EF-78A1141F0DC9}" type="presParOf" srcId="{9DF707C7-3879-4170-A707-203E69F87662}" destId="{DB7D0ED1-190E-4578-8F35-A5FD5DE03C7B}" srcOrd="2" destOrd="0" presId="urn:microsoft.com/office/officeart/2005/8/layout/orgChart1"/>
    <dgm:cxn modelId="{0186F4CC-D4A5-4614-9B97-684101AAFF87}" type="presParOf" srcId="{BA8D2CC9-2854-4F99-8A42-80D57D913B65}" destId="{3A291D3F-2497-4ADE-B85D-DD3B3B1FFEDE}" srcOrd="2" destOrd="0" presId="urn:microsoft.com/office/officeart/2005/8/layout/orgChart1"/>
    <dgm:cxn modelId="{01520682-A3B1-466C-9470-6CE322F7FFB8}" type="presParOf" srcId="{BA8D2CC9-2854-4F99-8A42-80D57D913B65}" destId="{78D28E85-10BB-4665-B569-CF7CF2A65A51}" srcOrd="3" destOrd="0" presId="urn:microsoft.com/office/officeart/2005/8/layout/orgChart1"/>
    <dgm:cxn modelId="{30143CFB-6334-4DB5-BF27-D776ACE84646}" type="presParOf" srcId="{78D28E85-10BB-4665-B569-CF7CF2A65A51}" destId="{26E9A789-C327-4E3F-834C-1F112EE87181}" srcOrd="0" destOrd="0" presId="urn:microsoft.com/office/officeart/2005/8/layout/orgChart1"/>
    <dgm:cxn modelId="{D837F7A3-9046-4547-B0E7-8AA6E73EFF9C}" type="presParOf" srcId="{26E9A789-C327-4E3F-834C-1F112EE87181}" destId="{5645B7DB-6B49-4D77-9F07-7262805B8F6E}" srcOrd="0" destOrd="0" presId="urn:microsoft.com/office/officeart/2005/8/layout/orgChart1"/>
    <dgm:cxn modelId="{91CC6FEA-5DAB-448B-9F86-5175ADC55748}" type="presParOf" srcId="{26E9A789-C327-4E3F-834C-1F112EE87181}" destId="{0B10C0F8-1FE7-4039-A46D-8211109877F7}" srcOrd="1" destOrd="0" presId="urn:microsoft.com/office/officeart/2005/8/layout/orgChart1"/>
    <dgm:cxn modelId="{76869E1F-F113-4A8F-A09C-9A1A14B56E75}" type="presParOf" srcId="{78D28E85-10BB-4665-B569-CF7CF2A65A51}" destId="{11C0FFE6-2466-4B63-B116-E51DB198FB01}" srcOrd="1" destOrd="0" presId="urn:microsoft.com/office/officeart/2005/8/layout/orgChart1"/>
    <dgm:cxn modelId="{602D96B6-C0F1-43CA-A081-93412A700438}" type="presParOf" srcId="{11C0FFE6-2466-4B63-B116-E51DB198FB01}" destId="{F1FD62F2-020F-430C-8828-14021C40C7BB}" srcOrd="0" destOrd="0" presId="urn:microsoft.com/office/officeart/2005/8/layout/orgChart1"/>
    <dgm:cxn modelId="{673EECD5-94D2-4512-B803-F329B99E0A1E}" type="presParOf" srcId="{11C0FFE6-2466-4B63-B116-E51DB198FB01}" destId="{FA13DDC3-F4BC-49B5-B16E-A8A1588AAE75}" srcOrd="1" destOrd="0" presId="urn:microsoft.com/office/officeart/2005/8/layout/orgChart1"/>
    <dgm:cxn modelId="{8A37EBE6-CE12-4FB1-B250-2C98728E5FC6}" type="presParOf" srcId="{FA13DDC3-F4BC-49B5-B16E-A8A1588AAE75}" destId="{804CE1EB-F7B2-4064-892E-50B7CA4BA50D}" srcOrd="0" destOrd="0" presId="urn:microsoft.com/office/officeart/2005/8/layout/orgChart1"/>
    <dgm:cxn modelId="{DEC68CB4-702C-46D6-8A5C-BC1BEDA74DB5}" type="presParOf" srcId="{804CE1EB-F7B2-4064-892E-50B7CA4BA50D}" destId="{64EF089A-3740-4346-B97D-C119A5B1253F}" srcOrd="0" destOrd="0" presId="urn:microsoft.com/office/officeart/2005/8/layout/orgChart1"/>
    <dgm:cxn modelId="{15B91745-37BA-4C28-908A-F4A71B74E894}" type="presParOf" srcId="{804CE1EB-F7B2-4064-892E-50B7CA4BA50D}" destId="{14CE04C4-DD21-4660-B33A-E01F9811968E}" srcOrd="1" destOrd="0" presId="urn:microsoft.com/office/officeart/2005/8/layout/orgChart1"/>
    <dgm:cxn modelId="{17D2ACBA-D8A0-4BC0-83A5-41B03220BB6D}" type="presParOf" srcId="{FA13DDC3-F4BC-49B5-B16E-A8A1588AAE75}" destId="{5A77688C-00BD-446F-9D18-A346CC5611A8}" srcOrd="1" destOrd="0" presId="urn:microsoft.com/office/officeart/2005/8/layout/orgChart1"/>
    <dgm:cxn modelId="{50638DBA-6CD3-4CA5-9EA3-9F0821111A88}" type="presParOf" srcId="{FA13DDC3-F4BC-49B5-B16E-A8A1588AAE75}" destId="{4920D015-810E-4BC1-8513-D30DA5355F17}" srcOrd="2" destOrd="0" presId="urn:microsoft.com/office/officeart/2005/8/layout/orgChart1"/>
    <dgm:cxn modelId="{119E0C39-9D04-40AB-811F-E2A5CCE85B1E}" type="presParOf" srcId="{11C0FFE6-2466-4B63-B116-E51DB198FB01}" destId="{715FBD6E-E784-42B4-BFF1-8860B238E986}" srcOrd="2" destOrd="0" presId="urn:microsoft.com/office/officeart/2005/8/layout/orgChart1"/>
    <dgm:cxn modelId="{7CF53DF3-40A6-4046-ABA8-86E1DBDAF9EE}" type="presParOf" srcId="{11C0FFE6-2466-4B63-B116-E51DB198FB01}" destId="{D609F706-65B3-46C4-9740-ACD6B9582D91}" srcOrd="3" destOrd="0" presId="urn:microsoft.com/office/officeart/2005/8/layout/orgChart1"/>
    <dgm:cxn modelId="{0A4A7329-66D6-4ED0-B648-CEC9EDD9DA2B}" type="presParOf" srcId="{D609F706-65B3-46C4-9740-ACD6B9582D91}" destId="{AF1F083B-3D01-4FCD-91FE-A49D87A97701}" srcOrd="0" destOrd="0" presId="urn:microsoft.com/office/officeart/2005/8/layout/orgChart1"/>
    <dgm:cxn modelId="{DC815E18-9346-40A6-8321-BE4649F8B90B}" type="presParOf" srcId="{AF1F083B-3D01-4FCD-91FE-A49D87A97701}" destId="{E898DCF1-EA37-4BD9-AE1D-35DDB2D66F19}" srcOrd="0" destOrd="0" presId="urn:microsoft.com/office/officeart/2005/8/layout/orgChart1"/>
    <dgm:cxn modelId="{197E92FF-3CA1-48B6-9A20-5165063DBD12}" type="presParOf" srcId="{AF1F083B-3D01-4FCD-91FE-A49D87A97701}" destId="{9979A932-21BE-4EA1-B505-44C7DDBBCBD2}" srcOrd="1" destOrd="0" presId="urn:microsoft.com/office/officeart/2005/8/layout/orgChart1"/>
    <dgm:cxn modelId="{120CA989-709A-47F9-93EC-DBC45A62F5F5}" type="presParOf" srcId="{D609F706-65B3-46C4-9740-ACD6B9582D91}" destId="{59405E4C-BF7B-4D27-8E93-D0982323DE59}" srcOrd="1" destOrd="0" presId="urn:microsoft.com/office/officeart/2005/8/layout/orgChart1"/>
    <dgm:cxn modelId="{4D9F0B94-F4F2-4C70-9080-B1A826E94AB4}" type="presParOf" srcId="{D609F706-65B3-46C4-9740-ACD6B9582D91}" destId="{8388A046-F14A-4C10-BD73-854E11808162}" srcOrd="2" destOrd="0" presId="urn:microsoft.com/office/officeart/2005/8/layout/orgChart1"/>
    <dgm:cxn modelId="{E5214C61-7B11-42EA-B0D3-B8FBA5393730}" type="presParOf" srcId="{78D28E85-10BB-4665-B569-CF7CF2A65A51}" destId="{649CDE62-C505-4F34-A835-FB901666D94D}" srcOrd="2" destOrd="0" presId="urn:microsoft.com/office/officeart/2005/8/layout/orgChart1"/>
    <dgm:cxn modelId="{E8B43545-345F-45AF-AE03-83C25BD744EF}" type="presParOf" srcId="{BA8D2CC9-2854-4F99-8A42-80D57D913B65}" destId="{D47E141E-D38D-42AC-A161-D43130AFCC43}" srcOrd="4" destOrd="0" presId="urn:microsoft.com/office/officeart/2005/8/layout/orgChart1"/>
    <dgm:cxn modelId="{28ABB777-6C7E-4A65-8634-599C1BF78C96}" type="presParOf" srcId="{BA8D2CC9-2854-4F99-8A42-80D57D913B65}" destId="{F2A329AE-4562-496E-8B46-764F48468A58}" srcOrd="5" destOrd="0" presId="urn:microsoft.com/office/officeart/2005/8/layout/orgChart1"/>
    <dgm:cxn modelId="{CEABCB81-389C-4626-B49B-301D59C7A612}" type="presParOf" srcId="{F2A329AE-4562-496E-8B46-764F48468A58}" destId="{F7293C8A-B97A-4A04-AB1F-EB98DCB510F4}" srcOrd="0" destOrd="0" presId="urn:microsoft.com/office/officeart/2005/8/layout/orgChart1"/>
    <dgm:cxn modelId="{974B210B-F90D-4FC3-9E91-7985CF3DC4AD}" type="presParOf" srcId="{F7293C8A-B97A-4A04-AB1F-EB98DCB510F4}" destId="{98E9381D-2F7A-4A26-A06D-194C18034473}" srcOrd="0" destOrd="0" presId="urn:microsoft.com/office/officeart/2005/8/layout/orgChart1"/>
    <dgm:cxn modelId="{FFAB64E9-9D0F-4E7F-8554-9179615DA88E}" type="presParOf" srcId="{F7293C8A-B97A-4A04-AB1F-EB98DCB510F4}" destId="{B093AAE5-A33A-4F8D-A509-3AE7CAB0FCD9}" srcOrd="1" destOrd="0" presId="urn:microsoft.com/office/officeart/2005/8/layout/orgChart1"/>
    <dgm:cxn modelId="{289603CE-1FCF-4E6B-938F-00D6A5CC3392}" type="presParOf" srcId="{F2A329AE-4562-496E-8B46-764F48468A58}" destId="{D85F4B0E-96FD-41AB-9A11-AE78A69ED9FC}" srcOrd="1" destOrd="0" presId="urn:microsoft.com/office/officeart/2005/8/layout/orgChart1"/>
    <dgm:cxn modelId="{0AD87B62-3D75-4DA4-B776-B7016EC0F4F1}" type="presParOf" srcId="{F2A329AE-4562-496E-8B46-764F48468A58}" destId="{68BA12E1-EAB9-4CFE-A24E-49276ED7AD75}" srcOrd="2" destOrd="0" presId="urn:microsoft.com/office/officeart/2005/8/layout/orgChart1"/>
    <dgm:cxn modelId="{9A787CAC-673B-4461-815F-CCB108521F91}" type="presParOf" srcId="{68BA12E1-EAB9-4CFE-A24E-49276ED7AD75}" destId="{FC20B808-8426-4696-87EE-CC9B1E03EEE4}" srcOrd="0" destOrd="0" presId="urn:microsoft.com/office/officeart/2005/8/layout/orgChart1"/>
    <dgm:cxn modelId="{9829D055-CDC7-4F1D-BB84-4DC0F5A8EAAE}" type="presParOf" srcId="{68BA12E1-EAB9-4CFE-A24E-49276ED7AD75}" destId="{E36C026C-7097-41B3-8F00-D62565D99CA9}" srcOrd="1" destOrd="0" presId="urn:microsoft.com/office/officeart/2005/8/layout/orgChart1"/>
    <dgm:cxn modelId="{94B5C8EE-37FA-46FD-970F-D450F38ACE65}" type="presParOf" srcId="{E36C026C-7097-41B3-8F00-D62565D99CA9}" destId="{9F114C25-93A2-4566-BAD5-AB14B780230D}" srcOrd="0" destOrd="0" presId="urn:microsoft.com/office/officeart/2005/8/layout/orgChart1"/>
    <dgm:cxn modelId="{481D4106-5FF9-42F7-8EAB-4579A6130D53}" type="presParOf" srcId="{9F114C25-93A2-4566-BAD5-AB14B780230D}" destId="{D2B94095-B59B-4D12-9732-BC43145337B4}" srcOrd="0" destOrd="0" presId="urn:microsoft.com/office/officeart/2005/8/layout/orgChart1"/>
    <dgm:cxn modelId="{F15624FD-C46A-4D05-BB87-37ADBAC5D567}" type="presParOf" srcId="{9F114C25-93A2-4566-BAD5-AB14B780230D}" destId="{0108EC81-58A9-4C00-8BAB-1CDCE91C62FA}" srcOrd="1" destOrd="0" presId="urn:microsoft.com/office/officeart/2005/8/layout/orgChart1"/>
    <dgm:cxn modelId="{57C2B893-1D72-46B3-9E49-A4016E923D3A}" type="presParOf" srcId="{E36C026C-7097-41B3-8F00-D62565D99CA9}" destId="{3C8F5935-92AC-4CD4-AFBC-0CCD3B7130CD}" srcOrd="1" destOrd="0" presId="urn:microsoft.com/office/officeart/2005/8/layout/orgChart1"/>
    <dgm:cxn modelId="{78036039-FEE1-4AAF-A397-BFBD9AE7F1EF}" type="presParOf" srcId="{E36C026C-7097-41B3-8F00-D62565D99CA9}" destId="{34C4EEB9-5B0B-4F34-8404-6E6398014FBD}" srcOrd="2" destOrd="0" presId="urn:microsoft.com/office/officeart/2005/8/layout/orgChart1"/>
    <dgm:cxn modelId="{971CA182-9FF8-489F-AF70-7CD9836BB6DA}" type="presParOf" srcId="{68BA12E1-EAB9-4CFE-A24E-49276ED7AD75}" destId="{47F06F6E-268E-4C00-AE34-69FA5DF2BD19}" srcOrd="2" destOrd="0" presId="urn:microsoft.com/office/officeart/2005/8/layout/orgChart1"/>
    <dgm:cxn modelId="{0248E025-3130-44B8-8D43-30D46AD41D3C}" type="presParOf" srcId="{68BA12E1-EAB9-4CFE-A24E-49276ED7AD75}" destId="{B3D6CB26-4C2B-4257-A34C-98E7B2A8D2EB}" srcOrd="3" destOrd="0" presId="urn:microsoft.com/office/officeart/2005/8/layout/orgChart1"/>
    <dgm:cxn modelId="{275A129D-EA2F-440E-B89E-D747D6451C96}" type="presParOf" srcId="{B3D6CB26-4C2B-4257-A34C-98E7B2A8D2EB}" destId="{58442144-0AFF-4139-9814-FB3342AD9A29}" srcOrd="0" destOrd="0" presId="urn:microsoft.com/office/officeart/2005/8/layout/orgChart1"/>
    <dgm:cxn modelId="{F896F189-F6F7-4607-8236-C04B10A8FEAB}" type="presParOf" srcId="{58442144-0AFF-4139-9814-FB3342AD9A29}" destId="{5600D7BB-F653-4328-B508-60141F682E3A}" srcOrd="0" destOrd="0" presId="urn:microsoft.com/office/officeart/2005/8/layout/orgChart1"/>
    <dgm:cxn modelId="{06882B5F-F3BA-492A-91DC-722F8044CA23}" type="presParOf" srcId="{58442144-0AFF-4139-9814-FB3342AD9A29}" destId="{699ECF62-B7F1-4A7E-BAD7-591C42B7D1D3}" srcOrd="1" destOrd="0" presId="urn:microsoft.com/office/officeart/2005/8/layout/orgChart1"/>
    <dgm:cxn modelId="{72A18F37-7BB2-406C-9884-6E7FFAE3316B}" type="presParOf" srcId="{B3D6CB26-4C2B-4257-A34C-98E7B2A8D2EB}" destId="{6E5279B4-6C0C-47CF-B89B-36679FD63A19}" srcOrd="1" destOrd="0" presId="urn:microsoft.com/office/officeart/2005/8/layout/orgChart1"/>
    <dgm:cxn modelId="{FF04EE9E-A675-4D61-8A9E-9319A4288472}" type="presParOf" srcId="{B3D6CB26-4C2B-4257-A34C-98E7B2A8D2EB}" destId="{DB812107-D984-4776-8063-7C3852845404}" srcOrd="2" destOrd="0" presId="urn:microsoft.com/office/officeart/2005/8/layout/orgChart1"/>
    <dgm:cxn modelId="{E8BAAD18-54AC-4F59-88CC-96C3E1EEC586}" type="presParOf" srcId="{68BA12E1-EAB9-4CFE-A24E-49276ED7AD75}" destId="{D41A0F96-258A-48AC-A592-A82B9D9C7952}" srcOrd="4" destOrd="0" presId="urn:microsoft.com/office/officeart/2005/8/layout/orgChart1"/>
    <dgm:cxn modelId="{3024ACC9-F233-4431-85D9-CF5DB389D809}" type="presParOf" srcId="{68BA12E1-EAB9-4CFE-A24E-49276ED7AD75}" destId="{BFFC5939-611B-45BD-A8A6-6209E79C325B}" srcOrd="5" destOrd="0" presId="urn:microsoft.com/office/officeart/2005/8/layout/orgChart1"/>
    <dgm:cxn modelId="{C5252595-3463-4A44-AD07-086170F334DD}" type="presParOf" srcId="{BFFC5939-611B-45BD-A8A6-6209E79C325B}" destId="{8713A99E-487A-4E97-9CEA-9055EF19036B}" srcOrd="0" destOrd="0" presId="urn:microsoft.com/office/officeart/2005/8/layout/orgChart1"/>
    <dgm:cxn modelId="{F6AF928A-D767-4997-B56F-A1C790E0C327}" type="presParOf" srcId="{8713A99E-487A-4E97-9CEA-9055EF19036B}" destId="{0001FB3C-5418-45B4-9E61-C3C6D3C76BD3}" srcOrd="0" destOrd="0" presId="urn:microsoft.com/office/officeart/2005/8/layout/orgChart1"/>
    <dgm:cxn modelId="{1DEF0C4F-3742-49D4-BD02-BB4ECFA1CA11}" type="presParOf" srcId="{8713A99E-487A-4E97-9CEA-9055EF19036B}" destId="{4EF2CC7E-C31F-4C07-A255-344FFB6B420A}" srcOrd="1" destOrd="0" presId="urn:microsoft.com/office/officeart/2005/8/layout/orgChart1"/>
    <dgm:cxn modelId="{E2EB756B-584A-4270-B544-D689431D1BB6}" type="presParOf" srcId="{BFFC5939-611B-45BD-A8A6-6209E79C325B}" destId="{3AEA7D84-6319-44D7-9820-761872482C63}" srcOrd="1" destOrd="0" presId="urn:microsoft.com/office/officeart/2005/8/layout/orgChart1"/>
    <dgm:cxn modelId="{6773F021-29F3-4699-BF5F-2B1C47B58146}" type="presParOf" srcId="{BFFC5939-611B-45BD-A8A6-6209E79C325B}" destId="{212D89B9-D175-43B1-B087-474BDC8D0E26}" srcOrd="2" destOrd="0" presId="urn:microsoft.com/office/officeart/2005/8/layout/orgChart1"/>
    <dgm:cxn modelId="{AD53135C-0268-4E6B-BE9B-4D2AB7FFF9EF}" type="presParOf" srcId="{68BA12E1-EAB9-4CFE-A24E-49276ED7AD75}" destId="{21BD19F2-C379-45CD-A54A-F5AE976C2922}" srcOrd="6" destOrd="0" presId="urn:microsoft.com/office/officeart/2005/8/layout/orgChart1"/>
    <dgm:cxn modelId="{2D3323C1-4F6F-4436-8B68-B4AD61BFBE99}" type="presParOf" srcId="{68BA12E1-EAB9-4CFE-A24E-49276ED7AD75}" destId="{1B61D204-5823-4587-B647-054444A3AC6C}" srcOrd="7" destOrd="0" presId="urn:microsoft.com/office/officeart/2005/8/layout/orgChart1"/>
    <dgm:cxn modelId="{85F1D4FB-010E-49F4-BE58-7691E0CE91A6}" type="presParOf" srcId="{1B61D204-5823-4587-B647-054444A3AC6C}" destId="{8D31ACF2-E28D-4563-9D8E-F7F748A0A3FB}" srcOrd="0" destOrd="0" presId="urn:microsoft.com/office/officeart/2005/8/layout/orgChart1"/>
    <dgm:cxn modelId="{04E3A93E-4AB6-4AD2-A31B-D7C1DD819F0D}" type="presParOf" srcId="{8D31ACF2-E28D-4563-9D8E-F7F748A0A3FB}" destId="{885B7FA3-8CDB-4FE9-BA9A-6B969135141D}" srcOrd="0" destOrd="0" presId="urn:microsoft.com/office/officeart/2005/8/layout/orgChart1"/>
    <dgm:cxn modelId="{2D36E548-E7A7-4361-AE82-D8663CE9C7D3}" type="presParOf" srcId="{8D31ACF2-E28D-4563-9D8E-F7F748A0A3FB}" destId="{04B709A8-E3E1-4B9C-9D4A-FB8DDDB55FFC}" srcOrd="1" destOrd="0" presId="urn:microsoft.com/office/officeart/2005/8/layout/orgChart1"/>
    <dgm:cxn modelId="{531E292B-8D44-495C-B6A1-CDCEDDB2452B}" type="presParOf" srcId="{1B61D204-5823-4587-B647-054444A3AC6C}" destId="{BD2B4E60-7DCF-4568-A5D3-5C4738D539DD}" srcOrd="1" destOrd="0" presId="urn:microsoft.com/office/officeart/2005/8/layout/orgChart1"/>
    <dgm:cxn modelId="{9A78886D-99EA-4772-A901-0F3D5E2C1810}" type="presParOf" srcId="{1B61D204-5823-4587-B647-054444A3AC6C}" destId="{64BDDB2C-9C64-41E9-8E27-BE627468661D}" srcOrd="2" destOrd="0" presId="urn:microsoft.com/office/officeart/2005/8/layout/orgChart1"/>
    <dgm:cxn modelId="{9AA3D8CC-6697-471B-B2B4-05275B557C9F}" type="presParOf" srcId="{23C10220-81A6-435E-87F5-BB0C0C69E029}" destId="{E2CEE5C6-9137-4882-9ABD-0C6AFC4894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D19F2-C379-45CD-A54A-F5AE976C2922}">
      <dsp:nvSpPr>
        <dsp:cNvPr id="0" name=""/>
        <dsp:cNvSpPr/>
      </dsp:nvSpPr>
      <dsp:spPr>
        <a:xfrm>
          <a:off x="6281344" y="1975947"/>
          <a:ext cx="802677" cy="1932109"/>
        </a:xfrm>
        <a:custGeom>
          <a:avLst/>
          <a:gdLst/>
          <a:ahLst/>
          <a:cxnLst/>
          <a:rect l="0" t="0" r="0" b="0"/>
          <a:pathLst>
            <a:path>
              <a:moveTo>
                <a:pt x="802677" y="0"/>
              </a:moveTo>
              <a:lnTo>
                <a:pt x="0" y="19321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A0F96-258A-48AC-A592-A82B9D9C7952}">
      <dsp:nvSpPr>
        <dsp:cNvPr id="0" name=""/>
        <dsp:cNvSpPr/>
      </dsp:nvSpPr>
      <dsp:spPr>
        <a:xfrm>
          <a:off x="6281344" y="1975947"/>
          <a:ext cx="802677" cy="1421654"/>
        </a:xfrm>
        <a:custGeom>
          <a:avLst/>
          <a:gdLst/>
          <a:ahLst/>
          <a:cxnLst/>
          <a:rect l="0" t="0" r="0" b="0"/>
          <a:pathLst>
            <a:path>
              <a:moveTo>
                <a:pt x="802677" y="0"/>
              </a:moveTo>
              <a:lnTo>
                <a:pt x="0" y="14216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F06F6E-268E-4C00-AE34-69FA5DF2BD19}">
      <dsp:nvSpPr>
        <dsp:cNvPr id="0" name=""/>
        <dsp:cNvSpPr/>
      </dsp:nvSpPr>
      <dsp:spPr>
        <a:xfrm>
          <a:off x="6281344" y="1975947"/>
          <a:ext cx="802677" cy="445245"/>
        </a:xfrm>
        <a:custGeom>
          <a:avLst/>
          <a:gdLst/>
          <a:ahLst/>
          <a:cxnLst/>
          <a:rect l="0" t="0" r="0" b="0"/>
          <a:pathLst>
            <a:path>
              <a:moveTo>
                <a:pt x="802677" y="0"/>
              </a:moveTo>
              <a:lnTo>
                <a:pt x="0" y="4452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20B808-8426-4696-87EE-CC9B1E03EEE4}">
      <dsp:nvSpPr>
        <dsp:cNvPr id="0" name=""/>
        <dsp:cNvSpPr/>
      </dsp:nvSpPr>
      <dsp:spPr>
        <a:xfrm>
          <a:off x="6289355" y="1975947"/>
          <a:ext cx="794667" cy="928561"/>
        </a:xfrm>
        <a:custGeom>
          <a:avLst/>
          <a:gdLst/>
          <a:ahLst/>
          <a:cxnLst/>
          <a:rect l="0" t="0" r="0" b="0"/>
          <a:pathLst>
            <a:path>
              <a:moveTo>
                <a:pt x="794667" y="0"/>
              </a:moveTo>
              <a:lnTo>
                <a:pt x="0" y="9285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7E141E-D38D-42AC-A161-D43130AFCC43}">
      <dsp:nvSpPr>
        <dsp:cNvPr id="0" name=""/>
        <dsp:cNvSpPr/>
      </dsp:nvSpPr>
      <dsp:spPr>
        <a:xfrm>
          <a:off x="3457729" y="804214"/>
          <a:ext cx="3626292" cy="369055"/>
        </a:xfrm>
        <a:custGeom>
          <a:avLst/>
          <a:gdLst/>
          <a:ahLst/>
          <a:cxnLst/>
          <a:rect l="0" t="0" r="0" b="0"/>
          <a:pathLst>
            <a:path>
              <a:moveTo>
                <a:pt x="0" y="0"/>
              </a:moveTo>
              <a:lnTo>
                <a:pt x="0" y="200492"/>
              </a:lnTo>
              <a:lnTo>
                <a:pt x="3626292" y="200492"/>
              </a:lnTo>
              <a:lnTo>
                <a:pt x="3626292" y="3690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5FBD6E-E784-42B4-BFF1-8860B238E986}">
      <dsp:nvSpPr>
        <dsp:cNvPr id="0" name=""/>
        <dsp:cNvSpPr/>
      </dsp:nvSpPr>
      <dsp:spPr>
        <a:xfrm>
          <a:off x="2787911" y="2032279"/>
          <a:ext cx="91440" cy="1612162"/>
        </a:xfrm>
        <a:custGeom>
          <a:avLst/>
          <a:gdLst/>
          <a:ahLst/>
          <a:cxnLst/>
          <a:rect l="0" t="0" r="0" b="0"/>
          <a:pathLst>
            <a:path>
              <a:moveTo>
                <a:pt x="134881" y="0"/>
              </a:moveTo>
              <a:lnTo>
                <a:pt x="45720" y="16121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D62F2-020F-430C-8828-14021C40C7BB}">
      <dsp:nvSpPr>
        <dsp:cNvPr id="0" name=""/>
        <dsp:cNvSpPr/>
      </dsp:nvSpPr>
      <dsp:spPr>
        <a:xfrm>
          <a:off x="2812344" y="2032279"/>
          <a:ext cx="110448" cy="823619"/>
        </a:xfrm>
        <a:custGeom>
          <a:avLst/>
          <a:gdLst/>
          <a:ahLst/>
          <a:cxnLst/>
          <a:rect l="0" t="0" r="0" b="0"/>
          <a:pathLst>
            <a:path>
              <a:moveTo>
                <a:pt x="110448" y="0"/>
              </a:moveTo>
              <a:lnTo>
                <a:pt x="0" y="8236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291D3F-2497-4ADE-B85D-DD3B3B1FFEDE}">
      <dsp:nvSpPr>
        <dsp:cNvPr id="0" name=""/>
        <dsp:cNvSpPr/>
      </dsp:nvSpPr>
      <dsp:spPr>
        <a:xfrm>
          <a:off x="3457729" y="804214"/>
          <a:ext cx="107205" cy="425387"/>
        </a:xfrm>
        <a:custGeom>
          <a:avLst/>
          <a:gdLst/>
          <a:ahLst/>
          <a:cxnLst/>
          <a:rect l="0" t="0" r="0" b="0"/>
          <a:pathLst>
            <a:path>
              <a:moveTo>
                <a:pt x="0" y="0"/>
              </a:moveTo>
              <a:lnTo>
                <a:pt x="0" y="256824"/>
              </a:lnTo>
              <a:lnTo>
                <a:pt x="107205" y="256824"/>
              </a:lnTo>
              <a:lnTo>
                <a:pt x="107205" y="4253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0D88B8-F7D2-4CED-AFA4-905D06635427}">
      <dsp:nvSpPr>
        <dsp:cNvPr id="0" name=""/>
        <dsp:cNvSpPr/>
      </dsp:nvSpPr>
      <dsp:spPr>
        <a:xfrm>
          <a:off x="0" y="1986590"/>
          <a:ext cx="160535" cy="1612162"/>
        </a:xfrm>
        <a:custGeom>
          <a:avLst/>
          <a:gdLst/>
          <a:ahLst/>
          <a:cxnLst/>
          <a:rect l="0" t="0" r="0" b="0"/>
          <a:pathLst>
            <a:path>
              <a:moveTo>
                <a:pt x="160535" y="0"/>
              </a:moveTo>
              <a:lnTo>
                <a:pt x="0" y="161216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AEE469-2FDC-4A18-BD0F-28B185BFCD66}">
      <dsp:nvSpPr>
        <dsp:cNvPr id="0" name=""/>
        <dsp:cNvSpPr/>
      </dsp:nvSpPr>
      <dsp:spPr>
        <a:xfrm>
          <a:off x="0" y="1986590"/>
          <a:ext cx="160535" cy="823619"/>
        </a:xfrm>
        <a:custGeom>
          <a:avLst/>
          <a:gdLst/>
          <a:ahLst/>
          <a:cxnLst/>
          <a:rect l="0" t="0" r="0" b="0"/>
          <a:pathLst>
            <a:path>
              <a:moveTo>
                <a:pt x="160535" y="0"/>
              </a:moveTo>
              <a:lnTo>
                <a:pt x="0" y="8236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52CD15-F396-40D2-A4BD-A4993DF2458C}">
      <dsp:nvSpPr>
        <dsp:cNvPr id="0" name=""/>
        <dsp:cNvSpPr/>
      </dsp:nvSpPr>
      <dsp:spPr>
        <a:xfrm>
          <a:off x="802677" y="804214"/>
          <a:ext cx="2655052" cy="379698"/>
        </a:xfrm>
        <a:custGeom>
          <a:avLst/>
          <a:gdLst/>
          <a:ahLst/>
          <a:cxnLst/>
          <a:rect l="0" t="0" r="0" b="0"/>
          <a:pathLst>
            <a:path>
              <a:moveTo>
                <a:pt x="2655052" y="0"/>
              </a:moveTo>
              <a:lnTo>
                <a:pt x="2655052" y="211136"/>
              </a:lnTo>
              <a:lnTo>
                <a:pt x="0" y="211136"/>
              </a:lnTo>
              <a:lnTo>
                <a:pt x="0" y="3796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5BECE-B628-4B8D-B764-3C27DADFE16A}">
      <dsp:nvSpPr>
        <dsp:cNvPr id="0" name=""/>
        <dsp:cNvSpPr/>
      </dsp:nvSpPr>
      <dsp:spPr>
        <a:xfrm>
          <a:off x="2655052" y="1536"/>
          <a:ext cx="1605355" cy="8026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Letters pool (N=20800)</a:t>
          </a:r>
        </a:p>
      </dsp:txBody>
      <dsp:txXfrm>
        <a:off x="2655052" y="1536"/>
        <a:ext cx="1605355" cy="802677"/>
      </dsp:txXfrm>
    </dsp:sp>
    <dsp:sp modelId="{90F8E5E2-484F-4102-9E34-0F607A72E488}">
      <dsp:nvSpPr>
        <dsp:cNvPr id="0" name=""/>
        <dsp:cNvSpPr/>
      </dsp:nvSpPr>
      <dsp:spPr>
        <a:xfrm>
          <a:off x="0" y="1183912"/>
          <a:ext cx="1605355" cy="802677"/>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Negatively Framed Letter (N=5200)</a:t>
          </a:r>
        </a:p>
      </dsp:txBody>
      <dsp:txXfrm>
        <a:off x="0" y="1183912"/>
        <a:ext cx="1605355" cy="802677"/>
      </dsp:txXfrm>
    </dsp:sp>
    <dsp:sp modelId="{9D77AE81-8367-4B48-B1A7-446212CA3AA3}">
      <dsp:nvSpPr>
        <dsp:cNvPr id="0" name=""/>
        <dsp:cNvSpPr/>
      </dsp:nvSpPr>
      <dsp:spPr>
        <a:xfrm>
          <a:off x="0" y="2408871"/>
          <a:ext cx="1605355" cy="8026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No reminder (1/2)</a:t>
          </a:r>
        </a:p>
        <a:p>
          <a:pPr marL="0" lvl="0" indent="0" algn="ctr" defTabSz="622300">
            <a:lnSpc>
              <a:spcPct val="90000"/>
            </a:lnSpc>
            <a:spcBef>
              <a:spcPct val="0"/>
            </a:spcBef>
            <a:spcAft>
              <a:spcPct val="35000"/>
            </a:spcAft>
            <a:buNone/>
          </a:pPr>
          <a:r>
            <a:rPr lang="en-US" sz="1400" kern="1200">
              <a:solidFill>
                <a:schemeClr val="tx1"/>
              </a:solidFill>
            </a:rPr>
            <a:t>(N=2600)</a:t>
          </a:r>
        </a:p>
      </dsp:txBody>
      <dsp:txXfrm>
        <a:off x="0" y="2408871"/>
        <a:ext cx="1605355" cy="802677"/>
      </dsp:txXfrm>
    </dsp:sp>
    <dsp:sp modelId="{D309F70B-E50A-4D77-91DE-6F88C2E1824D}">
      <dsp:nvSpPr>
        <dsp:cNvPr id="0" name=""/>
        <dsp:cNvSpPr/>
      </dsp:nvSpPr>
      <dsp:spPr>
        <a:xfrm>
          <a:off x="0" y="3197414"/>
          <a:ext cx="1605355" cy="802677"/>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Negatively framed reminder (1/2)</a:t>
          </a:r>
        </a:p>
        <a:p>
          <a:pPr marL="0" lvl="0" indent="0" algn="ctr" defTabSz="622300">
            <a:lnSpc>
              <a:spcPct val="90000"/>
            </a:lnSpc>
            <a:spcBef>
              <a:spcPct val="0"/>
            </a:spcBef>
            <a:spcAft>
              <a:spcPct val="35000"/>
            </a:spcAft>
            <a:buNone/>
          </a:pPr>
          <a:r>
            <a:rPr lang="en-US" sz="1400" kern="1200">
              <a:solidFill>
                <a:schemeClr val="tx1"/>
              </a:solidFill>
            </a:rPr>
            <a:t>(N=2600)</a:t>
          </a:r>
        </a:p>
      </dsp:txBody>
      <dsp:txXfrm>
        <a:off x="0" y="3197414"/>
        <a:ext cx="1605355" cy="802677"/>
      </dsp:txXfrm>
    </dsp:sp>
    <dsp:sp modelId="{5645B7DB-6B49-4D77-9F07-7262805B8F6E}">
      <dsp:nvSpPr>
        <dsp:cNvPr id="0" name=""/>
        <dsp:cNvSpPr/>
      </dsp:nvSpPr>
      <dsp:spPr>
        <a:xfrm>
          <a:off x="2762257" y="1229601"/>
          <a:ext cx="1605355" cy="802677"/>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Concern for others Letter (N=5200)</a:t>
          </a:r>
        </a:p>
      </dsp:txBody>
      <dsp:txXfrm>
        <a:off x="2762257" y="1229601"/>
        <a:ext cx="1605355" cy="802677"/>
      </dsp:txXfrm>
    </dsp:sp>
    <dsp:sp modelId="{64EF089A-3740-4346-B97D-C119A5B1253F}">
      <dsp:nvSpPr>
        <dsp:cNvPr id="0" name=""/>
        <dsp:cNvSpPr/>
      </dsp:nvSpPr>
      <dsp:spPr>
        <a:xfrm>
          <a:off x="2812344" y="2454559"/>
          <a:ext cx="1605355" cy="8026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No reminder (1/2)</a:t>
          </a:r>
        </a:p>
        <a:p>
          <a:pPr marL="0" lvl="0" indent="0" algn="ctr" defTabSz="622300">
            <a:lnSpc>
              <a:spcPct val="90000"/>
            </a:lnSpc>
            <a:spcBef>
              <a:spcPct val="0"/>
            </a:spcBef>
            <a:spcAft>
              <a:spcPct val="35000"/>
            </a:spcAft>
            <a:buNone/>
          </a:pPr>
          <a:r>
            <a:rPr lang="en-US" sz="1400" kern="1200">
              <a:solidFill>
                <a:schemeClr val="tx1"/>
              </a:solidFill>
            </a:rPr>
            <a:t>(N=2600)</a:t>
          </a:r>
        </a:p>
      </dsp:txBody>
      <dsp:txXfrm>
        <a:off x="2812344" y="2454559"/>
        <a:ext cx="1605355" cy="802677"/>
      </dsp:txXfrm>
    </dsp:sp>
    <dsp:sp modelId="{E898DCF1-EA37-4BD9-AE1D-35DDB2D66F19}">
      <dsp:nvSpPr>
        <dsp:cNvPr id="0" name=""/>
        <dsp:cNvSpPr/>
      </dsp:nvSpPr>
      <dsp:spPr>
        <a:xfrm>
          <a:off x="2833631" y="3243102"/>
          <a:ext cx="1605355" cy="802677"/>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Concern for others reminder(1/2)</a:t>
          </a:r>
        </a:p>
        <a:p>
          <a:pPr marL="0" lvl="0" indent="0" algn="ctr" defTabSz="622300">
            <a:lnSpc>
              <a:spcPct val="90000"/>
            </a:lnSpc>
            <a:spcBef>
              <a:spcPct val="0"/>
            </a:spcBef>
            <a:spcAft>
              <a:spcPct val="35000"/>
            </a:spcAft>
            <a:buNone/>
          </a:pPr>
          <a:r>
            <a:rPr lang="en-US" sz="1400" kern="1200" dirty="0">
              <a:solidFill>
                <a:schemeClr val="tx1"/>
              </a:solidFill>
            </a:rPr>
            <a:t>(N=2600)</a:t>
          </a:r>
        </a:p>
      </dsp:txBody>
      <dsp:txXfrm>
        <a:off x="2833631" y="3243102"/>
        <a:ext cx="1605355" cy="802677"/>
      </dsp:txXfrm>
    </dsp:sp>
    <dsp:sp modelId="{98E9381D-2F7A-4A26-A06D-194C18034473}">
      <dsp:nvSpPr>
        <dsp:cNvPr id="0" name=""/>
        <dsp:cNvSpPr/>
      </dsp:nvSpPr>
      <dsp:spPr>
        <a:xfrm>
          <a:off x="6281344" y="1173269"/>
          <a:ext cx="1605355" cy="8026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Neutral Letter (N=10400)</a:t>
          </a:r>
        </a:p>
      </dsp:txBody>
      <dsp:txXfrm>
        <a:off x="6281344" y="1173269"/>
        <a:ext cx="1605355" cy="802677"/>
      </dsp:txXfrm>
    </dsp:sp>
    <dsp:sp modelId="{D2B94095-B59B-4D12-9732-BC43145337B4}">
      <dsp:nvSpPr>
        <dsp:cNvPr id="0" name=""/>
        <dsp:cNvSpPr/>
      </dsp:nvSpPr>
      <dsp:spPr>
        <a:xfrm>
          <a:off x="6289355" y="2652612"/>
          <a:ext cx="1597344" cy="50379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Negatively framed rem. (N=2600)</a:t>
          </a:r>
        </a:p>
      </dsp:txBody>
      <dsp:txXfrm>
        <a:off x="6289355" y="2652612"/>
        <a:ext cx="1597344" cy="503792"/>
      </dsp:txXfrm>
    </dsp:sp>
    <dsp:sp modelId="{5600D7BB-F653-4328-B508-60141F682E3A}">
      <dsp:nvSpPr>
        <dsp:cNvPr id="0" name=""/>
        <dsp:cNvSpPr/>
      </dsp:nvSpPr>
      <dsp:spPr>
        <a:xfrm>
          <a:off x="6281344" y="2205505"/>
          <a:ext cx="1605355" cy="4313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No reminder</a:t>
          </a:r>
        </a:p>
        <a:p>
          <a:pPr marL="0" lvl="0" indent="0" algn="ctr" defTabSz="533400">
            <a:lnSpc>
              <a:spcPct val="90000"/>
            </a:lnSpc>
            <a:spcBef>
              <a:spcPct val="0"/>
            </a:spcBef>
            <a:spcAft>
              <a:spcPct val="35000"/>
            </a:spcAft>
            <a:buNone/>
          </a:pPr>
          <a:r>
            <a:rPr lang="en-US" sz="1200" kern="1200" dirty="0">
              <a:solidFill>
                <a:schemeClr val="tx1"/>
              </a:solidFill>
            </a:rPr>
            <a:t>(N=2600)</a:t>
          </a:r>
        </a:p>
      </dsp:txBody>
      <dsp:txXfrm>
        <a:off x="6281344" y="2205505"/>
        <a:ext cx="1605355" cy="431375"/>
      </dsp:txXfrm>
    </dsp:sp>
    <dsp:sp modelId="{0001FB3C-5418-45B4-9E61-C3C6D3C76BD3}">
      <dsp:nvSpPr>
        <dsp:cNvPr id="0" name=""/>
        <dsp:cNvSpPr/>
      </dsp:nvSpPr>
      <dsp:spPr>
        <a:xfrm>
          <a:off x="6281344" y="3140604"/>
          <a:ext cx="1605355" cy="51399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Neutral</a:t>
          </a:r>
          <a:r>
            <a:rPr lang="en-US" sz="1600" kern="1200" dirty="0">
              <a:solidFill>
                <a:schemeClr val="tx1"/>
              </a:solidFill>
            </a:rPr>
            <a:t> </a:t>
          </a:r>
          <a:r>
            <a:rPr lang="en-US" sz="1400" kern="1200" dirty="0">
              <a:solidFill>
                <a:schemeClr val="tx1"/>
              </a:solidFill>
            </a:rPr>
            <a:t>reminder</a:t>
          </a:r>
        </a:p>
        <a:p>
          <a:pPr marL="0" lvl="0" indent="0" algn="ctr" defTabSz="622300">
            <a:lnSpc>
              <a:spcPct val="90000"/>
            </a:lnSpc>
            <a:spcBef>
              <a:spcPct val="0"/>
            </a:spcBef>
            <a:spcAft>
              <a:spcPct val="35000"/>
            </a:spcAft>
            <a:buNone/>
          </a:pPr>
          <a:r>
            <a:rPr lang="en-US" sz="1400" kern="1200" dirty="0">
              <a:solidFill>
                <a:schemeClr val="tx1"/>
              </a:solidFill>
            </a:rPr>
            <a:t>(N=2600)</a:t>
          </a:r>
        </a:p>
      </dsp:txBody>
      <dsp:txXfrm>
        <a:off x="6281344" y="3140604"/>
        <a:ext cx="1605355" cy="513994"/>
      </dsp:txXfrm>
    </dsp:sp>
    <dsp:sp modelId="{885B7FA3-8CDB-4FE9-BA9A-6B969135141D}">
      <dsp:nvSpPr>
        <dsp:cNvPr id="0" name=""/>
        <dsp:cNvSpPr/>
      </dsp:nvSpPr>
      <dsp:spPr>
        <a:xfrm>
          <a:off x="6281344" y="3651059"/>
          <a:ext cx="1605355" cy="51399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Concern for others rem. (N=2600)</a:t>
          </a:r>
        </a:p>
      </dsp:txBody>
      <dsp:txXfrm>
        <a:off x="6281344" y="3651059"/>
        <a:ext cx="1605355" cy="5139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1"/>
            <a:ext cx="3076363" cy="511731"/>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eaLnBrk="1" hangingPunct="1">
              <a:defRPr sz="1200" b="0">
                <a:solidFill>
                  <a:schemeClr val="tx1"/>
                </a:solidFill>
                <a:latin typeface="Arial" charset="0"/>
              </a:defRPr>
            </a:lvl1pPr>
          </a:lstStyle>
          <a:p>
            <a:pPr>
              <a:defRPr/>
            </a:pPr>
            <a:endParaRPr lang="en-GB"/>
          </a:p>
        </p:txBody>
      </p:sp>
      <p:sp>
        <p:nvSpPr>
          <p:cNvPr id="51203" name="Rectangle 3"/>
          <p:cNvSpPr>
            <a:spLocks noGrp="1" noChangeArrowheads="1"/>
          </p:cNvSpPr>
          <p:nvPr>
            <p:ph type="dt" sz="quarter" idx="1"/>
          </p:nvPr>
        </p:nvSpPr>
        <p:spPr bwMode="auto">
          <a:xfrm>
            <a:off x="4021296" y="1"/>
            <a:ext cx="3076363" cy="511731"/>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algn="r" eaLnBrk="1" hangingPunct="1">
              <a:defRPr sz="1200" b="0">
                <a:solidFill>
                  <a:schemeClr val="tx1"/>
                </a:solidFill>
                <a:latin typeface="Arial" charset="0"/>
              </a:defRPr>
            </a:lvl1pPr>
          </a:lstStyle>
          <a:p>
            <a:pPr>
              <a:defRPr/>
            </a:pPr>
            <a:endParaRPr lang="en-GB"/>
          </a:p>
        </p:txBody>
      </p:sp>
      <p:sp>
        <p:nvSpPr>
          <p:cNvPr id="51204" name="Rectangle 4"/>
          <p:cNvSpPr>
            <a:spLocks noGrp="1" noChangeArrowheads="1"/>
          </p:cNvSpPr>
          <p:nvPr>
            <p:ph type="ftr" sz="quarter" idx="2"/>
          </p:nvPr>
        </p:nvSpPr>
        <p:spPr bwMode="auto">
          <a:xfrm>
            <a:off x="2" y="9721107"/>
            <a:ext cx="3076363" cy="511731"/>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eaLnBrk="1" hangingPunct="1">
              <a:defRPr sz="1200" b="0">
                <a:solidFill>
                  <a:schemeClr val="tx1"/>
                </a:solidFill>
                <a:latin typeface="Arial" charset="0"/>
              </a:defRPr>
            </a:lvl1pPr>
          </a:lstStyle>
          <a:p>
            <a:pPr>
              <a:defRPr/>
            </a:pPr>
            <a:endParaRPr lang="en-GB"/>
          </a:p>
        </p:txBody>
      </p:sp>
      <p:sp>
        <p:nvSpPr>
          <p:cNvPr id="51205" name="Rectangle 5"/>
          <p:cNvSpPr>
            <a:spLocks noGrp="1" noChangeArrowheads="1"/>
          </p:cNvSpPr>
          <p:nvPr>
            <p:ph type="sldNum" sz="quarter" idx="3"/>
          </p:nvPr>
        </p:nvSpPr>
        <p:spPr bwMode="auto">
          <a:xfrm>
            <a:off x="4021296" y="9721107"/>
            <a:ext cx="3076363" cy="511731"/>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algn="r" eaLnBrk="1" hangingPunct="1">
              <a:defRPr sz="1200" b="0">
                <a:solidFill>
                  <a:schemeClr val="tx1"/>
                </a:solidFill>
                <a:latin typeface="Arial" panose="020B0604020202020204" pitchFamily="34" charset="0"/>
              </a:defRPr>
            </a:lvl1pPr>
          </a:lstStyle>
          <a:p>
            <a:pPr>
              <a:defRPr/>
            </a:pPr>
            <a:fld id="{9E9288B3-E3B0-4E40-8A43-A7CB490DD199}" type="slidenum">
              <a:rPr lang="en-GB" altLang="it-IT"/>
              <a:pPr>
                <a:defRPr/>
              </a:pPr>
              <a:t>‹N›</a:t>
            </a:fld>
            <a:endParaRPr lang="en-GB" altLang="it-IT"/>
          </a:p>
        </p:txBody>
      </p:sp>
    </p:spTree>
    <p:extLst>
      <p:ext uri="{BB962C8B-B14F-4D97-AF65-F5344CB8AC3E}">
        <p14:creationId xmlns:p14="http://schemas.microsoft.com/office/powerpoint/2010/main" val="1923576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2" y="1"/>
            <a:ext cx="3076363" cy="511731"/>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eaLnBrk="1" hangingPunct="1">
              <a:defRPr sz="1200" b="0">
                <a:solidFill>
                  <a:schemeClr val="tx1"/>
                </a:solidFill>
                <a:latin typeface="Arial" charset="0"/>
              </a:defRPr>
            </a:lvl1pPr>
          </a:lstStyle>
          <a:p>
            <a:pPr>
              <a:defRPr/>
            </a:pPr>
            <a:endParaRPr lang="en-GB"/>
          </a:p>
        </p:txBody>
      </p:sp>
      <p:sp>
        <p:nvSpPr>
          <p:cNvPr id="52227" name="Rectangle 3"/>
          <p:cNvSpPr>
            <a:spLocks noGrp="1" noChangeArrowheads="1"/>
          </p:cNvSpPr>
          <p:nvPr>
            <p:ph type="dt" idx="1"/>
          </p:nvPr>
        </p:nvSpPr>
        <p:spPr bwMode="auto">
          <a:xfrm>
            <a:off x="4021296" y="1"/>
            <a:ext cx="3076363" cy="511731"/>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algn="r" eaLnBrk="1" hangingPunct="1">
              <a:defRPr sz="1200" b="0">
                <a:solidFill>
                  <a:schemeClr val="tx1"/>
                </a:solidFill>
                <a:latin typeface="Arial"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709931" y="4861443"/>
            <a:ext cx="5679440" cy="4605576"/>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p>
            <a:pPr lvl="0"/>
            <a:r>
              <a:rPr lang="en-GB" noProof="0"/>
              <a:t>Textmasterformate durch Klicken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52230" name="Rectangle 6"/>
          <p:cNvSpPr>
            <a:spLocks noGrp="1" noChangeArrowheads="1"/>
          </p:cNvSpPr>
          <p:nvPr>
            <p:ph type="ftr" sz="quarter" idx="4"/>
          </p:nvPr>
        </p:nvSpPr>
        <p:spPr bwMode="auto">
          <a:xfrm>
            <a:off x="2" y="9721107"/>
            <a:ext cx="3076363" cy="511731"/>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eaLnBrk="1" hangingPunct="1">
              <a:defRPr sz="1200" b="0">
                <a:solidFill>
                  <a:schemeClr val="tx1"/>
                </a:solidFill>
                <a:latin typeface="Arial" charset="0"/>
              </a:defRPr>
            </a:lvl1pPr>
          </a:lstStyle>
          <a:p>
            <a:pPr>
              <a:defRPr/>
            </a:pPr>
            <a:endParaRPr lang="en-GB"/>
          </a:p>
        </p:txBody>
      </p:sp>
      <p:sp>
        <p:nvSpPr>
          <p:cNvPr id="52231" name="Rectangle 7"/>
          <p:cNvSpPr>
            <a:spLocks noGrp="1" noChangeArrowheads="1"/>
          </p:cNvSpPr>
          <p:nvPr>
            <p:ph type="sldNum" sz="quarter" idx="5"/>
          </p:nvPr>
        </p:nvSpPr>
        <p:spPr bwMode="auto">
          <a:xfrm>
            <a:off x="4021296" y="9721107"/>
            <a:ext cx="3076363" cy="511731"/>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algn="r" eaLnBrk="1" hangingPunct="1">
              <a:defRPr sz="1200" b="0">
                <a:solidFill>
                  <a:schemeClr val="tx1"/>
                </a:solidFill>
                <a:latin typeface="Arial" panose="020B0604020202020204" pitchFamily="34" charset="0"/>
              </a:defRPr>
            </a:lvl1pPr>
          </a:lstStyle>
          <a:p>
            <a:pPr>
              <a:defRPr/>
            </a:pPr>
            <a:fld id="{5008751F-C806-40F9-A5D1-6DC5296C52E4}" type="slidenum">
              <a:rPr lang="en-GB" altLang="it-IT"/>
              <a:pPr>
                <a:defRPr/>
              </a:pPr>
              <a:t>‹N›</a:t>
            </a:fld>
            <a:endParaRPr lang="en-GB" altLang="it-IT"/>
          </a:p>
        </p:txBody>
      </p:sp>
    </p:spTree>
    <p:extLst>
      <p:ext uri="{BB962C8B-B14F-4D97-AF65-F5344CB8AC3E}">
        <p14:creationId xmlns:p14="http://schemas.microsoft.com/office/powerpoint/2010/main" val="2496675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ia.gov/library/publications/the-world-factbook/geos/am.html"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adb.org/countries/armenia/poverty"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D46D17-949F-4482-A1D8-3048DFBF7F77}" type="slidenum">
              <a:rPr lang="en-GB" altLang="it-IT" smtClean="0"/>
              <a:pPr>
                <a:spcBef>
                  <a:spcPct val="0"/>
                </a:spcBef>
              </a:pPr>
              <a:t>0</a:t>
            </a:fld>
            <a:endParaRPr lang="en-GB" altLang="it-IT"/>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t-IT">
              <a:latin typeface="Arial" panose="020B0604020202020204" pitchFamily="34" charset="0"/>
            </a:endParaRPr>
          </a:p>
        </p:txBody>
      </p:sp>
    </p:spTree>
    <p:extLst>
      <p:ext uri="{BB962C8B-B14F-4D97-AF65-F5344CB8AC3E}">
        <p14:creationId xmlns:p14="http://schemas.microsoft.com/office/powerpoint/2010/main" val="997693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4EEF22-426F-45C8-9DF8-EEEF644D9F5C}" type="slidenum">
              <a:rPr lang="en-GB" altLang="it-IT" sz="1300"/>
              <a:pPr>
                <a:spcBef>
                  <a:spcPct val="0"/>
                </a:spcBef>
              </a:pPr>
              <a:t>9</a:t>
            </a:fld>
            <a:endParaRPr lang="en-GB" altLang="it-IT" sz="13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68586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C1ACA1-2BD2-42B3-AC43-56BEBCFF2156}" type="slidenum">
              <a:rPr lang="en-GB" altLang="it-IT" smtClean="0"/>
              <a:pPr>
                <a:spcBef>
                  <a:spcPct val="0"/>
                </a:spcBef>
              </a:pPr>
              <a:t>10</a:t>
            </a:fld>
            <a:endParaRPr lang="en-GB" altLang="it-IT"/>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170385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E438CA-33BE-47B0-8214-8DC06B700D79}" type="slidenum">
              <a:rPr lang="en-GB" altLang="it-IT" sz="1300"/>
              <a:pPr>
                <a:spcBef>
                  <a:spcPct val="0"/>
                </a:spcBef>
              </a:pPr>
              <a:t>11</a:t>
            </a:fld>
            <a:endParaRPr lang="en-GB" altLang="it-IT" sz="13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30991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5F8873-53F8-4B90-A9B3-BD3E3B70A467}" type="slidenum">
              <a:rPr lang="en-GB" altLang="it-IT" sz="1300"/>
              <a:pPr>
                <a:spcBef>
                  <a:spcPct val="0"/>
                </a:spcBef>
              </a:pPr>
              <a:t>12</a:t>
            </a:fld>
            <a:endParaRPr lang="en-GB" altLang="it-IT"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98331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FDCC1B-6070-4FF4-83E6-9EE663F50F40}" type="slidenum">
              <a:rPr lang="en-GB" altLang="it-IT" sz="1300"/>
              <a:pPr>
                <a:spcBef>
                  <a:spcPct val="0"/>
                </a:spcBef>
              </a:pPr>
              <a:t>13</a:t>
            </a:fld>
            <a:endParaRPr lang="en-GB" altLang="it-IT" sz="13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308153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C1ACA1-2BD2-42B3-AC43-56BEBCFF2156}" type="slidenum">
              <a:rPr lang="en-GB" altLang="it-IT" smtClean="0"/>
              <a:pPr>
                <a:spcBef>
                  <a:spcPct val="0"/>
                </a:spcBef>
              </a:pPr>
              <a:t>14</a:t>
            </a:fld>
            <a:endParaRPr lang="en-GB" altLang="it-IT"/>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1832725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38BF75-F125-461A-8A01-D5F994B9D720}" type="slidenum">
              <a:rPr lang="en-GB" altLang="it-IT" sz="1300"/>
              <a:pPr>
                <a:spcBef>
                  <a:spcPct val="0"/>
                </a:spcBef>
              </a:pPr>
              <a:t>15</a:t>
            </a:fld>
            <a:endParaRPr lang="en-GB" altLang="it-IT" sz="13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605563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7ACB43-FF38-4C94-A06D-3B0E8B3B72F1}" type="slidenum">
              <a:rPr lang="en-GB" altLang="it-IT" sz="1300"/>
              <a:pPr>
                <a:spcBef>
                  <a:spcPct val="0"/>
                </a:spcBef>
              </a:pPr>
              <a:t>16</a:t>
            </a:fld>
            <a:endParaRPr lang="en-GB" altLang="it-IT" sz="13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1973785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8EDC95-29A9-4648-8303-243C50E39BEA}" type="slidenum">
              <a:rPr lang="en-GB" altLang="it-IT" sz="1300"/>
              <a:pPr>
                <a:spcBef>
                  <a:spcPct val="0"/>
                </a:spcBef>
              </a:pPr>
              <a:t>17</a:t>
            </a:fld>
            <a:endParaRPr lang="en-GB" altLang="it-IT" sz="13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844830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A453FC-857A-4031-B06A-7BF6CCFBFE13}" type="slidenum">
              <a:rPr lang="en-GB" altLang="it-IT" sz="1300"/>
              <a:pPr>
                <a:spcBef>
                  <a:spcPct val="0"/>
                </a:spcBef>
              </a:pPr>
              <a:t>18</a:t>
            </a:fld>
            <a:endParaRPr lang="en-GB" altLang="it-IT" sz="13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40701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B7E73F-7A82-45C9-A146-C10B3C5753A7}" type="slidenum">
              <a:rPr lang="en-GB" altLang="it-IT" smtClean="0"/>
              <a:pPr>
                <a:spcBef>
                  <a:spcPct val="0"/>
                </a:spcBef>
              </a:pPr>
              <a:t>1</a:t>
            </a:fld>
            <a:endParaRPr lang="en-GB" altLang="it-IT"/>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864311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C1ACA1-2BD2-42B3-AC43-56BEBCFF2156}" type="slidenum">
              <a:rPr lang="en-GB" altLang="it-IT" smtClean="0"/>
              <a:pPr>
                <a:spcBef>
                  <a:spcPct val="0"/>
                </a:spcBef>
              </a:pPr>
              <a:t>19</a:t>
            </a:fld>
            <a:endParaRPr lang="en-GB" altLang="it-IT"/>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847567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55A57F-2364-4EEF-8494-4249FE8B2484}" type="slidenum">
              <a:rPr lang="en-GB" altLang="it-IT" sz="1300"/>
              <a:pPr>
                <a:spcBef>
                  <a:spcPct val="0"/>
                </a:spcBef>
              </a:pPr>
              <a:t>20</a:t>
            </a:fld>
            <a:endParaRPr lang="en-GB" altLang="it-IT"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835302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5F1E24-6B61-4CFD-B4A8-0D636B2CCBBD}" type="slidenum">
              <a:rPr lang="en-GB" altLang="it-IT" sz="1300"/>
              <a:pPr>
                <a:spcBef>
                  <a:spcPct val="0"/>
                </a:spcBef>
              </a:pPr>
              <a:t>21</a:t>
            </a:fld>
            <a:endParaRPr lang="en-GB" altLang="it-IT" sz="13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094736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5849B0-564B-4CD1-A70F-BDA3F4B9B100}" type="slidenum">
              <a:rPr lang="en-GB" altLang="it-IT" sz="1300"/>
              <a:pPr>
                <a:spcBef>
                  <a:spcPct val="0"/>
                </a:spcBef>
              </a:pPr>
              <a:t>22</a:t>
            </a:fld>
            <a:endParaRPr lang="en-GB" altLang="it-IT"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757228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5A5AAF-B327-49C8-813C-37C1FA3AFC32}" type="slidenum">
              <a:rPr lang="en-GB" altLang="it-IT" sz="1300"/>
              <a:pPr>
                <a:spcBef>
                  <a:spcPct val="0"/>
                </a:spcBef>
              </a:pPr>
              <a:t>23</a:t>
            </a:fld>
            <a:endParaRPr lang="en-GB" altLang="it-IT" sz="13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1342191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3A6D14-E193-4554-9369-DA981DF2CC85}" type="slidenum">
              <a:rPr lang="en-GB" altLang="it-IT" sz="1300"/>
              <a:pPr>
                <a:spcBef>
                  <a:spcPct val="0"/>
                </a:spcBef>
              </a:pPr>
              <a:t>24</a:t>
            </a:fld>
            <a:endParaRPr lang="en-GB" altLang="it-IT"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400111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15FDAB-9DE3-4B59-AF33-E50AF3D59D1C}" type="slidenum">
              <a:rPr lang="en-GB" altLang="it-IT" sz="1300"/>
              <a:pPr>
                <a:spcBef>
                  <a:spcPct val="0"/>
                </a:spcBef>
              </a:pPr>
              <a:t>25</a:t>
            </a:fld>
            <a:endParaRPr lang="en-GB" altLang="it-IT"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1226568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92C765-A495-42E6-BAC8-80679FA8E799}" type="slidenum">
              <a:rPr lang="en-GB" altLang="it-IT" sz="1300"/>
              <a:pPr>
                <a:spcBef>
                  <a:spcPct val="0"/>
                </a:spcBef>
              </a:pPr>
              <a:t>26</a:t>
            </a:fld>
            <a:endParaRPr lang="en-GB" altLang="it-IT"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4014567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92C765-A495-42E6-BAC8-80679FA8E799}" type="slidenum">
              <a:rPr lang="en-GB" altLang="it-IT" sz="1300"/>
              <a:pPr>
                <a:spcBef>
                  <a:spcPct val="0"/>
                </a:spcBef>
              </a:pPr>
              <a:t>28</a:t>
            </a:fld>
            <a:endParaRPr lang="en-GB" altLang="it-IT"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484040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32746F-2940-4978-B43D-26638CACF57F}" type="slidenum">
              <a:rPr lang="en-GB" altLang="it-IT" sz="1300"/>
              <a:pPr>
                <a:spcBef>
                  <a:spcPct val="0"/>
                </a:spcBef>
              </a:pPr>
              <a:t>29</a:t>
            </a:fld>
            <a:endParaRPr lang="en-GB" altLang="it-IT"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42462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124C8E-0278-43C2-9933-C56EDD4030E9}" type="slidenum">
              <a:rPr lang="en-GB" altLang="it-IT" smtClean="0"/>
              <a:pPr>
                <a:spcBef>
                  <a:spcPct val="0"/>
                </a:spcBef>
              </a:pPr>
              <a:t>2</a:t>
            </a:fld>
            <a:endParaRPr lang="en-GB" altLang="it-IT"/>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t-IT">
              <a:latin typeface="Arial" panose="020B0604020202020204" pitchFamily="34" charset="0"/>
            </a:endParaRPr>
          </a:p>
        </p:txBody>
      </p:sp>
    </p:spTree>
    <p:extLst>
      <p:ext uri="{BB962C8B-B14F-4D97-AF65-F5344CB8AC3E}">
        <p14:creationId xmlns:p14="http://schemas.microsoft.com/office/powerpoint/2010/main" val="468758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75F467-028A-4A33-A8C2-E2082D175491}" type="slidenum">
              <a:rPr lang="en-GB" altLang="it-IT" sz="1300"/>
              <a:pPr>
                <a:spcBef>
                  <a:spcPct val="0"/>
                </a:spcBef>
              </a:pPr>
              <a:t>30</a:t>
            </a:fld>
            <a:endParaRPr lang="en-GB" altLang="it-IT"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3771651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9125BA-CE86-4199-B353-885A5E7F438F}" type="slidenum">
              <a:rPr lang="en-GB" altLang="it-IT" sz="1300"/>
              <a:pPr>
                <a:spcBef>
                  <a:spcPct val="0"/>
                </a:spcBef>
              </a:pPr>
              <a:t>31</a:t>
            </a:fld>
            <a:endParaRPr lang="en-GB" altLang="it-IT"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06936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C1ACA1-2BD2-42B3-AC43-56BEBCFF2156}" type="slidenum">
              <a:rPr lang="en-GB" altLang="it-IT" smtClean="0"/>
              <a:pPr>
                <a:spcBef>
                  <a:spcPct val="0"/>
                </a:spcBef>
              </a:pPr>
              <a:t>33</a:t>
            </a:fld>
            <a:endParaRPr lang="en-GB" altLang="it-IT"/>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418302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234431-45C3-4881-8358-1A87589A8A62}" type="slidenum">
              <a:rPr lang="en-GB" altLang="it-IT" sz="1300"/>
              <a:pPr>
                <a:spcBef>
                  <a:spcPct val="0"/>
                </a:spcBef>
              </a:pPr>
              <a:t>34</a:t>
            </a:fld>
            <a:endParaRPr lang="en-GB" altLang="it-IT"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601491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341D54-E599-4916-B376-64F224F402DC}" type="slidenum">
              <a:rPr lang="en-GB" altLang="it-IT" sz="1300"/>
              <a:pPr>
                <a:spcBef>
                  <a:spcPct val="0"/>
                </a:spcBef>
              </a:pPr>
              <a:t>35</a:t>
            </a:fld>
            <a:endParaRPr lang="en-GB" altLang="it-IT"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441680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B7E73F-7A82-45C9-A146-C10B3C5753A7}" type="slidenum">
              <a:rPr lang="en-GB" altLang="it-IT" smtClean="0"/>
              <a:pPr>
                <a:spcBef>
                  <a:spcPct val="0"/>
                </a:spcBef>
              </a:pPr>
              <a:t>36</a:t>
            </a:fld>
            <a:endParaRPr lang="en-GB" altLang="it-IT"/>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1327050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124C8E-0278-43C2-9933-C56EDD4030E9}" type="slidenum">
              <a:rPr lang="en-GB" altLang="it-IT" smtClean="0"/>
              <a:pPr>
                <a:spcBef>
                  <a:spcPct val="0"/>
                </a:spcBef>
              </a:pPr>
              <a:t>37</a:t>
            </a:fld>
            <a:endParaRPr lang="en-GB" altLang="it-IT"/>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t-IT">
              <a:latin typeface="Arial" panose="020B0604020202020204" pitchFamily="34" charset="0"/>
            </a:endParaRPr>
          </a:p>
        </p:txBody>
      </p:sp>
    </p:spTree>
    <p:extLst>
      <p:ext uri="{BB962C8B-B14F-4D97-AF65-F5344CB8AC3E}">
        <p14:creationId xmlns:p14="http://schemas.microsoft.com/office/powerpoint/2010/main" val="210435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C1ACA1-2BD2-42B3-AC43-56BEBCFF2156}" type="slidenum">
              <a:rPr lang="en-GB" altLang="it-IT" smtClean="0"/>
              <a:pPr>
                <a:spcBef>
                  <a:spcPct val="0"/>
                </a:spcBef>
              </a:pPr>
              <a:t>38</a:t>
            </a:fld>
            <a:endParaRPr lang="en-GB" altLang="it-IT"/>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3087374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5D945FE3-2576-4FB9-AD6A-B2C038A97D69}" type="slidenum">
              <a:rPr lang="en-US" smtClean="0"/>
              <a:t>40</a:t>
            </a:fld>
            <a:endParaRPr lang="en-US"/>
          </a:p>
        </p:txBody>
      </p:sp>
    </p:spTree>
    <p:extLst>
      <p:ext uri="{BB962C8B-B14F-4D97-AF65-F5344CB8AC3E}">
        <p14:creationId xmlns:p14="http://schemas.microsoft.com/office/powerpoint/2010/main" val="2419730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pPr>
              <a:defRPr/>
            </a:pPr>
            <a:fld id="{5008751F-C806-40F9-A5D1-6DC5296C52E4}" type="slidenum">
              <a:rPr lang="en-GB" altLang="it-IT" smtClean="0"/>
              <a:pPr>
                <a:defRPr/>
              </a:pPr>
              <a:t>41</a:t>
            </a:fld>
            <a:endParaRPr lang="en-GB" altLang="it-IT"/>
          </a:p>
        </p:txBody>
      </p:sp>
    </p:spTree>
    <p:extLst>
      <p:ext uri="{BB962C8B-B14F-4D97-AF65-F5344CB8AC3E}">
        <p14:creationId xmlns:p14="http://schemas.microsoft.com/office/powerpoint/2010/main" val="263811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C1ACA1-2BD2-42B3-AC43-56BEBCFF2156}" type="slidenum">
              <a:rPr lang="en-GB" altLang="it-IT" smtClean="0"/>
              <a:pPr>
                <a:spcBef>
                  <a:spcPct val="0"/>
                </a:spcBef>
              </a:pPr>
              <a:t>3</a:t>
            </a:fld>
            <a:endParaRPr lang="en-GB" altLang="it-IT"/>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1450015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5D945FE3-2576-4FB9-AD6A-B2C038A97D69}" type="slidenum">
              <a:rPr lang="en-US" smtClean="0"/>
              <a:t>42</a:t>
            </a:fld>
            <a:endParaRPr lang="en-US"/>
          </a:p>
        </p:txBody>
      </p:sp>
    </p:spTree>
    <p:extLst>
      <p:ext uri="{BB962C8B-B14F-4D97-AF65-F5344CB8AC3E}">
        <p14:creationId xmlns:p14="http://schemas.microsoft.com/office/powerpoint/2010/main" val="2074857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5D945FE3-2576-4FB9-AD6A-B2C038A97D69}" type="slidenum">
              <a:rPr lang="en-US" smtClean="0"/>
              <a:t>43</a:t>
            </a:fld>
            <a:endParaRPr lang="en-US"/>
          </a:p>
        </p:txBody>
      </p:sp>
    </p:spTree>
    <p:extLst>
      <p:ext uri="{BB962C8B-B14F-4D97-AF65-F5344CB8AC3E}">
        <p14:creationId xmlns:p14="http://schemas.microsoft.com/office/powerpoint/2010/main" val="3076894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45FE3-2576-4FB9-AD6A-B2C038A97D69}" type="slidenum">
              <a:rPr lang="en-US" smtClean="0"/>
              <a:t>45</a:t>
            </a:fld>
            <a:endParaRPr lang="en-US"/>
          </a:p>
        </p:txBody>
      </p:sp>
    </p:spTree>
    <p:extLst>
      <p:ext uri="{BB962C8B-B14F-4D97-AF65-F5344CB8AC3E}">
        <p14:creationId xmlns:p14="http://schemas.microsoft.com/office/powerpoint/2010/main" val="3355390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C1ACA1-2BD2-42B3-AC43-56BEBCFF2156}" type="slidenum">
              <a:rPr lang="en-GB" altLang="it-IT" smtClean="0"/>
              <a:pPr>
                <a:spcBef>
                  <a:spcPct val="0"/>
                </a:spcBef>
              </a:pPr>
              <a:t>46</a:t>
            </a:fld>
            <a:endParaRPr lang="en-GB" altLang="it-IT"/>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1233315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https://www.cia.gov/library/publications/the-world-factbook/geos/am.html</a:t>
            </a:r>
            <a:r>
              <a:rPr lang="en-US" dirty="0"/>
              <a:t>)</a:t>
            </a:r>
          </a:p>
          <a:p>
            <a:r>
              <a:rPr lang="en-US" dirty="0">
                <a:hlinkClick r:id="rId4"/>
              </a:rPr>
              <a:t>https://www.adb.org/countries/armenia/poverty</a:t>
            </a:r>
            <a:endParaRPr lang="en-US" dirty="0"/>
          </a:p>
          <a:p>
            <a:endParaRPr lang="en-US" dirty="0"/>
          </a:p>
        </p:txBody>
      </p:sp>
      <p:sp>
        <p:nvSpPr>
          <p:cNvPr id="4" name="Slide Number Placeholder 3"/>
          <p:cNvSpPr>
            <a:spLocks noGrp="1"/>
          </p:cNvSpPr>
          <p:nvPr>
            <p:ph type="sldNum" sz="quarter" idx="5"/>
          </p:nvPr>
        </p:nvSpPr>
        <p:spPr/>
        <p:txBody>
          <a:bodyPr/>
          <a:lstStyle/>
          <a:p>
            <a:fld id="{5D945FE3-2576-4FB9-AD6A-B2C038A97D69}" type="slidenum">
              <a:rPr lang="en-US" smtClean="0"/>
              <a:t>47</a:t>
            </a:fld>
            <a:endParaRPr lang="en-US"/>
          </a:p>
        </p:txBody>
      </p:sp>
    </p:spTree>
    <p:extLst>
      <p:ext uri="{BB962C8B-B14F-4D97-AF65-F5344CB8AC3E}">
        <p14:creationId xmlns:p14="http://schemas.microsoft.com/office/powerpoint/2010/main" val="439813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945FE3-2576-4FB9-AD6A-B2C038A97D69}" type="slidenum">
              <a:rPr lang="en-US" smtClean="0"/>
              <a:t>48</a:t>
            </a:fld>
            <a:endParaRPr lang="en-US"/>
          </a:p>
        </p:txBody>
      </p:sp>
    </p:spTree>
    <p:extLst>
      <p:ext uri="{BB962C8B-B14F-4D97-AF65-F5344CB8AC3E}">
        <p14:creationId xmlns:p14="http://schemas.microsoft.com/office/powerpoint/2010/main" val="19618508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do not have the medical map in English, but we will try to produce it for the paper. </a:t>
            </a:r>
          </a:p>
          <a:p>
            <a:r>
              <a:rPr lang="en-US" dirty="0"/>
              <a:t>The big green area in the middle of the photo is the capital city of the region (Gyumri), in which 6 medical institutions are concentrated. The green circles are the medical institutions, the black circles are the communities/villages/cities served by these medical institutions. The other medical institutions are mainly concentrated in major cities of the region. I THINK THIS MUCH IS ENOUGH, but if you need more info about medical institutions let me know. </a:t>
            </a:r>
          </a:p>
          <a:p>
            <a:endParaRPr lang="en-US" dirty="0"/>
          </a:p>
        </p:txBody>
      </p:sp>
      <p:sp>
        <p:nvSpPr>
          <p:cNvPr id="4" name="Slide Number Placeholder 3"/>
          <p:cNvSpPr>
            <a:spLocks noGrp="1"/>
          </p:cNvSpPr>
          <p:nvPr>
            <p:ph type="sldNum" sz="quarter" idx="5"/>
          </p:nvPr>
        </p:nvSpPr>
        <p:spPr/>
        <p:txBody>
          <a:bodyPr/>
          <a:lstStyle/>
          <a:p>
            <a:fld id="{5D945FE3-2576-4FB9-AD6A-B2C038A97D69}" type="slidenum">
              <a:rPr lang="en-US" smtClean="0"/>
              <a:t>49</a:t>
            </a:fld>
            <a:endParaRPr lang="en-US"/>
          </a:p>
        </p:txBody>
      </p:sp>
    </p:spTree>
    <p:extLst>
      <p:ext uri="{BB962C8B-B14F-4D97-AF65-F5344CB8AC3E}">
        <p14:creationId xmlns:p14="http://schemas.microsoft.com/office/powerpoint/2010/main" val="10983094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C1ACA1-2BD2-42B3-AC43-56BEBCFF2156}" type="slidenum">
              <a:rPr lang="en-GB" altLang="it-IT" smtClean="0"/>
              <a:pPr>
                <a:spcBef>
                  <a:spcPct val="0"/>
                </a:spcBef>
              </a:pPr>
              <a:t>50</a:t>
            </a:fld>
            <a:endParaRPr lang="en-GB" altLang="it-IT"/>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409892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C1ACA1-2BD2-42B3-AC43-56BEBCFF2156}" type="slidenum">
              <a:rPr lang="en-GB" altLang="it-IT" smtClean="0"/>
              <a:pPr>
                <a:spcBef>
                  <a:spcPct val="0"/>
                </a:spcBef>
              </a:pPr>
              <a:t>58</a:t>
            </a:fld>
            <a:endParaRPr lang="en-GB" altLang="it-IT"/>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35773044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b="0" i="0" u="none" strike="noStrike" baseline="0" dirty="0">
                <a:solidFill>
                  <a:srgbClr val="000000"/>
                </a:solidFill>
                <a:latin typeface="Charis SIL"/>
              </a:rPr>
              <a:t>Considering that receiving letter and reminder depends on observable and unobservable individual characteristics (area of residence, say, or co-residence with others, time spent at home, and so on), we elect not to estimate Equation </a:t>
            </a:r>
            <a:r>
              <a:rPr lang="en-US" sz="1800" b="0" i="0" u="none" strike="noStrike" baseline="0" dirty="0">
                <a:solidFill>
                  <a:srgbClr val="2196D1"/>
                </a:solidFill>
                <a:latin typeface="Charis SIL"/>
              </a:rPr>
              <a:t>(3) </a:t>
            </a:r>
            <a:r>
              <a:rPr lang="en-US" sz="1800" b="0" i="0" u="none" strike="noStrike" baseline="0" dirty="0">
                <a:solidFill>
                  <a:srgbClr val="000000"/>
                </a:solidFill>
                <a:latin typeface="Charis SIL"/>
              </a:rPr>
              <a:t>by OLS. Instead, we use Two-Stage Least Squares, and take the two dummies </a:t>
            </a:r>
            <a:r>
              <a:rPr lang="en-US" sz="1800" b="0" i="1" u="none" strike="noStrike" baseline="0" dirty="0" err="1">
                <a:solidFill>
                  <a:srgbClr val="000000"/>
                </a:solidFill>
                <a:latin typeface="Charis SIL"/>
              </a:rPr>
              <a:t>Lij</a:t>
            </a:r>
            <a:r>
              <a:rPr lang="en-US" sz="1800" b="0" i="1" u="none" strike="noStrike" baseline="0" dirty="0">
                <a:solidFill>
                  <a:srgbClr val="000000"/>
                </a:solidFill>
                <a:latin typeface="Charis SIL"/>
              </a:rPr>
              <a:t> </a:t>
            </a:r>
            <a:r>
              <a:rPr lang="en-US" sz="1800" b="0" i="0" u="none" strike="noStrike" baseline="0" dirty="0">
                <a:solidFill>
                  <a:srgbClr val="000000"/>
                </a:solidFill>
                <a:latin typeface="Charis SIL"/>
              </a:rPr>
              <a:t>and </a:t>
            </a:r>
            <a:r>
              <a:rPr lang="en-US" sz="1800" b="0" i="1" u="none" strike="noStrike" baseline="0" dirty="0" err="1">
                <a:solidFill>
                  <a:srgbClr val="000000"/>
                </a:solidFill>
                <a:latin typeface="Charis SIL"/>
              </a:rPr>
              <a:t>Rij</a:t>
            </a:r>
            <a:r>
              <a:rPr lang="en-US" sz="1800" b="0" i="1" u="none" strike="noStrike" baseline="0" dirty="0">
                <a:solidFill>
                  <a:srgbClr val="000000"/>
                </a:solidFill>
                <a:latin typeface="Charis SIL"/>
              </a:rPr>
              <a:t> </a:t>
            </a:r>
            <a:r>
              <a:rPr lang="en-US" sz="1800" b="0" i="0" u="none" strike="noStrike" baseline="0" dirty="0">
                <a:solidFill>
                  <a:srgbClr val="000000"/>
                </a:solidFill>
                <a:latin typeface="Charis SIL"/>
              </a:rPr>
              <a:t>for the randomly assigned type of invitation sent to each subject as instrumental variables. The corresponding first-stage equations model letter and reminder reception as functions of letter and reminder dispatch, and are specified as follows: </a:t>
            </a:r>
            <a:r>
              <a:rPr lang="en-US" sz="1800" b="0" i="1" u="none" strike="noStrike" baseline="0" dirty="0" err="1">
                <a:solidFill>
                  <a:srgbClr val="000000"/>
                </a:solidFill>
                <a:latin typeface="STIX"/>
              </a:rPr>
              <a:t>LetterReceivedij</a:t>
            </a:r>
            <a:r>
              <a:rPr lang="en-US" sz="1800" b="0" i="1" u="none" strike="noStrike" baseline="0" dirty="0">
                <a:solidFill>
                  <a:srgbClr val="000000"/>
                </a:solidFill>
                <a:latin typeface="STIX"/>
              </a:rPr>
              <a:t> </a:t>
            </a:r>
            <a:r>
              <a:rPr lang="en-US" sz="1800" b="0" i="0" u="none" strike="noStrike" baseline="0" dirty="0">
                <a:solidFill>
                  <a:srgbClr val="000000"/>
                </a:solidFill>
                <a:latin typeface="STIX"/>
              </a:rPr>
              <a:t>=</a:t>
            </a:r>
            <a:r>
              <a:rPr lang="en-US" sz="1800" b="0" i="1" u="none" strike="noStrike" baseline="0" dirty="0">
                <a:solidFill>
                  <a:srgbClr val="000000"/>
                </a:solidFill>
                <a:latin typeface="STIX"/>
              </a:rPr>
              <a:t>αj </a:t>
            </a:r>
            <a:r>
              <a:rPr lang="en-US" sz="1800" b="0" i="0" u="none" strike="noStrike" baseline="0" dirty="0">
                <a:solidFill>
                  <a:srgbClr val="000000"/>
                </a:solidFill>
                <a:latin typeface="STIX"/>
              </a:rPr>
              <a:t>+ </a:t>
            </a:r>
            <a:r>
              <a:rPr lang="en-US" sz="1800" b="0" i="1" u="none" strike="noStrike" baseline="0" dirty="0">
                <a:solidFill>
                  <a:srgbClr val="000000"/>
                </a:solidFill>
                <a:latin typeface="STIX"/>
              </a:rPr>
              <a:t>ρ</a:t>
            </a:r>
            <a:r>
              <a:rPr lang="en-US" sz="1800" b="0" i="0" u="none" strike="noStrike" baseline="0" dirty="0">
                <a:solidFill>
                  <a:srgbClr val="000000"/>
                </a:solidFill>
                <a:latin typeface="STIX"/>
              </a:rPr>
              <a:t>10</a:t>
            </a:r>
            <a:r>
              <a:rPr lang="en-US" sz="1800" b="0" i="1" u="none" strike="noStrike" baseline="0" dirty="0">
                <a:solidFill>
                  <a:srgbClr val="000000"/>
                </a:solidFill>
                <a:latin typeface="STIX"/>
              </a:rPr>
              <a:t>Lij </a:t>
            </a:r>
            <a:r>
              <a:rPr lang="en-US" sz="1800" b="0" i="0" u="none" strike="noStrike" baseline="0" dirty="0">
                <a:solidFill>
                  <a:srgbClr val="000000"/>
                </a:solidFill>
                <a:latin typeface="STIX"/>
              </a:rPr>
              <a:t>+ </a:t>
            </a:r>
            <a:r>
              <a:rPr lang="en-US" sz="1800" b="0" i="1" u="none" strike="noStrike" baseline="0" dirty="0">
                <a:solidFill>
                  <a:srgbClr val="000000"/>
                </a:solidFill>
                <a:latin typeface="STIX"/>
              </a:rPr>
              <a:t>ρ</a:t>
            </a:r>
            <a:r>
              <a:rPr lang="en-US" sz="1800" b="0" i="0" u="none" strike="noStrike" baseline="0" dirty="0">
                <a:solidFill>
                  <a:srgbClr val="000000"/>
                </a:solidFill>
                <a:latin typeface="STIX"/>
              </a:rPr>
              <a:t>11</a:t>
            </a:r>
            <a:r>
              <a:rPr lang="en-US" sz="1800" b="0" i="1" u="none" strike="noStrike" baseline="0" dirty="0">
                <a:solidFill>
                  <a:srgbClr val="000000"/>
                </a:solidFill>
                <a:latin typeface="STIX"/>
              </a:rPr>
              <a:t>Lij </a:t>
            </a:r>
            <a:r>
              <a:rPr lang="en-US" sz="1800" b="0" i="0" u="none" strike="noStrike" baseline="0" dirty="0">
                <a:solidFill>
                  <a:srgbClr val="000000"/>
                </a:solidFill>
                <a:latin typeface="STIX"/>
              </a:rPr>
              <a:t>Χ </a:t>
            </a:r>
            <a:r>
              <a:rPr lang="en-US" sz="1800" b="0" i="1" u="none" strike="noStrike" baseline="0" dirty="0" err="1">
                <a:solidFill>
                  <a:srgbClr val="000000"/>
                </a:solidFill>
                <a:latin typeface="STIX"/>
              </a:rPr>
              <a:t>Rij</a:t>
            </a:r>
            <a:r>
              <a:rPr lang="en-US" sz="1800" b="0" i="1" u="none" strike="noStrike" baseline="0" dirty="0">
                <a:solidFill>
                  <a:srgbClr val="000000"/>
                </a:solidFill>
                <a:latin typeface="STIX"/>
              </a:rPr>
              <a:t> </a:t>
            </a:r>
            <a:r>
              <a:rPr lang="en-US" sz="1800" b="0" i="0" u="none" strike="noStrike" baseline="0" dirty="0">
                <a:solidFill>
                  <a:srgbClr val="000000"/>
                </a:solidFill>
                <a:latin typeface="STIX"/>
              </a:rPr>
              <a:t>+ </a:t>
            </a:r>
            <a:r>
              <a:rPr lang="en-US" sz="1800" b="0" i="1" u="none" strike="noStrike" baseline="0" dirty="0">
                <a:solidFill>
                  <a:srgbClr val="000000"/>
                </a:solidFill>
                <a:latin typeface="STIX"/>
              </a:rPr>
              <a:t>v</a:t>
            </a:r>
            <a:r>
              <a:rPr lang="en-US" sz="1800" b="0" i="0" u="none" strike="noStrike" baseline="0" dirty="0">
                <a:solidFill>
                  <a:srgbClr val="000000"/>
                </a:solidFill>
                <a:latin typeface="STIX"/>
              </a:rPr>
              <a:t>1</a:t>
            </a:r>
            <a:r>
              <a:rPr lang="en-US" sz="1800" b="0" i="1" u="none" strike="noStrike" baseline="0" dirty="0">
                <a:solidFill>
                  <a:srgbClr val="000000"/>
                </a:solidFill>
                <a:latin typeface="STIX"/>
              </a:rPr>
              <a:t>ij </a:t>
            </a:r>
            <a:r>
              <a:rPr lang="en-US" sz="1800" b="0" i="0" u="none" strike="noStrike" baseline="0" dirty="0">
                <a:solidFill>
                  <a:srgbClr val="000000"/>
                </a:solidFill>
                <a:latin typeface="Charis SIL"/>
              </a:rPr>
              <a:t>(4) </a:t>
            </a:r>
            <a:r>
              <a:rPr lang="en-US" sz="1800" b="0" i="1" u="none" strike="noStrike" baseline="0" dirty="0" err="1">
                <a:solidFill>
                  <a:srgbClr val="000000"/>
                </a:solidFill>
                <a:latin typeface="STIX"/>
              </a:rPr>
              <a:t>LetterReceivedij</a:t>
            </a:r>
            <a:r>
              <a:rPr lang="en-US" sz="1800" b="0" i="1" u="none" strike="noStrike" baseline="0" dirty="0">
                <a:solidFill>
                  <a:srgbClr val="000000"/>
                </a:solidFill>
                <a:latin typeface="STIX"/>
              </a:rPr>
              <a:t> </a:t>
            </a:r>
            <a:r>
              <a:rPr lang="en-US" sz="1800" b="0" i="0" u="none" strike="noStrike" baseline="0" dirty="0" err="1">
                <a:solidFill>
                  <a:srgbClr val="000000"/>
                </a:solidFill>
                <a:latin typeface="STIX"/>
              </a:rPr>
              <a:t>Χ</a:t>
            </a:r>
            <a:r>
              <a:rPr lang="en-US" sz="1800" b="0" i="1" u="none" strike="noStrike" baseline="0" dirty="0" err="1">
                <a:solidFill>
                  <a:srgbClr val="000000"/>
                </a:solidFill>
                <a:latin typeface="STIX"/>
              </a:rPr>
              <a:t>ReminderReceivedij</a:t>
            </a:r>
            <a:r>
              <a:rPr lang="en-US" sz="1800" b="0" i="1" u="none" strike="noStrike" baseline="0" dirty="0">
                <a:solidFill>
                  <a:srgbClr val="000000"/>
                </a:solidFill>
                <a:latin typeface="STIX"/>
              </a:rPr>
              <a:t> </a:t>
            </a:r>
            <a:r>
              <a:rPr lang="en-US" sz="1800" b="0" i="0" u="none" strike="noStrike" baseline="0" dirty="0">
                <a:solidFill>
                  <a:srgbClr val="000000"/>
                </a:solidFill>
                <a:latin typeface="STIX"/>
              </a:rPr>
              <a:t>= </a:t>
            </a:r>
            <a:r>
              <a:rPr lang="en-US" sz="1800" b="0" i="1" u="none" strike="noStrike" baseline="0" dirty="0">
                <a:solidFill>
                  <a:srgbClr val="000000"/>
                </a:solidFill>
                <a:latin typeface="STIX"/>
              </a:rPr>
              <a:t>αj </a:t>
            </a:r>
            <a:r>
              <a:rPr lang="en-US" sz="1800" b="0" i="0" u="none" strike="noStrike" baseline="0" dirty="0">
                <a:solidFill>
                  <a:srgbClr val="000000"/>
                </a:solidFill>
                <a:latin typeface="STIX"/>
              </a:rPr>
              <a:t>+ </a:t>
            </a:r>
            <a:r>
              <a:rPr lang="en-US" sz="1800" b="0" i="1" u="none" strike="noStrike" baseline="0" dirty="0">
                <a:solidFill>
                  <a:srgbClr val="000000"/>
                </a:solidFill>
                <a:latin typeface="STIX"/>
              </a:rPr>
              <a:t>ρ</a:t>
            </a:r>
            <a:r>
              <a:rPr lang="en-US" sz="1800" b="0" i="0" u="none" strike="noStrike" baseline="0" dirty="0">
                <a:solidFill>
                  <a:srgbClr val="000000"/>
                </a:solidFill>
                <a:latin typeface="STIX"/>
              </a:rPr>
              <a:t>20</a:t>
            </a:r>
            <a:r>
              <a:rPr lang="en-US" sz="1800" b="0" i="1" u="none" strike="noStrike" baseline="0" dirty="0">
                <a:solidFill>
                  <a:srgbClr val="000000"/>
                </a:solidFill>
                <a:latin typeface="STIX"/>
              </a:rPr>
              <a:t>Lij </a:t>
            </a:r>
            <a:r>
              <a:rPr lang="en-US" sz="1800" b="0" i="0" u="none" strike="noStrike" baseline="0" dirty="0">
                <a:solidFill>
                  <a:srgbClr val="000000"/>
                </a:solidFill>
                <a:latin typeface="STIX"/>
              </a:rPr>
              <a:t>+ </a:t>
            </a:r>
            <a:r>
              <a:rPr lang="en-US" sz="1800" b="0" i="1" u="none" strike="noStrike" baseline="0" dirty="0">
                <a:solidFill>
                  <a:srgbClr val="000000"/>
                </a:solidFill>
                <a:latin typeface="STIX"/>
              </a:rPr>
              <a:t>ρ</a:t>
            </a:r>
            <a:r>
              <a:rPr lang="en-US" sz="1800" b="0" i="0" u="none" strike="noStrike" baseline="0" dirty="0">
                <a:solidFill>
                  <a:srgbClr val="000000"/>
                </a:solidFill>
                <a:latin typeface="STIX"/>
              </a:rPr>
              <a:t>21</a:t>
            </a:r>
            <a:r>
              <a:rPr lang="en-US" sz="1800" b="0" i="1" u="none" strike="noStrike" baseline="0" dirty="0">
                <a:solidFill>
                  <a:srgbClr val="000000"/>
                </a:solidFill>
                <a:latin typeface="STIX"/>
              </a:rPr>
              <a:t>Lij </a:t>
            </a:r>
            <a:r>
              <a:rPr lang="en-US" sz="1800" b="0" i="0" u="none" strike="noStrike" baseline="0" dirty="0">
                <a:solidFill>
                  <a:srgbClr val="000000"/>
                </a:solidFill>
                <a:latin typeface="STIX"/>
              </a:rPr>
              <a:t>Χ </a:t>
            </a:r>
            <a:r>
              <a:rPr lang="en-US" sz="1800" b="0" i="1" u="none" strike="noStrike" baseline="0" dirty="0" err="1">
                <a:solidFill>
                  <a:srgbClr val="000000"/>
                </a:solidFill>
                <a:latin typeface="STIX"/>
              </a:rPr>
              <a:t>Rij</a:t>
            </a:r>
            <a:r>
              <a:rPr lang="en-US" sz="1800" b="0" i="1" u="none" strike="noStrike" baseline="0" dirty="0">
                <a:solidFill>
                  <a:srgbClr val="000000"/>
                </a:solidFill>
                <a:latin typeface="STIX"/>
              </a:rPr>
              <a:t> </a:t>
            </a:r>
            <a:r>
              <a:rPr lang="en-US" sz="1800" b="0" i="0" u="none" strike="noStrike" baseline="0" dirty="0">
                <a:solidFill>
                  <a:srgbClr val="000000"/>
                </a:solidFill>
                <a:latin typeface="STIX"/>
              </a:rPr>
              <a:t>+ </a:t>
            </a:r>
            <a:r>
              <a:rPr lang="en-US" sz="1800" b="0" i="1" u="none" strike="noStrike" baseline="0" dirty="0">
                <a:solidFill>
                  <a:srgbClr val="000000"/>
                </a:solidFill>
                <a:latin typeface="STIX"/>
              </a:rPr>
              <a:t>v</a:t>
            </a:r>
            <a:r>
              <a:rPr lang="en-US" sz="1800" b="0" i="0" u="none" strike="noStrike" baseline="0" dirty="0">
                <a:solidFill>
                  <a:srgbClr val="000000"/>
                </a:solidFill>
                <a:latin typeface="STIX"/>
              </a:rPr>
              <a:t>2</a:t>
            </a:r>
            <a:r>
              <a:rPr lang="en-US" sz="1800" b="0" i="1" u="none" strike="noStrike" baseline="0" dirty="0">
                <a:solidFill>
                  <a:srgbClr val="000000"/>
                </a:solidFill>
                <a:latin typeface="STIX"/>
              </a:rPr>
              <a:t>ij </a:t>
            </a:r>
            <a:r>
              <a:rPr lang="en-US" sz="1800" b="0" i="0" u="none" strike="noStrike" baseline="0" dirty="0">
                <a:solidFill>
                  <a:srgbClr val="000000"/>
                </a:solidFill>
                <a:latin typeface="Charis SIL"/>
              </a:rPr>
              <a:t>(5) TOT effects in Equation </a:t>
            </a:r>
            <a:r>
              <a:rPr lang="en-US" sz="1800" b="0" i="0" u="none" strike="noStrike" baseline="0" dirty="0">
                <a:solidFill>
                  <a:srgbClr val="2196D1"/>
                </a:solidFill>
                <a:latin typeface="Charis SIL"/>
              </a:rPr>
              <a:t>(3) </a:t>
            </a:r>
            <a:r>
              <a:rPr lang="en-US" sz="1800" b="0" i="0" u="none" strike="noStrike" baseline="0" dirty="0">
                <a:solidFill>
                  <a:srgbClr val="000000"/>
                </a:solidFill>
                <a:latin typeface="Charis SIL"/>
              </a:rPr>
              <a:t>can be obtained as the ratios of the ITT effects in Equation </a:t>
            </a:r>
            <a:r>
              <a:rPr lang="en-US" sz="1800" b="0" i="0" u="none" strike="noStrike" baseline="0" dirty="0">
                <a:solidFill>
                  <a:srgbClr val="2196D1"/>
                </a:solidFill>
                <a:latin typeface="Charis SIL"/>
              </a:rPr>
              <a:t>(2) </a:t>
            </a:r>
            <a:r>
              <a:rPr lang="en-US" sz="1800" b="0" i="0" u="none" strike="noStrike" baseline="0" dirty="0">
                <a:solidFill>
                  <a:srgbClr val="000000"/>
                </a:solidFill>
                <a:latin typeface="Charis SIL"/>
              </a:rPr>
              <a:t>to the first-stage effects in Equations </a:t>
            </a:r>
            <a:r>
              <a:rPr lang="en-US" sz="1800" b="0" i="0" u="none" strike="noStrike" baseline="0" dirty="0">
                <a:solidFill>
                  <a:srgbClr val="2196D1"/>
                </a:solidFill>
                <a:latin typeface="Charis SIL"/>
              </a:rPr>
              <a:t>(4) and (5)</a:t>
            </a:r>
            <a:r>
              <a:rPr lang="en-US" sz="1800" b="0" i="0" u="none" strike="noStrike" baseline="0" dirty="0">
                <a:solidFill>
                  <a:srgbClr val="000000"/>
                </a:solidFill>
                <a:latin typeface="Charis SIL"/>
              </a:rPr>
              <a:t>, </a:t>
            </a:r>
            <a:r>
              <a:rPr lang="en-US" sz="1800" b="0" i="0" u="none" strike="noStrike" baseline="0" dirty="0" err="1">
                <a:solidFill>
                  <a:srgbClr val="000000"/>
                </a:solidFill>
                <a:latin typeface="Charis SIL"/>
              </a:rPr>
              <a:t>i</a:t>
            </a:r>
            <a:r>
              <a:rPr lang="en-US" sz="1800" b="0" i="0" u="none" strike="noStrike" baseline="0" dirty="0">
                <a:solidFill>
                  <a:srgbClr val="000000"/>
                </a:solidFill>
                <a:latin typeface="Charis SIL"/>
              </a:rPr>
              <a:t>. e. </a:t>
            </a:r>
            <a:r>
              <a:rPr lang="en-US" sz="1800" b="0" i="1" u="none" strike="noStrike" baseline="0" dirty="0">
                <a:solidFill>
                  <a:srgbClr val="000000"/>
                </a:solidFill>
                <a:latin typeface="STIX"/>
              </a:rPr>
              <a:t>φ</a:t>
            </a:r>
            <a:r>
              <a:rPr lang="en-US" sz="1800" b="0" i="0" u="none" strike="noStrike" baseline="0" dirty="0">
                <a:solidFill>
                  <a:srgbClr val="000000"/>
                </a:solidFill>
                <a:latin typeface="Charis SIL"/>
              </a:rPr>
              <a:t>0 = </a:t>
            </a:r>
            <a:r>
              <a:rPr lang="en-US" sz="1800" b="0" i="1" u="none" strike="noStrike" baseline="0" dirty="0">
                <a:solidFill>
                  <a:srgbClr val="000000"/>
                </a:solidFill>
                <a:latin typeface="STIX"/>
              </a:rPr>
              <a:t>δ</a:t>
            </a:r>
            <a:r>
              <a:rPr lang="en-US" sz="1800" b="0" i="0" u="none" strike="noStrike" baseline="0" dirty="0">
                <a:solidFill>
                  <a:srgbClr val="000000"/>
                </a:solidFill>
                <a:latin typeface="Charis SIL"/>
              </a:rPr>
              <a:t>0</a:t>
            </a:r>
            <a:r>
              <a:rPr lang="en-US" sz="1800" b="0" i="1" u="none" strike="noStrike" baseline="0" dirty="0">
                <a:solidFill>
                  <a:srgbClr val="000000"/>
                </a:solidFill>
                <a:latin typeface="VFIUQ D+ Te X_ C M_ Maths_"/>
              </a:rPr>
              <a:t>/</a:t>
            </a:r>
            <a:r>
              <a:rPr lang="en-US" sz="1800" b="0" i="1" u="none" strike="noStrike" baseline="0" dirty="0">
                <a:solidFill>
                  <a:srgbClr val="000000"/>
                </a:solidFill>
                <a:latin typeface="STIX"/>
              </a:rPr>
              <a:t>ρ</a:t>
            </a:r>
            <a:r>
              <a:rPr lang="en-US" sz="1800" b="0" i="0" u="none" strike="noStrike" baseline="0" dirty="0">
                <a:solidFill>
                  <a:srgbClr val="000000"/>
                </a:solidFill>
                <a:latin typeface="Charis SIL"/>
              </a:rPr>
              <a:t>10 and </a:t>
            </a:r>
            <a:r>
              <a:rPr lang="en-US" sz="1800" b="0" i="1" u="none" strike="noStrike" baseline="0" dirty="0">
                <a:solidFill>
                  <a:srgbClr val="000000"/>
                </a:solidFill>
                <a:latin typeface="STIX"/>
              </a:rPr>
              <a:t>φ</a:t>
            </a:r>
            <a:r>
              <a:rPr lang="en-US" sz="1800" b="0" i="0" u="none" strike="noStrike" baseline="0" dirty="0">
                <a:solidFill>
                  <a:srgbClr val="000000"/>
                </a:solidFill>
                <a:latin typeface="Charis SIL"/>
              </a:rPr>
              <a:t>1 = </a:t>
            </a:r>
            <a:r>
              <a:rPr lang="en-US" sz="1800" b="0" i="1" u="none" strike="noStrike" baseline="0" dirty="0">
                <a:solidFill>
                  <a:srgbClr val="000000"/>
                </a:solidFill>
                <a:latin typeface="STIX"/>
              </a:rPr>
              <a:t>δ</a:t>
            </a:r>
            <a:r>
              <a:rPr lang="en-US" sz="1800" b="0" i="0" u="none" strike="noStrike" baseline="0" dirty="0">
                <a:solidFill>
                  <a:srgbClr val="000000"/>
                </a:solidFill>
                <a:latin typeface="Charis SIL"/>
              </a:rPr>
              <a:t>1</a:t>
            </a:r>
            <a:r>
              <a:rPr lang="en-US" sz="1800" b="0" i="1" u="none" strike="noStrike" baseline="0" dirty="0">
                <a:solidFill>
                  <a:srgbClr val="000000"/>
                </a:solidFill>
                <a:latin typeface="VFIUQ D+ Te X_ C M_ Maths_"/>
              </a:rPr>
              <a:t>/</a:t>
            </a:r>
            <a:r>
              <a:rPr lang="en-US" sz="1800" b="0" i="1" u="none" strike="noStrike" baseline="0" dirty="0">
                <a:solidFill>
                  <a:srgbClr val="000000"/>
                </a:solidFill>
                <a:latin typeface="STIX"/>
              </a:rPr>
              <a:t>ρ1</a:t>
            </a:r>
            <a:r>
              <a:rPr lang="en-US" sz="1800" b="0" i="0" u="none" strike="noStrike" baseline="0" dirty="0">
                <a:solidFill>
                  <a:srgbClr val="000000"/>
                </a:solidFill>
                <a:latin typeface="Charis SIL"/>
              </a:rPr>
              <a:t>2. </a:t>
            </a:r>
            <a:endParaRPr lang="en-US" dirty="0"/>
          </a:p>
        </p:txBody>
      </p:sp>
      <p:sp>
        <p:nvSpPr>
          <p:cNvPr id="4" name="Segnaposto numero diapositiva 3"/>
          <p:cNvSpPr>
            <a:spLocks noGrp="1"/>
          </p:cNvSpPr>
          <p:nvPr>
            <p:ph type="sldNum" sz="quarter" idx="5"/>
          </p:nvPr>
        </p:nvSpPr>
        <p:spPr/>
        <p:txBody>
          <a:bodyPr/>
          <a:lstStyle/>
          <a:p>
            <a:pPr>
              <a:defRPr/>
            </a:pPr>
            <a:fld id="{5008751F-C806-40F9-A5D1-6DC5296C52E4}" type="slidenum">
              <a:rPr lang="en-GB" altLang="it-IT" smtClean="0"/>
              <a:pPr>
                <a:defRPr/>
              </a:pPr>
              <a:t>61</a:t>
            </a:fld>
            <a:endParaRPr lang="en-GB" altLang="it-IT"/>
          </a:p>
        </p:txBody>
      </p:sp>
    </p:spTree>
    <p:extLst>
      <p:ext uri="{BB962C8B-B14F-4D97-AF65-F5344CB8AC3E}">
        <p14:creationId xmlns:p14="http://schemas.microsoft.com/office/powerpoint/2010/main" val="16774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118D0D-4787-4D10-8002-A18247333704}" type="slidenum">
              <a:rPr lang="en-GB" altLang="it-IT" sz="1300"/>
              <a:pPr>
                <a:spcBef>
                  <a:spcPct val="0"/>
                </a:spcBef>
              </a:pPr>
              <a:t>4</a:t>
            </a:fld>
            <a:endParaRPr lang="en-GB" altLang="it-IT" sz="13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42706778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C1ACA1-2BD2-42B3-AC43-56BEBCFF2156}" type="slidenum">
              <a:rPr lang="en-GB" altLang="it-IT" smtClean="0"/>
              <a:pPr>
                <a:spcBef>
                  <a:spcPct val="0"/>
                </a:spcBef>
              </a:pPr>
              <a:t>63</a:t>
            </a:fld>
            <a:endParaRPr lang="en-GB" altLang="it-IT"/>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79814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3CA9F9-79D8-41BE-A3F1-73F4950C9A0A}" type="slidenum">
              <a:rPr lang="en-GB" altLang="it-IT" sz="1300"/>
              <a:pPr>
                <a:spcBef>
                  <a:spcPct val="0"/>
                </a:spcBef>
              </a:pPr>
              <a:t>5</a:t>
            </a:fld>
            <a:endParaRPr lang="en-GB" altLang="it-IT" sz="13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86614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AEF48E-6FE8-44B8-AA39-2142F77DC975}" type="slidenum">
              <a:rPr lang="en-GB" altLang="it-IT" sz="1300"/>
              <a:pPr>
                <a:spcBef>
                  <a:spcPct val="0"/>
                </a:spcBef>
              </a:pPr>
              <a:t>6</a:t>
            </a:fld>
            <a:endParaRPr lang="en-GB" altLang="it-IT" sz="13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626744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0" indent="-296126">
              <a:spcBef>
                <a:spcPct val="30000"/>
              </a:spcBef>
              <a:defRPr sz="1200">
                <a:solidFill>
                  <a:schemeClr val="tx1"/>
                </a:solidFill>
                <a:latin typeface="Arial" panose="020B0604020202020204" pitchFamily="34" charset="0"/>
              </a:defRPr>
            </a:lvl2pPr>
            <a:lvl3pPr marL="1184509" indent="-236901">
              <a:spcBef>
                <a:spcPct val="30000"/>
              </a:spcBef>
              <a:defRPr sz="1200">
                <a:solidFill>
                  <a:schemeClr val="tx1"/>
                </a:solidFill>
                <a:latin typeface="Arial" panose="020B0604020202020204" pitchFamily="34" charset="0"/>
              </a:defRPr>
            </a:lvl3pPr>
            <a:lvl4pPr marL="1658313" indent="-236901">
              <a:spcBef>
                <a:spcPct val="30000"/>
              </a:spcBef>
              <a:defRPr sz="1200">
                <a:solidFill>
                  <a:schemeClr val="tx1"/>
                </a:solidFill>
                <a:latin typeface="Arial" panose="020B0604020202020204" pitchFamily="34" charset="0"/>
              </a:defRPr>
            </a:lvl4pPr>
            <a:lvl5pPr marL="2132115" indent="-236901">
              <a:spcBef>
                <a:spcPct val="30000"/>
              </a:spcBef>
              <a:defRPr sz="1200">
                <a:solidFill>
                  <a:schemeClr val="tx1"/>
                </a:solidFill>
                <a:latin typeface="Arial" panose="020B0604020202020204" pitchFamily="34" charset="0"/>
              </a:defRPr>
            </a:lvl5pPr>
            <a:lvl6pPr marL="2605919" indent="-236901" eaLnBrk="0" fontAlgn="base" hangingPunct="0">
              <a:spcBef>
                <a:spcPct val="30000"/>
              </a:spcBef>
              <a:spcAft>
                <a:spcPct val="0"/>
              </a:spcAft>
              <a:defRPr sz="1200">
                <a:solidFill>
                  <a:schemeClr val="tx1"/>
                </a:solidFill>
                <a:latin typeface="Arial" panose="020B0604020202020204" pitchFamily="34" charset="0"/>
              </a:defRPr>
            </a:lvl6pPr>
            <a:lvl7pPr marL="3079724" indent="-236901" eaLnBrk="0" fontAlgn="base" hangingPunct="0">
              <a:spcBef>
                <a:spcPct val="30000"/>
              </a:spcBef>
              <a:spcAft>
                <a:spcPct val="0"/>
              </a:spcAft>
              <a:defRPr sz="1200">
                <a:solidFill>
                  <a:schemeClr val="tx1"/>
                </a:solidFill>
                <a:latin typeface="Arial" panose="020B0604020202020204" pitchFamily="34" charset="0"/>
              </a:defRPr>
            </a:lvl7pPr>
            <a:lvl8pPr marL="3553527" indent="-236901" eaLnBrk="0" fontAlgn="base" hangingPunct="0">
              <a:spcBef>
                <a:spcPct val="30000"/>
              </a:spcBef>
              <a:spcAft>
                <a:spcPct val="0"/>
              </a:spcAft>
              <a:defRPr sz="1200">
                <a:solidFill>
                  <a:schemeClr val="tx1"/>
                </a:solidFill>
                <a:latin typeface="Arial" panose="020B0604020202020204" pitchFamily="34" charset="0"/>
              </a:defRPr>
            </a:lvl8pPr>
            <a:lvl9pPr marL="4027330" indent="-23690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C1ACA1-2BD2-42B3-AC43-56BEBCFF2156}" type="slidenum">
              <a:rPr lang="en-GB" altLang="it-IT" smtClean="0"/>
              <a:pPr>
                <a:spcBef>
                  <a:spcPct val="0"/>
                </a:spcBef>
              </a:pPr>
              <a:t>7</a:t>
            </a:fld>
            <a:endParaRPr lang="en-GB" altLang="it-IT"/>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19044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832447" indent="-319159">
              <a:spcBef>
                <a:spcPct val="30000"/>
              </a:spcBef>
              <a:defRPr sz="1200">
                <a:solidFill>
                  <a:schemeClr val="tx1"/>
                </a:solidFill>
                <a:latin typeface="Arial" panose="020B0604020202020204" pitchFamily="34" charset="0"/>
              </a:defRPr>
            </a:lvl2pPr>
            <a:lvl3pPr marL="1281574" indent="-254999">
              <a:spcBef>
                <a:spcPct val="30000"/>
              </a:spcBef>
              <a:defRPr sz="1200">
                <a:solidFill>
                  <a:schemeClr val="tx1"/>
                </a:solidFill>
                <a:latin typeface="Arial" panose="020B0604020202020204" pitchFamily="34" charset="0"/>
              </a:defRPr>
            </a:lvl3pPr>
            <a:lvl4pPr marL="1794860" indent="-254999">
              <a:spcBef>
                <a:spcPct val="30000"/>
              </a:spcBef>
              <a:defRPr sz="1200">
                <a:solidFill>
                  <a:schemeClr val="tx1"/>
                </a:solidFill>
                <a:latin typeface="Arial" panose="020B0604020202020204" pitchFamily="34" charset="0"/>
              </a:defRPr>
            </a:lvl4pPr>
            <a:lvl5pPr marL="2308148" indent="-254999">
              <a:spcBef>
                <a:spcPct val="30000"/>
              </a:spcBef>
              <a:defRPr sz="1200">
                <a:solidFill>
                  <a:schemeClr val="tx1"/>
                </a:solidFill>
                <a:latin typeface="Arial" panose="020B0604020202020204" pitchFamily="34" charset="0"/>
              </a:defRPr>
            </a:lvl5pPr>
            <a:lvl6pPr marL="2781950" indent="-254999" eaLnBrk="0" fontAlgn="base" hangingPunct="0">
              <a:spcBef>
                <a:spcPct val="30000"/>
              </a:spcBef>
              <a:spcAft>
                <a:spcPct val="0"/>
              </a:spcAft>
              <a:defRPr sz="1200">
                <a:solidFill>
                  <a:schemeClr val="tx1"/>
                </a:solidFill>
                <a:latin typeface="Arial" panose="020B0604020202020204" pitchFamily="34" charset="0"/>
              </a:defRPr>
            </a:lvl6pPr>
            <a:lvl7pPr marL="3255755" indent="-254999" eaLnBrk="0" fontAlgn="base" hangingPunct="0">
              <a:spcBef>
                <a:spcPct val="30000"/>
              </a:spcBef>
              <a:spcAft>
                <a:spcPct val="0"/>
              </a:spcAft>
              <a:defRPr sz="1200">
                <a:solidFill>
                  <a:schemeClr val="tx1"/>
                </a:solidFill>
                <a:latin typeface="Arial" panose="020B0604020202020204" pitchFamily="34" charset="0"/>
              </a:defRPr>
            </a:lvl7pPr>
            <a:lvl8pPr marL="3729559" indent="-254999" eaLnBrk="0" fontAlgn="base" hangingPunct="0">
              <a:spcBef>
                <a:spcPct val="30000"/>
              </a:spcBef>
              <a:spcAft>
                <a:spcPct val="0"/>
              </a:spcAft>
              <a:defRPr sz="1200">
                <a:solidFill>
                  <a:schemeClr val="tx1"/>
                </a:solidFill>
                <a:latin typeface="Arial" panose="020B0604020202020204" pitchFamily="34" charset="0"/>
              </a:defRPr>
            </a:lvl8pPr>
            <a:lvl9pPr marL="4203363" indent="-25499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F74615-6E62-4642-B0E3-99E4EF1F5B00}" type="slidenum">
              <a:rPr lang="en-GB" altLang="it-IT" sz="1300"/>
              <a:pPr>
                <a:spcBef>
                  <a:spcPct val="0"/>
                </a:spcBef>
              </a:pPr>
              <a:t>8</a:t>
            </a:fld>
            <a:endParaRPr lang="en-GB" altLang="it-IT" sz="13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235204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Line 21"/>
          <p:cNvSpPr>
            <a:spLocks noChangeShapeType="1"/>
          </p:cNvSpPr>
          <p:nvPr/>
        </p:nvSpPr>
        <p:spPr bwMode="auto">
          <a:xfrm flipH="1">
            <a:off x="4662488" y="6308725"/>
            <a:ext cx="3870325"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3" name="Line 25"/>
          <p:cNvSpPr>
            <a:spLocks noChangeShapeType="1"/>
          </p:cNvSpPr>
          <p:nvPr/>
        </p:nvSpPr>
        <p:spPr bwMode="auto">
          <a:xfrm flipH="1">
            <a:off x="4664075" y="6308725"/>
            <a:ext cx="23813" cy="0"/>
          </a:xfrm>
          <a:prstGeom prst="line">
            <a:avLst/>
          </a:prstGeom>
          <a:noFill/>
          <a:ln w="25400">
            <a:solidFill>
              <a:srgbClr val="E61E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Tree>
    <p:extLst>
      <p:ext uri="{BB962C8B-B14F-4D97-AF65-F5344CB8AC3E}">
        <p14:creationId xmlns:p14="http://schemas.microsoft.com/office/powerpoint/2010/main" val="7858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ftr" sz="quarter" idx="10"/>
          </p:nvPr>
        </p:nvSpPr>
        <p:spPr/>
        <p:txBody>
          <a:bodyPr/>
          <a:lstStyle>
            <a:lvl1pPr>
              <a:defRPr/>
            </a:lvl1pPr>
          </a:lstStyle>
          <a:p>
            <a:pPr>
              <a:defRPr/>
            </a:pPr>
            <a:r>
              <a:rPr lang="en-GB" altLang="it-IT"/>
              <a:t>Luca Corazzini  – Do Danes and Italians rate life satisfaction in the same way? – </a:t>
            </a:r>
            <a:fld id="{0A636913-53DF-4EF1-9560-0C970100BBE9}" type="slidenum">
              <a:rPr lang="en-GB" altLang="it-IT"/>
              <a:pPr>
                <a:defRPr/>
              </a:pPr>
              <a:t>‹N›</a:t>
            </a:fld>
            <a:r>
              <a:rPr lang="en-GB" altLang="it-IT"/>
              <a:t>/32</a:t>
            </a:r>
          </a:p>
        </p:txBody>
      </p:sp>
    </p:spTree>
    <p:extLst>
      <p:ext uri="{BB962C8B-B14F-4D97-AF65-F5344CB8AC3E}">
        <p14:creationId xmlns:p14="http://schemas.microsoft.com/office/powerpoint/2010/main" val="92003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9400"/>
            <a:ext cx="2003425" cy="57943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11188" y="279400"/>
            <a:ext cx="5861050" cy="579437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ftr" sz="quarter" idx="10"/>
          </p:nvPr>
        </p:nvSpPr>
        <p:spPr/>
        <p:txBody>
          <a:bodyPr/>
          <a:lstStyle>
            <a:lvl1pPr>
              <a:defRPr/>
            </a:lvl1pPr>
          </a:lstStyle>
          <a:p>
            <a:pPr>
              <a:defRPr/>
            </a:pPr>
            <a:r>
              <a:rPr lang="en-GB" altLang="it-IT"/>
              <a:t>Luca Corazzini  – Do Danes and Italians rate life satisfaction in the same way? – </a:t>
            </a:r>
            <a:fld id="{32E4F315-CACD-4E61-9DC9-91A8B629498A}" type="slidenum">
              <a:rPr lang="en-GB" altLang="it-IT"/>
              <a:pPr>
                <a:defRPr/>
              </a:pPr>
              <a:t>‹N›</a:t>
            </a:fld>
            <a:r>
              <a:rPr lang="en-GB" altLang="it-IT"/>
              <a:t>/32</a:t>
            </a:r>
          </a:p>
        </p:txBody>
      </p:sp>
    </p:spTree>
    <p:extLst>
      <p:ext uri="{BB962C8B-B14F-4D97-AF65-F5344CB8AC3E}">
        <p14:creationId xmlns:p14="http://schemas.microsoft.com/office/powerpoint/2010/main" val="123221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lvl1pPr>
              <a:defRPr/>
            </a:lvl1pPr>
          </a:lstStyle>
          <a:p>
            <a:pPr>
              <a:defRPr/>
            </a:pPr>
            <a:fld id="{BE2B816F-7981-40EE-BE06-37EAA61B26B1}" type="datetimeFigureOut">
              <a:rPr lang="en-US"/>
              <a:pPr>
                <a:defRPr/>
              </a:pPr>
              <a:t>5/11/2021</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379AFE4C-9BDE-42CE-896B-19261EE34752}" type="slidenum">
              <a:rPr lang="en-US"/>
              <a:pPr>
                <a:defRPr/>
              </a:pPr>
              <a:t>‹N›</a:t>
            </a:fld>
            <a:endParaRPr lang="en-US"/>
          </a:p>
        </p:txBody>
      </p:sp>
    </p:spTree>
    <p:extLst>
      <p:ext uri="{BB962C8B-B14F-4D97-AF65-F5344CB8AC3E}">
        <p14:creationId xmlns:p14="http://schemas.microsoft.com/office/powerpoint/2010/main" val="4079337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a:defRPr/>
            </a:lvl1pPr>
          </a:lstStyle>
          <a:p>
            <a:pPr>
              <a:defRPr/>
            </a:pPr>
            <a:fld id="{C89ABF5D-2ED4-43D7-8BC9-2D35781FAD84}" type="datetimeFigureOut">
              <a:rPr lang="en-US"/>
              <a:pPr>
                <a:defRPr/>
              </a:pPr>
              <a:t>5/11/2021</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BBD4DD77-89F9-4EF7-9A06-1C1FD8381E09}" type="slidenum">
              <a:rPr lang="en-US"/>
              <a:pPr>
                <a:defRPr/>
              </a:pPr>
              <a:t>‹N›</a:t>
            </a:fld>
            <a:endParaRPr lang="en-US"/>
          </a:p>
        </p:txBody>
      </p:sp>
    </p:spTree>
    <p:extLst>
      <p:ext uri="{BB962C8B-B14F-4D97-AF65-F5344CB8AC3E}">
        <p14:creationId xmlns:p14="http://schemas.microsoft.com/office/powerpoint/2010/main" val="161563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68AD107-B20E-45C5-A714-3180AABE95C9}" type="datetimeFigureOut">
              <a:rPr lang="en-US"/>
              <a:pPr>
                <a:defRPr/>
              </a:pPr>
              <a:t>5/11/2021</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FDF749D3-9969-4240-892B-863533173BEE}" type="slidenum">
              <a:rPr lang="en-US"/>
              <a:pPr>
                <a:defRPr/>
              </a:pPr>
              <a:t>‹N›</a:t>
            </a:fld>
            <a:endParaRPr lang="en-US"/>
          </a:p>
        </p:txBody>
      </p:sp>
    </p:spTree>
    <p:extLst>
      <p:ext uri="{BB962C8B-B14F-4D97-AF65-F5344CB8AC3E}">
        <p14:creationId xmlns:p14="http://schemas.microsoft.com/office/powerpoint/2010/main" val="2414669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28650" y="1825625"/>
            <a:ext cx="386715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825625"/>
            <a:ext cx="386715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3"/>
          <p:cNvSpPr>
            <a:spLocks noGrp="1"/>
          </p:cNvSpPr>
          <p:nvPr>
            <p:ph type="dt" sz="half" idx="10"/>
          </p:nvPr>
        </p:nvSpPr>
        <p:spPr/>
        <p:txBody>
          <a:bodyPr/>
          <a:lstStyle>
            <a:lvl1pPr>
              <a:defRPr/>
            </a:lvl1pPr>
          </a:lstStyle>
          <a:p>
            <a:pPr>
              <a:defRPr/>
            </a:pPr>
            <a:fld id="{56A3F6AB-2DB8-4AFE-ACEB-5C067E37999D}" type="datetimeFigureOut">
              <a:rPr lang="en-US"/>
              <a:pPr>
                <a:defRPr/>
              </a:pPr>
              <a:t>5/11/2021</a:t>
            </a:fld>
            <a:endParaRPr lang="en-US"/>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60B5CF8C-6160-408A-A1CE-8139C3A8CA3E}" type="slidenum">
              <a:rPr lang="en-US"/>
              <a:pPr>
                <a:defRPr/>
              </a:pPr>
              <a:t>‹N›</a:t>
            </a:fld>
            <a:endParaRPr lang="en-US"/>
          </a:p>
        </p:txBody>
      </p:sp>
    </p:spTree>
    <p:extLst>
      <p:ext uri="{BB962C8B-B14F-4D97-AF65-F5344CB8AC3E}">
        <p14:creationId xmlns:p14="http://schemas.microsoft.com/office/powerpoint/2010/main" val="298489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3"/>
          <p:cNvSpPr>
            <a:spLocks noGrp="1"/>
          </p:cNvSpPr>
          <p:nvPr>
            <p:ph type="dt" sz="half" idx="10"/>
          </p:nvPr>
        </p:nvSpPr>
        <p:spPr/>
        <p:txBody>
          <a:bodyPr/>
          <a:lstStyle>
            <a:lvl1pPr>
              <a:defRPr/>
            </a:lvl1pPr>
          </a:lstStyle>
          <a:p>
            <a:pPr>
              <a:defRPr/>
            </a:pPr>
            <a:fld id="{4DB49C83-3E66-4293-A533-2DFB621C60AA}" type="datetimeFigureOut">
              <a:rPr lang="en-US"/>
              <a:pPr>
                <a:defRPr/>
              </a:pPr>
              <a:t>5/11/2021</a:t>
            </a:fld>
            <a:endParaRPr lang="en-US"/>
          </a:p>
        </p:txBody>
      </p:sp>
      <p:sp>
        <p:nvSpPr>
          <p:cNvPr id="8" name="Segnaposto piè di pagina 4"/>
          <p:cNvSpPr>
            <a:spLocks noGrp="1"/>
          </p:cNvSpPr>
          <p:nvPr>
            <p:ph type="ftr" sz="quarter" idx="11"/>
          </p:nvPr>
        </p:nvSpPr>
        <p:spPr/>
        <p:txBody>
          <a:bodyPr/>
          <a:lstStyle>
            <a:lvl1pPr>
              <a:defRPr/>
            </a:lvl1pPr>
          </a:lstStyle>
          <a:p>
            <a:pPr>
              <a:defRPr/>
            </a:pPr>
            <a:endParaRPr lang="en-US"/>
          </a:p>
        </p:txBody>
      </p:sp>
      <p:sp>
        <p:nvSpPr>
          <p:cNvPr id="9" name="Segnaposto numero diapositiva 5"/>
          <p:cNvSpPr>
            <a:spLocks noGrp="1"/>
          </p:cNvSpPr>
          <p:nvPr>
            <p:ph type="sldNum" sz="quarter" idx="12"/>
          </p:nvPr>
        </p:nvSpPr>
        <p:spPr/>
        <p:txBody>
          <a:bodyPr/>
          <a:lstStyle>
            <a:lvl1pPr>
              <a:defRPr/>
            </a:lvl1pPr>
          </a:lstStyle>
          <a:p>
            <a:pPr>
              <a:defRPr/>
            </a:pPr>
            <a:fld id="{3B83B717-F83F-420A-ACC6-68A217C74253}" type="slidenum">
              <a:rPr lang="en-US"/>
              <a:pPr>
                <a:defRPr/>
              </a:pPr>
              <a:t>‹N›</a:t>
            </a:fld>
            <a:endParaRPr lang="en-US"/>
          </a:p>
        </p:txBody>
      </p:sp>
    </p:spTree>
    <p:extLst>
      <p:ext uri="{BB962C8B-B14F-4D97-AF65-F5344CB8AC3E}">
        <p14:creationId xmlns:p14="http://schemas.microsoft.com/office/powerpoint/2010/main" val="3045035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3"/>
          <p:cNvSpPr>
            <a:spLocks noGrp="1"/>
          </p:cNvSpPr>
          <p:nvPr>
            <p:ph type="dt" sz="half" idx="10"/>
          </p:nvPr>
        </p:nvSpPr>
        <p:spPr/>
        <p:txBody>
          <a:bodyPr/>
          <a:lstStyle>
            <a:lvl1pPr>
              <a:defRPr/>
            </a:lvl1pPr>
          </a:lstStyle>
          <a:p>
            <a:pPr>
              <a:defRPr/>
            </a:pPr>
            <a:fld id="{6F44DBD2-20A9-4E38-A1D8-6987DC7FCA83}" type="datetimeFigureOut">
              <a:rPr lang="en-US"/>
              <a:pPr>
                <a:defRPr/>
              </a:pPr>
              <a:t>5/11/2021</a:t>
            </a:fld>
            <a:endParaRPr lang="en-US"/>
          </a:p>
        </p:txBody>
      </p:sp>
      <p:sp>
        <p:nvSpPr>
          <p:cNvPr id="4" name="Segnaposto piè di pagina 4"/>
          <p:cNvSpPr>
            <a:spLocks noGrp="1"/>
          </p:cNvSpPr>
          <p:nvPr>
            <p:ph type="ftr" sz="quarter" idx="11"/>
          </p:nvPr>
        </p:nvSpPr>
        <p:spPr/>
        <p:txBody>
          <a:bodyPr/>
          <a:lstStyle>
            <a:lvl1pPr>
              <a:defRPr/>
            </a:lvl1pPr>
          </a:lstStyle>
          <a:p>
            <a:pPr>
              <a:defRPr/>
            </a:pPr>
            <a:endParaRPr lang="en-US"/>
          </a:p>
        </p:txBody>
      </p:sp>
      <p:sp>
        <p:nvSpPr>
          <p:cNvPr id="5" name="Segnaposto numero diapositiva 5"/>
          <p:cNvSpPr>
            <a:spLocks noGrp="1"/>
          </p:cNvSpPr>
          <p:nvPr>
            <p:ph type="sldNum" sz="quarter" idx="12"/>
          </p:nvPr>
        </p:nvSpPr>
        <p:spPr/>
        <p:txBody>
          <a:bodyPr/>
          <a:lstStyle>
            <a:lvl1pPr>
              <a:defRPr/>
            </a:lvl1pPr>
          </a:lstStyle>
          <a:p>
            <a:pPr>
              <a:defRPr/>
            </a:pPr>
            <a:fld id="{1B94A224-45D8-48E7-B700-737C0E4201CE}" type="slidenum">
              <a:rPr lang="en-US"/>
              <a:pPr>
                <a:defRPr/>
              </a:pPr>
              <a:t>‹N›</a:t>
            </a:fld>
            <a:endParaRPr lang="en-US"/>
          </a:p>
        </p:txBody>
      </p:sp>
    </p:spTree>
    <p:extLst>
      <p:ext uri="{BB962C8B-B14F-4D97-AF65-F5344CB8AC3E}">
        <p14:creationId xmlns:p14="http://schemas.microsoft.com/office/powerpoint/2010/main" val="1773479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E4CEAAAE-328D-463D-A701-FA00D7160A95}" type="datetimeFigureOut">
              <a:rPr lang="en-US"/>
              <a:pPr>
                <a:defRPr/>
              </a:pPr>
              <a:t>5/11/2021</a:t>
            </a:fld>
            <a:endParaRPr lang="en-US"/>
          </a:p>
        </p:txBody>
      </p:sp>
      <p:sp>
        <p:nvSpPr>
          <p:cNvPr id="3" name="Segnaposto piè di pagina 4"/>
          <p:cNvSpPr>
            <a:spLocks noGrp="1"/>
          </p:cNvSpPr>
          <p:nvPr>
            <p:ph type="ftr" sz="quarter" idx="11"/>
          </p:nvPr>
        </p:nvSpPr>
        <p:spPr/>
        <p:txBody>
          <a:bodyPr/>
          <a:lstStyle>
            <a:lvl1pPr>
              <a:defRPr/>
            </a:lvl1pPr>
          </a:lstStyle>
          <a:p>
            <a:pPr>
              <a:defRPr/>
            </a:pPr>
            <a:endParaRPr lang="en-US"/>
          </a:p>
        </p:txBody>
      </p:sp>
      <p:sp>
        <p:nvSpPr>
          <p:cNvPr id="4" name="Segnaposto numero diapositiva 5"/>
          <p:cNvSpPr>
            <a:spLocks noGrp="1"/>
          </p:cNvSpPr>
          <p:nvPr>
            <p:ph type="sldNum" sz="quarter" idx="12"/>
          </p:nvPr>
        </p:nvSpPr>
        <p:spPr/>
        <p:txBody>
          <a:bodyPr/>
          <a:lstStyle>
            <a:lvl1pPr>
              <a:defRPr/>
            </a:lvl1pPr>
          </a:lstStyle>
          <a:p>
            <a:pPr>
              <a:defRPr/>
            </a:pPr>
            <a:fld id="{660D2112-1E9C-4DEE-AD4A-5FC7607A0CD6}" type="slidenum">
              <a:rPr lang="en-US"/>
              <a:pPr>
                <a:defRPr/>
              </a:pPr>
              <a:t>‹N›</a:t>
            </a:fld>
            <a:endParaRPr lang="en-US"/>
          </a:p>
        </p:txBody>
      </p:sp>
    </p:spTree>
    <p:extLst>
      <p:ext uri="{BB962C8B-B14F-4D97-AF65-F5344CB8AC3E}">
        <p14:creationId xmlns:p14="http://schemas.microsoft.com/office/powerpoint/2010/main" val="3803611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58C3421-91CE-4DA3-915A-006B48DCF22B}" type="datetimeFigureOut">
              <a:rPr lang="en-US"/>
              <a:pPr>
                <a:defRPr/>
              </a:pPr>
              <a:t>5/11/2021</a:t>
            </a:fld>
            <a:endParaRPr lang="en-US"/>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A7F9F1E3-C9CE-4E67-A9EE-0793F49D459D}" type="slidenum">
              <a:rPr lang="en-US"/>
              <a:pPr>
                <a:defRPr/>
              </a:pPr>
              <a:t>‹N›</a:t>
            </a:fld>
            <a:endParaRPr lang="en-US"/>
          </a:p>
        </p:txBody>
      </p:sp>
    </p:spTree>
    <p:extLst>
      <p:ext uri="{BB962C8B-B14F-4D97-AF65-F5344CB8AC3E}">
        <p14:creationId xmlns:p14="http://schemas.microsoft.com/office/powerpoint/2010/main" val="33669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ftr" sz="quarter" idx="10"/>
          </p:nvPr>
        </p:nvSpPr>
        <p:spPr/>
        <p:txBody>
          <a:bodyPr/>
          <a:lstStyle>
            <a:lvl1pPr>
              <a:defRPr/>
            </a:lvl1pPr>
          </a:lstStyle>
          <a:p>
            <a:pPr>
              <a:defRPr/>
            </a:pPr>
            <a:r>
              <a:rPr lang="en-GB" altLang="it-IT"/>
              <a:t>Crash course in experimental Economics - </a:t>
            </a:r>
            <a:fld id="{6861B2D3-E0FF-4A5F-BFD9-72C1ED2F93D5}" type="slidenum">
              <a:rPr lang="en-GB" altLang="it-IT"/>
              <a:pPr>
                <a:defRPr/>
              </a:pPr>
              <a:t>‹N›</a:t>
            </a:fld>
            <a:r>
              <a:rPr lang="en-GB" altLang="it-IT"/>
              <a:t>/32</a:t>
            </a:r>
          </a:p>
        </p:txBody>
      </p:sp>
    </p:spTree>
    <p:extLst>
      <p:ext uri="{BB962C8B-B14F-4D97-AF65-F5344CB8AC3E}">
        <p14:creationId xmlns:p14="http://schemas.microsoft.com/office/powerpoint/2010/main" val="2016920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AAFD2A1-EB92-4857-A1F1-6807FAE4E229}" type="datetimeFigureOut">
              <a:rPr lang="en-US"/>
              <a:pPr>
                <a:defRPr/>
              </a:pPr>
              <a:t>5/11/2021</a:t>
            </a:fld>
            <a:endParaRPr lang="en-US"/>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1941FB0D-BDBE-424A-8223-0FABF046C40B}" type="slidenum">
              <a:rPr lang="en-US"/>
              <a:pPr>
                <a:defRPr/>
              </a:pPr>
              <a:t>‹N›</a:t>
            </a:fld>
            <a:endParaRPr lang="en-US"/>
          </a:p>
        </p:txBody>
      </p:sp>
    </p:spTree>
    <p:extLst>
      <p:ext uri="{BB962C8B-B14F-4D97-AF65-F5344CB8AC3E}">
        <p14:creationId xmlns:p14="http://schemas.microsoft.com/office/powerpoint/2010/main" val="2151775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a:defRPr/>
            </a:lvl1pPr>
          </a:lstStyle>
          <a:p>
            <a:pPr>
              <a:defRPr/>
            </a:pPr>
            <a:fld id="{40482F12-2330-4D2A-B59D-7BDF099057CE}" type="datetimeFigureOut">
              <a:rPr lang="en-US"/>
              <a:pPr>
                <a:defRPr/>
              </a:pPr>
              <a:t>5/11/2021</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FA504E17-95D4-4715-8BB9-77592257DD17}" type="slidenum">
              <a:rPr lang="en-US"/>
              <a:pPr>
                <a:defRPr/>
              </a:pPr>
              <a:t>‹N›</a:t>
            </a:fld>
            <a:endParaRPr lang="en-US"/>
          </a:p>
        </p:txBody>
      </p:sp>
    </p:spTree>
    <p:extLst>
      <p:ext uri="{BB962C8B-B14F-4D97-AF65-F5344CB8AC3E}">
        <p14:creationId xmlns:p14="http://schemas.microsoft.com/office/powerpoint/2010/main" val="24035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28650" y="365125"/>
            <a:ext cx="57626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lvl1pPr>
              <a:defRPr/>
            </a:lvl1pPr>
          </a:lstStyle>
          <a:p>
            <a:pPr>
              <a:defRPr/>
            </a:pPr>
            <a:fld id="{48ABFD5A-9B60-41C3-B6B2-F625FDDEAFCA}" type="datetimeFigureOut">
              <a:rPr lang="en-US"/>
              <a:pPr>
                <a:defRPr/>
              </a:pPr>
              <a:t>5/11/2021</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E82E8693-71E5-4150-BF87-0C70A291B120}" type="slidenum">
              <a:rPr lang="en-US"/>
              <a:pPr>
                <a:defRPr/>
              </a:pPr>
              <a:t>‹N›</a:t>
            </a:fld>
            <a:endParaRPr lang="en-US"/>
          </a:p>
        </p:txBody>
      </p:sp>
    </p:spTree>
    <p:extLst>
      <p:ext uri="{BB962C8B-B14F-4D97-AF65-F5344CB8AC3E}">
        <p14:creationId xmlns:p14="http://schemas.microsoft.com/office/powerpoint/2010/main" val="218202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p:cNvSpPr>
            <a:spLocks noGrp="1" noChangeArrowheads="1"/>
          </p:cNvSpPr>
          <p:nvPr>
            <p:ph type="ftr" sz="quarter" idx="10"/>
          </p:nvPr>
        </p:nvSpPr>
        <p:spPr/>
        <p:txBody>
          <a:bodyPr/>
          <a:lstStyle>
            <a:lvl1pPr>
              <a:defRPr/>
            </a:lvl1pPr>
          </a:lstStyle>
          <a:p>
            <a:pPr>
              <a:defRPr/>
            </a:pPr>
            <a:r>
              <a:rPr lang="en-GB" altLang="it-IT"/>
              <a:t>Luca Corazzini  – Do Danes and Italians rate life satisfaction in the same way? – </a:t>
            </a:r>
            <a:fld id="{ED6E5D3A-E5EF-4A7E-B942-4AC6A39288DC}" type="slidenum">
              <a:rPr lang="en-GB" altLang="it-IT"/>
              <a:pPr>
                <a:defRPr/>
              </a:pPr>
              <a:t>‹N›</a:t>
            </a:fld>
            <a:r>
              <a:rPr lang="en-GB" altLang="it-IT"/>
              <a:t>/32</a:t>
            </a:r>
          </a:p>
        </p:txBody>
      </p:sp>
    </p:spTree>
    <p:extLst>
      <p:ext uri="{BB962C8B-B14F-4D97-AF65-F5344CB8AC3E}">
        <p14:creationId xmlns:p14="http://schemas.microsoft.com/office/powerpoint/2010/main" val="284009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17538" y="1449388"/>
            <a:ext cx="3929062" cy="4624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99000" y="1449388"/>
            <a:ext cx="3929063" cy="4624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p:cNvSpPr>
            <a:spLocks noGrp="1" noChangeArrowheads="1"/>
          </p:cNvSpPr>
          <p:nvPr>
            <p:ph type="ftr" sz="quarter" idx="10"/>
          </p:nvPr>
        </p:nvSpPr>
        <p:spPr/>
        <p:txBody>
          <a:bodyPr/>
          <a:lstStyle>
            <a:lvl1pPr>
              <a:defRPr/>
            </a:lvl1pPr>
          </a:lstStyle>
          <a:p>
            <a:pPr>
              <a:defRPr/>
            </a:pPr>
            <a:r>
              <a:rPr lang="en-GB" altLang="it-IT"/>
              <a:t>Luca Corazzini  – Do Danes and Italians rate life satisfaction in the same way? – </a:t>
            </a:r>
            <a:fld id="{D9292A90-0953-4749-A477-09C7E7AB4AFC}" type="slidenum">
              <a:rPr lang="en-GB" altLang="it-IT"/>
              <a:pPr>
                <a:defRPr/>
              </a:pPr>
              <a:t>‹N›</a:t>
            </a:fld>
            <a:r>
              <a:rPr lang="en-GB" altLang="it-IT"/>
              <a:t>/32</a:t>
            </a:r>
          </a:p>
        </p:txBody>
      </p:sp>
    </p:spTree>
    <p:extLst>
      <p:ext uri="{BB962C8B-B14F-4D97-AF65-F5344CB8AC3E}">
        <p14:creationId xmlns:p14="http://schemas.microsoft.com/office/powerpoint/2010/main" val="312353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p:cNvSpPr>
            <a:spLocks noGrp="1" noChangeArrowheads="1"/>
          </p:cNvSpPr>
          <p:nvPr>
            <p:ph type="ftr" sz="quarter" idx="10"/>
          </p:nvPr>
        </p:nvSpPr>
        <p:spPr/>
        <p:txBody>
          <a:bodyPr/>
          <a:lstStyle>
            <a:lvl1pPr>
              <a:defRPr/>
            </a:lvl1pPr>
          </a:lstStyle>
          <a:p>
            <a:pPr>
              <a:defRPr/>
            </a:pPr>
            <a:r>
              <a:rPr lang="en-GB" altLang="it-IT"/>
              <a:t>Luca Corazzini  – Do Danes and Italians rate life satisfaction in the same way? – </a:t>
            </a:r>
            <a:fld id="{B7832C7C-83AF-4573-AA71-314B1AC9776F}" type="slidenum">
              <a:rPr lang="en-GB" altLang="it-IT"/>
              <a:pPr>
                <a:defRPr/>
              </a:pPr>
              <a:t>‹N›</a:t>
            </a:fld>
            <a:r>
              <a:rPr lang="en-GB" altLang="it-IT"/>
              <a:t>/32</a:t>
            </a:r>
          </a:p>
        </p:txBody>
      </p:sp>
    </p:spTree>
    <p:extLst>
      <p:ext uri="{BB962C8B-B14F-4D97-AF65-F5344CB8AC3E}">
        <p14:creationId xmlns:p14="http://schemas.microsoft.com/office/powerpoint/2010/main" val="33278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p:cNvSpPr>
            <a:spLocks noGrp="1" noChangeArrowheads="1"/>
          </p:cNvSpPr>
          <p:nvPr>
            <p:ph type="ftr" sz="quarter" idx="10"/>
          </p:nvPr>
        </p:nvSpPr>
        <p:spPr/>
        <p:txBody>
          <a:bodyPr/>
          <a:lstStyle>
            <a:lvl1pPr>
              <a:defRPr/>
            </a:lvl1pPr>
          </a:lstStyle>
          <a:p>
            <a:pPr>
              <a:defRPr/>
            </a:pPr>
            <a:r>
              <a:rPr lang="en-GB" altLang="it-IT"/>
              <a:t>Luca Corazzini  – Do Danes and Italians rate life satisfaction in the same way? – </a:t>
            </a:r>
            <a:fld id="{FD353BD3-2E06-4FC9-A2A2-F908C9434D73}" type="slidenum">
              <a:rPr lang="en-GB" altLang="it-IT"/>
              <a:pPr>
                <a:defRPr/>
              </a:pPr>
              <a:t>‹N›</a:t>
            </a:fld>
            <a:r>
              <a:rPr lang="en-GB" altLang="it-IT"/>
              <a:t>/32</a:t>
            </a:r>
          </a:p>
        </p:txBody>
      </p:sp>
    </p:spTree>
    <p:extLst>
      <p:ext uri="{BB962C8B-B14F-4D97-AF65-F5344CB8AC3E}">
        <p14:creationId xmlns:p14="http://schemas.microsoft.com/office/powerpoint/2010/main" val="27112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GB" altLang="it-IT"/>
              <a:t>Luca Corazzini  – Do Danes and Italians rate life satisfaction in the same way? – </a:t>
            </a:r>
            <a:fld id="{81C8C0D2-25C7-48E6-B126-F0BA8417F9AF}" type="slidenum">
              <a:rPr lang="en-GB" altLang="it-IT"/>
              <a:pPr>
                <a:defRPr/>
              </a:pPr>
              <a:t>‹N›</a:t>
            </a:fld>
            <a:r>
              <a:rPr lang="en-GB" altLang="it-IT"/>
              <a:t>/32</a:t>
            </a:r>
          </a:p>
        </p:txBody>
      </p:sp>
    </p:spTree>
    <p:extLst>
      <p:ext uri="{BB962C8B-B14F-4D97-AF65-F5344CB8AC3E}">
        <p14:creationId xmlns:p14="http://schemas.microsoft.com/office/powerpoint/2010/main" val="161398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p:cNvSpPr>
            <a:spLocks noGrp="1" noChangeArrowheads="1"/>
          </p:cNvSpPr>
          <p:nvPr>
            <p:ph type="ftr" sz="quarter" idx="10"/>
          </p:nvPr>
        </p:nvSpPr>
        <p:spPr/>
        <p:txBody>
          <a:bodyPr/>
          <a:lstStyle>
            <a:lvl1pPr>
              <a:defRPr/>
            </a:lvl1pPr>
          </a:lstStyle>
          <a:p>
            <a:pPr>
              <a:defRPr/>
            </a:pPr>
            <a:r>
              <a:rPr lang="en-GB" altLang="it-IT"/>
              <a:t>Luca Corazzini  – Do Danes and Italians rate life satisfaction in the same way? – </a:t>
            </a:r>
            <a:fld id="{AAF45A39-047C-4636-9454-F282DCC6C84B}" type="slidenum">
              <a:rPr lang="en-GB" altLang="it-IT"/>
              <a:pPr>
                <a:defRPr/>
              </a:pPr>
              <a:t>‹N›</a:t>
            </a:fld>
            <a:r>
              <a:rPr lang="en-GB" altLang="it-IT"/>
              <a:t>/32</a:t>
            </a:r>
          </a:p>
        </p:txBody>
      </p:sp>
    </p:spTree>
    <p:extLst>
      <p:ext uri="{BB962C8B-B14F-4D97-AF65-F5344CB8AC3E}">
        <p14:creationId xmlns:p14="http://schemas.microsoft.com/office/powerpoint/2010/main" val="5977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p:cNvSpPr>
            <a:spLocks noGrp="1" noChangeArrowheads="1"/>
          </p:cNvSpPr>
          <p:nvPr>
            <p:ph type="ftr" sz="quarter" idx="10"/>
          </p:nvPr>
        </p:nvSpPr>
        <p:spPr/>
        <p:txBody>
          <a:bodyPr/>
          <a:lstStyle>
            <a:lvl1pPr>
              <a:defRPr/>
            </a:lvl1pPr>
          </a:lstStyle>
          <a:p>
            <a:pPr>
              <a:defRPr/>
            </a:pPr>
            <a:r>
              <a:rPr lang="en-GB" altLang="it-IT"/>
              <a:t>Luca Corazzini  – Do Danes and Italians rate life satisfaction in the same way? – </a:t>
            </a:r>
            <a:fld id="{076CB707-DEFC-4E14-96C2-BD6E896BB41F}" type="slidenum">
              <a:rPr lang="en-GB" altLang="it-IT"/>
              <a:pPr>
                <a:defRPr/>
              </a:pPr>
              <a:t>‹N›</a:t>
            </a:fld>
            <a:r>
              <a:rPr lang="en-GB" altLang="it-IT"/>
              <a:t>/32</a:t>
            </a:r>
          </a:p>
        </p:txBody>
      </p:sp>
    </p:spTree>
    <p:extLst>
      <p:ext uri="{BB962C8B-B14F-4D97-AF65-F5344CB8AC3E}">
        <p14:creationId xmlns:p14="http://schemas.microsoft.com/office/powerpoint/2010/main" val="159685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it-IT"/>
              <a:t>Click to edit Master title style</a:t>
            </a:r>
          </a:p>
        </p:txBody>
      </p:sp>
      <p:sp>
        <p:nvSpPr>
          <p:cNvPr id="1027" name="Rectangle 3"/>
          <p:cNvSpPr>
            <a:spLocks noGrp="1" noChangeArrowheads="1"/>
          </p:cNvSpPr>
          <p:nvPr>
            <p:ph type="body" idx="1"/>
          </p:nvPr>
        </p:nvSpPr>
        <p:spPr bwMode="auto">
          <a:xfrm>
            <a:off x="617538" y="1449388"/>
            <a:ext cx="8010525"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9" name="Rectangle 5"/>
          <p:cNvSpPr>
            <a:spLocks noGrp="1" noChangeArrowheads="1"/>
          </p:cNvSpPr>
          <p:nvPr>
            <p:ph type="ftr" sz="quarter" idx="3"/>
          </p:nvPr>
        </p:nvSpPr>
        <p:spPr bwMode="auto">
          <a:xfrm>
            <a:off x="3379788" y="6391275"/>
            <a:ext cx="5248275" cy="314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vl1pPr>
          </a:lstStyle>
          <a:p>
            <a:pPr>
              <a:defRPr/>
            </a:pPr>
            <a:r>
              <a:rPr lang="en-GB" altLang="it-IT"/>
              <a:t>A crash course in experimental economics – </a:t>
            </a:r>
            <a:fld id="{A9A8C923-FA40-4412-A666-96C55A493A9D}" type="slidenum">
              <a:rPr lang="en-GB" altLang="it-IT"/>
              <a:pPr>
                <a:defRPr/>
              </a:pPr>
              <a:t>‹N›</a:t>
            </a:fld>
            <a:r>
              <a:rPr lang="en-GB" altLang="it-IT"/>
              <a:t>/32</a:t>
            </a:r>
          </a:p>
        </p:txBody>
      </p:sp>
      <p:sp>
        <p:nvSpPr>
          <p:cNvPr id="2" name="Line 9"/>
          <p:cNvSpPr>
            <a:spLocks noChangeShapeType="1"/>
          </p:cNvSpPr>
          <p:nvPr/>
        </p:nvSpPr>
        <p:spPr bwMode="auto">
          <a:xfrm>
            <a:off x="727075" y="1225550"/>
            <a:ext cx="4679950"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030" name="Line 13"/>
          <p:cNvSpPr>
            <a:spLocks noChangeShapeType="1"/>
          </p:cNvSpPr>
          <p:nvPr/>
        </p:nvSpPr>
        <p:spPr bwMode="auto">
          <a:xfrm>
            <a:off x="5381625" y="1225550"/>
            <a:ext cx="23813" cy="0"/>
          </a:xfrm>
          <a:prstGeom prst="line">
            <a:avLst/>
          </a:prstGeom>
          <a:noFill/>
          <a:ln w="25400">
            <a:solidFill>
              <a:srgbClr val="E61E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031" name="Line 15"/>
          <p:cNvSpPr>
            <a:spLocks noChangeShapeType="1"/>
          </p:cNvSpPr>
          <p:nvPr/>
        </p:nvSpPr>
        <p:spPr bwMode="auto">
          <a:xfrm flipH="1">
            <a:off x="4662488" y="6308725"/>
            <a:ext cx="3870325" cy="0"/>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Tree>
  </p:cSld>
  <p:clrMap bg1="lt1" tx1="dk1" bg2="lt2" tx2="dk2" accent1="accent1" accent2="accent2" accent3="accent3" accent4="accent4" accent5="accent5" accent6="accent6" hlink="hlink" folHlink="folHlink"/>
  <p:sldLayoutIdLst>
    <p:sldLayoutId id="2147484906" r:id="rId1"/>
    <p:sldLayoutId id="2147484907" r:id="rId2"/>
    <p:sldLayoutId id="2147484908" r:id="rId3"/>
    <p:sldLayoutId id="2147484909" r:id="rId4"/>
    <p:sldLayoutId id="2147484910" r:id="rId5"/>
    <p:sldLayoutId id="2147484911" r:id="rId6"/>
    <p:sldLayoutId id="2147484912" r:id="rId7"/>
    <p:sldLayoutId id="2147484913" r:id="rId8"/>
    <p:sldLayoutId id="2147484914" r:id="rId9"/>
    <p:sldLayoutId id="2147484915" r:id="rId10"/>
    <p:sldLayoutId id="2147484916" r:id="rId11"/>
  </p:sldLayoutIdLst>
  <p:hf sldNum="0" hdr="0" dt="0"/>
  <p:txStyles>
    <p:title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p:titleStyle>
    <p:bodyStyle>
      <a:lvl1pPr marL="342900" indent="-342900" algn="l" rtl="0" eaLnBrk="0" fontAlgn="base" hangingPunct="0">
        <a:spcBef>
          <a:spcPct val="20000"/>
        </a:spcBef>
        <a:spcAft>
          <a:spcPct val="0"/>
        </a:spcAft>
        <a:buChar char="•"/>
        <a:defRPr b="1">
          <a:solidFill>
            <a:srgbClr val="00008A"/>
          </a:solidFill>
          <a:latin typeface="+mn-lt"/>
          <a:ea typeface="+mn-ea"/>
          <a:cs typeface="+mn-cs"/>
        </a:defRPr>
      </a:lvl1pPr>
      <a:lvl2pPr marL="742950" indent="-28575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2pPr>
      <a:lvl3pPr marL="1143000" indent="-22860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3pPr>
      <a:lvl4pPr marL="1600200" indent="-22860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4pPr>
      <a:lvl5pPr marL="2057400" indent="-22860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5pPr>
      <a:lvl6pPr marL="2514600" indent="-228600" algn="l" rtl="0" fontAlgn="base">
        <a:spcBef>
          <a:spcPct val="20000"/>
        </a:spcBef>
        <a:spcAft>
          <a:spcPct val="0"/>
        </a:spcAft>
        <a:buFont typeface="Arial Unicode MS" pitchFamily="34" charset="-128"/>
        <a:buChar char="∘"/>
        <a:defRPr sz="1600">
          <a:solidFill>
            <a:srgbClr val="00008A"/>
          </a:solidFill>
          <a:latin typeface="+mn-lt"/>
        </a:defRPr>
      </a:lvl6pPr>
      <a:lvl7pPr marL="2971800" indent="-228600" algn="l" rtl="0" fontAlgn="base">
        <a:spcBef>
          <a:spcPct val="20000"/>
        </a:spcBef>
        <a:spcAft>
          <a:spcPct val="0"/>
        </a:spcAft>
        <a:buFont typeface="Arial Unicode MS" pitchFamily="34" charset="-128"/>
        <a:buChar char="∘"/>
        <a:defRPr sz="1600">
          <a:solidFill>
            <a:srgbClr val="00008A"/>
          </a:solidFill>
          <a:latin typeface="+mn-lt"/>
        </a:defRPr>
      </a:lvl7pPr>
      <a:lvl8pPr marL="3429000" indent="-228600" algn="l" rtl="0" fontAlgn="base">
        <a:spcBef>
          <a:spcPct val="20000"/>
        </a:spcBef>
        <a:spcAft>
          <a:spcPct val="0"/>
        </a:spcAft>
        <a:buFont typeface="Arial Unicode MS" pitchFamily="34" charset="-128"/>
        <a:buChar char="∘"/>
        <a:defRPr sz="1600">
          <a:solidFill>
            <a:srgbClr val="00008A"/>
          </a:solidFill>
          <a:latin typeface="+mn-lt"/>
        </a:defRPr>
      </a:lvl8pPr>
      <a:lvl9pPr marL="3886200" indent="-228600" algn="l" rtl="0" fontAlgn="base">
        <a:spcBef>
          <a:spcPct val="20000"/>
        </a:spcBef>
        <a:spcAft>
          <a:spcPct val="0"/>
        </a:spcAft>
        <a:buFont typeface="Arial Unicode MS" pitchFamily="34" charset="-128"/>
        <a:buChar char="∘"/>
        <a:defRPr sz="1600">
          <a:solidFill>
            <a:srgbClr val="00008A"/>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endParaRPr lang="en-US" altLang="it-IT"/>
          </a:p>
        </p:txBody>
      </p:sp>
      <p:sp>
        <p:nvSpPr>
          <p:cNvPr id="2051" name="Segnaposto tes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4" name="Segnaposto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DDC7A00D-AB73-4FD7-978E-B032E6828E84}" type="datetimeFigureOut">
              <a:rPr lang="en-US"/>
              <a:pPr>
                <a:defRPr/>
              </a:pPr>
              <a:t>5/11/2021</a:t>
            </a:fld>
            <a:endParaRPr lang="en-US"/>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5DA5DDE6-29BA-4C1D-A84D-F4B4D635F835}"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4895" r:id="rId1"/>
    <p:sldLayoutId id="2147484896" r:id="rId2"/>
    <p:sldLayoutId id="2147484897" r:id="rId3"/>
    <p:sldLayoutId id="2147484898" r:id="rId4"/>
    <p:sldLayoutId id="2147484899" r:id="rId5"/>
    <p:sldLayoutId id="2147484900" r:id="rId6"/>
    <p:sldLayoutId id="2147484901" r:id="rId7"/>
    <p:sldLayoutId id="2147484902" r:id="rId8"/>
    <p:sldLayoutId id="2147484903" r:id="rId9"/>
    <p:sldLayoutId id="2147484904" r:id="rId10"/>
    <p:sldLayoutId id="214748490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4.gi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Grp="1" noChangeArrowheads="1"/>
          </p:cNvSpPr>
          <p:nvPr>
            <p:ph type="ctrTitle" idx="4294967295"/>
          </p:nvPr>
        </p:nvSpPr>
        <p:spPr>
          <a:xfrm>
            <a:off x="138112" y="3810000"/>
            <a:ext cx="8867775" cy="2405462"/>
          </a:xfrm>
          <a:noFill/>
        </p:spPr>
        <p:txBody>
          <a:bodyPr/>
          <a:lstStyle/>
          <a:p>
            <a:pPr algn="ctr">
              <a:lnSpc>
                <a:spcPct val="100000"/>
              </a:lnSpc>
            </a:pPr>
            <a:r>
              <a:rPr lang="en-US" altLang="it-IT" dirty="0"/>
              <a:t>Luca Corazzini</a:t>
            </a:r>
            <a:br>
              <a:rPr lang="en-US" altLang="it-IT" dirty="0"/>
            </a:br>
            <a:r>
              <a:rPr lang="en-US" altLang="it-IT" dirty="0"/>
              <a:t>(luca.corazzini@unive.it)</a:t>
            </a:r>
            <a:br>
              <a:rPr lang="en-US" altLang="it-IT" dirty="0"/>
            </a:br>
            <a:br>
              <a:rPr lang="en-US" altLang="it-IT" dirty="0"/>
            </a:br>
            <a:br>
              <a:rPr lang="en-US" altLang="it-IT" dirty="0"/>
            </a:br>
            <a:br>
              <a:rPr lang="en-US" altLang="it-IT" dirty="0"/>
            </a:br>
            <a:br>
              <a:rPr lang="en-US" altLang="it-IT" dirty="0"/>
            </a:br>
            <a:r>
              <a:rPr lang="it-IT" altLang="it-IT" dirty="0"/>
              <a:t>MUNI, Brno, </a:t>
            </a:r>
            <a:r>
              <a:rPr lang="it-IT" altLang="it-IT" dirty="0" err="1"/>
              <a:t>May</a:t>
            </a:r>
            <a:r>
              <a:rPr lang="it-IT" altLang="it-IT" dirty="0"/>
              <a:t> 13th 2021</a:t>
            </a:r>
          </a:p>
        </p:txBody>
      </p:sp>
      <p:sp>
        <p:nvSpPr>
          <p:cNvPr id="3" name="Rectangle 12">
            <a:extLst>
              <a:ext uri="{FF2B5EF4-FFF2-40B4-BE49-F238E27FC236}">
                <a16:creationId xmlns:a16="http://schemas.microsoft.com/office/drawing/2014/main" id="{A36EA9FB-3F95-4228-A4F6-74F062CF8944}"/>
              </a:ext>
            </a:extLst>
          </p:cNvPr>
          <p:cNvSpPr txBox="1">
            <a:spLocks noChangeArrowheads="1"/>
          </p:cNvSpPr>
          <p:nvPr/>
        </p:nvSpPr>
        <p:spPr bwMode="auto">
          <a:xfrm>
            <a:off x="685800" y="1056640"/>
            <a:ext cx="7772400" cy="223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algn="ctr" eaLnBrk="1" hangingPunct="1">
              <a:lnSpc>
                <a:spcPts val="5000"/>
              </a:lnSpc>
            </a:pPr>
            <a:r>
              <a:rPr lang="en-US" sz="2800" b="0" dirty="0"/>
              <a:t>Behavioral Economics and Health Behaviors: Insights from Cancer Screening Programs</a:t>
            </a:r>
            <a:endParaRPr lang="it-IT" altLang="it-IT" sz="2800" b="0" kern="0" dirty="0"/>
          </a:p>
        </p:txBody>
      </p:sp>
    </p:spTree>
  </p:cSld>
  <p:clrMapOvr>
    <a:masterClrMapping/>
  </p:clrMapOvr>
  <p:transition advTm="18519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it-IT" altLang="it-IT"/>
              <a:t>Related literature – relevant examples and our contributions</a:t>
            </a:r>
          </a:p>
        </p:txBody>
      </p:sp>
      <p:sp>
        <p:nvSpPr>
          <p:cNvPr id="17411" name="Rectangle 3"/>
          <p:cNvSpPr>
            <a:spLocks noGrp="1" noChangeArrowheads="1"/>
          </p:cNvSpPr>
          <p:nvPr>
            <p:ph type="body" idx="1"/>
          </p:nvPr>
        </p:nvSpPr>
        <p:spPr>
          <a:xfrm>
            <a:off x="349250" y="1266825"/>
            <a:ext cx="8280400" cy="5067300"/>
          </a:xfrm>
        </p:spPr>
        <p:txBody>
          <a:bodyPr/>
          <a:lstStyle/>
          <a:p>
            <a:pPr algn="just">
              <a:defRPr/>
            </a:pPr>
            <a:r>
              <a:rPr lang="en-US" altLang="it-IT" sz="1600" b="0" dirty="0" err="1"/>
              <a:t>Meyerowitz</a:t>
            </a:r>
            <a:r>
              <a:rPr lang="en-US" altLang="it-IT" sz="1600" b="0" dirty="0"/>
              <a:t> and </a:t>
            </a:r>
            <a:r>
              <a:rPr lang="en-US" altLang="it-IT" sz="1600" b="0" dirty="0" err="1"/>
              <a:t>Chaiken</a:t>
            </a:r>
            <a:r>
              <a:rPr lang="en-US" altLang="it-IT" sz="1600" b="0" dirty="0"/>
              <a:t> (1987): loss-framed messages are more effective than gain-framed messages in motivating college students to perform breast self-examinations</a:t>
            </a:r>
          </a:p>
          <a:p>
            <a:pPr algn="just">
              <a:defRPr/>
            </a:pPr>
            <a:endParaRPr lang="en-US" altLang="it-IT" sz="1200" b="0" dirty="0"/>
          </a:p>
          <a:p>
            <a:pPr algn="just">
              <a:defRPr/>
            </a:pPr>
            <a:r>
              <a:rPr lang="en-US" altLang="it-IT" sz="1600" b="0" dirty="0"/>
              <a:t>Banks et al. (1995): loss-framed videos are more effective than gain-framed videos in enhancing women aged 40+ to self-report mammography utilization</a:t>
            </a:r>
          </a:p>
          <a:p>
            <a:pPr algn="just">
              <a:defRPr/>
            </a:pPr>
            <a:endParaRPr lang="en-US" altLang="it-IT" sz="1200" b="0" dirty="0"/>
          </a:p>
          <a:p>
            <a:pPr algn="just">
              <a:defRPr/>
            </a:pPr>
            <a:r>
              <a:rPr lang="en-US" altLang="it-IT" sz="1600" b="0" dirty="0" err="1"/>
              <a:t>Bourmand</a:t>
            </a:r>
            <a:r>
              <a:rPr lang="en-US" altLang="it-IT" sz="1600" b="0" dirty="0"/>
              <a:t> et al (2016): providing a 12-page information leaflet does not increase take-up rate for breast cancer screening. </a:t>
            </a:r>
            <a:endParaRPr lang="it-IT" altLang="it-IT" sz="1600" b="0" dirty="0"/>
          </a:p>
          <a:p>
            <a:pPr algn="just">
              <a:defRPr/>
            </a:pPr>
            <a:endParaRPr lang="en-US" altLang="it-IT" sz="1200" b="0" dirty="0"/>
          </a:p>
          <a:p>
            <a:pPr algn="just">
              <a:defRPr/>
            </a:pPr>
            <a:r>
              <a:rPr lang="en-US" altLang="it-IT" sz="1600" b="0" dirty="0" err="1"/>
              <a:t>Goldzahl</a:t>
            </a:r>
            <a:r>
              <a:rPr lang="en-US" altLang="it-IT" sz="1600" b="0" dirty="0"/>
              <a:t>, Hollard and </a:t>
            </a:r>
            <a:r>
              <a:rPr lang="en-US" altLang="it-IT" sz="1600" b="0" dirty="0" err="1"/>
              <a:t>Jusot</a:t>
            </a:r>
            <a:r>
              <a:rPr lang="en-US" altLang="it-IT" sz="1600" b="0" dirty="0"/>
              <a:t> (2017): (</a:t>
            </a:r>
            <a:r>
              <a:rPr lang="en-US" altLang="it-IT" sz="1600" b="0" dirty="0" err="1"/>
              <a:t>i</a:t>
            </a:r>
            <a:r>
              <a:rPr lang="en-US" altLang="it-IT" sz="1600" b="0" dirty="0"/>
              <a:t>) a new logo on the envelope; (ii) patient-approved clarity in the letter’s content; (iii) a combination of the two previous treatments; (iv) information on the number of women receiving mammograms in the recipient’s area of residence do not affect take-up rate for breast cancer screening</a:t>
            </a:r>
          </a:p>
          <a:p>
            <a:pPr algn="just">
              <a:defRPr/>
            </a:pPr>
            <a:endParaRPr lang="en-US" altLang="it-IT" sz="1600" b="0" dirty="0"/>
          </a:p>
          <a:p>
            <a:pPr algn="just">
              <a:buFont typeface="Wingdings" panose="05000000000000000000" pitchFamily="2" charset="2"/>
              <a:buChar char="à"/>
              <a:defRPr/>
            </a:pPr>
            <a:r>
              <a:rPr lang="en-US" altLang="it-IT" sz="1600" b="0" dirty="0"/>
              <a:t>Our contributions: </a:t>
            </a:r>
          </a:p>
          <a:p>
            <a:pPr lvl="1" algn="just">
              <a:buFont typeface="Wingdings" panose="05000000000000000000" pitchFamily="2" charset="2"/>
              <a:buChar char="à"/>
              <a:defRPr/>
            </a:pPr>
            <a:r>
              <a:rPr lang="en-US" altLang="it-IT" b="1" dirty="0"/>
              <a:t>combine information &amp; framing - </a:t>
            </a:r>
            <a:r>
              <a:rPr lang="en-US" altLang="it-IT" b="1" i="1" dirty="0"/>
              <a:t>wholly new </a:t>
            </a:r>
            <a:r>
              <a:rPr lang="en-US" altLang="it-IT" b="1" i="1" dirty="0">
                <a:effectLst>
                  <a:outerShdw blurRad="38100" dist="38100" dir="2700000" algn="tl">
                    <a:srgbClr val="000000">
                      <a:alpha val="43137"/>
                    </a:srgbClr>
                  </a:outerShdw>
                </a:effectLst>
              </a:rPr>
              <a:t>and effective </a:t>
            </a:r>
            <a:r>
              <a:rPr lang="en-US" altLang="it-IT" b="1" dirty="0"/>
              <a:t>form of nudging,</a:t>
            </a:r>
            <a:r>
              <a:rPr lang="en-US" altLang="it-IT" dirty="0"/>
              <a:t> </a:t>
            </a:r>
          </a:p>
          <a:p>
            <a:pPr lvl="1" algn="just">
              <a:buFont typeface="Wingdings" panose="05000000000000000000" pitchFamily="2" charset="2"/>
              <a:buChar char="à"/>
              <a:defRPr/>
            </a:pPr>
            <a:r>
              <a:rPr lang="en-US" altLang="it-IT" dirty="0"/>
              <a:t>field experiment built within the actual LHA’s screening program, </a:t>
            </a:r>
          </a:p>
          <a:p>
            <a:pPr lvl="1" algn="just">
              <a:buFont typeface="Wingdings" panose="05000000000000000000" pitchFamily="2" charset="2"/>
              <a:buChar char="à"/>
              <a:defRPr/>
            </a:pPr>
            <a:r>
              <a:rPr lang="en-US" altLang="it-IT" dirty="0"/>
              <a:t>administrative data on actual take-up rate, </a:t>
            </a:r>
          </a:p>
          <a:p>
            <a:pPr lvl="1" algn="just">
              <a:buFont typeface="Wingdings" panose="05000000000000000000" pitchFamily="2" charset="2"/>
              <a:buChar char="à"/>
              <a:defRPr/>
            </a:pPr>
            <a:r>
              <a:rPr lang="en-US" altLang="it-IT" dirty="0"/>
              <a:t>assess heterogeneous effects.</a:t>
            </a:r>
          </a:p>
        </p:txBody>
      </p:sp>
    </p:spTree>
    <p:extLst>
      <p:ext uri="{BB962C8B-B14F-4D97-AF65-F5344CB8AC3E}">
        <p14:creationId xmlns:p14="http://schemas.microsoft.com/office/powerpoint/2010/main" val="113500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it-IT"/>
              <a:t>Scheme of the presentation</a:t>
            </a:r>
          </a:p>
        </p:txBody>
      </p:sp>
      <p:sp>
        <p:nvSpPr>
          <p:cNvPr id="7172" name="Rectangle 3"/>
          <p:cNvSpPr>
            <a:spLocks noGrp="1" noChangeArrowheads="1"/>
          </p:cNvSpPr>
          <p:nvPr>
            <p:ph type="body" idx="1"/>
          </p:nvPr>
        </p:nvSpPr>
        <p:spPr>
          <a:xfrm>
            <a:off x="350838" y="1266825"/>
            <a:ext cx="8280400" cy="4865688"/>
          </a:xfrm>
          <a:noFill/>
        </p:spPr>
        <p:txBody>
          <a:bodyPr/>
          <a:lstStyle/>
          <a:p>
            <a:pPr eaLnBrk="1" hangingPunct="1"/>
            <a:r>
              <a:rPr lang="en-US" altLang="it-IT" sz="1600" b="0" dirty="0"/>
              <a:t>Motivation</a:t>
            </a:r>
          </a:p>
          <a:p>
            <a:pPr eaLnBrk="1" hangingPunct="1">
              <a:buFontTx/>
              <a:buNone/>
            </a:pPr>
            <a:endParaRPr lang="en-US" altLang="it-IT" sz="1600" b="0" dirty="0"/>
          </a:p>
          <a:p>
            <a:pPr eaLnBrk="1" hangingPunct="1"/>
            <a:r>
              <a:rPr lang="en-US" altLang="it-IT" sz="1600" b="0" dirty="0"/>
              <a:t>Related literature</a:t>
            </a:r>
          </a:p>
          <a:p>
            <a:pPr eaLnBrk="1" hangingPunct="1"/>
            <a:endParaRPr lang="en-US" altLang="it-IT" sz="1600" b="0" dirty="0"/>
          </a:p>
          <a:p>
            <a:pPr eaLnBrk="1" hangingPunct="1"/>
            <a:r>
              <a:rPr lang="en-US" altLang="it-IT" sz="1600" b="0" dirty="0">
                <a:solidFill>
                  <a:srgbClr val="FF6600"/>
                </a:solidFill>
              </a:rPr>
              <a:t>Institutional context</a:t>
            </a:r>
          </a:p>
          <a:p>
            <a:pPr eaLnBrk="1" hangingPunct="1">
              <a:buFontTx/>
              <a:buNone/>
            </a:pPr>
            <a:endParaRPr lang="en-US" altLang="it-IT" sz="1600" b="0" dirty="0"/>
          </a:p>
          <a:p>
            <a:pPr eaLnBrk="1" hangingPunct="1"/>
            <a:r>
              <a:rPr lang="en-US" altLang="it-IT" sz="1600" b="0" dirty="0"/>
              <a:t>Experimental design</a:t>
            </a:r>
          </a:p>
          <a:p>
            <a:pPr eaLnBrk="1" hangingPunct="1">
              <a:buFontTx/>
              <a:buNone/>
            </a:pPr>
            <a:endParaRPr lang="en-US" altLang="it-IT" sz="1600" b="0" dirty="0"/>
          </a:p>
          <a:p>
            <a:pPr eaLnBrk="1" hangingPunct="1"/>
            <a:r>
              <a:rPr lang="en-US" altLang="it-IT" sz="1600" b="0" dirty="0"/>
              <a:t>Results</a:t>
            </a:r>
          </a:p>
          <a:p>
            <a:pPr eaLnBrk="1" hangingPunct="1">
              <a:buFontTx/>
              <a:buNone/>
            </a:pPr>
            <a:endParaRPr lang="en-US" altLang="it-IT" sz="1600" b="0" dirty="0"/>
          </a:p>
          <a:p>
            <a:pPr eaLnBrk="1" hangingPunct="1"/>
            <a:r>
              <a:rPr lang="en-US" altLang="it-IT" sz="1600" b="0" dirty="0"/>
              <a:t>Conclusion</a:t>
            </a:r>
          </a:p>
        </p:txBody>
      </p:sp>
    </p:spTree>
    <p:extLst>
      <p:ext uri="{BB962C8B-B14F-4D97-AF65-F5344CB8AC3E}">
        <p14:creationId xmlns:p14="http://schemas.microsoft.com/office/powerpoint/2010/main" val="59718023"/>
      </p:ext>
    </p:extLst>
  </p:cSld>
  <p:clrMapOvr>
    <a:masterClrMapping/>
  </p:clrMapOvr>
  <p:transition advTm="9392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it-IT" altLang="it-IT"/>
              <a:t>Institutional context (1)</a:t>
            </a:r>
          </a:p>
        </p:txBody>
      </p:sp>
      <p:sp>
        <p:nvSpPr>
          <p:cNvPr id="5" name="Rectangle 3"/>
          <p:cNvSpPr txBox="1">
            <a:spLocks noChangeArrowheads="1"/>
          </p:cNvSpPr>
          <p:nvPr/>
        </p:nvSpPr>
        <p:spPr bwMode="auto">
          <a:xfrm>
            <a:off x="347663" y="1266825"/>
            <a:ext cx="82804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b="1">
                <a:solidFill>
                  <a:srgbClr val="00008A"/>
                </a:solidFill>
                <a:latin typeface="+mn-lt"/>
                <a:ea typeface="+mn-ea"/>
                <a:cs typeface="+mn-cs"/>
              </a:defRPr>
            </a:lvl1pPr>
            <a:lvl2pPr marL="742950" indent="-28575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2pPr>
            <a:lvl3pPr marL="1143000" indent="-22860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3pPr>
            <a:lvl4pPr marL="1600200" indent="-22860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4pPr>
            <a:lvl5pPr marL="2057400" indent="-22860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5pPr>
            <a:lvl6pPr marL="2514600" indent="-228600" algn="l" rtl="0" fontAlgn="base">
              <a:spcBef>
                <a:spcPct val="20000"/>
              </a:spcBef>
              <a:spcAft>
                <a:spcPct val="0"/>
              </a:spcAft>
              <a:buFont typeface="Arial Unicode MS" pitchFamily="34" charset="-128"/>
              <a:buChar char="∘"/>
              <a:defRPr sz="1600">
                <a:solidFill>
                  <a:srgbClr val="00008A"/>
                </a:solidFill>
                <a:latin typeface="+mn-lt"/>
              </a:defRPr>
            </a:lvl6pPr>
            <a:lvl7pPr marL="2971800" indent="-228600" algn="l" rtl="0" fontAlgn="base">
              <a:spcBef>
                <a:spcPct val="20000"/>
              </a:spcBef>
              <a:spcAft>
                <a:spcPct val="0"/>
              </a:spcAft>
              <a:buFont typeface="Arial Unicode MS" pitchFamily="34" charset="-128"/>
              <a:buChar char="∘"/>
              <a:defRPr sz="1600">
                <a:solidFill>
                  <a:srgbClr val="00008A"/>
                </a:solidFill>
                <a:latin typeface="+mn-lt"/>
              </a:defRPr>
            </a:lvl7pPr>
            <a:lvl8pPr marL="3429000" indent="-228600" algn="l" rtl="0" fontAlgn="base">
              <a:spcBef>
                <a:spcPct val="20000"/>
              </a:spcBef>
              <a:spcAft>
                <a:spcPct val="0"/>
              </a:spcAft>
              <a:buFont typeface="Arial Unicode MS" pitchFamily="34" charset="-128"/>
              <a:buChar char="∘"/>
              <a:defRPr sz="1600">
                <a:solidFill>
                  <a:srgbClr val="00008A"/>
                </a:solidFill>
                <a:latin typeface="+mn-lt"/>
              </a:defRPr>
            </a:lvl8pPr>
            <a:lvl9pPr marL="3886200" indent="-228600" algn="l" rtl="0" fontAlgn="base">
              <a:spcBef>
                <a:spcPct val="20000"/>
              </a:spcBef>
              <a:spcAft>
                <a:spcPct val="0"/>
              </a:spcAft>
              <a:buFont typeface="Arial Unicode MS" pitchFamily="34" charset="-128"/>
              <a:buChar char="∘"/>
              <a:defRPr sz="1600">
                <a:solidFill>
                  <a:srgbClr val="00008A"/>
                </a:solidFill>
                <a:latin typeface="+mn-lt"/>
              </a:defRPr>
            </a:lvl9pPr>
          </a:lstStyle>
          <a:p>
            <a:pPr algn="just">
              <a:defRPr/>
            </a:pPr>
            <a:endParaRPr lang="en-US" sz="1600" b="0" dirty="0"/>
          </a:p>
          <a:p>
            <a:pPr algn="just">
              <a:defRPr/>
            </a:pPr>
            <a:r>
              <a:rPr lang="en-US" sz="1600" b="0" dirty="0"/>
              <a:t>EU recommendations (European Parliament, 2003, 2006): </a:t>
            </a:r>
          </a:p>
          <a:p>
            <a:pPr algn="just">
              <a:defRPr/>
            </a:pPr>
            <a:endParaRPr lang="en-US" sz="1600" b="0" dirty="0"/>
          </a:p>
          <a:p>
            <a:pPr marL="800100" lvl="1" indent="-400050" algn="just">
              <a:buFont typeface="Arial Unicode MS" panose="020B0604020202020204" pitchFamily="34" charset="-128"/>
              <a:buAutoNum type="romanLcPeriod"/>
              <a:defRPr/>
            </a:pPr>
            <a:r>
              <a:rPr lang="en-US" b="0" dirty="0"/>
              <a:t>women aged 50-69 should take a mammography every two years; </a:t>
            </a:r>
          </a:p>
          <a:p>
            <a:pPr marL="800100" lvl="1" indent="-400050" algn="just">
              <a:buFont typeface="Arial Unicode MS" panose="020B0604020202020204" pitchFamily="34" charset="-128"/>
              <a:buAutoNum type="romanLcPeriod"/>
              <a:defRPr/>
            </a:pPr>
            <a:r>
              <a:rPr lang="en-US" b="0" dirty="0"/>
              <a:t>the invitation letter must provide information about the screening program;</a:t>
            </a:r>
          </a:p>
          <a:p>
            <a:pPr marL="800100" lvl="1" indent="-400050" algn="just">
              <a:buFont typeface="Arial Unicode MS" panose="020B0604020202020204" pitchFamily="34" charset="-128"/>
              <a:buAutoNum type="romanLcPeriod"/>
              <a:defRPr/>
            </a:pPr>
            <a:r>
              <a:rPr lang="en-US" b="0" dirty="0"/>
              <a:t>qualified radiologists and modern dedicated X-ray equipment/image receptors;</a:t>
            </a:r>
          </a:p>
          <a:p>
            <a:pPr marL="800100" lvl="1" indent="-400050" algn="just">
              <a:buFont typeface="Arial Unicode MS" panose="020B0604020202020204" pitchFamily="34" charset="-128"/>
              <a:buAutoNum type="romanLcPeriod"/>
              <a:defRPr/>
            </a:pPr>
            <a:r>
              <a:rPr lang="en-US" b="0" dirty="0"/>
              <a:t>double reading procedure</a:t>
            </a:r>
          </a:p>
          <a:p>
            <a:pPr algn="just">
              <a:defRPr/>
            </a:pPr>
            <a:endParaRPr lang="en-US" sz="1600" b="0" dirty="0"/>
          </a:p>
          <a:p>
            <a:pPr algn="just">
              <a:defRPr/>
            </a:pPr>
            <a:r>
              <a:rPr lang="en-US" sz="1600" b="0" dirty="0"/>
              <a:t>ITALY: national breast cancer screening program included in the Basic Healthcare Parameters (</a:t>
            </a:r>
            <a:r>
              <a:rPr lang="en-US" sz="1600" b="0" dirty="0" err="1"/>
              <a:t>Livelli</a:t>
            </a:r>
            <a:r>
              <a:rPr lang="en-US" sz="1600" b="0" dirty="0"/>
              <a:t> </a:t>
            </a:r>
            <a:r>
              <a:rPr lang="en-US" sz="1600" b="0" dirty="0" err="1"/>
              <a:t>Essenziali</a:t>
            </a:r>
            <a:r>
              <a:rPr lang="en-US" sz="1600" b="0" dirty="0"/>
              <a:t> di </a:t>
            </a:r>
            <a:r>
              <a:rPr lang="en-US" sz="1600" b="0" dirty="0" err="1"/>
              <a:t>Assistenza</a:t>
            </a:r>
            <a:r>
              <a:rPr lang="en-US" sz="1600" b="0" dirty="0"/>
              <a:t>) since 2001</a:t>
            </a:r>
          </a:p>
          <a:p>
            <a:pPr algn="just">
              <a:defRPr/>
            </a:pPr>
            <a:endParaRPr lang="en-US" sz="1600" b="0" dirty="0"/>
          </a:p>
          <a:p>
            <a:pPr algn="just">
              <a:defRPr/>
            </a:pPr>
            <a:r>
              <a:rPr lang="en-US" sz="1600" b="0" dirty="0"/>
              <a:t>LHAs responsible for the implementation of the screening program</a:t>
            </a:r>
          </a:p>
          <a:p>
            <a:pPr algn="just">
              <a:defRPr/>
            </a:pPr>
            <a:endParaRPr lang="en-US" sz="1600" b="0" dirty="0"/>
          </a:p>
          <a:p>
            <a:pPr algn="just">
              <a:defRPr/>
            </a:pPr>
            <a:r>
              <a:rPr lang="en-US" sz="1600" b="0" dirty="0"/>
              <a:t>Take-up rates are still relatively low and exhibit a strong North-South gap</a:t>
            </a:r>
          </a:p>
          <a:p>
            <a:pPr marL="0" indent="0" algn="just">
              <a:buFontTx/>
              <a:buNone/>
              <a:defRPr/>
            </a:pPr>
            <a:endParaRPr lang="en-US" sz="1600" b="0" dirty="0"/>
          </a:p>
        </p:txBody>
      </p:sp>
    </p:spTree>
    <p:extLst>
      <p:ext uri="{BB962C8B-B14F-4D97-AF65-F5344CB8AC3E}">
        <p14:creationId xmlns:p14="http://schemas.microsoft.com/office/powerpoint/2010/main" val="267097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it-IT" altLang="it-IT"/>
              <a:t>Institutional context (2)</a:t>
            </a:r>
          </a:p>
        </p:txBody>
      </p:sp>
      <p:sp>
        <p:nvSpPr>
          <p:cNvPr id="5" name="Rectangle 3"/>
          <p:cNvSpPr txBox="1">
            <a:spLocks noChangeArrowheads="1"/>
          </p:cNvSpPr>
          <p:nvPr/>
        </p:nvSpPr>
        <p:spPr bwMode="auto">
          <a:xfrm>
            <a:off x="352425" y="1274763"/>
            <a:ext cx="82804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b="1">
                <a:solidFill>
                  <a:srgbClr val="00008A"/>
                </a:solidFill>
                <a:latin typeface="+mn-lt"/>
                <a:ea typeface="+mn-ea"/>
                <a:cs typeface="+mn-cs"/>
              </a:defRPr>
            </a:lvl1pPr>
            <a:lvl2pPr marL="742950" indent="-28575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2pPr>
            <a:lvl3pPr marL="1143000" indent="-22860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3pPr>
            <a:lvl4pPr marL="1600200" indent="-22860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4pPr>
            <a:lvl5pPr marL="2057400" indent="-22860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5pPr>
            <a:lvl6pPr marL="2514600" indent="-228600" algn="l" rtl="0" fontAlgn="base">
              <a:spcBef>
                <a:spcPct val="20000"/>
              </a:spcBef>
              <a:spcAft>
                <a:spcPct val="0"/>
              </a:spcAft>
              <a:buFont typeface="Arial Unicode MS" pitchFamily="34" charset="-128"/>
              <a:buChar char="∘"/>
              <a:defRPr sz="1600">
                <a:solidFill>
                  <a:srgbClr val="00008A"/>
                </a:solidFill>
                <a:latin typeface="+mn-lt"/>
              </a:defRPr>
            </a:lvl6pPr>
            <a:lvl7pPr marL="2971800" indent="-228600" algn="l" rtl="0" fontAlgn="base">
              <a:spcBef>
                <a:spcPct val="20000"/>
              </a:spcBef>
              <a:spcAft>
                <a:spcPct val="0"/>
              </a:spcAft>
              <a:buFont typeface="Arial Unicode MS" pitchFamily="34" charset="-128"/>
              <a:buChar char="∘"/>
              <a:defRPr sz="1600">
                <a:solidFill>
                  <a:srgbClr val="00008A"/>
                </a:solidFill>
                <a:latin typeface="+mn-lt"/>
              </a:defRPr>
            </a:lvl7pPr>
            <a:lvl8pPr marL="3429000" indent="-228600" algn="l" rtl="0" fontAlgn="base">
              <a:spcBef>
                <a:spcPct val="20000"/>
              </a:spcBef>
              <a:spcAft>
                <a:spcPct val="0"/>
              </a:spcAft>
              <a:buFont typeface="Arial Unicode MS" pitchFamily="34" charset="-128"/>
              <a:buChar char="∘"/>
              <a:defRPr sz="1600">
                <a:solidFill>
                  <a:srgbClr val="00008A"/>
                </a:solidFill>
                <a:latin typeface="+mn-lt"/>
              </a:defRPr>
            </a:lvl8pPr>
            <a:lvl9pPr marL="3886200" indent="-228600" algn="l" rtl="0" fontAlgn="base">
              <a:spcBef>
                <a:spcPct val="20000"/>
              </a:spcBef>
              <a:spcAft>
                <a:spcPct val="0"/>
              </a:spcAft>
              <a:buFont typeface="Arial Unicode MS" pitchFamily="34" charset="-128"/>
              <a:buChar char="∘"/>
              <a:defRPr sz="1600">
                <a:solidFill>
                  <a:srgbClr val="00008A"/>
                </a:solidFill>
                <a:latin typeface="+mn-lt"/>
              </a:defRPr>
            </a:lvl9pPr>
          </a:lstStyle>
          <a:p>
            <a:pPr algn="just">
              <a:defRPr/>
            </a:pPr>
            <a:r>
              <a:rPr lang="en-US" sz="1600" b="0" dirty="0"/>
              <a:t>The Province of MESSINA: </a:t>
            </a:r>
          </a:p>
          <a:p>
            <a:pPr marL="0" indent="0" algn="just">
              <a:buFontTx/>
              <a:buNone/>
              <a:defRPr/>
            </a:pPr>
            <a:endParaRPr lang="en-US" sz="1600" b="0" dirty="0"/>
          </a:p>
          <a:p>
            <a:pPr marL="800100" lvl="1" indent="-400050" algn="just">
              <a:buFont typeface="Arial Unicode MS" panose="020B0604020202020204" pitchFamily="34" charset="-128"/>
              <a:buAutoNum type="romanLcParenBoth"/>
              <a:defRPr/>
            </a:pPr>
            <a:r>
              <a:rPr lang="en-US" b="0" dirty="0"/>
              <a:t>92,048 women aged 50-69 targeted by the screening program;</a:t>
            </a:r>
          </a:p>
          <a:p>
            <a:pPr marL="800100" lvl="1" indent="-400050" algn="just">
              <a:buFontTx/>
              <a:buAutoNum type="romanLcParenBoth"/>
              <a:defRPr/>
            </a:pPr>
            <a:endParaRPr lang="it-IT" b="0" dirty="0"/>
          </a:p>
          <a:p>
            <a:pPr marL="800100" lvl="1" indent="-400050" algn="just">
              <a:buFontTx/>
              <a:buAutoNum type="romanLcParenBoth"/>
              <a:defRPr/>
            </a:pPr>
            <a:r>
              <a:rPr lang="it-IT" b="0" dirty="0"/>
              <a:t>8 districts: Messina, Taormina, Milazzo, Lipari, Barcellona Pozzo di Gotto, Patti, Mistretta, Sant’Agata Militello;</a:t>
            </a:r>
            <a:endParaRPr lang="en-US" b="0" dirty="0"/>
          </a:p>
          <a:p>
            <a:pPr marL="800100" lvl="1" indent="-400050" algn="just">
              <a:buFontTx/>
              <a:buAutoNum type="romanLcParenBoth"/>
              <a:defRPr/>
            </a:pPr>
            <a:endParaRPr lang="en-US" b="0" dirty="0"/>
          </a:p>
          <a:p>
            <a:pPr marL="800100" lvl="1" indent="-400050" algn="just">
              <a:buFontTx/>
              <a:buAutoNum type="romanLcParenBoth"/>
              <a:defRPr/>
            </a:pPr>
            <a:r>
              <a:rPr lang="en-US" b="0" dirty="0"/>
              <a:t>5 health care centers: </a:t>
            </a:r>
            <a:r>
              <a:rPr lang="it-IT" b="0" dirty="0"/>
              <a:t>the Ospedale “San Vincenzo” in Taormina, the Poliambulatorio in Messina, the Ospedale “Barone Romeo” in Patti, the Presidio Ospedaliero in Sant’Agata Militello (Sant’Agata Militello and Mistretta), the Presidio Ospedaliero “G. Fogliani” in Milazzo (Milazzo, Barcellona Pozzo di Gotto and Lipari)</a:t>
            </a:r>
            <a:endParaRPr lang="en-US" b="0" dirty="0"/>
          </a:p>
          <a:p>
            <a:pPr algn="just">
              <a:defRPr/>
            </a:pPr>
            <a:endParaRPr lang="en-US" sz="1600" b="0" dirty="0"/>
          </a:p>
          <a:p>
            <a:pPr algn="just">
              <a:defRPr/>
            </a:pPr>
            <a:r>
              <a:rPr lang="en-US" sz="1600" b="0" dirty="0"/>
              <a:t>Starting with a pilot study in 2014 and reaching population-level coverage in 2015, the Messina LHA has implemented the national breast cancer screening program by inviting all women aged 50-69 to take a free mammography every two years</a:t>
            </a:r>
          </a:p>
          <a:p>
            <a:pPr algn="just">
              <a:defRPr/>
            </a:pPr>
            <a:endParaRPr lang="en-US" sz="1600" dirty="0"/>
          </a:p>
          <a:p>
            <a:pPr algn="just">
              <a:defRPr/>
            </a:pPr>
            <a:r>
              <a:rPr lang="en-US" sz="1600" b="0" dirty="0"/>
              <a:t>Very low take-up rate, below 15% in both 2015 and 2016. Pressing need to intervene.</a:t>
            </a:r>
            <a:endParaRPr lang="it-IT" sz="1600" b="0" dirty="0"/>
          </a:p>
          <a:p>
            <a:pPr algn="just">
              <a:defRPr/>
            </a:pPr>
            <a:endParaRPr lang="en-US" sz="1600" b="0" dirty="0"/>
          </a:p>
        </p:txBody>
      </p:sp>
    </p:spTree>
    <p:extLst>
      <p:ext uri="{BB962C8B-B14F-4D97-AF65-F5344CB8AC3E}">
        <p14:creationId xmlns:p14="http://schemas.microsoft.com/office/powerpoint/2010/main" val="16291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it-IT" altLang="it-IT"/>
              <a:t>Institutional context (3)</a:t>
            </a:r>
          </a:p>
        </p:txBody>
      </p:sp>
      <p:pic>
        <p:nvPicPr>
          <p:cNvPr id="23556" name="Immagin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284288"/>
            <a:ext cx="8451850"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01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it-IT"/>
              <a:t>Scheme of the presentation</a:t>
            </a:r>
          </a:p>
        </p:txBody>
      </p:sp>
      <p:sp>
        <p:nvSpPr>
          <p:cNvPr id="7172" name="Rectangle 3"/>
          <p:cNvSpPr>
            <a:spLocks noGrp="1" noChangeArrowheads="1"/>
          </p:cNvSpPr>
          <p:nvPr>
            <p:ph type="body" idx="1"/>
          </p:nvPr>
        </p:nvSpPr>
        <p:spPr>
          <a:xfrm>
            <a:off x="350838" y="1266825"/>
            <a:ext cx="8280400" cy="4865688"/>
          </a:xfrm>
          <a:noFill/>
        </p:spPr>
        <p:txBody>
          <a:bodyPr/>
          <a:lstStyle/>
          <a:p>
            <a:pPr eaLnBrk="1" hangingPunct="1"/>
            <a:r>
              <a:rPr lang="en-US" altLang="it-IT" sz="1600" b="0" dirty="0"/>
              <a:t>Motivation</a:t>
            </a:r>
          </a:p>
          <a:p>
            <a:pPr eaLnBrk="1" hangingPunct="1">
              <a:buFontTx/>
              <a:buNone/>
            </a:pPr>
            <a:endParaRPr lang="en-US" altLang="it-IT" sz="1600" b="0" dirty="0"/>
          </a:p>
          <a:p>
            <a:pPr eaLnBrk="1" hangingPunct="1"/>
            <a:r>
              <a:rPr lang="en-US" altLang="it-IT" sz="1600" b="0" dirty="0"/>
              <a:t>Related literature</a:t>
            </a:r>
          </a:p>
          <a:p>
            <a:pPr eaLnBrk="1" hangingPunct="1"/>
            <a:endParaRPr lang="en-US" altLang="it-IT" sz="1600" b="0" dirty="0"/>
          </a:p>
          <a:p>
            <a:pPr eaLnBrk="1" hangingPunct="1"/>
            <a:r>
              <a:rPr lang="en-US" altLang="it-IT" sz="1600" b="0" dirty="0"/>
              <a:t>Institutional context</a:t>
            </a:r>
          </a:p>
          <a:p>
            <a:pPr eaLnBrk="1" hangingPunct="1">
              <a:buFontTx/>
              <a:buNone/>
            </a:pPr>
            <a:endParaRPr lang="en-US" altLang="it-IT" sz="1600" b="0" dirty="0"/>
          </a:p>
          <a:p>
            <a:pPr eaLnBrk="1" hangingPunct="1"/>
            <a:r>
              <a:rPr lang="en-US" altLang="it-IT" sz="1600" b="0" dirty="0">
                <a:solidFill>
                  <a:srgbClr val="FF6600"/>
                </a:solidFill>
              </a:rPr>
              <a:t>Experimental design</a:t>
            </a:r>
          </a:p>
          <a:p>
            <a:pPr eaLnBrk="1" hangingPunct="1">
              <a:buFontTx/>
              <a:buNone/>
            </a:pPr>
            <a:endParaRPr lang="en-US" altLang="it-IT" sz="1600" b="0" dirty="0"/>
          </a:p>
          <a:p>
            <a:pPr eaLnBrk="1" hangingPunct="1"/>
            <a:r>
              <a:rPr lang="en-US" altLang="it-IT" sz="1600" b="0" dirty="0"/>
              <a:t>Results</a:t>
            </a:r>
          </a:p>
          <a:p>
            <a:pPr eaLnBrk="1" hangingPunct="1">
              <a:buFontTx/>
              <a:buNone/>
            </a:pPr>
            <a:endParaRPr lang="en-US" altLang="it-IT" sz="1600" b="0" dirty="0"/>
          </a:p>
          <a:p>
            <a:pPr eaLnBrk="1" hangingPunct="1"/>
            <a:r>
              <a:rPr lang="en-US" altLang="it-IT" sz="1600" b="0" dirty="0"/>
              <a:t>Conclusion</a:t>
            </a:r>
          </a:p>
        </p:txBody>
      </p:sp>
    </p:spTree>
    <p:extLst>
      <p:ext uri="{BB962C8B-B14F-4D97-AF65-F5344CB8AC3E}">
        <p14:creationId xmlns:p14="http://schemas.microsoft.com/office/powerpoint/2010/main" val="1804849424"/>
      </p:ext>
    </p:extLst>
  </p:cSld>
  <p:clrMapOvr>
    <a:masterClrMapping/>
  </p:clrMapOvr>
  <p:transition advTm="93923"/>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it-IT" altLang="it-IT"/>
              <a:t>Experimental design: the manipulations</a:t>
            </a:r>
          </a:p>
        </p:txBody>
      </p:sp>
      <p:graphicFrame>
        <p:nvGraphicFramePr>
          <p:cNvPr id="3" name="Tabella 2"/>
          <p:cNvGraphicFramePr>
            <a:graphicFrameLocks noGrp="1"/>
          </p:cNvGraphicFramePr>
          <p:nvPr/>
        </p:nvGraphicFramePr>
        <p:xfrm>
          <a:off x="76200" y="969963"/>
          <a:ext cx="8615363" cy="5676900"/>
        </p:xfrm>
        <a:graphic>
          <a:graphicData uri="http://schemas.openxmlformats.org/drawingml/2006/table">
            <a:tbl>
              <a:tblPr firstRow="1" firstCol="1" bandRow="1">
                <a:tableStyleId>{5C22544A-7EE6-4342-B048-85BDC9FD1C3A}</a:tableStyleId>
              </a:tblPr>
              <a:tblGrid>
                <a:gridCol w="939556">
                  <a:extLst>
                    <a:ext uri="{9D8B030D-6E8A-4147-A177-3AD203B41FA5}">
                      <a16:colId xmlns:a16="http://schemas.microsoft.com/office/drawing/2014/main" val="20000"/>
                    </a:ext>
                  </a:extLst>
                </a:gridCol>
                <a:gridCol w="3982491">
                  <a:extLst>
                    <a:ext uri="{9D8B030D-6E8A-4147-A177-3AD203B41FA5}">
                      <a16:colId xmlns:a16="http://schemas.microsoft.com/office/drawing/2014/main" val="20001"/>
                    </a:ext>
                  </a:extLst>
                </a:gridCol>
                <a:gridCol w="3693316">
                  <a:extLst>
                    <a:ext uri="{9D8B030D-6E8A-4147-A177-3AD203B41FA5}">
                      <a16:colId xmlns:a16="http://schemas.microsoft.com/office/drawing/2014/main" val="20002"/>
                    </a:ext>
                  </a:extLst>
                </a:gridCol>
              </a:tblGrid>
              <a:tr h="270474">
                <a:tc>
                  <a:txBody>
                    <a:bodyPr/>
                    <a:lstStyle/>
                    <a:p>
                      <a:pPr>
                        <a:lnSpc>
                          <a:spcPct val="107000"/>
                        </a:lnSpc>
                        <a:spcAft>
                          <a:spcPts val="800"/>
                        </a:spcAft>
                      </a:pPr>
                      <a:r>
                        <a:rPr lang="en-US" sz="1100" b="0" dirty="0">
                          <a:solidFill>
                            <a:srgbClr val="00008A"/>
                          </a:solidFill>
                          <a:effectLst/>
                        </a:rPr>
                        <a:t> </a:t>
                      </a:r>
                      <a:endParaRPr lang="it-IT" sz="1100" b="0" dirty="0">
                        <a:solidFill>
                          <a:srgbClr val="00008A"/>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81" marR="43181" marT="9526" marB="0">
                    <a:solidFill>
                      <a:schemeClr val="bg1"/>
                    </a:solidFill>
                  </a:tcPr>
                </a:tc>
                <a:tc>
                  <a:txBody>
                    <a:bodyPr/>
                    <a:lstStyle/>
                    <a:p>
                      <a:pPr algn="ctr">
                        <a:lnSpc>
                          <a:spcPct val="107000"/>
                        </a:lnSpc>
                        <a:spcAft>
                          <a:spcPts val="800"/>
                        </a:spcAft>
                      </a:pPr>
                      <a:r>
                        <a:rPr lang="en-US" sz="1600" b="0" dirty="0">
                          <a:solidFill>
                            <a:srgbClr val="00008A"/>
                          </a:solidFill>
                          <a:effectLst/>
                        </a:rPr>
                        <a:t>INFORMATION INCLUDED</a:t>
                      </a:r>
                      <a:endParaRPr lang="it-IT" sz="1600" b="0" dirty="0">
                        <a:solidFill>
                          <a:srgbClr val="00008A"/>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81" marR="43181" marT="9526" marB="0">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b="0" dirty="0">
                          <a:solidFill>
                            <a:srgbClr val="00008A"/>
                          </a:solidFill>
                          <a:effectLst/>
                        </a:rPr>
                        <a:t>INFORMATION EXCLUDED</a:t>
                      </a:r>
                      <a:endParaRPr lang="it-IT" sz="1600" b="0" dirty="0">
                        <a:solidFill>
                          <a:srgbClr val="00008A"/>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81" marR="43181" marT="9526" marB="0">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84199">
                <a:tc>
                  <a:txBody>
                    <a:bodyPr/>
                    <a:lstStyle/>
                    <a:p>
                      <a:pPr algn="ctr">
                        <a:lnSpc>
                          <a:spcPct val="107000"/>
                        </a:lnSpc>
                        <a:spcAft>
                          <a:spcPts val="800"/>
                        </a:spcAft>
                      </a:pPr>
                      <a:r>
                        <a:rPr lang="it-IT" sz="1600" b="0" dirty="0">
                          <a:solidFill>
                            <a:srgbClr val="00008A"/>
                          </a:solidFill>
                          <a:effectLst/>
                        </a:rPr>
                        <a:t> </a:t>
                      </a:r>
                    </a:p>
                    <a:p>
                      <a:pPr>
                        <a:lnSpc>
                          <a:spcPct val="107000"/>
                        </a:lnSpc>
                        <a:spcAft>
                          <a:spcPts val="800"/>
                        </a:spcAft>
                      </a:pPr>
                      <a:r>
                        <a:rPr lang="it-IT" sz="1600" b="0" dirty="0">
                          <a:solidFill>
                            <a:srgbClr val="00008A"/>
                          </a:solidFill>
                          <a:effectLst/>
                        </a:rPr>
                        <a:t> </a:t>
                      </a:r>
                    </a:p>
                    <a:p>
                      <a:pPr algn="ctr">
                        <a:lnSpc>
                          <a:spcPct val="107000"/>
                        </a:lnSpc>
                        <a:spcAft>
                          <a:spcPts val="800"/>
                        </a:spcAft>
                      </a:pPr>
                      <a:endParaRPr lang="en-US" sz="1600" b="0" dirty="0">
                        <a:solidFill>
                          <a:srgbClr val="00008A"/>
                        </a:solidFill>
                        <a:effectLst/>
                      </a:endParaRPr>
                    </a:p>
                    <a:p>
                      <a:pPr algn="ctr">
                        <a:lnSpc>
                          <a:spcPct val="107000"/>
                        </a:lnSpc>
                        <a:spcAft>
                          <a:spcPts val="800"/>
                        </a:spcAft>
                      </a:pPr>
                      <a:r>
                        <a:rPr lang="en-US" sz="1600" b="0" dirty="0">
                          <a:solidFill>
                            <a:srgbClr val="00008A"/>
                          </a:solidFill>
                          <a:effectLst/>
                        </a:rPr>
                        <a:t>GAIN FRAME</a:t>
                      </a:r>
                      <a:endParaRPr lang="it-IT" sz="1600" b="0" dirty="0">
                        <a:solidFill>
                          <a:srgbClr val="00008A"/>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81" marR="43181" marT="9526" marB="0">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7000"/>
                        </a:lnSpc>
                        <a:spcAft>
                          <a:spcPts val="800"/>
                        </a:spcAft>
                      </a:pPr>
                      <a:r>
                        <a:rPr lang="en-US" sz="1600" b="0" dirty="0">
                          <a:solidFill>
                            <a:srgbClr val="00008A"/>
                          </a:solidFill>
                          <a:effectLst/>
                        </a:rPr>
                        <a:t>“Enhanced - Gain”</a:t>
                      </a:r>
                      <a:endParaRPr lang="it-IT" sz="1600" b="0" dirty="0">
                        <a:solidFill>
                          <a:srgbClr val="00008A"/>
                        </a:solidFill>
                        <a:effectLst/>
                      </a:endParaRPr>
                    </a:p>
                    <a:p>
                      <a:pPr algn="just">
                        <a:lnSpc>
                          <a:spcPct val="107000"/>
                        </a:lnSpc>
                        <a:spcAft>
                          <a:spcPts val="800"/>
                        </a:spcAft>
                      </a:pPr>
                      <a:r>
                        <a:rPr lang="en-US" sz="1600" b="0" dirty="0">
                          <a:solidFill>
                            <a:srgbClr val="00008A"/>
                          </a:solidFill>
                          <a:effectLst/>
                        </a:rPr>
                        <a:t>“Scientific studies demonstrate that </a:t>
                      </a:r>
                      <a:r>
                        <a:rPr lang="en-US" sz="1600" b="0" dirty="0">
                          <a:solidFill>
                            <a:srgbClr val="92D050"/>
                          </a:solidFill>
                          <a:effectLst/>
                        </a:rPr>
                        <a:t>participating in breast cancer screening programs can have relevant positive effects</a:t>
                      </a:r>
                      <a:r>
                        <a:rPr lang="en-US" sz="1600" b="0" dirty="0">
                          <a:solidFill>
                            <a:srgbClr val="00A600"/>
                          </a:solidFill>
                          <a:effectLst/>
                        </a:rPr>
                        <a:t> </a:t>
                      </a:r>
                      <a:r>
                        <a:rPr lang="en-US" sz="1600" b="0" dirty="0">
                          <a:solidFill>
                            <a:srgbClr val="00008A"/>
                          </a:solidFill>
                          <a:effectLst/>
                        </a:rPr>
                        <a:t>on the treatment of an </a:t>
                      </a:r>
                      <a:r>
                        <a:rPr lang="en-US" sz="1600" b="0" kern="1200" dirty="0">
                          <a:solidFill>
                            <a:srgbClr val="92D050"/>
                          </a:solidFill>
                          <a:effectLst/>
                          <a:latin typeface="+mn-lt"/>
                          <a:ea typeface="+mn-ea"/>
                          <a:cs typeface="+mn-cs"/>
                        </a:rPr>
                        <a:t>early</a:t>
                      </a:r>
                      <a:r>
                        <a:rPr lang="en-US" sz="1600" b="0" dirty="0">
                          <a:solidFill>
                            <a:srgbClr val="00008A"/>
                          </a:solidFill>
                          <a:effectLst/>
                        </a:rPr>
                        <a:t> diagnosed disease: </a:t>
                      </a:r>
                      <a:r>
                        <a:rPr lang="en-US" sz="1600" b="0" dirty="0">
                          <a:solidFill>
                            <a:srgbClr val="00A400"/>
                          </a:solidFill>
                          <a:effectLst/>
                        </a:rPr>
                        <a:t>it reduces the mortality rate, allows for less extensive surgeries, more effective treatments, with higher chances of recovery.</a:t>
                      </a:r>
                      <a:r>
                        <a:rPr lang="en-US" sz="1600" b="0" dirty="0">
                          <a:solidFill>
                            <a:srgbClr val="00008A"/>
                          </a:solidFill>
                          <a:effectLst/>
                        </a:rPr>
                        <a:t>”</a:t>
                      </a:r>
                      <a:endParaRPr lang="it-IT" sz="1600" b="0" dirty="0">
                        <a:solidFill>
                          <a:srgbClr val="00008A"/>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81" marR="43181"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b="0">
                          <a:solidFill>
                            <a:srgbClr val="00008A"/>
                          </a:solidFill>
                          <a:effectLst/>
                        </a:rPr>
                        <a:t>“Restricted - Gain”</a:t>
                      </a:r>
                      <a:endParaRPr lang="it-IT" sz="1600" b="0">
                        <a:solidFill>
                          <a:srgbClr val="00008A"/>
                        </a:solidFill>
                        <a:effectLst/>
                      </a:endParaRPr>
                    </a:p>
                    <a:p>
                      <a:pPr algn="just">
                        <a:lnSpc>
                          <a:spcPct val="107000"/>
                        </a:lnSpc>
                        <a:spcAft>
                          <a:spcPts val="800"/>
                        </a:spcAft>
                      </a:pPr>
                      <a:r>
                        <a:rPr lang="en-US" sz="1600" b="0">
                          <a:solidFill>
                            <a:srgbClr val="00008A"/>
                          </a:solidFill>
                          <a:effectLst/>
                        </a:rPr>
                        <a:t>“Scientific studies demonstrate that </a:t>
                      </a:r>
                      <a:r>
                        <a:rPr lang="en-US" sz="1600" b="0">
                          <a:solidFill>
                            <a:srgbClr val="92D050"/>
                          </a:solidFill>
                          <a:effectLst/>
                        </a:rPr>
                        <a:t>participating in breast cancer screening programs can have relevant positive effects </a:t>
                      </a:r>
                      <a:r>
                        <a:rPr lang="en-US" sz="1600" b="0">
                          <a:solidFill>
                            <a:srgbClr val="00008A"/>
                          </a:solidFill>
                          <a:effectLst/>
                        </a:rPr>
                        <a:t>on the treatment of an </a:t>
                      </a:r>
                      <a:r>
                        <a:rPr lang="en-US" sz="1600" b="0" kern="1200">
                          <a:solidFill>
                            <a:srgbClr val="92D050"/>
                          </a:solidFill>
                          <a:effectLst/>
                          <a:latin typeface="+mn-lt"/>
                          <a:ea typeface="+mn-ea"/>
                          <a:cs typeface="+mn-cs"/>
                        </a:rPr>
                        <a:t>early</a:t>
                      </a:r>
                      <a:r>
                        <a:rPr lang="en-US" sz="1600" b="0">
                          <a:solidFill>
                            <a:srgbClr val="00008A"/>
                          </a:solidFill>
                          <a:effectLst/>
                        </a:rPr>
                        <a:t> diagnosed disease.”</a:t>
                      </a:r>
                      <a:endParaRPr lang="it-IT" sz="1600" b="0">
                        <a:solidFill>
                          <a:srgbClr val="00008A"/>
                        </a:solidFill>
                        <a:effectLst/>
                      </a:endParaRPr>
                    </a:p>
                    <a:p>
                      <a:pPr algn="just">
                        <a:lnSpc>
                          <a:spcPct val="107000"/>
                        </a:lnSpc>
                        <a:spcAft>
                          <a:spcPts val="800"/>
                        </a:spcAft>
                      </a:pPr>
                      <a:r>
                        <a:rPr lang="en-US" sz="1600" b="0">
                          <a:solidFill>
                            <a:srgbClr val="00008A"/>
                          </a:solidFill>
                          <a:effectLst/>
                        </a:rPr>
                        <a:t> </a:t>
                      </a:r>
                      <a:endParaRPr lang="it-IT" sz="1600" b="0" dirty="0">
                        <a:solidFill>
                          <a:srgbClr val="00008A"/>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81" marR="43181"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2227">
                <a:tc>
                  <a:txBody>
                    <a:bodyPr/>
                    <a:lstStyle/>
                    <a:p>
                      <a:pPr algn="ctr">
                        <a:lnSpc>
                          <a:spcPct val="107000"/>
                        </a:lnSpc>
                        <a:spcAft>
                          <a:spcPts val="800"/>
                        </a:spcAft>
                      </a:pPr>
                      <a:r>
                        <a:rPr lang="en-US" sz="1600" b="0" dirty="0">
                          <a:solidFill>
                            <a:srgbClr val="00008A"/>
                          </a:solidFill>
                          <a:effectLst/>
                        </a:rPr>
                        <a:t> </a:t>
                      </a:r>
                      <a:endParaRPr lang="it-IT" sz="1600" b="0" dirty="0">
                        <a:solidFill>
                          <a:srgbClr val="00008A"/>
                        </a:solidFill>
                        <a:effectLst/>
                      </a:endParaRPr>
                    </a:p>
                    <a:p>
                      <a:pPr algn="ctr">
                        <a:lnSpc>
                          <a:spcPct val="107000"/>
                        </a:lnSpc>
                        <a:spcAft>
                          <a:spcPts val="800"/>
                        </a:spcAft>
                      </a:pPr>
                      <a:endParaRPr lang="en-US" sz="1600" b="0" dirty="0">
                        <a:solidFill>
                          <a:srgbClr val="00008A"/>
                        </a:solidFill>
                        <a:effectLst/>
                      </a:endParaRPr>
                    </a:p>
                    <a:p>
                      <a:pPr algn="ctr">
                        <a:lnSpc>
                          <a:spcPct val="107000"/>
                        </a:lnSpc>
                        <a:spcAft>
                          <a:spcPts val="800"/>
                        </a:spcAft>
                      </a:pPr>
                      <a:endParaRPr lang="en-US" sz="1600" b="0" dirty="0">
                        <a:solidFill>
                          <a:srgbClr val="00008A"/>
                        </a:solidFill>
                        <a:effectLst/>
                      </a:endParaRPr>
                    </a:p>
                    <a:p>
                      <a:pPr algn="ctr">
                        <a:lnSpc>
                          <a:spcPct val="107000"/>
                        </a:lnSpc>
                        <a:spcAft>
                          <a:spcPts val="800"/>
                        </a:spcAft>
                      </a:pPr>
                      <a:r>
                        <a:rPr lang="en-US" sz="1600" b="0" dirty="0">
                          <a:solidFill>
                            <a:srgbClr val="00008A"/>
                          </a:solidFill>
                          <a:effectLst/>
                        </a:rPr>
                        <a:t>LOSS FRAME</a:t>
                      </a:r>
                      <a:endParaRPr lang="it-IT" sz="1600" b="0" dirty="0">
                        <a:solidFill>
                          <a:srgbClr val="00008A"/>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81" marR="43181" marT="9526" marB="0">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7000"/>
                        </a:lnSpc>
                        <a:spcAft>
                          <a:spcPts val="800"/>
                        </a:spcAft>
                      </a:pPr>
                      <a:r>
                        <a:rPr lang="en-US" sz="1600" b="0" dirty="0">
                          <a:solidFill>
                            <a:srgbClr val="00008A"/>
                          </a:solidFill>
                          <a:effectLst/>
                        </a:rPr>
                        <a:t>“Enhanced – Loss”</a:t>
                      </a:r>
                    </a:p>
                    <a:p>
                      <a:pPr algn="just">
                        <a:lnSpc>
                          <a:spcPct val="107000"/>
                        </a:lnSpc>
                        <a:spcAft>
                          <a:spcPts val="800"/>
                        </a:spcAft>
                      </a:pPr>
                      <a:endParaRPr lang="it-IT" sz="1600" b="0" dirty="0">
                        <a:solidFill>
                          <a:srgbClr val="00008A"/>
                        </a:solidFill>
                        <a:effectLst/>
                      </a:endParaRPr>
                    </a:p>
                    <a:p>
                      <a:pPr algn="just">
                        <a:lnSpc>
                          <a:spcPct val="107000"/>
                        </a:lnSpc>
                        <a:spcAft>
                          <a:spcPts val="800"/>
                        </a:spcAft>
                      </a:pPr>
                      <a:r>
                        <a:rPr lang="en-US" sz="1600" b="0" dirty="0">
                          <a:solidFill>
                            <a:srgbClr val="00008A"/>
                          </a:solidFill>
                          <a:effectLst/>
                        </a:rPr>
                        <a:t>“Scientific studies demonstrate that </a:t>
                      </a:r>
                      <a:r>
                        <a:rPr lang="en-US" sz="1600" b="0" dirty="0">
                          <a:solidFill>
                            <a:srgbClr val="FF6600"/>
                          </a:solidFill>
                          <a:effectLst/>
                        </a:rPr>
                        <a:t>not participating in breast cancer screening programs can have relevant negative effects </a:t>
                      </a:r>
                      <a:r>
                        <a:rPr lang="en-US" sz="1600" b="0" dirty="0">
                          <a:solidFill>
                            <a:srgbClr val="00008A"/>
                          </a:solidFill>
                          <a:effectLst/>
                        </a:rPr>
                        <a:t>on the treatment of a </a:t>
                      </a:r>
                      <a:r>
                        <a:rPr lang="en-US" sz="1600" b="0" dirty="0">
                          <a:solidFill>
                            <a:srgbClr val="FF6600"/>
                          </a:solidFill>
                          <a:effectLst/>
                        </a:rPr>
                        <a:t>lately </a:t>
                      </a:r>
                      <a:r>
                        <a:rPr lang="en-US" sz="1600" b="0" dirty="0">
                          <a:solidFill>
                            <a:srgbClr val="00008A"/>
                          </a:solidFill>
                          <a:effectLst/>
                        </a:rPr>
                        <a:t>diagnosed disease: </a:t>
                      </a:r>
                      <a:r>
                        <a:rPr lang="en-US" sz="1600" b="0" kern="1200" dirty="0">
                          <a:solidFill>
                            <a:srgbClr val="FF3300"/>
                          </a:solidFill>
                          <a:effectLst/>
                          <a:latin typeface="+mn-lt"/>
                          <a:ea typeface="+mn-ea"/>
                          <a:cs typeface="+mn-cs"/>
                        </a:rPr>
                        <a:t>it increases the mortality rate, implies more extensive surgeries, less effective treatments, with lower chances of recovery.</a:t>
                      </a:r>
                      <a:r>
                        <a:rPr lang="en-US" sz="1600" b="0" dirty="0">
                          <a:solidFill>
                            <a:srgbClr val="00008A"/>
                          </a:solidFill>
                          <a:effectLst/>
                        </a:rPr>
                        <a:t>”</a:t>
                      </a:r>
                      <a:endParaRPr lang="it-IT" sz="1600" b="0" dirty="0">
                        <a:solidFill>
                          <a:srgbClr val="00008A"/>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81" marR="43181"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600" b="0" dirty="0">
                          <a:solidFill>
                            <a:srgbClr val="00008A"/>
                          </a:solidFill>
                          <a:effectLst/>
                        </a:rPr>
                        <a:t>“Restricted – Loss”</a:t>
                      </a:r>
                      <a:endParaRPr lang="it-IT" sz="1600" b="0" dirty="0">
                        <a:solidFill>
                          <a:srgbClr val="00008A"/>
                        </a:solidFill>
                        <a:effectLst/>
                      </a:endParaRPr>
                    </a:p>
                    <a:p>
                      <a:pPr algn="just">
                        <a:lnSpc>
                          <a:spcPct val="107000"/>
                        </a:lnSpc>
                        <a:spcAft>
                          <a:spcPts val="800"/>
                        </a:spcAft>
                      </a:pPr>
                      <a:r>
                        <a:rPr lang="en-US" sz="1600" b="0" dirty="0">
                          <a:solidFill>
                            <a:srgbClr val="00008A"/>
                          </a:solidFill>
                          <a:effectLst/>
                        </a:rPr>
                        <a:t> </a:t>
                      </a:r>
                      <a:endParaRPr lang="it-IT" sz="1600" b="0" dirty="0">
                        <a:solidFill>
                          <a:srgbClr val="00008A"/>
                        </a:solidFill>
                        <a:effectLst/>
                      </a:endParaRPr>
                    </a:p>
                    <a:p>
                      <a:pPr algn="just">
                        <a:lnSpc>
                          <a:spcPct val="107000"/>
                        </a:lnSpc>
                        <a:spcAft>
                          <a:spcPts val="800"/>
                        </a:spcAft>
                      </a:pPr>
                      <a:r>
                        <a:rPr lang="en-US" sz="1600" b="0" dirty="0">
                          <a:solidFill>
                            <a:srgbClr val="00008A"/>
                          </a:solidFill>
                          <a:effectLst/>
                        </a:rPr>
                        <a:t>“Scientific studies demonstrate that </a:t>
                      </a:r>
                      <a:r>
                        <a:rPr lang="en-US" sz="1600" b="0" dirty="0">
                          <a:solidFill>
                            <a:srgbClr val="FF6600"/>
                          </a:solidFill>
                          <a:effectLst/>
                        </a:rPr>
                        <a:t>not participating in breast cancer screening programs can have relevant negative effects </a:t>
                      </a:r>
                      <a:r>
                        <a:rPr lang="en-US" sz="1600" b="0" dirty="0">
                          <a:solidFill>
                            <a:srgbClr val="00008A"/>
                          </a:solidFill>
                          <a:effectLst/>
                        </a:rPr>
                        <a:t>on the treatment of a </a:t>
                      </a:r>
                      <a:r>
                        <a:rPr lang="en-US" sz="1600" b="0" dirty="0">
                          <a:solidFill>
                            <a:srgbClr val="FF6600"/>
                          </a:solidFill>
                          <a:effectLst/>
                        </a:rPr>
                        <a:t>lately </a:t>
                      </a:r>
                      <a:r>
                        <a:rPr lang="en-US" sz="1600" b="0" dirty="0">
                          <a:solidFill>
                            <a:srgbClr val="00008A"/>
                          </a:solidFill>
                          <a:effectLst/>
                        </a:rPr>
                        <a:t>diagnosed disease.”</a:t>
                      </a:r>
                      <a:endParaRPr lang="it-IT" sz="1600" b="0" dirty="0">
                        <a:solidFill>
                          <a:srgbClr val="00008A"/>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81" marR="43181" marT="952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4056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781050"/>
            <a:ext cx="44942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Immagin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 y="749300"/>
            <a:ext cx="4652963"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ttangolo arrotondato 8"/>
          <p:cNvSpPr>
            <a:spLocks noChangeArrowheads="1"/>
          </p:cNvSpPr>
          <p:nvPr/>
        </p:nvSpPr>
        <p:spPr bwMode="auto">
          <a:xfrm>
            <a:off x="61913" y="2938463"/>
            <a:ext cx="4510087" cy="577850"/>
          </a:xfrm>
          <a:prstGeom prst="roundRect">
            <a:avLst>
              <a:gd name="adj" fmla="val 16667"/>
            </a:avLst>
          </a:prstGeom>
          <a:noFill/>
          <a:ln w="1905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9pPr>
          </a:lstStyle>
          <a:p>
            <a:pPr eaLnBrk="1" hangingPunct="1">
              <a:spcBef>
                <a:spcPct val="0"/>
              </a:spcBef>
              <a:buFontTx/>
              <a:buNone/>
            </a:pPr>
            <a:endParaRPr lang="it-IT" altLang="it-IT"/>
          </a:p>
        </p:txBody>
      </p:sp>
      <p:sp>
        <p:nvSpPr>
          <p:cNvPr id="27653" name="Rettangolo arrotondato 8"/>
          <p:cNvSpPr>
            <a:spLocks noChangeArrowheads="1"/>
          </p:cNvSpPr>
          <p:nvPr/>
        </p:nvSpPr>
        <p:spPr bwMode="auto">
          <a:xfrm>
            <a:off x="4602163" y="1216025"/>
            <a:ext cx="4494212" cy="579438"/>
          </a:xfrm>
          <a:prstGeom prst="roundRect">
            <a:avLst>
              <a:gd name="adj" fmla="val 16667"/>
            </a:avLst>
          </a:prstGeom>
          <a:noFill/>
          <a:ln w="1905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9pPr>
          </a:lstStyle>
          <a:p>
            <a:pPr eaLnBrk="1" hangingPunct="1">
              <a:spcBef>
                <a:spcPct val="0"/>
              </a:spcBef>
              <a:buFontTx/>
              <a:buNone/>
            </a:pPr>
            <a:endParaRPr lang="it-IT" altLang="it-IT"/>
          </a:p>
        </p:txBody>
      </p:sp>
    </p:spTree>
    <p:extLst>
      <p:ext uri="{BB962C8B-B14F-4D97-AF65-F5344CB8AC3E}">
        <p14:creationId xmlns:p14="http://schemas.microsoft.com/office/powerpoint/2010/main" val="2568407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txBox="1">
            <a:spLocks noChangeArrowheads="1"/>
          </p:cNvSpPr>
          <p:nvPr/>
        </p:nvSpPr>
        <p:spPr bwMode="auto">
          <a:xfrm>
            <a:off x="352425" y="1284288"/>
            <a:ext cx="82804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itchFamily="34" charset="-128"/>
              <a:buChar char="∘"/>
              <a:defRPr sz="1600">
                <a:solidFill>
                  <a:srgbClr val="00008A"/>
                </a:solidFill>
                <a:latin typeface="Helvetica" panose="020B0604020202020204" pitchFamily="34" charset="0"/>
              </a:defRPr>
            </a:lvl9pPr>
          </a:lstStyle>
          <a:p>
            <a:pPr>
              <a:defRPr/>
            </a:pPr>
            <a:r>
              <a:rPr lang="en-US" altLang="it-IT" sz="1600" b="0" dirty="0"/>
              <a:t>Screening centers provide a yearly stock of slots – enough to satisfy the needs of the target population – evenly distributed throughout the year</a:t>
            </a:r>
          </a:p>
          <a:p>
            <a:pPr>
              <a:defRPr/>
            </a:pPr>
            <a:endParaRPr lang="en-US" altLang="it-IT" sz="1600" b="0" dirty="0"/>
          </a:p>
          <a:p>
            <a:pPr>
              <a:defRPr/>
            </a:pPr>
            <a:r>
              <a:rPr lang="en-US" altLang="it-IT" sz="1600" b="0" dirty="0"/>
              <a:t>Women randomly allocated to screening slots by LHA computer system</a:t>
            </a:r>
          </a:p>
          <a:p>
            <a:pPr>
              <a:defRPr/>
            </a:pPr>
            <a:endParaRPr lang="en-US" altLang="it-IT" sz="1600" b="0" dirty="0"/>
          </a:p>
          <a:p>
            <a:pPr>
              <a:defRPr/>
            </a:pPr>
            <a:r>
              <a:rPr lang="en-US" altLang="it-IT" sz="1600" b="0" dirty="0"/>
              <a:t>Our manipulations affected women invited for screening during Feb 13 – Mar 19 2017</a:t>
            </a:r>
          </a:p>
          <a:p>
            <a:pPr>
              <a:defRPr/>
            </a:pPr>
            <a:endParaRPr lang="en-US" altLang="it-IT" sz="1600" b="0" dirty="0"/>
          </a:p>
          <a:p>
            <a:pPr>
              <a:defRPr/>
            </a:pPr>
            <a:r>
              <a:rPr lang="en-US" altLang="it-IT" sz="1600" b="0" dirty="0"/>
              <a:t>We sent a different letter to women invited in each week</a:t>
            </a:r>
          </a:p>
          <a:p>
            <a:pPr>
              <a:defRPr/>
            </a:pPr>
            <a:endParaRPr lang="en-US" altLang="it-IT" sz="1600" b="0" dirty="0"/>
          </a:p>
          <a:p>
            <a:pPr>
              <a:defRPr/>
            </a:pPr>
            <a:endParaRPr lang="en-US" altLang="it-IT" sz="1600" b="0" dirty="0"/>
          </a:p>
          <a:p>
            <a:pPr>
              <a:defRPr/>
            </a:pPr>
            <a:endParaRPr lang="en-US" altLang="it-IT" sz="1600" b="0" dirty="0"/>
          </a:p>
          <a:p>
            <a:pPr>
              <a:defRPr/>
            </a:pPr>
            <a:endParaRPr lang="en-US" altLang="it-IT" sz="1600" b="0" dirty="0"/>
          </a:p>
          <a:p>
            <a:pPr>
              <a:defRPr/>
            </a:pPr>
            <a:endParaRPr lang="en-US" altLang="it-IT" sz="1600" b="0" dirty="0"/>
          </a:p>
          <a:p>
            <a:pPr>
              <a:defRPr/>
            </a:pPr>
            <a:endParaRPr lang="en-US" altLang="it-IT" sz="1600" b="0" dirty="0"/>
          </a:p>
          <a:p>
            <a:pPr algn="just">
              <a:defRPr/>
            </a:pPr>
            <a:endParaRPr lang="en-US" altLang="it-IT" sz="1600" b="0" dirty="0"/>
          </a:p>
          <a:p>
            <a:pPr algn="just">
              <a:defRPr/>
            </a:pPr>
            <a:r>
              <a:rPr lang="en-US" altLang="it-IT" sz="1600" b="0" dirty="0"/>
              <a:t>Letters sent 3 weeks before the mammography by a professional private mail company – no information available on actual letter delivery</a:t>
            </a:r>
          </a:p>
          <a:p>
            <a:pPr marL="0" indent="0" algn="just">
              <a:buFontTx/>
              <a:buNone/>
              <a:defRPr/>
            </a:pPr>
            <a:endParaRPr lang="en-US" altLang="it-IT" sz="1600" b="0" dirty="0"/>
          </a:p>
        </p:txBody>
      </p:sp>
      <p:sp>
        <p:nvSpPr>
          <p:cNvPr id="29699" name="Rectangle 2"/>
          <p:cNvSpPr>
            <a:spLocks noGrp="1" noChangeArrowheads="1"/>
          </p:cNvSpPr>
          <p:nvPr>
            <p:ph type="title"/>
          </p:nvPr>
        </p:nvSpPr>
        <p:spPr/>
        <p:txBody>
          <a:bodyPr/>
          <a:lstStyle/>
          <a:p>
            <a:pPr eaLnBrk="1" hangingPunct="1"/>
            <a:r>
              <a:rPr lang="it-IT" altLang="it-IT"/>
              <a:t>Experimental design: procedures</a:t>
            </a:r>
          </a:p>
        </p:txBody>
      </p:sp>
      <p:pic>
        <p:nvPicPr>
          <p:cNvPr id="2" name="Immagine 2"/>
          <p:cNvPicPr>
            <a:picLocks noChangeAspect="1"/>
          </p:cNvPicPr>
          <p:nvPr/>
        </p:nvPicPr>
        <p:blipFill>
          <a:blip r:embed="rId3">
            <a:extLst>
              <a:ext uri="{28A0092B-C50C-407E-A947-70E740481C1C}">
                <a14:useLocalDpi xmlns:a14="http://schemas.microsoft.com/office/drawing/2010/main" val="0"/>
              </a:ext>
            </a:extLst>
          </a:blip>
          <a:srcRect l="1437" r="2802"/>
          <a:stretch>
            <a:fillRect/>
          </a:stretch>
        </p:blipFill>
        <p:spPr bwMode="auto">
          <a:xfrm>
            <a:off x="134938" y="3612515"/>
            <a:ext cx="894238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502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txBox="1">
            <a:spLocks noChangeArrowheads="1"/>
          </p:cNvSpPr>
          <p:nvPr/>
        </p:nvSpPr>
        <p:spPr bwMode="auto">
          <a:xfrm>
            <a:off x="352425" y="1406525"/>
            <a:ext cx="8280400"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itchFamily="34" charset="-128"/>
              <a:buChar char="∘"/>
              <a:defRPr sz="1600">
                <a:solidFill>
                  <a:srgbClr val="00008A"/>
                </a:solidFill>
                <a:latin typeface="Helvetica" panose="020B0604020202020204" pitchFamily="34" charset="0"/>
              </a:defRPr>
            </a:lvl9pPr>
          </a:lstStyle>
          <a:p>
            <a:pPr>
              <a:defRPr/>
            </a:pPr>
            <a:r>
              <a:rPr lang="en-GB" altLang="it-IT" sz="1600" b="0" dirty="0"/>
              <a:t>Administrative archives of Messina’s Local Health Authority</a:t>
            </a:r>
          </a:p>
          <a:p>
            <a:pPr lvl="1">
              <a:defRPr/>
            </a:pPr>
            <a:r>
              <a:rPr lang="it-IT" altLang="it-IT" b="0" dirty="0"/>
              <a:t>Screening take-up</a:t>
            </a:r>
          </a:p>
          <a:p>
            <a:pPr lvl="1">
              <a:defRPr/>
            </a:pPr>
            <a:r>
              <a:rPr lang="it-IT" altLang="it-IT" b="0" dirty="0"/>
              <a:t>Hospital </a:t>
            </a:r>
            <a:r>
              <a:rPr lang="it-IT" altLang="it-IT" b="0" dirty="0" err="1"/>
              <a:t>providing</a:t>
            </a:r>
            <a:r>
              <a:rPr lang="it-IT" altLang="it-IT" b="0" dirty="0"/>
              <a:t> the screening</a:t>
            </a:r>
          </a:p>
          <a:p>
            <a:pPr lvl="1">
              <a:defRPr/>
            </a:pPr>
            <a:r>
              <a:rPr lang="it-IT" altLang="it-IT" b="0" dirty="0" err="1"/>
              <a:t>Demographic</a:t>
            </a:r>
            <a:r>
              <a:rPr lang="it-IT" altLang="it-IT" b="0" dirty="0"/>
              <a:t> information</a:t>
            </a:r>
          </a:p>
          <a:p>
            <a:pPr lvl="1">
              <a:defRPr/>
            </a:pPr>
            <a:r>
              <a:rPr lang="it-IT" altLang="it-IT" b="0" dirty="0" err="1"/>
              <a:t>Previous</a:t>
            </a:r>
            <a:r>
              <a:rPr lang="it-IT" altLang="it-IT" b="0" dirty="0"/>
              <a:t> screening </a:t>
            </a:r>
            <a:r>
              <a:rPr lang="it-IT" altLang="it-IT" b="0" dirty="0" err="1"/>
              <a:t>experience</a:t>
            </a:r>
            <a:r>
              <a:rPr lang="it-IT" altLang="it-IT" b="0" dirty="0"/>
              <a:t> (</a:t>
            </a:r>
            <a:r>
              <a:rPr lang="it-IT" altLang="it-IT" b="0" dirty="0" err="1"/>
              <a:t>invitation</a:t>
            </a:r>
            <a:r>
              <a:rPr lang="it-IT" altLang="it-IT" b="0" dirty="0"/>
              <a:t> and take-up)</a:t>
            </a:r>
            <a:endParaRPr lang="en-GB" altLang="it-IT" b="0" dirty="0"/>
          </a:p>
          <a:p>
            <a:pPr>
              <a:defRPr/>
            </a:pPr>
            <a:endParaRPr lang="en-GB" altLang="it-IT" sz="1600" b="0" dirty="0"/>
          </a:p>
          <a:p>
            <a:pPr>
              <a:defRPr/>
            </a:pPr>
            <a:r>
              <a:rPr lang="en-GB" altLang="it-IT" sz="1600" b="0" dirty="0"/>
              <a:t>Administrative archive of the mail company managing the delivery of the invitation letters</a:t>
            </a:r>
          </a:p>
          <a:p>
            <a:pPr lvl="1">
              <a:defRPr/>
            </a:pPr>
            <a:r>
              <a:rPr lang="it-IT" altLang="it-IT" b="0" dirty="0"/>
              <a:t>Date of </a:t>
            </a:r>
            <a:r>
              <a:rPr lang="it-IT" altLang="it-IT" b="0" dirty="0" err="1"/>
              <a:t>invitation</a:t>
            </a:r>
            <a:r>
              <a:rPr lang="it-IT" altLang="it-IT" b="0" dirty="0"/>
              <a:t> </a:t>
            </a:r>
            <a:r>
              <a:rPr lang="it-IT" altLang="it-IT" b="0" dirty="0">
                <a:sym typeface="Wingdings" panose="05000000000000000000" pitchFamily="2" charset="2"/>
              </a:rPr>
              <a:t> treatment status</a:t>
            </a:r>
          </a:p>
          <a:p>
            <a:pPr lvl="1">
              <a:defRPr/>
            </a:pPr>
            <a:r>
              <a:rPr lang="it-IT" altLang="it-IT" b="0" dirty="0">
                <a:sym typeface="Wingdings" panose="05000000000000000000" pitchFamily="2" charset="2"/>
              </a:rPr>
              <a:t>Home </a:t>
            </a:r>
            <a:r>
              <a:rPr lang="it-IT" altLang="it-IT" b="0" dirty="0" err="1">
                <a:sym typeface="Wingdings" panose="05000000000000000000" pitchFamily="2" charset="2"/>
              </a:rPr>
              <a:t>address</a:t>
            </a:r>
            <a:r>
              <a:rPr lang="it-IT" altLang="it-IT" b="0" dirty="0">
                <a:sym typeface="Wingdings" panose="05000000000000000000" pitchFamily="2" charset="2"/>
              </a:rPr>
              <a:t>  home-hospital </a:t>
            </a:r>
            <a:r>
              <a:rPr lang="it-IT" altLang="it-IT" b="0" dirty="0" err="1">
                <a:sym typeface="Wingdings" panose="05000000000000000000" pitchFamily="2" charset="2"/>
              </a:rPr>
              <a:t>travel</a:t>
            </a:r>
            <a:r>
              <a:rPr lang="it-IT" altLang="it-IT" b="0" dirty="0">
                <a:sym typeface="Wingdings" panose="05000000000000000000" pitchFamily="2" charset="2"/>
              </a:rPr>
              <a:t> time (STATA </a:t>
            </a:r>
            <a:r>
              <a:rPr lang="it-IT" altLang="it-IT" b="0" dirty="0" err="1">
                <a:sym typeface="Wingdings" panose="05000000000000000000" pitchFamily="2" charset="2"/>
              </a:rPr>
              <a:t>georoute</a:t>
            </a:r>
            <a:r>
              <a:rPr lang="it-IT" altLang="it-IT" b="0" dirty="0">
                <a:sym typeface="Wingdings" panose="05000000000000000000" pitchFamily="2" charset="2"/>
              </a:rPr>
              <a:t> </a:t>
            </a:r>
            <a:r>
              <a:rPr lang="it-IT" altLang="it-IT" b="0" dirty="0" err="1">
                <a:sym typeface="Wingdings" panose="05000000000000000000" pitchFamily="2" charset="2"/>
              </a:rPr>
              <a:t>module</a:t>
            </a:r>
            <a:r>
              <a:rPr lang="it-IT" altLang="it-IT" b="0" dirty="0">
                <a:sym typeface="Wingdings" panose="05000000000000000000" pitchFamily="2" charset="2"/>
              </a:rPr>
              <a:t>)</a:t>
            </a:r>
            <a:endParaRPr lang="en-GB" altLang="it-IT" b="0" dirty="0"/>
          </a:p>
          <a:p>
            <a:pPr marL="0" indent="0">
              <a:buFontTx/>
              <a:buNone/>
              <a:defRPr/>
            </a:pPr>
            <a:endParaRPr lang="en-US" altLang="it-IT" sz="1600" b="0" dirty="0"/>
          </a:p>
          <a:p>
            <a:pPr algn="just">
              <a:defRPr/>
            </a:pPr>
            <a:r>
              <a:rPr lang="en-US" altLang="it-IT" sz="1600" b="0" dirty="0"/>
              <a:t>Total: 6,194 subjects</a:t>
            </a:r>
          </a:p>
          <a:p>
            <a:pPr algn="just">
              <a:defRPr/>
            </a:pPr>
            <a:endParaRPr lang="en-US" altLang="it-IT" sz="1600" b="0" dirty="0"/>
          </a:p>
          <a:p>
            <a:pPr marL="360363" indent="-360363" algn="just">
              <a:buFontTx/>
              <a:buNone/>
              <a:defRPr/>
            </a:pPr>
            <a:r>
              <a:rPr lang="en-US" altLang="it-IT" sz="1600" b="0" dirty="0">
                <a:sym typeface="Wingdings" panose="05000000000000000000" pitchFamily="2" charset="2"/>
              </a:rPr>
              <a:t>  </a:t>
            </a:r>
            <a:r>
              <a:rPr lang="en-US" altLang="it-IT" sz="1600" b="0" dirty="0"/>
              <a:t>The experiment interests &lt;10% of the target population, each letter received by &lt;2% of it </a:t>
            </a:r>
            <a:r>
              <a:rPr lang="en-US" altLang="it-IT" sz="1600" b="0" dirty="0">
                <a:sym typeface="Wingdings" panose="05000000000000000000" pitchFamily="2" charset="2"/>
              </a:rPr>
              <a:t></a:t>
            </a:r>
            <a:r>
              <a:rPr lang="en-US" altLang="it-IT" sz="1600" b="0" dirty="0"/>
              <a:t> spillover effects are unlikely</a:t>
            </a:r>
          </a:p>
        </p:txBody>
      </p:sp>
      <p:sp>
        <p:nvSpPr>
          <p:cNvPr id="31747" name="Rectangle 2"/>
          <p:cNvSpPr>
            <a:spLocks noGrp="1" noChangeArrowheads="1"/>
          </p:cNvSpPr>
          <p:nvPr>
            <p:ph type="title"/>
          </p:nvPr>
        </p:nvSpPr>
        <p:spPr/>
        <p:txBody>
          <a:bodyPr/>
          <a:lstStyle/>
          <a:p>
            <a:pPr eaLnBrk="1" hangingPunct="1"/>
            <a:r>
              <a:rPr lang="it-IT" altLang="it-IT"/>
              <a:t>Data</a:t>
            </a:r>
          </a:p>
        </p:txBody>
      </p:sp>
    </p:spTree>
    <p:extLst>
      <p:ext uri="{BB962C8B-B14F-4D97-AF65-F5344CB8AC3E}">
        <p14:creationId xmlns:p14="http://schemas.microsoft.com/office/powerpoint/2010/main" val="12954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t>Behavioral Economics and Health Behaviors: Insights from Cancer Screening Programs</a:t>
            </a:r>
            <a:endParaRPr lang="en-US" altLang="it-IT" dirty="0"/>
          </a:p>
        </p:txBody>
      </p:sp>
      <p:sp>
        <p:nvSpPr>
          <p:cNvPr id="18436" name="Text Box 2"/>
          <p:cNvSpPr txBox="1">
            <a:spLocks noChangeArrowheads="1"/>
          </p:cNvSpPr>
          <p:nvPr/>
        </p:nvSpPr>
        <p:spPr bwMode="auto">
          <a:xfrm>
            <a:off x="769938" y="1357313"/>
            <a:ext cx="8010525"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9pPr>
          </a:lstStyle>
          <a:p>
            <a:pPr eaLnBrk="1" hangingPunct="1">
              <a:lnSpc>
                <a:spcPct val="90000"/>
              </a:lnSpc>
              <a:spcBef>
                <a:spcPts val="450"/>
              </a:spcBef>
              <a:buClr>
                <a:srgbClr val="00008A"/>
              </a:buClr>
              <a:buFontTx/>
              <a:buNone/>
            </a:pPr>
            <a:endParaRPr lang="en-US" altLang="it-IT" sz="1600" b="0" dirty="0"/>
          </a:p>
          <a:p>
            <a:pPr eaLnBrk="1" hangingPunct="1">
              <a:lnSpc>
                <a:spcPct val="90000"/>
              </a:lnSpc>
              <a:spcBef>
                <a:spcPts val="450"/>
              </a:spcBef>
              <a:buClr>
                <a:srgbClr val="FF6600"/>
              </a:buClr>
            </a:pPr>
            <a:r>
              <a:rPr lang="en-GB" altLang="it-IT" sz="1600" b="0" dirty="0">
                <a:solidFill>
                  <a:srgbClr val="FF6600"/>
                </a:solidFill>
              </a:rPr>
              <a:t>The Good Outcomes of Bad News. A Field Experiment on Formatting Breast Cancer Screening Invitation Letters</a:t>
            </a:r>
            <a:endParaRPr lang="en-US" altLang="it-IT" sz="1600" b="0" dirty="0">
              <a:solidFill>
                <a:srgbClr val="FF6600"/>
              </a:solidFill>
            </a:endParaRPr>
          </a:p>
          <a:p>
            <a:pPr eaLnBrk="1" hangingPunct="1">
              <a:lnSpc>
                <a:spcPct val="90000"/>
              </a:lnSpc>
              <a:spcBef>
                <a:spcPts val="450"/>
              </a:spcBef>
              <a:buClr>
                <a:srgbClr val="00008A"/>
              </a:buClr>
            </a:pPr>
            <a:endParaRPr lang="en-US" altLang="it-IT" sz="1600" b="0" dirty="0">
              <a:solidFill>
                <a:srgbClr val="FF6600"/>
              </a:solidFill>
            </a:endParaRPr>
          </a:p>
          <a:p>
            <a:pPr eaLnBrk="1" hangingPunct="1">
              <a:lnSpc>
                <a:spcPct val="90000"/>
              </a:lnSpc>
              <a:spcBef>
                <a:spcPts val="450"/>
              </a:spcBef>
              <a:buClr>
                <a:srgbClr val="00008A"/>
              </a:buClr>
            </a:pPr>
            <a:r>
              <a:rPr lang="en-GB" altLang="it-IT" sz="1600" b="0" dirty="0"/>
              <a:t>Cervical Cancer Screening Invitations in Low- and Middle- Income Countries: Evidence from Armenia</a:t>
            </a:r>
            <a:endParaRPr lang="en-US" altLang="it-IT" sz="1600" b="0" dirty="0"/>
          </a:p>
        </p:txBody>
      </p:sp>
    </p:spTree>
  </p:cSld>
  <p:clrMapOvr>
    <a:masterClrMapping/>
  </p:clrMapOvr>
  <p:transition advTm="9392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it-IT"/>
              <a:t>Scheme of the presentation</a:t>
            </a:r>
          </a:p>
        </p:txBody>
      </p:sp>
      <p:sp>
        <p:nvSpPr>
          <p:cNvPr id="7172" name="Rectangle 3"/>
          <p:cNvSpPr>
            <a:spLocks noGrp="1" noChangeArrowheads="1"/>
          </p:cNvSpPr>
          <p:nvPr>
            <p:ph type="body" idx="1"/>
          </p:nvPr>
        </p:nvSpPr>
        <p:spPr>
          <a:xfrm>
            <a:off x="350838" y="1266825"/>
            <a:ext cx="8280400" cy="4865688"/>
          </a:xfrm>
          <a:noFill/>
        </p:spPr>
        <p:txBody>
          <a:bodyPr/>
          <a:lstStyle/>
          <a:p>
            <a:pPr eaLnBrk="1" hangingPunct="1"/>
            <a:r>
              <a:rPr lang="en-US" altLang="it-IT" sz="1600" b="0" dirty="0"/>
              <a:t>Motivation</a:t>
            </a:r>
          </a:p>
          <a:p>
            <a:pPr eaLnBrk="1" hangingPunct="1">
              <a:buFontTx/>
              <a:buNone/>
            </a:pPr>
            <a:endParaRPr lang="en-US" altLang="it-IT" sz="1600" b="0" dirty="0"/>
          </a:p>
          <a:p>
            <a:pPr eaLnBrk="1" hangingPunct="1"/>
            <a:r>
              <a:rPr lang="en-US" altLang="it-IT" sz="1600" b="0" dirty="0"/>
              <a:t>Related literature</a:t>
            </a:r>
          </a:p>
          <a:p>
            <a:pPr eaLnBrk="1" hangingPunct="1"/>
            <a:endParaRPr lang="en-US" altLang="it-IT" sz="1600" b="0" dirty="0"/>
          </a:p>
          <a:p>
            <a:pPr eaLnBrk="1" hangingPunct="1"/>
            <a:r>
              <a:rPr lang="en-US" altLang="it-IT" sz="1600" b="0" dirty="0"/>
              <a:t>Institutional context</a:t>
            </a:r>
          </a:p>
          <a:p>
            <a:pPr eaLnBrk="1" hangingPunct="1">
              <a:buFontTx/>
              <a:buNone/>
            </a:pPr>
            <a:endParaRPr lang="en-US" altLang="it-IT" sz="1600" b="0" dirty="0"/>
          </a:p>
          <a:p>
            <a:pPr eaLnBrk="1" hangingPunct="1"/>
            <a:r>
              <a:rPr lang="en-US" altLang="it-IT" sz="1600" b="0" dirty="0"/>
              <a:t>Experimental design</a:t>
            </a:r>
          </a:p>
          <a:p>
            <a:pPr eaLnBrk="1" hangingPunct="1">
              <a:buFontTx/>
              <a:buNone/>
            </a:pPr>
            <a:endParaRPr lang="en-US" altLang="it-IT" sz="1600" b="0" dirty="0"/>
          </a:p>
          <a:p>
            <a:pPr eaLnBrk="1" hangingPunct="1"/>
            <a:r>
              <a:rPr lang="en-US" altLang="it-IT" sz="1600" b="0" dirty="0">
                <a:solidFill>
                  <a:srgbClr val="FF6600"/>
                </a:solidFill>
              </a:rPr>
              <a:t>Results</a:t>
            </a:r>
          </a:p>
          <a:p>
            <a:pPr eaLnBrk="1" hangingPunct="1">
              <a:buFontTx/>
              <a:buNone/>
            </a:pPr>
            <a:endParaRPr lang="en-US" altLang="it-IT" sz="1600" b="0" dirty="0"/>
          </a:p>
          <a:p>
            <a:pPr eaLnBrk="1" hangingPunct="1"/>
            <a:r>
              <a:rPr lang="en-US" altLang="it-IT" sz="1600" b="0" dirty="0"/>
              <a:t>Conclusion</a:t>
            </a:r>
          </a:p>
        </p:txBody>
      </p:sp>
    </p:spTree>
    <p:extLst>
      <p:ext uri="{BB962C8B-B14F-4D97-AF65-F5344CB8AC3E}">
        <p14:creationId xmlns:p14="http://schemas.microsoft.com/office/powerpoint/2010/main" val="2443337335"/>
      </p:ext>
    </p:extLst>
  </p:cSld>
  <p:clrMapOvr>
    <a:masterClrMapping/>
  </p:clrMapOvr>
  <p:transition advTm="93923"/>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it-IT" altLang="it-IT" dirty="0"/>
              <a:t>Results - </a:t>
            </a:r>
            <a:r>
              <a:rPr lang="it-IT" altLang="it-IT" dirty="0" err="1"/>
              <a:t>descriptive</a:t>
            </a:r>
            <a:r>
              <a:rPr lang="it-IT" altLang="it-IT" dirty="0"/>
              <a:t> </a:t>
            </a:r>
            <a:r>
              <a:rPr lang="it-IT" altLang="it-IT" dirty="0" err="1"/>
              <a:t>statistics</a:t>
            </a:r>
            <a:endParaRPr lang="it-IT" altLang="it-IT" dirty="0"/>
          </a:p>
        </p:txBody>
      </p:sp>
      <p:pic>
        <p:nvPicPr>
          <p:cNvPr id="33796" name="Immagine 2"/>
          <p:cNvPicPr>
            <a:picLocks noChangeAspect="1"/>
          </p:cNvPicPr>
          <p:nvPr/>
        </p:nvPicPr>
        <p:blipFill>
          <a:blip r:embed="rId3">
            <a:extLst>
              <a:ext uri="{28A0092B-C50C-407E-A947-70E740481C1C}">
                <a14:useLocalDpi xmlns:a14="http://schemas.microsoft.com/office/drawing/2010/main" val="0"/>
              </a:ext>
            </a:extLst>
          </a:blip>
          <a:srcRect t="-2" b="813"/>
          <a:stretch>
            <a:fillRect/>
          </a:stretch>
        </p:blipFill>
        <p:spPr bwMode="auto">
          <a:xfrm>
            <a:off x="4295775" y="1879600"/>
            <a:ext cx="484822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100" y="1879600"/>
            <a:ext cx="4008438"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88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Immagin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800" y="1368425"/>
            <a:ext cx="699135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title"/>
          </p:nvPr>
        </p:nvSpPr>
        <p:spPr/>
        <p:txBody>
          <a:bodyPr/>
          <a:lstStyle/>
          <a:p>
            <a:pPr eaLnBrk="1" hangingPunct="1"/>
            <a:r>
              <a:rPr lang="it-IT" altLang="it-IT" dirty="0"/>
              <a:t>Results - </a:t>
            </a:r>
            <a:r>
              <a:rPr lang="it-IT" altLang="it-IT" dirty="0" err="1"/>
              <a:t>descriptive</a:t>
            </a:r>
            <a:r>
              <a:rPr lang="it-IT" altLang="it-IT" dirty="0"/>
              <a:t> </a:t>
            </a:r>
            <a:r>
              <a:rPr lang="it-IT" altLang="it-IT" dirty="0" err="1"/>
              <a:t>statistics</a:t>
            </a:r>
            <a:endParaRPr lang="it-IT" altLang="it-IT" dirty="0"/>
          </a:p>
        </p:txBody>
      </p:sp>
    </p:spTree>
    <p:extLst>
      <p:ext uri="{BB962C8B-B14F-4D97-AF65-F5344CB8AC3E}">
        <p14:creationId xmlns:p14="http://schemas.microsoft.com/office/powerpoint/2010/main" val="2541899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it-IT" altLang="it-IT"/>
              <a:t>Results - balancing</a:t>
            </a:r>
          </a:p>
        </p:txBody>
      </p:sp>
      <p:pic>
        <p:nvPicPr>
          <p:cNvPr id="3584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500188"/>
            <a:ext cx="8677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669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it-IT" altLang="it-IT"/>
              <a:t>Main results</a:t>
            </a:r>
          </a:p>
        </p:txBody>
      </p:sp>
      <p:pic>
        <p:nvPicPr>
          <p:cNvPr id="37892" name="Immagin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1363663"/>
            <a:ext cx="67484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Immagin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2286000"/>
            <a:ext cx="6378575"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064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it-IT" altLang="it-IT" dirty="0" err="1"/>
              <a:t>Main</a:t>
            </a:r>
            <a:r>
              <a:rPr lang="it-IT" altLang="it-IT" dirty="0"/>
              <a:t> </a:t>
            </a:r>
            <a:r>
              <a:rPr lang="it-IT" altLang="it-IT" dirty="0" err="1"/>
              <a:t>results</a:t>
            </a:r>
            <a:endParaRPr lang="it-IT" altLang="it-IT" dirty="0"/>
          </a:p>
        </p:txBody>
      </p:sp>
      <p:pic>
        <p:nvPicPr>
          <p:cNvPr id="6042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950" y="1958975"/>
            <a:ext cx="801211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123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it-IT" altLang="it-IT"/>
              <a:t>Robustness tests (1)</a:t>
            </a:r>
          </a:p>
        </p:txBody>
      </p:sp>
      <p:sp>
        <p:nvSpPr>
          <p:cNvPr id="39940" name="Rectangle 3"/>
          <p:cNvSpPr txBox="1">
            <a:spLocks noChangeArrowheads="1"/>
          </p:cNvSpPr>
          <p:nvPr/>
        </p:nvSpPr>
        <p:spPr bwMode="auto">
          <a:xfrm>
            <a:off x="354013" y="1273175"/>
            <a:ext cx="8169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9pPr>
          </a:lstStyle>
          <a:p>
            <a:pPr algn="just"/>
            <a:r>
              <a:rPr lang="en-US" altLang="it-IT" sz="1600" b="0" dirty="0"/>
              <a:t>Only one week per treatment: seasonality?</a:t>
            </a:r>
          </a:p>
          <a:p>
            <a:pPr algn="just"/>
            <a:r>
              <a:rPr lang="en-US" altLang="it-IT" sz="1600" b="0" dirty="0"/>
              <a:t>Redo the analysis on data for same screening weeks in previous years, when all subjects received the same letter</a:t>
            </a:r>
          </a:p>
          <a:p>
            <a:pPr algn="just"/>
            <a:endParaRPr lang="en-US" altLang="it-IT" sz="1600" b="0" dirty="0"/>
          </a:p>
          <a:p>
            <a:pPr algn="just"/>
            <a:endParaRPr lang="en-US" altLang="it-IT" sz="1600" b="0" dirty="0"/>
          </a:p>
        </p:txBody>
      </p:sp>
      <p:pic>
        <p:nvPicPr>
          <p:cNvPr id="3994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373313"/>
            <a:ext cx="80772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36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it-IT" altLang="it-IT" dirty="0" err="1"/>
              <a:t>Robustness</a:t>
            </a:r>
            <a:r>
              <a:rPr lang="it-IT" altLang="it-IT" dirty="0"/>
              <a:t> </a:t>
            </a:r>
            <a:r>
              <a:rPr lang="it-IT" altLang="it-IT" dirty="0" err="1"/>
              <a:t>tests</a:t>
            </a:r>
            <a:r>
              <a:rPr lang="it-IT" altLang="it-IT" dirty="0"/>
              <a:t> (2)</a:t>
            </a:r>
          </a:p>
        </p:txBody>
      </p:sp>
      <p:sp>
        <p:nvSpPr>
          <p:cNvPr id="41987"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9pPr>
          </a:lstStyle>
          <a:p>
            <a:pPr>
              <a:spcBef>
                <a:spcPct val="0"/>
              </a:spcBef>
              <a:buFontTx/>
              <a:buNone/>
            </a:pPr>
            <a:r>
              <a:rPr lang="en-GB" altLang="it-IT" b="0"/>
              <a:t>Bertoni Corazzini Robone  – The Good Outcomes of Bad News – </a:t>
            </a:r>
            <a:fld id="{68FF4082-B69C-4244-AE0E-94B914B43F1C}" type="slidenum">
              <a:rPr lang="en-GB" altLang="it-IT" b="0" smtClean="0"/>
              <a:pPr>
                <a:spcBef>
                  <a:spcPct val="0"/>
                </a:spcBef>
                <a:buFontTx/>
                <a:buNone/>
              </a:pPr>
              <a:t>26</a:t>
            </a:fld>
            <a:endParaRPr lang="en-GB" altLang="it-IT" b="0"/>
          </a:p>
        </p:txBody>
      </p:sp>
      <p:sp>
        <p:nvSpPr>
          <p:cNvPr id="41988" name="Rectangle 3"/>
          <p:cNvSpPr txBox="1">
            <a:spLocks noChangeArrowheads="1"/>
          </p:cNvSpPr>
          <p:nvPr/>
        </p:nvSpPr>
        <p:spPr bwMode="auto">
          <a:xfrm>
            <a:off x="223838" y="1273175"/>
            <a:ext cx="87915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9pPr>
          </a:lstStyle>
          <a:p>
            <a:pPr algn="just"/>
            <a:r>
              <a:rPr lang="en-US" altLang="it-IT" sz="1600" b="0"/>
              <a:t>Remaining identification concern are </a:t>
            </a:r>
            <a:r>
              <a:rPr lang="en-US" altLang="it-IT" sz="1600"/>
              <a:t>group-specific time effects </a:t>
            </a:r>
          </a:p>
          <a:p>
            <a:pPr lvl="1" algn="just"/>
            <a:r>
              <a:rPr lang="en-US" altLang="it-IT" b="0"/>
              <a:t>Example: “Breast cancer awareness month” takes place in October every year. It could have raised take-up rates independently of the experiment, had the latter taken place in October</a:t>
            </a:r>
          </a:p>
          <a:p>
            <a:pPr algn="just"/>
            <a:r>
              <a:rPr lang="en-US" altLang="it-IT" sz="1600" b="0" i="1"/>
              <a:t>Special festivities or public holidays: </a:t>
            </a:r>
            <a:r>
              <a:rPr lang="en-US" altLang="it-IT" sz="1600" b="0"/>
              <a:t>not in our experimental weeks</a:t>
            </a:r>
          </a:p>
          <a:p>
            <a:pPr algn="just"/>
            <a:r>
              <a:rPr lang="en-US" altLang="it-IT" sz="1600" b="0" i="1"/>
              <a:t>Concurring campaigns on breast cancer</a:t>
            </a:r>
            <a:r>
              <a:rPr lang="en-US" altLang="it-IT" sz="1600" b="0"/>
              <a:t>: indirect evidence - Google Trends data</a:t>
            </a:r>
          </a:p>
          <a:p>
            <a:pPr algn="just"/>
            <a:endParaRPr lang="en-US" altLang="it-IT" sz="1600" b="0"/>
          </a:p>
        </p:txBody>
      </p:sp>
      <p:pic>
        <p:nvPicPr>
          <p:cNvPr id="41989" name="Immagine 1"/>
          <p:cNvPicPr>
            <a:picLocks noChangeAspect="1"/>
          </p:cNvPicPr>
          <p:nvPr/>
        </p:nvPicPr>
        <p:blipFill>
          <a:blip r:embed="rId3">
            <a:extLst>
              <a:ext uri="{28A0092B-C50C-407E-A947-70E740481C1C}">
                <a14:useLocalDpi xmlns:a14="http://schemas.microsoft.com/office/drawing/2010/main" val="0"/>
              </a:ext>
            </a:extLst>
          </a:blip>
          <a:srcRect b="4192"/>
          <a:stretch>
            <a:fillRect/>
          </a:stretch>
        </p:blipFill>
        <p:spPr bwMode="auto">
          <a:xfrm>
            <a:off x="687388" y="3065463"/>
            <a:ext cx="7940675"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088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2125267"/>
            <a:ext cx="4331081" cy="2904572"/>
          </a:xfrm>
          <a:prstGeom prst="rect">
            <a:avLst/>
          </a:prstGeom>
        </p:spPr>
      </p:pic>
      <p:pic>
        <p:nvPicPr>
          <p:cNvPr id="5" name="Immagine 4"/>
          <p:cNvPicPr>
            <a:picLocks noChangeAspect="1"/>
          </p:cNvPicPr>
          <p:nvPr/>
        </p:nvPicPr>
        <p:blipFill>
          <a:blip r:embed="rId3"/>
          <a:stretch>
            <a:fillRect/>
          </a:stretch>
        </p:blipFill>
        <p:spPr>
          <a:xfrm>
            <a:off x="4386819" y="2222878"/>
            <a:ext cx="4277275" cy="2806961"/>
          </a:xfrm>
          <a:prstGeom prst="rect">
            <a:avLst/>
          </a:prstGeom>
        </p:spPr>
      </p:pic>
      <p:sp>
        <p:nvSpPr>
          <p:cNvPr id="7" name="Rectangle 2"/>
          <p:cNvSpPr txBox="1">
            <a:spLocks noChangeArrowheads="1"/>
          </p:cNvSpPr>
          <p:nvPr/>
        </p:nvSpPr>
        <p:spPr>
          <a:xfrm>
            <a:off x="611188" y="513347"/>
            <a:ext cx="8016875" cy="730334"/>
          </a:xfrm>
          <a:prstGeom prst="rect">
            <a:avLst/>
          </a:prstGeom>
        </p:spPr>
        <p:txBody>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a:t>Robustness tests (2)</a:t>
            </a:r>
            <a:endParaRPr lang="it-IT" altLang="it-IT" b="0" kern="0" dirty="0"/>
          </a:p>
        </p:txBody>
      </p:sp>
    </p:spTree>
    <p:extLst>
      <p:ext uri="{BB962C8B-B14F-4D97-AF65-F5344CB8AC3E}">
        <p14:creationId xmlns:p14="http://schemas.microsoft.com/office/powerpoint/2010/main" val="635596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4296011" y="2153729"/>
            <a:ext cx="4729736" cy="1487088"/>
          </a:xfrm>
          <a:prstGeom prst="rect">
            <a:avLst/>
          </a:prstGeom>
        </p:spPr>
      </p:pic>
      <p:pic>
        <p:nvPicPr>
          <p:cNvPr id="3" name="Immagine 2"/>
          <p:cNvPicPr>
            <a:picLocks noChangeAspect="1"/>
          </p:cNvPicPr>
          <p:nvPr/>
        </p:nvPicPr>
        <p:blipFill>
          <a:blip r:embed="rId4"/>
          <a:stretch>
            <a:fillRect/>
          </a:stretch>
        </p:blipFill>
        <p:spPr>
          <a:xfrm>
            <a:off x="99753" y="3251010"/>
            <a:ext cx="3842911" cy="3236605"/>
          </a:xfrm>
          <a:prstGeom prst="rect">
            <a:avLst/>
          </a:prstGeom>
        </p:spPr>
      </p:pic>
      <p:sp>
        <p:nvSpPr>
          <p:cNvPr id="6" name="Rectangle 2">
            <a:extLst>
              <a:ext uri="{FF2B5EF4-FFF2-40B4-BE49-F238E27FC236}">
                <a16:creationId xmlns:a16="http://schemas.microsoft.com/office/drawing/2014/main" id="{6A81B13E-21F8-4895-A7DD-31864A38C581}"/>
              </a:ext>
            </a:extLst>
          </p:cNvPr>
          <p:cNvSpPr txBox="1">
            <a:spLocks noChangeArrowheads="1"/>
          </p:cNvSpPr>
          <p:nvPr/>
        </p:nvSpPr>
        <p:spPr bwMode="auto">
          <a:xfrm>
            <a:off x="611188" y="276225"/>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a:t>Robustness tests (3)</a:t>
            </a:r>
            <a:endParaRPr lang="it-IT" altLang="it-IT" b="0" kern="0" dirty="0"/>
          </a:p>
        </p:txBody>
      </p:sp>
      <p:sp>
        <p:nvSpPr>
          <p:cNvPr id="8" name="Rettangolo 7">
            <a:extLst>
              <a:ext uri="{FF2B5EF4-FFF2-40B4-BE49-F238E27FC236}">
                <a16:creationId xmlns:a16="http://schemas.microsoft.com/office/drawing/2014/main" id="{ACC3E6FA-CCD9-4EE3-8945-050F6FD9FA02}"/>
              </a:ext>
            </a:extLst>
          </p:cNvPr>
          <p:cNvSpPr/>
          <p:nvPr/>
        </p:nvSpPr>
        <p:spPr>
          <a:xfrm>
            <a:off x="4453747" y="3975735"/>
            <a:ext cx="4572000" cy="2062103"/>
          </a:xfrm>
          <a:prstGeom prst="rect">
            <a:avLst/>
          </a:prstGeom>
        </p:spPr>
        <p:txBody>
          <a:bodyPr>
            <a:spAutoFit/>
          </a:bodyPr>
          <a:lstStyle/>
          <a:p>
            <a:pPr marL="285750" indent="-285750" algn="just">
              <a:buFont typeface="Arial" panose="020B0604020202020204" pitchFamily="34" charset="0"/>
              <a:buChar char="•"/>
              <a:defRPr/>
            </a:pPr>
            <a:r>
              <a:rPr lang="en-US" altLang="it-IT" sz="1600" b="0" dirty="0"/>
              <a:t>Ambiguous effects on take-up</a:t>
            </a:r>
          </a:p>
          <a:p>
            <a:pPr marL="742950" lvl="1" indent="-285750" algn="just">
              <a:buFont typeface="Arial" panose="020B0604020202020204" pitchFamily="34" charset="0"/>
              <a:buChar char="•"/>
              <a:defRPr/>
            </a:pPr>
            <a:r>
              <a:rPr lang="en-US" altLang="it-IT" sz="1600" b="0" dirty="0"/>
              <a:t>Increases travel time</a:t>
            </a:r>
          </a:p>
          <a:p>
            <a:pPr marL="731838" lvl="1" indent="-285750" algn="just">
              <a:buFont typeface="Arial" panose="020B0604020202020204" pitchFamily="34" charset="0"/>
              <a:buChar char="•"/>
              <a:defRPr/>
            </a:pPr>
            <a:r>
              <a:rPr lang="en-US" altLang="it-IT" sz="1600" b="0" dirty="0"/>
              <a:t>Decreases opp. cost of leisure</a:t>
            </a:r>
          </a:p>
          <a:p>
            <a:pPr marL="731838" lvl="1" indent="-285750" algn="just">
              <a:buFont typeface="Arial" panose="020B0604020202020204" pitchFamily="34" charset="0"/>
              <a:buChar char="•"/>
              <a:defRPr/>
            </a:pPr>
            <a:endParaRPr lang="en-US" altLang="it-IT" sz="1600" b="0" dirty="0"/>
          </a:p>
          <a:p>
            <a:pPr marL="274638" indent="-285750" algn="just">
              <a:buFont typeface="Arial" panose="020B0604020202020204" pitchFamily="34" charset="0"/>
              <a:buChar char="•"/>
              <a:defRPr/>
            </a:pPr>
            <a:r>
              <a:rPr lang="en-US" altLang="it-IT" sz="1600" b="0" dirty="0"/>
              <a:t>Empirically, random rain unrelated to take-up</a:t>
            </a:r>
          </a:p>
          <a:p>
            <a:pPr marL="274638" indent="-285750" algn="just">
              <a:buFont typeface="Arial" panose="020B0604020202020204" pitchFamily="34" charset="0"/>
              <a:buChar char="•"/>
              <a:defRPr/>
            </a:pPr>
            <a:endParaRPr lang="en-US" altLang="it-IT" sz="1600" b="0" dirty="0"/>
          </a:p>
          <a:p>
            <a:pPr marL="274638" indent="-285750" algn="just">
              <a:buFont typeface="Arial" panose="020B0604020202020204" pitchFamily="34" charset="0"/>
              <a:buChar char="•"/>
              <a:defRPr/>
            </a:pPr>
            <a:r>
              <a:rPr lang="en-US" altLang="it-IT" sz="1600" b="0" dirty="0"/>
              <a:t>As expected, effects unchanged by its inclusion as a control</a:t>
            </a:r>
          </a:p>
        </p:txBody>
      </p:sp>
      <p:sp>
        <p:nvSpPr>
          <p:cNvPr id="7" name="Rettangolo 6">
            <a:extLst>
              <a:ext uri="{FF2B5EF4-FFF2-40B4-BE49-F238E27FC236}">
                <a16:creationId xmlns:a16="http://schemas.microsoft.com/office/drawing/2014/main" id="{A1DCF0E8-3030-46FC-8EE5-A88057AE8488}"/>
              </a:ext>
            </a:extLst>
          </p:cNvPr>
          <p:cNvSpPr/>
          <p:nvPr/>
        </p:nvSpPr>
        <p:spPr>
          <a:xfrm>
            <a:off x="264160" y="1713915"/>
            <a:ext cx="4572000" cy="646331"/>
          </a:xfrm>
          <a:prstGeom prst="rect">
            <a:avLst/>
          </a:prstGeom>
        </p:spPr>
        <p:txBody>
          <a:bodyPr>
            <a:spAutoFit/>
          </a:bodyPr>
          <a:lstStyle/>
          <a:p>
            <a:pPr algn="just">
              <a:buFontTx/>
              <a:buNone/>
            </a:pPr>
            <a:r>
              <a:rPr lang="en-US" altLang="it-IT" b="0" dirty="0"/>
              <a:t>Slight imbalance in E-G week</a:t>
            </a:r>
          </a:p>
          <a:p>
            <a:pPr algn="just">
              <a:buFontTx/>
              <a:buNone/>
            </a:pPr>
            <a:r>
              <a:rPr lang="en-US" altLang="it-IT" b="0" dirty="0"/>
              <a:t>Yet, 5mm/day cannot cause disarray</a:t>
            </a:r>
          </a:p>
        </p:txBody>
      </p:sp>
    </p:spTree>
    <p:extLst>
      <p:ext uri="{BB962C8B-B14F-4D97-AF65-F5344CB8AC3E}">
        <p14:creationId xmlns:p14="http://schemas.microsoft.com/office/powerpoint/2010/main" val="376584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2"/>
          <p:cNvSpPr>
            <a:spLocks noGrp="1" noChangeArrowheads="1"/>
          </p:cNvSpPr>
          <p:nvPr>
            <p:ph type="ctrTitle" idx="4294967295"/>
          </p:nvPr>
        </p:nvSpPr>
        <p:spPr>
          <a:xfrm>
            <a:off x="685800" y="1056640"/>
            <a:ext cx="7772400" cy="3271520"/>
          </a:xfrm>
          <a:noFill/>
        </p:spPr>
        <p:txBody>
          <a:bodyPr/>
          <a:lstStyle/>
          <a:p>
            <a:pPr algn="ctr" eaLnBrk="1" hangingPunct="1">
              <a:lnSpc>
                <a:spcPts val="5000"/>
              </a:lnSpc>
            </a:pPr>
            <a:r>
              <a:rPr lang="en-GB" altLang="it-IT" sz="2800" dirty="0"/>
              <a:t>The Good Outcomes of Bad News. A Field Experiment on Formatting Breast Cancer Screening Invitation Letters</a:t>
            </a:r>
            <a:br>
              <a:rPr lang="en-GB" altLang="it-IT" sz="2800" dirty="0"/>
            </a:br>
            <a:r>
              <a:rPr lang="en-US" altLang="it-IT" sz="1800" i="1" dirty="0"/>
              <a:t>American Journal of Health Economics, 6(3), 372-409</a:t>
            </a:r>
            <a:r>
              <a:rPr lang="en-US" sz="1800" i="1" dirty="0"/>
              <a:t>,</a:t>
            </a:r>
            <a:r>
              <a:rPr lang="en-US" altLang="it-IT" sz="1800" i="1" dirty="0"/>
              <a:t> 2020</a:t>
            </a:r>
            <a:br>
              <a:rPr lang="en-US" sz="2800" dirty="0"/>
            </a:br>
            <a:endParaRPr lang="it-IT" altLang="it-IT" sz="2800" dirty="0"/>
          </a:p>
        </p:txBody>
      </p:sp>
      <p:sp>
        <p:nvSpPr>
          <p:cNvPr id="3" name="Text Box 28"/>
          <p:cNvSpPr txBox="1">
            <a:spLocks noChangeArrowheads="1"/>
          </p:cNvSpPr>
          <p:nvPr/>
        </p:nvSpPr>
        <p:spPr bwMode="auto">
          <a:xfrm>
            <a:off x="819150" y="4877753"/>
            <a:ext cx="22082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b="1">
                <a:solidFill>
                  <a:srgbClr val="00008A"/>
                </a:solidFill>
                <a:latin typeface="Helvetica" pitchFamily="-44" charset="0"/>
              </a:defRPr>
            </a:lvl1pPr>
            <a:lvl2pPr marL="742950" indent="-285750" eaLnBrk="0" hangingPunct="0">
              <a:defRPr b="1">
                <a:solidFill>
                  <a:srgbClr val="00008A"/>
                </a:solidFill>
                <a:latin typeface="Helvetica" pitchFamily="-44" charset="0"/>
              </a:defRPr>
            </a:lvl2pPr>
            <a:lvl3pPr marL="1143000" indent="-228600" eaLnBrk="0" hangingPunct="0">
              <a:defRPr b="1">
                <a:solidFill>
                  <a:srgbClr val="00008A"/>
                </a:solidFill>
                <a:latin typeface="Helvetica" pitchFamily="-44" charset="0"/>
              </a:defRPr>
            </a:lvl3pPr>
            <a:lvl4pPr marL="1600200" indent="-228600" eaLnBrk="0" hangingPunct="0">
              <a:defRPr b="1">
                <a:solidFill>
                  <a:srgbClr val="00008A"/>
                </a:solidFill>
                <a:latin typeface="Helvetica" pitchFamily="-44" charset="0"/>
              </a:defRPr>
            </a:lvl4pPr>
            <a:lvl5pPr marL="2057400" indent="-228600" eaLnBrk="0" hangingPunct="0">
              <a:defRPr b="1">
                <a:solidFill>
                  <a:srgbClr val="00008A"/>
                </a:solidFill>
                <a:latin typeface="Helvetica" pitchFamily="-44" charset="0"/>
              </a:defRPr>
            </a:lvl5pPr>
            <a:lvl6pPr marL="2514600" indent="-228600" eaLnBrk="0" fontAlgn="base" hangingPunct="0">
              <a:spcBef>
                <a:spcPct val="0"/>
              </a:spcBef>
              <a:spcAft>
                <a:spcPct val="0"/>
              </a:spcAft>
              <a:defRPr b="1">
                <a:solidFill>
                  <a:srgbClr val="00008A"/>
                </a:solidFill>
                <a:latin typeface="Helvetica" pitchFamily="-44" charset="0"/>
              </a:defRPr>
            </a:lvl6pPr>
            <a:lvl7pPr marL="2971800" indent="-228600" eaLnBrk="0" fontAlgn="base" hangingPunct="0">
              <a:spcBef>
                <a:spcPct val="0"/>
              </a:spcBef>
              <a:spcAft>
                <a:spcPct val="0"/>
              </a:spcAft>
              <a:defRPr b="1">
                <a:solidFill>
                  <a:srgbClr val="00008A"/>
                </a:solidFill>
                <a:latin typeface="Helvetica" pitchFamily="-44" charset="0"/>
              </a:defRPr>
            </a:lvl7pPr>
            <a:lvl8pPr marL="3429000" indent="-228600" eaLnBrk="0" fontAlgn="base" hangingPunct="0">
              <a:spcBef>
                <a:spcPct val="0"/>
              </a:spcBef>
              <a:spcAft>
                <a:spcPct val="0"/>
              </a:spcAft>
              <a:defRPr b="1">
                <a:solidFill>
                  <a:srgbClr val="00008A"/>
                </a:solidFill>
                <a:latin typeface="Helvetica" pitchFamily="-44" charset="0"/>
              </a:defRPr>
            </a:lvl8pPr>
            <a:lvl9pPr marL="3886200" indent="-228600" eaLnBrk="0" fontAlgn="base" hangingPunct="0">
              <a:spcBef>
                <a:spcPct val="0"/>
              </a:spcBef>
              <a:spcAft>
                <a:spcPct val="0"/>
              </a:spcAft>
              <a:defRPr b="1">
                <a:solidFill>
                  <a:srgbClr val="00008A"/>
                </a:solidFill>
                <a:latin typeface="Helvetica" pitchFamily="-44" charset="0"/>
              </a:defRPr>
            </a:lvl9pPr>
          </a:lstStyle>
          <a:p>
            <a:pPr algn="ctr" eaLnBrk="1" hangingPunct="1">
              <a:spcBef>
                <a:spcPct val="50000"/>
              </a:spcBef>
              <a:defRPr/>
            </a:pPr>
            <a:r>
              <a:rPr lang="de-DE" altLang="it-IT" b="0" dirty="0">
                <a:latin typeface="+mj-lt"/>
                <a:cs typeface="Arial" panose="020B0604020202020204" pitchFamily="34" charset="0"/>
              </a:rPr>
              <a:t>Marco BERTONI</a:t>
            </a:r>
          </a:p>
          <a:p>
            <a:pPr algn="ctr" eaLnBrk="1" hangingPunct="1">
              <a:spcBef>
                <a:spcPct val="50000"/>
              </a:spcBef>
              <a:defRPr/>
            </a:pPr>
            <a:r>
              <a:rPr lang="de-DE" altLang="it-IT" b="0" dirty="0">
                <a:latin typeface="+mj-lt"/>
                <a:cs typeface="Arial" panose="020B0604020202020204" pitchFamily="34" charset="0"/>
              </a:rPr>
              <a:t>(UNIPD)</a:t>
            </a:r>
          </a:p>
        </p:txBody>
      </p:sp>
      <p:sp>
        <p:nvSpPr>
          <p:cNvPr id="4" name="Text Box 28"/>
          <p:cNvSpPr txBox="1">
            <a:spLocks noChangeArrowheads="1"/>
          </p:cNvSpPr>
          <p:nvPr/>
        </p:nvSpPr>
        <p:spPr bwMode="auto">
          <a:xfrm>
            <a:off x="3319463" y="4877753"/>
            <a:ext cx="25050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b="1">
                <a:solidFill>
                  <a:srgbClr val="00008A"/>
                </a:solidFill>
                <a:latin typeface="Helvetica" pitchFamily="-44" charset="0"/>
              </a:defRPr>
            </a:lvl1pPr>
            <a:lvl2pPr marL="742950" indent="-285750" eaLnBrk="0" hangingPunct="0">
              <a:defRPr b="1">
                <a:solidFill>
                  <a:srgbClr val="00008A"/>
                </a:solidFill>
                <a:latin typeface="Helvetica" pitchFamily="-44" charset="0"/>
              </a:defRPr>
            </a:lvl2pPr>
            <a:lvl3pPr marL="1143000" indent="-228600" eaLnBrk="0" hangingPunct="0">
              <a:defRPr b="1">
                <a:solidFill>
                  <a:srgbClr val="00008A"/>
                </a:solidFill>
                <a:latin typeface="Helvetica" pitchFamily="-44" charset="0"/>
              </a:defRPr>
            </a:lvl3pPr>
            <a:lvl4pPr marL="1600200" indent="-228600" eaLnBrk="0" hangingPunct="0">
              <a:defRPr b="1">
                <a:solidFill>
                  <a:srgbClr val="00008A"/>
                </a:solidFill>
                <a:latin typeface="Helvetica" pitchFamily="-44" charset="0"/>
              </a:defRPr>
            </a:lvl4pPr>
            <a:lvl5pPr marL="2057400" indent="-228600" eaLnBrk="0" hangingPunct="0">
              <a:defRPr b="1">
                <a:solidFill>
                  <a:srgbClr val="00008A"/>
                </a:solidFill>
                <a:latin typeface="Helvetica" pitchFamily="-44" charset="0"/>
              </a:defRPr>
            </a:lvl5pPr>
            <a:lvl6pPr marL="2514600" indent="-228600" eaLnBrk="0" fontAlgn="base" hangingPunct="0">
              <a:spcBef>
                <a:spcPct val="0"/>
              </a:spcBef>
              <a:spcAft>
                <a:spcPct val="0"/>
              </a:spcAft>
              <a:defRPr b="1">
                <a:solidFill>
                  <a:srgbClr val="00008A"/>
                </a:solidFill>
                <a:latin typeface="Helvetica" pitchFamily="-44" charset="0"/>
              </a:defRPr>
            </a:lvl6pPr>
            <a:lvl7pPr marL="2971800" indent="-228600" eaLnBrk="0" fontAlgn="base" hangingPunct="0">
              <a:spcBef>
                <a:spcPct val="0"/>
              </a:spcBef>
              <a:spcAft>
                <a:spcPct val="0"/>
              </a:spcAft>
              <a:defRPr b="1">
                <a:solidFill>
                  <a:srgbClr val="00008A"/>
                </a:solidFill>
                <a:latin typeface="Helvetica" pitchFamily="-44" charset="0"/>
              </a:defRPr>
            </a:lvl7pPr>
            <a:lvl8pPr marL="3429000" indent="-228600" eaLnBrk="0" fontAlgn="base" hangingPunct="0">
              <a:spcBef>
                <a:spcPct val="0"/>
              </a:spcBef>
              <a:spcAft>
                <a:spcPct val="0"/>
              </a:spcAft>
              <a:defRPr b="1">
                <a:solidFill>
                  <a:srgbClr val="00008A"/>
                </a:solidFill>
                <a:latin typeface="Helvetica" pitchFamily="-44" charset="0"/>
              </a:defRPr>
            </a:lvl8pPr>
            <a:lvl9pPr marL="3886200" indent="-228600" eaLnBrk="0" fontAlgn="base" hangingPunct="0">
              <a:spcBef>
                <a:spcPct val="0"/>
              </a:spcBef>
              <a:spcAft>
                <a:spcPct val="0"/>
              </a:spcAft>
              <a:defRPr b="1">
                <a:solidFill>
                  <a:srgbClr val="00008A"/>
                </a:solidFill>
                <a:latin typeface="Helvetica" pitchFamily="-44" charset="0"/>
              </a:defRPr>
            </a:lvl9pPr>
          </a:lstStyle>
          <a:p>
            <a:pPr algn="ctr" eaLnBrk="1" hangingPunct="1">
              <a:spcBef>
                <a:spcPct val="50000"/>
              </a:spcBef>
              <a:defRPr/>
            </a:pPr>
            <a:r>
              <a:rPr lang="de-DE" altLang="it-IT" b="0" dirty="0">
                <a:latin typeface="+mj-lt"/>
                <a:cs typeface="Arial" panose="020B0604020202020204" pitchFamily="34" charset="0"/>
              </a:rPr>
              <a:t>Luca CORAZZINI</a:t>
            </a:r>
          </a:p>
          <a:p>
            <a:pPr algn="ctr" eaLnBrk="1" hangingPunct="1">
              <a:spcBef>
                <a:spcPct val="50000"/>
              </a:spcBef>
              <a:defRPr/>
            </a:pPr>
            <a:r>
              <a:rPr lang="it-IT" altLang="it-IT" b="0" dirty="0">
                <a:latin typeface="+mj-lt"/>
                <a:cs typeface="Arial" panose="020B0604020202020204" pitchFamily="34" charset="0"/>
              </a:rPr>
              <a:t>(UNIVE)</a:t>
            </a:r>
            <a:endParaRPr lang="de-DE" altLang="it-IT" b="0" dirty="0">
              <a:latin typeface="+mj-lt"/>
              <a:cs typeface="Arial" panose="020B0604020202020204" pitchFamily="34" charset="0"/>
            </a:endParaRPr>
          </a:p>
        </p:txBody>
      </p:sp>
      <p:sp>
        <p:nvSpPr>
          <p:cNvPr id="5" name="Text Box 28"/>
          <p:cNvSpPr txBox="1">
            <a:spLocks noChangeArrowheads="1"/>
          </p:cNvSpPr>
          <p:nvPr/>
        </p:nvSpPr>
        <p:spPr bwMode="auto">
          <a:xfrm>
            <a:off x="6116638" y="4877753"/>
            <a:ext cx="23415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b="1">
                <a:solidFill>
                  <a:srgbClr val="00008A"/>
                </a:solidFill>
                <a:latin typeface="Helvetica" pitchFamily="-44" charset="0"/>
              </a:defRPr>
            </a:lvl1pPr>
            <a:lvl2pPr marL="742950" indent="-285750" eaLnBrk="0" hangingPunct="0">
              <a:defRPr b="1">
                <a:solidFill>
                  <a:srgbClr val="00008A"/>
                </a:solidFill>
                <a:latin typeface="Helvetica" pitchFamily="-44" charset="0"/>
              </a:defRPr>
            </a:lvl2pPr>
            <a:lvl3pPr marL="1143000" indent="-228600" eaLnBrk="0" hangingPunct="0">
              <a:defRPr b="1">
                <a:solidFill>
                  <a:srgbClr val="00008A"/>
                </a:solidFill>
                <a:latin typeface="Helvetica" pitchFamily="-44" charset="0"/>
              </a:defRPr>
            </a:lvl3pPr>
            <a:lvl4pPr marL="1600200" indent="-228600" eaLnBrk="0" hangingPunct="0">
              <a:defRPr b="1">
                <a:solidFill>
                  <a:srgbClr val="00008A"/>
                </a:solidFill>
                <a:latin typeface="Helvetica" pitchFamily="-44" charset="0"/>
              </a:defRPr>
            </a:lvl4pPr>
            <a:lvl5pPr marL="2057400" indent="-228600" eaLnBrk="0" hangingPunct="0">
              <a:defRPr b="1">
                <a:solidFill>
                  <a:srgbClr val="00008A"/>
                </a:solidFill>
                <a:latin typeface="Helvetica" pitchFamily="-44" charset="0"/>
              </a:defRPr>
            </a:lvl5pPr>
            <a:lvl6pPr marL="2514600" indent="-228600" eaLnBrk="0" fontAlgn="base" hangingPunct="0">
              <a:spcBef>
                <a:spcPct val="0"/>
              </a:spcBef>
              <a:spcAft>
                <a:spcPct val="0"/>
              </a:spcAft>
              <a:defRPr b="1">
                <a:solidFill>
                  <a:srgbClr val="00008A"/>
                </a:solidFill>
                <a:latin typeface="Helvetica" pitchFamily="-44" charset="0"/>
              </a:defRPr>
            </a:lvl6pPr>
            <a:lvl7pPr marL="2971800" indent="-228600" eaLnBrk="0" fontAlgn="base" hangingPunct="0">
              <a:spcBef>
                <a:spcPct val="0"/>
              </a:spcBef>
              <a:spcAft>
                <a:spcPct val="0"/>
              </a:spcAft>
              <a:defRPr b="1">
                <a:solidFill>
                  <a:srgbClr val="00008A"/>
                </a:solidFill>
                <a:latin typeface="Helvetica" pitchFamily="-44" charset="0"/>
              </a:defRPr>
            </a:lvl7pPr>
            <a:lvl8pPr marL="3429000" indent="-228600" eaLnBrk="0" fontAlgn="base" hangingPunct="0">
              <a:spcBef>
                <a:spcPct val="0"/>
              </a:spcBef>
              <a:spcAft>
                <a:spcPct val="0"/>
              </a:spcAft>
              <a:defRPr b="1">
                <a:solidFill>
                  <a:srgbClr val="00008A"/>
                </a:solidFill>
                <a:latin typeface="Helvetica" pitchFamily="-44" charset="0"/>
              </a:defRPr>
            </a:lvl8pPr>
            <a:lvl9pPr marL="3886200" indent="-228600" eaLnBrk="0" fontAlgn="base" hangingPunct="0">
              <a:spcBef>
                <a:spcPct val="0"/>
              </a:spcBef>
              <a:spcAft>
                <a:spcPct val="0"/>
              </a:spcAft>
              <a:defRPr b="1">
                <a:solidFill>
                  <a:srgbClr val="00008A"/>
                </a:solidFill>
                <a:latin typeface="Helvetica" pitchFamily="-44" charset="0"/>
              </a:defRPr>
            </a:lvl9pPr>
          </a:lstStyle>
          <a:p>
            <a:pPr algn="ctr" eaLnBrk="1" hangingPunct="1">
              <a:spcBef>
                <a:spcPct val="50000"/>
              </a:spcBef>
              <a:defRPr/>
            </a:pPr>
            <a:r>
              <a:rPr lang="de-DE" altLang="it-IT" b="0" dirty="0">
                <a:latin typeface="+mj-lt"/>
                <a:cs typeface="Arial" panose="020B0604020202020204" pitchFamily="34" charset="0"/>
              </a:rPr>
              <a:t>Silvana ROBONE</a:t>
            </a:r>
          </a:p>
          <a:p>
            <a:pPr algn="ctr" eaLnBrk="1" hangingPunct="1">
              <a:spcBef>
                <a:spcPct val="50000"/>
              </a:spcBef>
              <a:defRPr/>
            </a:pPr>
            <a:r>
              <a:rPr lang="de-DE" altLang="it-IT" b="0" dirty="0">
                <a:latin typeface="+mj-lt"/>
                <a:cs typeface="Arial" panose="020B0604020202020204" pitchFamily="34" charset="0"/>
              </a:rPr>
              <a:t>(UNIVA)</a:t>
            </a:r>
          </a:p>
        </p:txBody>
      </p:sp>
    </p:spTree>
    <p:extLst>
      <p:ext uri="{BB962C8B-B14F-4D97-AF65-F5344CB8AC3E}">
        <p14:creationId xmlns:p14="http://schemas.microsoft.com/office/powerpoint/2010/main" val="2463683356"/>
      </p:ext>
    </p:extLst>
  </p:cSld>
  <p:clrMapOvr>
    <a:masterClrMapping/>
  </p:clrMapOvr>
  <p:transition advTm="185195"/>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it-IT" altLang="it-IT"/>
              <a:t>Robustness tests (4)</a:t>
            </a:r>
          </a:p>
        </p:txBody>
      </p:sp>
      <p:sp>
        <p:nvSpPr>
          <p:cNvPr id="46084" name="Rectangle 3"/>
          <p:cNvSpPr txBox="1">
            <a:spLocks noChangeArrowheads="1"/>
          </p:cNvSpPr>
          <p:nvPr/>
        </p:nvSpPr>
        <p:spPr bwMode="auto">
          <a:xfrm>
            <a:off x="223838" y="1273175"/>
            <a:ext cx="82502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9pPr>
          </a:lstStyle>
          <a:p>
            <a:pPr algn="just">
              <a:defRPr/>
            </a:pPr>
            <a:endParaRPr lang="en-US" altLang="it-IT" sz="1600" b="0" dirty="0"/>
          </a:p>
          <a:p>
            <a:pPr algn="just">
              <a:defRPr/>
            </a:pPr>
            <a:r>
              <a:rPr lang="en-US" altLang="it-IT" sz="1600" b="0" i="1" dirty="0"/>
              <a:t>8</a:t>
            </a:r>
            <a:r>
              <a:rPr lang="en-US" altLang="it-IT" sz="1600" b="0" i="1" baseline="30000" dirty="0"/>
              <a:t>th</a:t>
            </a:r>
            <a:r>
              <a:rPr lang="en-US" altLang="it-IT" sz="1600" b="0" i="1" dirty="0"/>
              <a:t> March General Strike </a:t>
            </a:r>
            <a:r>
              <a:rPr lang="en-US" altLang="it-IT" sz="1600" b="0" dirty="0"/>
              <a:t>took place during the “enhanced-gain” manipulation</a:t>
            </a:r>
          </a:p>
          <a:p>
            <a:pPr algn="just">
              <a:defRPr/>
            </a:pPr>
            <a:endParaRPr lang="en-US" altLang="it-IT" sz="1600" b="0" dirty="0"/>
          </a:p>
          <a:p>
            <a:pPr lvl="1" algn="just">
              <a:defRPr/>
            </a:pPr>
            <a:r>
              <a:rPr lang="en-US" altLang="it-IT" b="0" dirty="0"/>
              <a:t>Modest participation (&lt;25% interested workforce, mostly concentrated in school sector)</a:t>
            </a:r>
          </a:p>
          <a:p>
            <a:pPr lvl="1" algn="just">
              <a:defRPr/>
            </a:pPr>
            <a:r>
              <a:rPr lang="en-US" altLang="it-IT" b="0" dirty="0"/>
              <a:t>No significant heterogeneity in daily take-up rate within the strike week</a:t>
            </a:r>
          </a:p>
          <a:p>
            <a:pPr lvl="1" algn="just">
              <a:defRPr/>
            </a:pPr>
            <a:endParaRPr lang="en-US" altLang="it-IT" b="0" dirty="0"/>
          </a:p>
          <a:p>
            <a:pPr lvl="1" algn="just">
              <a:defRPr/>
            </a:pPr>
            <a:endParaRPr lang="en-US" altLang="it-IT" b="0" dirty="0"/>
          </a:p>
          <a:p>
            <a:pPr lvl="1" algn="just">
              <a:defRPr/>
            </a:pPr>
            <a:endParaRPr lang="en-US" altLang="it-IT" b="0" dirty="0"/>
          </a:p>
          <a:p>
            <a:pPr lvl="1" algn="just">
              <a:defRPr/>
            </a:pPr>
            <a:endParaRPr lang="en-US" altLang="it-IT" b="0" dirty="0"/>
          </a:p>
          <a:p>
            <a:pPr lvl="1" algn="just">
              <a:defRPr/>
            </a:pPr>
            <a:endParaRPr lang="en-US" altLang="it-IT" b="0" dirty="0"/>
          </a:p>
          <a:p>
            <a:pPr lvl="1" algn="just">
              <a:defRPr/>
            </a:pPr>
            <a:endParaRPr lang="en-US" altLang="it-IT" b="0" dirty="0"/>
          </a:p>
          <a:p>
            <a:pPr marL="457200" lvl="1" indent="0" algn="just">
              <a:buFont typeface="Arial Unicode MS" panose="020B0604020202020204" pitchFamily="34" charset="-128"/>
              <a:buNone/>
              <a:defRPr/>
            </a:pPr>
            <a:endParaRPr lang="en-US" altLang="it-IT" b="0" dirty="0"/>
          </a:p>
          <a:p>
            <a:pPr lvl="1" algn="just">
              <a:defRPr/>
            </a:pPr>
            <a:r>
              <a:rPr lang="en-US" altLang="it-IT" b="0" dirty="0"/>
              <a:t>If we assumed take-up rate for the 8th of March was as high as the highest take-up rate during the week (11.7% for Thu 9), weekly take-up rate would be 11.1%, and difference with baseline would be 1.2 pp, below Minimum Detectable Effect</a:t>
            </a:r>
          </a:p>
          <a:p>
            <a:pPr lvl="1" algn="just">
              <a:defRPr/>
            </a:pPr>
            <a:endParaRPr lang="en-US" altLang="it-IT" b="0" dirty="0"/>
          </a:p>
        </p:txBody>
      </p:sp>
      <p:pic>
        <p:nvPicPr>
          <p:cNvPr id="46085" name="Immagine 3"/>
          <p:cNvPicPr>
            <a:picLocks noChangeAspect="1"/>
          </p:cNvPicPr>
          <p:nvPr/>
        </p:nvPicPr>
        <p:blipFill>
          <a:blip r:embed="rId3">
            <a:extLst>
              <a:ext uri="{28A0092B-C50C-407E-A947-70E740481C1C}">
                <a14:useLocalDpi xmlns:a14="http://schemas.microsoft.com/office/drawing/2010/main" val="0"/>
              </a:ext>
            </a:extLst>
          </a:blip>
          <a:srcRect b="2702"/>
          <a:stretch>
            <a:fillRect/>
          </a:stretch>
        </p:blipFill>
        <p:spPr bwMode="auto">
          <a:xfrm>
            <a:off x="544513" y="3124200"/>
            <a:ext cx="81486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487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it-IT" altLang="it-IT"/>
              <a:t>Robustness tests (5)</a:t>
            </a:r>
          </a:p>
        </p:txBody>
      </p:sp>
      <p:sp>
        <p:nvSpPr>
          <p:cNvPr id="48132" name="Rectangle 3"/>
          <p:cNvSpPr txBox="1">
            <a:spLocks noChangeArrowheads="1"/>
          </p:cNvSpPr>
          <p:nvPr/>
        </p:nvSpPr>
        <p:spPr bwMode="auto">
          <a:xfrm>
            <a:off x="223838" y="1273174"/>
            <a:ext cx="8791575" cy="488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9pPr>
          </a:lstStyle>
          <a:p>
            <a:pPr algn="just"/>
            <a:r>
              <a:rPr lang="en-US" altLang="it-IT" sz="1600" b="0" dirty="0"/>
              <a:t>Statistical Inference: a problem of multiple testing?</a:t>
            </a:r>
          </a:p>
          <a:p>
            <a:pPr algn="just"/>
            <a:endParaRPr lang="en-US" altLang="it-IT" sz="1600" b="0" dirty="0"/>
          </a:p>
          <a:p>
            <a:pPr algn="just"/>
            <a:r>
              <a:rPr lang="en-US" altLang="it-IT" sz="1600" b="0" dirty="0"/>
              <a:t>We are simultaneously testing the effects of four manipulations against a baseline</a:t>
            </a:r>
          </a:p>
          <a:p>
            <a:pPr algn="just"/>
            <a:endParaRPr lang="en-US" altLang="it-IT" sz="1600" b="0" dirty="0"/>
          </a:p>
          <a:p>
            <a:pPr lvl="1"/>
            <a:r>
              <a:rPr lang="en-US" altLang="it-IT" b="0" dirty="0"/>
              <a:t>If a single test is performed at the 5% level of confidence and the null hypothesis being tested is true, we expect a 5% chance of incorrectly rejecting it</a:t>
            </a:r>
          </a:p>
          <a:p>
            <a:pPr lvl="1"/>
            <a:r>
              <a:rPr lang="en-US" altLang="it-IT" b="0" dirty="0"/>
              <a:t>If N=4 independent tests are simultaneously carried out and all corresponding null hypotheses are true, the probability of at least one incorrect rejection is equal to 18.5%</a:t>
            </a:r>
          </a:p>
          <a:p>
            <a:pPr lvl="1"/>
            <a:endParaRPr lang="en-US" altLang="it-IT" b="0" dirty="0"/>
          </a:p>
          <a:p>
            <a:pPr algn="just"/>
            <a:r>
              <a:rPr lang="en-US" altLang="it-IT" sz="1600" b="0" dirty="0"/>
              <a:t>List, Shaikh and Xu (2016): resampling-based method for testing multiple null hypotheses simultaneously in experimental settings with multiple treatments </a:t>
            </a:r>
          </a:p>
          <a:p>
            <a:pPr algn="just"/>
            <a:r>
              <a:rPr lang="en-US" altLang="it-IT" sz="1600" b="0" dirty="0"/>
              <a:t>“Enhanced-loss” effect still significant with p = 0.082</a:t>
            </a:r>
          </a:p>
          <a:p>
            <a:pPr algn="just"/>
            <a:r>
              <a:rPr lang="en-US" altLang="it-IT" sz="1600" b="0" dirty="0"/>
              <a:t>Standard </a:t>
            </a:r>
            <a:r>
              <a:rPr lang="en-US" altLang="it-IT" sz="1600" b="0" dirty="0" err="1"/>
              <a:t>Bonferroni</a:t>
            </a:r>
            <a:r>
              <a:rPr lang="en-US" altLang="it-IT" sz="1600" b="0" dirty="0"/>
              <a:t>-Holm procedure (more conservative) gives p = 0.096</a:t>
            </a:r>
          </a:p>
        </p:txBody>
      </p:sp>
    </p:spTree>
    <p:extLst>
      <p:ext uri="{BB962C8B-B14F-4D97-AF65-F5344CB8AC3E}">
        <p14:creationId xmlns:p14="http://schemas.microsoft.com/office/powerpoint/2010/main" val="608742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509016" y="1929803"/>
            <a:ext cx="8131354" cy="4027788"/>
          </a:xfrm>
          <a:prstGeom prst="rect">
            <a:avLst/>
          </a:prstGeom>
        </p:spPr>
      </p:pic>
      <p:sp>
        <p:nvSpPr>
          <p:cNvPr id="5" name="Rettangolo arrotondato 8"/>
          <p:cNvSpPr>
            <a:spLocks noChangeArrowheads="1"/>
          </p:cNvSpPr>
          <p:nvPr/>
        </p:nvSpPr>
        <p:spPr bwMode="auto">
          <a:xfrm>
            <a:off x="6853855" y="2233977"/>
            <a:ext cx="866294" cy="1082544"/>
          </a:xfrm>
          <a:prstGeom prst="roundRect">
            <a:avLst>
              <a:gd name="adj" fmla="val 16667"/>
            </a:avLst>
          </a:prstGeom>
          <a:noFill/>
          <a:ln w="1905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9pPr>
          </a:lstStyle>
          <a:p>
            <a:pPr eaLnBrk="1" hangingPunct="1">
              <a:spcBef>
                <a:spcPct val="0"/>
              </a:spcBef>
              <a:buFontTx/>
              <a:buNone/>
            </a:pPr>
            <a:endParaRPr lang="it-IT" altLang="it-IT"/>
          </a:p>
        </p:txBody>
      </p:sp>
      <p:sp>
        <p:nvSpPr>
          <p:cNvPr id="7" name="Rettangolo arrotondato 8"/>
          <p:cNvSpPr>
            <a:spLocks noChangeArrowheads="1"/>
          </p:cNvSpPr>
          <p:nvPr/>
        </p:nvSpPr>
        <p:spPr bwMode="auto">
          <a:xfrm>
            <a:off x="7712737" y="3367181"/>
            <a:ext cx="866294" cy="1082544"/>
          </a:xfrm>
          <a:prstGeom prst="roundRect">
            <a:avLst>
              <a:gd name="adj" fmla="val 16667"/>
            </a:avLst>
          </a:prstGeom>
          <a:noFill/>
          <a:ln w="1905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9pPr>
          </a:lstStyle>
          <a:p>
            <a:pPr eaLnBrk="1" hangingPunct="1">
              <a:spcBef>
                <a:spcPct val="0"/>
              </a:spcBef>
              <a:buFontTx/>
              <a:buNone/>
            </a:pPr>
            <a:endParaRPr lang="it-IT" altLang="it-IT"/>
          </a:p>
        </p:txBody>
      </p:sp>
      <p:sp>
        <p:nvSpPr>
          <p:cNvPr id="10" name="Rettangolo arrotondato 8"/>
          <p:cNvSpPr>
            <a:spLocks noChangeArrowheads="1"/>
          </p:cNvSpPr>
          <p:nvPr/>
        </p:nvSpPr>
        <p:spPr bwMode="auto">
          <a:xfrm>
            <a:off x="7720148" y="4519979"/>
            <a:ext cx="866294" cy="1082544"/>
          </a:xfrm>
          <a:prstGeom prst="roundRect">
            <a:avLst>
              <a:gd name="adj" fmla="val 16667"/>
            </a:avLst>
          </a:prstGeom>
          <a:noFill/>
          <a:ln w="1905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9pPr>
          </a:lstStyle>
          <a:p>
            <a:pPr eaLnBrk="1" hangingPunct="1">
              <a:spcBef>
                <a:spcPct val="0"/>
              </a:spcBef>
              <a:buFontTx/>
              <a:buNone/>
            </a:pPr>
            <a:endParaRPr lang="it-IT" altLang="it-IT"/>
          </a:p>
        </p:txBody>
      </p:sp>
      <p:sp>
        <p:nvSpPr>
          <p:cNvPr id="9" name="Rectangle 2"/>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err="1"/>
              <a:t>Heterogeneous</a:t>
            </a:r>
            <a:r>
              <a:rPr lang="it-IT" altLang="it-IT" b="0" kern="0" dirty="0"/>
              <a:t> </a:t>
            </a:r>
            <a:r>
              <a:rPr lang="it-IT" altLang="it-IT" b="0" kern="0" dirty="0" err="1"/>
              <a:t>effects</a:t>
            </a:r>
            <a:endParaRPr lang="it-IT" altLang="it-IT" b="0" kern="0" dirty="0"/>
          </a:p>
        </p:txBody>
      </p:sp>
    </p:spTree>
    <p:extLst>
      <p:ext uri="{BB962C8B-B14F-4D97-AF65-F5344CB8AC3E}">
        <p14:creationId xmlns:p14="http://schemas.microsoft.com/office/powerpoint/2010/main" val="2709168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3822960598"/>
              </p:ext>
            </p:extLst>
          </p:nvPr>
        </p:nvGraphicFramePr>
        <p:xfrm>
          <a:off x="2074679" y="3336130"/>
          <a:ext cx="4962524" cy="2353542"/>
        </p:xfrm>
        <a:graphic>
          <a:graphicData uri="http://schemas.openxmlformats.org/drawingml/2006/table">
            <a:tbl>
              <a:tblPr firstRow="1" firstCol="1" bandRow="1"/>
              <a:tblGrid>
                <a:gridCol w="2798240">
                  <a:extLst>
                    <a:ext uri="{9D8B030D-6E8A-4147-A177-3AD203B41FA5}">
                      <a16:colId xmlns:a16="http://schemas.microsoft.com/office/drawing/2014/main" val="311542020"/>
                    </a:ext>
                  </a:extLst>
                </a:gridCol>
                <a:gridCol w="1082142">
                  <a:extLst>
                    <a:ext uri="{9D8B030D-6E8A-4147-A177-3AD203B41FA5}">
                      <a16:colId xmlns:a16="http://schemas.microsoft.com/office/drawing/2014/main" val="1650049787"/>
                    </a:ext>
                  </a:extLst>
                </a:gridCol>
                <a:gridCol w="1082142">
                  <a:extLst>
                    <a:ext uri="{9D8B030D-6E8A-4147-A177-3AD203B41FA5}">
                      <a16:colId xmlns:a16="http://schemas.microsoft.com/office/drawing/2014/main" val="3190252992"/>
                    </a:ext>
                  </a:extLst>
                </a:gridCol>
              </a:tblGrid>
              <a:tr h="258149">
                <a:tc>
                  <a:txBody>
                    <a:bodyPr/>
                    <a:lstStyle/>
                    <a:p>
                      <a:pP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 </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(1)</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w="19050" cap="flat" cmpd="dbl"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(2)</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76840700"/>
                  </a:ext>
                </a:extLst>
              </a:tr>
              <a:tr h="288350">
                <a:tc>
                  <a:txBody>
                    <a:bodyPr/>
                    <a:lstStyle/>
                    <a:p>
                      <a:pPr>
                        <a:lnSpc>
                          <a:spcPct val="107000"/>
                        </a:lnSpc>
                      </a:pPr>
                      <a:endParaRPr lang="it-IT" sz="1400" dirty="0">
                        <a:effectLst/>
                        <a:latin typeface="+mn-lt"/>
                        <a:cs typeface="Times New Roman" panose="02020603050405020304" pitchFamily="18" charset="0"/>
                      </a:endParaRPr>
                    </a:p>
                  </a:txBody>
                  <a:tcPr marL="33338" marR="333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LPM</a:t>
                      </a:r>
                      <a:endParaRPr lang="it-IT" sz="1400" dirty="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LPM</a:t>
                      </a:r>
                      <a:endParaRPr lang="it-IT" sz="1400" dirty="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361503"/>
                  </a:ext>
                </a:extLst>
              </a:tr>
              <a:tr h="258149">
                <a:tc>
                  <a:txBody>
                    <a:bodyPr/>
                    <a:lstStyle/>
                    <a:p>
                      <a:pP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 </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 </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it-IT" sz="1400" dirty="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77304038"/>
                  </a:ext>
                </a:extLst>
              </a:tr>
              <a:tr h="258149">
                <a:tc>
                  <a:txBody>
                    <a:bodyPr/>
                    <a:lstStyle/>
                    <a:p>
                      <a:pP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Enhanced - Loss</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-0.323***</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-0.319***</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extLst>
                  <a:ext uri="{0D108BD9-81ED-4DB2-BD59-A6C34878D82A}">
                    <a16:rowId xmlns:a16="http://schemas.microsoft.com/office/drawing/2014/main" val="1516827303"/>
                  </a:ext>
                </a:extLst>
              </a:tr>
              <a:tr h="258149">
                <a:tc>
                  <a:txBody>
                    <a:bodyPr/>
                    <a:lstStyle/>
                    <a:p>
                      <a:pPr>
                        <a:lnSpc>
                          <a:spcPct val="107000"/>
                        </a:lnSpc>
                      </a:pPr>
                      <a:endParaRPr lang="it-IT" sz="1400">
                        <a:effectLst/>
                        <a:latin typeface="+mn-lt"/>
                        <a:cs typeface="Times New Roman" panose="02020603050405020304" pitchFamily="18" charset="0"/>
                      </a:endParaRPr>
                    </a:p>
                  </a:txBody>
                  <a:tcPr marL="33338" marR="33338" marT="0" marB="0" anchor="b">
                    <a:lnL>
                      <a:noFill/>
                    </a:lnL>
                    <a:lnR>
                      <a:noFill/>
                    </a:lnR>
                    <a:lnT>
                      <a:noFill/>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(0.068)</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(0.068)</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extLst>
                  <a:ext uri="{0D108BD9-81ED-4DB2-BD59-A6C34878D82A}">
                    <a16:rowId xmlns:a16="http://schemas.microsoft.com/office/drawing/2014/main" val="4118550312"/>
                  </a:ext>
                </a:extLst>
              </a:tr>
              <a:tr h="258149">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 </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 </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 </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extLst>
                  <a:ext uri="{0D108BD9-81ED-4DB2-BD59-A6C34878D82A}">
                    <a16:rowId xmlns:a16="http://schemas.microsoft.com/office/drawing/2014/main" val="1179346713"/>
                  </a:ext>
                </a:extLst>
              </a:tr>
              <a:tr h="258149">
                <a:tc>
                  <a:txBody>
                    <a:bodyPr/>
                    <a:lstStyle/>
                    <a:p>
                      <a:pP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Observations</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6,194</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6,194</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extLst>
                  <a:ext uri="{0D108BD9-81ED-4DB2-BD59-A6C34878D82A}">
                    <a16:rowId xmlns:a16="http://schemas.microsoft.com/office/drawing/2014/main" val="3074510572"/>
                  </a:ext>
                </a:extLst>
              </a:tr>
              <a:tr h="258149">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 </a:t>
                      </a:r>
                      <a:endParaRPr lang="it-IT" sz="1400" dirty="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 </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 </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a:noFill/>
                    </a:lnB>
                  </a:tcPr>
                </a:tc>
                <a:extLst>
                  <a:ext uri="{0D108BD9-81ED-4DB2-BD59-A6C34878D82A}">
                    <a16:rowId xmlns:a16="http://schemas.microsoft.com/office/drawing/2014/main" val="949883239"/>
                  </a:ext>
                </a:extLst>
              </a:tr>
              <a:tr h="258149">
                <a:tc>
                  <a:txBody>
                    <a:bodyPr/>
                    <a:lstStyle/>
                    <a:p>
                      <a:pP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Covariates</a:t>
                      </a:r>
                      <a:endParaRPr lang="it-IT" sz="1400" dirty="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a:effectLst/>
                          <a:latin typeface="+mn-lt"/>
                          <a:ea typeface="Times New Roman" panose="02020603050405020304" pitchFamily="18" charset="0"/>
                          <a:cs typeface="Times New Roman" panose="02020603050405020304" pitchFamily="18" charset="0"/>
                        </a:rPr>
                        <a:t>No</a:t>
                      </a:r>
                      <a:endParaRPr lang="it-IT" sz="140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w="190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mn-lt"/>
                          <a:ea typeface="Times New Roman" panose="02020603050405020304" pitchFamily="18" charset="0"/>
                          <a:cs typeface="Times New Roman" panose="02020603050405020304" pitchFamily="18" charset="0"/>
                        </a:rPr>
                        <a:t>Yes</a:t>
                      </a:r>
                      <a:endParaRPr lang="it-IT" sz="1400" dirty="0">
                        <a:effectLst/>
                        <a:latin typeface="+mn-lt"/>
                        <a:ea typeface="Calibri" panose="020F0502020204030204" pitchFamily="34" charset="0"/>
                        <a:cs typeface="Times New Roman" panose="02020603050405020304" pitchFamily="18" charset="0"/>
                      </a:endParaRPr>
                    </a:p>
                  </a:txBody>
                  <a:tcPr marL="33338" marR="33338" marT="0" marB="0" anchor="b">
                    <a:lnL>
                      <a:noFill/>
                    </a:lnL>
                    <a:lnR>
                      <a:noFill/>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639783509"/>
                  </a:ext>
                </a:extLst>
              </a:tr>
            </a:tbl>
          </a:graphicData>
        </a:graphic>
      </p:graphicFrame>
      <mc:AlternateContent xmlns:mc="http://schemas.openxmlformats.org/markup-compatibility/2006" xmlns:a14="http://schemas.microsoft.com/office/drawing/2010/main">
        <mc:Choice Requires="a14">
          <p:sp>
            <p:nvSpPr>
              <p:cNvPr id="6" name="Rettangolo 5"/>
              <p:cNvSpPr/>
              <p:nvPr/>
            </p:nvSpPr>
            <p:spPr>
              <a:xfrm>
                <a:off x="628650" y="2002370"/>
                <a:ext cx="7854583" cy="12627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it-IT" b="0" i="0" smtClean="0">
                          <a:latin typeface="Cambria Math" panose="02040503050406030204" pitchFamily="18" charset="0"/>
                        </a:rPr>
                        <m:t>P</m:t>
                      </m:r>
                      <m:r>
                        <a:rPr lang="it-IT" b="0" i="0" smtClean="0">
                          <a:latin typeface="Cambria Math" panose="02040503050406030204" pitchFamily="18" charset="0"/>
                        </a:rPr>
                        <m:t>=</m:t>
                      </m:r>
                      <m:r>
                        <m:rPr>
                          <m:sty m:val="p"/>
                        </m:rPr>
                        <a:rPr lang="it-IT" b="0" i="0" smtClean="0">
                          <a:latin typeface="Cambria Math" panose="02040503050406030204" pitchFamily="18" charset="0"/>
                        </a:rPr>
                        <m:t>postponement</m:t>
                      </m:r>
                      <m:r>
                        <a:rPr lang="it-IT" b="0" i="0" smtClean="0">
                          <a:latin typeface="Cambria Math" panose="02040503050406030204" pitchFamily="18" charset="0"/>
                        </a:rPr>
                        <m:t>, </m:t>
                      </m:r>
                      <m:r>
                        <m:rPr>
                          <m:sty m:val="p"/>
                        </m:rPr>
                        <a:rPr lang="it-IT" b="0" i="0" smtClean="0">
                          <a:latin typeface="Cambria Math" panose="02040503050406030204" pitchFamily="18" charset="0"/>
                        </a:rPr>
                        <m:t>D</m:t>
                      </m:r>
                      <m:r>
                        <a:rPr lang="it-IT" b="0" i="0" smtClean="0">
                          <a:latin typeface="Cambria Math" panose="02040503050406030204" pitchFamily="18" charset="0"/>
                        </a:rPr>
                        <m:t>=</m:t>
                      </m:r>
                      <m:r>
                        <m:rPr>
                          <m:sty m:val="p"/>
                        </m:rPr>
                        <a:rPr lang="it-IT" b="0" i="0" smtClean="0">
                          <a:latin typeface="Cambria Math" panose="02040503050406030204" pitchFamily="18" charset="0"/>
                        </a:rPr>
                        <m:t>participation</m:t>
                      </m:r>
                      <m:r>
                        <a:rPr lang="it-IT" b="0" i="0" smtClean="0">
                          <a:latin typeface="Cambria Math" panose="02040503050406030204" pitchFamily="18" charset="0"/>
                        </a:rPr>
                        <m:t>, </m:t>
                      </m:r>
                      <m:r>
                        <m:rPr>
                          <m:sty m:val="p"/>
                        </m:rPr>
                        <a:rPr lang="it-IT" b="0" i="0" smtClean="0">
                          <a:latin typeface="Cambria Math" panose="02040503050406030204" pitchFamily="18" charset="0"/>
                        </a:rPr>
                        <m:t>T</m:t>
                      </m:r>
                      <m:r>
                        <a:rPr lang="it-IT" b="0" i="0" smtClean="0">
                          <a:latin typeface="Cambria Math" panose="02040503050406030204" pitchFamily="18" charset="0"/>
                        </a:rPr>
                        <m:t>=</m:t>
                      </m:r>
                      <m:r>
                        <m:rPr>
                          <m:sty m:val="p"/>
                        </m:rPr>
                        <a:rPr lang="it-IT" b="0" i="0" smtClean="0">
                          <a:latin typeface="Cambria Math" panose="02040503050406030204" pitchFamily="18" charset="0"/>
                        </a:rPr>
                        <m:t>Treatment</m:t>
                      </m:r>
                    </m:oMath>
                  </m:oMathPara>
                </a14:m>
                <a:endParaRPr lang="it-IT" b="0" i="0" dirty="0">
                  <a:latin typeface="Cambria Math" panose="02040503050406030204" pitchFamily="18" charset="0"/>
                </a:endParaRPr>
              </a:p>
              <a:p>
                <a:endParaRPr lang="it-IT"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𝑑𝑃𝑟</m:t>
                          </m:r>
                          <m:d>
                            <m:dPr>
                              <m:ctrlPr>
                                <a:rPr lang="it-IT" i="1">
                                  <a:latin typeface="Cambria Math" panose="02040503050406030204" pitchFamily="18" charset="0"/>
                                </a:rPr>
                              </m:ctrlPr>
                            </m:dPr>
                            <m:e>
                              <m:r>
                                <a:rPr lang="it-IT" i="1">
                                  <a:latin typeface="Cambria Math" panose="02040503050406030204" pitchFamily="18" charset="0"/>
                                </a:rPr>
                                <m:t>𝑃</m:t>
                              </m:r>
                              <m:r>
                                <a:rPr lang="it-IT" i="0">
                                  <a:latin typeface="Cambria Math" panose="02040503050406030204" pitchFamily="18" charset="0"/>
                                </a:rPr>
                                <m:t>|</m:t>
                              </m:r>
                              <m:r>
                                <a:rPr lang="it-IT" i="1">
                                  <a:latin typeface="Cambria Math" panose="02040503050406030204" pitchFamily="18" charset="0"/>
                                </a:rPr>
                                <m:t>𝐷</m:t>
                              </m:r>
                            </m:e>
                          </m:d>
                        </m:num>
                        <m:den>
                          <m:r>
                            <a:rPr lang="it-IT" i="1">
                              <a:latin typeface="Cambria Math" panose="02040503050406030204" pitchFamily="18" charset="0"/>
                            </a:rPr>
                            <m:t>𝑑𝑇</m:t>
                          </m:r>
                        </m:den>
                      </m:f>
                      <m:r>
                        <a:rPr lang="it-IT" i="0">
                          <a:latin typeface="Cambria Math" panose="02040503050406030204" pitchFamily="18" charset="0"/>
                        </a:rPr>
                        <m:t> =</m:t>
                      </m:r>
                      <m:f>
                        <m:fPr>
                          <m:ctrlPr>
                            <a:rPr lang="it-IT" i="1">
                              <a:latin typeface="Cambria Math" panose="02040503050406030204" pitchFamily="18" charset="0"/>
                            </a:rPr>
                          </m:ctrlPr>
                        </m:fPr>
                        <m:num>
                          <m:r>
                            <a:rPr lang="it-IT" i="0">
                              <a:latin typeface="Cambria Math" panose="02040503050406030204" pitchFamily="18" charset="0"/>
                            </a:rPr>
                            <m:t>1</m:t>
                          </m:r>
                        </m:num>
                        <m:den>
                          <m:func>
                            <m:funcPr>
                              <m:ctrlPr>
                                <a:rPr lang="it-IT" i="1">
                                  <a:latin typeface="Cambria Math" panose="02040503050406030204" pitchFamily="18" charset="0"/>
                                </a:rPr>
                              </m:ctrlPr>
                            </m:funcPr>
                            <m:fName>
                              <m:r>
                                <m:rPr>
                                  <m:sty m:val="p"/>
                                </m:rPr>
                                <a:rPr lang="it-IT" i="0">
                                  <a:latin typeface="Cambria Math" panose="02040503050406030204" pitchFamily="18" charset="0"/>
                                </a:rPr>
                                <m:t>Pr</m:t>
                              </m:r>
                            </m:fName>
                            <m:e>
                              <m:d>
                                <m:dPr>
                                  <m:ctrlPr>
                                    <a:rPr lang="it-IT" i="1">
                                      <a:latin typeface="Cambria Math" panose="02040503050406030204" pitchFamily="18" charset="0"/>
                                    </a:rPr>
                                  </m:ctrlPr>
                                </m:dPr>
                                <m:e>
                                  <m:r>
                                    <a:rPr lang="it-IT" i="1">
                                      <a:latin typeface="Cambria Math" panose="02040503050406030204" pitchFamily="18" charset="0"/>
                                    </a:rPr>
                                    <m:t>𝐷</m:t>
                                  </m:r>
                                </m:e>
                              </m:d>
                            </m:e>
                          </m:func>
                        </m:den>
                      </m:f>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0">
                                  <a:latin typeface="Cambria Math" panose="02040503050406030204" pitchFamily="18" charset="0"/>
                                </a:rPr>
                                <m:t> </m:t>
                              </m:r>
                              <m:r>
                                <a:rPr lang="it-IT" i="1">
                                  <a:latin typeface="Cambria Math" panose="02040503050406030204" pitchFamily="18" charset="0"/>
                                </a:rPr>
                                <m:t>𝑑𝑃𝑟</m:t>
                              </m:r>
                              <m:d>
                                <m:dPr>
                                  <m:ctrlPr>
                                    <a:rPr lang="it-IT" i="1">
                                      <a:latin typeface="Cambria Math" panose="02040503050406030204" pitchFamily="18" charset="0"/>
                                    </a:rPr>
                                  </m:ctrlPr>
                                </m:dPr>
                                <m:e>
                                  <m:r>
                                    <a:rPr lang="it-IT" i="1">
                                      <a:latin typeface="Cambria Math" panose="02040503050406030204" pitchFamily="18" charset="0"/>
                                    </a:rPr>
                                    <m:t>𝑃</m:t>
                                  </m:r>
                                  <m:r>
                                    <a:rPr lang="it-IT" i="0">
                                      <a:latin typeface="Cambria Math" panose="02040503050406030204" pitchFamily="18" charset="0"/>
                                    </a:rPr>
                                    <m:t>,</m:t>
                                  </m:r>
                                  <m:r>
                                    <a:rPr lang="it-IT" i="1">
                                      <a:latin typeface="Cambria Math" panose="02040503050406030204" pitchFamily="18" charset="0"/>
                                    </a:rPr>
                                    <m:t>𝐷</m:t>
                                  </m:r>
                                </m:e>
                              </m:d>
                            </m:num>
                            <m:den>
                              <m:r>
                                <a:rPr lang="it-IT" i="1">
                                  <a:latin typeface="Cambria Math" panose="02040503050406030204" pitchFamily="18" charset="0"/>
                                </a:rPr>
                                <m:t>𝑑𝑇</m:t>
                              </m:r>
                            </m:den>
                          </m:f>
                          <m:r>
                            <a:rPr lang="it-IT" i="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𝑑𝑃𝑟</m:t>
                              </m:r>
                              <m:d>
                                <m:dPr>
                                  <m:ctrlPr>
                                    <a:rPr lang="it-IT" i="1">
                                      <a:latin typeface="Cambria Math" panose="02040503050406030204" pitchFamily="18" charset="0"/>
                                    </a:rPr>
                                  </m:ctrlPr>
                                </m:dPr>
                                <m:e>
                                  <m:r>
                                    <a:rPr lang="it-IT" i="1">
                                      <a:latin typeface="Cambria Math" panose="02040503050406030204" pitchFamily="18" charset="0"/>
                                    </a:rPr>
                                    <m:t>𝐷</m:t>
                                  </m:r>
                                </m:e>
                              </m:d>
                            </m:num>
                            <m:den>
                              <m:r>
                                <a:rPr lang="it-IT" i="1">
                                  <a:latin typeface="Cambria Math" panose="02040503050406030204" pitchFamily="18" charset="0"/>
                                </a:rPr>
                                <m:t>𝑑𝑇</m:t>
                              </m:r>
                            </m:den>
                          </m:f>
                          <m:func>
                            <m:funcPr>
                              <m:ctrlPr>
                                <a:rPr lang="it-IT" i="1">
                                  <a:latin typeface="Cambria Math" panose="02040503050406030204" pitchFamily="18" charset="0"/>
                                </a:rPr>
                              </m:ctrlPr>
                            </m:funcPr>
                            <m:fName>
                              <m:r>
                                <m:rPr>
                                  <m:sty m:val="p"/>
                                </m:rPr>
                                <a:rPr lang="it-IT" i="0">
                                  <a:latin typeface="Cambria Math" panose="02040503050406030204" pitchFamily="18" charset="0"/>
                                </a:rPr>
                                <m:t>Pr</m:t>
                              </m:r>
                            </m:fName>
                            <m:e>
                              <m:d>
                                <m:dPr>
                                  <m:ctrlPr>
                                    <a:rPr lang="it-IT" i="1">
                                      <a:latin typeface="Cambria Math" panose="02040503050406030204" pitchFamily="18" charset="0"/>
                                    </a:rPr>
                                  </m:ctrlPr>
                                </m:dPr>
                                <m:e>
                                  <m:r>
                                    <a:rPr lang="it-IT" i="1">
                                      <a:latin typeface="Cambria Math" panose="02040503050406030204" pitchFamily="18" charset="0"/>
                                    </a:rPr>
                                    <m:t>𝑃</m:t>
                                  </m:r>
                                </m:e>
                                <m:e>
                                  <m:r>
                                    <a:rPr lang="it-IT" i="1">
                                      <a:latin typeface="Cambria Math" panose="02040503050406030204" pitchFamily="18" charset="0"/>
                                    </a:rPr>
                                    <m:t>𝐷</m:t>
                                  </m:r>
                                </m:e>
                              </m:d>
                            </m:e>
                          </m:func>
                        </m:e>
                      </m:d>
                    </m:oMath>
                  </m:oMathPara>
                </a14:m>
                <a:endParaRPr lang="it-IT" dirty="0"/>
              </a:p>
            </p:txBody>
          </p:sp>
        </mc:Choice>
        <mc:Fallback xmlns="">
          <p:sp>
            <p:nvSpPr>
              <p:cNvPr id="6" name="Rettangolo 5"/>
              <p:cNvSpPr>
                <a:spLocks noRot="1" noChangeAspect="1" noMove="1" noResize="1" noEditPoints="1" noAdjustHandles="1" noChangeArrowheads="1" noChangeShapeType="1" noTextEdit="1"/>
              </p:cNvSpPr>
              <p:nvPr/>
            </p:nvSpPr>
            <p:spPr>
              <a:xfrm>
                <a:off x="628650" y="2002370"/>
                <a:ext cx="7854583" cy="1262718"/>
              </a:xfrm>
              <a:prstGeom prst="rect">
                <a:avLst/>
              </a:prstGeom>
              <a:blipFill>
                <a:blip r:embed="rId2"/>
                <a:stretch>
                  <a:fillRect/>
                </a:stretch>
              </a:blipFill>
            </p:spPr>
            <p:txBody>
              <a:bodyPr/>
              <a:lstStyle/>
              <a:p>
                <a:r>
                  <a:rPr lang="en-US">
                    <a:noFill/>
                  </a:rPr>
                  <a:t> </a:t>
                </a:r>
              </a:p>
            </p:txBody>
          </p:sp>
        </mc:Fallback>
      </mc:AlternateContent>
      <p:sp>
        <p:nvSpPr>
          <p:cNvPr id="7" name="Rectangle 2">
            <a:extLst>
              <a:ext uri="{FF2B5EF4-FFF2-40B4-BE49-F238E27FC236}">
                <a16:creationId xmlns:a16="http://schemas.microsoft.com/office/drawing/2014/main" id="{23185FA9-DA57-4CA2-AB86-76B8DF5D66FB}"/>
              </a:ext>
            </a:extLst>
          </p:cNvPr>
          <p:cNvSpPr>
            <a:spLocks noGrp="1" noChangeArrowheads="1"/>
          </p:cNvSpPr>
          <p:nvPr>
            <p:ph type="title"/>
          </p:nvPr>
        </p:nvSpPr>
        <p:spPr>
          <a:xfrm>
            <a:off x="1763863" y="1101792"/>
            <a:ext cx="5616273" cy="994172"/>
          </a:xfrm>
        </p:spPr>
        <p:txBody>
          <a:bodyPr/>
          <a:lstStyle/>
          <a:p>
            <a:pPr algn="ctr" eaLnBrk="1" hangingPunct="1"/>
            <a:r>
              <a:rPr lang="it-IT" altLang="it-IT" sz="1800" dirty="0" err="1">
                <a:latin typeface="+mn-lt"/>
              </a:rPr>
              <a:t>Postponement</a:t>
            </a:r>
            <a:r>
              <a:rPr lang="it-IT" altLang="it-IT" sz="1800" dirty="0">
                <a:latin typeface="+mn-lt"/>
              </a:rPr>
              <a:t> </a:t>
            </a:r>
            <a:r>
              <a:rPr lang="it-IT" altLang="it-IT" sz="1800" dirty="0" err="1">
                <a:latin typeface="+mn-lt"/>
              </a:rPr>
              <a:t>conditional</a:t>
            </a:r>
            <a:r>
              <a:rPr lang="it-IT" altLang="it-IT" sz="1800" dirty="0">
                <a:latin typeface="+mn-lt"/>
              </a:rPr>
              <a:t> on </a:t>
            </a:r>
            <a:r>
              <a:rPr lang="it-IT" altLang="it-IT" sz="1800" dirty="0" err="1">
                <a:latin typeface="+mn-lt"/>
              </a:rPr>
              <a:t>participation</a:t>
            </a:r>
            <a:endParaRPr lang="it-IT" altLang="it-IT" sz="1800" dirty="0">
              <a:latin typeface="+mn-lt"/>
            </a:endParaRPr>
          </a:p>
        </p:txBody>
      </p:sp>
      <p:sp>
        <p:nvSpPr>
          <p:cNvPr id="8" name="Rectangle 2">
            <a:extLst>
              <a:ext uri="{FF2B5EF4-FFF2-40B4-BE49-F238E27FC236}">
                <a16:creationId xmlns:a16="http://schemas.microsoft.com/office/drawing/2014/main" id="{15A74110-BF63-4E24-9173-08CD8207B69F}"/>
              </a:ext>
            </a:extLst>
          </p:cNvPr>
          <p:cNvSpPr txBox="1">
            <a:spLocks noChangeArrowheads="1"/>
          </p:cNvSpPr>
          <p:nvPr/>
        </p:nvSpPr>
        <p:spPr bwMode="auto">
          <a:xfrm>
            <a:off x="611188" y="279400"/>
            <a:ext cx="85328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err="1"/>
              <a:t>Mechanisms</a:t>
            </a:r>
            <a:r>
              <a:rPr lang="it-IT" altLang="it-IT" b="0" kern="0" dirty="0"/>
              <a:t>: </a:t>
            </a:r>
            <a:r>
              <a:rPr lang="it-IT" altLang="it-IT" b="0" kern="0" dirty="0" err="1"/>
              <a:t>perceived</a:t>
            </a:r>
            <a:r>
              <a:rPr lang="it-IT" altLang="it-IT" b="0" kern="0" dirty="0"/>
              <a:t> </a:t>
            </a:r>
            <a:r>
              <a:rPr lang="it-IT" altLang="it-IT" b="0" kern="0" dirty="0" err="1"/>
              <a:t>importance</a:t>
            </a:r>
            <a:r>
              <a:rPr lang="it-IT" altLang="it-IT" b="0" kern="0" dirty="0"/>
              <a:t> and </a:t>
            </a:r>
            <a:r>
              <a:rPr lang="it-IT" altLang="it-IT" b="0" kern="0" dirty="0" err="1"/>
              <a:t>urgency</a:t>
            </a:r>
            <a:r>
              <a:rPr lang="it-IT" altLang="it-IT" b="0" kern="0" dirty="0"/>
              <a:t> of the screening</a:t>
            </a:r>
          </a:p>
        </p:txBody>
      </p:sp>
    </p:spTree>
    <p:extLst>
      <p:ext uri="{BB962C8B-B14F-4D97-AF65-F5344CB8AC3E}">
        <p14:creationId xmlns:p14="http://schemas.microsoft.com/office/powerpoint/2010/main" val="226427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it-IT"/>
              <a:t>Scheme of the presentation</a:t>
            </a:r>
          </a:p>
        </p:txBody>
      </p:sp>
      <p:sp>
        <p:nvSpPr>
          <p:cNvPr id="7172" name="Rectangle 3"/>
          <p:cNvSpPr>
            <a:spLocks noGrp="1" noChangeArrowheads="1"/>
          </p:cNvSpPr>
          <p:nvPr>
            <p:ph type="body" idx="1"/>
          </p:nvPr>
        </p:nvSpPr>
        <p:spPr>
          <a:xfrm>
            <a:off x="350838" y="1266825"/>
            <a:ext cx="8280400" cy="4865688"/>
          </a:xfrm>
          <a:noFill/>
        </p:spPr>
        <p:txBody>
          <a:bodyPr/>
          <a:lstStyle/>
          <a:p>
            <a:pPr eaLnBrk="1" hangingPunct="1"/>
            <a:r>
              <a:rPr lang="en-US" altLang="it-IT" sz="1600" b="0" dirty="0"/>
              <a:t>Motivation</a:t>
            </a:r>
          </a:p>
          <a:p>
            <a:pPr eaLnBrk="1" hangingPunct="1">
              <a:buFontTx/>
              <a:buNone/>
            </a:pPr>
            <a:endParaRPr lang="en-US" altLang="it-IT" sz="1600" b="0" dirty="0"/>
          </a:p>
          <a:p>
            <a:pPr eaLnBrk="1" hangingPunct="1"/>
            <a:r>
              <a:rPr lang="en-US" altLang="it-IT" sz="1600" b="0" dirty="0"/>
              <a:t>Related literature</a:t>
            </a:r>
          </a:p>
          <a:p>
            <a:pPr eaLnBrk="1" hangingPunct="1"/>
            <a:endParaRPr lang="en-US" altLang="it-IT" sz="1600" b="0" dirty="0"/>
          </a:p>
          <a:p>
            <a:pPr eaLnBrk="1" hangingPunct="1"/>
            <a:r>
              <a:rPr lang="en-US" altLang="it-IT" sz="1600" b="0" dirty="0"/>
              <a:t>Institutional context</a:t>
            </a:r>
          </a:p>
          <a:p>
            <a:pPr eaLnBrk="1" hangingPunct="1">
              <a:buFontTx/>
              <a:buNone/>
            </a:pPr>
            <a:endParaRPr lang="en-US" altLang="it-IT" sz="1600" b="0" dirty="0"/>
          </a:p>
          <a:p>
            <a:pPr eaLnBrk="1" hangingPunct="1"/>
            <a:r>
              <a:rPr lang="en-US" altLang="it-IT" sz="1600" b="0" dirty="0"/>
              <a:t>Experimental design</a:t>
            </a:r>
          </a:p>
          <a:p>
            <a:pPr eaLnBrk="1" hangingPunct="1">
              <a:buFontTx/>
              <a:buNone/>
            </a:pPr>
            <a:endParaRPr lang="en-US" altLang="it-IT" sz="1600" b="0" dirty="0"/>
          </a:p>
          <a:p>
            <a:pPr eaLnBrk="1" hangingPunct="1"/>
            <a:r>
              <a:rPr lang="en-US" altLang="it-IT" sz="1600" b="0" dirty="0"/>
              <a:t>Results</a:t>
            </a:r>
          </a:p>
          <a:p>
            <a:pPr eaLnBrk="1" hangingPunct="1">
              <a:buFontTx/>
              <a:buNone/>
            </a:pPr>
            <a:endParaRPr lang="en-US" altLang="it-IT" sz="1600" b="0" dirty="0"/>
          </a:p>
          <a:p>
            <a:pPr eaLnBrk="1" hangingPunct="1"/>
            <a:r>
              <a:rPr lang="en-US" altLang="it-IT" sz="1600" b="0" dirty="0">
                <a:solidFill>
                  <a:srgbClr val="FF6600"/>
                </a:solidFill>
              </a:rPr>
              <a:t>Conclusion</a:t>
            </a:r>
          </a:p>
        </p:txBody>
      </p:sp>
    </p:spTree>
    <p:extLst>
      <p:ext uri="{BB962C8B-B14F-4D97-AF65-F5344CB8AC3E}">
        <p14:creationId xmlns:p14="http://schemas.microsoft.com/office/powerpoint/2010/main" val="2280852669"/>
      </p:ext>
    </p:extLst>
  </p:cSld>
  <p:clrMapOvr>
    <a:masterClrMapping/>
  </p:clrMapOvr>
  <p:transition advTm="93923"/>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it-IT" altLang="it-IT" dirty="0" err="1"/>
              <a:t>Conclusion</a:t>
            </a:r>
            <a:endParaRPr lang="it-IT" altLang="it-IT" dirty="0"/>
          </a:p>
        </p:txBody>
      </p:sp>
      <p:sp>
        <p:nvSpPr>
          <p:cNvPr id="52227" name="Rectangle 3"/>
          <p:cNvSpPr txBox="1">
            <a:spLocks noChangeArrowheads="1"/>
          </p:cNvSpPr>
          <p:nvPr/>
        </p:nvSpPr>
        <p:spPr bwMode="auto">
          <a:xfrm>
            <a:off x="352425" y="1274763"/>
            <a:ext cx="82804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9pPr>
          </a:lstStyle>
          <a:p>
            <a:pPr algn="just"/>
            <a:r>
              <a:rPr lang="en-US" altLang="it-IT" sz="1600" b="0" dirty="0"/>
              <a:t>Loss frame and enhanced information increase the take-up rate by 25% (2.5pp) relative to the baseline. Other treatments are instead ineffective.</a:t>
            </a:r>
          </a:p>
          <a:p>
            <a:pPr algn="just"/>
            <a:endParaRPr lang="en-US" altLang="it-IT" sz="1600" b="0" dirty="0"/>
          </a:p>
          <a:p>
            <a:pPr algn="just"/>
            <a:r>
              <a:rPr lang="en-US" altLang="it-IT" sz="1600" b="0" dirty="0"/>
              <a:t>The effect is stronger for subjects living farther away from the health care centers: letter formatting can overcome the cost to take the mammography</a:t>
            </a:r>
          </a:p>
          <a:p>
            <a:pPr algn="just"/>
            <a:endParaRPr lang="en-US" altLang="it-IT" sz="1600" b="0" dirty="0"/>
          </a:p>
          <a:p>
            <a:pPr algn="just"/>
            <a:r>
              <a:rPr lang="en-GB" sz="1600" b="0" dirty="0"/>
              <a:t>“Enhanced – Loss” letter increases the perceived importance and urgency of participating in the screening program (psychological “unpacking” effect, see Van </a:t>
            </a:r>
            <a:r>
              <a:rPr lang="en-GB" sz="1600" b="0" dirty="0" err="1"/>
              <a:t>Boven</a:t>
            </a:r>
            <a:r>
              <a:rPr lang="en-GB" sz="1600" b="0" dirty="0"/>
              <a:t> and </a:t>
            </a:r>
            <a:r>
              <a:rPr lang="en-GB" sz="1600" b="0" dirty="0" err="1"/>
              <a:t>Epley</a:t>
            </a:r>
            <a:r>
              <a:rPr lang="en-GB" sz="1600" b="0" dirty="0"/>
              <a:t> 2003 and </a:t>
            </a:r>
            <a:r>
              <a:rPr lang="en-GB" sz="1600" b="0" dirty="0" err="1"/>
              <a:t>Angelini</a:t>
            </a:r>
            <a:r>
              <a:rPr lang="en-GB" sz="1600" b="0" dirty="0"/>
              <a:t> et al. 2017)</a:t>
            </a:r>
            <a:endParaRPr lang="en-US" altLang="it-IT" sz="1600" b="0" dirty="0"/>
          </a:p>
          <a:p>
            <a:pPr algn="just"/>
            <a:endParaRPr lang="en-US" altLang="it-IT" sz="1600" b="0" dirty="0"/>
          </a:p>
          <a:p>
            <a:pPr algn="just"/>
            <a:r>
              <a:rPr lang="en-US" altLang="it-IT" sz="1600" b="0" dirty="0"/>
              <a:t>Back of the envelope calculations. Screening saves 8 out of 1,000 screened women (</a:t>
            </a:r>
            <a:r>
              <a:rPr lang="en-US" altLang="it-IT" sz="1600" b="0" dirty="0" err="1"/>
              <a:t>Lauby-Secretan</a:t>
            </a:r>
            <a:r>
              <a:rPr lang="en-US" altLang="it-IT" sz="1600" b="0" dirty="0"/>
              <a:t> et al. 2015). Extending our results on the overall target population in Messina (90,000 women): </a:t>
            </a:r>
            <a:r>
              <a:rPr lang="en-US" altLang="it-IT" sz="1600" b="0" dirty="0">
                <a:sym typeface="Wingdings" panose="05000000000000000000" pitchFamily="2" charset="2"/>
              </a:rPr>
              <a:t>18 lives saved AT ZERO COST</a:t>
            </a:r>
            <a:endParaRPr lang="en-US" altLang="it-IT" sz="1600" b="0" dirty="0"/>
          </a:p>
          <a:p>
            <a:pPr algn="just"/>
            <a:endParaRPr lang="en-US" altLang="it-IT" sz="1600" b="0" u="sng" dirty="0"/>
          </a:p>
          <a:p>
            <a:pPr algn="just"/>
            <a:r>
              <a:rPr lang="en-US" altLang="it-IT" sz="1600" b="0" i="1" dirty="0"/>
              <a:t>Concerns about over-diagnosis: “breast cancers that would never have been diagnosed or never caused harm if women had not been screened”</a:t>
            </a:r>
            <a:r>
              <a:rPr lang="en-US" altLang="it-IT" sz="1600" b="0" dirty="0"/>
              <a:t>… BUT over-diagnosis in Italy is low - between 1 and 4.6% (</a:t>
            </a:r>
            <a:r>
              <a:rPr lang="en-US" altLang="it-IT" sz="1600" b="0" dirty="0" err="1"/>
              <a:t>Puliti</a:t>
            </a:r>
            <a:r>
              <a:rPr lang="en-US" altLang="it-IT" sz="1600" b="0" dirty="0"/>
              <a:t> </a:t>
            </a:r>
            <a:r>
              <a:rPr lang="en-US" altLang="it-IT" sz="1600" b="0" i="1" dirty="0"/>
              <a:t>et al</a:t>
            </a:r>
            <a:r>
              <a:rPr lang="en-US" altLang="it-IT" sz="1600" b="0" dirty="0"/>
              <a:t>. 2012)</a:t>
            </a:r>
            <a:endParaRPr lang="it-IT" altLang="it-IT" sz="1600" b="0" dirty="0"/>
          </a:p>
          <a:p>
            <a:pPr algn="just"/>
            <a:endParaRPr lang="it-IT" altLang="it-IT" sz="1600" b="0" dirty="0"/>
          </a:p>
        </p:txBody>
      </p:sp>
    </p:spTree>
    <p:extLst>
      <p:ext uri="{BB962C8B-B14F-4D97-AF65-F5344CB8AC3E}">
        <p14:creationId xmlns:p14="http://schemas.microsoft.com/office/powerpoint/2010/main" val="1469834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it-IT" altLang="it-IT"/>
              <a:t>Implications for policy makers</a:t>
            </a:r>
          </a:p>
        </p:txBody>
      </p:sp>
      <p:sp>
        <p:nvSpPr>
          <p:cNvPr id="54276" name="Rectangle 3"/>
          <p:cNvSpPr txBox="1">
            <a:spLocks noChangeArrowheads="1"/>
          </p:cNvSpPr>
          <p:nvPr/>
        </p:nvSpPr>
        <p:spPr bwMode="auto">
          <a:xfrm>
            <a:off x="352425" y="1274763"/>
            <a:ext cx="82804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defRPr sz="1600">
                <a:solidFill>
                  <a:srgbClr val="00008A"/>
                </a:solidFill>
                <a:latin typeface="Helvetica" panose="020B0604020202020204" pitchFamily="34" charset="0"/>
              </a:defRPr>
            </a:lvl9pPr>
          </a:lstStyle>
          <a:p>
            <a:pPr algn="just"/>
            <a:endParaRPr lang="en-US" altLang="it-IT" sz="1600" b="0"/>
          </a:p>
          <a:p>
            <a:pPr algn="just"/>
            <a:endParaRPr lang="en-US" altLang="it-IT" sz="1600" b="0"/>
          </a:p>
          <a:p>
            <a:pPr algn="just"/>
            <a:r>
              <a:rPr lang="en-US" altLang="it-IT" sz="1600" b="0"/>
              <a:t>European guidelines for quality assurance in breast cancer screening and diagnosis: invitations to the screening program should be </a:t>
            </a:r>
            <a:r>
              <a:rPr lang="en-US" altLang="it-IT" sz="1600" b="0" i="1"/>
              <a:t>positively framed </a:t>
            </a:r>
            <a:r>
              <a:rPr lang="en-US" altLang="it-IT" sz="1600" b="0"/>
              <a:t>(e.g. 9 out of 10 recalled women are found to be normal rather than 1 out of 10 recalled women will have cancer)</a:t>
            </a:r>
          </a:p>
          <a:p>
            <a:pPr algn="just"/>
            <a:endParaRPr lang="en-US" altLang="it-IT" sz="1600" b="0"/>
          </a:p>
          <a:p>
            <a:pPr algn="just"/>
            <a:r>
              <a:rPr lang="en-US" altLang="it-IT" sz="1600" b="0"/>
              <a:t>Our experimental findings </a:t>
            </a:r>
            <a:r>
              <a:rPr lang="en-US" altLang="it-IT" sz="1600" b="0" i="1"/>
              <a:t>do not lend empirical support to this advice</a:t>
            </a:r>
            <a:r>
              <a:rPr lang="en-US" altLang="it-IT" sz="1600" b="0"/>
              <a:t>, and would call for an update of the guidelines to ensure that the highest possible take-up rate is achieved, at least for areas comparable to Messina</a:t>
            </a:r>
          </a:p>
          <a:p>
            <a:pPr algn="just"/>
            <a:endParaRPr lang="en-US" altLang="it-IT" sz="1600" b="0"/>
          </a:p>
          <a:p>
            <a:pPr algn="just"/>
            <a:r>
              <a:rPr lang="en-US" altLang="it-IT" sz="1600" b="0"/>
              <a:t>Future research: re-do the experiment in areas with higher baseline take-up rate (but very hard to convince LHAs to participate)</a:t>
            </a:r>
            <a:endParaRPr lang="en-GB" altLang="it-IT" sz="1600" b="0"/>
          </a:p>
          <a:p>
            <a:pPr algn="just"/>
            <a:endParaRPr lang="it-IT" altLang="it-IT" sz="1600" b="0"/>
          </a:p>
        </p:txBody>
      </p:sp>
    </p:spTree>
    <p:extLst>
      <p:ext uri="{BB962C8B-B14F-4D97-AF65-F5344CB8AC3E}">
        <p14:creationId xmlns:p14="http://schemas.microsoft.com/office/powerpoint/2010/main" val="2818578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t>Behavioral Economics and Health Behaviors: Insights from Cancer Screening Programs</a:t>
            </a:r>
            <a:endParaRPr lang="en-US" altLang="it-IT" dirty="0"/>
          </a:p>
        </p:txBody>
      </p:sp>
      <p:sp>
        <p:nvSpPr>
          <p:cNvPr id="18436" name="Text Box 2"/>
          <p:cNvSpPr txBox="1">
            <a:spLocks noChangeArrowheads="1"/>
          </p:cNvSpPr>
          <p:nvPr/>
        </p:nvSpPr>
        <p:spPr bwMode="auto">
          <a:xfrm>
            <a:off x="769938" y="1357313"/>
            <a:ext cx="8010525"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rgbClr val="00008A"/>
                </a:solidFill>
                <a:latin typeface="Helvetica" panose="020B0604020202020204" pitchFamily="34" charset="0"/>
              </a:defRPr>
            </a:lvl9pPr>
          </a:lstStyle>
          <a:p>
            <a:pPr eaLnBrk="1" hangingPunct="1">
              <a:lnSpc>
                <a:spcPct val="90000"/>
              </a:lnSpc>
              <a:spcBef>
                <a:spcPts val="450"/>
              </a:spcBef>
              <a:buClr>
                <a:srgbClr val="00008A"/>
              </a:buClr>
              <a:buFontTx/>
              <a:buNone/>
            </a:pPr>
            <a:endParaRPr lang="en-US" altLang="it-IT" sz="1600" b="0" dirty="0"/>
          </a:p>
          <a:p>
            <a:pPr eaLnBrk="1" hangingPunct="1">
              <a:lnSpc>
                <a:spcPct val="90000"/>
              </a:lnSpc>
              <a:spcBef>
                <a:spcPts val="450"/>
              </a:spcBef>
              <a:buClr>
                <a:srgbClr val="00008A"/>
              </a:buClr>
            </a:pPr>
            <a:r>
              <a:rPr lang="en-GB" altLang="it-IT" sz="1600" b="0" dirty="0"/>
              <a:t>The Good Outcomes of Bad News. A Field Experiment on Formatting Breast Cancer Screening Invitation Letters</a:t>
            </a:r>
            <a:endParaRPr lang="en-US" altLang="it-IT" sz="1600" b="0" dirty="0"/>
          </a:p>
          <a:p>
            <a:pPr eaLnBrk="1" hangingPunct="1">
              <a:lnSpc>
                <a:spcPct val="90000"/>
              </a:lnSpc>
              <a:spcBef>
                <a:spcPts val="450"/>
              </a:spcBef>
              <a:buClr>
                <a:srgbClr val="00008A"/>
              </a:buClr>
            </a:pPr>
            <a:endParaRPr lang="en-US" altLang="it-IT" sz="1600" b="0" dirty="0">
              <a:solidFill>
                <a:srgbClr val="FF6600"/>
              </a:solidFill>
            </a:endParaRPr>
          </a:p>
          <a:p>
            <a:pPr eaLnBrk="1" hangingPunct="1">
              <a:lnSpc>
                <a:spcPct val="90000"/>
              </a:lnSpc>
              <a:spcBef>
                <a:spcPts val="450"/>
              </a:spcBef>
              <a:buClr>
                <a:srgbClr val="FF6600"/>
              </a:buClr>
            </a:pPr>
            <a:r>
              <a:rPr lang="en-GB" altLang="it-IT" sz="1600" b="0" dirty="0">
                <a:solidFill>
                  <a:srgbClr val="FF6600"/>
                </a:solidFill>
              </a:rPr>
              <a:t>Cervical Cancer Screening Invitations in Low- and Middle- Income Countries: Evidence from Armenia</a:t>
            </a:r>
            <a:endParaRPr lang="en-US" altLang="it-IT" sz="1600" b="0" dirty="0">
              <a:solidFill>
                <a:srgbClr val="FF6600"/>
              </a:solidFill>
            </a:endParaRPr>
          </a:p>
        </p:txBody>
      </p:sp>
    </p:spTree>
    <p:extLst>
      <p:ext uri="{BB962C8B-B14F-4D97-AF65-F5344CB8AC3E}">
        <p14:creationId xmlns:p14="http://schemas.microsoft.com/office/powerpoint/2010/main" val="2146851108"/>
      </p:ext>
    </p:extLst>
  </p:cSld>
  <p:clrMapOvr>
    <a:masterClrMapping/>
  </p:clrMapOvr>
  <p:transition advTm="93923"/>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2"/>
          <p:cNvSpPr>
            <a:spLocks noGrp="1" noChangeArrowheads="1"/>
          </p:cNvSpPr>
          <p:nvPr>
            <p:ph type="ctrTitle" idx="4294967295"/>
          </p:nvPr>
        </p:nvSpPr>
        <p:spPr>
          <a:xfrm>
            <a:off x="685800" y="1056640"/>
            <a:ext cx="7772400" cy="3271520"/>
          </a:xfrm>
          <a:noFill/>
        </p:spPr>
        <p:txBody>
          <a:bodyPr/>
          <a:lstStyle/>
          <a:p>
            <a:pPr algn="ctr" eaLnBrk="1" hangingPunct="1">
              <a:lnSpc>
                <a:spcPts val="5000"/>
              </a:lnSpc>
            </a:pPr>
            <a:r>
              <a:rPr lang="en-GB" altLang="it-IT" sz="2800" dirty="0"/>
              <a:t>Cervical Cancer Screening Invitations in Low- and Middle- Income Countries: Evidence from Armenia</a:t>
            </a:r>
            <a:br>
              <a:rPr lang="en-GB" altLang="it-IT" sz="2800" dirty="0"/>
            </a:br>
            <a:r>
              <a:rPr lang="en-US" altLang="it-IT" sz="1800" i="1" dirty="0"/>
              <a:t>Social Science and Medicine, 273</a:t>
            </a:r>
            <a:r>
              <a:rPr lang="en-US" sz="1800" i="1" dirty="0"/>
              <a:t>, 113739,</a:t>
            </a:r>
            <a:r>
              <a:rPr lang="en-US" altLang="it-IT" sz="1800" i="1" dirty="0"/>
              <a:t> 2021</a:t>
            </a:r>
            <a:br>
              <a:rPr lang="en-US" sz="2800" dirty="0"/>
            </a:br>
            <a:endParaRPr lang="it-IT" altLang="it-IT" sz="2800" dirty="0"/>
          </a:p>
        </p:txBody>
      </p:sp>
      <p:sp>
        <p:nvSpPr>
          <p:cNvPr id="3" name="Text Box 28"/>
          <p:cNvSpPr txBox="1">
            <a:spLocks noChangeArrowheads="1"/>
          </p:cNvSpPr>
          <p:nvPr/>
        </p:nvSpPr>
        <p:spPr bwMode="auto">
          <a:xfrm>
            <a:off x="3467893" y="4877752"/>
            <a:ext cx="22082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b="1">
                <a:solidFill>
                  <a:srgbClr val="00008A"/>
                </a:solidFill>
                <a:latin typeface="Helvetica" pitchFamily="-44" charset="0"/>
              </a:defRPr>
            </a:lvl1pPr>
            <a:lvl2pPr marL="742950" indent="-285750" eaLnBrk="0" hangingPunct="0">
              <a:defRPr b="1">
                <a:solidFill>
                  <a:srgbClr val="00008A"/>
                </a:solidFill>
                <a:latin typeface="Helvetica" pitchFamily="-44" charset="0"/>
              </a:defRPr>
            </a:lvl2pPr>
            <a:lvl3pPr marL="1143000" indent="-228600" eaLnBrk="0" hangingPunct="0">
              <a:defRPr b="1">
                <a:solidFill>
                  <a:srgbClr val="00008A"/>
                </a:solidFill>
                <a:latin typeface="Helvetica" pitchFamily="-44" charset="0"/>
              </a:defRPr>
            </a:lvl3pPr>
            <a:lvl4pPr marL="1600200" indent="-228600" eaLnBrk="0" hangingPunct="0">
              <a:defRPr b="1">
                <a:solidFill>
                  <a:srgbClr val="00008A"/>
                </a:solidFill>
                <a:latin typeface="Helvetica" pitchFamily="-44" charset="0"/>
              </a:defRPr>
            </a:lvl4pPr>
            <a:lvl5pPr marL="2057400" indent="-228600" eaLnBrk="0" hangingPunct="0">
              <a:defRPr b="1">
                <a:solidFill>
                  <a:srgbClr val="00008A"/>
                </a:solidFill>
                <a:latin typeface="Helvetica" pitchFamily="-44" charset="0"/>
              </a:defRPr>
            </a:lvl5pPr>
            <a:lvl6pPr marL="2514600" indent="-228600" eaLnBrk="0" fontAlgn="base" hangingPunct="0">
              <a:spcBef>
                <a:spcPct val="0"/>
              </a:spcBef>
              <a:spcAft>
                <a:spcPct val="0"/>
              </a:spcAft>
              <a:defRPr b="1">
                <a:solidFill>
                  <a:srgbClr val="00008A"/>
                </a:solidFill>
                <a:latin typeface="Helvetica" pitchFamily="-44" charset="0"/>
              </a:defRPr>
            </a:lvl6pPr>
            <a:lvl7pPr marL="2971800" indent="-228600" eaLnBrk="0" fontAlgn="base" hangingPunct="0">
              <a:spcBef>
                <a:spcPct val="0"/>
              </a:spcBef>
              <a:spcAft>
                <a:spcPct val="0"/>
              </a:spcAft>
              <a:defRPr b="1">
                <a:solidFill>
                  <a:srgbClr val="00008A"/>
                </a:solidFill>
                <a:latin typeface="Helvetica" pitchFamily="-44" charset="0"/>
              </a:defRPr>
            </a:lvl7pPr>
            <a:lvl8pPr marL="3429000" indent="-228600" eaLnBrk="0" fontAlgn="base" hangingPunct="0">
              <a:spcBef>
                <a:spcPct val="0"/>
              </a:spcBef>
              <a:spcAft>
                <a:spcPct val="0"/>
              </a:spcAft>
              <a:defRPr b="1">
                <a:solidFill>
                  <a:srgbClr val="00008A"/>
                </a:solidFill>
                <a:latin typeface="Helvetica" pitchFamily="-44" charset="0"/>
              </a:defRPr>
            </a:lvl8pPr>
            <a:lvl9pPr marL="3886200" indent="-228600" eaLnBrk="0" fontAlgn="base" hangingPunct="0">
              <a:spcBef>
                <a:spcPct val="0"/>
              </a:spcBef>
              <a:spcAft>
                <a:spcPct val="0"/>
              </a:spcAft>
              <a:defRPr b="1">
                <a:solidFill>
                  <a:srgbClr val="00008A"/>
                </a:solidFill>
                <a:latin typeface="Helvetica" pitchFamily="-44" charset="0"/>
              </a:defRPr>
            </a:lvl9pPr>
          </a:lstStyle>
          <a:p>
            <a:pPr algn="ctr" eaLnBrk="1" hangingPunct="1">
              <a:spcBef>
                <a:spcPct val="50000"/>
              </a:spcBef>
              <a:defRPr/>
            </a:pPr>
            <a:r>
              <a:rPr lang="de-DE" altLang="it-IT" b="0" dirty="0">
                <a:latin typeface="+mj-lt"/>
                <a:cs typeface="Arial" panose="020B0604020202020204" pitchFamily="34" charset="0"/>
              </a:rPr>
              <a:t>Marco BERTONI</a:t>
            </a:r>
          </a:p>
          <a:p>
            <a:pPr algn="ctr" eaLnBrk="1" hangingPunct="1">
              <a:spcBef>
                <a:spcPct val="50000"/>
              </a:spcBef>
              <a:defRPr/>
            </a:pPr>
            <a:r>
              <a:rPr lang="de-DE" altLang="it-IT" b="0" dirty="0">
                <a:latin typeface="+mj-lt"/>
                <a:cs typeface="Arial" panose="020B0604020202020204" pitchFamily="34" charset="0"/>
              </a:rPr>
              <a:t>(UNIPD)</a:t>
            </a:r>
          </a:p>
        </p:txBody>
      </p:sp>
      <p:sp>
        <p:nvSpPr>
          <p:cNvPr id="4" name="Text Box 28"/>
          <p:cNvSpPr txBox="1">
            <a:spLocks noChangeArrowheads="1"/>
          </p:cNvSpPr>
          <p:nvPr/>
        </p:nvSpPr>
        <p:spPr bwMode="auto">
          <a:xfrm>
            <a:off x="5953125" y="4877752"/>
            <a:ext cx="25050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b="1">
                <a:solidFill>
                  <a:srgbClr val="00008A"/>
                </a:solidFill>
                <a:latin typeface="Helvetica" pitchFamily="-44" charset="0"/>
              </a:defRPr>
            </a:lvl1pPr>
            <a:lvl2pPr marL="742950" indent="-285750" eaLnBrk="0" hangingPunct="0">
              <a:defRPr b="1">
                <a:solidFill>
                  <a:srgbClr val="00008A"/>
                </a:solidFill>
                <a:latin typeface="Helvetica" pitchFamily="-44" charset="0"/>
              </a:defRPr>
            </a:lvl2pPr>
            <a:lvl3pPr marL="1143000" indent="-228600" eaLnBrk="0" hangingPunct="0">
              <a:defRPr b="1">
                <a:solidFill>
                  <a:srgbClr val="00008A"/>
                </a:solidFill>
                <a:latin typeface="Helvetica" pitchFamily="-44" charset="0"/>
              </a:defRPr>
            </a:lvl3pPr>
            <a:lvl4pPr marL="1600200" indent="-228600" eaLnBrk="0" hangingPunct="0">
              <a:defRPr b="1">
                <a:solidFill>
                  <a:srgbClr val="00008A"/>
                </a:solidFill>
                <a:latin typeface="Helvetica" pitchFamily="-44" charset="0"/>
              </a:defRPr>
            </a:lvl4pPr>
            <a:lvl5pPr marL="2057400" indent="-228600" eaLnBrk="0" hangingPunct="0">
              <a:defRPr b="1">
                <a:solidFill>
                  <a:srgbClr val="00008A"/>
                </a:solidFill>
                <a:latin typeface="Helvetica" pitchFamily="-44" charset="0"/>
              </a:defRPr>
            </a:lvl5pPr>
            <a:lvl6pPr marL="2514600" indent="-228600" eaLnBrk="0" fontAlgn="base" hangingPunct="0">
              <a:spcBef>
                <a:spcPct val="0"/>
              </a:spcBef>
              <a:spcAft>
                <a:spcPct val="0"/>
              </a:spcAft>
              <a:defRPr b="1">
                <a:solidFill>
                  <a:srgbClr val="00008A"/>
                </a:solidFill>
                <a:latin typeface="Helvetica" pitchFamily="-44" charset="0"/>
              </a:defRPr>
            </a:lvl6pPr>
            <a:lvl7pPr marL="2971800" indent="-228600" eaLnBrk="0" fontAlgn="base" hangingPunct="0">
              <a:spcBef>
                <a:spcPct val="0"/>
              </a:spcBef>
              <a:spcAft>
                <a:spcPct val="0"/>
              </a:spcAft>
              <a:defRPr b="1">
                <a:solidFill>
                  <a:srgbClr val="00008A"/>
                </a:solidFill>
                <a:latin typeface="Helvetica" pitchFamily="-44" charset="0"/>
              </a:defRPr>
            </a:lvl7pPr>
            <a:lvl8pPr marL="3429000" indent="-228600" eaLnBrk="0" fontAlgn="base" hangingPunct="0">
              <a:spcBef>
                <a:spcPct val="0"/>
              </a:spcBef>
              <a:spcAft>
                <a:spcPct val="0"/>
              </a:spcAft>
              <a:defRPr b="1">
                <a:solidFill>
                  <a:srgbClr val="00008A"/>
                </a:solidFill>
                <a:latin typeface="Helvetica" pitchFamily="-44" charset="0"/>
              </a:defRPr>
            </a:lvl8pPr>
            <a:lvl9pPr marL="3886200" indent="-228600" eaLnBrk="0" fontAlgn="base" hangingPunct="0">
              <a:spcBef>
                <a:spcPct val="0"/>
              </a:spcBef>
              <a:spcAft>
                <a:spcPct val="0"/>
              </a:spcAft>
              <a:defRPr b="1">
                <a:solidFill>
                  <a:srgbClr val="00008A"/>
                </a:solidFill>
                <a:latin typeface="Helvetica" pitchFamily="-44" charset="0"/>
              </a:defRPr>
            </a:lvl9pPr>
          </a:lstStyle>
          <a:p>
            <a:pPr algn="ctr" eaLnBrk="1" hangingPunct="1">
              <a:spcBef>
                <a:spcPct val="50000"/>
              </a:spcBef>
              <a:defRPr/>
            </a:pPr>
            <a:r>
              <a:rPr lang="de-DE" altLang="it-IT" b="0" dirty="0">
                <a:latin typeface="+mj-lt"/>
                <a:cs typeface="Arial" panose="020B0604020202020204" pitchFamily="34" charset="0"/>
              </a:rPr>
              <a:t>Luca CORAZZINI</a:t>
            </a:r>
          </a:p>
          <a:p>
            <a:pPr algn="ctr" eaLnBrk="1" hangingPunct="1">
              <a:spcBef>
                <a:spcPct val="50000"/>
              </a:spcBef>
              <a:defRPr/>
            </a:pPr>
            <a:r>
              <a:rPr lang="it-IT" altLang="it-IT" b="0" dirty="0">
                <a:latin typeface="+mj-lt"/>
                <a:cs typeface="Arial" panose="020B0604020202020204" pitchFamily="34" charset="0"/>
              </a:rPr>
              <a:t>(UNIVE)</a:t>
            </a:r>
            <a:endParaRPr lang="de-DE" altLang="it-IT" b="0" dirty="0">
              <a:latin typeface="+mj-lt"/>
              <a:cs typeface="Arial" panose="020B0604020202020204" pitchFamily="34" charset="0"/>
            </a:endParaRPr>
          </a:p>
        </p:txBody>
      </p:sp>
      <p:sp>
        <p:nvSpPr>
          <p:cNvPr id="6" name="Text Box 28">
            <a:extLst>
              <a:ext uri="{FF2B5EF4-FFF2-40B4-BE49-F238E27FC236}">
                <a16:creationId xmlns:a16="http://schemas.microsoft.com/office/drawing/2014/main" id="{D7499E75-EA3F-45D0-B3C0-97A18A8BDB15}"/>
              </a:ext>
            </a:extLst>
          </p:cNvPr>
          <p:cNvSpPr txBox="1">
            <a:spLocks noChangeArrowheads="1"/>
          </p:cNvSpPr>
          <p:nvPr/>
        </p:nvSpPr>
        <p:spPr bwMode="auto">
          <a:xfrm>
            <a:off x="685801" y="4877751"/>
            <a:ext cx="250507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b="1">
                <a:solidFill>
                  <a:srgbClr val="00008A"/>
                </a:solidFill>
                <a:latin typeface="Helvetica" pitchFamily="-44" charset="0"/>
              </a:defRPr>
            </a:lvl1pPr>
            <a:lvl2pPr marL="742950" indent="-285750" eaLnBrk="0" hangingPunct="0">
              <a:defRPr b="1">
                <a:solidFill>
                  <a:srgbClr val="00008A"/>
                </a:solidFill>
                <a:latin typeface="Helvetica" pitchFamily="-44" charset="0"/>
              </a:defRPr>
            </a:lvl2pPr>
            <a:lvl3pPr marL="1143000" indent="-228600" eaLnBrk="0" hangingPunct="0">
              <a:defRPr b="1">
                <a:solidFill>
                  <a:srgbClr val="00008A"/>
                </a:solidFill>
                <a:latin typeface="Helvetica" pitchFamily="-44" charset="0"/>
              </a:defRPr>
            </a:lvl3pPr>
            <a:lvl4pPr marL="1600200" indent="-228600" eaLnBrk="0" hangingPunct="0">
              <a:defRPr b="1">
                <a:solidFill>
                  <a:srgbClr val="00008A"/>
                </a:solidFill>
                <a:latin typeface="Helvetica" pitchFamily="-44" charset="0"/>
              </a:defRPr>
            </a:lvl4pPr>
            <a:lvl5pPr marL="2057400" indent="-228600" eaLnBrk="0" hangingPunct="0">
              <a:defRPr b="1">
                <a:solidFill>
                  <a:srgbClr val="00008A"/>
                </a:solidFill>
                <a:latin typeface="Helvetica" pitchFamily="-44" charset="0"/>
              </a:defRPr>
            </a:lvl5pPr>
            <a:lvl6pPr marL="2514600" indent="-228600" eaLnBrk="0" fontAlgn="base" hangingPunct="0">
              <a:spcBef>
                <a:spcPct val="0"/>
              </a:spcBef>
              <a:spcAft>
                <a:spcPct val="0"/>
              </a:spcAft>
              <a:defRPr b="1">
                <a:solidFill>
                  <a:srgbClr val="00008A"/>
                </a:solidFill>
                <a:latin typeface="Helvetica" pitchFamily="-44" charset="0"/>
              </a:defRPr>
            </a:lvl6pPr>
            <a:lvl7pPr marL="2971800" indent="-228600" eaLnBrk="0" fontAlgn="base" hangingPunct="0">
              <a:spcBef>
                <a:spcPct val="0"/>
              </a:spcBef>
              <a:spcAft>
                <a:spcPct val="0"/>
              </a:spcAft>
              <a:defRPr b="1">
                <a:solidFill>
                  <a:srgbClr val="00008A"/>
                </a:solidFill>
                <a:latin typeface="Helvetica" pitchFamily="-44" charset="0"/>
              </a:defRPr>
            </a:lvl7pPr>
            <a:lvl8pPr marL="3429000" indent="-228600" eaLnBrk="0" fontAlgn="base" hangingPunct="0">
              <a:spcBef>
                <a:spcPct val="0"/>
              </a:spcBef>
              <a:spcAft>
                <a:spcPct val="0"/>
              </a:spcAft>
              <a:defRPr b="1">
                <a:solidFill>
                  <a:srgbClr val="00008A"/>
                </a:solidFill>
                <a:latin typeface="Helvetica" pitchFamily="-44" charset="0"/>
              </a:defRPr>
            </a:lvl8pPr>
            <a:lvl9pPr marL="3886200" indent="-228600" eaLnBrk="0" fontAlgn="base" hangingPunct="0">
              <a:spcBef>
                <a:spcPct val="0"/>
              </a:spcBef>
              <a:spcAft>
                <a:spcPct val="0"/>
              </a:spcAft>
              <a:defRPr b="1">
                <a:solidFill>
                  <a:srgbClr val="00008A"/>
                </a:solidFill>
                <a:latin typeface="Helvetica" pitchFamily="-44" charset="0"/>
              </a:defRPr>
            </a:lvl9pPr>
          </a:lstStyle>
          <a:p>
            <a:pPr algn="ctr" eaLnBrk="1" hangingPunct="1">
              <a:spcBef>
                <a:spcPct val="50000"/>
              </a:spcBef>
              <a:defRPr/>
            </a:pPr>
            <a:r>
              <a:rPr lang="de-DE" altLang="it-IT" b="0" dirty="0" err="1">
                <a:latin typeface="+mj-lt"/>
                <a:cs typeface="Arial" panose="020B0604020202020204" pitchFamily="34" charset="0"/>
              </a:rPr>
              <a:t>Armenak</a:t>
            </a:r>
            <a:r>
              <a:rPr lang="de-DE" altLang="it-IT" b="0" dirty="0">
                <a:latin typeface="+mj-lt"/>
                <a:cs typeface="Arial" panose="020B0604020202020204" pitchFamily="34" charset="0"/>
              </a:rPr>
              <a:t> ANTINYAN</a:t>
            </a:r>
          </a:p>
          <a:p>
            <a:pPr algn="ctr" eaLnBrk="1" hangingPunct="1">
              <a:spcBef>
                <a:spcPct val="50000"/>
              </a:spcBef>
              <a:defRPr/>
            </a:pPr>
            <a:r>
              <a:rPr lang="de-DE" altLang="it-IT" b="0" dirty="0">
                <a:latin typeface="+mj-lt"/>
                <a:cs typeface="Arial" panose="020B0604020202020204" pitchFamily="34" charset="0"/>
              </a:rPr>
              <a:t>(</a:t>
            </a:r>
            <a:r>
              <a:rPr lang="de-DE" altLang="it-IT" b="0" dirty="0" err="1">
                <a:latin typeface="+mj-lt"/>
                <a:cs typeface="Arial" panose="020B0604020202020204" pitchFamily="34" charset="0"/>
              </a:rPr>
              <a:t>Zhongnan</a:t>
            </a:r>
            <a:r>
              <a:rPr lang="de-DE" altLang="it-IT" b="0" dirty="0">
                <a:latin typeface="+mj-lt"/>
                <a:cs typeface="Arial" panose="020B0604020202020204" pitchFamily="34" charset="0"/>
              </a:rPr>
              <a:t> U)</a:t>
            </a:r>
          </a:p>
        </p:txBody>
      </p:sp>
    </p:spTree>
    <p:extLst>
      <p:ext uri="{BB962C8B-B14F-4D97-AF65-F5344CB8AC3E}">
        <p14:creationId xmlns:p14="http://schemas.microsoft.com/office/powerpoint/2010/main" val="2406644707"/>
      </p:ext>
    </p:extLst>
  </p:cSld>
  <p:clrMapOvr>
    <a:masterClrMapping/>
  </p:clrMapOvr>
  <p:transition advTm="185195"/>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it-IT"/>
              <a:t>Scheme of the presentation</a:t>
            </a:r>
          </a:p>
        </p:txBody>
      </p:sp>
      <p:sp>
        <p:nvSpPr>
          <p:cNvPr id="7172" name="Rectangle 3"/>
          <p:cNvSpPr>
            <a:spLocks noGrp="1" noChangeArrowheads="1"/>
          </p:cNvSpPr>
          <p:nvPr>
            <p:ph type="body" idx="1"/>
          </p:nvPr>
        </p:nvSpPr>
        <p:spPr>
          <a:xfrm>
            <a:off x="350838" y="1266825"/>
            <a:ext cx="8280400" cy="4865688"/>
          </a:xfrm>
          <a:noFill/>
        </p:spPr>
        <p:txBody>
          <a:bodyPr/>
          <a:lstStyle/>
          <a:p>
            <a:pPr eaLnBrk="1" hangingPunct="1"/>
            <a:r>
              <a:rPr lang="en-US" altLang="it-IT" sz="1600" b="0" dirty="0">
                <a:solidFill>
                  <a:srgbClr val="FF6600"/>
                </a:solidFill>
              </a:rPr>
              <a:t>Motivation</a:t>
            </a:r>
            <a:endParaRPr lang="en-US" altLang="it-IT" sz="1600" b="0" dirty="0"/>
          </a:p>
          <a:p>
            <a:pPr marL="0" indent="0" eaLnBrk="1" hangingPunct="1">
              <a:buNone/>
            </a:pPr>
            <a:endParaRPr lang="en-US" altLang="it-IT" sz="1600" b="0" dirty="0"/>
          </a:p>
          <a:p>
            <a:pPr eaLnBrk="1" hangingPunct="1"/>
            <a:r>
              <a:rPr lang="en-US" altLang="it-IT" sz="1600" b="0" dirty="0"/>
              <a:t>Institutional context</a:t>
            </a:r>
          </a:p>
          <a:p>
            <a:pPr eaLnBrk="1" hangingPunct="1">
              <a:buFontTx/>
              <a:buNone/>
            </a:pPr>
            <a:endParaRPr lang="en-US" altLang="it-IT" sz="1600" b="0" dirty="0"/>
          </a:p>
          <a:p>
            <a:pPr eaLnBrk="1" hangingPunct="1"/>
            <a:r>
              <a:rPr lang="en-US" altLang="it-IT" sz="1600" b="0" dirty="0"/>
              <a:t>Experimental design</a:t>
            </a:r>
          </a:p>
          <a:p>
            <a:pPr eaLnBrk="1" hangingPunct="1">
              <a:buFontTx/>
              <a:buNone/>
            </a:pPr>
            <a:endParaRPr lang="en-US" altLang="it-IT" sz="1600" b="0" dirty="0"/>
          </a:p>
          <a:p>
            <a:pPr eaLnBrk="1" hangingPunct="1"/>
            <a:r>
              <a:rPr lang="en-US" altLang="it-IT" sz="1600" b="0" dirty="0"/>
              <a:t>Results</a:t>
            </a:r>
          </a:p>
          <a:p>
            <a:pPr eaLnBrk="1" hangingPunct="1">
              <a:buFontTx/>
              <a:buNone/>
            </a:pPr>
            <a:endParaRPr lang="en-US" altLang="it-IT" sz="1600" b="0" dirty="0"/>
          </a:p>
          <a:p>
            <a:pPr eaLnBrk="1" hangingPunct="1"/>
            <a:r>
              <a:rPr lang="en-US" altLang="it-IT" sz="1600" b="0" dirty="0"/>
              <a:t>Conclusion</a:t>
            </a:r>
          </a:p>
        </p:txBody>
      </p:sp>
    </p:spTree>
    <p:extLst>
      <p:ext uri="{BB962C8B-B14F-4D97-AF65-F5344CB8AC3E}">
        <p14:creationId xmlns:p14="http://schemas.microsoft.com/office/powerpoint/2010/main" val="2005542385"/>
      </p:ext>
    </p:extLst>
  </p:cSld>
  <p:clrMapOvr>
    <a:masterClrMapping/>
  </p:clrMapOvr>
  <p:transition advTm="93923"/>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it-IT"/>
              <a:t>Scheme of the presentation</a:t>
            </a:r>
          </a:p>
        </p:txBody>
      </p:sp>
      <p:sp>
        <p:nvSpPr>
          <p:cNvPr id="7172" name="Rectangle 3"/>
          <p:cNvSpPr>
            <a:spLocks noGrp="1" noChangeArrowheads="1"/>
          </p:cNvSpPr>
          <p:nvPr>
            <p:ph type="body" idx="1"/>
          </p:nvPr>
        </p:nvSpPr>
        <p:spPr>
          <a:xfrm>
            <a:off x="350838" y="1266825"/>
            <a:ext cx="8280400" cy="4865688"/>
          </a:xfrm>
          <a:noFill/>
        </p:spPr>
        <p:txBody>
          <a:bodyPr/>
          <a:lstStyle/>
          <a:p>
            <a:pPr eaLnBrk="1" hangingPunct="1"/>
            <a:r>
              <a:rPr lang="en-US" altLang="it-IT" sz="1600" b="0" dirty="0">
                <a:solidFill>
                  <a:srgbClr val="FF6600"/>
                </a:solidFill>
              </a:rPr>
              <a:t>Motivation</a:t>
            </a:r>
            <a:endParaRPr lang="en-US" altLang="it-IT" sz="1600" b="0" dirty="0"/>
          </a:p>
          <a:p>
            <a:pPr eaLnBrk="1" hangingPunct="1">
              <a:buFontTx/>
              <a:buNone/>
            </a:pPr>
            <a:endParaRPr lang="en-US" altLang="it-IT" sz="1600" b="0" dirty="0"/>
          </a:p>
          <a:p>
            <a:pPr eaLnBrk="1" hangingPunct="1"/>
            <a:r>
              <a:rPr lang="en-US" altLang="it-IT" sz="1600" b="0" dirty="0"/>
              <a:t>Related literature</a:t>
            </a:r>
          </a:p>
          <a:p>
            <a:pPr eaLnBrk="1" hangingPunct="1"/>
            <a:endParaRPr lang="en-US" altLang="it-IT" sz="1600" b="0" dirty="0"/>
          </a:p>
          <a:p>
            <a:pPr eaLnBrk="1" hangingPunct="1"/>
            <a:r>
              <a:rPr lang="en-US" altLang="it-IT" sz="1600" b="0" dirty="0"/>
              <a:t>Institutional context</a:t>
            </a:r>
          </a:p>
          <a:p>
            <a:pPr eaLnBrk="1" hangingPunct="1">
              <a:buFontTx/>
              <a:buNone/>
            </a:pPr>
            <a:endParaRPr lang="en-US" altLang="it-IT" sz="1600" b="0" dirty="0"/>
          </a:p>
          <a:p>
            <a:pPr eaLnBrk="1" hangingPunct="1"/>
            <a:r>
              <a:rPr lang="en-US" altLang="it-IT" sz="1600" b="0" dirty="0"/>
              <a:t>Experimental design</a:t>
            </a:r>
          </a:p>
          <a:p>
            <a:pPr eaLnBrk="1" hangingPunct="1">
              <a:buFontTx/>
              <a:buNone/>
            </a:pPr>
            <a:endParaRPr lang="en-US" altLang="it-IT" sz="1600" b="0" dirty="0"/>
          </a:p>
          <a:p>
            <a:pPr eaLnBrk="1" hangingPunct="1"/>
            <a:r>
              <a:rPr lang="en-US" altLang="it-IT" sz="1600" b="0" dirty="0"/>
              <a:t>Results</a:t>
            </a:r>
          </a:p>
          <a:p>
            <a:pPr eaLnBrk="1" hangingPunct="1">
              <a:buFontTx/>
              <a:buNone/>
            </a:pPr>
            <a:endParaRPr lang="en-US" altLang="it-IT" sz="1600" b="0" dirty="0"/>
          </a:p>
          <a:p>
            <a:pPr eaLnBrk="1" hangingPunct="1"/>
            <a:r>
              <a:rPr lang="en-US" altLang="it-IT" sz="1600" b="0" dirty="0"/>
              <a:t>Conclusion</a:t>
            </a:r>
          </a:p>
        </p:txBody>
      </p:sp>
    </p:spTree>
    <p:extLst>
      <p:ext uri="{BB962C8B-B14F-4D97-AF65-F5344CB8AC3E}">
        <p14:creationId xmlns:p14="http://schemas.microsoft.com/office/powerpoint/2010/main" val="2333875532"/>
      </p:ext>
    </p:extLst>
  </p:cSld>
  <p:clrMapOvr>
    <a:masterClrMapping/>
  </p:clrMapOvr>
  <p:transition advTm="93923"/>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A8597-90C9-4B7A-AED0-93591860263D}"/>
              </a:ext>
            </a:extLst>
          </p:cNvPr>
          <p:cNvSpPr>
            <a:spLocks noGrp="1"/>
          </p:cNvSpPr>
          <p:nvPr>
            <p:ph idx="1"/>
          </p:nvPr>
        </p:nvSpPr>
        <p:spPr>
          <a:xfrm>
            <a:off x="628650" y="1787416"/>
            <a:ext cx="7886700" cy="3702557"/>
          </a:xfrm>
        </p:spPr>
        <p:txBody>
          <a:bodyPr>
            <a:normAutofit/>
          </a:bodyPr>
          <a:lstStyle/>
          <a:p>
            <a:pPr algn="just"/>
            <a:r>
              <a:rPr lang="en-US" sz="1700" b="0" kern="1200" dirty="0">
                <a:latin typeface="Helvetica" panose="020B0604020202020204" pitchFamily="34" charset="0"/>
              </a:rPr>
              <a:t>Collaboration between Armenia National SDG Innovation Lab (joint initiative of UN and the Government of the Republic of Armenia, supported by the UNDP) and the Ministry of Health of the Republic of Armenia</a:t>
            </a:r>
          </a:p>
          <a:p>
            <a:pPr algn="just"/>
            <a:endParaRPr lang="en-US" sz="1700" b="0" kern="1200" dirty="0">
              <a:latin typeface="Helvetica" panose="020B0604020202020204" pitchFamily="34" charset="0"/>
            </a:endParaRPr>
          </a:p>
          <a:p>
            <a:pPr algn="just"/>
            <a:r>
              <a:rPr lang="en-US" sz="1700" b="0" kern="1200" dirty="0">
                <a:latin typeface="Helvetica" panose="020B0604020202020204" pitchFamily="34" charset="0"/>
              </a:rPr>
              <a:t>The study is aimed at increasing the uptake of a cervical cancer screening program that runs in the Republic of Armenia </a:t>
            </a:r>
          </a:p>
          <a:p>
            <a:pPr marL="0" indent="0" algn="just">
              <a:buNone/>
            </a:pPr>
            <a:endParaRPr lang="en-US" sz="1700" b="0" kern="1200" dirty="0">
              <a:latin typeface="Helvetica" panose="020B0604020202020204" pitchFamily="34" charset="0"/>
            </a:endParaRPr>
          </a:p>
          <a:p>
            <a:pPr marL="342900" lvl="1" indent="-342900" algn="just">
              <a:buChar char="•"/>
            </a:pPr>
            <a:r>
              <a:rPr lang="en-US" sz="1700" kern="1200" dirty="0">
                <a:latin typeface="Helvetica" panose="020B0604020202020204" pitchFamily="34" charset="0"/>
                <a:ea typeface="+mn-ea"/>
                <a:cs typeface="+mn-cs"/>
              </a:rPr>
              <a:t>To the best of our knowledge, the first RCT in the developing world that studies the impact of invitation letters and reminders on (cervical) cancer screening uptake</a:t>
            </a:r>
          </a:p>
          <a:p>
            <a:pPr marL="342900" lvl="1" indent="0">
              <a:buNone/>
            </a:pPr>
            <a:endParaRPr lang="en-US" dirty="0"/>
          </a:p>
          <a:p>
            <a:endParaRPr lang="en-US" dirty="0"/>
          </a:p>
          <a:p>
            <a:pPr lvl="1"/>
            <a:endParaRPr lang="en-US" dirty="0"/>
          </a:p>
          <a:p>
            <a:pPr lvl="1"/>
            <a:endParaRPr lang="en-US" dirty="0"/>
          </a:p>
          <a:p>
            <a:pPr lvl="1"/>
            <a:endParaRPr lang="en-US" dirty="0"/>
          </a:p>
        </p:txBody>
      </p:sp>
      <p:sp>
        <p:nvSpPr>
          <p:cNvPr id="4" name="Rectangle 2">
            <a:extLst>
              <a:ext uri="{FF2B5EF4-FFF2-40B4-BE49-F238E27FC236}">
                <a16:creationId xmlns:a16="http://schemas.microsoft.com/office/drawing/2014/main" id="{63D443B2-580C-4F66-8E5B-5CA8E112F5FA}"/>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a:t>The project in a </a:t>
            </a:r>
            <a:r>
              <a:rPr lang="it-IT" altLang="it-IT" b="0" kern="0" dirty="0" err="1"/>
              <a:t>nutshell</a:t>
            </a:r>
            <a:endParaRPr lang="it-IT" altLang="it-IT" b="0" kern="0" dirty="0"/>
          </a:p>
        </p:txBody>
      </p:sp>
    </p:spTree>
    <p:extLst>
      <p:ext uri="{BB962C8B-B14F-4D97-AF65-F5344CB8AC3E}">
        <p14:creationId xmlns:p14="http://schemas.microsoft.com/office/powerpoint/2010/main" val="1726316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8650" y="1460938"/>
            <a:ext cx="7886700" cy="4550979"/>
          </a:xfrm>
        </p:spPr>
        <p:txBody>
          <a:bodyPr>
            <a:noAutofit/>
          </a:bodyPr>
          <a:lstStyle/>
          <a:p>
            <a:pPr algn="just"/>
            <a:r>
              <a:rPr lang="en-US" sz="1700" b="0" kern="1200" dirty="0">
                <a:latin typeface="Helvetica" panose="020B0604020202020204" pitchFamily="34" charset="0"/>
              </a:rPr>
              <a:t>CC is the fourth most frequent cancer among women in the world, with roughly 570,000 new cases in 2018 (9.3% of all female cancers) (GLOBOCAN, 2018)</a:t>
            </a:r>
          </a:p>
          <a:p>
            <a:pPr algn="just"/>
            <a:endParaRPr lang="en-US" sz="1700" b="0" kern="1200" dirty="0">
              <a:latin typeface="Helvetica" panose="020B0604020202020204" pitchFamily="34" charset="0"/>
            </a:endParaRPr>
          </a:p>
          <a:p>
            <a:pPr algn="just"/>
            <a:r>
              <a:rPr lang="en-US" sz="1700" b="0" kern="1200" dirty="0">
                <a:latin typeface="Helvetica" panose="020B0604020202020204" pitchFamily="34" charset="0"/>
              </a:rPr>
              <a:t>Yearly, around 90% of deaths occur in low- and middle-income countries (LMIC):</a:t>
            </a:r>
          </a:p>
          <a:p>
            <a:pPr algn="just"/>
            <a:endParaRPr lang="en-US" sz="1700" b="0" kern="1200" dirty="0">
              <a:latin typeface="Helvetica" panose="020B0604020202020204" pitchFamily="34" charset="0"/>
            </a:endParaRPr>
          </a:p>
          <a:p>
            <a:pPr lvl="1" algn="just"/>
            <a:r>
              <a:rPr lang="en-US" sz="1700" kern="1200" dirty="0">
                <a:latin typeface="Helvetica" panose="020B0604020202020204" pitchFamily="34" charset="0"/>
                <a:ea typeface="+mn-ea"/>
                <a:cs typeface="+mn-cs"/>
              </a:rPr>
              <a:t>Absence of organized screening programs or low participation if a program is present  (e.g., </a:t>
            </a:r>
            <a:r>
              <a:rPr lang="en-US" sz="1700" kern="1200" dirty="0" err="1">
                <a:latin typeface="Helvetica" panose="020B0604020202020204" pitchFamily="34" charset="0"/>
                <a:ea typeface="+mn-ea"/>
                <a:cs typeface="+mn-cs"/>
              </a:rPr>
              <a:t>Gakidou</a:t>
            </a:r>
            <a:r>
              <a:rPr lang="en-US" sz="1700" kern="1200" dirty="0">
                <a:latin typeface="Helvetica" panose="020B0604020202020204" pitchFamily="34" charset="0"/>
                <a:ea typeface="+mn-ea"/>
                <a:cs typeface="+mn-cs"/>
              </a:rPr>
              <a:t> et al., 2008; O’Donovan et al., 2019; </a:t>
            </a:r>
            <a:r>
              <a:rPr lang="en-US" sz="1700" kern="1200" dirty="0" err="1">
                <a:latin typeface="Helvetica" panose="020B0604020202020204" pitchFamily="34" charset="0"/>
                <a:ea typeface="+mn-ea"/>
                <a:cs typeface="+mn-cs"/>
              </a:rPr>
              <a:t>Sankaranarayanan</a:t>
            </a:r>
            <a:r>
              <a:rPr lang="en-US" sz="1700" kern="1200" dirty="0">
                <a:latin typeface="Helvetica" panose="020B0604020202020204" pitchFamily="34" charset="0"/>
                <a:ea typeface="+mn-ea"/>
                <a:cs typeface="+mn-cs"/>
              </a:rPr>
              <a:t>, 2001)</a:t>
            </a:r>
          </a:p>
          <a:p>
            <a:pPr lvl="1" algn="just"/>
            <a:endParaRPr lang="en-US" sz="1700" kern="1200" dirty="0">
              <a:latin typeface="Helvetica" panose="020B0604020202020204" pitchFamily="34" charset="0"/>
              <a:ea typeface="+mn-ea"/>
              <a:cs typeface="+mn-cs"/>
            </a:endParaRPr>
          </a:p>
          <a:p>
            <a:pPr lvl="1" algn="just"/>
            <a:r>
              <a:rPr lang="en-US" sz="1700" kern="1200" dirty="0">
                <a:latin typeface="Helvetica" panose="020B0604020202020204" pitchFamily="34" charset="0"/>
                <a:ea typeface="+mn-ea"/>
                <a:cs typeface="+mn-cs"/>
              </a:rPr>
              <a:t>In the last 40 years Sharp decline of cervical cancer incidence in high-income countries due to organized screening programs</a:t>
            </a:r>
          </a:p>
          <a:p>
            <a:pPr algn="just"/>
            <a:endParaRPr lang="en-US" sz="1700" b="0" kern="1200" dirty="0">
              <a:latin typeface="Helvetica" panose="020B0604020202020204" pitchFamily="34" charset="0"/>
            </a:endParaRPr>
          </a:p>
          <a:p>
            <a:pPr marL="0" indent="0">
              <a:buNone/>
            </a:pPr>
            <a:endParaRPr lang="en-US" dirty="0"/>
          </a:p>
          <a:p>
            <a:endParaRPr lang="en-US" sz="1500" dirty="0"/>
          </a:p>
        </p:txBody>
      </p:sp>
      <p:sp>
        <p:nvSpPr>
          <p:cNvPr id="4" name="Rectangle 2">
            <a:extLst>
              <a:ext uri="{FF2B5EF4-FFF2-40B4-BE49-F238E27FC236}">
                <a16:creationId xmlns:a16="http://schemas.microsoft.com/office/drawing/2014/main" id="{CB10992E-2278-4766-9EB9-9F8F979C8452}"/>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err="1"/>
              <a:t>Cervical</a:t>
            </a:r>
            <a:r>
              <a:rPr lang="it-IT" altLang="it-IT" b="0" kern="0" dirty="0"/>
              <a:t> </a:t>
            </a:r>
            <a:r>
              <a:rPr lang="it-IT" altLang="it-IT" b="0" kern="0" dirty="0" err="1"/>
              <a:t>cancer</a:t>
            </a:r>
            <a:r>
              <a:rPr lang="it-IT" altLang="it-IT" b="0" kern="0" dirty="0"/>
              <a:t> (CC)</a:t>
            </a:r>
          </a:p>
        </p:txBody>
      </p:sp>
    </p:spTree>
    <p:extLst>
      <p:ext uri="{BB962C8B-B14F-4D97-AF65-F5344CB8AC3E}">
        <p14:creationId xmlns:p14="http://schemas.microsoft.com/office/powerpoint/2010/main" val="2957861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ED22D8B0-21FE-4A50-8D32-0833219BBF61}"/>
              </a:ext>
            </a:extLst>
          </p:cNvPr>
          <p:cNvPicPr>
            <a:picLocks noChangeAspect="1"/>
          </p:cNvPicPr>
          <p:nvPr/>
        </p:nvPicPr>
        <p:blipFill>
          <a:blip r:embed="rId3"/>
          <a:stretch>
            <a:fillRect/>
          </a:stretch>
        </p:blipFill>
        <p:spPr>
          <a:xfrm>
            <a:off x="53462" y="857251"/>
            <a:ext cx="9060710" cy="5147312"/>
          </a:xfrm>
          <a:prstGeom prst="rect">
            <a:avLst/>
          </a:prstGeom>
        </p:spPr>
      </p:pic>
    </p:spTree>
    <p:extLst>
      <p:ext uri="{BB962C8B-B14F-4D97-AF65-F5344CB8AC3E}">
        <p14:creationId xmlns:p14="http://schemas.microsoft.com/office/powerpoint/2010/main" val="3393194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8650" y="1471449"/>
            <a:ext cx="7886700" cy="4529302"/>
          </a:xfrm>
        </p:spPr>
        <p:txBody>
          <a:bodyPr>
            <a:noAutofit/>
          </a:bodyPr>
          <a:lstStyle/>
          <a:p>
            <a:pPr algn="just"/>
            <a:r>
              <a:rPr lang="en-US" sz="1700" b="0" kern="1200" dirty="0">
                <a:latin typeface="Helvetica" panose="020B0604020202020204" pitchFamily="34" charset="0"/>
              </a:rPr>
              <a:t>Luckily, CC is one of the most preventable among the relevant human cancers. </a:t>
            </a:r>
          </a:p>
          <a:p>
            <a:pPr lvl="1" algn="just"/>
            <a:r>
              <a:rPr lang="en-US" sz="1700" kern="1200" dirty="0">
                <a:latin typeface="Helvetica" panose="020B0604020202020204" pitchFamily="34" charset="0"/>
                <a:ea typeface="+mn-ea"/>
                <a:cs typeface="+mn-cs"/>
              </a:rPr>
              <a:t>Mono-causal genesis: infection of the uterine cervix with human papillomavirus (HPV) needs to persist for many years to generate cancer.</a:t>
            </a:r>
          </a:p>
          <a:p>
            <a:pPr lvl="1" algn="just"/>
            <a:endParaRPr lang="en-US" sz="1700" kern="1200" dirty="0">
              <a:latin typeface="Helvetica" panose="020B0604020202020204" pitchFamily="34" charset="0"/>
              <a:ea typeface="+mn-ea"/>
              <a:cs typeface="+mn-cs"/>
            </a:endParaRPr>
          </a:p>
          <a:p>
            <a:pPr algn="just"/>
            <a:endParaRPr lang="en-US" sz="1700" b="0" kern="1200" dirty="0">
              <a:latin typeface="Helvetica" panose="020B0604020202020204" pitchFamily="34" charset="0"/>
            </a:endParaRPr>
          </a:p>
          <a:p>
            <a:pPr algn="just"/>
            <a:r>
              <a:rPr lang="en-US" sz="1700" b="0" kern="1200" dirty="0">
                <a:latin typeface="Helvetica" panose="020B0604020202020204" pitchFamily="34" charset="0"/>
              </a:rPr>
              <a:t>Main prevention devices (European Commission, 2015): </a:t>
            </a:r>
          </a:p>
          <a:p>
            <a:pPr lvl="1" algn="just"/>
            <a:r>
              <a:rPr lang="en-US" sz="1700" kern="1200" dirty="0">
                <a:latin typeface="Helvetica" panose="020B0604020202020204" pitchFamily="34" charset="0"/>
                <a:ea typeface="+mn-ea"/>
                <a:cs typeface="+mn-cs"/>
              </a:rPr>
              <a:t>Population-based HPV vaccination of girls aged 12+ </a:t>
            </a:r>
          </a:p>
          <a:p>
            <a:pPr lvl="1" algn="just"/>
            <a:r>
              <a:rPr lang="en-US" sz="1700" kern="1200" dirty="0">
                <a:latin typeface="Helvetica" panose="020B0604020202020204" pitchFamily="34" charset="0"/>
                <a:ea typeface="+mn-ea"/>
                <a:cs typeface="+mn-cs"/>
              </a:rPr>
              <a:t>Population-based Pap-test screening of women aged 25-64, every 3 years</a:t>
            </a:r>
          </a:p>
          <a:p>
            <a:pPr lvl="1" algn="just"/>
            <a:r>
              <a:rPr lang="en-US" sz="1700" kern="1200" dirty="0">
                <a:latin typeface="Helvetica" panose="020B0604020202020204" pitchFamily="34" charset="0"/>
                <a:ea typeface="+mn-ea"/>
                <a:cs typeface="+mn-cs"/>
              </a:rPr>
              <a:t>This has been recently substituted by the introduction of HPV testing every 5 years for women above 30</a:t>
            </a:r>
          </a:p>
        </p:txBody>
      </p:sp>
      <p:sp>
        <p:nvSpPr>
          <p:cNvPr id="5" name="Rectangle 2">
            <a:extLst>
              <a:ext uri="{FF2B5EF4-FFF2-40B4-BE49-F238E27FC236}">
                <a16:creationId xmlns:a16="http://schemas.microsoft.com/office/drawing/2014/main" id="{1B93FF5B-3498-4C81-A76D-93E18EF1CFE6}"/>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a:t>CC screening</a:t>
            </a:r>
          </a:p>
        </p:txBody>
      </p:sp>
    </p:spTree>
    <p:extLst>
      <p:ext uri="{BB962C8B-B14F-4D97-AF65-F5344CB8AC3E}">
        <p14:creationId xmlns:p14="http://schemas.microsoft.com/office/powerpoint/2010/main" val="3122344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8650" y="1397876"/>
            <a:ext cx="7886700" cy="4267118"/>
          </a:xfrm>
        </p:spPr>
        <p:txBody>
          <a:bodyPr>
            <a:normAutofit/>
          </a:bodyPr>
          <a:lstStyle/>
          <a:p>
            <a:pPr algn="just"/>
            <a:r>
              <a:rPr lang="en-US" altLang="it-IT" sz="1700" b="0" kern="1200" dirty="0">
                <a:latin typeface="Helvetica" panose="020B0604020202020204" pitchFamily="34" charset="0"/>
              </a:rPr>
              <a:t>Despite large benefits, lack of infrastructures and scarce health care resources limit the possibility to implement adequate screening activities in LMICs (</a:t>
            </a:r>
            <a:r>
              <a:rPr lang="en-US" sz="1700" b="0" kern="1200" dirty="0" err="1">
                <a:latin typeface="Helvetica" panose="020B0604020202020204" pitchFamily="34" charset="0"/>
              </a:rPr>
              <a:t>Lazcano</a:t>
            </a:r>
            <a:r>
              <a:rPr lang="en-US" sz="1700" b="0" kern="1200" dirty="0">
                <a:latin typeface="Helvetica" panose="020B0604020202020204" pitchFamily="34" charset="0"/>
              </a:rPr>
              <a:t>-Ponce et al, 1999; Rao 2012</a:t>
            </a:r>
            <a:r>
              <a:rPr lang="en-US" altLang="it-IT" sz="1700" b="0" kern="1200" dirty="0">
                <a:latin typeface="Helvetica" panose="020B0604020202020204" pitchFamily="34" charset="0"/>
              </a:rPr>
              <a:t>)</a:t>
            </a:r>
          </a:p>
          <a:p>
            <a:pPr algn="just"/>
            <a:endParaRPr lang="en-US" altLang="it-IT" sz="1700" b="0" kern="1200" dirty="0">
              <a:latin typeface="Helvetica" panose="020B0604020202020204" pitchFamily="34" charset="0"/>
            </a:endParaRPr>
          </a:p>
          <a:p>
            <a:pPr algn="just"/>
            <a:r>
              <a:rPr lang="en-US" sz="1700" b="0" kern="1200" dirty="0">
                <a:latin typeface="Helvetica" panose="020B0604020202020204" pitchFamily="34" charset="0"/>
              </a:rPr>
              <a:t>When in place, low participation in these programs (WHO, 2002) due to:</a:t>
            </a:r>
          </a:p>
          <a:p>
            <a:pPr lvl="1" algn="just"/>
            <a:r>
              <a:rPr lang="en-US" sz="1700" kern="1200" dirty="0">
                <a:latin typeface="Helvetica" panose="020B0604020202020204" pitchFamily="34" charset="0"/>
                <a:ea typeface="+mn-ea"/>
                <a:cs typeface="+mn-cs"/>
              </a:rPr>
              <a:t>Information gaps, cultural and socio-economic barriers</a:t>
            </a:r>
          </a:p>
          <a:p>
            <a:pPr algn="just"/>
            <a:endParaRPr lang="en-US" sz="1700" b="0" kern="1200" dirty="0">
              <a:latin typeface="Helvetica" panose="020B0604020202020204" pitchFamily="34" charset="0"/>
            </a:endParaRPr>
          </a:p>
          <a:p>
            <a:pPr algn="just"/>
            <a:r>
              <a:rPr lang="en-US" sz="1700" b="0" kern="1200" dirty="0">
                <a:latin typeface="Helvetica" panose="020B0604020202020204" pitchFamily="34" charset="0"/>
              </a:rPr>
              <a:t>In HICs, invitation letters and reminders stimulate participation in CC screening programs (Decker et al., 2013; </a:t>
            </a:r>
            <a:r>
              <a:rPr lang="en-US" sz="1700" b="0" kern="1200" dirty="0" err="1">
                <a:latin typeface="Helvetica" panose="020B0604020202020204" pitchFamily="34" charset="0"/>
              </a:rPr>
              <a:t>Eaker</a:t>
            </a:r>
            <a:r>
              <a:rPr lang="en-US" sz="1700" b="0" kern="1200" dirty="0">
                <a:latin typeface="Helvetica" panose="020B0604020202020204" pitchFamily="34" charset="0"/>
              </a:rPr>
              <a:t> et al., 2011; </a:t>
            </a:r>
            <a:r>
              <a:rPr lang="en-US" sz="1700" b="0" kern="1200" dirty="0" err="1">
                <a:latin typeface="Helvetica" panose="020B0604020202020204" pitchFamily="34" charset="0"/>
              </a:rPr>
              <a:t>Radde</a:t>
            </a:r>
            <a:r>
              <a:rPr lang="en-US" sz="1700" b="0" kern="1200" dirty="0">
                <a:latin typeface="Helvetica" panose="020B0604020202020204" pitchFamily="34" charset="0"/>
              </a:rPr>
              <a:t> et al., 2016; </a:t>
            </a:r>
            <a:r>
              <a:rPr lang="en-US" sz="1700" b="0" kern="1200" dirty="0" err="1">
                <a:latin typeface="Helvetica" panose="020B0604020202020204" pitchFamily="34" charset="0"/>
              </a:rPr>
              <a:t>Tavasoli</a:t>
            </a:r>
            <a:r>
              <a:rPr lang="en-US" sz="1700" b="0" kern="1200" dirty="0">
                <a:latin typeface="Helvetica" panose="020B0604020202020204" pitchFamily="34" charset="0"/>
              </a:rPr>
              <a:t> et al., 2016)</a:t>
            </a:r>
          </a:p>
          <a:p>
            <a:pPr algn="just"/>
            <a:endParaRPr lang="en-US" sz="1700" b="0" kern="1200" dirty="0">
              <a:latin typeface="Helvetica" panose="020B0604020202020204" pitchFamily="34" charset="0"/>
            </a:endParaRPr>
          </a:p>
          <a:p>
            <a:pPr algn="just"/>
            <a:r>
              <a:rPr lang="en-US" altLang="it-IT" sz="1700" b="0" kern="1200" dirty="0">
                <a:latin typeface="Helvetica" panose="020B0604020202020204" pitchFamily="34" charset="0"/>
              </a:rPr>
              <a:t>Some evidence that framing of letters also matters (Bertoni et al., 2020)</a:t>
            </a:r>
          </a:p>
          <a:p>
            <a:pPr algn="just"/>
            <a:endParaRPr lang="en-US" altLang="it-IT" sz="1700" b="0" kern="1200" dirty="0">
              <a:latin typeface="Helvetica" panose="020B0604020202020204" pitchFamily="34" charset="0"/>
            </a:endParaRPr>
          </a:p>
          <a:p>
            <a:pPr algn="just"/>
            <a:r>
              <a:rPr lang="en-US" altLang="it-IT" sz="1700" b="0" kern="1200" dirty="0">
                <a:latin typeface="Helvetica" panose="020B0604020202020204" pitchFamily="34" charset="0"/>
              </a:rPr>
              <a:t>Lack of research on how these results extend to LMICs</a:t>
            </a:r>
          </a:p>
          <a:p>
            <a:pPr algn="just"/>
            <a:endParaRPr lang="en-US" sz="1700" b="0" kern="1200" dirty="0">
              <a:latin typeface="Helvetica" panose="020B0604020202020204" pitchFamily="34" charset="0"/>
            </a:endParaRPr>
          </a:p>
          <a:p>
            <a:endParaRPr lang="en-US" sz="1700" b="0" kern="1200" dirty="0">
              <a:latin typeface="Helvetica" panose="020B0604020202020204" pitchFamily="34" charset="0"/>
            </a:endParaRPr>
          </a:p>
          <a:p>
            <a:endParaRPr lang="en-US" dirty="0"/>
          </a:p>
        </p:txBody>
      </p:sp>
      <p:sp>
        <p:nvSpPr>
          <p:cNvPr id="5" name="Rectangle 2">
            <a:extLst>
              <a:ext uri="{FF2B5EF4-FFF2-40B4-BE49-F238E27FC236}">
                <a16:creationId xmlns:a16="http://schemas.microsoft.com/office/drawing/2014/main" id="{38B337DE-AD2B-47A5-BF72-BF0445327F52}"/>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a:t>CC screening </a:t>
            </a:r>
            <a:r>
              <a:rPr lang="it-IT" altLang="it-IT" b="0" kern="0" dirty="0" err="1"/>
              <a:t>programs</a:t>
            </a:r>
            <a:r>
              <a:rPr lang="it-IT" altLang="it-IT" b="0" kern="0" dirty="0"/>
              <a:t> in </a:t>
            </a:r>
            <a:r>
              <a:rPr lang="it-IT" altLang="it-IT" b="0" kern="0" dirty="0" err="1"/>
              <a:t>LMICs</a:t>
            </a:r>
            <a:endParaRPr lang="it-IT" altLang="it-IT" b="0" kern="0" dirty="0"/>
          </a:p>
        </p:txBody>
      </p:sp>
    </p:spTree>
    <p:extLst>
      <p:ext uri="{BB962C8B-B14F-4D97-AF65-F5344CB8AC3E}">
        <p14:creationId xmlns:p14="http://schemas.microsoft.com/office/powerpoint/2010/main" val="2942759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8650" y="1271752"/>
            <a:ext cx="7886700" cy="4218221"/>
          </a:xfrm>
        </p:spPr>
        <p:txBody>
          <a:bodyPr>
            <a:normAutofit/>
          </a:bodyPr>
          <a:lstStyle/>
          <a:p>
            <a:pPr algn="just"/>
            <a:r>
              <a:rPr lang="en-GB" sz="1700" b="0" kern="1200" dirty="0">
                <a:latin typeface="Helvetica" panose="020B0604020202020204" pitchFamily="34" charset="0"/>
              </a:rPr>
              <a:t>Absence of insurance and low income</a:t>
            </a:r>
          </a:p>
          <a:p>
            <a:pPr lvl="1" algn="just"/>
            <a:r>
              <a:rPr lang="en-GB" sz="1700" kern="1200" dirty="0">
                <a:latin typeface="Helvetica" panose="020B0604020202020204" pitchFamily="34" charset="0"/>
                <a:ea typeface="+mn-ea"/>
                <a:cs typeface="+mn-cs"/>
              </a:rPr>
              <a:t>patients frightened to detect any illness as they would it impossible to get treated if cancer is detected - which in turn may deter attendance</a:t>
            </a:r>
          </a:p>
          <a:p>
            <a:pPr algn="just"/>
            <a:endParaRPr lang="en-GB" sz="1700" b="0" kern="1200" dirty="0">
              <a:latin typeface="Helvetica" panose="020B0604020202020204" pitchFamily="34" charset="0"/>
            </a:endParaRPr>
          </a:p>
          <a:p>
            <a:pPr algn="just"/>
            <a:r>
              <a:rPr lang="en-GB" sz="1700" b="0" kern="1200" dirty="0">
                <a:latin typeface="Helvetica" panose="020B0604020202020204" pitchFamily="34" charset="0"/>
              </a:rPr>
              <a:t>Traditional cultural values (even about medical exams)</a:t>
            </a:r>
          </a:p>
          <a:p>
            <a:pPr algn="just"/>
            <a:endParaRPr lang="en-GB" sz="1700" b="0" kern="1200" dirty="0">
              <a:latin typeface="Helvetica" panose="020B0604020202020204" pitchFamily="34" charset="0"/>
            </a:endParaRPr>
          </a:p>
          <a:p>
            <a:pPr algn="just"/>
            <a:r>
              <a:rPr lang="en-GB" sz="1700" b="0" kern="1200" dirty="0">
                <a:latin typeface="Helvetica" panose="020B0604020202020204" pitchFamily="34" charset="0"/>
              </a:rPr>
              <a:t>Distrust toward the medical system (corruption and low quality)</a:t>
            </a:r>
          </a:p>
          <a:p>
            <a:pPr algn="just"/>
            <a:endParaRPr lang="it-IT" sz="1700" b="0" kern="1200" dirty="0">
              <a:latin typeface="Helvetica" panose="020B0604020202020204" pitchFamily="34" charset="0"/>
            </a:endParaRPr>
          </a:p>
          <a:p>
            <a:pPr algn="just"/>
            <a:endParaRPr lang="it-IT" sz="1700" b="0" kern="1200" dirty="0">
              <a:latin typeface="Helvetica" panose="020B0604020202020204" pitchFamily="34" charset="0"/>
            </a:endParaRPr>
          </a:p>
          <a:p>
            <a:pPr algn="just"/>
            <a:r>
              <a:rPr lang="it-IT" sz="1700" b="0" kern="1200" dirty="0" err="1">
                <a:latin typeface="Helvetica" panose="020B0604020202020204" pitchFamily="34" charset="0"/>
              </a:rPr>
              <a:t>Response</a:t>
            </a:r>
            <a:r>
              <a:rPr lang="it-IT" sz="1700" b="0" kern="1200" dirty="0">
                <a:latin typeface="Helvetica" panose="020B0604020202020204" pitchFamily="34" charset="0"/>
              </a:rPr>
              <a:t> to screening </a:t>
            </a:r>
            <a:r>
              <a:rPr lang="it-IT" sz="1700" b="0" kern="1200" dirty="0" err="1">
                <a:latin typeface="Helvetica" panose="020B0604020202020204" pitchFamily="34" charset="0"/>
              </a:rPr>
              <a:t>programs</a:t>
            </a:r>
            <a:r>
              <a:rPr lang="it-IT" sz="1700" b="0" kern="1200" dirty="0">
                <a:latin typeface="Helvetica" panose="020B0604020202020204" pitchFamily="34" charset="0"/>
              </a:rPr>
              <a:t> and </a:t>
            </a:r>
            <a:r>
              <a:rPr lang="it-IT" sz="1700" b="0" kern="1200" dirty="0" err="1">
                <a:latin typeface="Helvetica" panose="020B0604020202020204" pitchFamily="34" charset="0"/>
              </a:rPr>
              <a:t>various</a:t>
            </a:r>
            <a:r>
              <a:rPr lang="it-IT" sz="1700" b="0" kern="1200" dirty="0">
                <a:latin typeface="Helvetica" panose="020B0604020202020204" pitchFamily="34" charset="0"/>
              </a:rPr>
              <a:t> </a:t>
            </a:r>
            <a:r>
              <a:rPr lang="it-IT" sz="1700" b="0" kern="1200" dirty="0" err="1">
                <a:latin typeface="Helvetica" panose="020B0604020202020204" pitchFamily="34" charset="0"/>
              </a:rPr>
              <a:t>invitation</a:t>
            </a:r>
            <a:r>
              <a:rPr lang="it-IT" sz="1700" b="0" kern="1200" dirty="0">
                <a:latin typeface="Helvetica" panose="020B0604020202020204" pitchFamily="34" charset="0"/>
              </a:rPr>
              <a:t> strategies can be </a:t>
            </a:r>
            <a:r>
              <a:rPr lang="it-IT" sz="1700" b="0" kern="1200" dirty="0" err="1">
                <a:latin typeface="Helvetica" panose="020B0604020202020204" pitchFamily="34" charset="0"/>
              </a:rPr>
              <a:t>different</a:t>
            </a:r>
            <a:r>
              <a:rPr lang="it-IT" sz="1700" b="0" kern="1200" dirty="0">
                <a:latin typeface="Helvetica" panose="020B0604020202020204" pitchFamily="34" charset="0"/>
              </a:rPr>
              <a:t> </a:t>
            </a:r>
            <a:r>
              <a:rPr lang="it-IT" sz="1700" b="0" kern="1200" dirty="0" err="1">
                <a:latin typeface="Helvetica" panose="020B0604020202020204" pitchFamily="34" charset="0"/>
              </a:rPr>
              <a:t>between</a:t>
            </a:r>
            <a:r>
              <a:rPr lang="it-IT" sz="1700" b="0" kern="1200" dirty="0">
                <a:latin typeface="Helvetica" panose="020B0604020202020204" pitchFamily="34" charset="0"/>
              </a:rPr>
              <a:t> HIC and LMIC </a:t>
            </a:r>
            <a:endParaRPr lang="en-GB" sz="1700" b="0" kern="1200" dirty="0">
              <a:latin typeface="Helvetica" panose="020B0604020202020204" pitchFamily="34" charset="0"/>
            </a:endParaRPr>
          </a:p>
        </p:txBody>
      </p:sp>
      <p:sp>
        <p:nvSpPr>
          <p:cNvPr id="4" name="Rectangle 2">
            <a:extLst>
              <a:ext uri="{FF2B5EF4-FFF2-40B4-BE49-F238E27FC236}">
                <a16:creationId xmlns:a16="http://schemas.microsoft.com/office/drawing/2014/main" id="{04676B10-D512-4CC7-97EB-BBD62C70C97E}"/>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err="1"/>
              <a:t>Why</a:t>
            </a:r>
            <a:r>
              <a:rPr lang="it-IT" altLang="it-IT" b="0" kern="0" dirty="0"/>
              <a:t> </a:t>
            </a:r>
            <a:r>
              <a:rPr lang="it-IT" altLang="it-IT" b="0" kern="0" dirty="0" err="1"/>
              <a:t>invitation</a:t>
            </a:r>
            <a:r>
              <a:rPr lang="it-IT" altLang="it-IT" b="0" kern="0" dirty="0"/>
              <a:t> </a:t>
            </a:r>
            <a:r>
              <a:rPr lang="it-IT" altLang="it-IT" b="0" kern="0" dirty="0" err="1"/>
              <a:t>letters</a:t>
            </a:r>
            <a:r>
              <a:rPr lang="it-IT" altLang="it-IT" b="0" kern="0" dirty="0"/>
              <a:t> and </a:t>
            </a:r>
            <a:r>
              <a:rPr lang="it-IT" altLang="it-IT" b="0" kern="0" dirty="0" err="1"/>
              <a:t>reminders</a:t>
            </a:r>
            <a:r>
              <a:rPr lang="it-IT" altLang="it-IT" b="0" kern="0" dirty="0"/>
              <a:t> </a:t>
            </a:r>
            <a:r>
              <a:rPr lang="it-IT" altLang="it-IT" b="0" kern="0" dirty="0" err="1"/>
              <a:t>may</a:t>
            </a:r>
            <a:r>
              <a:rPr lang="it-IT" altLang="it-IT" b="0" kern="0" dirty="0"/>
              <a:t> </a:t>
            </a:r>
            <a:r>
              <a:rPr lang="it-IT" altLang="it-IT" b="0" kern="0" dirty="0" err="1"/>
              <a:t>not</a:t>
            </a:r>
            <a:r>
              <a:rPr lang="it-IT" altLang="it-IT" b="0" kern="0" dirty="0"/>
              <a:t> work in </a:t>
            </a:r>
            <a:r>
              <a:rPr lang="it-IT" altLang="it-IT" b="0" kern="0" dirty="0" err="1"/>
              <a:t>LMICs</a:t>
            </a:r>
            <a:r>
              <a:rPr lang="it-IT" altLang="it-IT" b="0" kern="0" dirty="0"/>
              <a:t>?</a:t>
            </a:r>
          </a:p>
        </p:txBody>
      </p:sp>
    </p:spTree>
    <p:extLst>
      <p:ext uri="{BB962C8B-B14F-4D97-AF65-F5344CB8AC3E}">
        <p14:creationId xmlns:p14="http://schemas.microsoft.com/office/powerpoint/2010/main" val="827175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just"/>
            <a:r>
              <a:rPr lang="it-IT" sz="1700" b="0" kern="1200" dirty="0" err="1">
                <a:latin typeface="Helvetica" panose="020B0604020202020204" pitchFamily="34" charset="0"/>
              </a:rPr>
              <a:t>We</a:t>
            </a:r>
            <a:r>
              <a:rPr lang="it-IT" sz="1700" b="0" kern="1200" dirty="0">
                <a:latin typeface="Helvetica" panose="020B0604020202020204" pitchFamily="34" charset="0"/>
              </a:rPr>
              <a:t> worked with the Health Ministry of Armenia and Armenia SDG Innovation Lab to evaluate the effects of invitation letters and reminders aimed at enhancing screening participation</a:t>
            </a:r>
          </a:p>
        </p:txBody>
      </p:sp>
      <p:sp>
        <p:nvSpPr>
          <p:cNvPr id="4" name="Rectangle 2">
            <a:extLst>
              <a:ext uri="{FF2B5EF4-FFF2-40B4-BE49-F238E27FC236}">
                <a16:creationId xmlns:a16="http://schemas.microsoft.com/office/drawing/2014/main" id="{12C982D5-9BEE-4D14-97B5-81311018CB44}"/>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err="1"/>
              <a:t>What</a:t>
            </a:r>
            <a:r>
              <a:rPr lang="it-IT" altLang="it-IT" b="0" kern="0" dirty="0"/>
              <a:t> do </a:t>
            </a:r>
            <a:r>
              <a:rPr lang="it-IT" altLang="it-IT" b="0" kern="0" dirty="0" err="1"/>
              <a:t>we</a:t>
            </a:r>
            <a:r>
              <a:rPr lang="it-IT" altLang="it-IT" b="0" kern="0" dirty="0"/>
              <a:t> do?</a:t>
            </a:r>
          </a:p>
        </p:txBody>
      </p:sp>
    </p:spTree>
    <p:extLst>
      <p:ext uri="{BB962C8B-B14F-4D97-AF65-F5344CB8AC3E}">
        <p14:creationId xmlns:p14="http://schemas.microsoft.com/office/powerpoint/2010/main" val="2579020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it-IT"/>
              <a:t>Scheme of the presentation</a:t>
            </a:r>
          </a:p>
        </p:txBody>
      </p:sp>
      <p:sp>
        <p:nvSpPr>
          <p:cNvPr id="7172" name="Rectangle 3"/>
          <p:cNvSpPr>
            <a:spLocks noGrp="1" noChangeArrowheads="1"/>
          </p:cNvSpPr>
          <p:nvPr>
            <p:ph type="body" idx="1"/>
          </p:nvPr>
        </p:nvSpPr>
        <p:spPr>
          <a:xfrm>
            <a:off x="350838" y="1266825"/>
            <a:ext cx="8280400" cy="4865688"/>
          </a:xfrm>
          <a:noFill/>
        </p:spPr>
        <p:txBody>
          <a:bodyPr/>
          <a:lstStyle/>
          <a:p>
            <a:pPr eaLnBrk="1" hangingPunct="1"/>
            <a:r>
              <a:rPr lang="en-US" altLang="it-IT" sz="1600" b="0" dirty="0"/>
              <a:t>Motivation</a:t>
            </a:r>
          </a:p>
          <a:p>
            <a:pPr marL="0" indent="0" eaLnBrk="1" hangingPunct="1">
              <a:buNone/>
            </a:pPr>
            <a:endParaRPr lang="en-US" altLang="it-IT" sz="1600" b="0" dirty="0"/>
          </a:p>
          <a:p>
            <a:pPr eaLnBrk="1" hangingPunct="1"/>
            <a:r>
              <a:rPr lang="en-US" altLang="it-IT" sz="1600" b="0" dirty="0">
                <a:solidFill>
                  <a:srgbClr val="FF6600"/>
                </a:solidFill>
              </a:rPr>
              <a:t>Institutional context</a:t>
            </a:r>
          </a:p>
          <a:p>
            <a:pPr eaLnBrk="1" hangingPunct="1">
              <a:buFontTx/>
              <a:buNone/>
            </a:pPr>
            <a:endParaRPr lang="en-US" altLang="it-IT" sz="1600" b="0" dirty="0"/>
          </a:p>
          <a:p>
            <a:pPr eaLnBrk="1" hangingPunct="1"/>
            <a:r>
              <a:rPr lang="en-US" altLang="it-IT" sz="1600" b="0" dirty="0"/>
              <a:t>Experimental design</a:t>
            </a:r>
          </a:p>
          <a:p>
            <a:pPr eaLnBrk="1" hangingPunct="1">
              <a:buFontTx/>
              <a:buNone/>
            </a:pPr>
            <a:endParaRPr lang="en-US" altLang="it-IT" sz="1600" b="0" dirty="0"/>
          </a:p>
          <a:p>
            <a:pPr eaLnBrk="1" hangingPunct="1"/>
            <a:r>
              <a:rPr lang="en-US" altLang="it-IT" sz="1600" b="0" dirty="0"/>
              <a:t>Results</a:t>
            </a:r>
          </a:p>
          <a:p>
            <a:pPr eaLnBrk="1" hangingPunct="1">
              <a:buFontTx/>
              <a:buNone/>
            </a:pPr>
            <a:endParaRPr lang="en-US" altLang="it-IT" sz="1600" b="0" dirty="0"/>
          </a:p>
          <a:p>
            <a:pPr eaLnBrk="1" hangingPunct="1"/>
            <a:r>
              <a:rPr lang="en-US" altLang="it-IT" sz="1600" b="0" dirty="0"/>
              <a:t>Conclusion</a:t>
            </a:r>
          </a:p>
        </p:txBody>
      </p:sp>
    </p:spTree>
    <p:extLst>
      <p:ext uri="{BB962C8B-B14F-4D97-AF65-F5344CB8AC3E}">
        <p14:creationId xmlns:p14="http://schemas.microsoft.com/office/powerpoint/2010/main" val="1546933137"/>
      </p:ext>
    </p:extLst>
  </p:cSld>
  <p:clrMapOvr>
    <a:masterClrMapping/>
  </p:clrMapOvr>
  <p:transition advTm="93923"/>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ABDED-5C33-4E93-A9E3-10F19844D3BE}"/>
              </a:ext>
            </a:extLst>
          </p:cNvPr>
          <p:cNvSpPr>
            <a:spLocks noGrp="1"/>
          </p:cNvSpPr>
          <p:nvPr>
            <p:ph sz="half" idx="1"/>
          </p:nvPr>
        </p:nvSpPr>
        <p:spPr/>
        <p:txBody>
          <a:bodyPr>
            <a:normAutofit fontScale="92500" lnSpcReduction="20000"/>
          </a:bodyPr>
          <a:lstStyle/>
          <a:p>
            <a:r>
              <a:rPr lang="en-US" sz="2200" b="0" kern="1200" dirty="0">
                <a:latin typeface="Helvetica" panose="020B0604020202020204" pitchFamily="34" charset="0"/>
              </a:rPr>
              <a:t>Post-communist, middle income country in transition</a:t>
            </a:r>
          </a:p>
          <a:p>
            <a:endParaRPr lang="en-US" sz="2200" b="0" kern="1200" dirty="0">
              <a:latin typeface="Helvetica" panose="020B0604020202020204" pitchFamily="34" charset="0"/>
            </a:endParaRPr>
          </a:p>
          <a:p>
            <a:r>
              <a:rPr lang="en-US" sz="2200" b="0" kern="1200" dirty="0">
                <a:latin typeface="Helvetica" panose="020B0604020202020204" pitchFamily="34" charset="0"/>
              </a:rPr>
              <a:t>Population: about 3,000,000</a:t>
            </a:r>
          </a:p>
          <a:p>
            <a:endParaRPr lang="en-US" sz="2200" b="0" kern="1200" dirty="0">
              <a:latin typeface="Helvetica" panose="020B0604020202020204" pitchFamily="34" charset="0"/>
            </a:endParaRPr>
          </a:p>
          <a:p>
            <a:r>
              <a:rPr lang="en-US" sz="2200" b="0" kern="1200" dirty="0">
                <a:latin typeface="Helvetica" panose="020B0604020202020204" pitchFamily="34" charset="0"/>
              </a:rPr>
              <a:t>GDP per capita: 4,000 USD (2017)</a:t>
            </a:r>
          </a:p>
          <a:p>
            <a:endParaRPr lang="en-US" sz="2200" b="0" kern="1200" dirty="0">
              <a:latin typeface="Helvetica" panose="020B0604020202020204" pitchFamily="34" charset="0"/>
            </a:endParaRPr>
          </a:p>
          <a:p>
            <a:r>
              <a:rPr lang="en-US" sz="2200" b="0" kern="1200" dirty="0">
                <a:latin typeface="Helvetica" panose="020B0604020202020204" pitchFamily="34" charset="0"/>
              </a:rPr>
              <a:t>Poverty: 25.7% (2017)</a:t>
            </a:r>
          </a:p>
          <a:p>
            <a:endParaRPr lang="en-US" sz="2200" b="0" kern="1200" dirty="0">
              <a:latin typeface="Helvetica" panose="020B0604020202020204" pitchFamily="34" charset="0"/>
            </a:endParaRPr>
          </a:p>
          <a:p>
            <a:r>
              <a:rPr lang="en-US" sz="2200" b="0" kern="1200" dirty="0">
                <a:latin typeface="Helvetica" panose="020B0604020202020204" pitchFamily="34" charset="0"/>
              </a:rPr>
              <a:t>CC Incidence: </a:t>
            </a:r>
          </a:p>
          <a:p>
            <a:pPr marL="0" indent="0">
              <a:buNone/>
            </a:pPr>
            <a:r>
              <a:rPr lang="en-US" sz="2200" b="0" kern="1200" dirty="0">
                <a:latin typeface="Helvetica" panose="020B0604020202020204" pitchFamily="34" charset="0"/>
              </a:rPr>
              <a:t>Armenia= 8.4, Europe=11.2</a:t>
            </a:r>
          </a:p>
          <a:p>
            <a:endParaRPr lang="en-US" sz="2200" b="0" kern="1200" dirty="0">
              <a:latin typeface="Helvetica" panose="020B0604020202020204" pitchFamily="34" charset="0"/>
            </a:endParaRPr>
          </a:p>
          <a:p>
            <a:r>
              <a:rPr lang="en-US" sz="2200" b="0" kern="1200" dirty="0">
                <a:latin typeface="Helvetica" panose="020B0604020202020204" pitchFamily="34" charset="0"/>
              </a:rPr>
              <a:t>CC Mortality: </a:t>
            </a:r>
          </a:p>
          <a:p>
            <a:pPr marL="0" indent="0">
              <a:buNone/>
            </a:pPr>
            <a:r>
              <a:rPr lang="en-US" sz="2200" b="0" kern="1200" dirty="0">
                <a:latin typeface="Helvetica" panose="020B0604020202020204" pitchFamily="34" charset="0"/>
              </a:rPr>
              <a:t>Armenia= 5.6, Europe=3.8</a:t>
            </a:r>
          </a:p>
          <a:p>
            <a:endParaRPr lang="en-US" sz="2200" b="0" kern="1200" dirty="0">
              <a:latin typeface="Helvetica" panose="020B0604020202020204" pitchFamily="34" charset="0"/>
            </a:endParaRPr>
          </a:p>
          <a:p>
            <a:endParaRPr lang="en-US" dirty="0"/>
          </a:p>
        </p:txBody>
      </p:sp>
      <p:pic>
        <p:nvPicPr>
          <p:cNvPr id="1026" name="Picture 2" descr="Image result for map of armenia">
            <a:extLst>
              <a:ext uri="{FF2B5EF4-FFF2-40B4-BE49-F238E27FC236}">
                <a16:creationId xmlns:a16="http://schemas.microsoft.com/office/drawing/2014/main" id="{7114DE72-0E3D-4062-86FB-30D957D04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05063"/>
            <a:ext cx="4414838" cy="329326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Risultati immagini per armenia flag"/>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9419" y="4651772"/>
            <a:ext cx="554831" cy="277416"/>
          </a:xfrm>
          <a:prstGeom prst="rect">
            <a:avLst/>
          </a:prstGeom>
        </p:spPr>
      </p:pic>
      <p:sp>
        <p:nvSpPr>
          <p:cNvPr id="8" name="Rectangle 2">
            <a:extLst>
              <a:ext uri="{FF2B5EF4-FFF2-40B4-BE49-F238E27FC236}">
                <a16:creationId xmlns:a16="http://schemas.microsoft.com/office/drawing/2014/main" id="{37E9141E-9849-4F24-9323-3190CACDBBE9}"/>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a:t>Armenia</a:t>
            </a:r>
          </a:p>
        </p:txBody>
      </p:sp>
    </p:spTree>
    <p:extLst>
      <p:ext uri="{BB962C8B-B14F-4D97-AF65-F5344CB8AC3E}">
        <p14:creationId xmlns:p14="http://schemas.microsoft.com/office/powerpoint/2010/main" val="3766016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4425C3-56A5-46AF-833D-336F41619BB3}"/>
              </a:ext>
            </a:extLst>
          </p:cNvPr>
          <p:cNvSpPr>
            <a:spLocks noGrp="1"/>
          </p:cNvSpPr>
          <p:nvPr>
            <p:ph idx="1"/>
          </p:nvPr>
        </p:nvSpPr>
        <p:spPr>
          <a:xfrm>
            <a:off x="220718" y="1324303"/>
            <a:ext cx="8481848" cy="4813738"/>
          </a:xfrm>
        </p:spPr>
        <p:txBody>
          <a:bodyPr>
            <a:normAutofit fontScale="92500"/>
          </a:bodyPr>
          <a:lstStyle/>
          <a:p>
            <a:r>
              <a:rPr lang="en-US" sz="2000" b="0" kern="1200" dirty="0">
                <a:latin typeface="Helvetica" panose="020B0604020202020204" pitchFamily="34" charset="0"/>
              </a:rPr>
              <a:t>Screening</a:t>
            </a:r>
          </a:p>
          <a:p>
            <a:pPr lvl="1"/>
            <a:endParaRPr lang="en-US" sz="2000" kern="1200" dirty="0">
              <a:latin typeface="Helvetica" panose="020B0604020202020204" pitchFamily="34" charset="0"/>
              <a:ea typeface="+mn-ea"/>
              <a:cs typeface="+mn-cs"/>
            </a:endParaRPr>
          </a:p>
          <a:p>
            <a:pPr lvl="1"/>
            <a:r>
              <a:rPr lang="en-US" sz="2000" kern="1200" dirty="0">
                <a:latin typeface="Helvetica" panose="020B0604020202020204" pitchFamily="34" charset="0"/>
                <a:ea typeface="+mn-ea"/>
                <a:cs typeface="+mn-cs"/>
              </a:rPr>
              <a:t>Up to 2014: opportunistic screening not through PAP testing (pay out of pocket if you want to do it)</a:t>
            </a:r>
          </a:p>
          <a:p>
            <a:pPr lvl="1"/>
            <a:endParaRPr lang="en-US" sz="2000" kern="1200" dirty="0">
              <a:latin typeface="Helvetica" panose="020B0604020202020204" pitchFamily="34" charset="0"/>
              <a:ea typeface="+mn-ea"/>
              <a:cs typeface="+mn-cs"/>
            </a:endParaRPr>
          </a:p>
          <a:p>
            <a:pPr lvl="1"/>
            <a:r>
              <a:rPr lang="en-US" sz="2000" kern="1200" dirty="0">
                <a:latin typeface="Helvetica" panose="020B0604020202020204" pitchFamily="34" charset="0"/>
                <a:ea typeface="+mn-ea"/>
                <a:cs typeface="+mn-cs"/>
              </a:rPr>
              <a:t>Since 2015: </a:t>
            </a:r>
            <a:r>
              <a:rPr lang="it-IT" sz="2000" kern="1200" dirty="0">
                <a:latin typeface="Helvetica" panose="020B0604020202020204" pitchFamily="34" charset="0"/>
                <a:ea typeface="+mn-ea"/>
                <a:cs typeface="+mn-cs"/>
              </a:rPr>
              <a:t>"Disease Prevention and Control Project in Armenia" project funded by the World Bank (2015-2020)</a:t>
            </a:r>
          </a:p>
          <a:p>
            <a:pPr lvl="1"/>
            <a:endParaRPr lang="it-IT" sz="2000" kern="1200" dirty="0">
              <a:latin typeface="Helvetica" panose="020B0604020202020204" pitchFamily="34" charset="0"/>
              <a:ea typeface="+mn-ea"/>
              <a:cs typeface="+mn-cs"/>
            </a:endParaRPr>
          </a:p>
          <a:p>
            <a:pPr lvl="1"/>
            <a:r>
              <a:rPr lang="it-IT" sz="2000" kern="1200" dirty="0">
                <a:latin typeface="Helvetica" panose="020B0604020202020204" pitchFamily="34" charset="0"/>
                <a:ea typeface="+mn-ea"/>
                <a:cs typeface="+mn-cs"/>
              </a:rPr>
              <a:t>One free screening slot for each woman aged 30-60 every </a:t>
            </a:r>
            <a:r>
              <a:rPr lang="it-IT" sz="2000" kern="1200" dirty="0" err="1">
                <a:latin typeface="Helvetica" panose="020B0604020202020204" pitchFamily="34" charset="0"/>
                <a:ea typeface="+mn-ea"/>
                <a:cs typeface="+mn-cs"/>
              </a:rPr>
              <a:t>three</a:t>
            </a:r>
            <a:r>
              <a:rPr lang="it-IT" sz="2000" kern="1200" dirty="0">
                <a:latin typeface="Helvetica" panose="020B0604020202020204" pitchFamily="34" charset="0"/>
                <a:ea typeface="+mn-ea"/>
                <a:cs typeface="+mn-cs"/>
              </a:rPr>
              <a:t> </a:t>
            </a:r>
            <a:r>
              <a:rPr lang="it-IT" sz="2000" kern="1200" dirty="0" err="1">
                <a:latin typeface="Helvetica" panose="020B0604020202020204" pitchFamily="34" charset="0"/>
                <a:ea typeface="+mn-ea"/>
                <a:cs typeface="+mn-cs"/>
              </a:rPr>
              <a:t>years</a:t>
            </a:r>
            <a:endParaRPr lang="it-IT" sz="2000" kern="1200" dirty="0">
              <a:latin typeface="Helvetica" panose="020B0604020202020204" pitchFamily="34" charset="0"/>
              <a:ea typeface="+mn-ea"/>
              <a:cs typeface="+mn-cs"/>
            </a:endParaRPr>
          </a:p>
          <a:p>
            <a:pPr lvl="1"/>
            <a:endParaRPr lang="en-GB" sz="2000" kern="1200" dirty="0">
              <a:latin typeface="Helvetica" panose="020B0604020202020204" pitchFamily="34" charset="0"/>
              <a:ea typeface="+mn-ea"/>
              <a:cs typeface="+mn-cs"/>
            </a:endParaRPr>
          </a:p>
          <a:p>
            <a:pPr lvl="1"/>
            <a:r>
              <a:rPr lang="en-GB" sz="2000" kern="1200" dirty="0">
                <a:latin typeface="Helvetica" panose="020B0604020202020204" pitchFamily="34" charset="0"/>
                <a:ea typeface="+mn-ea"/>
                <a:cs typeface="+mn-cs"/>
              </a:rPr>
              <a:t>No invitation system. Mostly advertised using </a:t>
            </a:r>
            <a:r>
              <a:rPr lang="en-US" sz="2000" kern="1200" dirty="0">
                <a:latin typeface="Helvetica" panose="020B0604020202020204" pitchFamily="34" charset="0"/>
                <a:ea typeface="+mn-ea"/>
                <a:cs typeface="+mn-cs"/>
              </a:rPr>
              <a:t>classical advocacy tools as TV and radio programs, leaflets in supermarkets</a:t>
            </a:r>
          </a:p>
          <a:p>
            <a:pPr lvl="1"/>
            <a:endParaRPr lang="en-US" sz="2000" kern="1200" dirty="0">
              <a:latin typeface="Helvetica" panose="020B0604020202020204" pitchFamily="34" charset="0"/>
              <a:ea typeface="+mn-ea"/>
              <a:cs typeface="+mn-cs"/>
            </a:endParaRPr>
          </a:p>
          <a:p>
            <a:pPr lvl="1"/>
            <a:r>
              <a:rPr lang="en-US" sz="2000" kern="1200" dirty="0">
                <a:latin typeface="Helvetica" panose="020B0604020202020204" pitchFamily="34" charset="0"/>
                <a:ea typeface="+mn-ea"/>
                <a:cs typeface="+mn-cs"/>
              </a:rPr>
              <a:t>As of Feb 19, participation was not satisfactory for the Government</a:t>
            </a:r>
          </a:p>
          <a:p>
            <a:pPr marL="342900" lvl="1" indent="0" algn="just">
              <a:buNone/>
            </a:pPr>
            <a:endParaRPr lang="it-IT" dirty="0"/>
          </a:p>
        </p:txBody>
      </p:sp>
      <p:sp>
        <p:nvSpPr>
          <p:cNvPr id="4" name="Rectangle 2">
            <a:extLst>
              <a:ext uri="{FF2B5EF4-FFF2-40B4-BE49-F238E27FC236}">
                <a16:creationId xmlns:a16="http://schemas.microsoft.com/office/drawing/2014/main" id="{CACFFCD0-D5D8-4F7E-BAAA-9CA58DD775F0}"/>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a:t>CC screening and treatment in Armenia</a:t>
            </a:r>
          </a:p>
        </p:txBody>
      </p:sp>
    </p:spTree>
    <p:extLst>
      <p:ext uri="{BB962C8B-B14F-4D97-AF65-F5344CB8AC3E}">
        <p14:creationId xmlns:p14="http://schemas.microsoft.com/office/powerpoint/2010/main" val="381388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it-IT" altLang="it-IT"/>
              <a:t>Motivation (1)</a:t>
            </a:r>
          </a:p>
        </p:txBody>
      </p:sp>
      <p:sp>
        <p:nvSpPr>
          <p:cNvPr id="7171" name="Rectangle 3"/>
          <p:cNvSpPr>
            <a:spLocks noGrp="1" noChangeArrowheads="1"/>
          </p:cNvSpPr>
          <p:nvPr>
            <p:ph type="body" idx="1"/>
          </p:nvPr>
        </p:nvSpPr>
        <p:spPr>
          <a:xfrm>
            <a:off x="347663" y="1295400"/>
            <a:ext cx="8280400" cy="4979988"/>
          </a:xfrm>
        </p:spPr>
        <p:txBody>
          <a:bodyPr/>
          <a:lstStyle/>
          <a:p>
            <a:pPr algn="just" eaLnBrk="1" hangingPunct="1">
              <a:lnSpc>
                <a:spcPct val="90000"/>
              </a:lnSpc>
            </a:pPr>
            <a:endParaRPr lang="en-US" altLang="it-IT" sz="1600" b="0" dirty="0"/>
          </a:p>
          <a:p>
            <a:pPr algn="just" eaLnBrk="1" hangingPunct="1">
              <a:lnSpc>
                <a:spcPct val="90000"/>
              </a:lnSpc>
            </a:pPr>
            <a:endParaRPr lang="en-US" altLang="it-IT" sz="1600" b="0" dirty="0"/>
          </a:p>
          <a:p>
            <a:pPr algn="just" eaLnBrk="1" hangingPunct="1">
              <a:lnSpc>
                <a:spcPct val="90000"/>
              </a:lnSpc>
            </a:pPr>
            <a:r>
              <a:rPr lang="en-US" altLang="it-IT" sz="1600" b="0" dirty="0"/>
              <a:t>Among women, breast cancer is the most common neoplastic disease worldwide and the second most common cause of cancer mortality in developed countries (IARC 2012)</a:t>
            </a:r>
          </a:p>
          <a:p>
            <a:pPr algn="just" eaLnBrk="1" hangingPunct="1">
              <a:lnSpc>
                <a:spcPct val="90000"/>
              </a:lnSpc>
            </a:pPr>
            <a:endParaRPr lang="en-US" altLang="it-IT" sz="1600" b="0" dirty="0"/>
          </a:p>
          <a:p>
            <a:pPr lvl="1" algn="just" eaLnBrk="1" hangingPunct="1">
              <a:lnSpc>
                <a:spcPct val="90000"/>
              </a:lnSpc>
            </a:pPr>
            <a:r>
              <a:rPr lang="en-US" altLang="it-IT" dirty="0"/>
              <a:t>1.7 million new cases in 2012, accounting for 25% of all new cancer cases in women. Estimated number of 521,900 deaths in 2012</a:t>
            </a:r>
          </a:p>
          <a:p>
            <a:pPr lvl="1" algn="just" eaLnBrk="1" hangingPunct="1">
              <a:lnSpc>
                <a:spcPct val="90000"/>
              </a:lnSpc>
            </a:pPr>
            <a:endParaRPr lang="en-US" altLang="it-IT" dirty="0"/>
          </a:p>
          <a:p>
            <a:pPr lvl="1" algn="just" eaLnBrk="1" hangingPunct="1">
              <a:lnSpc>
                <a:spcPct val="90000"/>
              </a:lnSpc>
            </a:pPr>
            <a:r>
              <a:rPr lang="en-US" altLang="it-IT" dirty="0"/>
              <a:t>Breast cancer is associated with an overall cost of about 0.5-0.6% of the total health care expenditure of developed countries (OECD 2009)</a:t>
            </a:r>
          </a:p>
          <a:p>
            <a:pPr algn="just" eaLnBrk="1" hangingPunct="1">
              <a:lnSpc>
                <a:spcPct val="90000"/>
              </a:lnSpc>
            </a:pPr>
            <a:endParaRPr lang="en-US" altLang="it-IT" sz="1600" b="0" dirty="0"/>
          </a:p>
        </p:txBody>
      </p:sp>
    </p:spTree>
    <p:extLst>
      <p:ext uri="{BB962C8B-B14F-4D97-AF65-F5344CB8AC3E}">
        <p14:creationId xmlns:p14="http://schemas.microsoft.com/office/powerpoint/2010/main" val="3307517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B28299-10A5-481E-B5AF-48A47FD4B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26" y="2125266"/>
            <a:ext cx="2974133" cy="2767376"/>
          </a:xfrm>
          <a:prstGeom prst="rect">
            <a:avLst/>
          </a:prstGeom>
        </p:spPr>
      </p:pic>
      <p:pic>
        <p:nvPicPr>
          <p:cNvPr id="10" name="Picture 9">
            <a:extLst>
              <a:ext uri="{FF2B5EF4-FFF2-40B4-BE49-F238E27FC236}">
                <a16:creationId xmlns:a16="http://schemas.microsoft.com/office/drawing/2014/main" id="{DAE8D7A1-93B2-4DD0-967A-00BB70211D20}"/>
              </a:ext>
            </a:extLst>
          </p:cNvPr>
          <p:cNvPicPr>
            <a:picLocks noChangeAspect="1"/>
          </p:cNvPicPr>
          <p:nvPr/>
        </p:nvPicPr>
        <p:blipFill>
          <a:blip r:embed="rId4"/>
          <a:stretch>
            <a:fillRect/>
          </a:stretch>
        </p:blipFill>
        <p:spPr>
          <a:xfrm>
            <a:off x="2860625" y="1845421"/>
            <a:ext cx="3470392" cy="3588641"/>
          </a:xfrm>
          <a:prstGeom prst="rect">
            <a:avLst/>
          </a:prstGeom>
        </p:spPr>
      </p:pic>
      <p:sp>
        <p:nvSpPr>
          <p:cNvPr id="11" name="TextBox 10">
            <a:extLst>
              <a:ext uri="{FF2B5EF4-FFF2-40B4-BE49-F238E27FC236}">
                <a16:creationId xmlns:a16="http://schemas.microsoft.com/office/drawing/2014/main" id="{073B0202-B07D-47B5-9351-C0D3D2F98A50}"/>
              </a:ext>
            </a:extLst>
          </p:cNvPr>
          <p:cNvSpPr txBox="1"/>
          <p:nvPr/>
        </p:nvSpPr>
        <p:spPr>
          <a:xfrm>
            <a:off x="6119261" y="1809319"/>
            <a:ext cx="3024739" cy="4478149"/>
          </a:xfrm>
          <a:prstGeom prst="rect">
            <a:avLst/>
          </a:prstGeom>
          <a:noFill/>
        </p:spPr>
        <p:txBody>
          <a:bodyPr wrap="square" rtlCol="0">
            <a:spAutoFit/>
          </a:bodyPr>
          <a:lstStyle/>
          <a:p>
            <a:pPr marL="342900" indent="-342900">
              <a:buFontTx/>
              <a:buChar char="-"/>
            </a:pPr>
            <a:r>
              <a:rPr lang="en-US" sz="1900" b="0" dirty="0"/>
              <a:t>44% of the population below the poverty line (the highest poverty rate in Armenia)</a:t>
            </a:r>
          </a:p>
          <a:p>
            <a:endParaRPr lang="en-US" sz="1900" b="0" dirty="0"/>
          </a:p>
          <a:p>
            <a:pPr marL="342900" indent="-342900">
              <a:buFontTx/>
              <a:buChar char="-"/>
            </a:pPr>
            <a:r>
              <a:rPr lang="en-US" sz="1900" b="0" dirty="0"/>
              <a:t>Population 251,941 (2011 Census)</a:t>
            </a:r>
          </a:p>
          <a:p>
            <a:pPr marL="342900" indent="-342900">
              <a:buFontTx/>
              <a:buChar char="-"/>
            </a:pPr>
            <a:endParaRPr lang="en-US" sz="1900" b="0" dirty="0"/>
          </a:p>
          <a:p>
            <a:pPr marL="342900" indent="-342900">
              <a:buFontTx/>
              <a:buChar char="-"/>
            </a:pPr>
            <a:r>
              <a:rPr lang="en-US" sz="1900" b="0" dirty="0"/>
              <a:t>Urban: 146,908 (58.3%)</a:t>
            </a:r>
          </a:p>
          <a:p>
            <a:pPr marL="342900" indent="-342900">
              <a:buFontTx/>
              <a:buChar char="-"/>
            </a:pPr>
            <a:endParaRPr lang="en-US" sz="1900" b="0" dirty="0"/>
          </a:p>
          <a:p>
            <a:pPr marL="342900" indent="-342900">
              <a:buFontTx/>
              <a:buChar char="-"/>
            </a:pPr>
            <a:r>
              <a:rPr lang="en-US" sz="1900" b="0" dirty="0"/>
              <a:t>Rural: 105,033 (41.7%)</a:t>
            </a:r>
          </a:p>
          <a:p>
            <a:endParaRPr lang="en-US" sz="1900" b="0" dirty="0"/>
          </a:p>
          <a:p>
            <a:endParaRPr lang="en-US" sz="1900" dirty="0"/>
          </a:p>
        </p:txBody>
      </p:sp>
      <p:sp>
        <p:nvSpPr>
          <p:cNvPr id="8" name="Rectangle 2">
            <a:extLst>
              <a:ext uri="{FF2B5EF4-FFF2-40B4-BE49-F238E27FC236}">
                <a16:creationId xmlns:a16="http://schemas.microsoft.com/office/drawing/2014/main" id="{6AF720BA-EE10-4E14-9186-6266925ED596}"/>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a:t>The </a:t>
            </a:r>
            <a:r>
              <a:rPr lang="it-IT" altLang="it-IT" b="0" kern="0" dirty="0" err="1"/>
              <a:t>region</a:t>
            </a:r>
            <a:r>
              <a:rPr lang="it-IT" altLang="it-IT" b="0" kern="0" dirty="0"/>
              <a:t> of </a:t>
            </a:r>
            <a:r>
              <a:rPr lang="it-IT" altLang="it-IT" b="0" kern="0" dirty="0" err="1"/>
              <a:t>interest</a:t>
            </a:r>
            <a:endParaRPr lang="it-IT" altLang="it-IT" b="0" kern="0" dirty="0"/>
          </a:p>
        </p:txBody>
      </p:sp>
    </p:spTree>
    <p:extLst>
      <p:ext uri="{BB962C8B-B14F-4D97-AF65-F5344CB8AC3E}">
        <p14:creationId xmlns:p14="http://schemas.microsoft.com/office/powerpoint/2010/main" val="2366994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it-IT"/>
              <a:t>Scheme of the presentation</a:t>
            </a:r>
          </a:p>
        </p:txBody>
      </p:sp>
      <p:sp>
        <p:nvSpPr>
          <p:cNvPr id="7172" name="Rectangle 3"/>
          <p:cNvSpPr>
            <a:spLocks noGrp="1" noChangeArrowheads="1"/>
          </p:cNvSpPr>
          <p:nvPr>
            <p:ph type="body" idx="1"/>
          </p:nvPr>
        </p:nvSpPr>
        <p:spPr>
          <a:xfrm>
            <a:off x="350838" y="1266825"/>
            <a:ext cx="8280400" cy="4865688"/>
          </a:xfrm>
          <a:noFill/>
        </p:spPr>
        <p:txBody>
          <a:bodyPr/>
          <a:lstStyle/>
          <a:p>
            <a:pPr eaLnBrk="1" hangingPunct="1"/>
            <a:r>
              <a:rPr lang="en-US" altLang="it-IT" sz="1600" b="0" dirty="0"/>
              <a:t>Motivation</a:t>
            </a:r>
          </a:p>
          <a:p>
            <a:pPr marL="0" indent="0" eaLnBrk="1" hangingPunct="1">
              <a:buNone/>
            </a:pPr>
            <a:endParaRPr lang="en-US" altLang="it-IT" sz="1600" b="0" dirty="0"/>
          </a:p>
          <a:p>
            <a:pPr eaLnBrk="1" hangingPunct="1"/>
            <a:r>
              <a:rPr lang="en-US" altLang="it-IT" sz="1600" b="0" dirty="0"/>
              <a:t>Institutional context</a:t>
            </a:r>
          </a:p>
          <a:p>
            <a:pPr eaLnBrk="1" hangingPunct="1">
              <a:buFontTx/>
              <a:buNone/>
            </a:pPr>
            <a:endParaRPr lang="en-US" altLang="it-IT" sz="1600" b="0" dirty="0"/>
          </a:p>
          <a:p>
            <a:pPr eaLnBrk="1" hangingPunct="1"/>
            <a:r>
              <a:rPr lang="en-US" altLang="it-IT" sz="1600" b="0" dirty="0">
                <a:solidFill>
                  <a:srgbClr val="FF6600"/>
                </a:solidFill>
              </a:rPr>
              <a:t>Experimental design</a:t>
            </a:r>
          </a:p>
          <a:p>
            <a:pPr eaLnBrk="1" hangingPunct="1">
              <a:buFontTx/>
              <a:buNone/>
            </a:pPr>
            <a:endParaRPr lang="en-US" altLang="it-IT" sz="1600" b="0" dirty="0"/>
          </a:p>
          <a:p>
            <a:pPr eaLnBrk="1" hangingPunct="1"/>
            <a:r>
              <a:rPr lang="en-US" altLang="it-IT" sz="1600" b="0" dirty="0"/>
              <a:t>Results</a:t>
            </a:r>
          </a:p>
          <a:p>
            <a:pPr eaLnBrk="1" hangingPunct="1">
              <a:buFontTx/>
              <a:buNone/>
            </a:pPr>
            <a:endParaRPr lang="en-US" altLang="it-IT" sz="1600" b="0" dirty="0"/>
          </a:p>
          <a:p>
            <a:pPr eaLnBrk="1" hangingPunct="1"/>
            <a:r>
              <a:rPr lang="en-US" altLang="it-IT" sz="1600" b="0" dirty="0"/>
              <a:t>Conclusion</a:t>
            </a:r>
          </a:p>
        </p:txBody>
      </p:sp>
    </p:spTree>
    <p:extLst>
      <p:ext uri="{BB962C8B-B14F-4D97-AF65-F5344CB8AC3E}">
        <p14:creationId xmlns:p14="http://schemas.microsoft.com/office/powerpoint/2010/main" val="3740093083"/>
      </p:ext>
    </p:extLst>
  </p:cSld>
  <p:clrMapOvr>
    <a:masterClrMapping/>
  </p:clrMapOvr>
  <p:transition advTm="93923"/>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1900" b="0" kern="1200" dirty="0">
                <a:latin typeface="Helvetica" panose="020B0604020202020204" pitchFamily="34" charset="0"/>
              </a:rPr>
              <a:t>We manipulate</a:t>
            </a:r>
          </a:p>
          <a:p>
            <a:endParaRPr lang="it-IT" sz="1900" b="0" kern="1200" dirty="0">
              <a:latin typeface="Helvetica" panose="020B0604020202020204" pitchFamily="34" charset="0"/>
            </a:endParaRPr>
          </a:p>
          <a:p>
            <a:pPr lvl="1"/>
            <a:r>
              <a:rPr lang="it-IT" sz="1900" kern="1200" dirty="0">
                <a:latin typeface="Helvetica" panose="020B0604020202020204" pitchFamily="34" charset="0"/>
                <a:ea typeface="+mn-ea"/>
                <a:cs typeface="+mn-cs"/>
              </a:rPr>
              <a:t>Presence of a letter</a:t>
            </a:r>
          </a:p>
          <a:p>
            <a:pPr lvl="1"/>
            <a:endParaRPr lang="it-IT" sz="1900" kern="1200" dirty="0">
              <a:latin typeface="Helvetica" panose="020B0604020202020204" pitchFamily="34" charset="0"/>
              <a:ea typeface="+mn-ea"/>
              <a:cs typeface="+mn-cs"/>
            </a:endParaRPr>
          </a:p>
          <a:p>
            <a:pPr lvl="1"/>
            <a:r>
              <a:rPr lang="it-IT" sz="1900" kern="1200" dirty="0" err="1">
                <a:latin typeface="Helvetica" panose="020B0604020202020204" pitchFamily="34" charset="0"/>
                <a:ea typeface="+mn-ea"/>
                <a:cs typeface="+mn-cs"/>
              </a:rPr>
              <a:t>Presence</a:t>
            </a:r>
            <a:r>
              <a:rPr lang="it-IT" sz="1900" kern="1200" dirty="0">
                <a:latin typeface="Helvetica" panose="020B0604020202020204" pitchFamily="34" charset="0"/>
                <a:ea typeface="+mn-ea"/>
                <a:cs typeface="+mn-cs"/>
              </a:rPr>
              <a:t> of a reminder on top of the letter (Altmann &amp; Traxler, 2017, Calzolari &amp; Nardotto, 2016)</a:t>
            </a:r>
          </a:p>
          <a:p>
            <a:pPr lvl="1"/>
            <a:endParaRPr lang="it-IT" sz="1900" kern="1200" dirty="0">
              <a:latin typeface="Helvetica" panose="020B0604020202020204" pitchFamily="34" charset="0"/>
              <a:ea typeface="+mn-ea"/>
              <a:cs typeface="+mn-cs"/>
            </a:endParaRPr>
          </a:p>
          <a:p>
            <a:pPr lvl="1"/>
            <a:r>
              <a:rPr lang="it-IT" sz="1900" kern="1200" dirty="0">
                <a:latin typeface="Helvetica" panose="020B0604020202020204" pitchFamily="34" charset="0"/>
                <a:ea typeface="+mn-ea"/>
                <a:cs typeface="+mn-cs"/>
              </a:rPr>
              <a:t>The frame of the invitation letters and reminders (Positive framing; Negative Framing; Concerned for others framing) (Rothman and Salovey, 1997; Bertoni et al 2019; Du, Li, Lu &amp; Lu, 2019)</a:t>
            </a:r>
          </a:p>
          <a:p>
            <a:pPr lvl="1"/>
            <a:endParaRPr lang="it-IT" sz="1900" kern="1200" dirty="0">
              <a:latin typeface="Helvetica" panose="020B0604020202020204" pitchFamily="34" charset="0"/>
              <a:ea typeface="+mn-ea"/>
              <a:cs typeface="+mn-cs"/>
            </a:endParaRPr>
          </a:p>
          <a:p>
            <a:pPr lvl="1"/>
            <a:endParaRPr lang="it-IT" sz="1900" kern="1200" dirty="0">
              <a:latin typeface="Helvetica" panose="020B0604020202020204" pitchFamily="34" charset="0"/>
              <a:ea typeface="+mn-ea"/>
              <a:cs typeface="+mn-cs"/>
            </a:endParaRPr>
          </a:p>
          <a:p>
            <a:r>
              <a:rPr lang="it-IT" sz="1900" b="0" kern="1200" dirty="0">
                <a:latin typeface="Helvetica" panose="020B0604020202020204" pitchFamily="34" charset="0"/>
              </a:rPr>
              <a:t>8 </a:t>
            </a:r>
            <a:r>
              <a:rPr lang="it-IT" sz="1900" b="0" kern="1200" dirty="0" err="1">
                <a:latin typeface="Helvetica" panose="020B0604020202020204" pitchFamily="34" charset="0"/>
              </a:rPr>
              <a:t>treatments</a:t>
            </a:r>
            <a:r>
              <a:rPr lang="it-IT" sz="1900" b="0" kern="1200" dirty="0">
                <a:latin typeface="Helvetica" panose="020B0604020202020204" pitchFamily="34" charset="0"/>
              </a:rPr>
              <a:t> (</a:t>
            </a:r>
            <a:r>
              <a:rPr lang="it-IT" sz="1900" b="0" kern="1200" dirty="0" err="1">
                <a:latin typeface="Helvetica" panose="020B0604020202020204" pitchFamily="34" charset="0"/>
              </a:rPr>
              <a:t>different</a:t>
            </a:r>
            <a:r>
              <a:rPr lang="it-IT" sz="1900" b="0" kern="1200" dirty="0">
                <a:latin typeface="Helvetica" panose="020B0604020202020204" pitchFamily="34" charset="0"/>
              </a:rPr>
              <a:t> </a:t>
            </a:r>
            <a:r>
              <a:rPr lang="it-IT" sz="1900" b="0" kern="1200" dirty="0" err="1">
                <a:latin typeface="Helvetica" panose="020B0604020202020204" pitchFamily="34" charset="0"/>
              </a:rPr>
              <a:t>invitations</a:t>
            </a:r>
            <a:r>
              <a:rPr lang="it-IT" sz="1900" b="0" kern="1200" dirty="0">
                <a:latin typeface="Helvetica" panose="020B0604020202020204" pitchFamily="34" charset="0"/>
              </a:rPr>
              <a:t>) + 1 control (no </a:t>
            </a:r>
            <a:r>
              <a:rPr lang="it-IT" sz="1900" b="0" kern="1200" dirty="0" err="1">
                <a:latin typeface="Helvetica" panose="020B0604020202020204" pitchFamily="34" charset="0"/>
              </a:rPr>
              <a:t>invitation</a:t>
            </a:r>
            <a:r>
              <a:rPr lang="it-IT" sz="1900" b="0" kern="1200" dirty="0">
                <a:latin typeface="Helvetica" panose="020B0604020202020204" pitchFamily="34" charset="0"/>
              </a:rPr>
              <a:t>)</a:t>
            </a:r>
          </a:p>
          <a:p>
            <a:endParaRPr lang="it-IT" sz="1900" b="0" kern="1200" dirty="0">
              <a:latin typeface="Helvetica" panose="020B0604020202020204" pitchFamily="34" charset="0"/>
            </a:endParaRPr>
          </a:p>
          <a:p>
            <a:endParaRPr lang="it-IT" sz="1900" b="0" kern="1200" dirty="0">
              <a:latin typeface="Helvetica" panose="020B0604020202020204" pitchFamily="34" charset="0"/>
            </a:endParaRPr>
          </a:p>
          <a:p>
            <a:pPr marL="0" indent="0">
              <a:buNone/>
            </a:pPr>
            <a:endParaRPr lang="it-IT" sz="1900" dirty="0"/>
          </a:p>
        </p:txBody>
      </p:sp>
      <p:sp>
        <p:nvSpPr>
          <p:cNvPr id="5" name="Rectangle 2">
            <a:extLst>
              <a:ext uri="{FF2B5EF4-FFF2-40B4-BE49-F238E27FC236}">
                <a16:creationId xmlns:a16="http://schemas.microsoft.com/office/drawing/2014/main" id="{665E7C67-3DC3-41A3-8524-0895F2856606}"/>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err="1"/>
              <a:t>Experimental</a:t>
            </a:r>
            <a:r>
              <a:rPr lang="it-IT" altLang="it-IT" b="0" kern="0" dirty="0"/>
              <a:t> design</a:t>
            </a:r>
          </a:p>
        </p:txBody>
      </p:sp>
    </p:spTree>
    <p:extLst>
      <p:ext uri="{BB962C8B-B14F-4D97-AF65-F5344CB8AC3E}">
        <p14:creationId xmlns:p14="http://schemas.microsoft.com/office/powerpoint/2010/main" val="4268377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FFF02-71C8-442A-AB20-1C0580DDFF27}"/>
              </a:ext>
            </a:extLst>
          </p:cNvPr>
          <p:cNvSpPr>
            <a:spLocks noGrp="1"/>
          </p:cNvSpPr>
          <p:nvPr>
            <p:ph sz="half" idx="1"/>
          </p:nvPr>
        </p:nvSpPr>
        <p:spPr/>
        <p:txBody>
          <a:bodyPr>
            <a:normAutofit fontScale="85000" lnSpcReduction="10000"/>
          </a:bodyPr>
          <a:lstStyle/>
          <a:p>
            <a:pPr algn="just"/>
            <a:r>
              <a:rPr lang="en-US" sz="1700" kern="1200" dirty="0">
                <a:latin typeface="Helvetica" panose="020B0604020202020204" pitchFamily="34" charset="0"/>
              </a:rPr>
              <a:t>Neutral (slightly positive invitation): </a:t>
            </a:r>
          </a:p>
          <a:p>
            <a:pPr marL="457200" lvl="1" indent="0" algn="just">
              <a:buNone/>
            </a:pPr>
            <a:endParaRPr lang="en-US" sz="1700" b="1" kern="1200" dirty="0">
              <a:latin typeface="Helvetica" panose="020B0604020202020204" pitchFamily="34" charset="0"/>
              <a:ea typeface="+mn-ea"/>
              <a:cs typeface="+mn-cs"/>
            </a:endParaRPr>
          </a:p>
          <a:p>
            <a:pPr marL="457200" lvl="1" indent="0" algn="just">
              <a:buNone/>
            </a:pPr>
            <a:r>
              <a:rPr lang="en-US" sz="1700" kern="1200" dirty="0">
                <a:latin typeface="Helvetica" panose="020B0604020202020204" pitchFamily="34" charset="0"/>
                <a:ea typeface="+mn-ea"/>
                <a:cs typeface="+mn-cs"/>
              </a:rPr>
              <a:t>Please note that scientific studies demonstrate that participating in cervical cancer screening programs can have relevant positive effects on the treatment of an early diagnosed disease.</a:t>
            </a:r>
          </a:p>
          <a:p>
            <a:pPr algn="just"/>
            <a:endParaRPr lang="en-US" sz="1700" b="0" kern="1200" dirty="0">
              <a:latin typeface="Helvetica" panose="020B0604020202020204" pitchFamily="34" charset="0"/>
            </a:endParaRPr>
          </a:p>
          <a:p>
            <a:pPr algn="just"/>
            <a:r>
              <a:rPr lang="en-US" sz="1700" kern="1200" dirty="0">
                <a:latin typeface="Helvetica" panose="020B0604020202020204" pitchFamily="34" charset="0"/>
              </a:rPr>
              <a:t>Negative Framing:</a:t>
            </a:r>
          </a:p>
          <a:p>
            <a:pPr marL="457200" lvl="1" indent="0" algn="just">
              <a:buNone/>
            </a:pPr>
            <a:endParaRPr lang="en-US" sz="1700" kern="1200" dirty="0">
              <a:latin typeface="Helvetica" panose="020B0604020202020204" pitchFamily="34" charset="0"/>
              <a:ea typeface="+mn-ea"/>
              <a:cs typeface="+mn-cs"/>
            </a:endParaRPr>
          </a:p>
          <a:p>
            <a:pPr marL="457200" lvl="1" indent="0" algn="just">
              <a:buNone/>
            </a:pPr>
            <a:r>
              <a:rPr lang="en-US" sz="1700" kern="1200" dirty="0">
                <a:latin typeface="Helvetica" panose="020B0604020202020204" pitchFamily="34" charset="0"/>
                <a:ea typeface="+mn-ea"/>
                <a:cs typeface="+mn-cs"/>
              </a:rPr>
              <a:t>Please note that scientific studies demonstrate that not participating in cervical cancer screening programs can have relevant negative effects on the treatment of a lately diagnosed disease: it increases the mortality rate, implies more extensive surgeries, less effective treatments, with lower chances of recovery.</a:t>
            </a:r>
          </a:p>
        </p:txBody>
      </p:sp>
      <p:sp>
        <p:nvSpPr>
          <p:cNvPr id="4" name="Content Placeholder 3">
            <a:extLst>
              <a:ext uri="{FF2B5EF4-FFF2-40B4-BE49-F238E27FC236}">
                <a16:creationId xmlns:a16="http://schemas.microsoft.com/office/drawing/2014/main" id="{2B407BBC-8BCC-4BDC-B5F6-D982D06F5F67}"/>
              </a:ext>
            </a:extLst>
          </p:cNvPr>
          <p:cNvSpPr>
            <a:spLocks noGrp="1"/>
          </p:cNvSpPr>
          <p:nvPr>
            <p:ph sz="half" idx="2"/>
          </p:nvPr>
        </p:nvSpPr>
        <p:spPr/>
        <p:txBody>
          <a:bodyPr>
            <a:normAutofit fontScale="85000" lnSpcReduction="10000"/>
          </a:bodyPr>
          <a:lstStyle/>
          <a:p>
            <a:r>
              <a:rPr lang="en-US" sz="1600" kern="1200" dirty="0">
                <a:latin typeface="Helvetica" panose="020B0604020202020204" pitchFamily="34" charset="0"/>
              </a:rPr>
              <a:t>Concern for Others:</a:t>
            </a:r>
          </a:p>
          <a:p>
            <a:pPr marL="457200" lvl="1" indent="0" algn="just">
              <a:buNone/>
            </a:pPr>
            <a:endParaRPr lang="en-US" sz="1600" kern="1200" dirty="0">
              <a:latin typeface="Helvetica" panose="020B0604020202020204" pitchFamily="34" charset="0"/>
              <a:ea typeface="+mn-ea"/>
              <a:cs typeface="+mn-cs"/>
            </a:endParaRPr>
          </a:p>
          <a:p>
            <a:pPr marL="457200" lvl="1" indent="0" algn="just">
              <a:buNone/>
            </a:pPr>
            <a:r>
              <a:rPr lang="en-US" sz="1600" kern="1200" dirty="0">
                <a:latin typeface="Helvetica" panose="020B0604020202020204" pitchFamily="34" charset="0"/>
                <a:ea typeface="+mn-ea"/>
                <a:cs typeface="+mn-cs"/>
              </a:rPr>
              <a:t>Your family members, relatives and friends expect you to live a long and healthy life with them. Detecting and curing a potential cancer at early stages can help you fulfil their expectations. Go to the screening for your loved ones! </a:t>
            </a:r>
          </a:p>
        </p:txBody>
      </p:sp>
      <p:sp>
        <p:nvSpPr>
          <p:cNvPr id="6" name="Rectangle 2">
            <a:extLst>
              <a:ext uri="{FF2B5EF4-FFF2-40B4-BE49-F238E27FC236}">
                <a16:creationId xmlns:a16="http://schemas.microsoft.com/office/drawing/2014/main" id="{54D0DD75-BB90-4151-A130-E06624D0E89F}"/>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a:t>The </a:t>
            </a:r>
            <a:r>
              <a:rPr lang="it-IT" altLang="it-IT" b="0" kern="0" dirty="0" err="1"/>
              <a:t>letter</a:t>
            </a:r>
            <a:r>
              <a:rPr lang="it-IT" altLang="it-IT" b="0" kern="0" dirty="0"/>
              <a:t> frames</a:t>
            </a:r>
          </a:p>
        </p:txBody>
      </p:sp>
    </p:spTree>
    <p:extLst>
      <p:ext uri="{BB962C8B-B14F-4D97-AF65-F5344CB8AC3E}">
        <p14:creationId xmlns:p14="http://schemas.microsoft.com/office/powerpoint/2010/main" val="1115069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28650" y="1472105"/>
            <a:ext cx="8168509" cy="4335518"/>
          </a:xfrm>
        </p:spPr>
        <p:txBody>
          <a:bodyPr>
            <a:noAutofit/>
          </a:bodyPr>
          <a:lstStyle/>
          <a:p>
            <a:r>
              <a:rPr lang="it-IT" sz="1900" b="0" kern="1200" dirty="0">
                <a:latin typeface="Helvetica" panose="020B0604020202020204" pitchFamily="34" charset="0"/>
              </a:rPr>
              <a:t>Shirak target population: about 36,000 eligible women aged 30-60 who have not attended the program as of Feb 2019 (or attended in 2015/2016)</a:t>
            </a:r>
          </a:p>
          <a:p>
            <a:endParaRPr lang="it-IT" sz="1900" b="0" kern="1200" dirty="0">
              <a:latin typeface="Helvetica" panose="020B0604020202020204" pitchFamily="34" charset="0"/>
            </a:endParaRPr>
          </a:p>
          <a:p>
            <a:endParaRPr lang="it-IT" sz="1900" b="0" kern="1200" dirty="0">
              <a:latin typeface="Helvetica" panose="020B0604020202020204" pitchFamily="34" charset="0"/>
            </a:endParaRPr>
          </a:p>
          <a:p>
            <a:endParaRPr lang="it-IT" sz="1900" b="0" kern="1200" dirty="0">
              <a:latin typeface="Helvetica" panose="020B0604020202020204" pitchFamily="34" charset="0"/>
            </a:endParaRPr>
          </a:p>
          <a:p>
            <a:endParaRPr lang="it-IT" sz="1900" b="0" kern="1200" dirty="0">
              <a:latin typeface="Helvetica" panose="020B0604020202020204" pitchFamily="34" charset="0"/>
            </a:endParaRPr>
          </a:p>
          <a:p>
            <a:endParaRPr lang="it-IT" sz="1900" b="0" kern="1200" dirty="0">
              <a:latin typeface="Helvetica" panose="020B0604020202020204" pitchFamily="34" charset="0"/>
            </a:endParaRPr>
          </a:p>
          <a:p>
            <a:r>
              <a:rPr lang="it-IT" sz="1900" b="0" kern="1200" dirty="0">
                <a:latin typeface="Helvetica" panose="020B0604020202020204" pitchFamily="34" charset="0"/>
              </a:rPr>
              <a:t>20,800 people receiving letters</a:t>
            </a:r>
          </a:p>
          <a:p>
            <a:pPr lvl="1"/>
            <a:r>
              <a:rPr lang="it-IT" sz="1900" kern="1200" dirty="0">
                <a:latin typeface="Helvetica" panose="020B0604020202020204" pitchFamily="34" charset="0"/>
                <a:ea typeface="+mn-ea"/>
                <a:cs typeface="+mn-cs"/>
              </a:rPr>
              <a:t>Letters received 3 weeks before the scheduled week</a:t>
            </a:r>
          </a:p>
          <a:p>
            <a:pPr lvl="1"/>
            <a:r>
              <a:rPr lang="it-IT" sz="1900" kern="1200" dirty="0">
                <a:latin typeface="Helvetica" panose="020B0604020202020204" pitchFamily="34" charset="0"/>
                <a:ea typeface="+mn-ea"/>
                <a:cs typeface="+mn-cs"/>
              </a:rPr>
              <a:t>Reminders received 1 week before the scheduled week</a:t>
            </a:r>
          </a:p>
          <a:p>
            <a:endParaRPr lang="it-IT" sz="1900" b="0" kern="1200" dirty="0">
              <a:latin typeface="Helvetica" panose="020B0604020202020204" pitchFamily="34" charset="0"/>
            </a:endParaRPr>
          </a:p>
          <a:p>
            <a:r>
              <a:rPr lang="it-IT" sz="1900" b="0" kern="1200" dirty="0">
                <a:latin typeface="Helvetica" panose="020B0604020202020204" pitchFamily="34" charset="0"/>
              </a:rPr>
              <a:t>Those individuals who did not receive letters are kept as the «control group»</a:t>
            </a:r>
          </a:p>
          <a:p>
            <a:endParaRPr lang="it-IT" sz="1900" b="0" kern="1200" dirty="0">
              <a:latin typeface="Helvetica" panose="020B0604020202020204" pitchFamily="34" charset="0"/>
            </a:endParaRPr>
          </a:p>
          <a:p>
            <a:endParaRPr lang="it-IT" sz="1900" b="0" kern="1200" dirty="0">
              <a:latin typeface="Helvetica" panose="020B0604020202020204" pitchFamily="34" charset="0"/>
            </a:endParaRPr>
          </a:p>
          <a:p>
            <a:endParaRPr lang="it-IT" sz="1900" dirty="0"/>
          </a:p>
          <a:p>
            <a:endParaRPr lang="it-IT" sz="1900" dirty="0"/>
          </a:p>
          <a:p>
            <a:endParaRPr lang="it-IT" sz="1900" dirty="0"/>
          </a:p>
          <a:p>
            <a:endParaRPr lang="it-IT" sz="1900" dirty="0"/>
          </a:p>
          <a:p>
            <a:endParaRPr lang="it-IT" sz="1900" dirty="0"/>
          </a:p>
        </p:txBody>
      </p:sp>
      <p:pic>
        <p:nvPicPr>
          <p:cNvPr id="7" name="Picture 6">
            <a:extLst>
              <a:ext uri="{FF2B5EF4-FFF2-40B4-BE49-F238E27FC236}">
                <a16:creationId xmlns:a16="http://schemas.microsoft.com/office/drawing/2014/main" id="{E59BDE6C-D658-44D8-A3A2-2AA00DDAB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56" y="2442533"/>
            <a:ext cx="7886699" cy="1583123"/>
          </a:xfrm>
          <a:prstGeom prst="rect">
            <a:avLst/>
          </a:prstGeom>
        </p:spPr>
      </p:pic>
      <p:sp>
        <p:nvSpPr>
          <p:cNvPr id="6" name="Rectangle 2">
            <a:extLst>
              <a:ext uri="{FF2B5EF4-FFF2-40B4-BE49-F238E27FC236}">
                <a16:creationId xmlns:a16="http://schemas.microsoft.com/office/drawing/2014/main" id="{F2F30504-0AAC-4B22-8C13-41C1190CCBE4}"/>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err="1"/>
              <a:t>Assignment</a:t>
            </a:r>
            <a:r>
              <a:rPr lang="it-IT" altLang="it-IT" b="0" kern="0" dirty="0"/>
              <a:t> to treatments</a:t>
            </a:r>
          </a:p>
        </p:txBody>
      </p:sp>
    </p:spTree>
    <p:extLst>
      <p:ext uri="{BB962C8B-B14F-4D97-AF65-F5344CB8AC3E}">
        <p14:creationId xmlns:p14="http://schemas.microsoft.com/office/powerpoint/2010/main" val="1213150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28651" y="1396589"/>
            <a:ext cx="7529513" cy="2723823"/>
          </a:xfrm>
          <a:prstGeom prst="rect">
            <a:avLst/>
          </a:prstGeom>
        </p:spPr>
        <p:txBody>
          <a:bodyPr wrap="square">
            <a:spAutoFit/>
          </a:bodyPr>
          <a:lstStyle/>
          <a:p>
            <a:pPr marL="214313" indent="-214313">
              <a:buFont typeface="Arial" panose="020B0604020202020204" pitchFamily="34" charset="0"/>
              <a:buChar char="•"/>
            </a:pPr>
            <a:r>
              <a:rPr lang="it-IT" sz="1900" b="0" dirty="0" err="1"/>
              <a:t>We</a:t>
            </a:r>
            <a:r>
              <a:rPr lang="it-IT" sz="1900" b="0" dirty="0"/>
              <a:t> opted for individual-level randomization, stratified by GP</a:t>
            </a:r>
          </a:p>
          <a:p>
            <a:endParaRPr lang="it-IT" sz="1900" b="0" dirty="0"/>
          </a:p>
          <a:p>
            <a:pPr marL="214313" indent="-214313">
              <a:buFont typeface="Arial" panose="020B0604020202020204" pitchFamily="34" charset="0"/>
              <a:buChar char="•"/>
            </a:pPr>
            <a:r>
              <a:rPr lang="it-IT" sz="1900" b="0" dirty="0"/>
              <a:t>Select a share of </a:t>
            </a:r>
            <a:r>
              <a:rPr lang="it-IT" sz="1900" b="0" dirty="0" err="1"/>
              <a:t>patients</a:t>
            </a:r>
            <a:r>
              <a:rPr lang="it-IT" sz="1900" b="0" dirty="0"/>
              <a:t> per GP in </a:t>
            </a:r>
            <a:r>
              <a:rPr lang="it-IT" sz="1900" b="0" dirty="0" err="1"/>
              <a:t>letter</a:t>
            </a:r>
            <a:r>
              <a:rPr lang="it-IT" sz="1900" b="0" dirty="0"/>
              <a:t> sample </a:t>
            </a:r>
            <a:r>
              <a:rPr lang="it-IT" sz="1900" b="0" dirty="0" err="1"/>
              <a:t>equal</a:t>
            </a:r>
            <a:r>
              <a:rPr lang="it-IT" sz="1900" b="0" dirty="0"/>
              <a:t> to share of </a:t>
            </a:r>
            <a:r>
              <a:rPr lang="it-IT" sz="1900" b="0" dirty="0" err="1"/>
              <a:t>patient</a:t>
            </a:r>
            <a:r>
              <a:rPr lang="it-IT" sz="1900" b="0" dirty="0"/>
              <a:t> per GP in the </a:t>
            </a:r>
            <a:r>
              <a:rPr lang="it-IT" sz="1900" b="0" dirty="0" err="1"/>
              <a:t>population</a:t>
            </a:r>
            <a:endParaRPr lang="it-IT" sz="1900" b="0" dirty="0"/>
          </a:p>
          <a:p>
            <a:pPr marL="214313" indent="-214313">
              <a:buFont typeface="Arial" panose="020B0604020202020204" pitchFamily="34" charset="0"/>
              <a:buChar char="•"/>
            </a:pPr>
            <a:endParaRPr lang="it-IT" sz="1900" b="0" dirty="0"/>
          </a:p>
          <a:p>
            <a:pPr marL="214313" indent="-214313">
              <a:buFont typeface="Arial" panose="020B0604020202020204" pitchFamily="34" charset="0"/>
              <a:buChar char="•"/>
            </a:pPr>
            <a:r>
              <a:rPr lang="it-IT" sz="1900" b="0" dirty="0" err="1"/>
              <a:t>Each</a:t>
            </a:r>
            <a:r>
              <a:rPr lang="it-IT" sz="1900" b="0" dirty="0"/>
              <a:t> letter type was equally represented within GP</a:t>
            </a:r>
          </a:p>
          <a:p>
            <a:pPr marL="214313" indent="-214313">
              <a:buFont typeface="Arial" panose="020B0604020202020204" pitchFamily="34" charset="0"/>
              <a:buChar char="•"/>
            </a:pPr>
            <a:endParaRPr lang="it-IT" sz="1900" b="0" dirty="0"/>
          </a:p>
          <a:p>
            <a:pPr marL="214313" indent="-214313">
              <a:buFont typeface="Arial" panose="020B0604020202020204" pitchFamily="34" charset="0"/>
              <a:buChar char="•"/>
            </a:pPr>
            <a:r>
              <a:rPr lang="it-IT" sz="1900" b="0" dirty="0"/>
              <a:t>Day of </a:t>
            </a:r>
            <a:r>
              <a:rPr lang="it-IT" sz="1900" b="0" dirty="0" err="1"/>
              <a:t>letter</a:t>
            </a:r>
            <a:r>
              <a:rPr lang="it-IT" sz="1900" b="0" dirty="0"/>
              <a:t> delivery </a:t>
            </a:r>
            <a:r>
              <a:rPr lang="it-IT" sz="1900" b="0" dirty="0" err="1"/>
              <a:t>also</a:t>
            </a:r>
            <a:r>
              <a:rPr lang="it-IT" sz="1900" b="0" dirty="0"/>
              <a:t> </a:t>
            </a:r>
            <a:r>
              <a:rPr lang="it-IT" sz="1900" b="0" dirty="0" err="1"/>
              <a:t>independently</a:t>
            </a:r>
            <a:r>
              <a:rPr lang="it-IT" sz="1900" b="0" dirty="0"/>
              <a:t> and </a:t>
            </a:r>
            <a:r>
              <a:rPr lang="it-IT" sz="1900" b="0" dirty="0" err="1"/>
              <a:t>individually</a:t>
            </a:r>
            <a:r>
              <a:rPr lang="it-IT" sz="1900" b="0" dirty="0"/>
              <a:t> </a:t>
            </a:r>
            <a:r>
              <a:rPr lang="it-IT" sz="1900" b="0" dirty="0" err="1"/>
              <a:t>randomized</a:t>
            </a:r>
            <a:endParaRPr lang="it-IT" sz="1900" b="0" dirty="0"/>
          </a:p>
        </p:txBody>
      </p:sp>
      <p:sp>
        <p:nvSpPr>
          <p:cNvPr id="6" name="Rectangle 2">
            <a:extLst>
              <a:ext uri="{FF2B5EF4-FFF2-40B4-BE49-F238E27FC236}">
                <a16:creationId xmlns:a16="http://schemas.microsoft.com/office/drawing/2014/main" id="{E7C40167-3B4C-4622-A971-00590C8BD8DC}"/>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err="1"/>
              <a:t>Randomization</a:t>
            </a:r>
            <a:endParaRPr lang="it-IT" altLang="it-IT" b="0" kern="0" dirty="0"/>
          </a:p>
        </p:txBody>
      </p:sp>
    </p:spTree>
    <p:extLst>
      <p:ext uri="{BB962C8B-B14F-4D97-AF65-F5344CB8AC3E}">
        <p14:creationId xmlns:p14="http://schemas.microsoft.com/office/powerpoint/2010/main" val="1264320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
          <p:cNvGraphicFramePr>
            <a:graphicFrameLocks noGrp="1"/>
          </p:cNvGraphicFramePr>
          <p:nvPr>
            <p:ph idx="1"/>
            <p:extLst>
              <p:ext uri="{D42A27DB-BD31-4B8C-83A1-F6EECF244321}">
                <p14:modId xmlns:p14="http://schemas.microsoft.com/office/powerpoint/2010/main" val="2106830474"/>
              </p:ext>
            </p:extLst>
          </p:nvPr>
        </p:nvGraphicFramePr>
        <p:xfrm>
          <a:off x="975492" y="1366345"/>
          <a:ext cx="7886700" cy="4225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6EDB088-B0C4-483D-8EB8-CE88D3055EF0}"/>
              </a:ext>
            </a:extLst>
          </p:cNvPr>
          <p:cNvSpPr/>
          <p:nvPr/>
        </p:nvSpPr>
        <p:spPr>
          <a:xfrm>
            <a:off x="1032643" y="5777427"/>
            <a:ext cx="7829549" cy="384721"/>
          </a:xfrm>
          <a:prstGeom prst="rect">
            <a:avLst/>
          </a:prstGeom>
        </p:spPr>
        <p:txBody>
          <a:bodyPr wrap="square">
            <a:spAutoFit/>
          </a:bodyPr>
          <a:lstStyle/>
          <a:p>
            <a:pPr algn="ctr"/>
            <a:r>
              <a:rPr lang="en-US" sz="1900" b="0" dirty="0"/>
              <a:t>The RCT was implemented in Shirak province between May-July, 2019</a:t>
            </a:r>
            <a:endParaRPr lang="it-IT" sz="1900" b="0" dirty="0"/>
          </a:p>
        </p:txBody>
      </p:sp>
      <p:sp>
        <p:nvSpPr>
          <p:cNvPr id="5" name="Rectangle 2">
            <a:extLst>
              <a:ext uri="{FF2B5EF4-FFF2-40B4-BE49-F238E27FC236}">
                <a16:creationId xmlns:a16="http://schemas.microsoft.com/office/drawing/2014/main" id="{6C8604A3-9679-463E-AAB7-10EBC973FAB1}"/>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a:t>Sample </a:t>
            </a:r>
            <a:r>
              <a:rPr lang="it-IT" altLang="it-IT" b="0" kern="0" dirty="0" err="1"/>
              <a:t>allocation</a:t>
            </a:r>
            <a:r>
              <a:rPr lang="it-IT" altLang="it-IT" b="0" kern="0" dirty="0"/>
              <a:t> and treatments</a:t>
            </a:r>
          </a:p>
        </p:txBody>
      </p:sp>
    </p:spTree>
    <p:extLst>
      <p:ext uri="{BB962C8B-B14F-4D97-AF65-F5344CB8AC3E}">
        <p14:creationId xmlns:p14="http://schemas.microsoft.com/office/powerpoint/2010/main" val="990173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6703" y="2357439"/>
            <a:ext cx="4489847" cy="3367385"/>
          </a:xfrm>
        </p:spPr>
      </p:pic>
      <p:sp>
        <p:nvSpPr>
          <p:cNvPr id="5" name="Rectangle 2">
            <a:extLst>
              <a:ext uri="{FF2B5EF4-FFF2-40B4-BE49-F238E27FC236}">
                <a16:creationId xmlns:a16="http://schemas.microsoft.com/office/drawing/2014/main" id="{7E4447ED-A5FD-45F7-920E-F0BA5B7D5315}"/>
              </a:ext>
            </a:extLst>
          </p:cNvPr>
          <p:cNvSpPr txBox="1">
            <a:spLocks noChangeArrowheads="1"/>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pPr eaLnBrk="1" hangingPunct="1"/>
            <a:r>
              <a:rPr lang="it-IT" altLang="it-IT" b="0" kern="0" dirty="0" err="1"/>
              <a:t>Implementation</a:t>
            </a:r>
            <a:endParaRPr lang="it-IT" altLang="it-IT" b="0" kern="0" dirty="0"/>
          </a:p>
        </p:txBody>
      </p:sp>
    </p:spTree>
    <p:extLst>
      <p:ext uri="{BB962C8B-B14F-4D97-AF65-F5344CB8AC3E}">
        <p14:creationId xmlns:p14="http://schemas.microsoft.com/office/powerpoint/2010/main" val="203421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Data</a:t>
            </a:r>
          </a:p>
        </p:txBody>
      </p:sp>
      <p:sp>
        <p:nvSpPr>
          <p:cNvPr id="3" name="Segnaposto contenuto 2"/>
          <p:cNvSpPr>
            <a:spLocks noGrp="1"/>
          </p:cNvSpPr>
          <p:nvPr>
            <p:ph idx="1"/>
          </p:nvPr>
        </p:nvSpPr>
        <p:spPr/>
        <p:txBody>
          <a:bodyPr>
            <a:normAutofit/>
          </a:bodyPr>
          <a:lstStyle/>
          <a:p>
            <a:r>
              <a:rPr lang="it-IT" sz="1900" b="0" kern="1200" dirty="0">
                <a:latin typeface="Helvetica" panose="020B0604020202020204" pitchFamily="34" charset="0"/>
              </a:rPr>
              <a:t>Internal records of the hospitals </a:t>
            </a:r>
          </a:p>
          <a:p>
            <a:endParaRPr lang="it-IT" sz="1900" b="0" kern="1200" dirty="0">
              <a:latin typeface="Helvetica" panose="020B0604020202020204" pitchFamily="34" charset="0"/>
            </a:endParaRPr>
          </a:p>
          <a:p>
            <a:r>
              <a:rPr lang="it-IT" sz="1900" b="0" kern="1200" dirty="0">
                <a:latin typeface="Helvetica" panose="020B0604020202020204" pitchFamily="34" charset="0"/>
              </a:rPr>
              <a:t>Background data (date of </a:t>
            </a:r>
            <a:r>
              <a:rPr lang="it-IT" sz="1900" b="0" kern="1200" dirty="0" err="1">
                <a:latin typeface="Helvetica" panose="020B0604020202020204" pitchFamily="34" charset="0"/>
              </a:rPr>
              <a:t>birth</a:t>
            </a:r>
            <a:r>
              <a:rPr lang="it-IT" sz="1900" b="0" kern="1200" dirty="0">
                <a:latin typeface="Helvetica" panose="020B0604020202020204" pitchFamily="34" charset="0"/>
              </a:rPr>
              <a:t>, </a:t>
            </a:r>
            <a:r>
              <a:rPr lang="it-IT" sz="1900" b="0" kern="1200" dirty="0" err="1">
                <a:latin typeface="Helvetica" panose="020B0604020202020204" pitchFamily="34" charset="0"/>
              </a:rPr>
              <a:t>place</a:t>
            </a:r>
            <a:r>
              <a:rPr lang="it-IT" sz="1900" b="0" kern="1200" dirty="0">
                <a:latin typeface="Helvetica" panose="020B0604020202020204" pitchFamily="34" charset="0"/>
              </a:rPr>
              <a:t> of residence, GP id)</a:t>
            </a:r>
          </a:p>
          <a:p>
            <a:endParaRPr lang="it-IT" sz="1900" b="0" kern="1200" dirty="0">
              <a:latin typeface="Helvetica" panose="020B0604020202020204" pitchFamily="34" charset="0"/>
            </a:endParaRPr>
          </a:p>
          <a:p>
            <a:r>
              <a:rPr lang="it-IT" sz="1900" b="0" kern="1200" dirty="0">
                <a:latin typeface="Helvetica" panose="020B0604020202020204" pitchFamily="34" charset="0"/>
              </a:rPr>
              <a:t>Take-up: </a:t>
            </a:r>
          </a:p>
          <a:p>
            <a:pPr lvl="1"/>
            <a:r>
              <a:rPr lang="it-IT" sz="1900" kern="1200" dirty="0">
                <a:latin typeface="Helvetica" panose="020B0604020202020204" pitchFamily="34" charset="0"/>
                <a:ea typeface="+mn-ea"/>
                <a:cs typeface="+mn-cs"/>
              </a:rPr>
              <a:t>For the time being: we measure take-up until 19 July 2019</a:t>
            </a:r>
          </a:p>
          <a:p>
            <a:pPr lvl="1"/>
            <a:endParaRPr lang="it-IT" sz="1900" kern="1200" dirty="0">
              <a:latin typeface="Helvetica" panose="020B0604020202020204" pitchFamily="34" charset="0"/>
              <a:ea typeface="+mn-ea"/>
              <a:cs typeface="+mn-cs"/>
            </a:endParaRPr>
          </a:p>
          <a:p>
            <a:endParaRPr lang="it-IT" dirty="0"/>
          </a:p>
        </p:txBody>
      </p:sp>
    </p:spTree>
    <p:extLst>
      <p:ext uri="{BB962C8B-B14F-4D97-AF65-F5344CB8AC3E}">
        <p14:creationId xmlns:p14="http://schemas.microsoft.com/office/powerpoint/2010/main" val="19948239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it-IT"/>
              <a:t>Scheme of the presentation</a:t>
            </a:r>
          </a:p>
        </p:txBody>
      </p:sp>
      <p:sp>
        <p:nvSpPr>
          <p:cNvPr id="7172" name="Rectangle 3"/>
          <p:cNvSpPr>
            <a:spLocks noGrp="1" noChangeArrowheads="1"/>
          </p:cNvSpPr>
          <p:nvPr>
            <p:ph type="body" idx="1"/>
          </p:nvPr>
        </p:nvSpPr>
        <p:spPr>
          <a:xfrm>
            <a:off x="350838" y="1266825"/>
            <a:ext cx="8280400" cy="4865688"/>
          </a:xfrm>
          <a:noFill/>
        </p:spPr>
        <p:txBody>
          <a:bodyPr/>
          <a:lstStyle/>
          <a:p>
            <a:pPr eaLnBrk="1" hangingPunct="1"/>
            <a:r>
              <a:rPr lang="en-US" altLang="it-IT" sz="1600" b="0" dirty="0"/>
              <a:t>Motivation</a:t>
            </a:r>
          </a:p>
          <a:p>
            <a:pPr marL="0" indent="0" eaLnBrk="1" hangingPunct="1">
              <a:buNone/>
            </a:pPr>
            <a:endParaRPr lang="en-US" altLang="it-IT" sz="1600" b="0" dirty="0"/>
          </a:p>
          <a:p>
            <a:pPr eaLnBrk="1" hangingPunct="1"/>
            <a:r>
              <a:rPr lang="en-US" altLang="it-IT" sz="1600" b="0" dirty="0"/>
              <a:t>Institutional context</a:t>
            </a:r>
          </a:p>
          <a:p>
            <a:pPr eaLnBrk="1" hangingPunct="1">
              <a:buFontTx/>
              <a:buNone/>
            </a:pPr>
            <a:endParaRPr lang="en-US" altLang="it-IT" sz="1600" b="0" dirty="0"/>
          </a:p>
          <a:p>
            <a:pPr eaLnBrk="1" hangingPunct="1"/>
            <a:r>
              <a:rPr lang="en-US" altLang="it-IT" sz="1600" b="0" dirty="0"/>
              <a:t>Experimental design</a:t>
            </a:r>
          </a:p>
          <a:p>
            <a:pPr eaLnBrk="1" hangingPunct="1">
              <a:buFontTx/>
              <a:buNone/>
            </a:pPr>
            <a:endParaRPr lang="en-US" altLang="it-IT" sz="1600" b="0" dirty="0"/>
          </a:p>
          <a:p>
            <a:pPr eaLnBrk="1" hangingPunct="1"/>
            <a:r>
              <a:rPr lang="en-US" altLang="it-IT" sz="1600" b="0" dirty="0">
                <a:solidFill>
                  <a:srgbClr val="FF6600"/>
                </a:solidFill>
              </a:rPr>
              <a:t>Results</a:t>
            </a:r>
          </a:p>
          <a:p>
            <a:pPr eaLnBrk="1" hangingPunct="1">
              <a:buFontTx/>
              <a:buNone/>
            </a:pPr>
            <a:endParaRPr lang="en-US" altLang="it-IT" sz="1600" b="0" dirty="0"/>
          </a:p>
          <a:p>
            <a:pPr eaLnBrk="1" hangingPunct="1"/>
            <a:r>
              <a:rPr lang="en-US" altLang="it-IT" sz="1600" b="0" dirty="0"/>
              <a:t>Conclusion</a:t>
            </a:r>
          </a:p>
        </p:txBody>
      </p:sp>
    </p:spTree>
    <p:extLst>
      <p:ext uri="{BB962C8B-B14F-4D97-AF65-F5344CB8AC3E}">
        <p14:creationId xmlns:p14="http://schemas.microsoft.com/office/powerpoint/2010/main" val="1878016957"/>
      </p:ext>
    </p:extLst>
  </p:cSld>
  <p:clrMapOvr>
    <a:masterClrMapping/>
  </p:clrMapOvr>
  <p:transition advTm="93923"/>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532188" y="1373188"/>
            <a:ext cx="5095875" cy="4979987"/>
          </a:xfrm>
        </p:spPr>
        <p:txBody>
          <a:bodyPr/>
          <a:lstStyle/>
          <a:p>
            <a:pPr algn="just" eaLnBrk="1" hangingPunct="1">
              <a:lnSpc>
                <a:spcPct val="90000"/>
              </a:lnSpc>
            </a:pPr>
            <a:endParaRPr lang="en-US" altLang="it-IT" sz="1600" b="0" dirty="0"/>
          </a:p>
          <a:p>
            <a:pPr algn="just" eaLnBrk="1" hangingPunct="1">
              <a:lnSpc>
                <a:spcPct val="90000"/>
              </a:lnSpc>
            </a:pPr>
            <a:r>
              <a:rPr lang="en-US" altLang="it-IT" sz="1600" b="0" dirty="0"/>
              <a:t>A mammography every two years lowers the risk of dying through breast cancer by up to 40%, namely 8 deaths prevented per 1,000 screened women (</a:t>
            </a:r>
            <a:r>
              <a:rPr lang="en-US" altLang="it-IT" sz="1600" b="0" dirty="0" err="1"/>
              <a:t>Lauby-Secretan</a:t>
            </a:r>
            <a:r>
              <a:rPr lang="en-US" altLang="it-IT" sz="1600" b="0" dirty="0"/>
              <a:t> et al. 2015). </a:t>
            </a:r>
          </a:p>
          <a:p>
            <a:pPr algn="just" eaLnBrk="1" hangingPunct="1">
              <a:lnSpc>
                <a:spcPct val="90000"/>
              </a:lnSpc>
            </a:pPr>
            <a:endParaRPr lang="en-US" altLang="it-IT" sz="1600" b="0" dirty="0"/>
          </a:p>
          <a:p>
            <a:pPr algn="just" eaLnBrk="1" hangingPunct="1">
              <a:lnSpc>
                <a:spcPct val="90000"/>
              </a:lnSpc>
            </a:pPr>
            <a:r>
              <a:rPr lang="en-US" altLang="it-IT" sz="1600" b="0" dirty="0"/>
              <a:t>This measure is also highly cost-effective (Cutler 2008, Moore et al. 2009)</a:t>
            </a:r>
          </a:p>
          <a:p>
            <a:pPr algn="just" eaLnBrk="1" hangingPunct="1">
              <a:lnSpc>
                <a:spcPct val="90000"/>
              </a:lnSpc>
            </a:pPr>
            <a:endParaRPr lang="en-US" altLang="it-IT" sz="1600" b="0" dirty="0"/>
          </a:p>
          <a:p>
            <a:pPr algn="just" eaLnBrk="1" hangingPunct="1">
              <a:lnSpc>
                <a:spcPct val="90000"/>
              </a:lnSpc>
            </a:pPr>
            <a:r>
              <a:rPr lang="en-US" altLang="it-IT" sz="1600" b="0" dirty="0"/>
              <a:t>As of March 2014, screening programs based on EU indications were active in almost all the EU28 member states. </a:t>
            </a:r>
          </a:p>
          <a:p>
            <a:pPr algn="just" eaLnBrk="1" hangingPunct="1">
              <a:lnSpc>
                <a:spcPct val="90000"/>
              </a:lnSpc>
            </a:pPr>
            <a:endParaRPr lang="en-US" altLang="it-IT" sz="1600" b="0" dirty="0"/>
          </a:p>
          <a:p>
            <a:pPr algn="just" eaLnBrk="1" hangingPunct="1">
              <a:lnSpc>
                <a:spcPct val="90000"/>
              </a:lnSpc>
            </a:pPr>
            <a:r>
              <a:rPr lang="en-US" altLang="it-IT" sz="1600" b="0" dirty="0"/>
              <a:t>Unfortunately, take-up rates were still below the EU target rate (75%) in many states (</a:t>
            </a:r>
            <a:r>
              <a:rPr lang="en-US" altLang="it-IT" sz="1600" b="0" dirty="0" err="1"/>
              <a:t>Altobelli</a:t>
            </a:r>
            <a:r>
              <a:rPr lang="en-US" altLang="it-IT" sz="1600" b="0" dirty="0"/>
              <a:t> and </a:t>
            </a:r>
            <a:r>
              <a:rPr lang="en-US" altLang="it-IT" sz="1600" b="0" dirty="0" err="1"/>
              <a:t>Lattanzi</a:t>
            </a:r>
            <a:r>
              <a:rPr lang="en-US" altLang="it-IT" sz="1600" b="0" dirty="0"/>
              <a:t> 2014)</a:t>
            </a:r>
          </a:p>
        </p:txBody>
      </p:sp>
      <p:pic>
        <p:nvPicPr>
          <p:cNvPr id="9220" name="Immagine 3"/>
          <p:cNvPicPr>
            <a:picLocks noChangeAspect="1"/>
          </p:cNvPicPr>
          <p:nvPr/>
        </p:nvPicPr>
        <p:blipFill>
          <a:blip r:embed="rId3">
            <a:extLst>
              <a:ext uri="{28A0092B-C50C-407E-A947-70E740481C1C}">
                <a14:useLocalDpi xmlns:a14="http://schemas.microsoft.com/office/drawing/2010/main" val="0"/>
              </a:ext>
            </a:extLst>
          </a:blip>
          <a:srcRect l="18825" r="18910"/>
          <a:stretch>
            <a:fillRect/>
          </a:stretch>
        </p:blipFill>
        <p:spPr bwMode="auto">
          <a:xfrm>
            <a:off x="436563" y="1938338"/>
            <a:ext cx="30956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
          <p:cNvSpPr>
            <a:spLocks noGrp="1" noChangeArrowheads="1"/>
          </p:cNvSpPr>
          <p:nvPr>
            <p:ph type="title"/>
          </p:nvPr>
        </p:nvSpPr>
        <p:spPr/>
        <p:txBody>
          <a:bodyPr/>
          <a:lstStyle/>
          <a:p>
            <a:pPr eaLnBrk="1" hangingPunct="1"/>
            <a:r>
              <a:rPr lang="it-IT" altLang="it-IT"/>
              <a:t>Motivation (2)</a:t>
            </a:r>
          </a:p>
        </p:txBody>
      </p:sp>
    </p:spTree>
    <p:extLst>
      <p:ext uri="{BB962C8B-B14F-4D97-AF65-F5344CB8AC3E}">
        <p14:creationId xmlns:p14="http://schemas.microsoft.com/office/powerpoint/2010/main" val="2586348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9E7C5-2766-4864-A967-A7D6AEDD4570}"/>
              </a:ext>
            </a:extLst>
          </p:cNvPr>
          <p:cNvPicPr>
            <a:picLocks noChangeAspect="1"/>
          </p:cNvPicPr>
          <p:nvPr/>
        </p:nvPicPr>
        <p:blipFill>
          <a:blip r:embed="rId2"/>
          <a:stretch>
            <a:fillRect/>
          </a:stretch>
        </p:blipFill>
        <p:spPr>
          <a:xfrm>
            <a:off x="964705" y="2077172"/>
            <a:ext cx="7214591" cy="3649735"/>
          </a:xfrm>
          <a:prstGeom prst="rect">
            <a:avLst/>
          </a:prstGeom>
        </p:spPr>
      </p:pic>
      <p:sp>
        <p:nvSpPr>
          <p:cNvPr id="4" name="Titolo 1">
            <a:extLst>
              <a:ext uri="{FF2B5EF4-FFF2-40B4-BE49-F238E27FC236}">
                <a16:creationId xmlns:a16="http://schemas.microsoft.com/office/drawing/2014/main" id="{EDEEA158-FBE8-4229-9B07-D68A32BE1815}"/>
              </a:ext>
            </a:extLst>
          </p:cNvPr>
          <p:cNvSpPr txBox="1">
            <a:spLocks/>
          </p:cNvSpPr>
          <p:nvPr/>
        </p:nvSpPr>
        <p:spPr bwMode="auto">
          <a:xfrm>
            <a:off x="611188" y="279400"/>
            <a:ext cx="8016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ts val="3000"/>
              </a:lnSpc>
              <a:spcBef>
                <a:spcPct val="0"/>
              </a:spcBef>
              <a:spcAft>
                <a:spcPct val="0"/>
              </a:spcAft>
              <a:defRPr sz="2200">
                <a:solidFill>
                  <a:srgbClr val="00008A"/>
                </a:solidFill>
                <a:latin typeface="+mj-lt"/>
                <a:ea typeface="+mj-ea"/>
                <a:cs typeface="+mj-cs"/>
              </a:defRPr>
            </a:lvl1pPr>
            <a:lvl2pPr algn="l" rtl="0" eaLnBrk="0" fontAlgn="base" hangingPunct="0">
              <a:lnSpc>
                <a:spcPts val="3000"/>
              </a:lnSpc>
              <a:spcBef>
                <a:spcPct val="0"/>
              </a:spcBef>
              <a:spcAft>
                <a:spcPct val="0"/>
              </a:spcAft>
              <a:defRPr sz="2200">
                <a:solidFill>
                  <a:srgbClr val="00008A"/>
                </a:solidFill>
                <a:latin typeface="Helvetica" pitchFamily="-44" charset="0"/>
              </a:defRPr>
            </a:lvl2pPr>
            <a:lvl3pPr algn="l" rtl="0" eaLnBrk="0" fontAlgn="base" hangingPunct="0">
              <a:lnSpc>
                <a:spcPts val="3000"/>
              </a:lnSpc>
              <a:spcBef>
                <a:spcPct val="0"/>
              </a:spcBef>
              <a:spcAft>
                <a:spcPct val="0"/>
              </a:spcAft>
              <a:defRPr sz="2200">
                <a:solidFill>
                  <a:srgbClr val="00008A"/>
                </a:solidFill>
                <a:latin typeface="Helvetica" pitchFamily="-44" charset="0"/>
              </a:defRPr>
            </a:lvl3pPr>
            <a:lvl4pPr algn="l" rtl="0" eaLnBrk="0" fontAlgn="base" hangingPunct="0">
              <a:lnSpc>
                <a:spcPts val="3000"/>
              </a:lnSpc>
              <a:spcBef>
                <a:spcPct val="0"/>
              </a:spcBef>
              <a:spcAft>
                <a:spcPct val="0"/>
              </a:spcAft>
              <a:defRPr sz="2200">
                <a:solidFill>
                  <a:srgbClr val="00008A"/>
                </a:solidFill>
                <a:latin typeface="Helvetica" pitchFamily="-44" charset="0"/>
              </a:defRPr>
            </a:lvl4pPr>
            <a:lvl5pPr algn="l" rtl="0" eaLnBrk="0" fontAlgn="base" hangingPunct="0">
              <a:lnSpc>
                <a:spcPts val="3000"/>
              </a:lnSpc>
              <a:spcBef>
                <a:spcPct val="0"/>
              </a:spcBef>
              <a:spcAft>
                <a:spcPct val="0"/>
              </a:spcAft>
              <a:defRPr sz="2200">
                <a:solidFill>
                  <a:srgbClr val="00008A"/>
                </a:solidFill>
                <a:latin typeface="Helvetica" pitchFamily="-44" charset="0"/>
              </a:defRPr>
            </a:lvl5pPr>
            <a:lvl6pPr marL="457200" algn="l" rtl="0" fontAlgn="base">
              <a:lnSpc>
                <a:spcPts val="3000"/>
              </a:lnSpc>
              <a:spcBef>
                <a:spcPct val="0"/>
              </a:spcBef>
              <a:spcAft>
                <a:spcPct val="0"/>
              </a:spcAft>
              <a:defRPr sz="2200">
                <a:solidFill>
                  <a:srgbClr val="00008A"/>
                </a:solidFill>
                <a:latin typeface="Helvetica" pitchFamily="-44" charset="0"/>
              </a:defRPr>
            </a:lvl6pPr>
            <a:lvl7pPr marL="914400" algn="l" rtl="0" fontAlgn="base">
              <a:lnSpc>
                <a:spcPts val="3000"/>
              </a:lnSpc>
              <a:spcBef>
                <a:spcPct val="0"/>
              </a:spcBef>
              <a:spcAft>
                <a:spcPct val="0"/>
              </a:spcAft>
              <a:defRPr sz="2200">
                <a:solidFill>
                  <a:srgbClr val="00008A"/>
                </a:solidFill>
                <a:latin typeface="Helvetica" pitchFamily="-44" charset="0"/>
              </a:defRPr>
            </a:lvl7pPr>
            <a:lvl8pPr marL="1371600" algn="l" rtl="0" fontAlgn="base">
              <a:lnSpc>
                <a:spcPts val="3000"/>
              </a:lnSpc>
              <a:spcBef>
                <a:spcPct val="0"/>
              </a:spcBef>
              <a:spcAft>
                <a:spcPct val="0"/>
              </a:spcAft>
              <a:defRPr sz="2200">
                <a:solidFill>
                  <a:srgbClr val="00008A"/>
                </a:solidFill>
                <a:latin typeface="Helvetica" pitchFamily="-44" charset="0"/>
              </a:defRPr>
            </a:lvl8pPr>
            <a:lvl9pPr marL="1828800" algn="l" rtl="0" fontAlgn="base">
              <a:lnSpc>
                <a:spcPts val="3000"/>
              </a:lnSpc>
              <a:spcBef>
                <a:spcPct val="0"/>
              </a:spcBef>
              <a:spcAft>
                <a:spcPct val="0"/>
              </a:spcAft>
              <a:defRPr sz="2200">
                <a:solidFill>
                  <a:srgbClr val="00008A"/>
                </a:solidFill>
                <a:latin typeface="Helvetica" pitchFamily="-44" charset="0"/>
              </a:defRPr>
            </a:lvl9pPr>
          </a:lstStyle>
          <a:p>
            <a:r>
              <a:rPr lang="it-IT" b="0" kern="0" dirty="0"/>
              <a:t>Prima </a:t>
            </a:r>
            <a:r>
              <a:rPr lang="it-IT" b="0" kern="0" dirty="0" err="1"/>
              <a:t>facie</a:t>
            </a:r>
            <a:r>
              <a:rPr lang="it-IT" b="0" kern="0" dirty="0"/>
              <a:t> </a:t>
            </a:r>
            <a:r>
              <a:rPr lang="it-IT" b="0" kern="0" dirty="0" err="1"/>
              <a:t>evidence</a:t>
            </a:r>
            <a:r>
              <a:rPr lang="it-IT" b="0" kern="0" dirty="0"/>
              <a:t>: </a:t>
            </a:r>
            <a:r>
              <a:rPr lang="it-IT" b="0" kern="0" dirty="0" err="1"/>
              <a:t>regional</a:t>
            </a:r>
            <a:r>
              <a:rPr lang="it-IT" b="0" kern="0" dirty="0"/>
              <a:t> data</a:t>
            </a:r>
          </a:p>
        </p:txBody>
      </p:sp>
    </p:spTree>
    <p:extLst>
      <p:ext uri="{BB962C8B-B14F-4D97-AF65-F5344CB8AC3E}">
        <p14:creationId xmlns:p14="http://schemas.microsoft.com/office/powerpoint/2010/main" val="4214809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9800-834F-4B65-A85F-A1BFA7930955}"/>
              </a:ext>
            </a:extLst>
          </p:cNvPr>
          <p:cNvSpPr>
            <a:spLocks noGrp="1"/>
          </p:cNvSpPr>
          <p:nvPr>
            <p:ph type="title"/>
          </p:nvPr>
        </p:nvSpPr>
        <p:spPr/>
        <p:txBody>
          <a:bodyPr/>
          <a:lstStyle/>
          <a:p>
            <a:r>
              <a:rPr lang="en-US" dirty="0"/>
              <a:t>Screening Participation by Treatment Group</a:t>
            </a:r>
          </a:p>
        </p:txBody>
      </p:sp>
      <p:pic>
        <p:nvPicPr>
          <p:cNvPr id="5" name="Picture 4">
            <a:extLst>
              <a:ext uri="{FF2B5EF4-FFF2-40B4-BE49-F238E27FC236}">
                <a16:creationId xmlns:a16="http://schemas.microsoft.com/office/drawing/2014/main" id="{B1999810-96D2-4CE1-8C16-F1EAF26B2397}"/>
              </a:ext>
            </a:extLst>
          </p:cNvPr>
          <p:cNvPicPr>
            <a:picLocks noChangeAspect="1"/>
          </p:cNvPicPr>
          <p:nvPr/>
        </p:nvPicPr>
        <p:blipFill>
          <a:blip r:embed="rId2"/>
          <a:stretch>
            <a:fillRect/>
          </a:stretch>
        </p:blipFill>
        <p:spPr>
          <a:xfrm>
            <a:off x="1584916" y="1954933"/>
            <a:ext cx="5974169" cy="3953495"/>
          </a:xfrm>
          <a:prstGeom prst="rect">
            <a:avLst/>
          </a:prstGeom>
        </p:spPr>
      </p:pic>
    </p:spTree>
    <p:extLst>
      <p:ext uri="{BB962C8B-B14F-4D97-AF65-F5344CB8AC3E}">
        <p14:creationId xmlns:p14="http://schemas.microsoft.com/office/powerpoint/2010/main" val="725849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5661" y="216338"/>
            <a:ext cx="8016875" cy="900113"/>
          </a:xfrm>
        </p:spPr>
        <p:txBody>
          <a:bodyPr/>
          <a:lstStyle/>
          <a:p>
            <a:r>
              <a:rPr lang="it-IT" dirty="0"/>
              <a:t>Econometric specification</a:t>
            </a:r>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628651" y="1235947"/>
                <a:ext cx="8016875" cy="5080770"/>
              </a:xfrm>
            </p:spPr>
            <p:txBody>
              <a:bodyPr>
                <a:noAutofit/>
              </a:bodyPr>
              <a:lstStyle/>
              <a:p>
                <a:pPr marL="0" indent="0">
                  <a:buNone/>
                </a:pPr>
                <a14:m>
                  <m:oMathPara xmlns:m="http://schemas.openxmlformats.org/officeDocument/2006/math">
                    <m:oMathParaPr>
                      <m:jc m:val="centerGroup"/>
                    </m:oMathParaPr>
                    <m:oMath xmlns:m="http://schemas.openxmlformats.org/officeDocument/2006/math">
                      <m:r>
                        <a:rPr lang="it-IT" sz="1900" b="0" i="1" smtClean="0"/>
                        <m:t>𝑆𝑐𝑟𝑒𝑒𝑛𝑒</m:t>
                      </m:r>
                      <m:sSub>
                        <m:sSubPr>
                          <m:ctrlPr>
                            <a:rPr lang="it-IT" sz="1900" b="0" i="1" smtClean="0"/>
                          </m:ctrlPr>
                        </m:sSubPr>
                        <m:e>
                          <m:r>
                            <a:rPr lang="it-IT" sz="1900" b="0" i="1" smtClean="0"/>
                            <m:t>𝑑</m:t>
                          </m:r>
                        </m:e>
                        <m:sub>
                          <m:r>
                            <a:rPr lang="it-IT" sz="1900" b="0" i="1" smtClean="0"/>
                            <m:t>𝑖𝑗</m:t>
                          </m:r>
                        </m:sub>
                      </m:sSub>
                      <m:r>
                        <a:rPr lang="it-IT" sz="1900" b="0" i="1" smtClean="0"/>
                        <m:t>=</m:t>
                      </m:r>
                      <m:sSub>
                        <m:sSubPr>
                          <m:ctrlPr>
                            <a:rPr lang="it-IT" sz="1900" b="0" i="1" smtClean="0"/>
                          </m:ctrlPr>
                        </m:sSubPr>
                        <m:e>
                          <m:r>
                            <a:rPr lang="it-IT" sz="1900" b="0" i="1" smtClean="0"/>
                            <m:t>𝛼</m:t>
                          </m:r>
                        </m:e>
                        <m:sub>
                          <m:r>
                            <a:rPr lang="it-IT" sz="1900" b="0" i="1" smtClean="0"/>
                            <m:t>𝑗</m:t>
                          </m:r>
                        </m:sub>
                      </m:sSub>
                      <m:r>
                        <a:rPr lang="it-IT" sz="1900" b="0" i="1" smtClean="0"/>
                        <m:t>+</m:t>
                      </m:r>
                      <m:nary>
                        <m:naryPr>
                          <m:chr m:val="∑"/>
                          <m:ctrlPr>
                            <a:rPr lang="it-IT" sz="1900" b="0" i="1" smtClean="0"/>
                          </m:ctrlPr>
                        </m:naryPr>
                        <m:sub>
                          <m:r>
                            <m:rPr>
                              <m:brk m:alnAt="23"/>
                            </m:rPr>
                            <a:rPr lang="it-IT" sz="1900" b="0" i="1" smtClean="0"/>
                            <m:t>𝑡</m:t>
                          </m:r>
                          <m:r>
                            <a:rPr lang="it-IT" sz="1900" b="0" i="1" smtClean="0"/>
                            <m:t>=1</m:t>
                          </m:r>
                        </m:sub>
                        <m:sup>
                          <m:r>
                            <a:rPr lang="it-IT" sz="1900" b="0" i="1" smtClean="0"/>
                            <m:t>8</m:t>
                          </m:r>
                        </m:sup>
                        <m:e>
                          <m:sSub>
                            <m:sSubPr>
                              <m:ctrlPr>
                                <a:rPr lang="it-IT" sz="1900" b="0" i="1" smtClean="0"/>
                              </m:ctrlPr>
                            </m:sSubPr>
                            <m:e>
                              <m:r>
                                <a:rPr lang="it-IT" sz="1900" b="0" i="1" smtClean="0"/>
                                <m:t>𝛽</m:t>
                              </m:r>
                            </m:e>
                            <m:sub>
                              <m:r>
                                <a:rPr lang="it-IT" sz="1900" b="0" i="1" smtClean="0"/>
                                <m:t>𝑡</m:t>
                              </m:r>
                            </m:sub>
                          </m:sSub>
                          <m:r>
                            <a:rPr lang="it-IT" sz="1900" b="0" i="1" smtClean="0"/>
                            <m:t>∗(</m:t>
                          </m:r>
                          <m:r>
                            <a:rPr lang="it-IT" sz="1900" b="0" i="1" smtClean="0"/>
                            <m:t>𝐺𝑟𝑜𝑢</m:t>
                          </m:r>
                          <m:sSub>
                            <m:sSubPr>
                              <m:ctrlPr>
                                <a:rPr lang="it-IT" sz="1900" b="0" i="1" smtClean="0"/>
                              </m:ctrlPr>
                            </m:sSubPr>
                            <m:e>
                              <m:r>
                                <a:rPr lang="it-IT" sz="1900" b="0" i="1" smtClean="0"/>
                                <m:t>𝑝</m:t>
                              </m:r>
                            </m:e>
                            <m:sub>
                              <m:r>
                                <a:rPr lang="it-IT" sz="1900" b="0" i="1" smtClean="0"/>
                                <m:t>𝑖𝑗</m:t>
                              </m:r>
                            </m:sub>
                          </m:sSub>
                          <m:r>
                            <a:rPr lang="it-IT" sz="1900" b="0" i="1" smtClean="0"/>
                            <m:t>=</m:t>
                          </m:r>
                          <m:r>
                            <a:rPr lang="it-IT" sz="1900" b="0" i="1" smtClean="0"/>
                            <m:t>𝑡</m:t>
                          </m:r>
                          <m:r>
                            <a:rPr lang="it-IT" sz="1900" b="0" i="1" smtClean="0"/>
                            <m:t>)</m:t>
                          </m:r>
                        </m:e>
                      </m:nary>
                      <m:r>
                        <a:rPr lang="it-IT" sz="1900" b="0" i="1" smtClean="0"/>
                        <m:t>+</m:t>
                      </m:r>
                      <m:sSub>
                        <m:sSubPr>
                          <m:ctrlPr>
                            <a:rPr lang="it-IT" sz="1900" b="0" i="1" smtClean="0"/>
                          </m:ctrlPr>
                        </m:sSubPr>
                        <m:e>
                          <m:r>
                            <a:rPr lang="it-IT" sz="1900" b="0" i="1" smtClean="0"/>
                            <m:t>𝜀</m:t>
                          </m:r>
                        </m:e>
                        <m:sub>
                          <m:r>
                            <a:rPr lang="it-IT" sz="1900" b="0" i="1" smtClean="0"/>
                            <m:t>𝑖𝑗</m:t>
                          </m:r>
                        </m:sub>
                      </m:sSub>
                    </m:oMath>
                  </m:oMathPara>
                </a14:m>
                <a:endParaRPr lang="it-IT" sz="1900" dirty="0"/>
              </a:p>
              <a:p>
                <a:pPr marL="0" indent="0">
                  <a:buNone/>
                  <a:defRPr/>
                </a:pPr>
                <a:r>
                  <a:rPr lang="it-IT" sz="1900" b="0" kern="1200" dirty="0"/>
                  <a:t>		</a:t>
                </a:r>
                <a:r>
                  <a:rPr lang="it-IT" sz="1600" b="0" kern="1200" dirty="0"/>
                  <a:t>[i </a:t>
                </a:r>
                <a:r>
                  <a:rPr lang="it-IT" sz="1600" b="0" kern="1200" dirty="0" err="1"/>
                  <a:t>is</a:t>
                </a:r>
                <a:r>
                  <a:rPr lang="it-IT" sz="1600" b="0" kern="1200" dirty="0"/>
                  <a:t> </a:t>
                </a:r>
                <a:r>
                  <a:rPr lang="it-IT" sz="1600" b="0" kern="1200" dirty="0" err="1"/>
                  <a:t>subject</a:t>
                </a:r>
                <a:r>
                  <a:rPr lang="it-IT" sz="1600" b="0" kern="1200" dirty="0"/>
                  <a:t>, j </a:t>
                </a:r>
                <a:r>
                  <a:rPr lang="it-IT" sz="1600" b="0" kern="1200" dirty="0" err="1"/>
                  <a:t>is</a:t>
                </a:r>
                <a:r>
                  <a:rPr lang="it-IT" sz="1600" b="0" kern="1200" dirty="0"/>
                  <a:t> </a:t>
                </a:r>
                <a:r>
                  <a:rPr lang="it-IT" sz="1600" b="0" kern="1200" dirty="0" err="1"/>
                  <a:t>physician</a:t>
                </a:r>
                <a:r>
                  <a:rPr lang="it-IT" sz="1600" b="0" kern="1200" dirty="0"/>
                  <a:t>, t </a:t>
                </a:r>
                <a:r>
                  <a:rPr lang="it-IT" sz="1600" b="0" kern="1200" dirty="0" err="1"/>
                  <a:t>is</a:t>
                </a:r>
                <a:r>
                  <a:rPr lang="it-IT" sz="1600" b="0" kern="1200" dirty="0"/>
                  <a:t> treatment]</a:t>
                </a:r>
              </a:p>
              <a:p>
                <a:pPr>
                  <a:defRPr/>
                </a:pPr>
                <a:endParaRPr lang="it-IT" sz="1900" b="0" kern="1200" dirty="0"/>
              </a:p>
              <a:p>
                <a:pPr>
                  <a:defRPr/>
                </a:pPr>
                <a:r>
                  <a:rPr lang="it-IT" sz="1900" b="0" kern="1200" dirty="0" err="1"/>
                  <a:t>Given</a:t>
                </a:r>
                <a:r>
                  <a:rPr lang="it-IT" sz="1900" b="0" kern="1200" dirty="0"/>
                  <a:t> </a:t>
                </a:r>
                <a:r>
                  <a:rPr lang="it-IT" sz="1900" b="0" kern="1200" dirty="0" err="1"/>
                  <a:t>individual</a:t>
                </a:r>
                <a:r>
                  <a:rPr lang="it-IT" sz="1900" b="0" kern="1200" dirty="0"/>
                  <a:t> </a:t>
                </a:r>
                <a:r>
                  <a:rPr lang="it-IT" sz="1900" b="0" kern="1200" dirty="0" err="1"/>
                  <a:t>level</a:t>
                </a:r>
                <a:r>
                  <a:rPr lang="it-IT" sz="1900" b="0" kern="1200" dirty="0"/>
                  <a:t> </a:t>
                </a:r>
                <a:r>
                  <a:rPr lang="it-IT" sz="1900" b="0" kern="1200" dirty="0" err="1"/>
                  <a:t>randomization</a:t>
                </a:r>
                <a:r>
                  <a:rPr lang="it-IT" sz="1900" b="0" kern="1200" dirty="0"/>
                  <a:t>, non </a:t>
                </a:r>
                <a:r>
                  <a:rPr lang="it-IT" sz="1900" b="0" kern="1200" dirty="0" err="1"/>
                  <a:t>need</a:t>
                </a:r>
                <a:r>
                  <a:rPr lang="it-IT" sz="1900" b="0" kern="1200" dirty="0"/>
                  <a:t> to cluster by GP (</a:t>
                </a:r>
                <a:r>
                  <a:rPr lang="it-IT" sz="1900" b="0" kern="1200" dirty="0" err="1"/>
                  <a:t>but</a:t>
                </a:r>
                <a:r>
                  <a:rPr lang="it-IT" sz="1900" b="0" kern="1200" dirty="0"/>
                  <a:t> </a:t>
                </a:r>
                <a:r>
                  <a:rPr lang="it-IT" sz="1900" b="0" kern="1200" dirty="0" err="1"/>
                  <a:t>it</a:t>
                </a:r>
                <a:r>
                  <a:rPr lang="it-IT" sz="1900" b="0" kern="1200" dirty="0"/>
                  <a:t> makes no </a:t>
                </a:r>
                <a:r>
                  <a:rPr lang="it-IT" sz="1900" b="0" kern="1200" dirty="0" err="1"/>
                  <a:t>difference</a:t>
                </a:r>
                <a:r>
                  <a:rPr lang="it-IT" sz="1900" b="0" kern="1200" dirty="0"/>
                  <a:t>). </a:t>
                </a:r>
                <a:r>
                  <a:rPr lang="it-IT" sz="1900" b="0" kern="1200" dirty="0" err="1"/>
                  <a:t>Inclusion</a:t>
                </a:r>
                <a:r>
                  <a:rPr lang="it-IT" sz="1900" b="0" kern="1200" dirty="0"/>
                  <a:t> of </a:t>
                </a:r>
                <a:r>
                  <a:rPr lang="it-IT" sz="1900" b="0" kern="1200" dirty="0" err="1"/>
                  <a:t>covariates</a:t>
                </a:r>
                <a:r>
                  <a:rPr lang="it-IT" sz="1900" b="0" kern="1200" dirty="0"/>
                  <a:t> makes no </a:t>
                </a:r>
                <a:r>
                  <a:rPr lang="it-IT" sz="1900" b="0" kern="1200" dirty="0" err="1"/>
                  <a:t>difference</a:t>
                </a:r>
                <a:r>
                  <a:rPr lang="it-IT" sz="1900" b="0" kern="1200" dirty="0"/>
                  <a:t> </a:t>
                </a:r>
                <a:r>
                  <a:rPr lang="it-IT" sz="1900" b="0" kern="1200" dirty="0" err="1"/>
                  <a:t>either</a:t>
                </a:r>
                <a:endParaRPr lang="it-IT" sz="1900" b="0" kern="1200" dirty="0"/>
              </a:p>
              <a:p>
                <a:pPr>
                  <a:defRPr/>
                </a:pPr>
                <a:endParaRPr lang="it-IT" sz="1900" b="0" kern="1200" dirty="0"/>
              </a:p>
              <a:p>
                <a:pPr>
                  <a:defRPr/>
                </a:pPr>
                <a:r>
                  <a:rPr lang="en-US" sz="1900" b="0" kern="1200" dirty="0"/>
                  <a:t>(Not) receiving messages might depend on (un)observable individual characteristics (area of residence, co-residence with others, time spent at home, </a:t>
                </a:r>
                <a:r>
                  <a:rPr lang="en-US" sz="1900" b="0" kern="1200" dirty="0" err="1"/>
                  <a:t>etc</a:t>
                </a:r>
                <a:r>
                  <a:rPr lang="en-US" sz="1900" b="0" kern="1200" dirty="0"/>
                  <a:t>) </a:t>
                </a:r>
              </a:p>
              <a:p>
                <a:pPr>
                  <a:defRPr/>
                </a:pPr>
                <a:endParaRPr lang="en-US" sz="1900" b="0" kern="1200" dirty="0">
                  <a:sym typeface="Wingdings" panose="05000000000000000000" pitchFamily="2" charset="2"/>
                </a:endParaRPr>
              </a:p>
              <a:p>
                <a:pPr marL="0" indent="0">
                  <a:buNone/>
                  <a:defRPr/>
                </a:pPr>
                <a:r>
                  <a:rPr lang="en-US" sz="1900" b="0" kern="1200" dirty="0">
                    <a:sym typeface="Wingdings" panose="05000000000000000000" pitchFamily="2" charset="2"/>
                  </a:rPr>
                  <a:t> </a:t>
                </a:r>
                <a:r>
                  <a:rPr lang="it-IT" sz="1900" b="0" kern="1200" dirty="0"/>
                  <a:t>IV-TSLS, </a:t>
                </a:r>
                <a:r>
                  <a:rPr lang="it-IT" sz="1900" b="0" kern="1200" dirty="0" err="1"/>
                  <a:t>using</a:t>
                </a:r>
                <a:r>
                  <a:rPr lang="it-IT" sz="1900" b="0" kern="1200" dirty="0"/>
                  <a:t> treatment assignment as an instrument for reception. </a:t>
                </a:r>
                <a:r>
                  <a:rPr lang="it-IT" sz="1900" b="0" kern="1200" dirty="0" err="1"/>
                  <a:t>Given</a:t>
                </a:r>
                <a:r>
                  <a:rPr lang="it-IT" sz="1900" b="0" kern="1200" dirty="0"/>
                  <a:t> one-side non-compliance only, IV identifies the ATE (Bloom result)</a:t>
                </a: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628651" y="1235947"/>
                <a:ext cx="8016875" cy="5080770"/>
              </a:xfrm>
              <a:blipFill>
                <a:blip r:embed="rId3"/>
                <a:stretch>
                  <a:fillRect l="-684" r="-304"/>
                </a:stretch>
              </a:blipFill>
            </p:spPr>
            <p:txBody>
              <a:bodyPr/>
              <a:lstStyle/>
              <a:p>
                <a:r>
                  <a:rPr lang="en-US">
                    <a:noFill/>
                  </a:rPr>
                  <a:t> </a:t>
                </a:r>
              </a:p>
            </p:txBody>
          </p:sp>
        </mc:Fallback>
      </mc:AlternateContent>
    </p:spTree>
    <p:extLst>
      <p:ext uri="{BB962C8B-B14F-4D97-AF65-F5344CB8AC3E}">
        <p14:creationId xmlns:p14="http://schemas.microsoft.com/office/powerpoint/2010/main" val="59563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E019BE-533E-4AFC-B140-0616C3375FB3}"/>
              </a:ext>
            </a:extLst>
          </p:cNvPr>
          <p:cNvPicPr>
            <a:picLocks noChangeAspect="1"/>
          </p:cNvPicPr>
          <p:nvPr/>
        </p:nvPicPr>
        <p:blipFill>
          <a:blip r:embed="rId2"/>
          <a:stretch>
            <a:fillRect/>
          </a:stretch>
        </p:blipFill>
        <p:spPr>
          <a:xfrm>
            <a:off x="991057" y="0"/>
            <a:ext cx="7161886" cy="6858000"/>
          </a:xfrm>
          <a:prstGeom prst="rect">
            <a:avLst/>
          </a:prstGeom>
        </p:spPr>
      </p:pic>
    </p:spTree>
    <p:extLst>
      <p:ext uri="{BB962C8B-B14F-4D97-AF65-F5344CB8AC3E}">
        <p14:creationId xmlns:p14="http://schemas.microsoft.com/office/powerpoint/2010/main" val="2496228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it-IT"/>
              <a:t>Scheme of the presentation</a:t>
            </a:r>
          </a:p>
        </p:txBody>
      </p:sp>
      <p:sp>
        <p:nvSpPr>
          <p:cNvPr id="7172" name="Rectangle 3"/>
          <p:cNvSpPr>
            <a:spLocks noGrp="1" noChangeArrowheads="1"/>
          </p:cNvSpPr>
          <p:nvPr>
            <p:ph type="body" idx="1"/>
          </p:nvPr>
        </p:nvSpPr>
        <p:spPr>
          <a:xfrm>
            <a:off x="350838" y="1266825"/>
            <a:ext cx="8280400" cy="4865688"/>
          </a:xfrm>
          <a:noFill/>
        </p:spPr>
        <p:txBody>
          <a:bodyPr/>
          <a:lstStyle/>
          <a:p>
            <a:pPr eaLnBrk="1" hangingPunct="1"/>
            <a:r>
              <a:rPr lang="en-US" altLang="it-IT" sz="1600" b="0" dirty="0"/>
              <a:t>Motivation</a:t>
            </a:r>
          </a:p>
          <a:p>
            <a:pPr marL="0" indent="0" eaLnBrk="1" hangingPunct="1">
              <a:buNone/>
            </a:pPr>
            <a:endParaRPr lang="en-US" altLang="it-IT" sz="1600" b="0" dirty="0"/>
          </a:p>
          <a:p>
            <a:pPr eaLnBrk="1" hangingPunct="1"/>
            <a:r>
              <a:rPr lang="en-US" altLang="it-IT" sz="1600" b="0" dirty="0"/>
              <a:t>Institutional context</a:t>
            </a:r>
          </a:p>
          <a:p>
            <a:pPr eaLnBrk="1" hangingPunct="1">
              <a:buFontTx/>
              <a:buNone/>
            </a:pPr>
            <a:endParaRPr lang="en-US" altLang="it-IT" sz="1600" b="0" dirty="0"/>
          </a:p>
          <a:p>
            <a:pPr eaLnBrk="1" hangingPunct="1"/>
            <a:r>
              <a:rPr lang="en-US" altLang="it-IT" sz="1600" b="0" dirty="0"/>
              <a:t>Experimental design</a:t>
            </a:r>
          </a:p>
          <a:p>
            <a:pPr eaLnBrk="1" hangingPunct="1">
              <a:buFontTx/>
              <a:buNone/>
            </a:pPr>
            <a:endParaRPr lang="en-US" altLang="it-IT" sz="1600" b="0" dirty="0"/>
          </a:p>
          <a:p>
            <a:pPr eaLnBrk="1" hangingPunct="1"/>
            <a:r>
              <a:rPr lang="en-US" altLang="it-IT" sz="1600" b="0" dirty="0"/>
              <a:t>Results</a:t>
            </a:r>
          </a:p>
          <a:p>
            <a:pPr eaLnBrk="1" hangingPunct="1">
              <a:buFontTx/>
              <a:buNone/>
            </a:pPr>
            <a:endParaRPr lang="en-US" altLang="it-IT" sz="1600" b="0" dirty="0"/>
          </a:p>
          <a:p>
            <a:pPr eaLnBrk="1" hangingPunct="1"/>
            <a:r>
              <a:rPr lang="en-US" altLang="it-IT" sz="1600" b="0" dirty="0">
                <a:solidFill>
                  <a:srgbClr val="FF6600"/>
                </a:solidFill>
              </a:rPr>
              <a:t>Conclusion</a:t>
            </a:r>
          </a:p>
        </p:txBody>
      </p:sp>
    </p:spTree>
    <p:extLst>
      <p:ext uri="{BB962C8B-B14F-4D97-AF65-F5344CB8AC3E}">
        <p14:creationId xmlns:p14="http://schemas.microsoft.com/office/powerpoint/2010/main" val="48401273"/>
      </p:ext>
    </p:extLst>
  </p:cSld>
  <p:clrMapOvr>
    <a:masterClrMapping/>
  </p:clrMapOvr>
  <p:transition advTm="93923"/>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Conclusions</a:t>
            </a:r>
          </a:p>
        </p:txBody>
      </p:sp>
      <p:sp>
        <p:nvSpPr>
          <p:cNvPr id="3" name="Segnaposto contenuto 2"/>
          <p:cNvSpPr>
            <a:spLocks noGrp="1"/>
          </p:cNvSpPr>
          <p:nvPr>
            <p:ph idx="1"/>
          </p:nvPr>
        </p:nvSpPr>
        <p:spPr/>
        <p:txBody>
          <a:bodyPr>
            <a:normAutofit/>
          </a:bodyPr>
          <a:lstStyle/>
          <a:p>
            <a:endParaRPr lang="it-IT" dirty="0"/>
          </a:p>
          <a:p>
            <a:pPr>
              <a:lnSpc>
                <a:spcPct val="80000"/>
              </a:lnSpc>
            </a:pPr>
            <a:r>
              <a:rPr lang="it-IT" sz="1700" b="0" kern="1200" dirty="0">
                <a:latin typeface="Helvetica" panose="020B0604020202020204" pitchFamily="34" charset="0"/>
              </a:rPr>
              <a:t>To the best of our knowledge the first RCT that studies the impact of invitation letters and reminders on (cervical) cancer screening participation in the </a:t>
            </a:r>
            <a:r>
              <a:rPr lang="it-IT" sz="1700" b="0" kern="1200" dirty="0" err="1">
                <a:latin typeface="Helvetica" panose="020B0604020202020204" pitchFamily="34" charset="0"/>
              </a:rPr>
              <a:t>developing</a:t>
            </a:r>
            <a:r>
              <a:rPr lang="it-IT" sz="1700" b="0" kern="1200" dirty="0">
                <a:latin typeface="Helvetica" panose="020B0604020202020204" pitchFamily="34" charset="0"/>
              </a:rPr>
              <a:t> world</a:t>
            </a:r>
          </a:p>
          <a:p>
            <a:pPr>
              <a:lnSpc>
                <a:spcPct val="80000"/>
              </a:lnSpc>
            </a:pPr>
            <a:endParaRPr lang="it-IT" sz="1700" b="0" kern="1200" dirty="0">
              <a:latin typeface="Helvetica" panose="020B0604020202020204" pitchFamily="34" charset="0"/>
            </a:endParaRPr>
          </a:p>
          <a:p>
            <a:pPr>
              <a:lnSpc>
                <a:spcPct val="80000"/>
              </a:lnSpc>
            </a:pPr>
            <a:r>
              <a:rPr lang="it-IT" sz="1700" b="0" kern="1200" dirty="0">
                <a:latin typeface="Helvetica" panose="020B0604020202020204" pitchFamily="34" charset="0"/>
              </a:rPr>
              <a:t>We find huge impact of invitations letters on cancer screening participation in </a:t>
            </a:r>
            <a:r>
              <a:rPr lang="it-IT" sz="1700" b="0" kern="1200" dirty="0" err="1">
                <a:latin typeface="Helvetica" panose="020B0604020202020204" pitchFamily="34" charset="0"/>
              </a:rPr>
              <a:t>LMICs</a:t>
            </a:r>
            <a:endParaRPr lang="it-IT" sz="1700" b="0" kern="1200" dirty="0">
              <a:latin typeface="Helvetica" panose="020B0604020202020204" pitchFamily="34" charset="0"/>
            </a:endParaRPr>
          </a:p>
          <a:p>
            <a:pPr>
              <a:lnSpc>
                <a:spcPct val="80000"/>
              </a:lnSpc>
            </a:pPr>
            <a:endParaRPr lang="it-IT" sz="1700" b="0" kern="1200" dirty="0">
              <a:latin typeface="Helvetica" panose="020B0604020202020204" pitchFamily="34" charset="0"/>
            </a:endParaRPr>
          </a:p>
          <a:p>
            <a:pPr>
              <a:lnSpc>
                <a:spcPct val="80000"/>
              </a:lnSpc>
            </a:pPr>
            <a:r>
              <a:rPr lang="it-IT" sz="1700" b="0" kern="1200" dirty="0">
                <a:latin typeface="Helvetica" panose="020B0604020202020204" pitchFamily="34" charset="0"/>
              </a:rPr>
              <a:t>An invitation letter is particularly effective if followed by a </a:t>
            </a:r>
            <a:r>
              <a:rPr lang="it-IT" sz="1700" b="0" kern="1200" dirty="0" err="1">
                <a:latin typeface="Helvetica" panose="020B0604020202020204" pitchFamily="34" charset="0"/>
              </a:rPr>
              <a:t>reminder</a:t>
            </a:r>
            <a:endParaRPr lang="it-IT" sz="1700" b="0" kern="1200" dirty="0">
              <a:latin typeface="Helvetica" panose="020B0604020202020204" pitchFamily="34" charset="0"/>
            </a:endParaRPr>
          </a:p>
          <a:p>
            <a:pPr>
              <a:lnSpc>
                <a:spcPct val="80000"/>
              </a:lnSpc>
            </a:pPr>
            <a:endParaRPr lang="it-IT" sz="1700" b="0" kern="1200" dirty="0">
              <a:latin typeface="Helvetica" panose="020B0604020202020204" pitchFamily="34" charset="0"/>
            </a:endParaRPr>
          </a:p>
          <a:p>
            <a:pPr>
              <a:lnSpc>
                <a:spcPct val="80000"/>
              </a:lnSpc>
            </a:pPr>
            <a:r>
              <a:rPr lang="it-IT" sz="1700" b="0" kern="1200" dirty="0">
                <a:latin typeface="Helvetica" panose="020B0604020202020204" pitchFamily="34" charset="0"/>
              </a:rPr>
              <a:t>Framing of the letters does not seem to </a:t>
            </a:r>
            <a:r>
              <a:rPr lang="it-IT" sz="1700" b="0" kern="1200" dirty="0" err="1">
                <a:latin typeface="Helvetica" panose="020B0604020202020204" pitchFamily="34" charset="0"/>
              </a:rPr>
              <a:t>matter</a:t>
            </a:r>
            <a:endParaRPr lang="it-IT" sz="1700" b="0" kern="1200" dirty="0">
              <a:latin typeface="Helvetica" panose="020B0604020202020204" pitchFamily="34" charset="0"/>
            </a:endParaRPr>
          </a:p>
          <a:p>
            <a:pPr>
              <a:lnSpc>
                <a:spcPct val="80000"/>
              </a:lnSpc>
            </a:pPr>
            <a:endParaRPr lang="it-IT" sz="1700" b="0" kern="1200" dirty="0">
              <a:latin typeface="Helvetica" panose="020B0604020202020204" pitchFamily="34" charset="0"/>
            </a:endParaRPr>
          </a:p>
          <a:p>
            <a:pPr algn="just"/>
            <a:endParaRPr lang="it-IT" dirty="0"/>
          </a:p>
          <a:p>
            <a:pPr algn="just"/>
            <a:endParaRPr lang="it-IT" dirty="0"/>
          </a:p>
        </p:txBody>
      </p:sp>
    </p:spTree>
    <p:extLst>
      <p:ext uri="{BB962C8B-B14F-4D97-AF65-F5344CB8AC3E}">
        <p14:creationId xmlns:p14="http://schemas.microsoft.com/office/powerpoint/2010/main" val="2665676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18624" y="1446397"/>
            <a:ext cx="8306752" cy="3965206"/>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500" b="0" dirty="0">
                <a:solidFill>
                  <a:srgbClr val="00008A"/>
                </a:solidFill>
                <a:latin typeface="+mn-lt"/>
              </a:rPr>
              <a:t>Thanks a </a:t>
            </a:r>
            <a:r>
              <a:rPr lang="it-IT" sz="4500" b="0" dirty="0" err="1">
                <a:solidFill>
                  <a:srgbClr val="00008A"/>
                </a:solidFill>
                <a:latin typeface="+mn-lt"/>
              </a:rPr>
              <a:t>lot</a:t>
            </a:r>
            <a:r>
              <a:rPr lang="it-IT" sz="4500" b="0" dirty="0">
                <a:solidFill>
                  <a:srgbClr val="00008A"/>
                </a:solidFill>
                <a:latin typeface="+mn-lt"/>
              </a:rPr>
              <a:t> for </a:t>
            </a:r>
            <a:r>
              <a:rPr lang="it-IT" sz="4500" b="0" dirty="0" err="1">
                <a:solidFill>
                  <a:srgbClr val="00008A"/>
                </a:solidFill>
                <a:latin typeface="+mn-lt"/>
              </a:rPr>
              <a:t>your</a:t>
            </a:r>
            <a:r>
              <a:rPr lang="it-IT" sz="4500" b="0" dirty="0">
                <a:solidFill>
                  <a:srgbClr val="00008A"/>
                </a:solidFill>
                <a:latin typeface="+mn-lt"/>
              </a:rPr>
              <a:t> </a:t>
            </a:r>
            <a:r>
              <a:rPr lang="it-IT" sz="4500" b="0" dirty="0" err="1">
                <a:solidFill>
                  <a:srgbClr val="00008A"/>
                </a:solidFill>
                <a:latin typeface="+mn-lt"/>
              </a:rPr>
              <a:t>attention</a:t>
            </a:r>
            <a:r>
              <a:rPr lang="it-IT" sz="4500" b="0" dirty="0">
                <a:solidFill>
                  <a:srgbClr val="00008A"/>
                </a:solidFill>
                <a:latin typeface="+mn-lt"/>
              </a:rPr>
              <a:t>!</a:t>
            </a:r>
          </a:p>
          <a:p>
            <a:pPr algn="ctr"/>
            <a:endParaRPr lang="it-IT" sz="4500" b="0" dirty="0">
              <a:solidFill>
                <a:srgbClr val="00008A"/>
              </a:solidFill>
              <a:latin typeface="+mn-lt"/>
            </a:endParaRPr>
          </a:p>
          <a:p>
            <a:pPr algn="ctr"/>
            <a:br>
              <a:rPr lang="it-IT" sz="3300" b="0" dirty="0">
                <a:solidFill>
                  <a:srgbClr val="00008A"/>
                </a:solidFill>
                <a:latin typeface="+mn-lt"/>
              </a:rPr>
            </a:br>
            <a:r>
              <a:rPr lang="it-IT" sz="2100" b="0" dirty="0">
                <a:solidFill>
                  <a:srgbClr val="00008A"/>
                </a:solidFill>
                <a:latin typeface="+mn-lt"/>
              </a:rPr>
              <a:t>(luca.corazzini@unive.it)</a:t>
            </a:r>
          </a:p>
        </p:txBody>
      </p:sp>
    </p:spTree>
    <p:extLst>
      <p:ext uri="{BB962C8B-B14F-4D97-AF65-F5344CB8AC3E}">
        <p14:creationId xmlns:p14="http://schemas.microsoft.com/office/powerpoint/2010/main" val="80684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it-IT" altLang="it-IT"/>
              <a:t>This paper</a:t>
            </a:r>
          </a:p>
        </p:txBody>
      </p:sp>
      <p:sp>
        <p:nvSpPr>
          <p:cNvPr id="6" name="Rectangle 3"/>
          <p:cNvSpPr txBox="1">
            <a:spLocks noChangeArrowheads="1"/>
          </p:cNvSpPr>
          <p:nvPr/>
        </p:nvSpPr>
        <p:spPr bwMode="auto">
          <a:xfrm>
            <a:off x="347663" y="1266825"/>
            <a:ext cx="8280400"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b="1">
                <a:solidFill>
                  <a:srgbClr val="00008A"/>
                </a:solidFill>
                <a:latin typeface="+mn-lt"/>
                <a:ea typeface="+mn-ea"/>
                <a:cs typeface="+mn-cs"/>
              </a:defRPr>
            </a:lvl1pPr>
            <a:lvl2pPr marL="742950" indent="-28575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2pPr>
            <a:lvl3pPr marL="1143000" indent="-22860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3pPr>
            <a:lvl4pPr marL="1600200" indent="-22860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4pPr>
            <a:lvl5pPr marL="2057400" indent="-228600" algn="l" rtl="0" eaLnBrk="0" fontAlgn="base" hangingPunct="0">
              <a:spcBef>
                <a:spcPct val="20000"/>
              </a:spcBef>
              <a:spcAft>
                <a:spcPct val="0"/>
              </a:spcAft>
              <a:buFont typeface="Arial Unicode MS" panose="020B0604020202020204" pitchFamily="34" charset="-128"/>
              <a:buChar char="∘"/>
              <a:defRPr sz="1600">
                <a:solidFill>
                  <a:srgbClr val="00008A"/>
                </a:solidFill>
                <a:latin typeface="+mn-lt"/>
              </a:defRPr>
            </a:lvl5pPr>
            <a:lvl6pPr marL="2514600" indent="-228600" algn="l" rtl="0" fontAlgn="base">
              <a:spcBef>
                <a:spcPct val="20000"/>
              </a:spcBef>
              <a:spcAft>
                <a:spcPct val="0"/>
              </a:spcAft>
              <a:buFont typeface="Arial Unicode MS" pitchFamily="34" charset="-128"/>
              <a:buChar char="∘"/>
              <a:defRPr sz="1600">
                <a:solidFill>
                  <a:srgbClr val="00008A"/>
                </a:solidFill>
                <a:latin typeface="+mn-lt"/>
              </a:defRPr>
            </a:lvl6pPr>
            <a:lvl7pPr marL="2971800" indent="-228600" algn="l" rtl="0" fontAlgn="base">
              <a:spcBef>
                <a:spcPct val="20000"/>
              </a:spcBef>
              <a:spcAft>
                <a:spcPct val="0"/>
              </a:spcAft>
              <a:buFont typeface="Arial Unicode MS" pitchFamily="34" charset="-128"/>
              <a:buChar char="∘"/>
              <a:defRPr sz="1600">
                <a:solidFill>
                  <a:srgbClr val="00008A"/>
                </a:solidFill>
                <a:latin typeface="+mn-lt"/>
              </a:defRPr>
            </a:lvl7pPr>
            <a:lvl8pPr marL="3429000" indent="-228600" algn="l" rtl="0" fontAlgn="base">
              <a:spcBef>
                <a:spcPct val="20000"/>
              </a:spcBef>
              <a:spcAft>
                <a:spcPct val="0"/>
              </a:spcAft>
              <a:buFont typeface="Arial Unicode MS" pitchFamily="34" charset="-128"/>
              <a:buChar char="∘"/>
              <a:defRPr sz="1600">
                <a:solidFill>
                  <a:srgbClr val="00008A"/>
                </a:solidFill>
                <a:latin typeface="+mn-lt"/>
              </a:defRPr>
            </a:lvl8pPr>
            <a:lvl9pPr marL="3886200" indent="-228600" algn="l" rtl="0" fontAlgn="base">
              <a:spcBef>
                <a:spcPct val="20000"/>
              </a:spcBef>
              <a:spcAft>
                <a:spcPct val="0"/>
              </a:spcAft>
              <a:buFont typeface="Arial Unicode MS" pitchFamily="34" charset="-128"/>
              <a:buChar char="∘"/>
              <a:defRPr sz="1600">
                <a:solidFill>
                  <a:srgbClr val="00008A"/>
                </a:solidFill>
                <a:latin typeface="+mn-lt"/>
              </a:defRPr>
            </a:lvl9pPr>
          </a:lstStyle>
          <a:p>
            <a:pPr algn="just">
              <a:defRPr/>
            </a:pPr>
            <a:r>
              <a:rPr lang="en-US" sz="1600" b="0" kern="0" dirty="0"/>
              <a:t>We run a randomized field experiment in the province of Messina (Sicily) to study how the take-up rate responds to costless manipulations of the invitation letters</a:t>
            </a:r>
          </a:p>
          <a:p>
            <a:pPr algn="just">
              <a:defRPr/>
            </a:pPr>
            <a:endParaRPr lang="en-US" sz="1600" b="0" kern="0" dirty="0"/>
          </a:p>
          <a:p>
            <a:pPr algn="just">
              <a:defRPr/>
            </a:pPr>
            <a:r>
              <a:rPr lang="en-US" sz="1600" b="0" kern="0" dirty="0"/>
              <a:t>Manipulations along two dimensions: framing (either negative or positive) and enhancing or not information </a:t>
            </a:r>
          </a:p>
          <a:p>
            <a:pPr algn="just">
              <a:defRPr/>
            </a:pPr>
            <a:endParaRPr lang="en-US" sz="1600" b="0" kern="0" dirty="0"/>
          </a:p>
          <a:p>
            <a:pPr algn="just">
              <a:defRPr/>
            </a:pPr>
            <a:r>
              <a:rPr lang="en-US" sz="1600" b="0" kern="0" dirty="0"/>
              <a:t>In comparison to the baseline, when combining the loss frame with enhanced information on the negative consequences of not taking the mammography, the take-up rate increases by 25% (2.5 pp). No effect for the other manipulations.</a:t>
            </a:r>
          </a:p>
          <a:p>
            <a:pPr marL="0" indent="0" algn="just">
              <a:buNone/>
              <a:defRPr/>
            </a:pPr>
            <a:endParaRPr lang="en-US" sz="1600" b="0" kern="0" dirty="0"/>
          </a:p>
          <a:p>
            <a:pPr algn="just">
              <a:defRPr/>
            </a:pPr>
            <a:r>
              <a:rPr lang="en-US" sz="1600" b="0" kern="0" dirty="0"/>
              <a:t>The effect is larger among subjects with lower baseline take-ups: those living farther away from the screening site, residing in municipalities with low education, or with no recent screening experience</a:t>
            </a:r>
          </a:p>
          <a:p>
            <a:pPr algn="just">
              <a:defRPr/>
            </a:pPr>
            <a:endParaRPr lang="en-US" sz="1600" b="0" kern="0" dirty="0"/>
          </a:p>
          <a:p>
            <a:pPr algn="just">
              <a:defRPr/>
            </a:pPr>
            <a:r>
              <a:rPr lang="en-US" sz="1600" b="0" kern="0" dirty="0"/>
              <a:t>Mechanism: perceived importance and urgency of the screening. Women exposed to the letter combining the loss frame with enhanced information on the negative consequences of not taking the mammography are less luckily to reschedule/post-pone the screening visit</a:t>
            </a:r>
          </a:p>
          <a:p>
            <a:pPr marL="0" indent="0" algn="just">
              <a:buNone/>
              <a:defRPr/>
            </a:pPr>
            <a:endParaRPr lang="en-US" sz="1600" b="0" kern="0" dirty="0"/>
          </a:p>
        </p:txBody>
      </p:sp>
    </p:spTree>
    <p:extLst>
      <p:ext uri="{BB962C8B-B14F-4D97-AF65-F5344CB8AC3E}">
        <p14:creationId xmlns:p14="http://schemas.microsoft.com/office/powerpoint/2010/main" val="492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it-IT"/>
              <a:t>Scheme of the presentation</a:t>
            </a:r>
          </a:p>
        </p:txBody>
      </p:sp>
      <p:sp>
        <p:nvSpPr>
          <p:cNvPr id="7172" name="Rectangle 3"/>
          <p:cNvSpPr>
            <a:spLocks noGrp="1" noChangeArrowheads="1"/>
          </p:cNvSpPr>
          <p:nvPr>
            <p:ph type="body" idx="1"/>
          </p:nvPr>
        </p:nvSpPr>
        <p:spPr>
          <a:xfrm>
            <a:off x="350838" y="1266825"/>
            <a:ext cx="8280400" cy="4865688"/>
          </a:xfrm>
          <a:noFill/>
        </p:spPr>
        <p:txBody>
          <a:bodyPr/>
          <a:lstStyle/>
          <a:p>
            <a:pPr eaLnBrk="1" hangingPunct="1"/>
            <a:r>
              <a:rPr lang="en-US" altLang="it-IT" sz="1600" b="0" dirty="0"/>
              <a:t>Motivation</a:t>
            </a:r>
          </a:p>
          <a:p>
            <a:pPr eaLnBrk="1" hangingPunct="1">
              <a:buFontTx/>
              <a:buNone/>
            </a:pPr>
            <a:endParaRPr lang="en-US" altLang="it-IT" sz="1600" b="0" dirty="0"/>
          </a:p>
          <a:p>
            <a:pPr eaLnBrk="1" hangingPunct="1"/>
            <a:r>
              <a:rPr lang="en-US" altLang="it-IT" sz="1600" b="0" dirty="0">
                <a:solidFill>
                  <a:srgbClr val="FF6600"/>
                </a:solidFill>
              </a:rPr>
              <a:t>Related literature</a:t>
            </a:r>
          </a:p>
          <a:p>
            <a:pPr eaLnBrk="1" hangingPunct="1"/>
            <a:endParaRPr lang="en-US" altLang="it-IT" sz="1600" b="0" dirty="0"/>
          </a:p>
          <a:p>
            <a:pPr eaLnBrk="1" hangingPunct="1"/>
            <a:r>
              <a:rPr lang="en-US" altLang="it-IT" sz="1600" b="0" dirty="0"/>
              <a:t>Institutional context</a:t>
            </a:r>
          </a:p>
          <a:p>
            <a:pPr eaLnBrk="1" hangingPunct="1">
              <a:buFontTx/>
              <a:buNone/>
            </a:pPr>
            <a:endParaRPr lang="en-US" altLang="it-IT" sz="1600" b="0" dirty="0"/>
          </a:p>
          <a:p>
            <a:pPr eaLnBrk="1" hangingPunct="1"/>
            <a:r>
              <a:rPr lang="en-US" altLang="it-IT" sz="1600" b="0" dirty="0"/>
              <a:t>Experimental design</a:t>
            </a:r>
          </a:p>
          <a:p>
            <a:pPr eaLnBrk="1" hangingPunct="1">
              <a:buFontTx/>
              <a:buNone/>
            </a:pPr>
            <a:endParaRPr lang="en-US" altLang="it-IT" sz="1600" b="0" dirty="0"/>
          </a:p>
          <a:p>
            <a:pPr eaLnBrk="1" hangingPunct="1"/>
            <a:r>
              <a:rPr lang="en-US" altLang="it-IT" sz="1600" b="0" dirty="0"/>
              <a:t>Results</a:t>
            </a:r>
          </a:p>
          <a:p>
            <a:pPr eaLnBrk="1" hangingPunct="1">
              <a:buFontTx/>
              <a:buNone/>
            </a:pPr>
            <a:endParaRPr lang="en-US" altLang="it-IT" sz="1600" b="0" dirty="0"/>
          </a:p>
          <a:p>
            <a:pPr eaLnBrk="1" hangingPunct="1"/>
            <a:r>
              <a:rPr lang="en-US" altLang="it-IT" sz="1600" b="0" dirty="0"/>
              <a:t>Conclusion</a:t>
            </a:r>
          </a:p>
        </p:txBody>
      </p:sp>
    </p:spTree>
    <p:extLst>
      <p:ext uri="{BB962C8B-B14F-4D97-AF65-F5344CB8AC3E}">
        <p14:creationId xmlns:p14="http://schemas.microsoft.com/office/powerpoint/2010/main" val="260473889"/>
      </p:ext>
    </p:extLst>
  </p:cSld>
  <p:clrMapOvr>
    <a:masterClrMapping/>
  </p:clrMapOvr>
  <p:transition advTm="93923"/>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it-IT" altLang="it-IT"/>
              <a:t>Related literature – the framework</a:t>
            </a:r>
          </a:p>
        </p:txBody>
      </p:sp>
      <p:sp>
        <p:nvSpPr>
          <p:cNvPr id="7172" name="Rectangle 3"/>
          <p:cNvSpPr>
            <a:spLocks noGrp="1" noChangeArrowheads="1"/>
          </p:cNvSpPr>
          <p:nvPr>
            <p:ph type="body" idx="1"/>
          </p:nvPr>
        </p:nvSpPr>
        <p:spPr>
          <a:xfrm>
            <a:off x="347663" y="2894013"/>
            <a:ext cx="8280400" cy="3440112"/>
          </a:xfrm>
        </p:spPr>
        <p:txBody>
          <a:bodyPr/>
          <a:lstStyle/>
          <a:p>
            <a:pPr algn="just">
              <a:defRPr/>
            </a:pPr>
            <a:endParaRPr lang="en-US" sz="1600" b="0" dirty="0"/>
          </a:p>
          <a:p>
            <a:pPr algn="just">
              <a:defRPr/>
            </a:pPr>
            <a:r>
              <a:rPr lang="en-US" sz="1600" b="0" dirty="0"/>
              <a:t>“Information disclosure” as a form of nudging: providing individuals with more information about the consequences of their choices (Sunstein 2014) may affect their behavior and promote good practices. </a:t>
            </a:r>
          </a:p>
          <a:p>
            <a:pPr algn="just">
              <a:defRPr/>
            </a:pPr>
            <a:endParaRPr lang="en-US" sz="1600" b="0" dirty="0"/>
          </a:p>
          <a:p>
            <a:pPr algn="just">
              <a:defRPr/>
            </a:pPr>
            <a:r>
              <a:rPr lang="en-US" sz="1600" b="0" dirty="0"/>
              <a:t>“Gain-loss framing” (Tversky and Kahneman 1981) in health persuasion. Rothman and </a:t>
            </a:r>
            <a:r>
              <a:rPr lang="en-US" sz="1600" b="0" dirty="0" err="1"/>
              <a:t>Salovey</a:t>
            </a:r>
            <a:r>
              <a:rPr lang="en-US" sz="1600" b="0" dirty="0"/>
              <a:t> (1997) distinguish between:</a:t>
            </a:r>
          </a:p>
          <a:p>
            <a:pPr lvl="1" algn="just">
              <a:buFont typeface="+mj-lt"/>
              <a:buAutoNum type="arabicPeriod"/>
              <a:defRPr/>
            </a:pPr>
            <a:r>
              <a:rPr lang="en-US" dirty="0"/>
              <a:t>Prevention behaviors: non-risky and help in maintaining good health (a gain);</a:t>
            </a:r>
          </a:p>
          <a:p>
            <a:pPr lvl="1" algn="just">
              <a:buFont typeface="+mj-lt"/>
              <a:buAutoNum type="arabicPeriod"/>
              <a:defRPr/>
            </a:pPr>
            <a:r>
              <a:rPr lang="en-US" dirty="0"/>
              <a:t>Detection behaviors: risky and serve to identify illnesses (a loss)</a:t>
            </a:r>
          </a:p>
          <a:p>
            <a:pPr algn="just">
              <a:defRPr/>
            </a:pPr>
            <a:endParaRPr lang="en-US" sz="1600" b="0" dirty="0"/>
          </a:p>
          <a:p>
            <a:pPr algn="just">
              <a:defRPr/>
            </a:pPr>
            <a:r>
              <a:rPr lang="en-US" sz="1600" b="0" dirty="0"/>
              <a:t>Gain-framed messages are more effective at promoting prevention behaviors and loss-framed messages at promoting detection ones</a:t>
            </a:r>
          </a:p>
        </p:txBody>
      </p:sp>
      <p:pic>
        <p:nvPicPr>
          <p:cNvPr id="15365"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403350"/>
            <a:ext cx="331787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ttangolo 3"/>
          <p:cNvSpPr>
            <a:spLocks noChangeArrowheads="1"/>
          </p:cNvSpPr>
          <p:nvPr/>
        </p:nvSpPr>
        <p:spPr bwMode="auto">
          <a:xfrm>
            <a:off x="347663" y="1401763"/>
            <a:ext cx="49672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spcBef>
                <a:spcPct val="20000"/>
              </a:spcBef>
              <a:buChar char="•"/>
              <a:tabLst>
                <a:tab pos="6275388" algn="l"/>
                <a:tab pos="7708900" algn="l"/>
                <a:tab pos="7800975" algn="l"/>
              </a:tabLst>
              <a:defRPr b="1">
                <a:solidFill>
                  <a:srgbClr val="00008A"/>
                </a:solidFill>
                <a:latin typeface="Helvetica" panose="020B0604020202020204" pitchFamily="34" charset="0"/>
              </a:defRPr>
            </a:lvl1pPr>
            <a:lvl2pPr marL="742950" indent="-285750">
              <a:spcBef>
                <a:spcPct val="20000"/>
              </a:spcBef>
              <a:buFont typeface="Arial Unicode MS" panose="020B0604020202020204" pitchFamily="34" charset="-128"/>
              <a:buChar char="∘"/>
              <a:tabLst>
                <a:tab pos="6275388" algn="l"/>
                <a:tab pos="7708900" algn="l"/>
                <a:tab pos="7800975" algn="l"/>
              </a:tabLst>
              <a:defRPr sz="1600">
                <a:solidFill>
                  <a:srgbClr val="00008A"/>
                </a:solidFill>
                <a:latin typeface="Helvetica" panose="020B0604020202020204" pitchFamily="34" charset="0"/>
              </a:defRPr>
            </a:lvl2pPr>
            <a:lvl3pPr marL="1143000" indent="-228600">
              <a:spcBef>
                <a:spcPct val="20000"/>
              </a:spcBef>
              <a:buFont typeface="Arial Unicode MS" panose="020B0604020202020204" pitchFamily="34" charset="-128"/>
              <a:buChar char="∘"/>
              <a:tabLst>
                <a:tab pos="6275388" algn="l"/>
                <a:tab pos="7708900" algn="l"/>
                <a:tab pos="7800975" algn="l"/>
              </a:tabLst>
              <a:defRPr sz="1600">
                <a:solidFill>
                  <a:srgbClr val="00008A"/>
                </a:solidFill>
                <a:latin typeface="Helvetica" panose="020B0604020202020204" pitchFamily="34" charset="0"/>
              </a:defRPr>
            </a:lvl3pPr>
            <a:lvl4pPr marL="1600200" indent="-228600">
              <a:spcBef>
                <a:spcPct val="20000"/>
              </a:spcBef>
              <a:buFont typeface="Arial Unicode MS" panose="020B0604020202020204" pitchFamily="34" charset="-128"/>
              <a:buChar char="∘"/>
              <a:tabLst>
                <a:tab pos="6275388" algn="l"/>
                <a:tab pos="7708900" algn="l"/>
                <a:tab pos="7800975" algn="l"/>
              </a:tabLst>
              <a:defRPr sz="1600">
                <a:solidFill>
                  <a:srgbClr val="00008A"/>
                </a:solidFill>
                <a:latin typeface="Helvetica" panose="020B0604020202020204" pitchFamily="34" charset="0"/>
              </a:defRPr>
            </a:lvl4pPr>
            <a:lvl5pPr marL="2057400" indent="-228600">
              <a:spcBef>
                <a:spcPct val="20000"/>
              </a:spcBef>
              <a:buFont typeface="Arial Unicode MS" panose="020B0604020202020204" pitchFamily="34" charset="-128"/>
              <a:buChar char="∘"/>
              <a:tabLst>
                <a:tab pos="6275388" algn="l"/>
                <a:tab pos="7708900" algn="l"/>
                <a:tab pos="7800975" algn="l"/>
              </a:tabLst>
              <a:defRPr sz="1600">
                <a:solidFill>
                  <a:srgbClr val="00008A"/>
                </a:solidFill>
                <a:latin typeface="Helvetica" panose="020B0604020202020204" pitchFamily="34" charset="0"/>
              </a:defRPr>
            </a:lvl5pPr>
            <a:lvl6pPr marL="2514600" indent="-228600" eaLnBrk="0" fontAlgn="base" hangingPunct="0">
              <a:spcBef>
                <a:spcPct val="20000"/>
              </a:spcBef>
              <a:spcAft>
                <a:spcPct val="0"/>
              </a:spcAft>
              <a:buFont typeface="Arial Unicode MS" panose="020B0604020202020204" pitchFamily="34" charset="-128"/>
              <a:buChar char="∘"/>
              <a:tabLst>
                <a:tab pos="6275388" algn="l"/>
                <a:tab pos="7708900" algn="l"/>
                <a:tab pos="7800975" algn="l"/>
              </a:tabLst>
              <a:defRPr sz="1600">
                <a:solidFill>
                  <a:srgbClr val="00008A"/>
                </a:solidFill>
                <a:latin typeface="Helvetica" panose="020B0604020202020204" pitchFamily="34" charset="0"/>
              </a:defRPr>
            </a:lvl6pPr>
            <a:lvl7pPr marL="2971800" indent="-228600" eaLnBrk="0" fontAlgn="base" hangingPunct="0">
              <a:spcBef>
                <a:spcPct val="20000"/>
              </a:spcBef>
              <a:spcAft>
                <a:spcPct val="0"/>
              </a:spcAft>
              <a:buFont typeface="Arial Unicode MS" panose="020B0604020202020204" pitchFamily="34" charset="-128"/>
              <a:buChar char="∘"/>
              <a:tabLst>
                <a:tab pos="6275388" algn="l"/>
                <a:tab pos="7708900" algn="l"/>
                <a:tab pos="7800975" algn="l"/>
              </a:tabLst>
              <a:defRPr sz="1600">
                <a:solidFill>
                  <a:srgbClr val="00008A"/>
                </a:solidFill>
                <a:latin typeface="Helvetica" panose="020B0604020202020204" pitchFamily="34" charset="0"/>
              </a:defRPr>
            </a:lvl7pPr>
            <a:lvl8pPr marL="3429000" indent="-228600" eaLnBrk="0" fontAlgn="base" hangingPunct="0">
              <a:spcBef>
                <a:spcPct val="20000"/>
              </a:spcBef>
              <a:spcAft>
                <a:spcPct val="0"/>
              </a:spcAft>
              <a:buFont typeface="Arial Unicode MS" panose="020B0604020202020204" pitchFamily="34" charset="-128"/>
              <a:buChar char="∘"/>
              <a:tabLst>
                <a:tab pos="6275388" algn="l"/>
                <a:tab pos="7708900" algn="l"/>
                <a:tab pos="7800975" algn="l"/>
              </a:tabLst>
              <a:defRPr sz="1600">
                <a:solidFill>
                  <a:srgbClr val="00008A"/>
                </a:solidFill>
                <a:latin typeface="Helvetica" panose="020B0604020202020204" pitchFamily="34" charset="0"/>
              </a:defRPr>
            </a:lvl8pPr>
            <a:lvl9pPr marL="3886200" indent="-228600" eaLnBrk="0" fontAlgn="base" hangingPunct="0">
              <a:spcBef>
                <a:spcPct val="20000"/>
              </a:spcBef>
              <a:spcAft>
                <a:spcPct val="0"/>
              </a:spcAft>
              <a:buFont typeface="Arial Unicode MS" panose="020B0604020202020204" pitchFamily="34" charset="-128"/>
              <a:buChar char="∘"/>
              <a:tabLst>
                <a:tab pos="6275388" algn="l"/>
                <a:tab pos="7708900" algn="l"/>
                <a:tab pos="7800975" algn="l"/>
              </a:tabLst>
              <a:defRPr sz="1600">
                <a:solidFill>
                  <a:srgbClr val="00008A"/>
                </a:solidFill>
                <a:latin typeface="Helvetica" panose="020B0604020202020204" pitchFamily="34" charset="0"/>
              </a:defRPr>
            </a:lvl9pPr>
          </a:lstStyle>
          <a:p>
            <a:pPr algn="just">
              <a:spcBef>
                <a:spcPct val="0"/>
              </a:spcBef>
            </a:pPr>
            <a:r>
              <a:rPr lang="en-US" altLang="it-IT" sz="1600" b="0"/>
              <a:t>Nudge (Thaler and Sunstein 2008): </a:t>
            </a:r>
            <a:r>
              <a:rPr lang="en-US" altLang="it-IT" sz="1600" b="0" i="1"/>
              <a:t>any aspect of the choice architecture that alters people’s behavior in a predictable way without forbidding any options or significantly changing their economic incentives</a:t>
            </a:r>
          </a:p>
        </p:txBody>
      </p:sp>
    </p:spTree>
    <p:extLst>
      <p:ext uri="{BB962C8B-B14F-4D97-AF65-F5344CB8AC3E}">
        <p14:creationId xmlns:p14="http://schemas.microsoft.com/office/powerpoint/2010/main" val="898872726"/>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rgbClr val="00008A"/>
            </a:solidFill>
            <a:effectLst/>
            <a:latin typeface="Helvetica" pitchFamily="-4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00008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1" i="0" u="none" strike="noStrike" cap="none" normalizeH="0" baseline="0" smtClean="0">
            <a:ln>
              <a:noFill/>
            </a:ln>
            <a:solidFill>
              <a:srgbClr val="00008A"/>
            </a:solidFill>
            <a:effectLst/>
            <a:latin typeface="Helvetica" pitchFamily="-4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17990</TotalTime>
  <Words>4126</Words>
  <Application>Microsoft Office PowerPoint</Application>
  <PresentationFormat>Presentazione su schermo (4:3)</PresentationFormat>
  <Paragraphs>618</Paragraphs>
  <Slides>66</Slides>
  <Notes>50</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66</vt:i4>
      </vt:variant>
    </vt:vector>
  </HeadingPairs>
  <TitlesOfParts>
    <vt:vector size="78" baseType="lpstr">
      <vt:lpstr>Arial</vt:lpstr>
      <vt:lpstr>Arial Unicode MS</vt:lpstr>
      <vt:lpstr>Calibri</vt:lpstr>
      <vt:lpstr>Calibri Light</vt:lpstr>
      <vt:lpstr>Cambria Math</vt:lpstr>
      <vt:lpstr>Charis SIL</vt:lpstr>
      <vt:lpstr>Helvetica</vt:lpstr>
      <vt:lpstr>STIX</vt:lpstr>
      <vt:lpstr>VFIUQ D+ Te X_ C M_ Maths_</vt:lpstr>
      <vt:lpstr>Wingdings</vt:lpstr>
      <vt:lpstr>Standarddesign</vt:lpstr>
      <vt:lpstr>Personalizza struttura</vt:lpstr>
      <vt:lpstr>Luca Corazzini (luca.corazzini@unive.it)     MUNI, Brno, May 13th 2021</vt:lpstr>
      <vt:lpstr>Behavioral Economics and Health Behaviors: Insights from Cancer Screening Programs</vt:lpstr>
      <vt:lpstr>The Good Outcomes of Bad News. A Field Experiment on Formatting Breast Cancer Screening Invitation Letters American Journal of Health Economics, 6(3), 372-409, 2020 </vt:lpstr>
      <vt:lpstr>Scheme of the presentation</vt:lpstr>
      <vt:lpstr>Motivation (1)</vt:lpstr>
      <vt:lpstr>Motivation (2)</vt:lpstr>
      <vt:lpstr>This paper</vt:lpstr>
      <vt:lpstr>Scheme of the presentation</vt:lpstr>
      <vt:lpstr>Related literature – the framework</vt:lpstr>
      <vt:lpstr>Related literature – relevant examples and our contributions</vt:lpstr>
      <vt:lpstr>Scheme of the presentation</vt:lpstr>
      <vt:lpstr>Institutional context (1)</vt:lpstr>
      <vt:lpstr>Institutional context (2)</vt:lpstr>
      <vt:lpstr>Institutional context (3)</vt:lpstr>
      <vt:lpstr>Scheme of the presentation</vt:lpstr>
      <vt:lpstr>Experimental design: the manipulations</vt:lpstr>
      <vt:lpstr>Presentazione standard di PowerPoint</vt:lpstr>
      <vt:lpstr>Experimental design: procedures</vt:lpstr>
      <vt:lpstr>Data</vt:lpstr>
      <vt:lpstr>Scheme of the presentation</vt:lpstr>
      <vt:lpstr>Results - descriptive statistics</vt:lpstr>
      <vt:lpstr>Results - descriptive statistics</vt:lpstr>
      <vt:lpstr>Results - balancing</vt:lpstr>
      <vt:lpstr>Main results</vt:lpstr>
      <vt:lpstr>Main results</vt:lpstr>
      <vt:lpstr>Robustness tests (1)</vt:lpstr>
      <vt:lpstr>Robustness tests (2)</vt:lpstr>
      <vt:lpstr>Presentazione standard di PowerPoint</vt:lpstr>
      <vt:lpstr>Presentazione standard di PowerPoint</vt:lpstr>
      <vt:lpstr>Robustness tests (4)</vt:lpstr>
      <vt:lpstr>Robustness tests (5)</vt:lpstr>
      <vt:lpstr>Presentazione standard di PowerPoint</vt:lpstr>
      <vt:lpstr>Postponement conditional on participation</vt:lpstr>
      <vt:lpstr>Scheme of the presentation</vt:lpstr>
      <vt:lpstr>Conclusion</vt:lpstr>
      <vt:lpstr>Implications for policy makers</vt:lpstr>
      <vt:lpstr>Behavioral Economics and Health Behaviors: Insights from Cancer Screening Programs</vt:lpstr>
      <vt:lpstr>Cervical Cancer Screening Invitations in Low- and Middle- Income Countries: Evidence from Armenia Social Science and Medicine, 273, 113739, 2021 </vt:lpstr>
      <vt:lpstr>Scheme of the presentation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Scheme of the presentation</vt:lpstr>
      <vt:lpstr>Presentazione standard di PowerPoint</vt:lpstr>
      <vt:lpstr>Presentazione standard di PowerPoint</vt:lpstr>
      <vt:lpstr>Presentazione standard di PowerPoint</vt:lpstr>
      <vt:lpstr>Scheme of the presentation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Data</vt:lpstr>
      <vt:lpstr>Scheme of the presentation</vt:lpstr>
      <vt:lpstr>Presentazione standard di PowerPoint</vt:lpstr>
      <vt:lpstr>Screening Participation by Treatment Group</vt:lpstr>
      <vt:lpstr>Econometric specification</vt:lpstr>
      <vt:lpstr>Presentazione standard di PowerPoint</vt:lpstr>
      <vt:lpstr>Scheme of the presentation</vt:lpstr>
      <vt:lpstr>Conclusions</vt:lpstr>
      <vt:lpstr>Presentazione standard di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Guil aversion and accountability in the lab</dc:title>
  <dc:creator>Sebastian Kube</dc:creator>
  <cp:lastModifiedBy>CORAZZINI Luca</cp:lastModifiedBy>
  <cp:revision>1531</cp:revision>
  <cp:lastPrinted>2018-04-23T05:19:48Z</cp:lastPrinted>
  <dcterms:created xsi:type="dcterms:W3CDTF">2003-06-22T12:39:52Z</dcterms:created>
  <dcterms:modified xsi:type="dcterms:W3CDTF">2021-05-11T09:14:12Z</dcterms:modified>
</cp:coreProperties>
</file>