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71" r:id="rId4"/>
    <p:sldId id="272" r:id="rId5"/>
    <p:sldId id="258" r:id="rId6"/>
    <p:sldId id="259" r:id="rId7"/>
    <p:sldId id="260" r:id="rId8"/>
    <p:sldId id="270" r:id="rId9"/>
    <p:sldId id="261" r:id="rId10"/>
    <p:sldId id="262" r:id="rId11"/>
    <p:sldId id="898" r:id="rId12"/>
    <p:sldId id="275" r:id="rId13"/>
    <p:sldId id="265" r:id="rId14"/>
    <p:sldId id="269" r:id="rId15"/>
    <p:sldId id="273" r:id="rId16"/>
    <p:sldId id="274" r:id="rId17"/>
    <p:sldId id="279" r:id="rId18"/>
    <p:sldId id="280" r:id="rId19"/>
    <p:sldId id="281" r:id="rId20"/>
    <p:sldId id="282" r:id="rId21"/>
    <p:sldId id="283" r:id="rId22"/>
    <p:sldId id="284" r:id="rId23"/>
    <p:sldId id="285" r:id="rId24"/>
    <p:sldId id="286" r:id="rId25"/>
    <p:sldId id="287" r:id="rId26"/>
    <p:sldId id="266" r:id="rId27"/>
    <p:sldId id="263" r:id="rId28"/>
    <p:sldId id="264" r:id="rId29"/>
    <p:sldId id="267" r:id="rId30"/>
    <p:sldId id="288" r:id="rId31"/>
    <p:sldId id="289" r:id="rId32"/>
    <p:sldId id="29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d82a2cff7a31df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14" autoAdjust="0"/>
    <p:restoredTop sz="94660"/>
  </p:normalViewPr>
  <p:slideViewPr>
    <p:cSldViewPr snapToGrid="0">
      <p:cViewPr varScale="1">
        <p:scale>
          <a:sx n="67" d="100"/>
          <a:sy n="67" d="100"/>
        </p:scale>
        <p:origin x="6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01T14:48:55.692" idx="1">
    <p:pos x="2455" y="3689"/>
    <p:text>Co je PPP
PPP (Public Private Partnership) nemá právní význam a lze jej použít k popisu široké škály možností spolupráce mezi veřejným a soukromým sektorem.
Podstatou PPP projektů je dlouhodobý smluvní vztah mezi soukromým partnerem a veřejným zadavatelem, obvykle trvající 20 až 30 let, o zajištění veřejné infrastruktury nebo služby, ve které soukromý partner nese významné riziko a odpovědnost za řízení projektu, a jeho odměna je přímo spojena s jeho výkonem.
PPP představuje alternativu k tradičnímu zadávání veřejných zakázek:
U tradiční veřejné zakázky na výstavbu infrastruktury si zadavatel jednotlivě najímá řadu dodavatelů – projektanta, zhotovitele, dozor stavby a kontroluje si jednotlivá plnění. Většinou si sám zařízení provozuje a udržuje ve vlastní režii. Odpovědnost za řízení jednotlivých dodavatelů nese sám zadavatel. V praxi, vzhledem k čtyřleté délce volebního cyklu, je motivace veřejných zadavatelů krátkodobá a bývá zaměřena na realizaci pouze jedné projektové fáze (získání povolení a projektu, výstavba nebo rekonstrukce).
V případě PPP si veřejný sektor vybere jednoho dlouhodobě odpovědného partnera (koncesionáře), který nese dlouhodobou odpovědnost za zajištění celku – vyprojektování, výstavbu, financování a provoz, včetně správy a údržby po dobu trvání smlouvy. Vzhledem k délce projektu může koncesionář optimalizovat své řešení. Může se například rozhodnout k vyšší počáteční investici do kvalitnějšího řešení, které bude mít delší životnost a levnější provoz a údržbu. (Asociace pro rozvoj inrastruktury, online)</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04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39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32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Úvodní snímek inverzní">
    <p:bg>
      <p:bgPr>
        <a:solidFill>
          <a:srgbClr val="B9006E"/>
        </a:solidFill>
        <a:effectLst/>
      </p:bgPr>
    </p:bg>
    <p:spTree>
      <p:nvGrpSpPr>
        <p:cNvPr id="1" name=""/>
        <p:cNvGrpSpPr/>
        <p:nvPr/>
      </p:nvGrpSpPr>
      <p:grpSpPr>
        <a:xfrm>
          <a:off x="0" y="0"/>
          <a:ext cx="0" cy="0"/>
          <a:chOff x="0" y="0"/>
          <a:chExt cx="0" cy="0"/>
        </a:xfrm>
      </p:grpSpPr>
      <p:sp>
        <p:nvSpPr>
          <p:cNvPr id="2" name="Zástupný symbol pro zápatí 2">
            <a:extLst>
              <a:ext uri="{FF2B5EF4-FFF2-40B4-BE49-F238E27FC236}">
                <a16:creationId xmlns:a16="http://schemas.microsoft.com/office/drawing/2014/main" id="{F41698BD-55B4-4ABF-B96F-B5E1E960FD35}"/>
              </a:ext>
            </a:extLst>
          </p:cNvPr>
          <p:cNvSpPr txBox="1">
            <a:spLocks noGrp="1"/>
          </p:cNvSpPr>
          <p:nvPr>
            <p:ph type="ftr" sz="quarter" idx="9"/>
          </p:nvPr>
        </p:nvSpPr>
        <p:spPr/>
        <p:txBody>
          <a:bodyPr/>
          <a:lstStyle>
            <a:lvl1pPr>
              <a:defRPr>
                <a:solidFill>
                  <a:srgbClr val="FFFFFF"/>
                </a:solidFill>
              </a:defRPr>
            </a:lvl1pPr>
          </a:lstStyle>
          <a:p>
            <a:pPr lvl="0"/>
            <a:r>
              <a:rPr lang="cs-CZ"/>
              <a:t>Zápatí prezentace</a:t>
            </a:r>
          </a:p>
        </p:txBody>
      </p:sp>
      <p:sp>
        <p:nvSpPr>
          <p:cNvPr id="3" name="Zástupný symbol pro číslo snímku 3">
            <a:extLst>
              <a:ext uri="{FF2B5EF4-FFF2-40B4-BE49-F238E27FC236}">
                <a16:creationId xmlns:a16="http://schemas.microsoft.com/office/drawing/2014/main" id="{A778A010-E7BD-4513-8D5C-F9B8BA3E6676}"/>
              </a:ext>
            </a:extLst>
          </p:cNvPr>
          <p:cNvSpPr txBox="1">
            <a:spLocks noGrp="1"/>
          </p:cNvSpPr>
          <p:nvPr>
            <p:ph type="sldNum" sz="quarter" idx="8"/>
          </p:nvPr>
        </p:nvSpPr>
        <p:spPr/>
        <p:txBody>
          <a:bodyPr/>
          <a:lstStyle>
            <a:lvl1pPr>
              <a:defRPr>
                <a:solidFill>
                  <a:srgbClr val="FFFFFF"/>
                </a:solidFill>
              </a:defRPr>
            </a:lvl1pPr>
          </a:lstStyle>
          <a:p>
            <a:pPr lvl="0"/>
            <a:fld id="{DE2C6E6C-FA32-47E4-A47C-476DDCFDB8AB}" type="slidenum">
              <a:t>‹#›</a:t>
            </a:fld>
            <a:endParaRPr lang="cs-CZ"/>
          </a:p>
        </p:txBody>
      </p:sp>
      <p:sp>
        <p:nvSpPr>
          <p:cNvPr id="4" name="Nadpis 6">
            <a:extLst>
              <a:ext uri="{FF2B5EF4-FFF2-40B4-BE49-F238E27FC236}">
                <a16:creationId xmlns:a16="http://schemas.microsoft.com/office/drawing/2014/main" id="{B107C7C9-9A25-444A-BED2-8E4BD3F8AE21}"/>
              </a:ext>
            </a:extLst>
          </p:cNvPr>
          <p:cNvSpPr txBox="1">
            <a:spLocks noGrp="1"/>
          </p:cNvSpPr>
          <p:nvPr>
            <p:ph type="title"/>
          </p:nvPr>
        </p:nvSpPr>
        <p:spPr>
          <a:xfrm>
            <a:off x="398504" y="2900367"/>
            <a:ext cx="11361602" cy="1171584"/>
          </a:xfrm>
        </p:spPr>
        <p:txBody>
          <a:bodyPr/>
          <a:lstStyle>
            <a:lvl1pPr>
              <a:lnSpc>
                <a:spcPts val="4400"/>
              </a:lnSpc>
              <a:defRPr sz="4400">
                <a:solidFill>
                  <a:srgbClr val="FFFFFF"/>
                </a:solidFill>
              </a:defRPr>
            </a:lvl1pPr>
          </a:lstStyle>
          <a:p>
            <a:pPr lvl="0"/>
            <a:r>
              <a:rPr lang="cs-CZ"/>
              <a:t>Kliknutím vložíte nadpis</a:t>
            </a:r>
          </a:p>
        </p:txBody>
      </p:sp>
      <p:sp>
        <p:nvSpPr>
          <p:cNvPr id="5" name="Podnadpis 2">
            <a:extLst>
              <a:ext uri="{FF2B5EF4-FFF2-40B4-BE49-F238E27FC236}">
                <a16:creationId xmlns:a16="http://schemas.microsoft.com/office/drawing/2014/main" id="{A2A00CA5-0BAB-48AA-9E53-3D45E196F03F}"/>
              </a:ext>
            </a:extLst>
          </p:cNvPr>
          <p:cNvSpPr txBox="1">
            <a:spLocks noGrp="1"/>
          </p:cNvSpPr>
          <p:nvPr>
            <p:ph type="subTitle" idx="4294967295"/>
          </p:nvPr>
        </p:nvSpPr>
        <p:spPr>
          <a:xfrm>
            <a:off x="398504" y="4116400"/>
            <a:ext cx="11361602" cy="698501"/>
          </a:xfrm>
        </p:spPr>
        <p:txBody>
          <a:bodyPr/>
          <a:lstStyle>
            <a:lvl1pPr>
              <a:defRPr sz="2400">
                <a:solidFill>
                  <a:srgbClr val="FFFFFF"/>
                </a:solidFill>
              </a:defRPr>
            </a:lvl1pPr>
          </a:lstStyle>
          <a:p>
            <a:pPr lvl="0"/>
            <a:r>
              <a:rPr lang="cs-CZ"/>
              <a:t>Kliknutím vložíte podnadpis</a:t>
            </a:r>
          </a:p>
        </p:txBody>
      </p:sp>
      <p:pic>
        <p:nvPicPr>
          <p:cNvPr id="6" name="Obrázek 8">
            <a:extLst>
              <a:ext uri="{FF2B5EF4-FFF2-40B4-BE49-F238E27FC236}">
                <a16:creationId xmlns:a16="http://schemas.microsoft.com/office/drawing/2014/main" id="{CC4D0A27-6EAA-4747-A4E2-5DC92FA18B3D}"/>
              </a:ext>
            </a:extLst>
          </p:cNvPr>
          <p:cNvPicPr>
            <a:picLocks noChangeAspect="1"/>
          </p:cNvPicPr>
          <p:nvPr/>
        </p:nvPicPr>
        <p:blipFill>
          <a:blip r:embed="rId2"/>
          <a:srcRect/>
          <a:stretch>
            <a:fillRect/>
          </a:stretch>
        </p:blipFill>
        <p:spPr>
          <a:xfrm>
            <a:off x="414003" y="414003"/>
            <a:ext cx="1566001" cy="1061398"/>
          </a:xfrm>
          <a:prstGeom prst="rect">
            <a:avLst/>
          </a:prstGeom>
          <a:noFill/>
          <a:ln cap="flat">
            <a:noFill/>
          </a:ln>
        </p:spPr>
      </p:pic>
    </p:spTree>
    <p:extLst>
      <p:ext uri="{BB962C8B-B14F-4D97-AF65-F5344CB8AC3E}">
        <p14:creationId xmlns:p14="http://schemas.microsoft.com/office/powerpoint/2010/main" val="20129005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2653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66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0290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2412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Upravte styly předlohy textu.</a:t>
            </a:r>
          </a:p>
        </p:txBody>
      </p:sp>
      <p:sp>
        <p:nvSpPr>
          <p:cNvPr id="6" name="Content Placeholder 5"/>
          <p:cNvSpPr>
            <a:spLocks noGrp="1"/>
          </p:cNvSpPr>
          <p:nvPr>
            <p:ph sz="quarter" idx="4"/>
          </p:nvPr>
        </p:nvSpPr>
        <p:spPr>
          <a:xfrm>
            <a:off x="5990888" y="2967788"/>
            <a:ext cx="475488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730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043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33417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8531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48A87A34-81AB-432B-8DAE-1953F412C126}" type="datetimeFigureOut">
              <a:rPr lang="en-US" smtClean="0"/>
              <a:t>4/27/2022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7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4/27/2022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88971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mfcr.cz/cs/verejny-sektor/podpora-z-narodnich-zdroju/partnerstvi-verejneho-a-soukromeho-sekto" TargetMode="External"/><Relationship Id="rId2" Type="http://schemas.openxmlformats.org/officeDocument/2006/relationships/hyperlink" Target="http://www.isvz.cz/ISVZ/Ciselniky/Seznam.aspx?type=3&amp;dat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eskainfrastruktura.cz/temata/ppp-pro-verejnou-infrastrukturu/#videa"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ppp.worldbank.org/public-private-partnership/overview/what-are-public-private-partnerships" TargetMode="External"/><Relationship Id="rId3" Type="http://schemas.openxmlformats.org/officeDocument/2006/relationships/slideLayout" Target="../slideLayouts/slideLayout2.xml"/><Relationship Id="rId7" Type="http://schemas.openxmlformats.org/officeDocument/2006/relationships/hyperlink" Target="https://ppp.worldbank.org/public-private-partnership/node/50" TargetMode="Externa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pppknowledgelab.org/ppp-cycle/what-ppp" TargetMode="External"/><Relationship Id="rId5" Type="http://schemas.openxmlformats.org/officeDocument/2006/relationships/hyperlink" Target="https://pppknowledgelab.org/" TargetMode="External"/><Relationship Id="rId10" Type="http://schemas.openxmlformats.org/officeDocument/2006/relationships/comments" Target="../comments/comment1.xml"/><Relationship Id="rId4" Type="http://schemas.openxmlformats.org/officeDocument/2006/relationships/hyperlink" Target="https://ppp.worldbank.org/public-private-partnership/agreements/concessions-bots-dbos" TargetMode="Externa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ppp.worldbank.org/public-private-partnership/sites/ppp.worldbank.org/files/documents/Procuring%20Infrastructure%20Public-Private%20Partnerships%20_2018_EN2_0.pdf" TargetMode="External"/><Relationship Id="rId2" Type="http://schemas.openxmlformats.org/officeDocument/2006/relationships/hyperlink" Target="https://vimeo.com/4701572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ppp.worldbank.org/public-private-partnership/sector" TargetMode="External"/><Relationship Id="rId2" Type="http://schemas.openxmlformats.org/officeDocument/2006/relationships/hyperlink" Target="https://ec.europa.eu/regional_policy/sources/docgener/guides/ppp_en.pdf" TargetMode="External"/><Relationship Id="rId1" Type="http://schemas.openxmlformats.org/officeDocument/2006/relationships/slideLayout" Target="../slideLayouts/slideLayout2.xml"/><Relationship Id="rId4" Type="http://schemas.openxmlformats.org/officeDocument/2006/relationships/hyperlink" Target="https://ppi.worldbank.org/content/dam/PPI/documents/private-participation-infrastructure-annual-2019-report.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ceskainfrastruktura.cz/projekty/depo-mhd-plze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Veřejné zakázky, koncese, PPP projekty</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632224041"/>
      </p:ext>
    </p:extLst>
  </p:cSld>
  <p:clrMapOvr>
    <a:masterClrMapping/>
  </p:clrMapOvr>
  <mc:AlternateContent xmlns:mc="http://schemas.openxmlformats.org/markup-compatibility/2006" xmlns:p14="http://schemas.microsoft.com/office/powerpoint/2010/main">
    <mc:Choice Requires="p14">
      <p:transition spd="slow" p14:dur="2000" advTm="67296"/>
    </mc:Choice>
    <mc:Fallback xmlns="">
      <p:transition spd="slow" advTm="672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Užitečné </a:t>
            </a:r>
            <a:r>
              <a:rPr lang="cs-CZ" dirty="0" err="1"/>
              <a:t>infoRmace</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a:hlinkClick r:id="rId2"/>
              </a:rPr>
              <a:t>http://www.isvz.cz/ISVZ/Ciselniky/Seznam.aspx?type=3&amp;data</a:t>
            </a:r>
            <a:r>
              <a:rPr lang="cs-CZ" dirty="0"/>
              <a:t>=  -</a:t>
            </a:r>
            <a:endParaRPr lang="cs-CZ" dirty="0">
              <a:solidFill>
                <a:srgbClr val="FF0000"/>
              </a:solidFill>
            </a:endParaRPr>
          </a:p>
          <a:p>
            <a:r>
              <a:rPr lang="cs-CZ" dirty="0"/>
              <a:t>Státní závěrečný účet MF ČR (2019) dostupné na </a:t>
            </a:r>
          </a:p>
          <a:p>
            <a:r>
              <a:rPr lang="cs-CZ" dirty="0"/>
              <a:t>Některé obce a města mají uzavřeny koncesní smlouvy o provozování a správě některých zařízení ve vlastnictví obce (dle zákona č. 139/2006 Sb., o koncesních smlouvách a koncesním řízení). Pro zjištění výše závazků, které pro obce z těchto smluv ve sledovaném roce vyplývají, předkládají obce v rámci podkladů pro zpracování státního závěrečného účtu také údaje o závazcích vyplývajících z uzavřených koncesních smluv. Z hodnotících zpráv zaslaných kraji vyplývá, že v loňském roce probíhalo plnění celkem 248 koncesních smluv uzavřených obcemi a městy. Výše ročních finančních závazků u jednotlivých smluv je velmi rozdílná (od desítek tisíc až po desítky milionů), část smluv neobsahuje pro obce či města žádné finanční závazky. Zhruba tři čtvrtiny z celkového počtu uzavřených smluv má jako předmět koncesní smlouvy uvedeno „provozování vodohospodářské infrastruktury“ (tj. provozování vodovodu a zásobování pitnou vodou, provozování kanalizace a ČOV). Zbývající část smluv má potom různý předmět koncesní smlouvy, jako například: zajištění dodávek tepla a teplé vody, provozování víceúčelového hřiště, provozování sportovního areálu, provozování domova pro seniory, provozování ozdravného centra. </a:t>
            </a:r>
          </a:p>
          <a:p>
            <a:r>
              <a:rPr lang="cs-CZ" dirty="0">
                <a:solidFill>
                  <a:srgbClr val="FF0000"/>
                </a:solidFill>
              </a:rPr>
              <a:t>oddělení 1105 - Metodika rozpočtování</a:t>
            </a:r>
            <a:endParaRPr lang="cs-CZ" dirty="0">
              <a:solidFill>
                <a:srgbClr val="FF0000"/>
              </a:solidFill>
              <a:hlinkClick r:id="rId3"/>
            </a:endParaRPr>
          </a:p>
          <a:p>
            <a:r>
              <a:rPr lang="cs-CZ" dirty="0">
                <a:hlinkClick r:id="rId3"/>
              </a:rPr>
              <a:t>Oddělení metodika rozpočtování, dostupné na https://www.mfcr.cz/cs/verejny-sektor/podpora-z-narodnich-zdroju/partnerstvi-verejneho-a-soukromeho-sekto</a:t>
            </a:r>
            <a:endParaRPr lang="cs-CZ" dirty="0"/>
          </a:p>
          <a:p>
            <a:endParaRPr lang="cs-CZ" dirty="0"/>
          </a:p>
          <a:p>
            <a:endParaRPr lang="cs-CZ" dirty="0"/>
          </a:p>
          <a:p>
            <a:endParaRPr lang="cs-CZ" dirty="0"/>
          </a:p>
        </p:txBody>
      </p:sp>
    </p:spTree>
    <p:extLst>
      <p:ext uri="{BB962C8B-B14F-4D97-AF65-F5344CB8AC3E}">
        <p14:creationId xmlns:p14="http://schemas.microsoft.com/office/powerpoint/2010/main" val="123514880"/>
      </p:ext>
    </p:extLst>
  </p:cSld>
  <p:clrMapOvr>
    <a:masterClrMapping/>
  </p:clrMapOvr>
  <mc:AlternateContent xmlns:mc="http://schemas.openxmlformats.org/markup-compatibility/2006" xmlns:p14="http://schemas.microsoft.com/office/powerpoint/2010/main">
    <mc:Choice Requires="p14">
      <p:transition spd="slow" p14:dur="2000" advTm="32109"/>
    </mc:Choice>
    <mc:Fallback xmlns="">
      <p:transition spd="slow" advTm="3210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E29D84-EFD5-4021-A998-2BC499181FD5}"/>
              </a:ext>
            </a:extLst>
          </p:cNvPr>
          <p:cNvSpPr txBox="1">
            <a:spLocks noGrp="1"/>
          </p:cNvSpPr>
          <p:nvPr>
            <p:ph type="title"/>
          </p:nvPr>
        </p:nvSpPr>
        <p:spPr/>
        <p:txBody>
          <a:bodyPr/>
          <a:lstStyle/>
          <a:p>
            <a:pPr lvl="0"/>
            <a:r>
              <a:rPr lang="cs-CZ"/>
              <a:t>A co Fenomén PPP projektů? </a:t>
            </a:r>
          </a:p>
        </p:txBody>
      </p:sp>
      <p:sp>
        <p:nvSpPr>
          <p:cNvPr id="3" name="Podnadpis 2">
            <a:extLst>
              <a:ext uri="{FF2B5EF4-FFF2-40B4-BE49-F238E27FC236}">
                <a16:creationId xmlns:a16="http://schemas.microsoft.com/office/drawing/2014/main" id="{79E1CFAC-8997-4CF3-89F1-9B484C58B822}"/>
              </a:ext>
            </a:extLst>
          </p:cNvPr>
          <p:cNvSpPr txBox="1">
            <a:spLocks noGrp="1"/>
          </p:cNvSpPr>
          <p:nvPr>
            <p:ph type="subTitle" idx="4294967295"/>
          </p:nvPr>
        </p:nvSpPr>
        <p:spPr>
          <a:xfrm>
            <a:off x="398504" y="4116400"/>
            <a:ext cx="11361602" cy="698501"/>
          </a:xfrm>
        </p:spPr>
        <p:txBody>
          <a:bodyPr>
            <a:normAutofit/>
          </a:bodyPr>
          <a:lstStyle/>
          <a:p>
            <a:pPr lvl="0"/>
            <a:r>
              <a:rPr lang="cs-CZ" dirty="0">
                <a:hlinkClick r:id="rId2"/>
              </a:rPr>
              <a:t>PPP pro veřejnou infrastrukturu – Asociace pro rozvoj infrastruktury (ceskainfrastruktura.cz)</a:t>
            </a:r>
            <a:endParaRPr lang="cs-CZ" dirty="0"/>
          </a:p>
        </p:txBody>
      </p:sp>
    </p:spTree>
    <p:extLst>
      <p:ext uri="{BB962C8B-B14F-4D97-AF65-F5344CB8AC3E}">
        <p14:creationId xmlns:p14="http://schemas.microsoft.com/office/powerpoint/2010/main" val="585486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Formy kontraktování </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63046" y="1807512"/>
            <a:ext cx="7920880" cy="526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5793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Public-</a:t>
            </a:r>
            <a:r>
              <a:rPr lang="cs-CZ" dirty="0" err="1"/>
              <a:t>private</a:t>
            </a:r>
            <a:r>
              <a:rPr lang="cs-CZ" dirty="0"/>
              <a:t>-</a:t>
            </a:r>
            <a:r>
              <a:rPr lang="cs-CZ" dirty="0" err="1"/>
              <a:t>partnership</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 typy projektů (DB, BOT, DBFO, Joint Venture, apod.), přehled jednotlivých typů zde </a:t>
            </a:r>
            <a:r>
              <a:rPr lang="cs-CZ" dirty="0">
                <a:hlinkClick r:id="rId4"/>
              </a:rPr>
              <a:t>https://ppp.worldbank.org/public-private-partnership/agreements/concessions-bots-dbos</a:t>
            </a:r>
            <a:endParaRPr lang="cs-CZ" dirty="0"/>
          </a:p>
          <a:p>
            <a:r>
              <a:rPr lang="cs-CZ" dirty="0"/>
              <a:t>- co je PPP – nejednotná definice, jedna z mnoha viz </a:t>
            </a:r>
            <a:r>
              <a:rPr lang="cs-CZ" dirty="0" err="1"/>
              <a:t>world</a:t>
            </a:r>
            <a:r>
              <a:rPr lang="cs-CZ" dirty="0"/>
              <a:t> bank </a:t>
            </a:r>
          </a:p>
          <a:p>
            <a:r>
              <a:rPr lang="en-US" dirty="0"/>
              <a:t>There is no one widely accepted definition of public-private partnerships (PPP). The </a:t>
            </a:r>
            <a:r>
              <a:rPr lang="en-US" b="1" dirty="0">
                <a:hlinkClick r:id="rId5"/>
              </a:rPr>
              <a:t>PPP Knowledge Lab</a:t>
            </a:r>
            <a:r>
              <a:rPr lang="en-US" dirty="0"/>
              <a:t> defines a PPP as "a long-term contract between a private party and a government entity, for providing a public asset or service, in which the private party bears significant risk and management responsibility, and remuneration is linked to performance". PPPs typically do not include service contracts or turnkey construction contracts, which are categorized as public procurement projects, or the privatization of utilities where there is a limited ongoing role for the public sector. For a broader discussion, see </a:t>
            </a:r>
            <a:r>
              <a:rPr lang="en-US" b="1" dirty="0">
                <a:hlinkClick r:id="rId6"/>
              </a:rPr>
              <a:t>PPP Knowledge Lab</a:t>
            </a:r>
            <a:r>
              <a:rPr lang="en-US" dirty="0"/>
              <a:t>. An increasing number of countries are enshrining a </a:t>
            </a:r>
            <a:r>
              <a:rPr lang="en-US" b="1" dirty="0">
                <a:hlinkClick r:id="rId7"/>
              </a:rPr>
              <a:t>definition of PPPs in their laws</a:t>
            </a:r>
            <a:r>
              <a:rPr lang="en-US" dirty="0"/>
              <a:t>, each tailoring the definition to their institutional and legal particularities.</a:t>
            </a:r>
            <a:r>
              <a:rPr lang="cs-CZ" dirty="0"/>
              <a:t> (WB online, zde </a:t>
            </a:r>
            <a:r>
              <a:rPr lang="cs-CZ" dirty="0">
                <a:hlinkClick r:id="rId8"/>
              </a:rPr>
              <a:t>https://ppp.worldbank.org/public-</a:t>
            </a:r>
            <a:r>
              <a:rPr lang="cs-CZ" dirty="0" err="1">
                <a:hlinkClick r:id="rId8"/>
              </a:rPr>
              <a:t>private</a:t>
            </a:r>
            <a:r>
              <a:rPr lang="cs-CZ" dirty="0">
                <a:hlinkClick r:id="rId8"/>
              </a:rPr>
              <a:t>-</a:t>
            </a:r>
            <a:r>
              <a:rPr lang="cs-CZ" dirty="0" err="1">
                <a:hlinkClick r:id="rId8"/>
              </a:rPr>
              <a:t>partnership</a:t>
            </a:r>
            <a:r>
              <a:rPr lang="cs-CZ" dirty="0">
                <a:hlinkClick r:id="rId8"/>
              </a:rPr>
              <a:t>/</a:t>
            </a:r>
            <a:r>
              <a:rPr lang="cs-CZ" dirty="0" err="1">
                <a:hlinkClick r:id="rId8"/>
              </a:rPr>
              <a:t>overview</a:t>
            </a:r>
            <a:r>
              <a:rPr lang="cs-CZ" dirty="0">
                <a:hlinkClick r:id="rId8"/>
              </a:rPr>
              <a:t>/</a:t>
            </a:r>
            <a:r>
              <a:rPr lang="cs-CZ" dirty="0" err="1">
                <a:hlinkClick r:id="rId8"/>
              </a:rPr>
              <a:t>what</a:t>
            </a:r>
            <a:r>
              <a:rPr lang="cs-CZ" dirty="0">
                <a:hlinkClick r:id="rId8"/>
              </a:rPr>
              <a:t>-are-public-</a:t>
            </a:r>
            <a:r>
              <a:rPr lang="cs-CZ" dirty="0" err="1">
                <a:hlinkClick r:id="rId8"/>
              </a:rPr>
              <a:t>private</a:t>
            </a:r>
            <a:r>
              <a:rPr lang="cs-CZ" dirty="0">
                <a:hlinkClick r:id="rId8"/>
              </a:rPr>
              <a:t>-</a:t>
            </a:r>
            <a:r>
              <a:rPr lang="cs-CZ" dirty="0" err="1">
                <a:hlinkClick r:id="rId8"/>
              </a:rPr>
              <a:t>partnerships</a:t>
            </a:r>
            <a:r>
              <a:rPr lang="cs-CZ" dirty="0"/>
              <a:t>)</a:t>
            </a:r>
          </a:p>
          <a:p>
            <a:r>
              <a:rPr lang="cs-CZ" dirty="0"/>
              <a:t>Nebo také viz https://www.ceskainfrastruktura.cz/temata/financovani-projektu-dopravni-infrastruktury-formou-ppp/</a:t>
            </a:r>
          </a:p>
        </p:txBody>
      </p:sp>
      <p:pic>
        <p:nvPicPr>
          <p:cNvPr id="7" name="Zvuk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991610069"/>
      </p:ext>
    </p:extLst>
  </p:cSld>
  <p:clrMapOvr>
    <a:masterClrMapping/>
  </p:clrMapOvr>
  <mc:AlternateContent xmlns:mc="http://schemas.openxmlformats.org/markup-compatibility/2006" xmlns:p14="http://schemas.microsoft.com/office/powerpoint/2010/main">
    <mc:Choice Requires="p14">
      <p:transition spd="slow" p14:dur="2000" advTm="97145"/>
    </mc:Choice>
    <mc:Fallback xmlns="">
      <p:transition spd="slow" advTm="97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https://www.worldbank.org/en/topic/publicprivatepartnerships</a:t>
            </a:r>
          </a:p>
        </p:txBody>
      </p:sp>
      <p:sp>
        <p:nvSpPr>
          <p:cNvPr id="3" name="Zástupný symbol pro obsah 2"/>
          <p:cNvSpPr>
            <a:spLocks noGrp="1"/>
          </p:cNvSpPr>
          <p:nvPr>
            <p:ph idx="1"/>
          </p:nvPr>
        </p:nvSpPr>
        <p:spPr/>
        <p:txBody>
          <a:bodyPr/>
          <a:lstStyle/>
          <a:p>
            <a:r>
              <a:rPr lang="cs-CZ" dirty="0">
                <a:hlinkClick r:id="rId2"/>
              </a:rPr>
              <a:t>https://vimeo.com/47015729</a:t>
            </a:r>
            <a:endParaRPr lang="cs-CZ" dirty="0"/>
          </a:p>
          <a:p>
            <a:r>
              <a:rPr lang="cs-CZ" dirty="0">
                <a:hlinkClick r:id="rId3"/>
              </a:rPr>
              <a:t>https://ppp.worldbank.org/public-private-partnership/sites/ppp.worldbank.org/files/documents/Procuring%20Infrastructure%20Public-Private%20Partnerships%20_2018_EN2_0.pdf</a:t>
            </a:r>
            <a:endParaRPr lang="cs-CZ" dirty="0"/>
          </a:p>
          <a:p>
            <a:endParaRPr lang="cs-CZ" dirty="0"/>
          </a:p>
        </p:txBody>
      </p:sp>
    </p:spTree>
    <p:extLst>
      <p:ext uri="{BB962C8B-B14F-4D97-AF65-F5344CB8AC3E}">
        <p14:creationId xmlns:p14="http://schemas.microsoft.com/office/powerpoint/2010/main" val="666920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Definiční znaky PPP</a:t>
            </a:r>
          </a:p>
        </p:txBody>
      </p:sp>
      <p:sp>
        <p:nvSpPr>
          <p:cNvPr id="3" name="Zástupný symbol pro obsah 2"/>
          <p:cNvSpPr>
            <a:spLocks noGrp="1"/>
          </p:cNvSpPr>
          <p:nvPr>
            <p:ph idx="1"/>
          </p:nvPr>
        </p:nvSpPr>
        <p:spPr/>
        <p:txBody>
          <a:bodyPr>
            <a:normAutofit/>
          </a:bodyPr>
          <a:lstStyle/>
          <a:p>
            <a:r>
              <a:rPr lang="cs-CZ" dirty="0"/>
              <a:t>Dlouhodobá spolupráce veřejného a soukromého subjektu, jehož výsledkem je poskytování služby či výstavba zařízení (infrastruktury)</a:t>
            </a:r>
          </a:p>
          <a:p>
            <a:r>
              <a:rPr lang="cs-CZ" dirty="0"/>
              <a:t>Sdílení rizik, převod většího či menšího rozsahu rizik spojených s poskytováním služby, výstavbou, provozem infrastruktury tradičně držených veřejným sektorem na soukromého partnera</a:t>
            </a:r>
          </a:p>
          <a:p>
            <a:r>
              <a:rPr lang="cs-CZ" dirty="0"/>
              <a:t>Možné soukromé financování veřejných služeb a infrastruktury</a:t>
            </a:r>
          </a:p>
          <a:p>
            <a:r>
              <a:rPr lang="cs-CZ" dirty="0"/>
              <a:t>Realizace finančně nákladných a náročných projektů</a:t>
            </a:r>
          </a:p>
          <a:p>
            <a:r>
              <a:rPr lang="cs-CZ" dirty="0"/>
              <a:t>Definice výstupu (rozsahu a kvality poskytovaných služeb namísto definice vstupu (výrobní faktory, definování výrobních postupů..</a:t>
            </a:r>
          </a:p>
          <a:p>
            <a:endParaRPr lang="cs-CZ" dirty="0"/>
          </a:p>
          <a:p>
            <a:endParaRPr lang="cs-CZ" dirty="0"/>
          </a:p>
        </p:txBody>
      </p:sp>
    </p:spTree>
    <p:extLst>
      <p:ext uri="{BB962C8B-B14F-4D97-AF65-F5344CB8AC3E}">
        <p14:creationId xmlns:p14="http://schemas.microsoft.com/office/powerpoint/2010/main" val="3413415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Přínosy PPP</a:t>
            </a:r>
          </a:p>
        </p:txBody>
      </p:sp>
      <p:sp>
        <p:nvSpPr>
          <p:cNvPr id="3" name="Zástupný symbol pro obsah 2"/>
          <p:cNvSpPr>
            <a:spLocks noGrp="1"/>
          </p:cNvSpPr>
          <p:nvPr>
            <p:ph idx="1"/>
          </p:nvPr>
        </p:nvSpPr>
        <p:spPr/>
        <p:txBody>
          <a:bodyPr>
            <a:normAutofit/>
          </a:bodyPr>
          <a:lstStyle/>
          <a:p>
            <a:r>
              <a:rPr lang="cs-CZ" dirty="0" err="1"/>
              <a:t>Value</a:t>
            </a:r>
            <a:r>
              <a:rPr lang="cs-CZ" dirty="0"/>
              <a:t> </a:t>
            </a:r>
            <a:r>
              <a:rPr lang="cs-CZ" dirty="0" err="1"/>
              <a:t>for</a:t>
            </a:r>
            <a:r>
              <a:rPr lang="cs-CZ" dirty="0"/>
              <a:t> </a:t>
            </a:r>
            <a:r>
              <a:rPr lang="cs-CZ" dirty="0" err="1"/>
              <a:t>money</a:t>
            </a:r>
            <a:r>
              <a:rPr lang="cs-CZ" dirty="0"/>
              <a:t> – ekonomický přínos</a:t>
            </a:r>
          </a:p>
          <a:p>
            <a:r>
              <a:rPr lang="cs-CZ" dirty="0"/>
              <a:t>Specifikace výstupu veřejné služby – veřejný partner musí definovat standard</a:t>
            </a:r>
          </a:p>
          <a:p>
            <a:r>
              <a:rPr lang="cs-CZ" dirty="0"/>
              <a:t>Zajištění inovace a konkurence </a:t>
            </a:r>
          </a:p>
          <a:p>
            <a:r>
              <a:rPr lang="cs-CZ" dirty="0"/>
              <a:t>Rychlejší realizace projektu</a:t>
            </a:r>
          </a:p>
          <a:p>
            <a:r>
              <a:rPr lang="cs-CZ" dirty="0"/>
              <a:t>Možnost rozložení plateb </a:t>
            </a:r>
          </a:p>
          <a:p>
            <a:r>
              <a:rPr lang="cs-CZ" dirty="0"/>
              <a:t>Dodatečné zdroj (pozor skryté zadlužování)</a:t>
            </a:r>
          </a:p>
        </p:txBody>
      </p:sp>
    </p:spTree>
    <p:extLst>
      <p:ext uri="{BB962C8B-B14F-4D97-AF65-F5344CB8AC3E}">
        <p14:creationId xmlns:p14="http://schemas.microsoft.com/office/powerpoint/2010/main" val="974936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Nejčastější chyby u PPP projektů</a:t>
            </a:r>
          </a:p>
        </p:txBody>
      </p:sp>
      <p:sp>
        <p:nvSpPr>
          <p:cNvPr id="3" name="Zástupný symbol pro obsah 2"/>
          <p:cNvSpPr>
            <a:spLocks noGrp="1"/>
          </p:cNvSpPr>
          <p:nvPr>
            <p:ph idx="1"/>
          </p:nvPr>
        </p:nvSpPr>
        <p:spPr/>
        <p:txBody>
          <a:bodyPr>
            <a:normAutofit/>
          </a:bodyPr>
          <a:lstStyle/>
          <a:p>
            <a:pPr lvl="0"/>
            <a:r>
              <a:rPr lang="cs-CZ" dirty="0"/>
              <a:t>Nesprávné rozdělení rizik spojených s realizací projektu mezi partnery;</a:t>
            </a:r>
          </a:p>
          <a:p>
            <a:pPr lvl="0"/>
            <a:r>
              <a:rPr lang="cs-CZ" dirty="0"/>
              <a:t>nedostatečné vymezení práv a povinností obou stran (podoba smluv, špatně sjednané podmínky projektu);</a:t>
            </a:r>
          </a:p>
          <a:p>
            <a:pPr lvl="0"/>
            <a:r>
              <a:rPr lang="cs-CZ" dirty="0"/>
              <a:t>nedostatečně definované metody výběrových řízení poukazující na nedostatečně konkurenční prostředí či netransparentní výběr dodavatele;</a:t>
            </a:r>
          </a:p>
          <a:p>
            <a:pPr lvl="0"/>
            <a:r>
              <a:rPr lang="cs-CZ" dirty="0"/>
              <a:t>nízká koordinace mezi jednotlivými stupni vlády;</a:t>
            </a:r>
          </a:p>
          <a:p>
            <a:pPr lvl="0"/>
            <a:r>
              <a:rPr lang="cs-CZ" dirty="0"/>
              <a:t>důraz na vstupní charakteristiky projektů a nedostatečné ošetření hodnocení kvality a kvantity výstupů;</a:t>
            </a:r>
          </a:p>
          <a:p>
            <a:pPr lvl="0"/>
            <a:r>
              <a:rPr lang="cs-CZ" dirty="0"/>
              <a:t>přehnaná očekávání představitelů veřejného sektoru od zapojení soukromých prostředků</a:t>
            </a:r>
            <a:r>
              <a:rPr lang="cs-CZ" i="1" dirty="0"/>
              <a:t>.</a:t>
            </a:r>
            <a:endParaRPr lang="cs-CZ" dirty="0"/>
          </a:p>
          <a:p>
            <a:endParaRPr lang="cs-CZ" dirty="0"/>
          </a:p>
        </p:txBody>
      </p:sp>
    </p:spTree>
    <p:extLst>
      <p:ext uri="{BB962C8B-B14F-4D97-AF65-F5344CB8AC3E}">
        <p14:creationId xmlns:p14="http://schemas.microsoft.com/office/powerpoint/2010/main" val="3470278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Chyby při implementaci</a:t>
            </a:r>
          </a:p>
        </p:txBody>
      </p:sp>
      <p:sp>
        <p:nvSpPr>
          <p:cNvPr id="3" name="Zástupný symbol pro obsah 2"/>
          <p:cNvSpPr>
            <a:spLocks noGrp="1"/>
          </p:cNvSpPr>
          <p:nvPr>
            <p:ph idx="1"/>
          </p:nvPr>
        </p:nvSpPr>
        <p:spPr/>
        <p:txBody>
          <a:bodyPr>
            <a:normAutofit/>
          </a:bodyPr>
          <a:lstStyle/>
          <a:p>
            <a:pPr marL="0" indent="0">
              <a:buNone/>
            </a:pPr>
            <a:r>
              <a:rPr lang="cs-CZ" dirty="0">
                <a:solidFill>
                  <a:srgbClr val="FF0000"/>
                </a:solidFill>
              </a:rPr>
              <a:t>Co se implementace PPP týče, dochází Pavel (2007) v případě ČR k těmto závěrům:</a:t>
            </a:r>
          </a:p>
          <a:p>
            <a:pPr lvl="0"/>
            <a:r>
              <a:rPr lang="cs-CZ" dirty="0"/>
              <a:t>Především jde o nepochopení principu PPP projektů, které jsou nástrojem zvyšování efektivnosti veřejných výdajů a nikoliv předmětem nahrazování veřejných výdajů;</a:t>
            </a:r>
          </a:p>
          <a:p>
            <a:pPr lvl="0"/>
            <a:r>
              <a:rPr lang="cs-CZ" dirty="0"/>
              <a:t>nedostatečná specifikace politické zodpovědnosti;</a:t>
            </a:r>
          </a:p>
          <a:p>
            <a:pPr lvl="0"/>
            <a:r>
              <a:rPr lang="cs-CZ" dirty="0"/>
              <a:t>možnost vzniku skrytého zadlužení</a:t>
            </a:r>
            <a:r>
              <a:rPr lang="en-US" dirty="0"/>
              <a:t>;</a:t>
            </a:r>
            <a:endParaRPr lang="cs-CZ" dirty="0"/>
          </a:p>
          <a:p>
            <a:pPr lvl="0"/>
            <a:r>
              <a:rPr lang="cs-CZ" dirty="0"/>
              <a:t>nedostatečné ošetření problematiky definice výstupů a jejich kontroly;</a:t>
            </a:r>
          </a:p>
          <a:p>
            <a:r>
              <a:rPr lang="cs-CZ" dirty="0"/>
              <a:t>možné podcenění fáze pilotních projektů a jejího vyhodnocení. </a:t>
            </a:r>
          </a:p>
        </p:txBody>
      </p:sp>
    </p:spTree>
    <p:extLst>
      <p:ext uri="{BB962C8B-B14F-4D97-AF65-F5344CB8AC3E}">
        <p14:creationId xmlns:p14="http://schemas.microsoft.com/office/powerpoint/2010/main" val="1532235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Zkušenosti neúspěšných PPP projektů</a:t>
            </a:r>
          </a:p>
        </p:txBody>
      </p:sp>
      <p:sp>
        <p:nvSpPr>
          <p:cNvPr id="3" name="Zástupný symbol pro obsah 2"/>
          <p:cNvSpPr>
            <a:spLocks noGrp="1"/>
          </p:cNvSpPr>
          <p:nvPr>
            <p:ph idx="1"/>
          </p:nvPr>
        </p:nvSpPr>
        <p:spPr/>
        <p:txBody>
          <a:bodyPr>
            <a:normAutofit fontScale="77500" lnSpcReduction="20000"/>
          </a:bodyPr>
          <a:lstStyle/>
          <a:p>
            <a:pPr lvl="0"/>
            <a:r>
              <a:rPr lang="cs-CZ" b="1" dirty="0"/>
              <a:t>Nedostatečně konkurenčním prostředí nebo netransparentním výběrem dodavatele</a:t>
            </a:r>
            <a:r>
              <a:rPr lang="cs-CZ" dirty="0"/>
              <a:t> - Přičemž za nedostatečně konkurenční prostředí byla považována situace, kdy se soutěže zúčastnil pouze jeden nebo velmi omezený počet soutěžících a za netransparentní výběr situace, kdy výběr neproběhl na základě objektivně stanovených kritérií, či okolnosti nasvědčovaly, že došlo k výběru preferovaného dodavatele. </a:t>
            </a:r>
          </a:p>
          <a:p>
            <a:pPr lvl="0"/>
            <a:r>
              <a:rPr lang="cs-CZ" b="1" dirty="0"/>
              <a:t>špatně sjednanými podmínkami projektu</a:t>
            </a:r>
            <a:r>
              <a:rPr lang="cs-CZ" dirty="0"/>
              <a:t>, například špatně definovaný výstup, chybné zpracování analýz, chybějící sankční mechanismus, špatně zpracovaná studie proveditelnosti, chybně stanovený public </a:t>
            </a:r>
            <a:r>
              <a:rPr lang="cs-CZ" dirty="0" err="1"/>
              <a:t>sector</a:t>
            </a:r>
            <a:r>
              <a:rPr lang="cs-CZ" dirty="0"/>
              <a:t> </a:t>
            </a:r>
            <a:r>
              <a:rPr lang="cs-CZ" dirty="0" err="1"/>
              <a:t>comparator</a:t>
            </a:r>
            <a:r>
              <a:rPr lang="cs-CZ" dirty="0"/>
              <a:t> (PSC), apod. -</a:t>
            </a:r>
          </a:p>
          <a:p>
            <a:pPr lvl="0"/>
            <a:r>
              <a:rPr lang="cs-CZ" b="1" dirty="0"/>
              <a:t>špatným rozložením rizik mezi partnery</a:t>
            </a:r>
            <a:r>
              <a:rPr lang="cs-CZ" dirty="0"/>
              <a:t>, popřípadě neošetření některých souvisejících rizik (politické riziko, riziko vnějších změn, riziko dostupnosti, atd.), nevhodným transferem rizika na soukromého partnera, který následně nebyl schopen přesunuté riziko řídit (např. pojišťovací riziko, finanční riziko, atd.) </a:t>
            </a:r>
          </a:p>
          <a:p>
            <a:pPr lvl="0"/>
            <a:r>
              <a:rPr lang="cs-CZ" b="1" dirty="0"/>
              <a:t>špatný odhadem poptávky</a:t>
            </a:r>
            <a:r>
              <a:rPr lang="cs-CZ" dirty="0"/>
              <a:t> a z toho pramenící nedostatečné výnosy na pokrytí nákladů a úroků z úvěru </a:t>
            </a:r>
          </a:p>
          <a:p>
            <a:pPr lvl="0"/>
            <a:r>
              <a:rPr lang="cs-CZ" b="1" dirty="0"/>
              <a:t>ostatními faktory</a:t>
            </a:r>
            <a:r>
              <a:rPr lang="cs-CZ" dirty="0"/>
              <a:t>, může se jednat o chybějící politickou a veřejnou podporu, nedostatečné legislativní prostředí bránící realizaci projektů, vznik mimořádných vnějších změn, které ohrozily financování projektu, </a:t>
            </a:r>
          </a:p>
        </p:txBody>
      </p:sp>
    </p:spTree>
    <p:extLst>
      <p:ext uri="{BB962C8B-B14F-4D97-AF65-F5344CB8AC3E}">
        <p14:creationId xmlns:p14="http://schemas.microsoft.com/office/powerpoint/2010/main" val="2731633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Koncese</a:t>
            </a:r>
          </a:p>
        </p:txBody>
      </p:sp>
      <p:sp>
        <p:nvSpPr>
          <p:cNvPr id="3" name="Zástupný symbol pro obsah 2"/>
          <p:cNvSpPr>
            <a:spLocks noGrp="1"/>
          </p:cNvSpPr>
          <p:nvPr>
            <p:ph idx="1"/>
          </p:nvPr>
        </p:nvSpPr>
        <p:spPr/>
        <p:txBody>
          <a:bodyPr>
            <a:normAutofit fontScale="92500" lnSpcReduction="10000"/>
          </a:bodyPr>
          <a:lstStyle/>
          <a:p>
            <a:r>
              <a:rPr lang="cs-CZ" dirty="0"/>
              <a:t>Definuje nový zákon o zadávání veřejných zakázek, který rozlišuje mezi koncesemi na služby a koncesemi na stavební práce </a:t>
            </a:r>
          </a:p>
          <a:p>
            <a:r>
              <a:rPr lang="cs-CZ" dirty="0">
                <a:solidFill>
                  <a:srgbClr val="FF0000"/>
                </a:solidFill>
              </a:rPr>
              <a:t>Dle zákona se jedná o zvláštní druh veřejné zakázky, jejichž základní odlišnost spočívá zejména v přenosu rizik na dodavatele. </a:t>
            </a:r>
          </a:p>
          <a:p>
            <a:r>
              <a:rPr lang="cs-CZ" dirty="0"/>
              <a:t>Nyní se koncese realizují dle nového zákona v režimu koncesního řízení, pokud nevyužijí některého (dle zákonných podmínek) řízení pro nadlimitní veřejné zakázky. (z toho plynou problémy spojené se statistickým zjišťováním hodnoty koncesních projektů realizovaných veřejnými zadavateli)  </a:t>
            </a:r>
          </a:p>
          <a:p>
            <a:r>
              <a:rPr lang="cs-CZ" dirty="0"/>
              <a:t>Mají společné, že dochází k přenosu větší míry rizik Na dodavatele (provozní riziko , riziko brát na sebe užitky z poskytování svěřených služeb). </a:t>
            </a:r>
          </a:p>
          <a:p>
            <a:r>
              <a:rPr lang="cs-CZ" dirty="0"/>
              <a:t>Náklady, které dodavateli vznikají jsou kryty právě z výnosů z poplatků, ale mohou být doplněny také platbou z rozpočtu zadavatele (tyto platby jsou součástí smlouvy a také může být jejich výše kritériem pro hodnocení nabídek). </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664963432"/>
      </p:ext>
    </p:extLst>
  </p:cSld>
  <p:clrMapOvr>
    <a:masterClrMapping/>
  </p:clrMapOvr>
  <mc:AlternateContent xmlns:mc="http://schemas.openxmlformats.org/markup-compatibility/2006" xmlns:p14="http://schemas.microsoft.com/office/powerpoint/2010/main">
    <mc:Choice Requires="p14">
      <p:transition spd="slow" p14:dur="2000" advTm="142191"/>
    </mc:Choice>
    <mc:Fallback xmlns="">
      <p:transition spd="slow" advTm="1421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Zastoupení faktorů, které vedly k selhání</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7013" y="1628800"/>
            <a:ext cx="668055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541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Způsoby selhání</a:t>
            </a:r>
          </a:p>
        </p:txBody>
      </p:sp>
      <p:sp>
        <p:nvSpPr>
          <p:cNvPr id="3" name="Zástupný symbol pro obsah 2"/>
          <p:cNvSpPr>
            <a:spLocks noGrp="1"/>
          </p:cNvSpPr>
          <p:nvPr>
            <p:ph idx="1"/>
          </p:nvPr>
        </p:nvSpPr>
        <p:spPr/>
        <p:txBody>
          <a:bodyPr>
            <a:normAutofit/>
          </a:bodyPr>
          <a:lstStyle/>
          <a:p>
            <a:pPr lvl="0"/>
            <a:r>
              <a:rPr lang="cs-CZ" b="1" dirty="0">
                <a:solidFill>
                  <a:srgbClr val="FF0000"/>
                </a:solidFill>
              </a:rPr>
              <a:t>Selhání spolupráce a následné odstoupení od kontraktu</a:t>
            </a:r>
            <a:r>
              <a:rPr lang="cs-CZ" dirty="0">
                <a:solidFill>
                  <a:srgbClr val="FF0000"/>
                </a:solidFill>
              </a:rPr>
              <a:t> </a:t>
            </a:r>
            <a:r>
              <a:rPr lang="cs-CZ" dirty="0"/>
              <a:t>(přičemž důvody zrušení kontraktu mohly být různé: nedostatečný výnos dodavatele nutný k pokrytí nákladů a závazků, vnější změny s negativním dopadem na financování projektu, přerušení spolupráce z důvodu politických preferencí, neschopnosti financovat projekt ze strany zadavatele, apod.).</a:t>
            </a:r>
          </a:p>
          <a:p>
            <a:pPr lvl="0"/>
            <a:r>
              <a:rPr lang="cs-CZ" b="1" dirty="0">
                <a:solidFill>
                  <a:srgbClr val="FF0000"/>
                </a:solidFill>
              </a:rPr>
              <a:t>Dodaná služba neodpovídala sjednaným podmínkám z hlediska kvality, včasného dodání, výše nákladů, apod. </a:t>
            </a:r>
            <a:endParaRPr lang="cs-CZ" dirty="0">
              <a:solidFill>
                <a:srgbClr val="FF0000"/>
              </a:solidFill>
            </a:endParaRPr>
          </a:p>
          <a:p>
            <a:pPr lvl="0"/>
            <a:r>
              <a:rPr lang="cs-CZ" b="1" dirty="0">
                <a:solidFill>
                  <a:srgbClr val="FF0000"/>
                </a:solidFill>
              </a:rPr>
              <a:t>Nedostupnost služby určitým skupinám spotřebitelů.</a:t>
            </a:r>
            <a:endParaRPr lang="cs-CZ" dirty="0">
              <a:solidFill>
                <a:srgbClr val="FF0000"/>
              </a:solidFill>
            </a:endParaRPr>
          </a:p>
          <a:p>
            <a:endParaRPr lang="cs-CZ" dirty="0"/>
          </a:p>
        </p:txBody>
      </p:sp>
    </p:spTree>
    <p:extLst>
      <p:ext uri="{BB962C8B-B14F-4D97-AF65-F5344CB8AC3E}">
        <p14:creationId xmlns:p14="http://schemas.microsoft.com/office/powerpoint/2010/main" val="3275626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Faktory podmiňující úspěch PPP projektu</a:t>
            </a:r>
          </a:p>
        </p:txBody>
      </p:sp>
      <p:sp>
        <p:nvSpPr>
          <p:cNvPr id="3" name="Zástupný symbol pro obsah 2"/>
          <p:cNvSpPr>
            <a:spLocks noGrp="1"/>
          </p:cNvSpPr>
          <p:nvPr>
            <p:ph idx="1"/>
          </p:nvPr>
        </p:nvSpPr>
        <p:spPr/>
        <p:txBody>
          <a:bodyPr>
            <a:normAutofit/>
          </a:bodyPr>
          <a:lstStyle/>
          <a:p>
            <a:r>
              <a:rPr lang="cs-CZ" dirty="0"/>
              <a:t>Schopnost jednoznačně definovat výstupy</a:t>
            </a:r>
          </a:p>
          <a:p>
            <a:r>
              <a:rPr lang="cs-CZ" dirty="0"/>
              <a:t>Vysoká vynutitelnost práv</a:t>
            </a:r>
          </a:p>
          <a:p>
            <a:r>
              <a:rPr lang="cs-CZ" dirty="0"/>
              <a:t>Transparentní politické rozhodování – </a:t>
            </a:r>
            <a:r>
              <a:rPr lang="cs-CZ" dirty="0">
                <a:solidFill>
                  <a:srgbClr val="FF0000"/>
                </a:solidFill>
              </a:rPr>
              <a:t>politické riziko PPP projektů</a:t>
            </a:r>
          </a:p>
          <a:p>
            <a:r>
              <a:rPr lang="cs-CZ" dirty="0"/>
              <a:t>Schopnost veřejného subjektu zajistit správné rozdělení rizik mezi veřejný a soukromý subjekt - </a:t>
            </a:r>
            <a:r>
              <a:rPr lang="cs-CZ" i="1" dirty="0"/>
              <a:t>Dříve provedené výzkumy ukazují, že správný odhad velikosti rizika a jeho rozdělení ovlivňuje z 60% úspěšnost projektu, respektive hodnotu dosažených úspor.“</a:t>
            </a:r>
            <a:r>
              <a:rPr lang="cs-CZ" dirty="0"/>
              <a:t> </a:t>
            </a:r>
          </a:p>
          <a:p>
            <a:endParaRPr lang="cs-CZ" dirty="0"/>
          </a:p>
        </p:txBody>
      </p:sp>
    </p:spTree>
    <p:extLst>
      <p:ext uri="{BB962C8B-B14F-4D97-AF65-F5344CB8AC3E}">
        <p14:creationId xmlns:p14="http://schemas.microsoft.com/office/powerpoint/2010/main" val="982365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Zkušenosti úspěšných projektů</a:t>
            </a:r>
          </a:p>
        </p:txBody>
      </p:sp>
      <p:sp>
        <p:nvSpPr>
          <p:cNvPr id="3" name="Zástupný symbol pro obsah 2"/>
          <p:cNvSpPr>
            <a:spLocks noGrp="1"/>
          </p:cNvSpPr>
          <p:nvPr>
            <p:ph idx="1"/>
          </p:nvPr>
        </p:nvSpPr>
        <p:spPr/>
        <p:txBody>
          <a:bodyPr>
            <a:normAutofit fontScale="92500" lnSpcReduction="10000"/>
          </a:bodyPr>
          <a:lstStyle/>
          <a:p>
            <a:pPr lvl="0"/>
            <a:r>
              <a:rPr lang="cs-CZ" i="1" dirty="0">
                <a:solidFill>
                  <a:srgbClr val="FF0000"/>
                </a:solidFill>
              </a:rPr>
              <a:t>Zvládnutí přípravné fáze, zpracování dostatečných analýz a přesné stanovení podmínek spolupráce, včetně důsledného monitorování a kontroly (specifikace projektu).</a:t>
            </a:r>
            <a:endParaRPr lang="cs-CZ" dirty="0">
              <a:solidFill>
                <a:srgbClr val="FF0000"/>
              </a:solidFill>
            </a:endParaRPr>
          </a:p>
          <a:p>
            <a:pPr lvl="0"/>
            <a:r>
              <a:rPr lang="cs-CZ" i="1" dirty="0"/>
              <a:t>Přiměřená alokace rizik (alokace rizik)</a:t>
            </a:r>
            <a:r>
              <a:rPr lang="cs-CZ" dirty="0"/>
              <a:t> - vyjasněná otázka financování a garance výnosů. </a:t>
            </a:r>
          </a:p>
          <a:p>
            <a:pPr lvl="0"/>
            <a:r>
              <a:rPr lang="cs-CZ" i="1" dirty="0"/>
              <a:t>Konkurenční prostředí a transparentní výběr dodavatele (konkurence) </a:t>
            </a:r>
            <a:r>
              <a:rPr lang="cs-CZ" dirty="0"/>
              <a:t>– dostatečně konkurenční zadávací proces.</a:t>
            </a:r>
          </a:p>
          <a:p>
            <a:pPr lvl="0"/>
            <a:r>
              <a:rPr lang="cs-CZ" i="1" dirty="0"/>
              <a:t>Reálný odhad výnosů a nákladů (poptávka).</a:t>
            </a:r>
            <a:endParaRPr lang="cs-CZ" dirty="0"/>
          </a:p>
          <a:p>
            <a:pPr lvl="0"/>
            <a:r>
              <a:rPr lang="cs-CZ" i="1" dirty="0"/>
              <a:t>Ostatní podmínky (ostatní) </a:t>
            </a:r>
            <a:r>
              <a:rPr lang="cs-CZ" dirty="0"/>
              <a:t>– podpora odborné i laické veřejnosti včetně politické reprezentace, vhodné legislativní prostředí, silné institucionální zázemí, úzká spolupráce partnerů. </a:t>
            </a:r>
          </a:p>
          <a:p>
            <a:r>
              <a:rPr lang="cs-CZ" dirty="0"/>
              <a:t>Schopnost veřejného subjektu zajistit správné rozdělení rizik mezi veřejný a soukromý subjekt - </a:t>
            </a:r>
            <a:r>
              <a:rPr lang="cs-CZ" i="1" dirty="0">
                <a:solidFill>
                  <a:srgbClr val="FF0000"/>
                </a:solidFill>
              </a:rPr>
              <a:t>Dříve provedené výzkumy ukazují, že správný odhad velikosti rizika a jeho rozdělení ovlivňuje z 60% úspěšnost projektu, respektive hodnotu dosažených úspor.“</a:t>
            </a:r>
            <a:r>
              <a:rPr lang="cs-CZ" dirty="0">
                <a:solidFill>
                  <a:srgbClr val="FF0000"/>
                </a:solidFill>
              </a:rPr>
              <a:t> </a:t>
            </a:r>
          </a:p>
          <a:p>
            <a:endParaRPr lang="cs-CZ" dirty="0"/>
          </a:p>
          <a:p>
            <a:pPr lvl="0"/>
            <a:endParaRPr lang="cs-CZ" dirty="0"/>
          </a:p>
          <a:p>
            <a:pPr marL="0" indent="0">
              <a:buNone/>
            </a:pPr>
            <a:endParaRPr lang="cs-CZ" dirty="0"/>
          </a:p>
        </p:txBody>
      </p:sp>
    </p:spTree>
    <p:extLst>
      <p:ext uri="{BB962C8B-B14F-4D97-AF65-F5344CB8AC3E}">
        <p14:creationId xmlns:p14="http://schemas.microsoft.com/office/powerpoint/2010/main" val="4039561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Předpoklady úspěšných projektů (Světová banka)</a:t>
            </a:r>
          </a:p>
        </p:txBody>
      </p:sp>
      <p:sp>
        <p:nvSpPr>
          <p:cNvPr id="3" name="Zástupný symbol pro obsah 2"/>
          <p:cNvSpPr>
            <a:spLocks noGrp="1"/>
          </p:cNvSpPr>
          <p:nvPr>
            <p:ph idx="1"/>
          </p:nvPr>
        </p:nvSpPr>
        <p:spPr/>
        <p:txBody>
          <a:bodyPr>
            <a:normAutofit fontScale="25000" lnSpcReduction="20000"/>
          </a:bodyPr>
          <a:lstStyle/>
          <a:p>
            <a:pPr lvl="0"/>
            <a:endParaRPr lang="cs-CZ" i="1" dirty="0"/>
          </a:p>
          <a:p>
            <a:pPr lvl="0"/>
            <a:r>
              <a:rPr lang="cs-CZ" sz="7200" dirty="0">
                <a:latin typeface="+mj-lt"/>
              </a:rPr>
              <a:t>Pečlivé plánování PPP projektů</a:t>
            </a:r>
            <a:r>
              <a:rPr lang="en-US" sz="7200" dirty="0">
                <a:latin typeface="+mj-lt"/>
              </a:rPr>
              <a:t>;</a:t>
            </a:r>
            <a:endParaRPr lang="cs-CZ" sz="7200" dirty="0">
              <a:latin typeface="+mj-lt"/>
            </a:endParaRPr>
          </a:p>
          <a:p>
            <a:pPr lvl="0"/>
            <a:r>
              <a:rPr lang="cs-CZ" sz="7200" dirty="0">
                <a:latin typeface="+mj-lt"/>
              </a:rPr>
              <a:t>Reálný odhad výnosů a nákladů; </a:t>
            </a:r>
          </a:p>
          <a:p>
            <a:pPr lvl="0"/>
            <a:r>
              <a:rPr lang="cs-CZ" sz="7200" dirty="0">
                <a:latin typeface="+mj-lt"/>
              </a:rPr>
              <a:t>Ochotu uživatelů platit a poskytovat zpětnou vazbu;</a:t>
            </a:r>
          </a:p>
          <a:p>
            <a:pPr lvl="0"/>
            <a:r>
              <a:rPr lang="cs-CZ" sz="7200" dirty="0">
                <a:latin typeface="+mj-lt"/>
              </a:rPr>
              <a:t>Rozsáhlé studie proveditelnosti, které budou zpracovány experty v oblasti;</a:t>
            </a:r>
          </a:p>
          <a:p>
            <a:pPr lvl="0"/>
            <a:r>
              <a:rPr lang="cs-CZ" sz="7200" dirty="0">
                <a:latin typeface="+mj-lt"/>
              </a:rPr>
              <a:t>Shoda partnerů na smluvně nastavených podmínkách;</a:t>
            </a:r>
          </a:p>
          <a:p>
            <a:pPr lvl="0"/>
            <a:r>
              <a:rPr lang="cs-CZ" sz="7200" dirty="0">
                <a:latin typeface="+mj-lt"/>
              </a:rPr>
              <a:t>Zlepšení legislativního a regulatorního rámce - legislativní úprava PPP musí být taková, aby bylo oběma zúčastněným stranám jasné, jak mají při realizaci projektu postupovat. </a:t>
            </a:r>
          </a:p>
          <a:p>
            <a:pPr lvl="0"/>
            <a:r>
              <a:rPr lang="cs-CZ" sz="7200" dirty="0">
                <a:latin typeface="+mj-lt"/>
              </a:rPr>
              <a:t>Silné institucionální zázemí - Dle WB je institucionální podpora PPP projektu klíčová. Její absence má vliv na špatné rozložení rizik mezi partnery a negativní dopad na kvalitu služby a včasnost realizace. Jako příklad uvádí case study neodborného řízení PPP programu v Portugalsku, kde se PPP programy staly předmětem permanentního selhání z hlediska realizace v termínu a překročení plánovaného rozpočtu.</a:t>
            </a:r>
          </a:p>
          <a:p>
            <a:pPr lvl="0"/>
            <a:r>
              <a:rPr lang="cs-CZ" sz="7200" dirty="0">
                <a:latin typeface="+mj-lt"/>
              </a:rPr>
              <a:t>Konkurenční a transparentní zadávací proces;</a:t>
            </a:r>
          </a:p>
          <a:p>
            <a:pPr lvl="0"/>
            <a:r>
              <a:rPr lang="cs-CZ" sz="7200" dirty="0">
                <a:latin typeface="+mj-lt"/>
              </a:rPr>
              <a:t>Zmírnění a flexibilita v řízení makroekonomických rizik – respektive možnost reagovat a přizpůsobit podmínky spolupráce na základě neočekávaných makroekonomických změn, které by měly negativní dopad na realizaci projektu (např. devalvace měny). </a:t>
            </a:r>
          </a:p>
        </p:txBody>
      </p:sp>
    </p:spTree>
    <p:extLst>
      <p:ext uri="{BB962C8B-B14F-4D97-AF65-F5344CB8AC3E}">
        <p14:creationId xmlns:p14="http://schemas.microsoft.com/office/powerpoint/2010/main" val="3433875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Předpoklady – Evropská investiční banka</a:t>
            </a:r>
          </a:p>
        </p:txBody>
      </p:sp>
      <p:sp>
        <p:nvSpPr>
          <p:cNvPr id="3" name="Zástupný symbol pro obsah 2"/>
          <p:cNvSpPr>
            <a:spLocks noGrp="1"/>
          </p:cNvSpPr>
          <p:nvPr>
            <p:ph idx="1"/>
          </p:nvPr>
        </p:nvSpPr>
        <p:spPr/>
        <p:txBody>
          <a:bodyPr/>
          <a:lstStyle/>
          <a:p>
            <a:pPr lvl="0"/>
            <a:r>
              <a:rPr lang="cs-CZ" i="1" dirty="0"/>
              <a:t>Nediskriminace v průběhu zadávacího řízení,</a:t>
            </a:r>
            <a:endParaRPr lang="cs-CZ" dirty="0"/>
          </a:p>
          <a:p>
            <a:pPr lvl="0"/>
            <a:r>
              <a:rPr lang="cs-CZ" i="1" dirty="0"/>
              <a:t>průběh zadávacího procesu,</a:t>
            </a:r>
            <a:endParaRPr lang="cs-CZ" dirty="0"/>
          </a:p>
          <a:p>
            <a:pPr lvl="0"/>
            <a:r>
              <a:rPr lang="cs-CZ" i="1" dirty="0"/>
              <a:t>užitky plynoucí konečným spotřebitelům služby,</a:t>
            </a:r>
            <a:endParaRPr lang="cs-CZ" dirty="0"/>
          </a:p>
          <a:p>
            <a:pPr lvl="0"/>
            <a:r>
              <a:rPr lang="cs-CZ" i="1" dirty="0"/>
              <a:t>úzká spolupráce se zadavatelem (subjektem veřejného sektoru),</a:t>
            </a:r>
            <a:endParaRPr lang="cs-CZ" dirty="0"/>
          </a:p>
          <a:p>
            <a:pPr lvl="0"/>
            <a:r>
              <a:rPr lang="cs-CZ" i="1" dirty="0"/>
              <a:t>provázanost s bankami a kapitálovým trhem.</a:t>
            </a:r>
            <a:endParaRPr lang="cs-CZ" dirty="0"/>
          </a:p>
          <a:p>
            <a:pPr marL="0" indent="0">
              <a:buNone/>
            </a:pPr>
            <a:endParaRPr lang="cs-CZ" dirty="0"/>
          </a:p>
        </p:txBody>
      </p:sp>
    </p:spTree>
    <p:extLst>
      <p:ext uri="{BB962C8B-B14F-4D97-AF65-F5344CB8AC3E}">
        <p14:creationId xmlns:p14="http://schemas.microsoft.com/office/powerpoint/2010/main" val="2873853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Guidlines</a:t>
            </a:r>
            <a:r>
              <a:rPr lang="cs-CZ" dirty="0"/>
              <a:t> </a:t>
            </a:r>
            <a:r>
              <a:rPr lang="cs-CZ" dirty="0" err="1"/>
              <a:t>for</a:t>
            </a:r>
            <a:r>
              <a:rPr lang="cs-CZ" dirty="0"/>
              <a:t> </a:t>
            </a:r>
            <a:r>
              <a:rPr lang="cs-CZ" dirty="0" err="1"/>
              <a:t>succesfull</a:t>
            </a:r>
            <a:r>
              <a:rPr lang="cs-CZ" dirty="0"/>
              <a:t> PPP</a:t>
            </a:r>
          </a:p>
        </p:txBody>
      </p:sp>
      <p:sp>
        <p:nvSpPr>
          <p:cNvPr id="3" name="Zástupný symbol pro obsah 2"/>
          <p:cNvSpPr>
            <a:spLocks noGrp="1"/>
          </p:cNvSpPr>
          <p:nvPr>
            <p:ph idx="1"/>
          </p:nvPr>
        </p:nvSpPr>
        <p:spPr/>
        <p:txBody>
          <a:bodyPr>
            <a:normAutofit fontScale="70000" lnSpcReduction="20000"/>
          </a:bodyPr>
          <a:lstStyle/>
          <a:p>
            <a:r>
              <a:rPr lang="cs-CZ" dirty="0" err="1">
                <a:hlinkClick r:id="rId2"/>
              </a:rPr>
              <a:t>Guidlines</a:t>
            </a:r>
            <a:r>
              <a:rPr lang="cs-CZ" dirty="0">
                <a:hlinkClick r:id="rId2"/>
              </a:rPr>
              <a:t> </a:t>
            </a:r>
            <a:r>
              <a:rPr lang="cs-CZ" dirty="0" err="1">
                <a:hlinkClick r:id="rId2"/>
              </a:rPr>
              <a:t>for</a:t>
            </a:r>
            <a:r>
              <a:rPr lang="cs-CZ" dirty="0">
                <a:hlinkClick r:id="rId2"/>
              </a:rPr>
              <a:t> </a:t>
            </a:r>
            <a:r>
              <a:rPr lang="cs-CZ" dirty="0" err="1">
                <a:hlinkClick r:id="rId2"/>
              </a:rPr>
              <a:t>succesfull</a:t>
            </a:r>
            <a:r>
              <a:rPr lang="cs-CZ" dirty="0">
                <a:hlinkClick r:id="rId2"/>
              </a:rPr>
              <a:t> PPP najdete zde</a:t>
            </a:r>
          </a:p>
          <a:p>
            <a:r>
              <a:rPr lang="cs-CZ" dirty="0">
                <a:hlinkClick r:id="rId2"/>
              </a:rPr>
              <a:t>https://ec.europa.eu/regional_policy/sources/docgener/guides/ppp_en.pdf</a:t>
            </a:r>
            <a:endParaRPr lang="cs-CZ" dirty="0"/>
          </a:p>
          <a:p>
            <a:r>
              <a:rPr lang="cs-CZ" dirty="0"/>
              <a:t>PPP není příležitostí pouze vyspělých zemí…viz níže</a:t>
            </a:r>
          </a:p>
          <a:p>
            <a:r>
              <a:rPr lang="cs-CZ" dirty="0"/>
              <a:t>Přehled o mezinárodních projektech napříč jednotlivými sektory najdete zde </a:t>
            </a:r>
          </a:p>
          <a:p>
            <a:r>
              <a:rPr lang="cs-CZ" dirty="0">
                <a:hlinkClick r:id="rId3"/>
              </a:rPr>
              <a:t>https://ppp.worldbank.org/public-private-partnership/sector</a:t>
            </a:r>
            <a:endParaRPr lang="cs-CZ" dirty="0"/>
          </a:p>
          <a:p>
            <a:r>
              <a:rPr lang="cs-CZ" dirty="0"/>
              <a:t>Publikace, která sumarizuje mezinárodní zkušenosti zde</a:t>
            </a:r>
          </a:p>
          <a:p>
            <a:r>
              <a:rPr lang="cs-CZ" dirty="0">
                <a:hlinkClick r:id="rId4"/>
              </a:rPr>
              <a:t>https://ppi.worldbank.org/content/dam/PPI/documents/private-participation-infrastructure-annual-2019-report.pdf</a:t>
            </a:r>
            <a:endParaRPr lang="cs-CZ" dirty="0"/>
          </a:p>
          <a:p>
            <a:r>
              <a:rPr lang="en-US" dirty="0"/>
              <a:t>The Private Participation in Infrastructure Database is a product of the World Bank Group’s Infrastructure, PPPs and Guarantees team. Its purpose is to identify and disseminate information on private participation in infrastructure projects in low- and middle-income countries. The database highlights the contractual arrangements used to attract private investment, the sources and destination of investment flows, and information on the main investors. The site currently provides information on more than 10,000 infrastructure projects dating from 1984 to 2019. It contains over 50 fields per project record, including country, financial closure year, infrastructure services provided, type of private participation, technology, capacity, project.</a:t>
            </a:r>
          </a:p>
          <a:p>
            <a:r>
              <a:rPr lang="en-US" dirty="0"/>
              <a:t>For more information, please visit: ppi.worldbank.org</a:t>
            </a:r>
            <a:endParaRPr lang="cs-CZ"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831367058"/>
      </p:ext>
    </p:extLst>
  </p:cSld>
  <p:clrMapOvr>
    <a:masterClrMapping/>
  </p:clrMapOvr>
  <mc:AlternateContent xmlns:mc="http://schemas.openxmlformats.org/markup-compatibility/2006" xmlns:p14="http://schemas.microsoft.com/office/powerpoint/2010/main">
    <mc:Choice Requires="p14">
      <p:transition spd="slow" p14:dur="2000" advTm="62628"/>
    </mc:Choice>
    <mc:Fallback xmlns="">
      <p:transition spd="slow" advTm="6262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PPP v EU </a:t>
            </a:r>
          </a:p>
        </p:txBody>
      </p:sp>
      <p:sp>
        <p:nvSpPr>
          <p:cNvPr id="3" name="Zástupný symbol pro obsah 2"/>
          <p:cNvSpPr>
            <a:spLocks noGrp="1"/>
          </p:cNvSpPr>
          <p:nvPr>
            <p:ph idx="1"/>
          </p:nvPr>
        </p:nvSpPr>
        <p:spPr/>
        <p:txBody>
          <a:bodyPr>
            <a:normAutofit fontScale="77500" lnSpcReduction="20000"/>
          </a:bodyPr>
          <a:lstStyle/>
          <a:p>
            <a:pPr fontAlgn="base"/>
            <a:r>
              <a:rPr lang="cs-CZ" dirty="0"/>
              <a:t>Za posledních 30 let se v zemích EU zrealizovalo přes 1,850 projektů formou PPP a bylo proinvestováno téměř 10 bilionů korun (EUR 380 miliard) v následujících oblastech a v typových projektech:</a:t>
            </a:r>
          </a:p>
          <a:p>
            <a:pPr fontAlgn="base"/>
            <a:r>
              <a:rPr lang="cs-CZ" b="1" dirty="0"/>
              <a:t>Doprava</a:t>
            </a:r>
            <a:r>
              <a:rPr lang="cs-CZ" dirty="0"/>
              <a:t> </a:t>
            </a:r>
            <a:r>
              <a:rPr lang="cs-CZ" b="1" dirty="0"/>
              <a:t>(384 projektů, 56 % investic)</a:t>
            </a:r>
            <a:r>
              <a:rPr lang="cs-CZ" dirty="0"/>
              <a:t> dálnice, tunely, mosty, správa regionálních silnic, železnice, rychlodráhy, tramvajové linky.</a:t>
            </a:r>
          </a:p>
          <a:p>
            <a:pPr fontAlgn="base"/>
            <a:r>
              <a:rPr lang="cs-CZ" b="1" dirty="0"/>
              <a:t>Zdravotnictví a sociální péče</a:t>
            </a:r>
            <a:r>
              <a:rPr lang="cs-CZ" dirty="0"/>
              <a:t> </a:t>
            </a:r>
            <a:r>
              <a:rPr lang="cs-CZ" b="1" dirty="0"/>
              <a:t>(388 projektů, 14 % investic)</a:t>
            </a:r>
            <a:r>
              <a:rPr lang="cs-CZ" dirty="0"/>
              <a:t> nemocnice, polikliniky, pečovatelské domovy.</a:t>
            </a:r>
          </a:p>
          <a:p>
            <a:pPr fontAlgn="base"/>
            <a:r>
              <a:rPr lang="cs-CZ" b="1" dirty="0"/>
              <a:t>Školství (434 projektů, 9 % investic)</a:t>
            </a:r>
            <a:r>
              <a:rPr lang="cs-CZ" dirty="0"/>
              <a:t> univerzitní kampusy, školy, studentské ubytování.</a:t>
            </a:r>
          </a:p>
          <a:p>
            <a:pPr fontAlgn="base"/>
            <a:r>
              <a:rPr lang="cs-CZ" b="1" dirty="0"/>
              <a:t>Administrativní případně ubytovací kapacity</a:t>
            </a:r>
            <a:r>
              <a:rPr lang="cs-CZ" dirty="0"/>
              <a:t> </a:t>
            </a:r>
            <a:r>
              <a:rPr lang="cs-CZ" b="1" dirty="0"/>
              <a:t>(276 projektů, 10 % investic)</a:t>
            </a:r>
            <a:r>
              <a:rPr lang="cs-CZ" dirty="0"/>
              <a:t> úřady, soudy, ubytovny, administrativní prostory, věznice, policejní a hasičské budovy.</a:t>
            </a:r>
          </a:p>
          <a:p>
            <a:pPr fontAlgn="base"/>
            <a:r>
              <a:rPr lang="cs-CZ" b="1" dirty="0"/>
              <a:t>Utility</a:t>
            </a:r>
            <a:r>
              <a:rPr lang="cs-CZ" dirty="0"/>
              <a:t> – vodárenství, energetika, odpadové hospodářství, spalovny.</a:t>
            </a:r>
          </a:p>
          <a:p>
            <a:pPr fontAlgn="base"/>
            <a:r>
              <a:rPr lang="cs-CZ" dirty="0"/>
              <a:t>Mezi nejaktivnější země patří Velká Británie (1,000 projektů), Francie (200), Španělsko (162), Německo (126), Nizozemí (47), Portugalsko (41). Mezi aktivní průkopníky patří také Turecko (27), Polsko (12) či Slovensko (2).</a:t>
            </a:r>
          </a:p>
          <a:p>
            <a:pPr marL="0" indent="0" fontAlgn="base">
              <a:buNone/>
            </a:pPr>
            <a:r>
              <a:rPr lang="cs-CZ" dirty="0"/>
              <a:t>Asociace pro rozvoj infrastruktury dostupné na https://www.ceskainfrastruktura.cz/temata/financovani-projektu-dopravni-infrastruktury-formou-ppp/</a:t>
            </a:r>
          </a:p>
          <a:p>
            <a:pPr marL="0" indent="0" fontAlgn="base">
              <a:buNone/>
            </a:pPr>
            <a:endParaRPr lang="cs-CZ" dirty="0"/>
          </a:p>
          <a:p>
            <a:pPr marL="0" indent="0" fontAlgn="base">
              <a:buNone/>
            </a:pPr>
            <a:endParaRPr lang="cs-CZ" dirty="0"/>
          </a:p>
          <a:p>
            <a:pPr fontAlgn="base"/>
            <a:endParaRPr lang="cs-CZ" dirty="0"/>
          </a:p>
        </p:txBody>
      </p:sp>
    </p:spTree>
    <p:extLst>
      <p:ext uri="{BB962C8B-B14F-4D97-AF65-F5344CB8AC3E}">
        <p14:creationId xmlns:p14="http://schemas.microsoft.com/office/powerpoint/2010/main" val="124164264"/>
      </p:ext>
    </p:extLst>
  </p:cSld>
  <p:clrMapOvr>
    <a:masterClrMapping/>
  </p:clrMapOvr>
  <mc:AlternateContent xmlns:mc="http://schemas.openxmlformats.org/markup-compatibility/2006" xmlns:p14="http://schemas.microsoft.com/office/powerpoint/2010/main">
    <mc:Choice Requires="p14">
      <p:transition spd="slow" p14:dur="2000" advTm="10250"/>
    </mc:Choice>
    <mc:Fallback xmlns="">
      <p:transition spd="slow" advTm="1025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PPP projekt v ČR </a:t>
            </a:r>
          </a:p>
        </p:txBody>
      </p:sp>
      <p:sp>
        <p:nvSpPr>
          <p:cNvPr id="3" name="Zástupný symbol pro obsah 2"/>
          <p:cNvSpPr>
            <a:spLocks noGrp="1"/>
          </p:cNvSpPr>
          <p:nvPr>
            <p:ph idx="1"/>
          </p:nvPr>
        </p:nvSpPr>
        <p:spPr/>
        <p:txBody>
          <a:bodyPr>
            <a:normAutofit fontScale="92500" lnSpcReduction="20000"/>
          </a:bodyPr>
          <a:lstStyle/>
          <a:p>
            <a:r>
              <a:rPr lang="cs-CZ" dirty="0">
                <a:hlinkClick r:id="rId2"/>
              </a:rPr>
              <a:t>https://www.ceskainfrastruktura.cz/projekty/depo-mhd-plzen/</a:t>
            </a:r>
            <a:endParaRPr lang="cs-CZ" dirty="0"/>
          </a:p>
          <a:p>
            <a:r>
              <a:rPr lang="cs-CZ" dirty="0"/>
              <a:t>DEPO MHD PLZEŇ</a:t>
            </a:r>
          </a:p>
          <a:p>
            <a:pPr fontAlgn="base"/>
            <a:r>
              <a:rPr lang="cs-CZ" b="1" dirty="0"/>
              <a:t>PPP projekt výstavby opravárenského a odstavného závodu a poskytování full </a:t>
            </a:r>
            <a:r>
              <a:rPr lang="cs-CZ" b="1" dirty="0" err="1"/>
              <a:t>service</a:t>
            </a:r>
            <a:r>
              <a:rPr lang="cs-CZ" b="1" dirty="0"/>
              <a:t> pro Plzeňské městské dopravní podniky, a.s.</a:t>
            </a:r>
            <a:endParaRPr lang="cs-CZ" dirty="0"/>
          </a:p>
          <a:p>
            <a:pPr fontAlgn="base"/>
            <a:r>
              <a:rPr lang="cs-CZ" dirty="0"/>
              <a:t>Realizace záměru PMDP a.s. opustit nevyhovující prostory pro odstav a opravy vozidel MHD a přesun kompetence výstavbě nového areálu a poskytování FS na soukromý subjekt.</a:t>
            </a:r>
          </a:p>
          <a:p>
            <a:pPr fontAlgn="base"/>
            <a:r>
              <a:rPr lang="cs-CZ" dirty="0">
                <a:solidFill>
                  <a:srgbClr val="FF0000"/>
                </a:solidFill>
              </a:rPr>
              <a:t>1,6 </a:t>
            </a:r>
            <a:r>
              <a:rPr lang="cs-CZ" dirty="0" err="1">
                <a:solidFill>
                  <a:srgbClr val="FF0000"/>
                </a:solidFill>
              </a:rPr>
              <a:t>mld</a:t>
            </a:r>
            <a:r>
              <a:rPr lang="cs-CZ" dirty="0">
                <a:solidFill>
                  <a:srgbClr val="FF0000"/>
                </a:solidFill>
              </a:rPr>
              <a:t> CZK</a:t>
            </a:r>
          </a:p>
          <a:p>
            <a:r>
              <a:rPr lang="cs-CZ" dirty="0"/>
              <a:t>Délka projektu 29 let (01/2013 – 12/2041).</a:t>
            </a:r>
            <a:br>
              <a:rPr lang="cs-CZ" dirty="0"/>
            </a:br>
            <a:r>
              <a:rPr lang="cs-CZ" dirty="0"/>
              <a:t>Poskytování FS ze strany Dodavatele po celou dobu smlouvy.</a:t>
            </a:r>
            <a:br>
              <a:rPr lang="cs-CZ" dirty="0"/>
            </a:br>
            <a:r>
              <a:rPr lang="cs-CZ" dirty="0"/>
              <a:t>Postupné splácení obou závodů ze strany Zadavatele a jejich převod na Zadavatele na konci projektu.</a:t>
            </a:r>
            <a:br>
              <a:rPr lang="cs-CZ" dirty="0"/>
            </a:br>
            <a:r>
              <a:rPr lang="cs-CZ" dirty="0"/>
              <a:t>Opce Zadavatele na předčasný převod obou závodů.</a:t>
            </a:r>
            <a:br>
              <a:rPr lang="cs-CZ" dirty="0"/>
            </a:br>
            <a:r>
              <a:rPr lang="cs-CZ" dirty="0"/>
              <a:t>Za finanční závazky Zadavatele ručí Město.</a:t>
            </a:r>
          </a:p>
        </p:txBody>
      </p:sp>
    </p:spTree>
    <p:extLst>
      <p:ext uri="{BB962C8B-B14F-4D97-AF65-F5344CB8AC3E}">
        <p14:creationId xmlns:p14="http://schemas.microsoft.com/office/powerpoint/2010/main" val="866896168"/>
      </p:ext>
    </p:extLst>
  </p:cSld>
  <p:clrMapOvr>
    <a:masterClrMapping/>
  </p:clrMapOvr>
  <mc:AlternateContent xmlns:mc="http://schemas.openxmlformats.org/markup-compatibility/2006" xmlns:p14="http://schemas.microsoft.com/office/powerpoint/2010/main">
    <mc:Choice Requires="p14">
      <p:transition spd="slow" p14:dur="2000" advTm="4440"/>
    </mc:Choice>
    <mc:Fallback xmlns="">
      <p:transition spd="slow" advTm="444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Děkuji za pozornost </a:t>
            </a:r>
            <a:r>
              <a:rPr lang="cs-CZ" dirty="0">
                <a:sym typeface="Wingdings" panose="05000000000000000000" pitchFamily="2" charset="2"/>
              </a:rPr>
              <a:t></a:t>
            </a:r>
            <a:endParaRPr lang="cs-CZ" dirty="0"/>
          </a:p>
        </p:txBody>
      </p:sp>
    </p:spTree>
    <p:extLst>
      <p:ext uri="{BB962C8B-B14F-4D97-AF65-F5344CB8AC3E}">
        <p14:creationId xmlns:p14="http://schemas.microsoft.com/office/powerpoint/2010/main" val="1221948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latin typeface="Arial" panose="020B0604020202020204" pitchFamily="34" charset="0"/>
                <a:cs typeface="Arial" panose="020B0604020202020204" pitchFamily="34" charset="0"/>
              </a:rPr>
              <a:t>§174 KONCESE </a:t>
            </a:r>
            <a:endParaRPr lang="cs-CZ" dirty="0"/>
          </a:p>
        </p:txBody>
      </p:sp>
      <p:sp>
        <p:nvSpPr>
          <p:cNvPr id="3" name="Zástupný symbol pro obsah 2"/>
          <p:cNvSpPr>
            <a:spLocks noGrp="1"/>
          </p:cNvSpPr>
          <p:nvPr>
            <p:ph idx="1"/>
          </p:nvPr>
        </p:nvSpPr>
        <p:spPr/>
        <p:txBody>
          <a:bodyPr>
            <a:normAutofit fontScale="92500"/>
          </a:bodyPr>
          <a:lstStyle/>
          <a:p>
            <a:r>
              <a:rPr lang="cs-CZ" dirty="0">
                <a:solidFill>
                  <a:srgbClr val="FF0000"/>
                </a:solidFill>
              </a:rPr>
              <a:t>Za zadání koncese na stavební práce </a:t>
            </a:r>
            <a:r>
              <a:rPr lang="cs-CZ" dirty="0"/>
              <a:t>se považuje uzavření úplatné smlouvy, kterou zadavatel </a:t>
            </a:r>
          </a:p>
          <a:p>
            <a:r>
              <a:rPr lang="cs-CZ" dirty="0"/>
              <a:t>A) zadá poskytnutí činnosti.., přičemž protiplnění spočívá v právu brání užitků vyplývajících z provozování stavby, která je výsledkem poskytnutých stavebních prací, nebo v tomto právu společně s platbou a</a:t>
            </a:r>
          </a:p>
          <a:p>
            <a:r>
              <a:rPr lang="cs-CZ" dirty="0"/>
              <a:t>B) na dodavatele přenáší provozní riziko spojené s braním užitků vyplývajících z provozování stavby </a:t>
            </a:r>
          </a:p>
          <a:p>
            <a:r>
              <a:rPr lang="cs-CZ" dirty="0">
                <a:solidFill>
                  <a:srgbClr val="FF0000"/>
                </a:solidFill>
              </a:rPr>
              <a:t>Za zadání koncese na služby </a:t>
            </a:r>
            <a:r>
              <a:rPr lang="cs-CZ" dirty="0"/>
              <a:t>se považuje uzavření úplatné smlouvy, kterou zadavatel a) zadá poskytnutí činností dodavateli, přičemž protiplnění spočívá v právu braní užitků vyplývajících z poskytování služeb, nebo v tomto právu společně s platbou a </a:t>
            </a:r>
          </a:p>
          <a:p>
            <a:r>
              <a:rPr lang="cs-CZ" dirty="0"/>
              <a:t>B) na dodavatele přenáší riziko spojené s braním užitků vyplývajících z poskytování služeb. </a:t>
            </a:r>
          </a:p>
        </p:txBody>
      </p:sp>
    </p:spTree>
    <p:extLst>
      <p:ext uri="{BB962C8B-B14F-4D97-AF65-F5344CB8AC3E}">
        <p14:creationId xmlns:p14="http://schemas.microsoft.com/office/powerpoint/2010/main" val="3917669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003" y="476673"/>
            <a:ext cx="7972373" cy="5590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135560" y="6381328"/>
            <a:ext cx="7056784" cy="369332"/>
          </a:xfrm>
          <a:prstGeom prst="rect">
            <a:avLst/>
          </a:prstGeom>
          <a:noFill/>
        </p:spPr>
        <p:txBody>
          <a:bodyPr wrap="square" rtlCol="0">
            <a:spAutoFit/>
          </a:bodyPr>
          <a:lstStyle/>
          <a:p>
            <a:r>
              <a:rPr lang="cs-CZ" dirty="0"/>
              <a:t>Autor: </a:t>
            </a:r>
            <a:r>
              <a:rPr lang="cs-CZ" dirty="0" err="1"/>
              <a:t>Micro</a:t>
            </a:r>
            <a:r>
              <a:rPr lang="cs-CZ" dirty="0"/>
              <a:t> Tomasi, </a:t>
            </a:r>
            <a:r>
              <a:rPr lang="cs-CZ" dirty="0" err="1"/>
              <a:t>Brussels</a:t>
            </a:r>
            <a:r>
              <a:rPr lang="cs-CZ" dirty="0"/>
              <a:t>, 2016</a:t>
            </a:r>
          </a:p>
        </p:txBody>
      </p:sp>
      <p:sp>
        <p:nvSpPr>
          <p:cNvPr id="2" name="TextovéPole 1"/>
          <p:cNvSpPr txBox="1"/>
          <p:nvPr/>
        </p:nvSpPr>
        <p:spPr>
          <a:xfrm>
            <a:off x="2135560" y="5877273"/>
            <a:ext cx="6192688" cy="246221"/>
          </a:xfrm>
          <a:prstGeom prst="rect">
            <a:avLst/>
          </a:prstGeom>
          <a:noFill/>
        </p:spPr>
        <p:txBody>
          <a:bodyPr wrap="square" rtlCol="0">
            <a:spAutoFit/>
          </a:bodyPr>
          <a:lstStyle/>
          <a:p>
            <a:r>
              <a:rPr lang="cs-CZ" sz="1000" dirty="0"/>
              <a:t>EPEC http://www.eib.org/epec/find-out-more/faq</a:t>
            </a:r>
          </a:p>
        </p:txBody>
      </p:sp>
    </p:spTree>
    <p:extLst>
      <p:ext uri="{BB962C8B-B14F-4D97-AF65-F5344CB8AC3E}">
        <p14:creationId xmlns:p14="http://schemas.microsoft.com/office/powerpoint/2010/main" val="808361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064" y="1285875"/>
            <a:ext cx="738187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345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489" y="1281114"/>
            <a:ext cx="743902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047750"/>
            <a:ext cx="73152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6489" y="995364"/>
            <a:ext cx="7439025" cy="48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517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Převod provozního rizika na dodavatele</a:t>
            </a:r>
          </a:p>
        </p:txBody>
      </p:sp>
      <p:sp>
        <p:nvSpPr>
          <p:cNvPr id="3" name="Zástupný symbol pro obsah 2"/>
          <p:cNvSpPr>
            <a:spLocks noGrp="1"/>
          </p:cNvSpPr>
          <p:nvPr>
            <p:ph idx="1"/>
          </p:nvPr>
        </p:nvSpPr>
        <p:spPr/>
        <p:txBody>
          <a:bodyPr/>
          <a:lstStyle/>
          <a:p>
            <a:r>
              <a:rPr lang="cs-CZ" dirty="0">
                <a:solidFill>
                  <a:srgbClr val="FF0000"/>
                </a:solidFill>
              </a:rPr>
              <a:t>„Má se za to, že došlo k přenesení provozního rizika dle odstavců zákona, pokud dodavateli za běžných tržních podmínek není zaručena návratnost vynaložených investic nebo nákladů vzniklých při provozování stavby nebo poskytování služeb, jež jsou předmětem koncese. Může se jednat o riziko na straně poptávky, riziko na straně nabídky, nebo riziko na straně poptávky i nabídky. Může se jednat i o částečný přenos provozního rizika, pokud část provozního rizika přenesená na dodavatele zahrnuje skutečné vystavení výkyvům trhu tak, aby případné odhadované ztráty dodavateli nebyly pouze zanedbatelné.“ </a:t>
            </a:r>
          </a:p>
          <a:p>
            <a:r>
              <a:rPr lang="cs-CZ" dirty="0">
                <a:solidFill>
                  <a:srgbClr val="FF0000"/>
                </a:solidFill>
              </a:rPr>
              <a:t>- </a:t>
            </a:r>
            <a:r>
              <a:rPr lang="cs-CZ" dirty="0"/>
              <a:t>Koncesní smlouva tedy nesmí primárně dodavateli zajišťovat plnou úhradu nákladů – pak by se jednalo o veřejnou zakázku, která není koncesí.</a:t>
            </a:r>
          </a:p>
          <a:p>
            <a:r>
              <a:rPr lang="cs-CZ" dirty="0">
                <a:solidFill>
                  <a:srgbClr val="00B0F0"/>
                </a:solidFill>
              </a:rPr>
              <a:t>Zajímavý příklad rozhodnutí ÚOHS </a:t>
            </a:r>
            <a:r>
              <a:rPr lang="cs-CZ" dirty="0" err="1">
                <a:solidFill>
                  <a:srgbClr val="00B0F0"/>
                </a:solidFill>
              </a:rPr>
              <a:t>sp.zn</a:t>
            </a:r>
            <a:r>
              <a:rPr lang="cs-CZ" dirty="0">
                <a:solidFill>
                  <a:srgbClr val="00B0F0"/>
                </a:solidFill>
              </a:rPr>
              <a:t>. S36/2010</a:t>
            </a:r>
          </a:p>
        </p:txBody>
      </p:sp>
    </p:spTree>
    <p:extLst>
      <p:ext uri="{BB962C8B-B14F-4D97-AF65-F5344CB8AC3E}">
        <p14:creationId xmlns:p14="http://schemas.microsoft.com/office/powerpoint/2010/main" val="584999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Předpokládaná cena koncese </a:t>
            </a:r>
          </a:p>
        </p:txBody>
      </p:sp>
      <p:sp>
        <p:nvSpPr>
          <p:cNvPr id="3" name="Zástupný symbol pro obsah 2"/>
          <p:cNvSpPr>
            <a:spLocks noGrp="1"/>
          </p:cNvSpPr>
          <p:nvPr>
            <p:ph idx="1"/>
          </p:nvPr>
        </p:nvSpPr>
        <p:spPr/>
        <p:txBody>
          <a:bodyPr/>
          <a:lstStyle/>
          <a:p>
            <a:r>
              <a:rPr lang="cs-CZ" dirty="0"/>
              <a:t>Předpokládaná hodnota koncese = celkový obrat dodavatele bez DPH, a to za dobu trvání koncese  </a:t>
            </a:r>
            <a:r>
              <a:rPr lang="cs-CZ" dirty="0">
                <a:solidFill>
                  <a:srgbClr val="FF0000"/>
                </a:solidFill>
              </a:rPr>
              <a:t>(Metoda výpočtu předpokládané hodnoty musí být stanovena objektivním způsobem a uvedena v zadávací dokumentaci).</a:t>
            </a:r>
          </a:p>
          <a:p>
            <a:r>
              <a:rPr lang="cs-CZ" dirty="0"/>
              <a:t>Musí být stanovena v okamžiku zadávání </a:t>
            </a:r>
          </a:p>
          <a:p>
            <a:r>
              <a:rPr lang="cs-CZ" dirty="0"/>
              <a:t>Co je součástí předpokládané hodnoty a co musí být zahrnuto stanoví </a:t>
            </a:r>
            <a:r>
              <a:rPr lang="cs-CZ" dirty="0">
                <a:latin typeface="Arial" panose="020B0604020202020204" pitchFamily="34" charset="0"/>
                <a:cs typeface="Arial" panose="020B0604020202020204" pitchFamily="34" charset="0"/>
              </a:rPr>
              <a:t>§ 175</a:t>
            </a:r>
          </a:p>
          <a:p>
            <a:r>
              <a:rPr lang="cs-CZ" dirty="0"/>
              <a:t>Součástí jsou například platby uhrazené uživateli, platby nebo finanční výhody poskytnuté zadavatelem, nebo třetími osobami, a to v jakékoliv formě….</a:t>
            </a:r>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82087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Koncese malého rozsahu </a:t>
            </a:r>
          </a:p>
        </p:txBody>
      </p:sp>
      <p:sp>
        <p:nvSpPr>
          <p:cNvPr id="3" name="Zástupný symbol pro obsah 2"/>
          <p:cNvSpPr>
            <a:spLocks noGrp="1"/>
          </p:cNvSpPr>
          <p:nvPr>
            <p:ph idx="1"/>
          </p:nvPr>
        </p:nvSpPr>
        <p:spPr/>
        <p:txBody>
          <a:bodyPr/>
          <a:lstStyle/>
          <a:p>
            <a:r>
              <a:rPr lang="cs-CZ" dirty="0">
                <a:solidFill>
                  <a:srgbClr val="FF0000"/>
                </a:solidFill>
              </a:rPr>
              <a:t>Předpokládaná hodnota je ≤ 20 mil. Kč (ustanovení </a:t>
            </a:r>
            <a:r>
              <a:rPr lang="cs-CZ" dirty="0">
                <a:solidFill>
                  <a:srgbClr val="FF0000"/>
                </a:solidFill>
                <a:latin typeface="Arial" panose="020B0604020202020204" pitchFamily="34" charset="0"/>
                <a:cs typeface="Arial" panose="020B0604020202020204" pitchFamily="34" charset="0"/>
              </a:rPr>
              <a:t>§27 a 31 není výslovně stanoveno )</a:t>
            </a:r>
          </a:p>
          <a:p>
            <a:r>
              <a:rPr lang="cs-CZ" sz="2000" dirty="0">
                <a:latin typeface="Arial" panose="020B0604020202020204" pitchFamily="34" charset="0"/>
                <a:cs typeface="Arial" panose="020B0604020202020204" pitchFamily="34" charset="0"/>
              </a:rPr>
              <a:t>Jsou obdobou VZMR</a:t>
            </a:r>
            <a:r>
              <a:rPr lang="cs-CZ" dirty="0">
                <a:solidFill>
                  <a:srgbClr val="FF0000"/>
                </a:solidFill>
              </a:rPr>
              <a:t> </a:t>
            </a:r>
          </a:p>
          <a:p>
            <a:r>
              <a:rPr lang="cs-CZ" dirty="0"/>
              <a:t>Finanční limit je stanoven bez ohledu na to, zda se jedná o koncesi na stavební práce nebo koncesi na služby. </a:t>
            </a:r>
          </a:p>
          <a:p>
            <a:r>
              <a:rPr lang="cs-CZ" dirty="0"/>
              <a:t>Ustanovení finančního limitu  bylo vedeno snahou, aby zadavatelé (zejména menší obce) nebyly nuceny zadávat ve složitém koncesním řízení menší koncese – různé nájemní či </a:t>
            </a:r>
            <a:r>
              <a:rPr lang="cs-CZ" dirty="0" err="1"/>
              <a:t>pachtovní</a:t>
            </a:r>
            <a:r>
              <a:rPr lang="cs-CZ" dirty="0"/>
              <a:t> smlouvy s určitým účelovým určením a povinnostmi nájemce. </a:t>
            </a:r>
          </a:p>
        </p:txBody>
      </p:sp>
      <p:pic>
        <p:nvPicPr>
          <p:cNvPr id="4" name="Zvuk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862609451"/>
      </p:ext>
    </p:extLst>
  </p:cSld>
  <p:clrMapOvr>
    <a:masterClrMapping/>
  </p:clrMapOvr>
  <mc:AlternateContent xmlns:mc="http://schemas.openxmlformats.org/markup-compatibility/2006" xmlns:p14="http://schemas.microsoft.com/office/powerpoint/2010/main">
    <mc:Choice Requires="p14">
      <p:transition spd="slow" p14:dur="2000" advTm="53080"/>
    </mc:Choice>
    <mc:Fallback xmlns="">
      <p:transition spd="slow" advTm="53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Koncesní řízení </a:t>
            </a:r>
          </a:p>
        </p:txBody>
      </p:sp>
      <p:sp>
        <p:nvSpPr>
          <p:cNvPr id="3" name="Zástupný symbol pro obsah 2"/>
          <p:cNvSpPr>
            <a:spLocks noGrp="1"/>
          </p:cNvSpPr>
          <p:nvPr>
            <p:ph idx="1"/>
          </p:nvPr>
        </p:nvSpPr>
        <p:spPr/>
        <p:txBody>
          <a:bodyPr>
            <a:normAutofit/>
          </a:bodyPr>
          <a:lstStyle/>
          <a:p>
            <a:r>
              <a:rPr lang="cs-CZ" dirty="0"/>
              <a:t>Smlouvu na koncesi lze uzavřít pouze na dobu určitou</a:t>
            </a:r>
          </a:p>
          <a:p>
            <a:r>
              <a:rPr lang="cs-CZ" dirty="0"/>
              <a:t>Zahajuje se oznámením o zahájení řízení (vyzívá neomezený počet dodavatelů)</a:t>
            </a:r>
          </a:p>
          <a:p>
            <a:r>
              <a:rPr lang="cs-CZ" dirty="0"/>
              <a:t>Dále se řídí  </a:t>
            </a:r>
            <a:r>
              <a:rPr lang="cs-CZ" dirty="0">
                <a:solidFill>
                  <a:srgbClr val="FF0000"/>
                </a:solidFill>
                <a:latin typeface="Arial" panose="020B0604020202020204" pitchFamily="34" charset="0"/>
                <a:cs typeface="Arial" panose="020B0604020202020204" pitchFamily="34" charset="0"/>
              </a:rPr>
              <a:t>§180 – 185 (postup v koncesním řízení, lhůty, technické podmínky, hodnocení nabídek, výběr dodavatele a ukončení koncesního řízení, oznámení o výsledku koncesního řízení). </a:t>
            </a:r>
            <a:endParaRPr lang="cs-CZ" dirty="0"/>
          </a:p>
          <a:p>
            <a:r>
              <a:rPr lang="cs-CZ" dirty="0" err="1">
                <a:solidFill>
                  <a:srgbClr val="FF0000"/>
                </a:solidFill>
                <a:latin typeface="Arial" panose="020B0604020202020204" pitchFamily="34" charset="0"/>
                <a:cs typeface="Arial" panose="020B0604020202020204" pitchFamily="34" charset="0"/>
              </a:rPr>
              <a:t>Stanovistko</a:t>
            </a:r>
            <a:r>
              <a:rPr lang="cs-CZ" dirty="0">
                <a:solidFill>
                  <a:srgbClr val="FF0000"/>
                </a:solidFill>
                <a:latin typeface="Arial" panose="020B0604020202020204" pitchFamily="34" charset="0"/>
                <a:cs typeface="Arial" panose="020B0604020202020204" pitchFamily="34" charset="0"/>
              </a:rPr>
              <a:t> MF ČR – ÚSC si musí ke koncesím vyžádat stanovisko MF k uzavření smlouvy. Žádost předkládá územní samosprávný celek. MF žádost posoudí z hlediska možných dopadů přijímaných závazků na ekonomickou situaci veřejného zadavatele.  Pokud se do 2 měsíců nevyjádří, platí, že nemá k uzavření nebo změněn závazku ze smlouvy námitek. </a:t>
            </a:r>
            <a:endParaRPr lang="cs-CZ" dirty="0"/>
          </a:p>
        </p:txBody>
      </p:sp>
    </p:spTree>
    <p:extLst>
      <p:ext uri="{BB962C8B-B14F-4D97-AF65-F5344CB8AC3E}">
        <p14:creationId xmlns:p14="http://schemas.microsoft.com/office/powerpoint/2010/main" val="160411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Průběh koncesního řízení </a:t>
            </a:r>
          </a:p>
        </p:txBody>
      </p:sp>
      <p:sp>
        <p:nvSpPr>
          <p:cNvPr id="3" name="Zástupný symbol pro obsah 2"/>
          <p:cNvSpPr>
            <a:spLocks noGrp="1"/>
          </p:cNvSpPr>
          <p:nvPr>
            <p:ph idx="1"/>
          </p:nvPr>
        </p:nvSpPr>
        <p:spPr/>
        <p:txBody>
          <a:bodyPr>
            <a:normAutofit fontScale="92500"/>
          </a:bodyPr>
          <a:lstStyle/>
          <a:p>
            <a:r>
              <a:rPr lang="cs-CZ" dirty="0"/>
              <a:t>Jednofázové – obdoba OŘ – na základě oznámení o zahájení koncesního řízení jsou rovnou podány nabídky</a:t>
            </a:r>
          </a:p>
          <a:p>
            <a:r>
              <a:rPr lang="cs-CZ" dirty="0"/>
              <a:t>Vícefázové </a:t>
            </a:r>
          </a:p>
          <a:p>
            <a:r>
              <a:rPr lang="cs-CZ" dirty="0"/>
              <a:t>1. řízení, v němž se v návaznosti na oznámení o zahájení KŘ rovnou podávají předběžné nabídky, o nichž se dále jedná (nemá v zadávacích řízeních obdobu)</a:t>
            </a:r>
          </a:p>
          <a:p>
            <a:r>
              <a:rPr lang="cs-CZ" dirty="0"/>
              <a:t>2. řízení, v němž se v návaznosti na oznámení o zahájení koncesního řízení podává nejprve žádost o účast a prokazuje se splnění kvalifikace, přičemž následně jsou účastníci vyzýváni k podání </a:t>
            </a:r>
          </a:p>
          <a:p>
            <a:r>
              <a:rPr lang="cs-CZ" dirty="0"/>
              <a:t>i. Nabídek, o nichž se již dále nejedná (obdoba UŘ) nebo</a:t>
            </a:r>
          </a:p>
          <a:p>
            <a:r>
              <a:rPr lang="cs-CZ" dirty="0" err="1"/>
              <a:t>ii</a:t>
            </a:r>
            <a:r>
              <a:rPr lang="cs-CZ" dirty="0"/>
              <a:t>. Předběžných nabídek, o nichž bude vedeno jednání, a teprve v návaznosti na to k podání (konečných) nabídek (možné je ale zřejmě i zadání na základě předběžných nabídek)</a:t>
            </a:r>
          </a:p>
        </p:txBody>
      </p:sp>
    </p:spTree>
    <p:extLst>
      <p:ext uri="{BB962C8B-B14F-4D97-AF65-F5344CB8AC3E}">
        <p14:creationId xmlns:p14="http://schemas.microsoft.com/office/powerpoint/2010/main" val="107002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Koncesní projekty v ČR</a:t>
            </a:r>
          </a:p>
        </p:txBody>
      </p:sp>
      <p:pic>
        <p:nvPicPr>
          <p:cNvPr id="4" name="Zástupný symbol pro obsah 3"/>
          <p:cNvPicPr>
            <a:picLocks noGrp="1" noChangeAspect="1"/>
          </p:cNvPicPr>
          <p:nvPr>
            <p:ph idx="1"/>
          </p:nvPr>
        </p:nvPicPr>
        <p:blipFill>
          <a:blip r:embed="rId4"/>
          <a:stretch>
            <a:fillRect/>
          </a:stretch>
        </p:blipFill>
        <p:spPr>
          <a:xfrm>
            <a:off x="1024128" y="1745275"/>
            <a:ext cx="9720262" cy="3811752"/>
          </a:xfrm>
          <a:prstGeom prst="rect">
            <a:avLst/>
          </a:prstGeom>
        </p:spPr>
      </p:pic>
      <p:pic>
        <p:nvPicPr>
          <p:cNvPr id="5" name="Zvuk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
        <p:nvSpPr>
          <p:cNvPr id="6" name="Obdélník 5"/>
          <p:cNvSpPr/>
          <p:nvPr/>
        </p:nvSpPr>
        <p:spPr>
          <a:xfrm>
            <a:off x="905163" y="5657672"/>
            <a:ext cx="10233892" cy="646331"/>
          </a:xfrm>
          <a:prstGeom prst="rect">
            <a:avLst/>
          </a:prstGeom>
        </p:spPr>
        <p:txBody>
          <a:bodyPr wrap="square">
            <a:spAutoFit/>
          </a:bodyPr>
          <a:lstStyle/>
          <a:p>
            <a:r>
              <a:rPr lang="cs-CZ" dirty="0"/>
              <a:t>https://www.mfcr.cz/cs/verejny-sektor/podpora-z-narodnich-zdroju/partnerstvi-verejneho-a-soukromeho-sekto/hodnota-koncesnich-smluv-ppp/2019/aktualizovany-prehled-municipalnich-konc-34016</a:t>
            </a:r>
          </a:p>
        </p:txBody>
      </p:sp>
    </p:spTree>
    <p:extLst>
      <p:ext uri="{BB962C8B-B14F-4D97-AF65-F5344CB8AC3E}">
        <p14:creationId xmlns:p14="http://schemas.microsoft.com/office/powerpoint/2010/main" val="1392430470"/>
      </p:ext>
    </p:extLst>
  </p:cSld>
  <p:clrMapOvr>
    <a:masterClrMapping/>
  </p:clrMapOvr>
  <mc:AlternateContent xmlns:mc="http://schemas.openxmlformats.org/markup-compatibility/2006" xmlns:p14="http://schemas.microsoft.com/office/powerpoint/2010/main">
    <mc:Choice Requires="p14">
      <p:transition spd="slow" p14:dur="2000" advTm="52619"/>
    </mc:Choice>
    <mc:Fallback xmlns="">
      <p:transition spd="slow" advTm="526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4292</TotalTime>
  <Words>2889</Words>
  <Application>Microsoft Office PowerPoint</Application>
  <PresentationFormat>Širokoúhlá obrazovka</PresentationFormat>
  <Paragraphs>161</Paragraphs>
  <Slides>32</Slides>
  <Notes>0</Notes>
  <HiddenSlides>0</HiddenSlides>
  <MMClips>5</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32</vt:i4>
      </vt:variant>
    </vt:vector>
  </HeadingPairs>
  <TitlesOfParts>
    <vt:vector size="37" baseType="lpstr">
      <vt:lpstr>Arial</vt:lpstr>
      <vt:lpstr>Tw Cen MT</vt:lpstr>
      <vt:lpstr>Tw Cen MT Condensed</vt:lpstr>
      <vt:lpstr>Wingdings 3</vt:lpstr>
      <vt:lpstr>Integrál</vt:lpstr>
      <vt:lpstr>Veřejné zakázky, koncese, PPP projekty</vt:lpstr>
      <vt:lpstr>Koncese</vt:lpstr>
      <vt:lpstr>§174 KONCESE </vt:lpstr>
      <vt:lpstr>Převod provozního rizika na dodavatele</vt:lpstr>
      <vt:lpstr>Předpokládaná cena koncese </vt:lpstr>
      <vt:lpstr>Koncese malého rozsahu </vt:lpstr>
      <vt:lpstr>Koncesní řízení </vt:lpstr>
      <vt:lpstr>Průběh koncesního řízení </vt:lpstr>
      <vt:lpstr>Koncesní projekty v ČR</vt:lpstr>
      <vt:lpstr>Užitečné infoRmace</vt:lpstr>
      <vt:lpstr>A co Fenomén PPP projektů? </vt:lpstr>
      <vt:lpstr>Formy kontraktování </vt:lpstr>
      <vt:lpstr>Public-private-partnership</vt:lpstr>
      <vt:lpstr>https://www.worldbank.org/en/topic/publicprivatepartnerships</vt:lpstr>
      <vt:lpstr>Definiční znaky PPP</vt:lpstr>
      <vt:lpstr>Přínosy PPP</vt:lpstr>
      <vt:lpstr>Nejčastější chyby u PPP projektů</vt:lpstr>
      <vt:lpstr>Chyby při implementaci</vt:lpstr>
      <vt:lpstr>Zkušenosti neúspěšných PPP projektů</vt:lpstr>
      <vt:lpstr>Zastoupení faktorů, které vedly k selhání</vt:lpstr>
      <vt:lpstr>Způsoby selhání</vt:lpstr>
      <vt:lpstr>Faktory podmiňující úspěch PPP projektu</vt:lpstr>
      <vt:lpstr>Zkušenosti úspěšných projektů</vt:lpstr>
      <vt:lpstr>Předpoklady úspěšných projektů (Světová banka)</vt:lpstr>
      <vt:lpstr>Předpoklady – Evropská investiční banka</vt:lpstr>
      <vt:lpstr>Guidlines for succesfull PPP</vt:lpstr>
      <vt:lpstr>PPP v EU </vt:lpstr>
      <vt:lpstr>PPP projekt v ČR </vt:lpstr>
      <vt:lpstr>Děkuji za pozornost </vt:lpstr>
      <vt:lpstr>Prezentace aplikace PowerPoint</vt:lpstr>
      <vt:lpstr>Prezentace aplikace PowerPoint</vt:lpstr>
      <vt:lpstr>Prezentace aplikace PowerPoint</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Veřejné zakázky, koncese, PPP projekty</dc:title>
  <dc:creator>User</dc:creator>
  <cp:lastModifiedBy>Markéta Páleníková</cp:lastModifiedBy>
  <cp:revision>57</cp:revision>
  <dcterms:created xsi:type="dcterms:W3CDTF">2020-04-29T14:30:34Z</dcterms:created>
  <dcterms:modified xsi:type="dcterms:W3CDTF">2022-04-27T19:51:06Z</dcterms:modified>
</cp:coreProperties>
</file>