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88" r:id="rId3"/>
    <p:sldId id="268" r:id="rId4"/>
    <p:sldId id="257" r:id="rId5"/>
    <p:sldId id="258" r:id="rId6"/>
    <p:sldId id="259" r:id="rId7"/>
    <p:sldId id="260" r:id="rId8"/>
    <p:sldId id="261" r:id="rId9"/>
    <p:sldId id="262" r:id="rId10"/>
    <p:sldId id="269" r:id="rId11"/>
    <p:sldId id="263" r:id="rId12"/>
    <p:sldId id="271" r:id="rId13"/>
    <p:sldId id="270" r:id="rId14"/>
    <p:sldId id="264"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66" r:id="rId32"/>
    <p:sldId id="289"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8BBB3-14E4-4A4F-BC7A-716B25925FE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F82A0DD-E921-4094-B678-FF686CFC4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C0B4D07-4C36-4FC0-B140-39FCFD3BBA3D}"/>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5" name="Zástupný symbol pro zápatí 4">
            <a:extLst>
              <a:ext uri="{FF2B5EF4-FFF2-40B4-BE49-F238E27FC236}">
                <a16:creationId xmlns:a16="http://schemas.microsoft.com/office/drawing/2014/main" id="{3DCB2990-4DD9-4CD9-A1A4-E3C7CA2B4A6A}"/>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DDBF2AAE-F5C3-4983-9C87-5E92DB039AA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4906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44ABD-185D-480D-93A6-4046B20B882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AFC2B72-63E7-42D5-AE8B-D4C2565DA65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4D75240-DA22-4023-BEEF-42C388AC7301}"/>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5" name="Zástupný symbol pro zápatí 4">
            <a:extLst>
              <a:ext uri="{FF2B5EF4-FFF2-40B4-BE49-F238E27FC236}">
                <a16:creationId xmlns:a16="http://schemas.microsoft.com/office/drawing/2014/main" id="{80E51FED-B25A-499A-BE7C-3CD0520ECD5F}"/>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FAB21C0D-CB92-4526-86A9-74651B3CA15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0347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E35ABAD-F361-4038-AD43-4034DC86892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5D5894C-7C2F-431B-95A6-EA07D0A98A1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9DF4451-E1EB-4AFD-8BCE-64EDB7D8B027}"/>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5" name="Zástupný symbol pro zápatí 4">
            <a:extLst>
              <a:ext uri="{FF2B5EF4-FFF2-40B4-BE49-F238E27FC236}">
                <a16:creationId xmlns:a16="http://schemas.microsoft.com/office/drawing/2014/main" id="{58E1FB9D-41B9-4B72-8E18-79388B019C83}"/>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9B64256A-A3BB-465A-BC76-0C0C74DC5ED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02244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163A71-42DF-493D-A9CB-A11E57B0FC4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F7D3BFA-4B24-4A58-B84C-E32887045F8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0FB0AE9-161E-40D7-BCEC-F7E07A14046D}"/>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5" name="Zástupný symbol pro zápatí 4">
            <a:extLst>
              <a:ext uri="{FF2B5EF4-FFF2-40B4-BE49-F238E27FC236}">
                <a16:creationId xmlns:a16="http://schemas.microsoft.com/office/drawing/2014/main" id="{0E372B8A-9F0D-478C-A93B-B41F07F9D689}"/>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D3C58C00-2A8D-407C-92C6-2EDE975BD67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32511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22E29D-B53C-49BF-B9E3-0FA8E8B1258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E1F6078-35CB-4EE5-85CC-8324209356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9C9E704-36DC-435C-88AF-A02BDD9A0DE0}"/>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5" name="Zástupný symbol pro zápatí 4">
            <a:extLst>
              <a:ext uri="{FF2B5EF4-FFF2-40B4-BE49-F238E27FC236}">
                <a16:creationId xmlns:a16="http://schemas.microsoft.com/office/drawing/2014/main" id="{7BCAFD70-3309-4EFE-A7C9-B819E7E19ACB}"/>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D0320D70-3C62-49AF-ACCE-6B10B8E1166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62244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0C3449-BECA-4CFB-AF6B-DE8FDAD6E1E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800F42C-5A8E-49C3-8E12-5E8D5C76ACE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28388A2-95C2-46D2-987A-365C4D0AEF7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48E88EE-23F2-4E37-947F-5A93DD30948D}"/>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6" name="Zástupný symbol pro zápatí 5">
            <a:extLst>
              <a:ext uri="{FF2B5EF4-FFF2-40B4-BE49-F238E27FC236}">
                <a16:creationId xmlns:a16="http://schemas.microsoft.com/office/drawing/2014/main" id="{15E0EA9A-8A13-428E-8684-9F944FFFB006}"/>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85FA18A5-8E3B-4021-8710-3301FF635F9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709169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6E6C84-4634-452A-8629-66D7822EC95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7FF8BBC-CC0A-49C6-A7ED-1F144F7C7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C20A0B8-18AC-4F00-9630-E954D70C731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5A56E3A-AE78-4E4D-89F0-A95D82941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EB073B8-735A-4055-8CE0-E2306DDDC77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6186AF3-8447-4C1C-87EC-E59DEC8A5981}"/>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8" name="Zástupný symbol pro zápatí 7">
            <a:extLst>
              <a:ext uri="{FF2B5EF4-FFF2-40B4-BE49-F238E27FC236}">
                <a16:creationId xmlns:a16="http://schemas.microsoft.com/office/drawing/2014/main" id="{DC8F5F2D-2F67-4779-89AC-9C8DD3B99A5B}"/>
              </a:ext>
            </a:extLst>
          </p:cNvPr>
          <p:cNvSpPr>
            <a:spLocks noGrp="1"/>
          </p:cNvSpPr>
          <p:nvPr>
            <p:ph type="ftr" sz="quarter" idx="11"/>
          </p:nvPr>
        </p:nvSpPr>
        <p:spPr/>
        <p:txBody>
          <a:bodyPr/>
          <a:lstStyle/>
          <a:p>
            <a:endParaRPr lang="en-US" dirty="0"/>
          </a:p>
        </p:txBody>
      </p:sp>
      <p:sp>
        <p:nvSpPr>
          <p:cNvPr id="9" name="Zástupný symbol pro číslo snímku 8">
            <a:extLst>
              <a:ext uri="{FF2B5EF4-FFF2-40B4-BE49-F238E27FC236}">
                <a16:creationId xmlns:a16="http://schemas.microsoft.com/office/drawing/2014/main" id="{7FDC657C-A04F-4D57-BF55-4E6915E96B4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77373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340273-9EAF-4AB3-8300-1BF70FF6346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C00264B-DF79-4538-8427-15983C1DDADE}"/>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4" name="Zástupný symbol pro zápatí 3">
            <a:extLst>
              <a:ext uri="{FF2B5EF4-FFF2-40B4-BE49-F238E27FC236}">
                <a16:creationId xmlns:a16="http://schemas.microsoft.com/office/drawing/2014/main" id="{7788A67D-9B06-4448-9F1C-F2DAD0A8AA0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6A279F69-5900-41DF-BCFD-22C232AF2F1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93220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06C917F-3FB6-4E8F-BAC2-1FE74E53CEC9}"/>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3" name="Zástupný symbol pro zápatí 2">
            <a:extLst>
              <a:ext uri="{FF2B5EF4-FFF2-40B4-BE49-F238E27FC236}">
                <a16:creationId xmlns:a16="http://schemas.microsoft.com/office/drawing/2014/main" id="{E3F73052-15B5-4492-9E15-3D94632AA644}"/>
              </a:ext>
            </a:extLst>
          </p:cNvPr>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7511E8CD-1355-406A-9E83-CF943FB2E7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90932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4FEB9-8EF7-48D7-817F-5EDE8568EC6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84EF1F3-02F3-49CB-8EBB-D476B87D2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31E050C-56B3-48E3-88AE-C8BE0BF4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6558A89-0B49-439D-A41C-BDBEC51E1460}"/>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6" name="Zástupný symbol pro zápatí 5">
            <a:extLst>
              <a:ext uri="{FF2B5EF4-FFF2-40B4-BE49-F238E27FC236}">
                <a16:creationId xmlns:a16="http://schemas.microsoft.com/office/drawing/2014/main" id="{462BFEBD-AC97-4C4A-9B9E-835D115BFC4E}"/>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8785CF04-037D-4D04-8633-3AD2BD1AD5A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3745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D0917-723D-4024-BCD2-CAD8AC12BBD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8CC38FB-F314-4DC9-AD36-F8C16C480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E283884-41E3-4002-9C3F-89DF03F3B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4AD9FE4-5090-45EC-8AF7-7F1F23FB5F60}"/>
              </a:ext>
            </a:extLst>
          </p:cNvPr>
          <p:cNvSpPr>
            <a:spLocks noGrp="1"/>
          </p:cNvSpPr>
          <p:nvPr>
            <p:ph type="dt" sz="half" idx="10"/>
          </p:nvPr>
        </p:nvSpPr>
        <p:spPr/>
        <p:txBody>
          <a:bodyPr/>
          <a:lstStyle/>
          <a:p>
            <a:fld id="{ED291B17-9318-49DB-B28B-6E5994AE9581}" type="datetime1">
              <a:rPr lang="en-US" smtClean="0"/>
              <a:t>2/28/2022</a:t>
            </a:fld>
            <a:endParaRPr lang="en-US" dirty="0"/>
          </a:p>
        </p:txBody>
      </p:sp>
      <p:sp>
        <p:nvSpPr>
          <p:cNvPr id="6" name="Zástupný symbol pro zápatí 5">
            <a:extLst>
              <a:ext uri="{FF2B5EF4-FFF2-40B4-BE49-F238E27FC236}">
                <a16:creationId xmlns:a16="http://schemas.microsoft.com/office/drawing/2014/main" id="{7664C2C0-CD2C-496E-BE0F-DEC44AFD158A}"/>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7B4DEB85-50DB-491B-BA60-BE158803158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17002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49EB027-C1FF-45E8-AFB8-A07CB8F7E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3A4E3D9-029E-4105-94A7-B47C2A5627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DBC91D-069E-4743-A126-B9D248378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2/28/2022</a:t>
            </a:fld>
            <a:endParaRPr lang="en-US" dirty="0"/>
          </a:p>
        </p:txBody>
      </p:sp>
      <p:sp>
        <p:nvSpPr>
          <p:cNvPr id="5" name="Zástupný symbol pro zápatí 4">
            <a:extLst>
              <a:ext uri="{FF2B5EF4-FFF2-40B4-BE49-F238E27FC236}">
                <a16:creationId xmlns:a16="http://schemas.microsoft.com/office/drawing/2014/main" id="{9ED7D425-0904-45AA-BBC1-CD846F57C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B8B90AAB-015F-48F5-96CA-BBC569BE3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29219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zakonyprolidi.cz/cs/2016-134#f580754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zakonyprolidi.cz/cs/2016-134#f695037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results?search_query=sustainable+public+procuremen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e0ELuLDz0k" TargetMode="External"/><Relationship Id="rId2" Type="http://schemas.openxmlformats.org/officeDocument/2006/relationships/hyperlink" Target="https://www.youtube.com/watch?v=3hRiWhMLCE8" TargetMode="External"/><Relationship Id="rId1" Type="http://schemas.openxmlformats.org/officeDocument/2006/relationships/slideLayout" Target="../slideLayouts/slideLayout2.xml"/><Relationship Id="rId4" Type="http://schemas.openxmlformats.org/officeDocument/2006/relationships/hyperlink" Target="https://www.sovz.cz/"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portal-vz.cz/uvo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vestnikverejnychzakazek.c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3" descr="Stůl v konferenční místnosti">
            <a:extLst>
              <a:ext uri="{FF2B5EF4-FFF2-40B4-BE49-F238E27FC236}">
                <a16:creationId xmlns:a16="http://schemas.microsoft.com/office/drawing/2014/main" id="{E11DCFB0-82AD-4B43-82CA-DEFFBCD736B7}"/>
              </a:ext>
            </a:extLst>
          </p:cNvPr>
          <p:cNvPicPr>
            <a:picLocks noChangeAspect="1"/>
          </p:cNvPicPr>
          <p:nvPr/>
        </p:nvPicPr>
        <p:blipFill rotWithShape="1">
          <a:blip r:embed="rId2"/>
          <a:srcRect t="20527" b="16448"/>
          <a:stretch/>
        </p:blipFill>
        <p:spPr>
          <a:xfrm>
            <a:off x="20" y="10"/>
            <a:ext cx="12191980" cy="6857990"/>
          </a:xfrm>
          <a:prstGeom prst="rect">
            <a:avLst/>
          </a:prstGeom>
        </p:spPr>
      </p:pic>
      <p:sp>
        <p:nvSpPr>
          <p:cNvPr id="2" name="Nadpis 1">
            <a:extLst>
              <a:ext uri="{FF2B5EF4-FFF2-40B4-BE49-F238E27FC236}">
                <a16:creationId xmlns:a16="http://schemas.microsoft.com/office/drawing/2014/main" id="{B87DC24A-3BAC-40C9-AB34-21E66B2ACC8B}"/>
              </a:ext>
            </a:extLst>
          </p:cNvPr>
          <p:cNvSpPr>
            <a:spLocks noGrp="1"/>
          </p:cNvSpPr>
          <p:nvPr>
            <p:ph type="ctrTitle"/>
          </p:nvPr>
        </p:nvSpPr>
        <p:spPr>
          <a:xfrm>
            <a:off x="899510" y="2324906"/>
            <a:ext cx="3412067" cy="1588698"/>
          </a:xfrm>
        </p:spPr>
        <p:txBody>
          <a:bodyPr>
            <a:normAutofit/>
          </a:bodyPr>
          <a:lstStyle/>
          <a:p>
            <a:r>
              <a:rPr lang="cs-CZ">
                <a:solidFill>
                  <a:schemeClr val="tx1"/>
                </a:solidFill>
              </a:rPr>
              <a:t>Setkání 2</a:t>
            </a:r>
          </a:p>
        </p:txBody>
      </p:sp>
      <p:sp>
        <p:nvSpPr>
          <p:cNvPr id="3" name="Podnadpis 2">
            <a:extLst>
              <a:ext uri="{FF2B5EF4-FFF2-40B4-BE49-F238E27FC236}">
                <a16:creationId xmlns:a16="http://schemas.microsoft.com/office/drawing/2014/main" id="{2685F20A-34B5-435A-B3E6-588EFC2EBE76}"/>
              </a:ext>
            </a:extLst>
          </p:cNvPr>
          <p:cNvSpPr>
            <a:spLocks noGrp="1"/>
          </p:cNvSpPr>
          <p:nvPr>
            <p:ph type="subTitle" idx="1"/>
          </p:nvPr>
        </p:nvSpPr>
        <p:spPr>
          <a:xfrm>
            <a:off x="899510" y="3945249"/>
            <a:ext cx="3412067" cy="738820"/>
          </a:xfrm>
        </p:spPr>
        <p:txBody>
          <a:bodyPr>
            <a:normAutofit/>
          </a:bodyPr>
          <a:lstStyle/>
          <a:p>
            <a:pPr>
              <a:lnSpc>
                <a:spcPct val="100000"/>
              </a:lnSpc>
            </a:pPr>
            <a:r>
              <a:rPr lang="cs-CZ" sz="1100" dirty="0"/>
              <a:t>Trh veřejných zakázek, právní a institucionální rámec, zásady zákona, předpokládaná hodnota a profil zadavatele. </a:t>
            </a:r>
          </a:p>
        </p:txBody>
      </p:sp>
    </p:spTree>
    <p:extLst>
      <p:ext uri="{BB962C8B-B14F-4D97-AF65-F5344CB8AC3E}">
        <p14:creationId xmlns:p14="http://schemas.microsoft.com/office/powerpoint/2010/main" val="33030675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7CAECF-E475-4A50-9302-BFF1C8777F05}"/>
              </a:ext>
            </a:extLst>
          </p:cNvPr>
          <p:cNvSpPr>
            <a:spLocks noGrp="1"/>
          </p:cNvSpPr>
          <p:nvPr>
            <p:ph type="title"/>
          </p:nvPr>
        </p:nvSpPr>
        <p:spPr/>
        <p:txBody>
          <a:bodyPr/>
          <a:lstStyle/>
          <a:p>
            <a:r>
              <a:rPr lang="cs-CZ" dirty="0"/>
              <a:t>Charakteristiky zadavatelů….</a:t>
            </a:r>
          </a:p>
        </p:txBody>
      </p:sp>
      <p:sp>
        <p:nvSpPr>
          <p:cNvPr id="3" name="Zástupný obsah 2">
            <a:extLst>
              <a:ext uri="{FF2B5EF4-FFF2-40B4-BE49-F238E27FC236}">
                <a16:creationId xmlns:a16="http://schemas.microsoft.com/office/drawing/2014/main" id="{58382F28-EDDC-471E-AF10-608996D3AE12}"/>
              </a:ext>
            </a:extLst>
          </p:cNvPr>
          <p:cNvSpPr>
            <a:spLocks noGrp="1"/>
          </p:cNvSpPr>
          <p:nvPr>
            <p:ph idx="1"/>
          </p:nvPr>
        </p:nvSpPr>
        <p:spPr/>
        <p:txBody>
          <a:bodyPr/>
          <a:lstStyle/>
          <a:p>
            <a:r>
              <a:rPr lang="cs-CZ" dirty="0"/>
              <a:t>Jaké známe zadavatele? </a:t>
            </a:r>
          </a:p>
          <a:p>
            <a:r>
              <a:rPr lang="cs-CZ" dirty="0"/>
              <a:t>Jaká je jejich role? </a:t>
            </a:r>
          </a:p>
          <a:p>
            <a:r>
              <a:rPr lang="cs-CZ" dirty="0"/>
              <a:t>Jaké jsou jejich povinnosti? </a:t>
            </a:r>
          </a:p>
        </p:txBody>
      </p:sp>
    </p:spTree>
    <p:extLst>
      <p:ext uri="{BB962C8B-B14F-4D97-AF65-F5344CB8AC3E}">
        <p14:creationId xmlns:p14="http://schemas.microsoft.com/office/powerpoint/2010/main" val="414871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8392B1-AA15-442A-8167-2F2E742D1341}"/>
              </a:ext>
            </a:extLst>
          </p:cNvPr>
          <p:cNvSpPr>
            <a:spLocks noGrp="1"/>
          </p:cNvSpPr>
          <p:nvPr>
            <p:ph type="title"/>
          </p:nvPr>
        </p:nvSpPr>
        <p:spPr/>
        <p:txBody>
          <a:bodyPr/>
          <a:lstStyle/>
          <a:p>
            <a:r>
              <a:rPr lang="cs-CZ" dirty="0"/>
              <a:t>Kdo je zadavatelem</a:t>
            </a:r>
          </a:p>
        </p:txBody>
      </p:sp>
      <p:sp>
        <p:nvSpPr>
          <p:cNvPr id="3" name="Zástupný obsah 2">
            <a:extLst>
              <a:ext uri="{FF2B5EF4-FFF2-40B4-BE49-F238E27FC236}">
                <a16:creationId xmlns:a16="http://schemas.microsoft.com/office/drawing/2014/main" id="{6DE5A7A5-CA4C-43BC-8808-4C26CAE2D252}"/>
              </a:ext>
            </a:extLst>
          </p:cNvPr>
          <p:cNvSpPr>
            <a:spLocks noGrp="1"/>
          </p:cNvSpPr>
          <p:nvPr>
            <p:ph idx="1"/>
          </p:nvPr>
        </p:nvSpPr>
        <p:spPr/>
        <p:txBody>
          <a:bodyPr>
            <a:normAutofit fontScale="40000" lnSpcReduction="20000"/>
          </a:bodyPr>
          <a:lstStyle/>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Veřejným zadavatelem je</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Česká republika; v případě České republiky se organizační složky státu</a:t>
            </a:r>
            <a:r>
              <a:rPr lang="cs-CZ" b="1" i="0" u="none" strike="noStrike" baseline="30000" dirty="0">
                <a:solidFill>
                  <a:srgbClr val="15679C"/>
                </a:solidFill>
                <a:effectLst/>
                <a:latin typeface="Arial" panose="020B0604020202020204" pitchFamily="34" charset="0"/>
                <a:hlinkClick r:id="rId2"/>
              </a:rPr>
              <a:t>2</a:t>
            </a:r>
            <a:r>
              <a:rPr lang="cs-CZ" b="1" i="0" u="none" strike="noStrike" dirty="0">
                <a:solidFill>
                  <a:srgbClr val="15679C"/>
                </a:solidFill>
                <a:effectLst/>
                <a:latin typeface="Arial" panose="020B0604020202020204" pitchFamily="34" charset="0"/>
                <a:hlinkClick r:id="rId2"/>
              </a:rPr>
              <a:t>)</a:t>
            </a:r>
            <a:r>
              <a:rPr lang="cs-CZ" b="0" i="0" dirty="0">
                <a:solidFill>
                  <a:srgbClr val="000000"/>
                </a:solidFill>
                <a:effectLst/>
                <a:latin typeface="Arial" panose="020B0604020202020204" pitchFamily="34" charset="0"/>
              </a:rPr>
              <a:t> považují za samostatné zadavatele,</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Česká národní banka,</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státní příspěvková organizace,</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územní samosprávný celek nebo jeho příspěvková organizace,</a:t>
            </a:r>
          </a:p>
          <a:p>
            <a:pPr algn="just"/>
            <a:r>
              <a:rPr lang="cs-CZ" b="1" i="0" dirty="0">
                <a:solidFill>
                  <a:srgbClr val="000000"/>
                </a:solidFill>
                <a:effectLst/>
                <a:latin typeface="Arial" panose="020B0604020202020204" pitchFamily="34" charset="0"/>
              </a:rPr>
              <a:t>e)</a:t>
            </a:r>
            <a:r>
              <a:rPr lang="cs-CZ" b="0" i="0" dirty="0">
                <a:solidFill>
                  <a:srgbClr val="000000"/>
                </a:solidFill>
                <a:effectLst/>
                <a:latin typeface="Arial" panose="020B0604020202020204" pitchFamily="34" charset="0"/>
              </a:rPr>
              <a:t> jiná právnická osoba, pokud</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byla založena nebo zřízena za účelem uspokojování potřeb veřejného zájmu, které nemají průmyslovou nebo obchodní povahu, a</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jiný veřejný zadavatel ji převážně financuje, může v ní uplatňovat rozhodující vliv nebo jmenuje nebo volí více než polovinu členů v jejím statutárním nebo kontrolním orgánu.</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Zadavatelem je osoba, která k úhradě nadlimitní nebo podlimitní veřejné zakázky použije více než 200000000 Kč, nebo více než 50 % peněžních prostředků, poskytnutých z</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rozpočtu veřejného zadavatele,</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rozpočtu Evropské unie nebo veřejného rozpočtu cizího státu s výjimkou případů, kdy je veřejná zakázka plněna mimo území Evropské unie.</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Při zadávání sektorových veřejných zakázek podle § 151, včetně sektorových koncesí podle § 176 odst. 3, je zadavatelem také osoba uvedená v § 151 odst. 2.</a:t>
            </a:r>
          </a:p>
          <a:p>
            <a:pPr algn="just"/>
            <a:r>
              <a:rPr lang="cs-CZ" b="1" i="0" dirty="0">
                <a:solidFill>
                  <a:srgbClr val="000000"/>
                </a:solidFill>
                <a:effectLst/>
                <a:latin typeface="Arial" panose="020B0604020202020204" pitchFamily="34" charset="0"/>
              </a:rPr>
              <a:t>(4)</a:t>
            </a:r>
            <a:r>
              <a:rPr lang="cs-CZ" b="0" i="0" dirty="0">
                <a:solidFill>
                  <a:srgbClr val="000000"/>
                </a:solidFill>
                <a:effectLst/>
                <a:latin typeface="Arial" panose="020B0604020202020204" pitchFamily="34" charset="0"/>
              </a:rPr>
              <a:t> Pokud zadavatel podle odstavců 1 až 3 zahájí zadávací řízení, i když k tomu nebyl povinen, je povinen ve vztahu k zadávané veřejné zakázce dodržovat tento zákon.</a:t>
            </a:r>
          </a:p>
          <a:p>
            <a:pPr algn="just"/>
            <a:r>
              <a:rPr lang="cs-CZ" b="1" i="0" dirty="0">
                <a:solidFill>
                  <a:srgbClr val="000000"/>
                </a:solidFill>
                <a:effectLst/>
                <a:latin typeface="Arial" panose="020B0604020202020204" pitchFamily="34" charset="0"/>
              </a:rPr>
              <a:t>(5)</a:t>
            </a:r>
            <a:r>
              <a:rPr lang="cs-CZ" b="0" i="0" dirty="0">
                <a:solidFill>
                  <a:srgbClr val="000000"/>
                </a:solidFill>
                <a:effectLst/>
                <a:latin typeface="Arial" panose="020B0604020202020204" pitchFamily="34" charset="0"/>
              </a:rPr>
              <a:t> Za zadavatele se považuje také jiná osoba, která zahájila zadávací řízení, ačkoliv k tomu nebyla povinna, a to ve vztahu k tomuto zadávacímu řízení a do jeho ukončení.</a:t>
            </a:r>
          </a:p>
          <a:p>
            <a:endParaRPr lang="cs-CZ" dirty="0"/>
          </a:p>
        </p:txBody>
      </p:sp>
    </p:spTree>
    <p:extLst>
      <p:ext uri="{BB962C8B-B14F-4D97-AF65-F5344CB8AC3E}">
        <p14:creationId xmlns:p14="http://schemas.microsoft.com/office/powerpoint/2010/main" val="172781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B830D4-AE9F-4A2E-8229-AE418B93F12B}"/>
              </a:ext>
            </a:extLst>
          </p:cNvPr>
          <p:cNvSpPr>
            <a:spLocks noGrp="1"/>
          </p:cNvSpPr>
          <p:nvPr>
            <p:ph type="title"/>
          </p:nvPr>
        </p:nvSpPr>
        <p:spPr/>
        <p:txBody>
          <a:bodyPr/>
          <a:lstStyle/>
          <a:p>
            <a:r>
              <a:rPr lang="cs-CZ" dirty="0"/>
              <a:t>Co je to profil zadavatele? </a:t>
            </a:r>
          </a:p>
        </p:txBody>
      </p:sp>
      <p:sp>
        <p:nvSpPr>
          <p:cNvPr id="3" name="Zástupný obsah 2">
            <a:extLst>
              <a:ext uri="{FF2B5EF4-FFF2-40B4-BE49-F238E27FC236}">
                <a16:creationId xmlns:a16="http://schemas.microsoft.com/office/drawing/2014/main" id="{B2859E92-2361-404B-BD01-3BC04C9CC494}"/>
              </a:ext>
            </a:extLst>
          </p:cNvPr>
          <p:cNvSpPr>
            <a:spLocks noGrp="1"/>
          </p:cNvSpPr>
          <p:nvPr>
            <p:ph idx="1"/>
          </p:nvPr>
        </p:nvSpPr>
        <p:spPr/>
        <p:txBody>
          <a:bodyPr/>
          <a:lstStyle/>
          <a:p>
            <a:r>
              <a:rPr lang="cs-CZ" dirty="0"/>
              <a:t>Zkuste nějaký vyhledat? </a:t>
            </a:r>
          </a:p>
          <a:p>
            <a:r>
              <a:rPr lang="cs-CZ" dirty="0"/>
              <a:t>Co lze z něj vyčíst? </a:t>
            </a:r>
          </a:p>
        </p:txBody>
      </p:sp>
    </p:spTree>
    <p:extLst>
      <p:ext uri="{BB962C8B-B14F-4D97-AF65-F5344CB8AC3E}">
        <p14:creationId xmlns:p14="http://schemas.microsoft.com/office/powerpoint/2010/main" val="380627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304A1F-B17E-4FB8-93F7-8789657E353E}"/>
              </a:ext>
            </a:extLst>
          </p:cNvPr>
          <p:cNvSpPr>
            <a:spLocks noGrp="1"/>
          </p:cNvSpPr>
          <p:nvPr>
            <p:ph type="title"/>
          </p:nvPr>
        </p:nvSpPr>
        <p:spPr/>
        <p:txBody>
          <a:bodyPr/>
          <a:lstStyle/>
          <a:p>
            <a:r>
              <a:rPr lang="cs-CZ" dirty="0"/>
              <a:t>Zásady zákona o veřejných zakázkách</a:t>
            </a:r>
          </a:p>
        </p:txBody>
      </p:sp>
      <p:sp>
        <p:nvSpPr>
          <p:cNvPr id="3" name="Zástupný obsah 2">
            <a:extLst>
              <a:ext uri="{FF2B5EF4-FFF2-40B4-BE49-F238E27FC236}">
                <a16:creationId xmlns:a16="http://schemas.microsoft.com/office/drawing/2014/main" id="{7A2051D0-ED30-4243-99B7-21937EEF8E9B}"/>
              </a:ext>
            </a:extLst>
          </p:cNvPr>
          <p:cNvSpPr>
            <a:spLocks noGrp="1"/>
          </p:cNvSpPr>
          <p:nvPr>
            <p:ph idx="1"/>
          </p:nvPr>
        </p:nvSpPr>
        <p:spPr/>
        <p:txBody>
          <a:bodyPr/>
          <a:lstStyle/>
          <a:p>
            <a:r>
              <a:rPr lang="cs-CZ" dirty="0"/>
              <a:t>Vzpomenete si na některé zásady zákona o veřejných zakázkách?</a:t>
            </a:r>
          </a:p>
          <a:p>
            <a:r>
              <a:rPr lang="cs-CZ" dirty="0"/>
              <a:t>V čem podle Vás spočívá jejich smysl? </a:t>
            </a:r>
          </a:p>
          <a:p>
            <a:r>
              <a:rPr lang="cs-CZ" dirty="0"/>
              <a:t>Na jaké veřejné zakázky se vztahují?</a:t>
            </a:r>
          </a:p>
        </p:txBody>
      </p:sp>
    </p:spTree>
    <p:extLst>
      <p:ext uri="{BB962C8B-B14F-4D97-AF65-F5344CB8AC3E}">
        <p14:creationId xmlns:p14="http://schemas.microsoft.com/office/powerpoint/2010/main" val="392557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18006B-220A-4D6F-A969-C58D067BBA1A}"/>
              </a:ext>
            </a:extLst>
          </p:cNvPr>
          <p:cNvSpPr>
            <a:spLocks noGrp="1"/>
          </p:cNvSpPr>
          <p:nvPr>
            <p:ph type="title"/>
          </p:nvPr>
        </p:nvSpPr>
        <p:spPr/>
        <p:txBody>
          <a:bodyPr/>
          <a:lstStyle/>
          <a:p>
            <a:r>
              <a:rPr lang="cs-CZ" dirty="0"/>
              <a:t>Zásady zákona </a:t>
            </a:r>
          </a:p>
        </p:txBody>
      </p:sp>
      <p:sp>
        <p:nvSpPr>
          <p:cNvPr id="3" name="Zástupný obsah 2">
            <a:extLst>
              <a:ext uri="{FF2B5EF4-FFF2-40B4-BE49-F238E27FC236}">
                <a16:creationId xmlns:a16="http://schemas.microsoft.com/office/drawing/2014/main" id="{889F554A-26DA-48CC-8D4A-A8EF33594051}"/>
              </a:ext>
            </a:extLst>
          </p:cNvPr>
          <p:cNvSpPr>
            <a:spLocks noGrp="1"/>
          </p:cNvSpPr>
          <p:nvPr>
            <p:ph idx="1"/>
          </p:nvPr>
        </p:nvSpPr>
        <p:spPr/>
        <p:txBody>
          <a:bodyPr>
            <a:normAutofit fontScale="70000" lnSpcReduction="20000"/>
          </a:bodyPr>
          <a:lstStyle/>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Zadavatel při postupu podle tohoto zákona musí dodržovat zásady transparentnosti a přiměřenosti.</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Ve vztahu k dodavatelům musí zadavatel dodržovat zásadu rovného zacházení a zákazu diskriminace.</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Zadavatel nesmí omezovat účast v zadávacím řízení těm dodavatelům, kteří mají sídlo v</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členském státě Evropské unie, Evropského hospodářského prostoru nebo Švýcarské konfederaci (dále jen „členský stát“), nebo</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jiném státě, který má s Českou republikou nebo s Evropskou unií uzavřenu mezinárodní smlouvu zaručující přístup dodavatelům z těchto států k zadávané veřejné zakázce.</a:t>
            </a:r>
          </a:p>
          <a:p>
            <a:pPr algn="just"/>
            <a:r>
              <a:rPr lang="cs-CZ" b="1" i="0" dirty="0">
                <a:solidFill>
                  <a:srgbClr val="000000"/>
                </a:solidFill>
                <a:effectLst/>
                <a:latin typeface="Arial" panose="020B0604020202020204" pitchFamily="34" charset="0"/>
              </a:rPr>
              <a:t>(4)</a:t>
            </a:r>
            <a:r>
              <a:rPr lang="cs-CZ" b="0" i="0" dirty="0">
                <a:solidFill>
                  <a:srgbClr val="000000"/>
                </a:solidFill>
                <a:effectLst/>
                <a:latin typeface="Arial" panose="020B0604020202020204" pitchFamily="34" charset="0"/>
              </a:rPr>
              <a:t> Zadavatel je při postupu podle tohoto zákona, a to při vytváření zadávacích podmínek, hodnocení nabídek a výběru dodavatele, povinen za předpokladu, že to bude vzhledem k povaze a smyslu zakázky možné, dodržovat zásady sociálně odpovědného zadávání, environmentálně odpovědného zadávání a inovací ve smyslu tohoto zákona. Svůj postup je zadavatel povinen řádně odůvodnit</a:t>
            </a:r>
            <a:r>
              <a:rPr lang="cs-CZ" b="1" i="0" u="none" strike="noStrike" baseline="30000" dirty="0">
                <a:solidFill>
                  <a:srgbClr val="15679C"/>
                </a:solidFill>
                <a:effectLst/>
                <a:latin typeface="Arial" panose="020B0604020202020204" pitchFamily="34" charset="0"/>
                <a:hlinkClick r:id="rId2"/>
              </a:rPr>
              <a:t>52</a:t>
            </a:r>
            <a:r>
              <a:rPr lang="cs-CZ" b="1" i="0" u="none" strike="noStrike" dirty="0">
                <a:solidFill>
                  <a:srgbClr val="15679C"/>
                </a:solidFill>
                <a:effectLst/>
                <a:latin typeface="Arial" panose="020B0604020202020204" pitchFamily="34" charset="0"/>
                <a:hlinkClick r:id="rId2"/>
              </a:rPr>
              <a:t>)</a:t>
            </a:r>
            <a:r>
              <a:rPr lang="cs-CZ" b="0" i="0" dirty="0">
                <a:solidFill>
                  <a:srgbClr val="000000"/>
                </a:solidFill>
                <a:effectLst/>
                <a:latin typeface="Arial" panose="020B0604020202020204" pitchFamily="34" charset="0"/>
              </a:rPr>
              <a:t>.</a:t>
            </a:r>
          </a:p>
          <a:p>
            <a:endParaRPr lang="cs-CZ" dirty="0"/>
          </a:p>
        </p:txBody>
      </p:sp>
    </p:spTree>
    <p:extLst>
      <p:ext uri="{BB962C8B-B14F-4D97-AF65-F5344CB8AC3E}">
        <p14:creationId xmlns:p14="http://schemas.microsoft.com/office/powerpoint/2010/main" val="165274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3E8C55B-0867-45D7-8A80-4BF62A6EB373}"/>
              </a:ext>
            </a:extLst>
          </p:cNvPr>
          <p:cNvPicPr>
            <a:picLocks noChangeAspect="1"/>
          </p:cNvPicPr>
          <p:nvPr/>
        </p:nvPicPr>
        <p:blipFill>
          <a:blip r:embed="rId2"/>
          <a:stretch>
            <a:fillRect/>
          </a:stretch>
        </p:blipFill>
        <p:spPr>
          <a:xfrm>
            <a:off x="607455" y="466725"/>
            <a:ext cx="10698720" cy="5774309"/>
          </a:xfrm>
          <a:prstGeom prst="rect">
            <a:avLst/>
          </a:prstGeom>
        </p:spPr>
      </p:pic>
    </p:spTree>
    <p:extLst>
      <p:ext uri="{BB962C8B-B14F-4D97-AF65-F5344CB8AC3E}">
        <p14:creationId xmlns:p14="http://schemas.microsoft.com/office/powerpoint/2010/main" val="40025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655FD0E-F4E8-4DE3-8FC8-2C3FCC4E0CD7}"/>
              </a:ext>
            </a:extLst>
          </p:cNvPr>
          <p:cNvPicPr>
            <a:picLocks noChangeAspect="1"/>
          </p:cNvPicPr>
          <p:nvPr/>
        </p:nvPicPr>
        <p:blipFill>
          <a:blip r:embed="rId2"/>
          <a:stretch>
            <a:fillRect/>
          </a:stretch>
        </p:blipFill>
        <p:spPr>
          <a:xfrm>
            <a:off x="1114425" y="184120"/>
            <a:ext cx="9772650" cy="6365671"/>
          </a:xfrm>
          <a:prstGeom prst="rect">
            <a:avLst/>
          </a:prstGeom>
        </p:spPr>
      </p:pic>
    </p:spTree>
    <p:extLst>
      <p:ext uri="{BB962C8B-B14F-4D97-AF65-F5344CB8AC3E}">
        <p14:creationId xmlns:p14="http://schemas.microsoft.com/office/powerpoint/2010/main" val="314649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5F32603-89E0-4EC9-806B-33E920F66FBA}"/>
              </a:ext>
            </a:extLst>
          </p:cNvPr>
          <p:cNvPicPr>
            <a:picLocks noChangeAspect="1"/>
          </p:cNvPicPr>
          <p:nvPr/>
        </p:nvPicPr>
        <p:blipFill>
          <a:blip r:embed="rId2"/>
          <a:stretch>
            <a:fillRect/>
          </a:stretch>
        </p:blipFill>
        <p:spPr>
          <a:xfrm>
            <a:off x="1533525" y="-8698"/>
            <a:ext cx="8858249" cy="6674444"/>
          </a:xfrm>
          <a:prstGeom prst="rect">
            <a:avLst/>
          </a:prstGeom>
        </p:spPr>
      </p:pic>
    </p:spTree>
    <p:extLst>
      <p:ext uri="{BB962C8B-B14F-4D97-AF65-F5344CB8AC3E}">
        <p14:creationId xmlns:p14="http://schemas.microsoft.com/office/powerpoint/2010/main" val="414442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36978E4-0D60-406B-A95D-186A70F4E6DC}"/>
              </a:ext>
            </a:extLst>
          </p:cNvPr>
          <p:cNvPicPr>
            <a:picLocks noChangeAspect="1"/>
          </p:cNvPicPr>
          <p:nvPr/>
        </p:nvPicPr>
        <p:blipFill>
          <a:blip r:embed="rId2"/>
          <a:stretch>
            <a:fillRect/>
          </a:stretch>
        </p:blipFill>
        <p:spPr>
          <a:xfrm>
            <a:off x="2466975" y="-112077"/>
            <a:ext cx="7067550" cy="6896269"/>
          </a:xfrm>
          <a:prstGeom prst="rect">
            <a:avLst/>
          </a:prstGeom>
        </p:spPr>
      </p:pic>
    </p:spTree>
    <p:extLst>
      <p:ext uri="{BB962C8B-B14F-4D97-AF65-F5344CB8AC3E}">
        <p14:creationId xmlns:p14="http://schemas.microsoft.com/office/powerpoint/2010/main" val="348414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3F0F89-1D9F-401F-AAA7-C0077B705106}"/>
              </a:ext>
            </a:extLst>
          </p:cNvPr>
          <p:cNvSpPr>
            <a:spLocks noGrp="1"/>
          </p:cNvSpPr>
          <p:nvPr>
            <p:ph type="title"/>
          </p:nvPr>
        </p:nvSpPr>
        <p:spPr/>
        <p:txBody>
          <a:bodyPr/>
          <a:lstStyle/>
          <a:p>
            <a:r>
              <a:rPr lang="cs-CZ" dirty="0"/>
              <a:t>Úkol (10 min)</a:t>
            </a:r>
          </a:p>
        </p:txBody>
      </p:sp>
      <p:sp>
        <p:nvSpPr>
          <p:cNvPr id="3" name="Zástupný obsah 2">
            <a:extLst>
              <a:ext uri="{FF2B5EF4-FFF2-40B4-BE49-F238E27FC236}">
                <a16:creationId xmlns:a16="http://schemas.microsoft.com/office/drawing/2014/main" id="{05BBE47D-36E5-4084-AFD4-5CDE498BEF3A}"/>
              </a:ext>
            </a:extLst>
          </p:cNvPr>
          <p:cNvSpPr>
            <a:spLocks noGrp="1"/>
          </p:cNvSpPr>
          <p:nvPr>
            <p:ph idx="1"/>
          </p:nvPr>
        </p:nvSpPr>
        <p:spPr/>
        <p:txBody>
          <a:bodyPr/>
          <a:lstStyle/>
          <a:p>
            <a:r>
              <a:rPr lang="cs-CZ" dirty="0"/>
              <a:t>Zadání: </a:t>
            </a:r>
          </a:p>
          <a:p>
            <a:pPr marL="0" indent="0">
              <a:buNone/>
            </a:pPr>
            <a:r>
              <a:rPr lang="cs-CZ" dirty="0"/>
              <a:t>Vymyslete za použití jakýchkoli materiálů 1 případ, kdy je transparentnost zajištěna a 1 případ, kdy je porušena. Můžete spolu spolupracovat. </a:t>
            </a:r>
          </a:p>
        </p:txBody>
      </p:sp>
    </p:spTree>
    <p:extLst>
      <p:ext uri="{BB962C8B-B14F-4D97-AF65-F5344CB8AC3E}">
        <p14:creationId xmlns:p14="http://schemas.microsoft.com/office/powerpoint/2010/main" val="338258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40FCFF-B605-468C-A288-D0E4EC755FC5}"/>
              </a:ext>
            </a:extLst>
          </p:cNvPr>
          <p:cNvSpPr>
            <a:spLocks noGrp="1"/>
          </p:cNvSpPr>
          <p:nvPr>
            <p:ph type="title"/>
          </p:nvPr>
        </p:nvSpPr>
        <p:spPr/>
        <p:txBody>
          <a:bodyPr/>
          <a:lstStyle/>
          <a:p>
            <a:r>
              <a:rPr lang="cs-CZ" dirty="0"/>
              <a:t>Proč jsou veřejné zakázky důležité? </a:t>
            </a:r>
          </a:p>
        </p:txBody>
      </p:sp>
      <p:sp>
        <p:nvSpPr>
          <p:cNvPr id="3" name="Zástupný obsah 2">
            <a:extLst>
              <a:ext uri="{FF2B5EF4-FFF2-40B4-BE49-F238E27FC236}">
                <a16:creationId xmlns:a16="http://schemas.microsoft.com/office/drawing/2014/main" id="{CB57A75C-70F9-4CA6-9C4F-74CBDD531173}"/>
              </a:ext>
            </a:extLst>
          </p:cNvPr>
          <p:cNvSpPr>
            <a:spLocks noGrp="1"/>
          </p:cNvSpPr>
          <p:nvPr>
            <p:ph idx="1"/>
          </p:nvPr>
        </p:nvSpPr>
        <p:spPr/>
        <p:txBody>
          <a:bodyPr/>
          <a:lstStyle/>
          <a:p>
            <a:r>
              <a:rPr lang="cs-CZ" dirty="0" err="1">
                <a:hlinkClick r:id="rId2"/>
              </a:rPr>
              <a:t>sustainable</a:t>
            </a:r>
            <a:r>
              <a:rPr lang="cs-CZ" dirty="0">
                <a:hlinkClick r:id="rId2"/>
              </a:rPr>
              <a:t> public </a:t>
            </a:r>
            <a:r>
              <a:rPr lang="cs-CZ" dirty="0" err="1">
                <a:hlinkClick r:id="rId2"/>
              </a:rPr>
              <a:t>procurement</a:t>
            </a:r>
            <a:r>
              <a:rPr lang="cs-CZ" dirty="0">
                <a:hlinkClick r:id="rId2"/>
              </a:rPr>
              <a:t> - YouTube</a:t>
            </a:r>
            <a:endParaRPr lang="cs-CZ" dirty="0"/>
          </a:p>
        </p:txBody>
      </p:sp>
    </p:spTree>
    <p:extLst>
      <p:ext uri="{BB962C8B-B14F-4D97-AF65-F5344CB8AC3E}">
        <p14:creationId xmlns:p14="http://schemas.microsoft.com/office/powerpoint/2010/main" val="110982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AD408-562D-4DC9-A316-5E02ACA4BC00}"/>
              </a:ext>
            </a:extLst>
          </p:cNvPr>
          <p:cNvSpPr>
            <a:spLocks noGrp="1"/>
          </p:cNvSpPr>
          <p:nvPr>
            <p:ph type="title"/>
          </p:nvPr>
        </p:nvSpPr>
        <p:spPr/>
        <p:txBody>
          <a:bodyPr/>
          <a:lstStyle/>
          <a:p>
            <a:r>
              <a:rPr lang="cs-CZ" dirty="0"/>
              <a:t>Zásada přiměřenosti, aneb všeho s mírou </a:t>
            </a:r>
            <a:r>
              <a:rPr lang="cs-CZ" dirty="0">
                <a:sym typeface="Wingdings" panose="05000000000000000000" pitchFamily="2" charset="2"/>
              </a:rPr>
              <a:t></a:t>
            </a:r>
            <a:endParaRPr lang="cs-CZ" dirty="0"/>
          </a:p>
        </p:txBody>
      </p:sp>
      <p:sp>
        <p:nvSpPr>
          <p:cNvPr id="3" name="Zástupný obsah 2">
            <a:extLst>
              <a:ext uri="{FF2B5EF4-FFF2-40B4-BE49-F238E27FC236}">
                <a16:creationId xmlns:a16="http://schemas.microsoft.com/office/drawing/2014/main" id="{8EB8CECC-6281-48CB-B87B-11740ADF77E8}"/>
              </a:ext>
            </a:extLst>
          </p:cNvPr>
          <p:cNvSpPr>
            <a:spLocks noGrp="1"/>
          </p:cNvSpPr>
          <p:nvPr>
            <p:ph idx="1"/>
          </p:nvPr>
        </p:nvSpPr>
        <p:spPr/>
        <p:txBody>
          <a:bodyPr/>
          <a:lstStyle/>
          <a:p>
            <a:r>
              <a:rPr lang="cs-CZ" dirty="0"/>
              <a:t>Adekvátnost</a:t>
            </a:r>
          </a:p>
          <a:p>
            <a:r>
              <a:rPr lang="cs-CZ" dirty="0"/>
              <a:t>Uměřenost</a:t>
            </a:r>
          </a:p>
          <a:p>
            <a:r>
              <a:rPr lang="cs-CZ" dirty="0"/>
              <a:t>Patřičnost </a:t>
            </a:r>
          </a:p>
        </p:txBody>
      </p:sp>
    </p:spTree>
    <p:extLst>
      <p:ext uri="{BB962C8B-B14F-4D97-AF65-F5344CB8AC3E}">
        <p14:creationId xmlns:p14="http://schemas.microsoft.com/office/powerpoint/2010/main" val="68579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FF78005-6D00-45E9-954A-4ED69649D2EF}"/>
              </a:ext>
            </a:extLst>
          </p:cNvPr>
          <p:cNvPicPr>
            <a:picLocks noChangeAspect="1"/>
          </p:cNvPicPr>
          <p:nvPr/>
        </p:nvPicPr>
        <p:blipFill>
          <a:blip r:embed="rId2"/>
          <a:stretch>
            <a:fillRect/>
          </a:stretch>
        </p:blipFill>
        <p:spPr>
          <a:xfrm>
            <a:off x="1981199" y="316656"/>
            <a:ext cx="8562975" cy="6476843"/>
          </a:xfrm>
          <a:prstGeom prst="rect">
            <a:avLst/>
          </a:prstGeom>
        </p:spPr>
      </p:pic>
    </p:spTree>
    <p:extLst>
      <p:ext uri="{BB962C8B-B14F-4D97-AF65-F5344CB8AC3E}">
        <p14:creationId xmlns:p14="http://schemas.microsoft.com/office/powerpoint/2010/main" val="128303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F9D32A-4EFB-4379-B2F0-030190B427E4}"/>
              </a:ext>
            </a:extLst>
          </p:cNvPr>
          <p:cNvSpPr>
            <a:spLocks noGrp="1"/>
          </p:cNvSpPr>
          <p:nvPr>
            <p:ph type="title"/>
          </p:nvPr>
        </p:nvSpPr>
        <p:spPr/>
        <p:txBody>
          <a:bodyPr/>
          <a:lstStyle/>
          <a:p>
            <a:r>
              <a:rPr lang="cs-CZ" dirty="0"/>
              <a:t>Úkol – 10 min.</a:t>
            </a:r>
          </a:p>
        </p:txBody>
      </p:sp>
      <p:sp>
        <p:nvSpPr>
          <p:cNvPr id="3" name="Zástupný obsah 2">
            <a:extLst>
              <a:ext uri="{FF2B5EF4-FFF2-40B4-BE49-F238E27FC236}">
                <a16:creationId xmlns:a16="http://schemas.microsoft.com/office/drawing/2014/main" id="{1359E7F8-8902-4020-B300-6969C0286078}"/>
              </a:ext>
            </a:extLst>
          </p:cNvPr>
          <p:cNvSpPr>
            <a:spLocks noGrp="1"/>
          </p:cNvSpPr>
          <p:nvPr>
            <p:ph idx="1"/>
          </p:nvPr>
        </p:nvSpPr>
        <p:spPr/>
        <p:txBody>
          <a:bodyPr/>
          <a:lstStyle/>
          <a:p>
            <a:r>
              <a:rPr lang="cs-CZ" dirty="0"/>
              <a:t>Zkuste vymyslet příklad, kdy dochází k porušení přiměřenosti. </a:t>
            </a:r>
          </a:p>
          <a:p>
            <a:r>
              <a:rPr lang="cs-CZ" dirty="0"/>
              <a:t>Zkuste vymyslet příklad, kdy nedochází k porušení přiměřenosti. </a:t>
            </a:r>
          </a:p>
        </p:txBody>
      </p:sp>
    </p:spTree>
    <p:extLst>
      <p:ext uri="{BB962C8B-B14F-4D97-AF65-F5344CB8AC3E}">
        <p14:creationId xmlns:p14="http://schemas.microsoft.com/office/powerpoint/2010/main" val="80438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E52E0C7-6C18-453D-80AE-B4A73C2D38F8}"/>
              </a:ext>
            </a:extLst>
          </p:cNvPr>
          <p:cNvPicPr>
            <a:picLocks noGrp="1" noChangeAspect="1"/>
          </p:cNvPicPr>
          <p:nvPr>
            <p:ph idx="1"/>
          </p:nvPr>
        </p:nvPicPr>
        <p:blipFill>
          <a:blip r:embed="rId2"/>
          <a:stretch>
            <a:fillRect/>
          </a:stretch>
        </p:blipFill>
        <p:spPr>
          <a:xfrm>
            <a:off x="806782" y="1038225"/>
            <a:ext cx="9689767" cy="5428298"/>
          </a:xfrm>
        </p:spPr>
      </p:pic>
    </p:spTree>
    <p:extLst>
      <p:ext uri="{BB962C8B-B14F-4D97-AF65-F5344CB8AC3E}">
        <p14:creationId xmlns:p14="http://schemas.microsoft.com/office/powerpoint/2010/main" val="530281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7B344DB-4768-4344-8857-A8B578023AE9}"/>
              </a:ext>
            </a:extLst>
          </p:cNvPr>
          <p:cNvPicPr>
            <a:picLocks noChangeAspect="1"/>
          </p:cNvPicPr>
          <p:nvPr/>
        </p:nvPicPr>
        <p:blipFill>
          <a:blip r:embed="rId2"/>
          <a:stretch>
            <a:fillRect/>
          </a:stretch>
        </p:blipFill>
        <p:spPr>
          <a:xfrm>
            <a:off x="620462" y="1362074"/>
            <a:ext cx="10623047" cy="4010025"/>
          </a:xfrm>
          <a:prstGeom prst="rect">
            <a:avLst/>
          </a:prstGeom>
        </p:spPr>
      </p:pic>
    </p:spTree>
    <p:extLst>
      <p:ext uri="{BB962C8B-B14F-4D97-AF65-F5344CB8AC3E}">
        <p14:creationId xmlns:p14="http://schemas.microsoft.com/office/powerpoint/2010/main" val="1870443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178F7-F201-45BA-A0DC-D3BA5131A536}"/>
              </a:ext>
            </a:extLst>
          </p:cNvPr>
          <p:cNvSpPr>
            <a:spLocks noGrp="1"/>
          </p:cNvSpPr>
          <p:nvPr>
            <p:ph type="title"/>
          </p:nvPr>
        </p:nvSpPr>
        <p:spPr/>
        <p:txBody>
          <a:bodyPr/>
          <a:lstStyle/>
          <a:p>
            <a:r>
              <a:rPr lang="cs-CZ" dirty="0"/>
              <a:t>Zásada rovného zacházení aneb stejná pravidla hry pro všechny </a:t>
            </a:r>
          </a:p>
        </p:txBody>
      </p:sp>
      <p:pic>
        <p:nvPicPr>
          <p:cNvPr id="5" name="Zástupný obsah 4">
            <a:extLst>
              <a:ext uri="{FF2B5EF4-FFF2-40B4-BE49-F238E27FC236}">
                <a16:creationId xmlns:a16="http://schemas.microsoft.com/office/drawing/2014/main" id="{11706B32-01EA-4FAF-B73C-F97EED5E0CDB}"/>
              </a:ext>
            </a:extLst>
          </p:cNvPr>
          <p:cNvPicPr>
            <a:picLocks noGrp="1" noChangeAspect="1"/>
          </p:cNvPicPr>
          <p:nvPr>
            <p:ph idx="1"/>
          </p:nvPr>
        </p:nvPicPr>
        <p:blipFill>
          <a:blip r:embed="rId2"/>
          <a:stretch>
            <a:fillRect/>
          </a:stretch>
        </p:blipFill>
        <p:spPr>
          <a:xfrm>
            <a:off x="1362075" y="1582640"/>
            <a:ext cx="7867650" cy="5275360"/>
          </a:xfrm>
        </p:spPr>
      </p:pic>
    </p:spTree>
    <p:extLst>
      <p:ext uri="{BB962C8B-B14F-4D97-AF65-F5344CB8AC3E}">
        <p14:creationId xmlns:p14="http://schemas.microsoft.com/office/powerpoint/2010/main" val="462211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31D219-E8D4-4F82-B942-A636D916E39D}"/>
              </a:ext>
            </a:extLst>
          </p:cNvPr>
          <p:cNvSpPr>
            <a:spLocks noGrp="1"/>
          </p:cNvSpPr>
          <p:nvPr>
            <p:ph type="title"/>
          </p:nvPr>
        </p:nvSpPr>
        <p:spPr/>
        <p:txBody>
          <a:bodyPr/>
          <a:lstStyle/>
          <a:p>
            <a:r>
              <a:rPr lang="cs-CZ" dirty="0"/>
              <a:t>Zásada zákazu diskriminace aneb všichni jsme si rovni </a:t>
            </a:r>
          </a:p>
        </p:txBody>
      </p:sp>
      <p:pic>
        <p:nvPicPr>
          <p:cNvPr id="5" name="Zástupný obsah 4">
            <a:extLst>
              <a:ext uri="{FF2B5EF4-FFF2-40B4-BE49-F238E27FC236}">
                <a16:creationId xmlns:a16="http://schemas.microsoft.com/office/drawing/2014/main" id="{658A2504-52CB-4381-B385-CE0A803B6F38}"/>
              </a:ext>
            </a:extLst>
          </p:cNvPr>
          <p:cNvPicPr>
            <a:picLocks noGrp="1" noChangeAspect="1"/>
          </p:cNvPicPr>
          <p:nvPr>
            <p:ph idx="1"/>
          </p:nvPr>
        </p:nvPicPr>
        <p:blipFill>
          <a:blip r:embed="rId2"/>
          <a:stretch>
            <a:fillRect/>
          </a:stretch>
        </p:blipFill>
        <p:spPr>
          <a:xfrm>
            <a:off x="699418" y="2057399"/>
            <a:ext cx="10793164" cy="3933825"/>
          </a:xfrm>
        </p:spPr>
      </p:pic>
    </p:spTree>
    <p:extLst>
      <p:ext uri="{BB962C8B-B14F-4D97-AF65-F5344CB8AC3E}">
        <p14:creationId xmlns:p14="http://schemas.microsoft.com/office/powerpoint/2010/main" val="411351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8201B7-0BC4-4EEB-80D7-BAD61D33ED91}"/>
              </a:ext>
            </a:extLst>
          </p:cNvPr>
          <p:cNvSpPr>
            <a:spLocks noGrp="1"/>
          </p:cNvSpPr>
          <p:nvPr>
            <p:ph type="title"/>
          </p:nvPr>
        </p:nvSpPr>
        <p:spPr/>
        <p:txBody>
          <a:bodyPr>
            <a:normAutofit fontScale="90000"/>
          </a:bodyPr>
          <a:lstStyle/>
          <a:p>
            <a:r>
              <a:rPr lang="cs-CZ" dirty="0"/>
              <a:t>A konečně – požadavky na společensky udržitelné veřejné zakázky – </a:t>
            </a:r>
            <a:r>
              <a:rPr lang="cs-CZ" dirty="0" err="1"/>
              <a:t>sustainable</a:t>
            </a:r>
            <a:r>
              <a:rPr lang="cs-CZ" dirty="0"/>
              <a:t> public </a:t>
            </a:r>
            <a:r>
              <a:rPr lang="cs-CZ" dirty="0" err="1"/>
              <a:t>procurement</a:t>
            </a:r>
            <a:endParaRPr lang="cs-CZ" dirty="0"/>
          </a:p>
        </p:txBody>
      </p:sp>
      <p:sp>
        <p:nvSpPr>
          <p:cNvPr id="3" name="Zástupný obsah 2">
            <a:extLst>
              <a:ext uri="{FF2B5EF4-FFF2-40B4-BE49-F238E27FC236}">
                <a16:creationId xmlns:a16="http://schemas.microsoft.com/office/drawing/2014/main" id="{BE39264F-0FE9-4968-8905-BBBCEA8F5A6E}"/>
              </a:ext>
            </a:extLst>
          </p:cNvPr>
          <p:cNvSpPr>
            <a:spLocks noGrp="1"/>
          </p:cNvSpPr>
          <p:nvPr>
            <p:ph idx="1"/>
          </p:nvPr>
        </p:nvSpPr>
        <p:spPr/>
        <p:txBody>
          <a:bodyPr/>
          <a:lstStyle/>
          <a:p>
            <a:r>
              <a:rPr lang="en-GB" sz="1800" dirty="0">
                <a:effectLst/>
                <a:latin typeface="Times New Roman" panose="02020603050405020304" pitchFamily="18" charset="0"/>
                <a:ea typeface="Times New Roman" panose="02020603050405020304" pitchFamily="18" charset="0"/>
              </a:rPr>
              <a:t>The sustainable development goals were adopted by the United Nations in 2015 and now are to be realized through Agenda 2030 which is the Strategy for Sustainable Development in Europe. </a:t>
            </a:r>
            <a:r>
              <a:rPr lang="en-GB" sz="1800" i="1" dirty="0">
                <a:effectLst/>
                <a:latin typeface="Times New Roman" panose="02020603050405020304" pitchFamily="18" charset="0"/>
                <a:ea typeface="Times New Roman" panose="02020603050405020304" pitchFamily="18" charset="0"/>
              </a:rPr>
              <a:t>„Promote public procurement practices that are sustainable, in accordance with national policies and priorities. “</a:t>
            </a:r>
            <a:r>
              <a:rPr lang="en-GB" sz="1800" dirty="0">
                <a:effectLst/>
                <a:latin typeface="Times New Roman" panose="02020603050405020304" pitchFamily="18" charset="0"/>
                <a:ea typeface="Times New Roman" panose="02020603050405020304" pitchFamily="18" charset="0"/>
              </a:rPr>
              <a:t>(United Nations, 2015).Goals and targets cover environmental economics and social issues. (See </a:t>
            </a:r>
            <a:r>
              <a:rPr lang="en-GB" sz="1800" dirty="0" err="1">
                <a:effectLst/>
                <a:latin typeface="Times New Roman" panose="02020603050405020304" pitchFamily="18" charset="0"/>
                <a:ea typeface="Times New Roman" panose="02020603050405020304" pitchFamily="18" charset="0"/>
              </a:rPr>
              <a:t>Goiria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Amiano</a:t>
            </a:r>
            <a:r>
              <a:rPr lang="en-GB" sz="1800" dirty="0">
                <a:effectLst/>
                <a:latin typeface="Times New Roman" panose="02020603050405020304" pitchFamily="18" charset="0"/>
                <a:ea typeface="Times New Roman" panose="02020603050405020304" pitchFamily="18" charset="0"/>
              </a:rPr>
              <a:t>, 2020) </a:t>
            </a:r>
            <a:endParaRPr lang="cs-CZ" dirty="0"/>
          </a:p>
        </p:txBody>
      </p:sp>
    </p:spTree>
    <p:extLst>
      <p:ext uri="{BB962C8B-B14F-4D97-AF65-F5344CB8AC3E}">
        <p14:creationId xmlns:p14="http://schemas.microsoft.com/office/powerpoint/2010/main" val="153235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5B5498-AC1B-4C55-9709-4BFB094D5502}"/>
              </a:ext>
            </a:extLst>
          </p:cNvPr>
          <p:cNvSpPr>
            <a:spLocks noGrp="1"/>
          </p:cNvSpPr>
          <p:nvPr>
            <p:ph type="title"/>
          </p:nvPr>
        </p:nvSpPr>
        <p:spPr/>
        <p:txBody>
          <a:bodyPr/>
          <a:lstStyle/>
          <a:p>
            <a:r>
              <a:rPr lang="cs-CZ" dirty="0"/>
              <a:t>Sociální kritéria </a:t>
            </a:r>
          </a:p>
        </p:txBody>
      </p:sp>
      <p:sp>
        <p:nvSpPr>
          <p:cNvPr id="3" name="Zástupný obsah 2">
            <a:extLst>
              <a:ext uri="{FF2B5EF4-FFF2-40B4-BE49-F238E27FC236}">
                <a16:creationId xmlns:a16="http://schemas.microsoft.com/office/drawing/2014/main" id="{FC8E14D6-00AB-4845-8DEF-857D55D80566}"/>
              </a:ext>
            </a:extLst>
          </p:cNvPr>
          <p:cNvSpPr>
            <a:spLocks noGrp="1"/>
          </p:cNvSpPr>
          <p:nvPr>
            <p:ph idx="1"/>
          </p:nvPr>
        </p:nvSpPr>
        <p:spPr/>
        <p:txBody>
          <a:bodyPr/>
          <a:lstStyle/>
          <a:p>
            <a:r>
              <a:rPr lang="en-GB" sz="1800" b="1" dirty="0">
                <a:effectLst/>
                <a:latin typeface="Times New Roman" panose="02020603050405020304" pitchFamily="18" charset="0"/>
                <a:ea typeface="Times New Roman" panose="02020603050405020304" pitchFamily="18" charset="0"/>
              </a:rPr>
              <a:t>Social (and inclusive growth) criteria </a:t>
            </a:r>
            <a:r>
              <a:rPr lang="en-GB" sz="1800" dirty="0">
                <a:effectLst/>
                <a:latin typeface="Times New Roman" panose="02020603050405020304" pitchFamily="18" charset="0"/>
                <a:ea typeface="Times New Roman" panose="02020603050405020304" pitchFamily="18" charset="0"/>
              </a:rPr>
              <a:t>(social and societal criteria - called responsible criteria in the Czech republic) – support of the access to tenders for small and medium-sized enterprises, fulfilment of social goals, care for employees, employment of people with disabilities and the long-term unemployed people after serving a sentence ..) – they are implemented into European countries</a:t>
            </a:r>
            <a:r>
              <a:rPr lang="en-GB" sz="1800" b="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according to </a:t>
            </a:r>
            <a:r>
              <a:rPr lang="en-GB" sz="1800" i="1" dirty="0">
                <a:effectLst/>
                <a:latin typeface="Times New Roman" panose="02020603050405020304" pitchFamily="18" charset="0"/>
                <a:ea typeface="Times New Roman" panose="02020603050405020304" pitchFamily="18" charset="0"/>
              </a:rPr>
              <a:t>2014/24/EU of the European Parliament and of the Council of 26 February 2014 on public procurement.</a:t>
            </a:r>
            <a:r>
              <a:rPr lang="en-GB" sz="1800" b="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Measures aiming at the protection of health of the staff involved in the production process, the favouring of social integration of disadvantaged persons or members of vulnerable groups amongst the persons assigned to performing the contract or training in the skills needed for the contract in question can also be the subject of award criteria or contract performance conditions provided that they relate to the works, supplies or services to be provided under the contract. For instance, such criteria or conditions might refer, amongst other things, to the employment of long-term jobseekers, the implementation of training measures for the unemployed or young persons in the course of the performance of the contract to be awarded. In technical specifications contracting authorities can provide such social requirements which directly characterise the product or service in question, such as accessibility for persons with disabilities or design for all users. “</a:t>
            </a:r>
            <a:r>
              <a:rPr lang="en-GB"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249170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58E23-AF8D-4365-8A4A-41CC5E5B41CA}"/>
              </a:ext>
            </a:extLst>
          </p:cNvPr>
          <p:cNvSpPr>
            <a:spLocks noGrp="1"/>
          </p:cNvSpPr>
          <p:nvPr>
            <p:ph type="title"/>
          </p:nvPr>
        </p:nvSpPr>
        <p:spPr/>
        <p:txBody>
          <a:bodyPr/>
          <a:lstStyle/>
          <a:p>
            <a:r>
              <a:rPr lang="cs-CZ" dirty="0"/>
              <a:t>Enviromentální a inovativní kritéria </a:t>
            </a:r>
          </a:p>
        </p:txBody>
      </p:sp>
      <p:sp>
        <p:nvSpPr>
          <p:cNvPr id="3" name="Zástupný obsah 2">
            <a:extLst>
              <a:ext uri="{FF2B5EF4-FFF2-40B4-BE49-F238E27FC236}">
                <a16:creationId xmlns:a16="http://schemas.microsoft.com/office/drawing/2014/main" id="{383EF457-4AE4-4CEB-A22A-A60603B0E270}"/>
              </a:ext>
            </a:extLst>
          </p:cNvPr>
          <p:cNvSpPr>
            <a:spLocks noGrp="1"/>
          </p:cNvSpPr>
          <p:nvPr>
            <p:ph idx="1"/>
          </p:nvPr>
        </p:nvSpPr>
        <p:spPr/>
        <p:txBody>
          <a:bodyPr/>
          <a:lstStyle/>
          <a:p>
            <a:pPr marL="0" lvl="0" indent="0" algn="just">
              <a:spcBef>
                <a:spcPts val="500"/>
              </a:spcBef>
              <a:spcAft>
                <a:spcPts val="500"/>
              </a:spcAft>
              <a:buNone/>
            </a:pPr>
            <a:r>
              <a:rPr lang="en-GB" sz="1800" b="1" dirty="0">
                <a:effectLst/>
                <a:latin typeface="Times New Roman" panose="02020603050405020304" pitchFamily="18" charset="0"/>
                <a:ea typeface="Times New Roman" panose="02020603050405020304" pitchFamily="18" charset="0"/>
              </a:rPr>
              <a:t>Sustainable criteria (innovative, environmental)  </a:t>
            </a:r>
            <a:endParaRPr lang="cs-CZ" sz="1800" dirty="0">
              <a:effectLst/>
              <a:latin typeface="Times New Roman" panose="02020603050405020304" pitchFamily="18" charset="0"/>
              <a:ea typeface="Times New Roman" panose="02020603050405020304" pitchFamily="18" charset="0"/>
            </a:endParaRPr>
          </a:p>
          <a:p>
            <a:pPr algn="just">
              <a:spcBef>
                <a:spcPts val="500"/>
              </a:spcBef>
              <a:spcAft>
                <a:spcPts val="500"/>
              </a:spcAft>
            </a:pPr>
            <a:r>
              <a:rPr lang="en-GB" sz="1800" dirty="0">
                <a:effectLst/>
                <a:latin typeface="Times New Roman" panose="02020603050405020304" pitchFamily="18" charset="0"/>
                <a:ea typeface="Times New Roman" panose="02020603050405020304" pitchFamily="18" charset="0"/>
              </a:rPr>
              <a:t>Fulfilling the sustainable criteria means buying innovative products, works and services with goals to achieve best value for public money and environmental and societal benefits. (EU online, 2014/24/EU). There are called Green Public Procurement. </a:t>
            </a:r>
            <a:endParaRPr lang="cs-CZ" sz="1800" dirty="0">
              <a:effectLst/>
              <a:latin typeface="Times New Roman" panose="02020603050405020304" pitchFamily="18" charset="0"/>
              <a:ea typeface="Times New Roman" panose="02020603050405020304" pitchFamily="18" charset="0"/>
            </a:endParaRPr>
          </a:p>
          <a:p>
            <a:pPr algn="just">
              <a:spcBef>
                <a:spcPts val="500"/>
              </a:spcBef>
              <a:spcAft>
                <a:spcPts val="500"/>
              </a:spcAft>
            </a:pPr>
            <a:r>
              <a:rPr lang="en-GB" sz="1800" dirty="0">
                <a:effectLst/>
                <a:latin typeface="Times New Roman" panose="02020603050405020304" pitchFamily="18" charset="0"/>
                <a:ea typeface="Times New Roman" panose="02020603050405020304" pitchFamily="18" charset="0"/>
              </a:rPr>
              <a:t>The Green Public Procurements is part of this group. Article 11 TFEU requires that</a:t>
            </a:r>
            <a:r>
              <a:rPr lang="en-GB" sz="1800" i="1" dirty="0">
                <a:effectLst/>
                <a:latin typeface="Times New Roman" panose="02020603050405020304" pitchFamily="18" charset="0"/>
                <a:ea typeface="Times New Roman" panose="02020603050405020304" pitchFamily="18" charset="0"/>
              </a:rPr>
              <a:t> “environmental protection requirements must be integrated into the definition and implementation of the Union policies and activities, in particular with a view to promoting sustainable development”. </a:t>
            </a:r>
            <a:r>
              <a:rPr lang="en-GB" sz="1800" dirty="0">
                <a:effectLst/>
                <a:latin typeface="Times New Roman" panose="02020603050405020304" pitchFamily="18" charset="0"/>
                <a:ea typeface="Times New Roman" panose="02020603050405020304" pitchFamily="18" charset="0"/>
              </a:rPr>
              <a:t>The Directive on public procurement clarifies how the contracting authorities can contribute to the protection of the environment and the promotion of sustainable development, whilst ensuring that they can obtain the best value for money for their contracts”. (EU online, 2014/24/EU)</a:t>
            </a:r>
            <a:endParaRPr lang="cs-CZ" sz="18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86881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A4B33A-334C-4317-87F9-4D608BC4C180}"/>
              </a:ext>
            </a:extLst>
          </p:cNvPr>
          <p:cNvSpPr>
            <a:spLocks noGrp="1"/>
          </p:cNvSpPr>
          <p:nvPr>
            <p:ph type="title"/>
          </p:nvPr>
        </p:nvSpPr>
        <p:spPr/>
        <p:txBody>
          <a:bodyPr/>
          <a:lstStyle/>
          <a:p>
            <a:r>
              <a:rPr lang="cs-CZ" dirty="0"/>
              <a:t>Malé opakování z minula a veřejné ekonomie </a:t>
            </a:r>
            <a:r>
              <a:rPr lang="cs-CZ" dirty="0">
                <a:sym typeface="Wingdings" panose="05000000000000000000" pitchFamily="2" charset="2"/>
              </a:rPr>
              <a:t> - shrnutí známého </a:t>
            </a:r>
            <a:endParaRPr lang="cs-CZ" dirty="0"/>
          </a:p>
        </p:txBody>
      </p:sp>
      <p:sp>
        <p:nvSpPr>
          <p:cNvPr id="3" name="Zástupný obsah 2">
            <a:extLst>
              <a:ext uri="{FF2B5EF4-FFF2-40B4-BE49-F238E27FC236}">
                <a16:creationId xmlns:a16="http://schemas.microsoft.com/office/drawing/2014/main" id="{76B56CEE-60E1-4025-9ED1-D971124061ED}"/>
              </a:ext>
            </a:extLst>
          </p:cNvPr>
          <p:cNvSpPr>
            <a:spLocks noGrp="1"/>
          </p:cNvSpPr>
          <p:nvPr>
            <p:ph idx="1"/>
          </p:nvPr>
        </p:nvSpPr>
        <p:spPr/>
        <p:txBody>
          <a:bodyPr/>
          <a:lstStyle/>
          <a:p>
            <a:pPr marL="0" indent="0">
              <a:buNone/>
            </a:pPr>
            <a:endParaRPr lang="cs-CZ" dirty="0"/>
          </a:p>
          <a:p>
            <a:r>
              <a:rPr lang="cs-CZ" dirty="0"/>
              <a:t>Jak lze zajišťovat potřeby veřejných organizací? </a:t>
            </a:r>
          </a:p>
          <a:p>
            <a:r>
              <a:rPr lang="cs-CZ" dirty="0"/>
              <a:t>Podle čeho budu volit jakým způsobem budu služby poskytovat? (kontrola, náklady?)</a:t>
            </a:r>
          </a:p>
          <a:p>
            <a:r>
              <a:rPr lang="cs-CZ" dirty="0"/>
              <a:t>Co jsou to veřejné zakázky? Jaké jsou charakteristiky veřejných zakázek?</a:t>
            </a:r>
          </a:p>
          <a:p>
            <a:r>
              <a:rPr lang="cs-CZ" dirty="0"/>
              <a:t>Co o nich vím? </a:t>
            </a:r>
          </a:p>
        </p:txBody>
      </p:sp>
    </p:spTree>
    <p:extLst>
      <p:ext uri="{BB962C8B-B14F-4D97-AF65-F5344CB8AC3E}">
        <p14:creationId xmlns:p14="http://schemas.microsoft.com/office/powerpoint/2010/main" val="1785051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A175EF-C292-4393-B507-79308AA74C83}"/>
              </a:ext>
            </a:extLst>
          </p:cNvPr>
          <p:cNvSpPr>
            <a:spLocks noGrp="1"/>
          </p:cNvSpPr>
          <p:nvPr>
            <p:ph type="title"/>
          </p:nvPr>
        </p:nvSpPr>
        <p:spPr/>
        <p:txBody>
          <a:bodyPr/>
          <a:lstStyle/>
          <a:p>
            <a:r>
              <a:rPr lang="cs-CZ" dirty="0"/>
              <a:t>Společensky odpovědné veřejné zadávání </a:t>
            </a:r>
          </a:p>
        </p:txBody>
      </p:sp>
      <p:sp>
        <p:nvSpPr>
          <p:cNvPr id="3" name="Zástupný obsah 2">
            <a:extLst>
              <a:ext uri="{FF2B5EF4-FFF2-40B4-BE49-F238E27FC236}">
                <a16:creationId xmlns:a16="http://schemas.microsoft.com/office/drawing/2014/main" id="{23D3F796-FC1A-441F-8B8E-AADB73BC5699}"/>
              </a:ext>
            </a:extLst>
          </p:cNvPr>
          <p:cNvSpPr>
            <a:spLocks noGrp="1"/>
          </p:cNvSpPr>
          <p:nvPr>
            <p:ph idx="1"/>
          </p:nvPr>
        </p:nvSpPr>
        <p:spPr/>
        <p:txBody>
          <a:bodyPr/>
          <a:lstStyle/>
          <a:p>
            <a:r>
              <a:rPr lang="cs-CZ" dirty="0" err="1">
                <a:hlinkClick r:id="rId2"/>
              </a:rPr>
              <a:t>Sustainable</a:t>
            </a:r>
            <a:r>
              <a:rPr lang="cs-CZ" dirty="0">
                <a:hlinkClick r:id="rId2"/>
              </a:rPr>
              <a:t> Public </a:t>
            </a:r>
            <a:r>
              <a:rPr lang="cs-CZ" dirty="0" err="1">
                <a:hlinkClick r:id="rId2"/>
              </a:rPr>
              <a:t>Procurement</a:t>
            </a:r>
            <a:r>
              <a:rPr lang="cs-CZ" dirty="0">
                <a:hlinkClick r:id="rId2"/>
              </a:rPr>
              <a:t> – EU4Environment (</a:t>
            </a:r>
            <a:r>
              <a:rPr lang="cs-CZ" dirty="0" err="1">
                <a:hlinkClick r:id="rId2"/>
              </a:rPr>
              <a:t>English</a:t>
            </a:r>
            <a:r>
              <a:rPr lang="cs-CZ" dirty="0">
                <a:hlinkClick r:id="rId2"/>
              </a:rPr>
              <a:t> </a:t>
            </a:r>
            <a:r>
              <a:rPr lang="cs-CZ" dirty="0" err="1">
                <a:hlinkClick r:id="rId2"/>
              </a:rPr>
              <a:t>Subtitles</a:t>
            </a:r>
            <a:r>
              <a:rPr lang="cs-CZ" dirty="0">
                <a:hlinkClick r:id="rId2"/>
              </a:rPr>
              <a:t>) - YouTube</a:t>
            </a:r>
            <a:endParaRPr lang="cs-CZ" dirty="0">
              <a:hlinkClick r:id="rId3"/>
            </a:endParaRPr>
          </a:p>
          <a:p>
            <a:r>
              <a:rPr lang="cs-CZ" dirty="0" err="1">
                <a:hlinkClick r:id="rId3"/>
              </a:rPr>
              <a:t>Sustainable</a:t>
            </a:r>
            <a:r>
              <a:rPr lang="cs-CZ" dirty="0">
                <a:hlinkClick r:id="rId3"/>
              </a:rPr>
              <a:t> </a:t>
            </a:r>
            <a:r>
              <a:rPr lang="cs-CZ" dirty="0" err="1">
                <a:hlinkClick r:id="rId3"/>
              </a:rPr>
              <a:t>Procurement</a:t>
            </a:r>
            <a:r>
              <a:rPr lang="cs-CZ" dirty="0">
                <a:hlinkClick r:id="rId3"/>
              </a:rPr>
              <a:t>: An </a:t>
            </a:r>
            <a:r>
              <a:rPr lang="cs-CZ" dirty="0" err="1">
                <a:hlinkClick r:id="rId3"/>
              </a:rPr>
              <a:t>Introduction</a:t>
            </a:r>
            <a:r>
              <a:rPr lang="cs-CZ" dirty="0">
                <a:hlinkClick r:id="rId3"/>
              </a:rPr>
              <a:t> </a:t>
            </a:r>
            <a:r>
              <a:rPr lang="cs-CZ" dirty="0">
                <a:hlinkClick r:id="rId4"/>
              </a:rPr>
              <a:t>–</a:t>
            </a:r>
            <a:r>
              <a:rPr lang="cs-CZ" dirty="0">
                <a:hlinkClick r:id="rId3"/>
              </a:rPr>
              <a:t> YouTube</a:t>
            </a:r>
            <a:r>
              <a:rPr lang="cs-CZ" dirty="0"/>
              <a:t> (na doma </a:t>
            </a:r>
            <a:r>
              <a:rPr lang="cs-CZ" dirty="0">
                <a:sym typeface="Wingdings" panose="05000000000000000000" pitchFamily="2" charset="2"/>
              </a:rPr>
              <a:t>)</a:t>
            </a:r>
            <a:endParaRPr lang="cs-CZ" dirty="0">
              <a:hlinkClick r:id="rId4"/>
            </a:endParaRPr>
          </a:p>
          <a:p>
            <a:r>
              <a:rPr lang="cs-CZ" dirty="0">
                <a:hlinkClick r:id="rId4"/>
              </a:rPr>
              <a:t>SOVZ | Sociálně odpovědné veřejné zadávání</a:t>
            </a:r>
            <a:endParaRPr lang="cs-CZ" dirty="0"/>
          </a:p>
        </p:txBody>
      </p:sp>
    </p:spTree>
    <p:extLst>
      <p:ext uri="{BB962C8B-B14F-4D97-AF65-F5344CB8AC3E}">
        <p14:creationId xmlns:p14="http://schemas.microsoft.com/office/powerpoint/2010/main" val="3212704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ACAFEF-667A-4C26-A0D1-F667C2386397}"/>
              </a:ext>
            </a:extLst>
          </p:cNvPr>
          <p:cNvSpPr>
            <a:spLocks noGrp="1"/>
          </p:cNvSpPr>
          <p:nvPr>
            <p:ph type="title"/>
          </p:nvPr>
        </p:nvSpPr>
        <p:spPr/>
        <p:txBody>
          <a:bodyPr/>
          <a:lstStyle/>
          <a:p>
            <a:r>
              <a:rPr lang="cs-CZ" dirty="0"/>
              <a:t>Co nás čeká příště? </a:t>
            </a:r>
          </a:p>
        </p:txBody>
      </p:sp>
      <p:sp>
        <p:nvSpPr>
          <p:cNvPr id="3" name="Zástupný obsah 2">
            <a:extLst>
              <a:ext uri="{FF2B5EF4-FFF2-40B4-BE49-F238E27FC236}">
                <a16:creationId xmlns:a16="http://schemas.microsoft.com/office/drawing/2014/main" id="{A3175D2B-DFFC-47F6-A59C-7AFFCCB318E6}"/>
              </a:ext>
            </a:extLst>
          </p:cNvPr>
          <p:cNvSpPr>
            <a:spLocks noGrp="1"/>
          </p:cNvSpPr>
          <p:nvPr>
            <p:ph idx="1"/>
          </p:nvPr>
        </p:nvSpPr>
        <p:spPr/>
        <p:txBody>
          <a:bodyPr/>
          <a:lstStyle/>
          <a:p>
            <a:r>
              <a:rPr lang="cs-CZ" dirty="0"/>
              <a:t>Předpokládaná hodnota</a:t>
            </a:r>
          </a:p>
          <a:p>
            <a:r>
              <a:rPr lang="cs-CZ" dirty="0"/>
              <a:t>Předběžné tržní konzultace/průzkum trhu </a:t>
            </a:r>
          </a:p>
          <a:p>
            <a:r>
              <a:rPr lang="cs-CZ" dirty="0"/>
              <a:t>Předmět Veřejné zakázky – co poptávám?</a:t>
            </a:r>
          </a:p>
        </p:txBody>
      </p:sp>
    </p:spTree>
    <p:extLst>
      <p:ext uri="{BB962C8B-B14F-4D97-AF65-F5344CB8AC3E}">
        <p14:creationId xmlns:p14="http://schemas.microsoft.com/office/powerpoint/2010/main" val="646911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B632B-E071-4144-BE84-3C9DC1CAD590}"/>
              </a:ext>
            </a:extLst>
          </p:cNvPr>
          <p:cNvSpPr>
            <a:spLocks noGrp="1"/>
          </p:cNvSpPr>
          <p:nvPr>
            <p:ph type="title"/>
          </p:nvPr>
        </p:nvSpPr>
        <p:spPr/>
        <p:txBody>
          <a:bodyPr/>
          <a:lstStyle/>
          <a:p>
            <a:r>
              <a:rPr lang="cs-CZ" dirty="0"/>
              <a:t>Děkuji za pozornost </a:t>
            </a:r>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243487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2425F1-556E-45E2-A713-29E1B58B6495}"/>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r>
              <a:rPr lang="en-US" sz="6600" b="0" kern="1200" cap="all">
                <a:solidFill>
                  <a:srgbClr val="FFFFFF">
                    <a:alpha val="90000"/>
                  </a:srgbClr>
                </a:solidFill>
                <a:latin typeface="+mj-lt"/>
                <a:ea typeface="+mj-ea"/>
                <a:cs typeface="+mj-cs"/>
              </a:rPr>
              <a:t>Portál o veřejných zakázkách</a:t>
            </a:r>
          </a:p>
        </p:txBody>
      </p:sp>
      <p:sp>
        <p:nvSpPr>
          <p:cNvPr id="3" name="Zástupný obsah 2">
            <a:extLst>
              <a:ext uri="{FF2B5EF4-FFF2-40B4-BE49-F238E27FC236}">
                <a16:creationId xmlns:a16="http://schemas.microsoft.com/office/drawing/2014/main" id="{EA24ED52-565B-4711-AD02-718F00350A52}"/>
              </a:ext>
            </a:extLst>
          </p:cNvPr>
          <p:cNvSpPr>
            <a:spLocks noGrp="1"/>
          </p:cNvSpPr>
          <p:nvPr>
            <p:ph idx="1"/>
          </p:nvPr>
        </p:nvSpPr>
        <p:spPr>
          <a:xfrm>
            <a:off x="7534655" y="1066800"/>
            <a:ext cx="3405015" cy="4724400"/>
          </a:xfrm>
          <a:ln w="57150">
            <a:noFill/>
          </a:ln>
        </p:spPr>
        <p:txBody>
          <a:bodyPr vert="horz" lIns="91440" tIns="45720" rIns="91440" bIns="45720" rtlCol="0" anchor="ctr">
            <a:normAutofit/>
          </a:bodyPr>
          <a:lstStyle/>
          <a:p>
            <a:pPr marL="0" indent="0">
              <a:buNone/>
            </a:pPr>
            <a:r>
              <a:rPr lang="en-US" sz="2800" cap="all">
                <a:solidFill>
                  <a:srgbClr val="FFFFFF"/>
                </a:solidFill>
                <a:hlinkClick r:id="rId2"/>
              </a:rPr>
              <a:t>Úvod - Portál o veřejných zakázkách (portal-vz.cz)</a:t>
            </a:r>
            <a:endParaRPr lang="en-US" sz="2800" cap="all">
              <a:solidFill>
                <a:srgbClr val="FFFFFF"/>
              </a:solidFill>
            </a:endParaRPr>
          </a:p>
        </p:txBody>
      </p:sp>
    </p:spTree>
    <p:extLst>
      <p:ext uri="{BB962C8B-B14F-4D97-AF65-F5344CB8AC3E}">
        <p14:creationId xmlns:p14="http://schemas.microsoft.com/office/powerpoint/2010/main" val="270841966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C8F9C3-0627-4A72-843D-CE24126C95C3}"/>
              </a:ext>
            </a:extLst>
          </p:cNvPr>
          <p:cNvSpPr>
            <a:spLocks noGrp="1"/>
          </p:cNvSpPr>
          <p:nvPr>
            <p:ph type="title"/>
          </p:nvPr>
        </p:nvSpPr>
        <p:spPr/>
        <p:txBody>
          <a:bodyPr/>
          <a:lstStyle/>
          <a:p>
            <a:r>
              <a:rPr lang="cs-CZ" dirty="0"/>
              <a:t>Co najdeme na portále</a:t>
            </a:r>
          </a:p>
        </p:txBody>
      </p:sp>
      <p:sp>
        <p:nvSpPr>
          <p:cNvPr id="3" name="Zástupný obsah 2">
            <a:extLst>
              <a:ext uri="{FF2B5EF4-FFF2-40B4-BE49-F238E27FC236}">
                <a16:creationId xmlns:a16="http://schemas.microsoft.com/office/drawing/2014/main" id="{4FB5373B-21DF-4353-B547-21F8E6E48520}"/>
              </a:ext>
            </a:extLst>
          </p:cNvPr>
          <p:cNvSpPr>
            <a:spLocks noGrp="1"/>
          </p:cNvSpPr>
          <p:nvPr>
            <p:ph idx="1"/>
          </p:nvPr>
        </p:nvSpPr>
        <p:spPr/>
        <p:txBody>
          <a:bodyPr>
            <a:normAutofit/>
          </a:bodyPr>
          <a:lstStyle/>
          <a:p>
            <a:pPr marL="0" indent="0">
              <a:buNone/>
            </a:pPr>
            <a:endParaRPr lang="cs-CZ" dirty="0"/>
          </a:p>
          <a:p>
            <a:pPr marL="0" indent="0">
              <a:buNone/>
            </a:pPr>
            <a:r>
              <a:rPr lang="cs-CZ" dirty="0"/>
              <a:t>NEN  - národní elektronický nástroj (MMR)</a:t>
            </a:r>
          </a:p>
          <a:p>
            <a:pPr marL="0" indent="0">
              <a:buNone/>
            </a:pPr>
            <a:r>
              <a:rPr lang="cs-CZ" dirty="0">
                <a:hlinkClick r:id="rId2"/>
              </a:rPr>
              <a:t>Věstník veřejných zakázek - Ministerstvo pro místní rozvoj (vestnikverejnychzakazek.cz)</a:t>
            </a:r>
            <a:endParaRPr lang="cs-CZ" dirty="0"/>
          </a:p>
          <a:p>
            <a:pPr marL="0" indent="0">
              <a:buNone/>
            </a:pPr>
            <a:r>
              <a:rPr lang="cs-CZ" dirty="0"/>
              <a:t>Výroční zpráva o stavu a vývoji veřejných zakázek </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345138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0A0DD9F-FC4C-40DA-BD18-7699B9A8541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489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F5FF99D-DDDA-4939-BD13-5E4C60E19F76}"/>
              </a:ext>
            </a:extLst>
          </p:cNvPr>
          <p:cNvPicPr>
            <a:picLocks noChangeAspect="1"/>
          </p:cNvPicPr>
          <p:nvPr/>
        </p:nvPicPr>
        <p:blipFill>
          <a:blip r:embed="rId2"/>
          <a:stretch>
            <a:fillRect/>
          </a:stretch>
        </p:blipFill>
        <p:spPr>
          <a:xfrm>
            <a:off x="808894" y="1249680"/>
            <a:ext cx="10672806" cy="4399280"/>
          </a:xfrm>
          <a:prstGeom prst="rect">
            <a:avLst/>
          </a:prstGeom>
        </p:spPr>
      </p:pic>
    </p:spTree>
    <p:extLst>
      <p:ext uri="{BB962C8B-B14F-4D97-AF65-F5344CB8AC3E}">
        <p14:creationId xmlns:p14="http://schemas.microsoft.com/office/powerpoint/2010/main" val="380670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F8E4BE3-3EC6-412A-B0F5-125F81DB962C}"/>
              </a:ext>
            </a:extLst>
          </p:cNvPr>
          <p:cNvPicPr>
            <a:picLocks noChangeAspect="1"/>
          </p:cNvPicPr>
          <p:nvPr/>
        </p:nvPicPr>
        <p:blipFill>
          <a:blip r:embed="rId2"/>
          <a:stretch>
            <a:fillRect/>
          </a:stretch>
        </p:blipFill>
        <p:spPr>
          <a:xfrm>
            <a:off x="2021840" y="87342"/>
            <a:ext cx="6490439" cy="5957408"/>
          </a:xfrm>
          <a:prstGeom prst="rect">
            <a:avLst/>
          </a:prstGeom>
        </p:spPr>
      </p:pic>
    </p:spTree>
    <p:extLst>
      <p:ext uri="{BB962C8B-B14F-4D97-AF65-F5344CB8AC3E}">
        <p14:creationId xmlns:p14="http://schemas.microsoft.com/office/powerpoint/2010/main" val="32969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019FC9-46AB-4551-983A-62149154DFCC}"/>
              </a:ext>
            </a:extLst>
          </p:cNvPr>
          <p:cNvSpPr>
            <a:spLocks noGrp="1"/>
          </p:cNvSpPr>
          <p:nvPr>
            <p:ph type="title"/>
          </p:nvPr>
        </p:nvSpPr>
        <p:spPr/>
        <p:txBody>
          <a:bodyPr/>
          <a:lstStyle/>
          <a:p>
            <a:r>
              <a:rPr lang="cs-CZ" dirty="0"/>
              <a:t>Legislativa</a:t>
            </a:r>
          </a:p>
        </p:txBody>
      </p:sp>
      <p:sp>
        <p:nvSpPr>
          <p:cNvPr id="3" name="Zástupný obsah 2">
            <a:extLst>
              <a:ext uri="{FF2B5EF4-FFF2-40B4-BE49-F238E27FC236}">
                <a16:creationId xmlns:a16="http://schemas.microsoft.com/office/drawing/2014/main" id="{073944D1-FB2A-4518-86F7-145F6183B127}"/>
              </a:ext>
            </a:extLst>
          </p:cNvPr>
          <p:cNvSpPr>
            <a:spLocks noGrp="1"/>
          </p:cNvSpPr>
          <p:nvPr>
            <p:ph idx="1"/>
          </p:nvPr>
        </p:nvSpPr>
        <p:spPr/>
        <p:txBody>
          <a:bodyPr/>
          <a:lstStyle/>
          <a:p>
            <a:r>
              <a:rPr lang="cs-CZ" dirty="0"/>
              <a:t>Zákon o zadávání veřejných zakázek </a:t>
            </a:r>
          </a:p>
          <a:p>
            <a:r>
              <a:rPr lang="cs-CZ" dirty="0"/>
              <a:t>Evropské směrnice</a:t>
            </a:r>
          </a:p>
          <a:p>
            <a:r>
              <a:rPr lang="cs-CZ" dirty="0"/>
              <a:t>Zákon o finanční kontrole</a:t>
            </a:r>
          </a:p>
          <a:p>
            <a:r>
              <a:rPr lang="cs-CZ" sz="1800" b="0" i="0" dirty="0">
                <a:solidFill>
                  <a:srgbClr val="43494D"/>
                </a:solidFill>
                <a:effectLst/>
                <a:latin typeface="Slabo 27px"/>
              </a:rPr>
              <a:t>Zákon č. 273/1996 </a:t>
            </a:r>
            <a:r>
              <a:rPr lang="cs-CZ" sz="1800" b="0" i="0" dirty="0" err="1">
                <a:solidFill>
                  <a:srgbClr val="43494D"/>
                </a:solidFill>
                <a:effectLst/>
                <a:latin typeface="Slabo 27px"/>
              </a:rPr>
              <a:t>Sb.</a:t>
            </a:r>
            <a:r>
              <a:rPr lang="cs-CZ" sz="1800" b="0" i="1" dirty="0" err="1">
                <a:solidFill>
                  <a:srgbClr val="43494D"/>
                </a:solidFill>
                <a:effectLst/>
                <a:latin typeface="Arial" panose="020B0604020202020204" pitchFamily="34" charset="0"/>
              </a:rPr>
              <a:t>Zákon</a:t>
            </a:r>
            <a:r>
              <a:rPr lang="cs-CZ" sz="1800" b="0" i="1" dirty="0">
                <a:solidFill>
                  <a:srgbClr val="43494D"/>
                </a:solidFill>
                <a:effectLst/>
                <a:latin typeface="Arial" panose="020B0604020202020204" pitchFamily="34" charset="0"/>
              </a:rPr>
              <a:t> o působnosti Úřadu pro ochranu hospodářské soutěže</a:t>
            </a:r>
          </a:p>
          <a:p>
            <a:r>
              <a:rPr lang="cs-CZ" sz="1800" b="0" i="0" dirty="0">
                <a:solidFill>
                  <a:srgbClr val="43494D"/>
                </a:solidFill>
                <a:effectLst/>
                <a:latin typeface="Slabo 27px"/>
              </a:rPr>
              <a:t>Zákon č. 166/1993 </a:t>
            </a:r>
            <a:r>
              <a:rPr lang="cs-CZ" sz="1800" b="0" i="0" dirty="0" err="1">
                <a:solidFill>
                  <a:srgbClr val="43494D"/>
                </a:solidFill>
                <a:effectLst/>
                <a:latin typeface="Slabo 27px"/>
              </a:rPr>
              <a:t>Sb.</a:t>
            </a:r>
            <a:r>
              <a:rPr lang="cs-CZ" sz="1800" b="0" i="1" dirty="0" err="1">
                <a:solidFill>
                  <a:srgbClr val="43494D"/>
                </a:solidFill>
                <a:effectLst/>
                <a:latin typeface="Arial" panose="020B0604020202020204" pitchFamily="34" charset="0"/>
              </a:rPr>
              <a:t>Zákon</a:t>
            </a:r>
            <a:r>
              <a:rPr lang="cs-CZ" sz="1800" b="0" i="1" dirty="0">
                <a:solidFill>
                  <a:srgbClr val="43494D"/>
                </a:solidFill>
                <a:effectLst/>
                <a:latin typeface="Arial" panose="020B0604020202020204" pitchFamily="34" charset="0"/>
              </a:rPr>
              <a:t> o Nejvyšším kontrolním úřadu</a:t>
            </a:r>
            <a:endParaRPr lang="cs-CZ" sz="1800" b="0" i="0" dirty="0">
              <a:solidFill>
                <a:srgbClr val="43494D"/>
              </a:solidFill>
              <a:effectLst/>
              <a:latin typeface="Slabo 27px"/>
            </a:endParaRPr>
          </a:p>
          <a:p>
            <a:pPr marL="0" indent="0">
              <a:buNone/>
            </a:pPr>
            <a:endParaRPr lang="cs-CZ" sz="1800" b="0" i="0" dirty="0">
              <a:solidFill>
                <a:srgbClr val="43494D"/>
              </a:solidFill>
              <a:effectLst/>
              <a:latin typeface="Slabo 27px"/>
            </a:endParaRPr>
          </a:p>
          <a:p>
            <a:endParaRPr lang="cs-CZ" dirty="0"/>
          </a:p>
          <a:p>
            <a:endParaRPr lang="cs-CZ" dirty="0"/>
          </a:p>
        </p:txBody>
      </p:sp>
    </p:spTree>
    <p:extLst>
      <p:ext uri="{BB962C8B-B14F-4D97-AF65-F5344CB8AC3E}">
        <p14:creationId xmlns:p14="http://schemas.microsoft.com/office/powerpoint/2010/main" val="232060199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2795</TotalTime>
  <Words>1281</Words>
  <Application>Microsoft Office PowerPoint</Application>
  <PresentationFormat>Širokoúhlá obrazovka</PresentationFormat>
  <Paragraphs>95</Paragraphs>
  <Slides>32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Calibri Light</vt:lpstr>
      <vt:lpstr>Slabo 27px</vt:lpstr>
      <vt:lpstr>Times New Roman</vt:lpstr>
      <vt:lpstr>Motiv Office</vt:lpstr>
      <vt:lpstr>Setkání 2</vt:lpstr>
      <vt:lpstr>Proč jsou veřejné zakázky důležité? </vt:lpstr>
      <vt:lpstr>Malé opakování z minula a veřejné ekonomie  - shrnutí známého </vt:lpstr>
      <vt:lpstr>Portál o veřejných zakázkách</vt:lpstr>
      <vt:lpstr>Co najdeme na portále</vt:lpstr>
      <vt:lpstr>Prezentace aplikace PowerPoint</vt:lpstr>
      <vt:lpstr>Prezentace aplikace PowerPoint</vt:lpstr>
      <vt:lpstr>Prezentace aplikace PowerPoint</vt:lpstr>
      <vt:lpstr>Legislativa</vt:lpstr>
      <vt:lpstr>Charakteristiky zadavatelů….</vt:lpstr>
      <vt:lpstr>Kdo je zadavatelem</vt:lpstr>
      <vt:lpstr>Co je to profil zadavatele? </vt:lpstr>
      <vt:lpstr>Zásady zákona o veřejných zakázkách</vt:lpstr>
      <vt:lpstr>Zásady zákona </vt:lpstr>
      <vt:lpstr>Prezentace aplikace PowerPoint</vt:lpstr>
      <vt:lpstr>Prezentace aplikace PowerPoint</vt:lpstr>
      <vt:lpstr>Prezentace aplikace PowerPoint</vt:lpstr>
      <vt:lpstr>Prezentace aplikace PowerPoint</vt:lpstr>
      <vt:lpstr>Úkol (10 min)</vt:lpstr>
      <vt:lpstr>Zásada přiměřenosti, aneb všeho s mírou </vt:lpstr>
      <vt:lpstr>Prezentace aplikace PowerPoint</vt:lpstr>
      <vt:lpstr>Úkol – 10 min.</vt:lpstr>
      <vt:lpstr>Prezentace aplikace PowerPoint</vt:lpstr>
      <vt:lpstr>Prezentace aplikace PowerPoint</vt:lpstr>
      <vt:lpstr>Zásada rovného zacházení aneb stejná pravidla hry pro všechny </vt:lpstr>
      <vt:lpstr>Zásada zákazu diskriminace aneb všichni jsme si rovni </vt:lpstr>
      <vt:lpstr>A konečně – požadavky na společensky udržitelné veřejné zakázky – sustainable public procurement</vt:lpstr>
      <vt:lpstr>Sociální kritéria </vt:lpstr>
      <vt:lpstr>Enviromentální a inovativní kritéria </vt:lpstr>
      <vt:lpstr>Společensky odpovědné veřejné zadávání </vt:lpstr>
      <vt:lpstr>Co nás čeká příště? </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Setkání 2</dc:title>
  <dc:creator>Markéta Páleníková</dc:creator>
  <cp:lastModifiedBy>Markéta Páleníková</cp:lastModifiedBy>
  <cp:revision>18</cp:revision>
  <dcterms:created xsi:type="dcterms:W3CDTF">2022-02-28T20:07:15Z</dcterms:created>
  <dcterms:modified xsi:type="dcterms:W3CDTF">2022-03-02T19:46:56Z</dcterms:modified>
</cp:coreProperties>
</file>