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94" r:id="rId2"/>
  </p:sldMasterIdLst>
  <p:notesMasterIdLst>
    <p:notesMasterId r:id="rId44"/>
  </p:notesMasterIdLst>
  <p:handoutMasterIdLst>
    <p:handoutMasterId r:id="rId45"/>
  </p:handoutMasterIdLst>
  <p:sldIdLst>
    <p:sldId id="256" r:id="rId3"/>
    <p:sldId id="364" r:id="rId4"/>
    <p:sldId id="335" r:id="rId5"/>
    <p:sldId id="331" r:id="rId6"/>
    <p:sldId id="372" r:id="rId7"/>
    <p:sldId id="334" r:id="rId8"/>
    <p:sldId id="306" r:id="rId9"/>
    <p:sldId id="333" r:id="rId10"/>
    <p:sldId id="307" r:id="rId11"/>
    <p:sldId id="336" r:id="rId12"/>
    <p:sldId id="337" r:id="rId13"/>
    <p:sldId id="339" r:id="rId14"/>
    <p:sldId id="340" r:id="rId15"/>
    <p:sldId id="266" r:id="rId16"/>
    <p:sldId id="365" r:id="rId17"/>
    <p:sldId id="366" r:id="rId18"/>
    <p:sldId id="367" r:id="rId19"/>
    <p:sldId id="368" r:id="rId20"/>
    <p:sldId id="369" r:id="rId21"/>
    <p:sldId id="370" r:id="rId22"/>
    <p:sldId id="371" r:id="rId23"/>
    <p:sldId id="341" r:id="rId24"/>
    <p:sldId id="342" r:id="rId25"/>
    <p:sldId id="343" r:id="rId26"/>
    <p:sldId id="344" r:id="rId27"/>
    <p:sldId id="345" r:id="rId28"/>
    <p:sldId id="349" r:id="rId29"/>
    <p:sldId id="350" r:id="rId30"/>
    <p:sldId id="351" r:id="rId31"/>
    <p:sldId id="352" r:id="rId32"/>
    <p:sldId id="353" r:id="rId33"/>
    <p:sldId id="354" r:id="rId34"/>
    <p:sldId id="355" r:id="rId35"/>
    <p:sldId id="356" r:id="rId36"/>
    <p:sldId id="357" r:id="rId37"/>
    <p:sldId id="358" r:id="rId38"/>
    <p:sldId id="359" r:id="rId39"/>
    <p:sldId id="360" r:id="rId40"/>
    <p:sldId id="361" r:id="rId41"/>
    <p:sldId id="362" r:id="rId42"/>
    <p:sldId id="363" r:id="rId43"/>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006E"/>
    <a:srgbClr val="4BC8FF"/>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33" autoAdjust="0"/>
    <p:restoredTop sz="96754" autoAdjust="0"/>
  </p:normalViewPr>
  <p:slideViewPr>
    <p:cSldViewPr snapToGrid="0">
      <p:cViewPr varScale="1">
        <p:scale>
          <a:sx n="63" d="100"/>
          <a:sy n="63" d="100"/>
        </p:scale>
        <p:origin x="776" y="64"/>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49B9B08F-DEFC-41F5-A90C-7ED8ADA130B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1624" cy="1036098"/>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Po kliknutí můžete upravovat styly textu v předloze.</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Po kliknutí můžete upravovat styly textu v předloze.</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Po kliknutí můžete upravovat styly textu v předloze.</a:t>
            </a:r>
          </a:p>
        </p:txBody>
      </p:sp>
      <p:pic>
        <p:nvPicPr>
          <p:cNvPr id="16" name="Obrázek 15">
            <a:extLst>
              <a:ext uri="{FF2B5EF4-FFF2-40B4-BE49-F238E27FC236}">
                <a16:creationId xmlns:a16="http://schemas.microsoft.com/office/drawing/2014/main" id="{F3FD241E-C136-47D8-959E-BB3B67B34C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A47E0891-B72B-451F-A5CC-18CC27B9DFD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B9006E"/>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9" name="Obrázek 8">
            <a:extLst>
              <a:ext uri="{FF2B5EF4-FFF2-40B4-BE49-F238E27FC236}">
                <a16:creationId xmlns:a16="http://schemas.microsoft.com/office/drawing/2014/main" id="{4F60899B-36F3-4125-A4D2-BF77A443E53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77426" y="6050485"/>
            <a:ext cx="883410" cy="597601"/>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ECON">
    <p:bg>
      <p:bgPr>
        <a:solidFill>
          <a:srgbClr val="B9006E"/>
        </a:solidFill>
        <a:effectLst/>
      </p:bgPr>
    </p:bg>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3F35F32C-C513-46D5-A31A-1C8F92EC97F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23135" y="2019299"/>
            <a:ext cx="4199887" cy="2841099"/>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B9006E"/>
                </a:solidFill>
              </a:defRPr>
            </a:lvl1pPr>
          </a:lstStyle>
          <a:p>
            <a:r>
              <a:rPr lang="cs-CZ" dirty="0"/>
              <a:t>Definujte zápatí - název prezentace / pracoviště</a:t>
            </a:r>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rgbClr val="B9006E"/>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F7D96717-61A6-4CA4-8435-E0D536EBA67F}"/>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599CB6BE-5475-43A1-B06C-8E7566E44666}"/>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49B9B08F-DEFC-41F5-A90C-7ED8ADA130B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1624" cy="1036098"/>
          </a:xfrm>
          <a:prstGeom prst="rect">
            <a:avLst/>
          </a:prstGeom>
        </p:spPr>
      </p:pic>
    </p:spTree>
    <p:extLst>
      <p:ext uri="{BB962C8B-B14F-4D97-AF65-F5344CB8AC3E}">
        <p14:creationId xmlns:p14="http://schemas.microsoft.com/office/powerpoint/2010/main" val="4015533264"/>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9" name="Obrázek 8">
            <a:extLst>
              <a:ext uri="{FF2B5EF4-FFF2-40B4-BE49-F238E27FC236}">
                <a16:creationId xmlns:a16="http://schemas.microsoft.com/office/drawing/2014/main" id="{EE00E847-80B3-4CCA-A625-6785A7EF085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598486413"/>
      </p:ext>
    </p:extLst>
  </p:cSld>
  <p:clrMapOvr>
    <a:masterClrMapping/>
  </p:clrMapOvr>
  <p:hf hdr="0" dt="0"/>
  <p:extLst>
    <p:ext uri="{DCECCB84-F9BA-43D5-87BE-67443E8EF086}">
      <p15:sldGuideLst xmlns:p15="http://schemas.microsoft.com/office/powerpoint/2012/main">
        <p15:guide id="1" orient="horz" pos="3997">
          <p15:clr>
            <a:srgbClr val="FBAE40"/>
          </p15:clr>
        </p15:guide>
        <p15:guide id="2" pos="438">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B9006E"/>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1A2D5337-C607-4767-9675-2A7AE5CC3A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20782" cy="1028764"/>
          </a:xfrm>
          <a:prstGeom prst="rect">
            <a:avLst/>
          </a:prstGeom>
        </p:spPr>
      </p:pic>
    </p:spTree>
    <p:extLst>
      <p:ext uri="{BB962C8B-B14F-4D97-AF65-F5344CB8AC3E}">
        <p14:creationId xmlns:p14="http://schemas.microsoft.com/office/powerpoint/2010/main" val="3695428135"/>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8" name="Obrázek 7">
            <a:extLst>
              <a:ext uri="{FF2B5EF4-FFF2-40B4-BE49-F238E27FC236}">
                <a16:creationId xmlns:a16="http://schemas.microsoft.com/office/drawing/2014/main" id="{BF1866C0-9E4A-449F-8756-70AFEADAD41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3167956103"/>
      </p:ext>
    </p:extLst>
  </p:cSld>
  <p:clrMapOvr>
    <a:masterClrMapping/>
  </p:clrMapOvr>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DEA7DE3-FBF5-48DB-AE89-99F65F9D8C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1825989128"/>
      </p:ext>
    </p:extLst>
  </p:cSld>
  <p:clrMapOvr>
    <a:masterClrMapping/>
  </p:clrMapOvr>
  <p:hf hdr="0" dt="0"/>
  <p:extLst>
    <p:ext uri="{DCECCB84-F9BA-43D5-87BE-67443E8EF086}">
      <p15:sldGuideLst xmlns:p15="http://schemas.microsoft.com/office/powerpoint/2012/main">
        <p15:guide id="1" orient="horz" pos="2886">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9" name="Obrázek 8">
            <a:extLst>
              <a:ext uri="{FF2B5EF4-FFF2-40B4-BE49-F238E27FC236}">
                <a16:creationId xmlns:a16="http://schemas.microsoft.com/office/drawing/2014/main" id="{EE00E847-80B3-4CCA-A625-6785A7EF085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4" name="Obrázek 13">
            <a:extLst>
              <a:ext uri="{FF2B5EF4-FFF2-40B4-BE49-F238E27FC236}">
                <a16:creationId xmlns:a16="http://schemas.microsoft.com/office/drawing/2014/main" id="{6A3A2FD6-9C9B-4458-A2AA-D1DD17E7E2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193714122"/>
      </p:ext>
    </p:extLst>
  </p:cSld>
  <p:clrMapOvr>
    <a:masterClrMapping/>
  </p:clrMapOvr>
  <p:hf hdr="0" dt="0"/>
  <p:extLst>
    <p:ext uri="{DCECCB84-F9BA-43D5-87BE-67443E8EF086}">
      <p15:sldGuideLst xmlns:p15="http://schemas.microsoft.com/office/powerpoint/2012/main">
        <p15:guide id="1" orient="horz" pos="3657">
          <p15:clr>
            <a:srgbClr val="FBAE40"/>
          </p15:clr>
        </p15:guide>
        <p15:guide id="2" pos="7242">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22" name="Obrázek 21">
            <a:extLst>
              <a:ext uri="{FF2B5EF4-FFF2-40B4-BE49-F238E27FC236}">
                <a16:creationId xmlns:a16="http://schemas.microsoft.com/office/drawing/2014/main" id="{6FCA30E9-0899-4BB2-A33A-8E8587324D0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264630047"/>
      </p:ext>
    </p:extLst>
  </p:cSld>
  <p:clrMapOvr>
    <a:masterClrMapping/>
  </p:clrMapOvr>
  <p:hf hdr="0" dt="0"/>
  <p:extLst>
    <p:ext uri="{DCECCB84-F9BA-43D5-87BE-67443E8EF086}">
      <p15:sldGuideLst xmlns:p15="http://schemas.microsoft.com/office/powerpoint/2012/main">
        <p15:guide id="1" orient="horz" pos="1049">
          <p15:clr>
            <a:srgbClr val="FBAE40"/>
          </p15:clr>
        </p15:guide>
        <p15:guide id="2" pos="384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pic>
        <p:nvPicPr>
          <p:cNvPr id="8" name="Obrázek 7">
            <a:extLst>
              <a:ext uri="{FF2B5EF4-FFF2-40B4-BE49-F238E27FC236}">
                <a16:creationId xmlns:a16="http://schemas.microsoft.com/office/drawing/2014/main" id="{4E8261C5-758A-4D2F-9F56-BFDCAE9A46A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3882334851"/>
      </p:ext>
    </p:extLst>
  </p:cSld>
  <p:clrMapOvr>
    <a:masterClrMapping/>
  </p:clrMapOvr>
  <p:hf hdr="0" dt="0"/>
  <p:extLst>
    <p:ext uri="{DCECCB84-F9BA-43D5-87BE-67443E8EF086}">
      <p15:sldGuideLst xmlns:p15="http://schemas.microsoft.com/office/powerpoint/2012/main">
        <p15:guide id="1" orient="horz" pos="3158">
          <p15:clr>
            <a:srgbClr val="FBAE40"/>
          </p15:clr>
        </p15:guide>
        <p15:guide id="2" pos="438">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6" name="Obrázek 5">
            <a:extLst>
              <a:ext uri="{FF2B5EF4-FFF2-40B4-BE49-F238E27FC236}">
                <a16:creationId xmlns:a16="http://schemas.microsoft.com/office/drawing/2014/main" id="{6F243F96-CFB0-4597-BBC0-87FD04D98E4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1511205586"/>
      </p:ext>
    </p:extLst>
  </p:cSld>
  <p:clrMapOvr>
    <a:masterClrMapping/>
  </p:clrMapOvr>
  <p:hf hdr="0" dt="0"/>
  <p:extLst>
    <p:ext uri="{DCECCB84-F9BA-43D5-87BE-67443E8EF086}">
      <p15:sldGuideLst xmlns:p15="http://schemas.microsoft.com/office/powerpoint/2012/main">
        <p15:guide id="1" orient="horz" pos="436">
          <p15:clr>
            <a:srgbClr val="FBAE40"/>
          </p15:clr>
        </p15:guide>
        <p15:guide id="2" pos="438">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Upravte styly předlohy textu.</a:t>
            </a:r>
          </a:p>
        </p:txBody>
      </p:sp>
      <p:pic>
        <p:nvPicPr>
          <p:cNvPr id="16" name="Obrázek 15">
            <a:extLst>
              <a:ext uri="{FF2B5EF4-FFF2-40B4-BE49-F238E27FC236}">
                <a16:creationId xmlns:a16="http://schemas.microsoft.com/office/drawing/2014/main" id="{F3FD241E-C136-47D8-959E-BB3B67B34C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4175747904"/>
      </p:ext>
    </p:extLst>
  </p:cSld>
  <p:clrMapOvr>
    <a:masterClrMapping/>
  </p:clrMapOvr>
  <p:hf hd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A47E0891-B72B-451F-A5CC-18CC27B9DFD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780225104"/>
      </p:ext>
    </p:extLst>
  </p:cSld>
  <p:clrMapOvr>
    <a:masterClrMapping/>
  </p:clrMapOvr>
  <p:hf hd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B9006E"/>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9" name="Obrázek 8">
            <a:extLst>
              <a:ext uri="{FF2B5EF4-FFF2-40B4-BE49-F238E27FC236}">
                <a16:creationId xmlns:a16="http://schemas.microsoft.com/office/drawing/2014/main" id="{4F60899B-36F3-4125-A4D2-BF77A443E53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77426" y="6050485"/>
            <a:ext cx="883410" cy="597601"/>
          </a:xfrm>
          <a:prstGeom prst="rect">
            <a:avLst/>
          </a:prstGeom>
        </p:spPr>
      </p:pic>
    </p:spTree>
    <p:extLst>
      <p:ext uri="{BB962C8B-B14F-4D97-AF65-F5344CB8AC3E}">
        <p14:creationId xmlns:p14="http://schemas.microsoft.com/office/powerpoint/2010/main" val="1520120044"/>
      </p:ext>
    </p:extLst>
  </p:cSld>
  <p:clrMapOvr>
    <a:masterClrMapping/>
  </p:clrMapOvr>
  <p:hf hd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nímek MUNI ECON">
    <p:bg>
      <p:bgPr>
        <a:solidFill>
          <a:srgbClr val="B9006E"/>
        </a:solidFill>
        <a:effectLst/>
      </p:bgPr>
    </p:bg>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3F35F32C-C513-46D5-A31A-1C8F92EC97F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23135" y="2019299"/>
            <a:ext cx="4199887" cy="2841099"/>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B9006E"/>
                </a:solidFill>
              </a:defRPr>
            </a:lvl1pPr>
          </a:lstStyle>
          <a:p>
            <a:r>
              <a:rPr lang="cs-CZ" dirty="0"/>
              <a:t>Definujte zápatí - název prezentace / pracoviště</a:t>
            </a:r>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rgbClr val="B9006E"/>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6604645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F7D96717-61A6-4CA4-8435-E0D536EBA67F}"/>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599CB6BE-5475-43A1-B06C-8E7566E44666}"/>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545237622"/>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B9006E"/>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1A2D5337-C607-4767-9675-2A7AE5CC3A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20782" cy="1028764"/>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8" name="Obrázek 7">
            <a:extLst>
              <a:ext uri="{FF2B5EF4-FFF2-40B4-BE49-F238E27FC236}">
                <a16:creationId xmlns:a16="http://schemas.microsoft.com/office/drawing/2014/main" id="{BF1866C0-9E4A-449F-8756-70AFEADAD41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DEA7DE3-FBF5-48DB-AE89-99F65F9D8C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4" name="Obrázek 13">
            <a:extLst>
              <a:ext uri="{FF2B5EF4-FFF2-40B4-BE49-F238E27FC236}">
                <a16:creationId xmlns:a16="http://schemas.microsoft.com/office/drawing/2014/main" id="{6A3A2FD6-9C9B-4458-A2AA-D1DD17E7E2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Po kliknutí můžete upravovat styly textu v předloze.</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Po kliknutí můžete upravovat styly textu v předloze.</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22" name="Obrázek 21">
            <a:extLst>
              <a:ext uri="{FF2B5EF4-FFF2-40B4-BE49-F238E27FC236}">
                <a16:creationId xmlns:a16="http://schemas.microsoft.com/office/drawing/2014/main" id="{6FCA30E9-0899-4BB2-A33A-8E8587324D0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Po kliknutí můžete upravovat styly textu v předloze.</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pic>
        <p:nvPicPr>
          <p:cNvPr id="8" name="Obrázek 7">
            <a:extLst>
              <a:ext uri="{FF2B5EF4-FFF2-40B4-BE49-F238E27FC236}">
                <a16:creationId xmlns:a16="http://schemas.microsoft.com/office/drawing/2014/main" id="{4E8261C5-758A-4D2F-9F56-BFDCAE9A46A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6" name="Obrázek 5">
            <a:extLst>
              <a:ext uri="{FF2B5EF4-FFF2-40B4-BE49-F238E27FC236}">
                <a16:creationId xmlns:a16="http://schemas.microsoft.com/office/drawing/2014/main" id="{6F243F96-CFB0-4597-BBC0-87FD04D98E4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6" Type="http://schemas.openxmlformats.org/officeDocument/2006/relationships/image" Target="../media/image1.emf"/><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extLst>
      <p:ext uri="{BB962C8B-B14F-4D97-AF65-F5344CB8AC3E}">
        <p14:creationId xmlns:p14="http://schemas.microsoft.com/office/powerpoint/2010/main" val="1443152052"/>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p15:clr>
            <a:srgbClr val="F26B43"/>
          </p15:clr>
        </p15:guide>
        <p15:guide id="2" pos="43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1.xml.rels><?xml version="1.0" encoding="UTF-8" standalone="yes"?>
<Relationships xmlns="http://schemas.openxmlformats.org/package/2006/relationships"><Relationship Id="rId2" Type="http://schemas.openxmlformats.org/officeDocument/2006/relationships/hyperlink" Target="https://www.vse.cz/cfuc/164" TargetMode="Externa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8407835-F81D-479E-BC76-9FC18468D6BB}"/>
              </a:ext>
            </a:extLst>
          </p:cNvPr>
          <p:cNvSpPr>
            <a:spLocks noGrp="1"/>
          </p:cNvSpPr>
          <p:nvPr>
            <p:ph type="ftr" sz="quarter" idx="10"/>
          </p:nvPr>
        </p:nvSpPr>
        <p:spPr/>
        <p:txBody>
          <a:bodyPr/>
          <a:lstStyle/>
          <a:p>
            <a:r>
              <a:rPr lang="cs-CZ" dirty="0"/>
              <a:t>Martina Sponerová</a:t>
            </a:r>
          </a:p>
        </p:txBody>
      </p:sp>
      <p:sp>
        <p:nvSpPr>
          <p:cNvPr id="3" name="Zástupný symbol pro číslo snímku 2">
            <a:extLst>
              <a:ext uri="{FF2B5EF4-FFF2-40B4-BE49-F238E27FC236}">
                <a16:creationId xmlns:a16="http://schemas.microsoft.com/office/drawing/2014/main" id="{1D74D0B9-0477-47D2-BB97-22A5A069A7F1}"/>
              </a:ext>
            </a:extLst>
          </p:cNvPr>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a:extLst>
              <a:ext uri="{FF2B5EF4-FFF2-40B4-BE49-F238E27FC236}">
                <a16:creationId xmlns:a16="http://schemas.microsoft.com/office/drawing/2014/main" id="{F3C58648-ACFE-426C-A517-328ECD990CF3}"/>
              </a:ext>
            </a:extLst>
          </p:cNvPr>
          <p:cNvSpPr>
            <a:spLocks noGrp="1"/>
          </p:cNvSpPr>
          <p:nvPr>
            <p:ph type="title"/>
          </p:nvPr>
        </p:nvSpPr>
        <p:spPr/>
        <p:txBody>
          <a:bodyPr/>
          <a:lstStyle/>
          <a:p>
            <a:r>
              <a:rPr lang="cs-CZ" altLang="cs-CZ" dirty="0"/>
              <a:t>Alternativní formy financování</a:t>
            </a:r>
            <a:br>
              <a:rPr lang="cs-CZ" altLang="cs-CZ" dirty="0"/>
            </a:br>
            <a:endParaRPr lang="cs-CZ" dirty="0"/>
          </a:p>
        </p:txBody>
      </p:sp>
      <p:sp>
        <p:nvSpPr>
          <p:cNvPr id="5" name="Podnadpis 4">
            <a:extLst>
              <a:ext uri="{FF2B5EF4-FFF2-40B4-BE49-F238E27FC236}">
                <a16:creationId xmlns:a16="http://schemas.microsoft.com/office/drawing/2014/main" id="{B2C2A405-E89C-44BE-90A4-EEFF98AD9526}"/>
              </a:ext>
            </a:extLst>
          </p:cNvPr>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2108435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4F889DBB-B233-4F8B-9643-E2887F84891A}"/>
              </a:ext>
            </a:extLst>
          </p:cNvPr>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10</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a:extLst>
              <a:ext uri="{FF2B5EF4-FFF2-40B4-BE49-F238E27FC236}">
                <a16:creationId xmlns:a16="http://schemas.microsoft.com/office/drawing/2014/main" id="{C577830B-D951-4092-8CD6-A3ADF20C8891}"/>
              </a:ext>
            </a:extLst>
          </p:cNvPr>
          <p:cNvSpPr>
            <a:spLocks noGrp="1"/>
          </p:cNvSpPr>
          <p:nvPr>
            <p:ph type="title"/>
          </p:nvPr>
        </p:nvSpPr>
        <p:spPr/>
        <p:txBody>
          <a:bodyPr/>
          <a:lstStyle/>
          <a:p>
            <a:r>
              <a:rPr lang="cs-CZ" dirty="0"/>
              <a:t>Předmět forfaitingu</a:t>
            </a:r>
          </a:p>
        </p:txBody>
      </p:sp>
      <p:sp>
        <p:nvSpPr>
          <p:cNvPr id="5" name="Zástupný obsah 4">
            <a:extLst>
              <a:ext uri="{FF2B5EF4-FFF2-40B4-BE49-F238E27FC236}">
                <a16:creationId xmlns:a16="http://schemas.microsoft.com/office/drawing/2014/main" id="{6D595A7D-0327-4D9B-ABB7-EB468717FF6E}"/>
              </a:ext>
            </a:extLst>
          </p:cNvPr>
          <p:cNvSpPr>
            <a:spLocks noGrp="1"/>
          </p:cNvSpPr>
          <p:nvPr>
            <p:ph idx="1"/>
          </p:nvPr>
        </p:nvSpPr>
        <p:spPr/>
        <p:txBody>
          <a:bodyPr/>
          <a:lstStyle/>
          <a:p>
            <a:pPr algn="just"/>
            <a:r>
              <a:rPr lang="cs-CZ" dirty="0"/>
              <a:t> </a:t>
            </a:r>
            <a:r>
              <a:rPr lang="cs-CZ" sz="2000" dirty="0"/>
              <a:t>Předmětem forfaitingu mohou být pouze pohledávky, které splňují určité požadavky. Za základní požadavky lze považovat: </a:t>
            </a:r>
          </a:p>
          <a:p>
            <a:pPr lvl="1" algn="just">
              <a:lnSpc>
                <a:spcPct val="150000"/>
              </a:lnSpc>
            </a:pPr>
            <a:r>
              <a:rPr lang="cs-CZ" sz="1800" dirty="0"/>
              <a:t>pohledávky musí být zajištěné; </a:t>
            </a:r>
          </a:p>
          <a:p>
            <a:pPr lvl="1" algn="just">
              <a:lnSpc>
                <a:spcPct val="150000"/>
              </a:lnSpc>
            </a:pPr>
            <a:r>
              <a:rPr lang="cs-CZ" sz="1800" dirty="0"/>
              <a:t>splatnost pohledávek nebývá kratší než 90 – 180 dní. Maximální doba splatnosti se odvozuje zejména od rizika země dlužníka a může se pohybovat i v řádech několika let; </a:t>
            </a:r>
          </a:p>
          <a:p>
            <a:pPr lvl="1" algn="just">
              <a:lnSpc>
                <a:spcPct val="150000"/>
              </a:lnSpc>
            </a:pPr>
            <a:r>
              <a:rPr lang="cs-CZ" sz="1800" dirty="0"/>
              <a:t>pohledávky jsou ve volně směnitelných měnách. Standardně se jedná o hlavní světové měny (USD, EUR, GBP, CHF, YEN); </a:t>
            </a:r>
          </a:p>
          <a:p>
            <a:pPr lvl="1" algn="just">
              <a:lnSpc>
                <a:spcPct val="150000"/>
              </a:lnSpc>
            </a:pPr>
            <a:r>
              <a:rPr lang="cs-CZ" sz="1800" dirty="0"/>
              <a:t>výše pohledávek by měla činit alespoň 150 – 200 tisíc USD.</a:t>
            </a:r>
          </a:p>
        </p:txBody>
      </p:sp>
    </p:spTree>
    <p:extLst>
      <p:ext uri="{BB962C8B-B14F-4D97-AF65-F5344CB8AC3E}">
        <p14:creationId xmlns:p14="http://schemas.microsoft.com/office/powerpoint/2010/main" val="26249260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4F889DBB-B233-4F8B-9643-E2887F84891A}"/>
              </a:ext>
            </a:extLst>
          </p:cNvPr>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11</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a:extLst>
              <a:ext uri="{FF2B5EF4-FFF2-40B4-BE49-F238E27FC236}">
                <a16:creationId xmlns:a16="http://schemas.microsoft.com/office/drawing/2014/main" id="{C577830B-D951-4092-8CD6-A3ADF20C8891}"/>
              </a:ext>
            </a:extLst>
          </p:cNvPr>
          <p:cNvSpPr>
            <a:spLocks noGrp="1"/>
          </p:cNvSpPr>
          <p:nvPr>
            <p:ph type="title"/>
          </p:nvPr>
        </p:nvSpPr>
        <p:spPr/>
        <p:txBody>
          <a:bodyPr/>
          <a:lstStyle/>
          <a:p>
            <a:r>
              <a:rPr lang="cs-CZ" dirty="0"/>
              <a:t>Průběh forfaitingu</a:t>
            </a:r>
          </a:p>
        </p:txBody>
      </p:sp>
      <p:sp>
        <p:nvSpPr>
          <p:cNvPr id="5" name="Zástupný obsah 4">
            <a:extLst>
              <a:ext uri="{FF2B5EF4-FFF2-40B4-BE49-F238E27FC236}">
                <a16:creationId xmlns:a16="http://schemas.microsoft.com/office/drawing/2014/main" id="{6D595A7D-0327-4D9B-ABB7-EB468717FF6E}"/>
              </a:ext>
            </a:extLst>
          </p:cNvPr>
          <p:cNvSpPr>
            <a:spLocks noGrp="1"/>
          </p:cNvSpPr>
          <p:nvPr>
            <p:ph idx="1"/>
          </p:nvPr>
        </p:nvSpPr>
        <p:spPr/>
        <p:txBody>
          <a:bodyPr/>
          <a:lstStyle/>
          <a:p>
            <a:pPr algn="just"/>
            <a:r>
              <a:rPr lang="cs-CZ" dirty="0"/>
              <a:t> </a:t>
            </a:r>
            <a:r>
              <a:rPr lang="cs-CZ" sz="2000" dirty="0"/>
              <a:t>Forfaitingová operace probíhá ve dvou na sebe navazujících fázích – kontraktační a realizační. </a:t>
            </a:r>
          </a:p>
          <a:p>
            <a:pPr marL="72000" indent="0" algn="just">
              <a:buNone/>
            </a:pPr>
            <a:r>
              <a:rPr lang="cs-CZ" sz="2000" b="1" dirty="0"/>
              <a:t>Fáze kontraktační </a:t>
            </a:r>
          </a:p>
          <a:p>
            <a:pPr algn="just"/>
            <a:r>
              <a:rPr lang="cs-CZ" sz="2000" dirty="0"/>
              <a:t>V této fázi se jedná o podmínkách forfaitingu mezi dodavatelem a </a:t>
            </a:r>
            <a:r>
              <a:rPr lang="cs-CZ" sz="2000" dirty="0" err="1"/>
              <a:t>forfaitérem</a:t>
            </a:r>
            <a:r>
              <a:rPr lang="cs-CZ" sz="2000" dirty="0"/>
              <a:t>. </a:t>
            </a:r>
          </a:p>
          <a:p>
            <a:pPr algn="just"/>
            <a:r>
              <a:rPr lang="cs-CZ" sz="2000" dirty="0" err="1"/>
              <a:t>Forfaitér</a:t>
            </a:r>
            <a:r>
              <a:rPr lang="cs-CZ" sz="2000" dirty="0"/>
              <a:t> podle svého rozhodnutí poskytne závaznou nabídku na odkup pohledávky za stanovených podmínek. </a:t>
            </a:r>
          </a:p>
        </p:txBody>
      </p:sp>
    </p:spTree>
    <p:extLst>
      <p:ext uri="{BB962C8B-B14F-4D97-AF65-F5344CB8AC3E}">
        <p14:creationId xmlns:p14="http://schemas.microsoft.com/office/powerpoint/2010/main" val="1013201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4F889DBB-B233-4F8B-9643-E2887F84891A}"/>
              </a:ext>
            </a:extLst>
          </p:cNvPr>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12</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a:extLst>
              <a:ext uri="{FF2B5EF4-FFF2-40B4-BE49-F238E27FC236}">
                <a16:creationId xmlns:a16="http://schemas.microsoft.com/office/drawing/2014/main" id="{C577830B-D951-4092-8CD6-A3ADF20C8891}"/>
              </a:ext>
            </a:extLst>
          </p:cNvPr>
          <p:cNvSpPr>
            <a:spLocks noGrp="1"/>
          </p:cNvSpPr>
          <p:nvPr>
            <p:ph type="title"/>
          </p:nvPr>
        </p:nvSpPr>
        <p:spPr/>
        <p:txBody>
          <a:bodyPr/>
          <a:lstStyle/>
          <a:p>
            <a:r>
              <a:rPr lang="cs-CZ" dirty="0"/>
              <a:t>Průběh forfaitingu</a:t>
            </a:r>
          </a:p>
        </p:txBody>
      </p:sp>
      <p:sp>
        <p:nvSpPr>
          <p:cNvPr id="5" name="Zástupný obsah 4">
            <a:extLst>
              <a:ext uri="{FF2B5EF4-FFF2-40B4-BE49-F238E27FC236}">
                <a16:creationId xmlns:a16="http://schemas.microsoft.com/office/drawing/2014/main" id="{6D595A7D-0327-4D9B-ABB7-EB468717FF6E}"/>
              </a:ext>
            </a:extLst>
          </p:cNvPr>
          <p:cNvSpPr>
            <a:spLocks noGrp="1"/>
          </p:cNvSpPr>
          <p:nvPr>
            <p:ph idx="1"/>
          </p:nvPr>
        </p:nvSpPr>
        <p:spPr/>
        <p:txBody>
          <a:bodyPr/>
          <a:lstStyle/>
          <a:p>
            <a:pPr marL="72000" indent="0" algn="just">
              <a:buNone/>
            </a:pPr>
            <a:r>
              <a:rPr lang="cs-CZ" sz="2000" b="1" dirty="0"/>
              <a:t>Fáze realizační </a:t>
            </a:r>
          </a:p>
          <a:p>
            <a:pPr algn="just"/>
            <a:r>
              <a:rPr lang="cs-CZ" sz="2000" dirty="0"/>
              <a:t>V průběhu fáze realizační dochází k prodeji pohledávky a za konec fáze lze považovat situaci, kdy je pohledávka inkasována. </a:t>
            </a:r>
          </a:p>
        </p:txBody>
      </p:sp>
      <p:pic>
        <p:nvPicPr>
          <p:cNvPr id="2" name="Obrázek 1">
            <a:extLst>
              <a:ext uri="{FF2B5EF4-FFF2-40B4-BE49-F238E27FC236}">
                <a16:creationId xmlns:a16="http://schemas.microsoft.com/office/drawing/2014/main" id="{58407A5F-BAF4-46C7-9C56-7684663ECD94}"/>
              </a:ext>
            </a:extLst>
          </p:cNvPr>
          <p:cNvPicPr>
            <a:picLocks noChangeAspect="1"/>
          </p:cNvPicPr>
          <p:nvPr/>
        </p:nvPicPr>
        <p:blipFill rotWithShape="1">
          <a:blip r:embed="rId2"/>
          <a:srcRect l="21767" t="25942" r="28505" b="21305"/>
          <a:stretch/>
        </p:blipFill>
        <p:spPr>
          <a:xfrm>
            <a:off x="1828800" y="3011556"/>
            <a:ext cx="7424529" cy="3617844"/>
          </a:xfrm>
          <a:prstGeom prst="rect">
            <a:avLst/>
          </a:prstGeom>
        </p:spPr>
      </p:pic>
    </p:spTree>
    <p:extLst>
      <p:ext uri="{BB962C8B-B14F-4D97-AF65-F5344CB8AC3E}">
        <p14:creationId xmlns:p14="http://schemas.microsoft.com/office/powerpoint/2010/main" val="4451054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4F889DBB-B233-4F8B-9643-E2887F84891A}"/>
              </a:ext>
            </a:extLst>
          </p:cNvPr>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13</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a:extLst>
              <a:ext uri="{FF2B5EF4-FFF2-40B4-BE49-F238E27FC236}">
                <a16:creationId xmlns:a16="http://schemas.microsoft.com/office/drawing/2014/main" id="{C577830B-D951-4092-8CD6-A3ADF20C8891}"/>
              </a:ext>
            </a:extLst>
          </p:cNvPr>
          <p:cNvSpPr>
            <a:spLocks noGrp="1"/>
          </p:cNvSpPr>
          <p:nvPr>
            <p:ph type="title"/>
          </p:nvPr>
        </p:nvSpPr>
        <p:spPr/>
        <p:txBody>
          <a:bodyPr/>
          <a:lstStyle/>
          <a:p>
            <a:r>
              <a:rPr lang="cs-CZ" dirty="0"/>
              <a:t>Cena forfaitingu</a:t>
            </a:r>
          </a:p>
        </p:txBody>
      </p:sp>
      <p:sp>
        <p:nvSpPr>
          <p:cNvPr id="5" name="Zástupný obsah 4">
            <a:extLst>
              <a:ext uri="{FF2B5EF4-FFF2-40B4-BE49-F238E27FC236}">
                <a16:creationId xmlns:a16="http://schemas.microsoft.com/office/drawing/2014/main" id="{6D595A7D-0327-4D9B-ABB7-EB468717FF6E}"/>
              </a:ext>
            </a:extLst>
          </p:cNvPr>
          <p:cNvSpPr>
            <a:spLocks noGrp="1"/>
          </p:cNvSpPr>
          <p:nvPr>
            <p:ph idx="1"/>
          </p:nvPr>
        </p:nvSpPr>
        <p:spPr/>
        <p:txBody>
          <a:bodyPr/>
          <a:lstStyle/>
          <a:p>
            <a:pPr marL="72000" indent="0" algn="just">
              <a:buNone/>
            </a:pPr>
            <a:r>
              <a:rPr lang="cs-CZ" sz="2000" b="1" dirty="0"/>
              <a:t>Cena je tvořena následujícími položkami: </a:t>
            </a:r>
          </a:p>
          <a:p>
            <a:pPr algn="just"/>
            <a:r>
              <a:rPr lang="cs-CZ" sz="1800" b="1" dirty="0"/>
              <a:t>diskont</a:t>
            </a:r>
            <a:r>
              <a:rPr lang="cs-CZ" sz="1800" dirty="0"/>
              <a:t> – částka, o kterou bude snížena hodnota pohledávky při výplatě dodavateli. Diskont je v tomto případě placen předem (tj. nominální hodnota pohledávky se snižuje o výši diskontu).; </a:t>
            </a:r>
          </a:p>
          <a:p>
            <a:pPr algn="just"/>
            <a:r>
              <a:rPr lang="cs-CZ" sz="1800" b="1" dirty="0"/>
              <a:t>závazková provize </a:t>
            </a:r>
            <a:r>
              <a:rPr lang="cs-CZ" sz="1800" dirty="0"/>
              <a:t>(</a:t>
            </a:r>
            <a:r>
              <a:rPr lang="cs-CZ" sz="1800" dirty="0" err="1"/>
              <a:t>commitment</a:t>
            </a:r>
            <a:r>
              <a:rPr lang="cs-CZ" sz="1800" dirty="0"/>
              <a:t> </a:t>
            </a:r>
            <a:r>
              <a:rPr lang="cs-CZ" sz="1800" dirty="0" err="1"/>
              <a:t>fee</a:t>
            </a:r>
            <a:r>
              <a:rPr lang="cs-CZ" sz="1800" dirty="0"/>
              <a:t>) – provize, kterou si účtuje </a:t>
            </a:r>
            <a:r>
              <a:rPr lang="cs-CZ" sz="1800" dirty="0" err="1"/>
              <a:t>forfaitér</a:t>
            </a:r>
            <a:r>
              <a:rPr lang="cs-CZ" sz="1800" dirty="0"/>
              <a:t> za držení pohotových finančních zdrojů; </a:t>
            </a:r>
          </a:p>
          <a:p>
            <a:pPr algn="just"/>
            <a:r>
              <a:rPr lang="cs-CZ" sz="1800" b="1" dirty="0"/>
              <a:t>zpracovatelská provize </a:t>
            </a:r>
            <a:r>
              <a:rPr lang="cs-CZ" sz="1800" dirty="0"/>
              <a:t>(management </a:t>
            </a:r>
            <a:r>
              <a:rPr lang="cs-CZ" sz="1800" dirty="0" err="1"/>
              <a:t>fee</a:t>
            </a:r>
            <a:r>
              <a:rPr lang="cs-CZ" sz="1800" dirty="0"/>
              <a:t>) – poplatek zahrnující v sobě administrativní a další náklady </a:t>
            </a:r>
            <a:r>
              <a:rPr lang="cs-CZ" sz="1800" dirty="0" err="1"/>
              <a:t>forfaitéra</a:t>
            </a:r>
            <a:r>
              <a:rPr lang="cs-CZ" sz="1800" dirty="0"/>
              <a:t> za zpracování nabídky a forfaitingové smlouvy. </a:t>
            </a:r>
          </a:p>
          <a:p>
            <a:pPr algn="just"/>
            <a:r>
              <a:rPr lang="cs-CZ" sz="1800" b="1" dirty="0"/>
              <a:t>opční provize </a:t>
            </a:r>
            <a:r>
              <a:rPr lang="cs-CZ" sz="1800" dirty="0"/>
              <a:t>(</a:t>
            </a:r>
            <a:r>
              <a:rPr lang="cs-CZ" sz="1800" dirty="0" err="1"/>
              <a:t>option</a:t>
            </a:r>
            <a:r>
              <a:rPr lang="cs-CZ" sz="1800" dirty="0"/>
              <a:t> </a:t>
            </a:r>
            <a:r>
              <a:rPr lang="cs-CZ" sz="1800" dirty="0" err="1"/>
              <a:t>fee</a:t>
            </a:r>
            <a:r>
              <a:rPr lang="cs-CZ" sz="1800" dirty="0"/>
              <a:t>) – </a:t>
            </a:r>
            <a:r>
              <a:rPr lang="cs-CZ" sz="1800" dirty="0" err="1"/>
              <a:t>forfaitér</a:t>
            </a:r>
            <a:r>
              <a:rPr lang="cs-CZ" sz="1800" dirty="0"/>
              <a:t> ji účtuje v tom případě, kdy dodavatel získává opci na uzavření forfaitingové smlouvy během určité doby (většinou ne delší jak jeden měsíc) za předem pevně stanovených podmínek. </a:t>
            </a:r>
          </a:p>
        </p:txBody>
      </p:sp>
    </p:spTree>
    <p:extLst>
      <p:ext uri="{BB962C8B-B14F-4D97-AF65-F5344CB8AC3E}">
        <p14:creationId xmlns:p14="http://schemas.microsoft.com/office/powerpoint/2010/main" val="4694262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14</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dirty="0"/>
              <a:t>Leasing</a:t>
            </a:r>
          </a:p>
        </p:txBody>
      </p:sp>
      <p:sp>
        <p:nvSpPr>
          <p:cNvPr id="5" name="Zástupný symbol pro obsah 4"/>
          <p:cNvSpPr>
            <a:spLocks noGrp="1"/>
          </p:cNvSpPr>
          <p:nvPr>
            <p:ph idx="1"/>
          </p:nvPr>
        </p:nvSpPr>
        <p:spPr/>
        <p:txBody>
          <a:bodyPr/>
          <a:lstStyle/>
          <a:p>
            <a:pPr algn="just"/>
            <a:r>
              <a:rPr lang="cs-CZ" sz="2000" dirty="0"/>
              <a:t>forma užívání věci (nejčastěji automobilu), kdy věc koupí místo uživatele někdo jiný (leasingová společnost), který věc uživateli za peníze pronajme. Dokud nájemce nezaplatí všechny splátky (většinou měsíčně), zákonným vlastníkem aktiva je stále pronajímatel. </a:t>
            </a:r>
          </a:p>
          <a:p>
            <a:pPr algn="just"/>
            <a:r>
              <a:rPr lang="cs-CZ" sz="2000" dirty="0"/>
              <a:t>Rozlišujeme dva základní typy leasingu a to finanční a operativní leasing.</a:t>
            </a:r>
          </a:p>
          <a:p>
            <a:pPr algn="just"/>
            <a:r>
              <a:rPr lang="cs-CZ" sz="2000" dirty="0"/>
              <a:t>Většinu leasingových společností v Česku sdružuje Česká leasingová a finanční asociace. </a:t>
            </a:r>
          </a:p>
          <a:p>
            <a:pPr algn="just"/>
            <a:endParaRPr lang="cs-CZ" sz="2000" dirty="0"/>
          </a:p>
          <a:p>
            <a:pPr marL="72000" indent="0">
              <a:buNone/>
            </a:pPr>
            <a:endParaRPr lang="cs-CZ" sz="1800" dirty="0"/>
          </a:p>
        </p:txBody>
      </p:sp>
    </p:spTree>
    <p:extLst>
      <p:ext uri="{BB962C8B-B14F-4D97-AF65-F5344CB8AC3E}">
        <p14:creationId xmlns:p14="http://schemas.microsoft.com/office/powerpoint/2010/main" val="18307853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15</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dirty="0"/>
              <a:t>Finanční leasing</a:t>
            </a:r>
          </a:p>
        </p:txBody>
      </p:sp>
      <p:sp>
        <p:nvSpPr>
          <p:cNvPr id="5" name="Zástupný symbol pro obsah 4"/>
          <p:cNvSpPr>
            <a:spLocks noGrp="1"/>
          </p:cNvSpPr>
          <p:nvPr>
            <p:ph idx="1"/>
          </p:nvPr>
        </p:nvSpPr>
        <p:spPr/>
        <p:txBody>
          <a:bodyPr/>
          <a:lstStyle/>
          <a:p>
            <a:pPr algn="just"/>
            <a:r>
              <a:rPr lang="cs-CZ" sz="1600" b="0" i="0" dirty="0">
                <a:solidFill>
                  <a:srgbClr val="202122"/>
                </a:solidFill>
                <a:effectLst/>
                <a:latin typeface="Arial" panose="020B0604020202020204" pitchFamily="34" charset="0"/>
              </a:rPr>
              <a:t>Je základním typem, kdy financovaný předmět je po celou dobu majetkem financující (leasingové) společnosti a teprve na konci leasingu přechází vlastnictví na zákazníka. </a:t>
            </a:r>
          </a:p>
          <a:p>
            <a:pPr algn="just"/>
            <a:r>
              <a:rPr lang="cs-CZ" sz="1600" b="0" i="0" dirty="0">
                <a:solidFill>
                  <a:srgbClr val="202122"/>
                </a:solidFill>
                <a:effectLst/>
                <a:latin typeface="Arial" panose="020B0604020202020204" pitchFamily="34" charset="0"/>
              </a:rPr>
              <a:t>Vlastnictví předmětu financování významně snižuje riziko leasingové společnosti. Ta má v případě nedobytnosti pohledávky v ruce silný nástroj, umožňující využít §207 trestního zákoníku o „neoprávněném užívání cizí věci“. </a:t>
            </a:r>
          </a:p>
          <a:p>
            <a:pPr algn="just"/>
            <a:r>
              <a:rPr lang="cs-CZ" sz="1600" b="0" i="0" dirty="0">
                <a:solidFill>
                  <a:srgbClr val="202122"/>
                </a:solidFill>
                <a:effectLst/>
                <a:latin typeface="Arial" panose="020B0604020202020204" pitchFamily="34" charset="0"/>
              </a:rPr>
              <a:t>Riziko odcizení nebo zničení při havárii je kryto havarijním pojištěním. Toto pojištění může mít nižší sazby než individuální pojištění, protože leasingová společnost může s pojišťovnou sjednat lepší sazby. Kromě pojištění předmětu je možné rovněž pojistit riziko nesplácení z důvodu ztráty pracovní schopnosti, ztráty zaměstnání apod. Naše zákony (o dani z příjmu, dani z přidané hodnoty) pojem „leasing“ přímo neobsahují, ale mluví o něm jako o „finančním pronájmu s následnou koupí najaté věci“. Při dodržení minimální délky (leasingové) smlouvy je možné leasingové splátky započítat přímo do daňově uznatelných nákladů, délka smlouvy je přitom většinou kratší než doba odepisování předmětu při jeho vlastnictví.</a:t>
            </a:r>
            <a:endParaRPr lang="cs-CZ" sz="1600" dirty="0"/>
          </a:p>
          <a:p>
            <a:pPr marL="72000" indent="0">
              <a:buNone/>
            </a:pPr>
            <a:endParaRPr lang="cs-CZ" sz="1800" dirty="0"/>
          </a:p>
        </p:txBody>
      </p:sp>
    </p:spTree>
    <p:extLst>
      <p:ext uri="{BB962C8B-B14F-4D97-AF65-F5344CB8AC3E}">
        <p14:creationId xmlns:p14="http://schemas.microsoft.com/office/powerpoint/2010/main" val="9237545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16</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dirty="0"/>
              <a:t>Zpětný leasing</a:t>
            </a:r>
          </a:p>
        </p:txBody>
      </p:sp>
      <p:sp>
        <p:nvSpPr>
          <p:cNvPr id="5" name="Zástupný symbol pro obsah 4"/>
          <p:cNvSpPr>
            <a:spLocks noGrp="1"/>
          </p:cNvSpPr>
          <p:nvPr>
            <p:ph idx="1"/>
          </p:nvPr>
        </p:nvSpPr>
        <p:spPr/>
        <p:txBody>
          <a:bodyPr/>
          <a:lstStyle/>
          <a:p>
            <a:pPr algn="just"/>
            <a:r>
              <a:rPr lang="cs-CZ" sz="1800" b="0" i="0" dirty="0">
                <a:solidFill>
                  <a:srgbClr val="202122"/>
                </a:solidFill>
                <a:effectLst/>
                <a:latin typeface="Arial" panose="020B0604020202020204" pitchFamily="34" charset="0"/>
              </a:rPr>
              <a:t>Někdy také označován jako „nepřímý finanční leasing“ je formou leasingu, při kterém majitel nějaké věci (dopravního prostředku, výrobního stroje, nemovitosti atp.) tuto věc nejprve prodá leasingové společnosti, která mu následně na tuto věc poskytne finanční leasing, takže původní majitel věc i nadále užívá jako nájemce a průběžně splácí. Po řádném splacení se pak stává majitelem věci zpět. </a:t>
            </a:r>
          </a:p>
          <a:p>
            <a:pPr algn="just"/>
            <a:r>
              <a:rPr lang="cs-CZ" sz="1800" b="0" i="0" dirty="0">
                <a:solidFill>
                  <a:srgbClr val="202122"/>
                </a:solidFill>
                <a:effectLst/>
                <a:latin typeface="Arial" panose="020B0604020202020204" pitchFamily="34" charset="0"/>
              </a:rPr>
              <a:t>Účelem zpětného leasingu je získat aktuálně potřebnou hotovost.</a:t>
            </a:r>
          </a:p>
          <a:p>
            <a:pPr algn="just"/>
            <a:r>
              <a:rPr lang="cs-CZ" sz="1800" b="0" i="0" dirty="0">
                <a:solidFill>
                  <a:srgbClr val="202122"/>
                </a:solidFill>
                <a:effectLst/>
                <a:latin typeface="Arial" panose="020B0604020202020204" pitchFamily="34" charset="0"/>
              </a:rPr>
              <a:t>Zpětný leasing může být používán i jako ochrana majetku před hrozícími exekucemi a věřiteli. Pokud totiž dlužník převede svůj majetek na třetí subjekt, věřitelé se obtížněji domáhají úhrady svých dluhů.</a:t>
            </a:r>
          </a:p>
        </p:txBody>
      </p:sp>
    </p:spTree>
    <p:extLst>
      <p:ext uri="{BB962C8B-B14F-4D97-AF65-F5344CB8AC3E}">
        <p14:creationId xmlns:p14="http://schemas.microsoft.com/office/powerpoint/2010/main" val="1984929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17</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dirty="0"/>
              <a:t>Operativní leasing</a:t>
            </a:r>
          </a:p>
        </p:txBody>
      </p:sp>
      <p:sp>
        <p:nvSpPr>
          <p:cNvPr id="5" name="Zástupný symbol pro obsah 4"/>
          <p:cNvSpPr>
            <a:spLocks noGrp="1"/>
          </p:cNvSpPr>
          <p:nvPr>
            <p:ph idx="1"/>
          </p:nvPr>
        </p:nvSpPr>
        <p:spPr/>
        <p:txBody>
          <a:bodyPr/>
          <a:lstStyle/>
          <a:p>
            <a:pPr algn="just"/>
            <a:r>
              <a:rPr lang="cs-CZ" sz="1800" b="0" i="0" dirty="0">
                <a:solidFill>
                  <a:srgbClr val="202122"/>
                </a:solidFill>
                <a:effectLst/>
                <a:latin typeface="Arial" panose="020B0604020202020204" pitchFamily="34" charset="0"/>
              </a:rPr>
              <a:t>Operativní leasing se od finančního leasingu liší zejména tím, že předmět nájmu (nejčastěji vozidlo) zůstává ve vlastnictví leasingové společnosti i po skončení smlouvy. To umožňuje leasingovým společnostem započítat do splátek pouze rozdíl mezi pořizovací a zůstatkovou hodnotou předmětu nájmu. Díky tomu klient během leasingu zaplatí pouze reálně amortizovanou část ceny předmětu nájmu. V Česku je tento typ leasingu využíván většinou živnostníky nebo společnostmi – běžní spotřebitelé operativní leasing využívají v omezené míře a většinou pouze na vozidla.</a:t>
            </a:r>
          </a:p>
          <a:p>
            <a:pPr algn="just"/>
            <a:endParaRPr lang="cs-CZ" sz="1600" b="0" i="0" dirty="0">
              <a:solidFill>
                <a:srgbClr val="202122"/>
              </a:solidFill>
              <a:effectLst/>
              <a:latin typeface="Arial" panose="020B0604020202020204" pitchFamily="34" charset="0"/>
            </a:endParaRPr>
          </a:p>
        </p:txBody>
      </p:sp>
    </p:spTree>
    <p:extLst>
      <p:ext uri="{BB962C8B-B14F-4D97-AF65-F5344CB8AC3E}">
        <p14:creationId xmlns:p14="http://schemas.microsoft.com/office/powerpoint/2010/main" val="39930826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18</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dirty="0"/>
              <a:t>Operativní leasing vozidel</a:t>
            </a:r>
          </a:p>
        </p:txBody>
      </p:sp>
      <p:sp>
        <p:nvSpPr>
          <p:cNvPr id="5" name="Zástupný symbol pro obsah 4"/>
          <p:cNvSpPr>
            <a:spLocks noGrp="1"/>
          </p:cNvSpPr>
          <p:nvPr>
            <p:ph idx="1"/>
          </p:nvPr>
        </p:nvSpPr>
        <p:spPr/>
        <p:txBody>
          <a:bodyPr/>
          <a:lstStyle/>
          <a:p>
            <a:pPr algn="just"/>
            <a:r>
              <a:rPr lang="cs-CZ" sz="1600" b="0" i="0" dirty="0">
                <a:solidFill>
                  <a:srgbClr val="202122"/>
                </a:solidFill>
                <a:effectLst/>
                <a:latin typeface="Arial" panose="020B0604020202020204" pitchFamily="34" charset="0"/>
              </a:rPr>
              <a:t>Minimální délka u vozidel není limitována, většinou je však 6 měsíců, maximální 60 měsíců. Nejčastěji volená délka je 36 měsíců. </a:t>
            </a:r>
          </a:p>
          <a:p>
            <a:pPr algn="just"/>
            <a:r>
              <a:rPr lang="cs-CZ" sz="1600" b="0" i="0" dirty="0">
                <a:solidFill>
                  <a:srgbClr val="202122"/>
                </a:solidFill>
                <a:effectLst/>
                <a:latin typeface="Arial" panose="020B0604020202020204" pitchFamily="34" charset="0"/>
              </a:rPr>
              <a:t>Pro výpočet přesné výše splátky je důležitý i počet km, které klient s vozem během leasingu najezdí. Většina nabídek obsahuje roční nájezd v rozpětí 20 – 35 tis. km s tím, že je možné individuálně sjednat vyšší limity nájezdu.</a:t>
            </a:r>
          </a:p>
          <a:p>
            <a:pPr algn="just"/>
            <a:r>
              <a:rPr lang="cs-CZ" sz="1600" dirty="0">
                <a:solidFill>
                  <a:srgbClr val="202122"/>
                </a:solidFill>
                <a:latin typeface="Arial" panose="020B0604020202020204" pitchFamily="34" charset="0"/>
              </a:rPr>
              <a:t>Operativní leasing</a:t>
            </a:r>
            <a:r>
              <a:rPr lang="cs-CZ" sz="1600" b="0" i="0" dirty="0">
                <a:solidFill>
                  <a:srgbClr val="202122"/>
                </a:solidFill>
                <a:effectLst/>
                <a:latin typeface="Arial" panose="020B0604020202020204" pitchFamily="34" charset="0"/>
              </a:rPr>
              <a:t> se dále dělí na </a:t>
            </a:r>
            <a:r>
              <a:rPr lang="cs-CZ" sz="1600" b="1" i="0" dirty="0">
                <a:solidFill>
                  <a:srgbClr val="202122"/>
                </a:solidFill>
                <a:effectLst/>
                <a:latin typeface="Arial" panose="020B0604020202020204" pitchFamily="34" charset="0"/>
              </a:rPr>
              <a:t>Full </a:t>
            </a:r>
            <a:r>
              <a:rPr lang="cs-CZ" sz="1600" b="1" i="0" dirty="0" err="1">
                <a:solidFill>
                  <a:srgbClr val="202122"/>
                </a:solidFill>
                <a:effectLst/>
                <a:latin typeface="Arial" panose="020B0604020202020204" pitchFamily="34" charset="0"/>
              </a:rPr>
              <a:t>service</a:t>
            </a:r>
            <a:r>
              <a:rPr lang="cs-CZ" sz="1600" b="1" i="0" dirty="0">
                <a:solidFill>
                  <a:srgbClr val="202122"/>
                </a:solidFill>
                <a:effectLst/>
                <a:latin typeface="Arial" panose="020B0604020202020204" pitchFamily="34" charset="0"/>
              </a:rPr>
              <a:t> leasing – Otevřená kalkulace</a:t>
            </a:r>
            <a:r>
              <a:rPr lang="cs-CZ" sz="1600" b="0" i="0" dirty="0">
                <a:solidFill>
                  <a:srgbClr val="202122"/>
                </a:solidFill>
                <a:effectLst/>
                <a:latin typeface="Arial" panose="020B0604020202020204" pitchFamily="34" charset="0"/>
              </a:rPr>
              <a:t>, u které jsou technické služby (kompletní servis, pneuservis a náhradní vozidlo) do splátky zahrnuty pouze formou záloh na budoucí reálné výdaje. </a:t>
            </a:r>
          </a:p>
          <a:p>
            <a:pPr algn="just"/>
            <a:r>
              <a:rPr lang="cs-CZ" sz="1600" b="0" i="0" dirty="0">
                <a:solidFill>
                  <a:srgbClr val="202122"/>
                </a:solidFill>
                <a:effectLst/>
                <a:latin typeface="Arial" panose="020B0604020202020204" pitchFamily="34" charset="0"/>
              </a:rPr>
              <a:t>Druhou </a:t>
            </a:r>
            <a:r>
              <a:rPr lang="cs-CZ" sz="1600" dirty="0">
                <a:solidFill>
                  <a:srgbClr val="202122"/>
                </a:solidFill>
                <a:latin typeface="Arial" panose="020B0604020202020204" pitchFamily="34" charset="0"/>
              </a:rPr>
              <a:t>variantou je </a:t>
            </a:r>
            <a:r>
              <a:rPr lang="cs-CZ" sz="1600" b="1" i="0" dirty="0">
                <a:solidFill>
                  <a:srgbClr val="202122"/>
                </a:solidFill>
                <a:effectLst/>
                <a:latin typeface="Arial" panose="020B0604020202020204" pitchFamily="34" charset="0"/>
              </a:rPr>
              <a:t>Full </a:t>
            </a:r>
            <a:r>
              <a:rPr lang="cs-CZ" sz="1600" b="1" i="0" dirty="0" err="1">
                <a:solidFill>
                  <a:srgbClr val="202122"/>
                </a:solidFill>
                <a:effectLst/>
                <a:latin typeface="Arial" panose="020B0604020202020204" pitchFamily="34" charset="0"/>
              </a:rPr>
              <a:t>service</a:t>
            </a:r>
            <a:r>
              <a:rPr lang="cs-CZ" sz="1600" b="1" i="0" dirty="0">
                <a:solidFill>
                  <a:srgbClr val="202122"/>
                </a:solidFill>
                <a:effectLst/>
                <a:latin typeface="Arial" panose="020B0604020202020204" pitchFamily="34" charset="0"/>
              </a:rPr>
              <a:t> leasing – Uzavřená kalkulace</a:t>
            </a:r>
            <a:r>
              <a:rPr lang="cs-CZ" sz="1600" b="0" i="0" dirty="0">
                <a:solidFill>
                  <a:srgbClr val="202122"/>
                </a:solidFill>
                <a:effectLst/>
                <a:latin typeface="Arial" panose="020B0604020202020204" pitchFamily="34" charset="0"/>
              </a:rPr>
              <a:t>. Při variantě této variantě je v ceně splátky (spolu se silniční daní, sdruženým pojištěním a administrativním poplatkem) většinou zahrnut kompletní servis, pneuservis a náhradní vozidlo formou předem pevně definovaných nákladů. </a:t>
            </a:r>
          </a:p>
        </p:txBody>
      </p:sp>
    </p:spTree>
    <p:extLst>
      <p:ext uri="{BB962C8B-B14F-4D97-AF65-F5344CB8AC3E}">
        <p14:creationId xmlns:p14="http://schemas.microsoft.com/office/powerpoint/2010/main" val="4004759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19</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dirty="0"/>
              <a:t>Americký leasing</a:t>
            </a:r>
          </a:p>
        </p:txBody>
      </p:sp>
      <p:sp>
        <p:nvSpPr>
          <p:cNvPr id="5" name="Zástupný symbol pro obsah 4"/>
          <p:cNvSpPr>
            <a:spLocks noGrp="1"/>
          </p:cNvSpPr>
          <p:nvPr>
            <p:ph idx="1"/>
          </p:nvPr>
        </p:nvSpPr>
        <p:spPr/>
        <p:txBody>
          <a:bodyPr/>
          <a:lstStyle/>
          <a:p>
            <a:pPr algn="just"/>
            <a:r>
              <a:rPr lang="cs-CZ" sz="1800" b="0" i="0" dirty="0">
                <a:solidFill>
                  <a:srgbClr val="202122"/>
                </a:solidFill>
                <a:effectLst/>
                <a:latin typeface="Arial" panose="020B0604020202020204" pitchFamily="34" charset="0"/>
              </a:rPr>
              <a:t> je forma operativního leasingu většinou užitkových nákladních vozidel, při které se poskytuje vozidlo obvykle včetně paliva a je zahrnut kompletní servis. </a:t>
            </a:r>
          </a:p>
          <a:p>
            <a:pPr algn="just"/>
            <a:r>
              <a:rPr lang="cs-CZ" sz="1800" b="0" i="0" dirty="0">
                <a:solidFill>
                  <a:srgbClr val="202122"/>
                </a:solidFill>
                <a:effectLst/>
                <a:latin typeface="Arial" panose="020B0604020202020204" pitchFamily="34" charset="0"/>
              </a:rPr>
              <a:t>Při této variantě je zákazníkovi účtována ujetá vzdálenost (km, míle). </a:t>
            </a:r>
          </a:p>
          <a:p>
            <a:pPr algn="just"/>
            <a:r>
              <a:rPr lang="cs-CZ" sz="1800" b="0" i="0" dirty="0">
                <a:solidFill>
                  <a:srgbClr val="202122"/>
                </a:solidFill>
                <a:effectLst/>
                <a:latin typeface="Arial" panose="020B0604020202020204" pitchFamily="34" charset="0"/>
              </a:rPr>
              <a:t>Vozidlo je vybaveno systémem sledování nebo zvláštním počítadlem kilometrů. </a:t>
            </a:r>
          </a:p>
          <a:p>
            <a:pPr algn="just"/>
            <a:r>
              <a:rPr lang="cs-CZ" sz="1800" b="0" i="0" dirty="0">
                <a:solidFill>
                  <a:srgbClr val="202122"/>
                </a:solidFill>
                <a:effectLst/>
                <a:latin typeface="Arial" panose="020B0604020202020204" pitchFamily="34" charset="0"/>
              </a:rPr>
              <a:t>V zahraniční tuto formu využívají největší poskytovatelé operativního leasingu ve spolupráci s distributory pohonných hmot. Jedná se tak vlastně o formu vertikální spolupráce: </a:t>
            </a:r>
            <a:r>
              <a:rPr lang="cs-CZ" sz="1800" b="0" i="1" dirty="0">
                <a:solidFill>
                  <a:srgbClr val="202122"/>
                </a:solidFill>
                <a:effectLst/>
                <a:latin typeface="Arial" panose="020B0604020202020204" pitchFamily="34" charset="0"/>
              </a:rPr>
              <a:t>leasingová společnost – dodavatel paliva – provozovatel vozidla</a:t>
            </a:r>
            <a:r>
              <a:rPr lang="cs-CZ" sz="1800" b="0" i="0" dirty="0">
                <a:solidFill>
                  <a:srgbClr val="202122"/>
                </a:solidFill>
                <a:effectLst/>
                <a:latin typeface="Arial" panose="020B0604020202020204" pitchFamily="34" charset="0"/>
              </a:rPr>
              <a:t>. Palivo je obvykle poskytováno formou kreditní „palivové“ karty, která umožňuje tankování pouze na vybraných čerpacích stanicích.</a:t>
            </a:r>
          </a:p>
        </p:txBody>
      </p:sp>
    </p:spTree>
    <p:extLst>
      <p:ext uri="{BB962C8B-B14F-4D97-AF65-F5344CB8AC3E}">
        <p14:creationId xmlns:p14="http://schemas.microsoft.com/office/powerpoint/2010/main" val="352272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B44FE1D7-97F1-4042-960B-50AEED2C829A}"/>
              </a:ext>
            </a:extLst>
          </p:cNvPr>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a:extLst>
              <a:ext uri="{FF2B5EF4-FFF2-40B4-BE49-F238E27FC236}">
                <a16:creationId xmlns:a16="http://schemas.microsoft.com/office/drawing/2014/main" id="{6C394120-0A00-48B8-BFD8-E97BC1FCA23A}"/>
              </a:ext>
            </a:extLst>
          </p:cNvPr>
          <p:cNvSpPr>
            <a:spLocks noGrp="1"/>
          </p:cNvSpPr>
          <p:nvPr>
            <p:ph type="title"/>
          </p:nvPr>
        </p:nvSpPr>
        <p:spPr/>
        <p:txBody>
          <a:bodyPr/>
          <a:lstStyle/>
          <a:p>
            <a:r>
              <a:rPr lang="cs-CZ" dirty="0"/>
              <a:t>Alternativní formy financování</a:t>
            </a:r>
          </a:p>
        </p:txBody>
      </p:sp>
      <p:sp>
        <p:nvSpPr>
          <p:cNvPr id="5" name="Zástupný obsah 4">
            <a:extLst>
              <a:ext uri="{FF2B5EF4-FFF2-40B4-BE49-F238E27FC236}">
                <a16:creationId xmlns:a16="http://schemas.microsoft.com/office/drawing/2014/main" id="{D775126E-B58D-4173-807D-DF6198FF17EE}"/>
              </a:ext>
            </a:extLst>
          </p:cNvPr>
          <p:cNvSpPr>
            <a:spLocks noGrp="1"/>
          </p:cNvSpPr>
          <p:nvPr>
            <p:ph idx="1"/>
          </p:nvPr>
        </p:nvSpPr>
        <p:spPr/>
        <p:txBody>
          <a:bodyPr/>
          <a:lstStyle/>
          <a:p>
            <a:pPr algn="just"/>
            <a:r>
              <a:rPr lang="cs-CZ" sz="2000" dirty="0">
                <a:effectLst/>
                <a:ea typeface="Times New Roman" panose="02020603050405020304" pitchFamily="18" charset="0"/>
              </a:rPr>
              <a:t>B. J. </a:t>
            </a:r>
            <a:r>
              <a:rPr lang="cs-CZ" sz="2000" dirty="0" err="1">
                <a:effectLst/>
                <a:ea typeface="Times New Roman" panose="02020603050405020304" pitchFamily="18" charset="0"/>
              </a:rPr>
              <a:t>Blechman</a:t>
            </a:r>
            <a:r>
              <a:rPr lang="cs-CZ" sz="2000" dirty="0">
                <a:effectLst/>
                <a:ea typeface="Times New Roman" panose="02020603050405020304" pitchFamily="18" charset="0"/>
              </a:rPr>
              <a:t> a J. C. </a:t>
            </a:r>
            <a:r>
              <a:rPr lang="cs-CZ" sz="2000" dirty="0" err="1">
                <a:effectLst/>
                <a:ea typeface="Times New Roman" panose="02020603050405020304" pitchFamily="18" charset="0"/>
              </a:rPr>
              <a:t>Levinson</a:t>
            </a:r>
            <a:r>
              <a:rPr lang="cs-CZ" sz="2000" dirty="0">
                <a:effectLst/>
                <a:ea typeface="Times New Roman" panose="02020603050405020304" pitchFamily="18" charset="0"/>
              </a:rPr>
              <a:t> definují alternativní zdroje financování jako metodu financování jakéhokoli druhu podnikání bez ohledu na okolnosti. Podniky využívají tyto metody financování např. v situacích, kdy je banka odmítla financovat, když podnik nemá dostatečné zajištění, v případě kdy se podnik potýká s neschopností splácet úvěr, anebo když podniku dojde hotovost. </a:t>
            </a:r>
          </a:p>
          <a:p>
            <a:pPr algn="just"/>
            <a:endParaRPr lang="cs-CZ" sz="2000" dirty="0"/>
          </a:p>
          <a:p>
            <a:pPr algn="just"/>
            <a:r>
              <a:rPr lang="cs-CZ" sz="2000" dirty="0"/>
              <a:t>V našem případě se bude jednat o:</a:t>
            </a:r>
          </a:p>
          <a:p>
            <a:pPr marL="72000" indent="0" algn="just">
              <a:buNone/>
            </a:pPr>
            <a:r>
              <a:rPr lang="cs-CZ" sz="2000" dirty="0"/>
              <a:t>faktoring, forfaiting, leasing a venture kapitál.</a:t>
            </a:r>
          </a:p>
        </p:txBody>
      </p:sp>
    </p:spTree>
    <p:extLst>
      <p:ext uri="{BB962C8B-B14F-4D97-AF65-F5344CB8AC3E}">
        <p14:creationId xmlns:p14="http://schemas.microsoft.com/office/powerpoint/2010/main" val="9456770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20</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dirty="0"/>
              <a:t>Finanční vs. Operativní leasing</a:t>
            </a:r>
          </a:p>
        </p:txBody>
      </p:sp>
      <p:sp>
        <p:nvSpPr>
          <p:cNvPr id="5" name="Zástupný symbol pro obsah 4"/>
          <p:cNvSpPr>
            <a:spLocks noGrp="1"/>
          </p:cNvSpPr>
          <p:nvPr>
            <p:ph idx="1"/>
          </p:nvPr>
        </p:nvSpPr>
        <p:spPr/>
        <p:txBody>
          <a:bodyPr/>
          <a:lstStyle/>
          <a:p>
            <a:pPr algn="just"/>
            <a:r>
              <a:rPr lang="cs-CZ" sz="1600" b="0" i="0" dirty="0">
                <a:solidFill>
                  <a:srgbClr val="202122"/>
                </a:solidFill>
                <a:effectLst/>
                <a:latin typeface="Arial" panose="020B0604020202020204" pitchFamily="34" charset="0"/>
              </a:rPr>
              <a:t>Z hlediska finanční zátěže je pro společnosti s více vozy (3 a více) téměř vždy výhodnější OL. Důvodem jsou jednak flotilové slevy, které leasingové společnosti nabízejí a také daňové zvýhodnění (OL se považuje za službu a v současné daňové úpravě je možné, na rozdíl od FL, dávat do daňových odpisů celou splátku OL). </a:t>
            </a:r>
          </a:p>
          <a:p>
            <a:pPr algn="just"/>
            <a:r>
              <a:rPr lang="cs-CZ" sz="1600" b="0" i="0" dirty="0">
                <a:solidFill>
                  <a:srgbClr val="202122"/>
                </a:solidFill>
                <a:effectLst/>
                <a:latin typeface="Arial" panose="020B0604020202020204" pitchFamily="34" charset="0"/>
              </a:rPr>
              <a:t>U OL vozidel, která jsou poskytována zaměstnancům k soukromému použití, platí také povinnost zúčtovat soukromé kilometry a odvádět daň za soukromé účely užití. </a:t>
            </a:r>
          </a:p>
          <a:p>
            <a:pPr algn="just"/>
            <a:r>
              <a:rPr lang="cs-CZ" sz="1600" b="0" i="0" dirty="0">
                <a:solidFill>
                  <a:srgbClr val="202122"/>
                </a:solidFill>
                <a:effectLst/>
                <a:latin typeface="Arial" panose="020B0604020202020204" pitchFamily="34" charset="0"/>
              </a:rPr>
              <a:t>U OL většinou není požadována akontace. </a:t>
            </a:r>
          </a:p>
          <a:p>
            <a:pPr algn="just"/>
            <a:r>
              <a:rPr lang="cs-CZ" sz="1600" b="0" i="0" dirty="0">
                <a:solidFill>
                  <a:srgbClr val="202122"/>
                </a:solidFill>
                <a:effectLst/>
                <a:latin typeface="Arial" panose="020B0604020202020204" pitchFamily="34" charset="0"/>
              </a:rPr>
              <a:t>Díky tomu, že vozidlo je v majetku leasingové společnosti a nikoliv klienta, je možné ušetřit na zaměstnávání lidí, kteří se ve společnostech o tyto věci starají (vyřizování pojistných událostí, STK, hlídání servisu, zajišťování náhradních vozů, odprodej ojetých vozů atd.). Tato výhoda silně závisí na počtu vozidel ve </a:t>
            </a:r>
            <a:r>
              <a:rPr lang="cs-CZ" sz="1600" b="0" i="0" dirty="0" err="1">
                <a:solidFill>
                  <a:srgbClr val="202122"/>
                </a:solidFill>
                <a:effectLst/>
                <a:latin typeface="Arial" panose="020B0604020202020204" pitchFamily="34" charset="0"/>
              </a:rPr>
              <a:t>fleetu</a:t>
            </a:r>
            <a:r>
              <a:rPr lang="cs-CZ" sz="1600" dirty="0">
                <a:solidFill>
                  <a:srgbClr val="202122"/>
                </a:solidFill>
                <a:latin typeface="Arial" panose="020B0604020202020204" pitchFamily="34" charset="0"/>
              </a:rPr>
              <a:t>.</a:t>
            </a:r>
            <a:endParaRPr lang="cs-CZ" sz="1600" b="0" i="0" dirty="0">
              <a:solidFill>
                <a:srgbClr val="202122"/>
              </a:solidFill>
              <a:effectLst/>
              <a:latin typeface="Arial" panose="020B0604020202020204" pitchFamily="34" charset="0"/>
            </a:endParaRPr>
          </a:p>
          <a:p>
            <a:pPr algn="l"/>
            <a:r>
              <a:rPr lang="cs-CZ" sz="1600" b="0" i="0" dirty="0">
                <a:solidFill>
                  <a:srgbClr val="202122"/>
                </a:solidFill>
                <a:effectLst/>
                <a:latin typeface="Arial" panose="020B0604020202020204" pitchFamily="34" charset="0"/>
              </a:rPr>
              <a:t>Díky poslední daňové reformě (ale nejen díky ní) je pro všechny podnikající subjekty většinou výhodnější OL (s výjimkou společností, které chtějí vozy využívat déle než 5 let), zatímco FL je vhodnějším řešením pro soukromé osoby.</a:t>
            </a:r>
          </a:p>
        </p:txBody>
      </p:sp>
    </p:spTree>
    <p:extLst>
      <p:ext uri="{BB962C8B-B14F-4D97-AF65-F5344CB8AC3E}">
        <p14:creationId xmlns:p14="http://schemas.microsoft.com/office/powerpoint/2010/main" val="17626141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21</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dirty="0"/>
              <a:t>Finanční vs. Operativní leasing</a:t>
            </a:r>
          </a:p>
        </p:txBody>
      </p:sp>
      <p:sp>
        <p:nvSpPr>
          <p:cNvPr id="5" name="Zástupný symbol pro obsah 4"/>
          <p:cNvSpPr>
            <a:spLocks noGrp="1"/>
          </p:cNvSpPr>
          <p:nvPr>
            <p:ph idx="1"/>
          </p:nvPr>
        </p:nvSpPr>
        <p:spPr/>
        <p:txBody>
          <a:bodyPr/>
          <a:lstStyle/>
          <a:p>
            <a:pPr marL="72000" indent="0" algn="l">
              <a:buNone/>
            </a:pPr>
            <a:r>
              <a:rPr lang="cs-CZ" sz="1800" b="0" i="0" dirty="0">
                <a:solidFill>
                  <a:srgbClr val="202122"/>
                </a:solidFill>
                <a:effectLst/>
                <a:latin typeface="Arial" panose="020B0604020202020204" pitchFamily="34" charset="0"/>
              </a:rPr>
              <a:t>Celkový rozdíl ve výhodnosti OL vůči FL je dán:</a:t>
            </a:r>
          </a:p>
          <a:p>
            <a:pPr algn="l">
              <a:buFont typeface="Arial" panose="020B0604020202020204" pitchFamily="34" charset="0"/>
              <a:buChar char="•"/>
            </a:pPr>
            <a:r>
              <a:rPr lang="cs-CZ" sz="1800" b="0" i="0" dirty="0">
                <a:solidFill>
                  <a:srgbClr val="202122"/>
                </a:solidFill>
                <a:effectLst/>
                <a:latin typeface="Arial" panose="020B0604020202020204" pitchFamily="34" charset="0"/>
              </a:rPr>
              <a:t>možností odečtu nákladů na OL do daňově uznatelných výdajů,</a:t>
            </a:r>
          </a:p>
          <a:p>
            <a:pPr algn="l">
              <a:buFont typeface="Arial" panose="020B0604020202020204" pitchFamily="34" charset="0"/>
              <a:buChar char="•"/>
            </a:pPr>
            <a:r>
              <a:rPr lang="cs-CZ" sz="1800" b="0" i="0" dirty="0">
                <a:solidFill>
                  <a:srgbClr val="202122"/>
                </a:solidFill>
                <a:effectLst/>
                <a:latin typeface="Arial" panose="020B0604020202020204" pitchFamily="34" charset="0"/>
              </a:rPr>
              <a:t>efektivnějším rozpuštěním nákladů na provoz vozidel ve srovnání s odpisy majetku,</a:t>
            </a:r>
          </a:p>
          <a:p>
            <a:pPr algn="l">
              <a:buFont typeface="Arial" panose="020B0604020202020204" pitchFamily="34" charset="0"/>
              <a:buChar char="•"/>
            </a:pPr>
            <a:r>
              <a:rPr lang="cs-CZ" sz="1800" b="0" i="0" dirty="0">
                <a:solidFill>
                  <a:srgbClr val="202122"/>
                </a:solidFill>
                <a:effectLst/>
                <a:latin typeface="Arial" panose="020B0604020202020204" pitchFamily="34" charset="0"/>
              </a:rPr>
              <a:t>snížením administrativní zátěže na provoz </a:t>
            </a:r>
            <a:r>
              <a:rPr lang="cs-CZ" sz="1800" b="0" i="0" dirty="0" err="1">
                <a:solidFill>
                  <a:srgbClr val="202122"/>
                </a:solidFill>
                <a:effectLst/>
                <a:latin typeface="Arial" panose="020B0604020202020204" pitchFamily="34" charset="0"/>
              </a:rPr>
              <a:t>fleetu</a:t>
            </a:r>
            <a:r>
              <a:rPr lang="cs-CZ" sz="1800" b="0" i="0" dirty="0">
                <a:solidFill>
                  <a:srgbClr val="202122"/>
                </a:solidFill>
                <a:effectLst/>
                <a:latin typeface="Arial" panose="020B0604020202020204" pitchFamily="34" charset="0"/>
              </a:rPr>
              <a:t>,</a:t>
            </a:r>
          </a:p>
          <a:p>
            <a:pPr algn="l">
              <a:buFont typeface="Arial" panose="020B0604020202020204" pitchFamily="34" charset="0"/>
              <a:buChar char="•"/>
            </a:pPr>
            <a:r>
              <a:rPr lang="cs-CZ" sz="1800" b="0" i="0" dirty="0">
                <a:solidFill>
                  <a:srgbClr val="202122"/>
                </a:solidFill>
                <a:effectLst/>
                <a:latin typeface="Arial" panose="020B0604020202020204" pitchFamily="34" charset="0"/>
              </a:rPr>
              <a:t>automatickou náhradou vozidla v případě nepojízdnosti (náhrada vozidla jiným) – tato služba může záviset na rozsahu sjednaných služeb,</a:t>
            </a:r>
          </a:p>
          <a:p>
            <a:pPr algn="l">
              <a:buFont typeface="Arial" panose="020B0604020202020204" pitchFamily="34" charset="0"/>
              <a:buChar char="•"/>
            </a:pPr>
            <a:r>
              <a:rPr lang="cs-CZ" sz="1800" b="0" i="0" dirty="0">
                <a:solidFill>
                  <a:srgbClr val="202122"/>
                </a:solidFill>
                <a:effectLst/>
                <a:latin typeface="Arial" panose="020B0604020202020204" pitchFamily="34" charset="0"/>
              </a:rPr>
              <a:t>dopředu je sjednán rozsah servisního plánu a náklady tak jsou součástí splátek, nikoliv dodatečnými náklady na provoz.</a:t>
            </a:r>
          </a:p>
        </p:txBody>
      </p:sp>
    </p:spTree>
    <p:extLst>
      <p:ext uri="{BB962C8B-B14F-4D97-AF65-F5344CB8AC3E}">
        <p14:creationId xmlns:p14="http://schemas.microsoft.com/office/powerpoint/2010/main" val="18797112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22</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dirty="0"/>
              <a:t>Venture kapitál</a:t>
            </a:r>
          </a:p>
        </p:txBody>
      </p:sp>
      <p:sp>
        <p:nvSpPr>
          <p:cNvPr id="5" name="Zástupný symbol pro obsah 4"/>
          <p:cNvSpPr>
            <a:spLocks noGrp="1"/>
          </p:cNvSpPr>
          <p:nvPr>
            <p:ph idx="1"/>
          </p:nvPr>
        </p:nvSpPr>
        <p:spPr/>
        <p:txBody>
          <a:bodyPr/>
          <a:lstStyle/>
          <a:p>
            <a:pPr algn="just">
              <a:buFontTx/>
              <a:buChar char="-"/>
            </a:pPr>
            <a:r>
              <a:rPr lang="cs-CZ" sz="2000" b="0" i="0" dirty="0">
                <a:solidFill>
                  <a:srgbClr val="202122"/>
                </a:solidFill>
                <a:effectLst/>
                <a:latin typeface="Arial" panose="020B0604020202020204" pitchFamily="34" charset="0"/>
              </a:rPr>
              <a:t>původcem je anglický termín „venture </a:t>
            </a:r>
            <a:r>
              <a:rPr lang="cs-CZ" sz="2000" b="0" i="0" dirty="0" err="1">
                <a:solidFill>
                  <a:srgbClr val="202122"/>
                </a:solidFill>
                <a:effectLst/>
                <a:latin typeface="Arial" panose="020B0604020202020204" pitchFamily="34" charset="0"/>
              </a:rPr>
              <a:t>capital</a:t>
            </a:r>
            <a:r>
              <a:rPr lang="cs-CZ" sz="2000" b="0" i="0" dirty="0">
                <a:solidFill>
                  <a:srgbClr val="202122"/>
                </a:solidFill>
                <a:effectLst/>
                <a:latin typeface="Arial" panose="020B0604020202020204" pitchFamily="34" charset="0"/>
              </a:rPr>
              <a:t>“, které se v České republice používá v souvislosti s tzv. </a:t>
            </a:r>
            <a:r>
              <a:rPr lang="cs-CZ" sz="2000" b="1" i="0" dirty="0">
                <a:solidFill>
                  <a:srgbClr val="202122"/>
                </a:solidFill>
                <a:effectLst/>
                <a:latin typeface="Arial" panose="020B0604020202020204" pitchFamily="34" charset="0"/>
              </a:rPr>
              <a:t>rizikovým a rozvojovým kapitálem</a:t>
            </a:r>
            <a:r>
              <a:rPr lang="cs-CZ" sz="2000" b="0" i="0" dirty="0">
                <a:solidFill>
                  <a:srgbClr val="202122"/>
                </a:solidFill>
                <a:effectLst/>
                <a:latin typeface="Arial" panose="020B0604020202020204" pitchFamily="34" charset="0"/>
              </a:rPr>
              <a:t>. Jak již z tohoto názvu vyplývá, je to kapitál, který slouží zejména k financování inovačních projektů a k financování počátečního rozvoje společnosti.</a:t>
            </a:r>
            <a:endParaRPr lang="cs-CZ" sz="2000" b="0" i="0" baseline="30000" dirty="0">
              <a:solidFill>
                <a:srgbClr val="0B0080"/>
              </a:solidFill>
              <a:effectLst/>
              <a:latin typeface="Arial" panose="020B0604020202020204" pitchFamily="34" charset="0"/>
            </a:endParaRPr>
          </a:p>
          <a:p>
            <a:pPr algn="just">
              <a:buFontTx/>
              <a:buChar char="-"/>
            </a:pPr>
            <a:r>
              <a:rPr lang="cs-CZ" sz="2000" b="0" i="0" dirty="0">
                <a:solidFill>
                  <a:srgbClr val="202122"/>
                </a:solidFill>
                <a:effectLst/>
                <a:latin typeface="Arial" panose="020B0604020202020204" pitchFamily="34" charset="0"/>
              </a:rPr>
              <a:t> Česká asociace venture kapitálu (CVCA), venture kapitál definuje následovně: </a:t>
            </a:r>
            <a:r>
              <a:rPr lang="cs-CZ" sz="2000" b="0" i="1" dirty="0">
                <a:solidFill>
                  <a:srgbClr val="202122"/>
                </a:solidFill>
                <a:effectLst/>
                <a:latin typeface="Arial" panose="020B0604020202020204" pitchFamily="34" charset="0"/>
              </a:rPr>
              <a:t>„Venture kapitál je v našem prostředí chápán jako středně až dlouhodobý kapitál investovaný formou kapitálového vstupu do společnosti. Za investici získává fond venture kapitálu podíl na základním kapitálu podniku a společně s finančními prostředky předává firmě také odbornou pomoc (princip “chytrých peněz”).“</a:t>
            </a:r>
          </a:p>
        </p:txBody>
      </p:sp>
    </p:spTree>
    <p:extLst>
      <p:ext uri="{BB962C8B-B14F-4D97-AF65-F5344CB8AC3E}">
        <p14:creationId xmlns:p14="http://schemas.microsoft.com/office/powerpoint/2010/main" val="8459110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23</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dirty="0"/>
              <a:t>Venture kapitál</a:t>
            </a:r>
          </a:p>
        </p:txBody>
      </p:sp>
      <p:sp>
        <p:nvSpPr>
          <p:cNvPr id="5" name="Zástupný symbol pro obsah 4"/>
          <p:cNvSpPr>
            <a:spLocks noGrp="1"/>
          </p:cNvSpPr>
          <p:nvPr>
            <p:ph idx="1"/>
          </p:nvPr>
        </p:nvSpPr>
        <p:spPr/>
        <p:txBody>
          <a:bodyPr/>
          <a:lstStyle/>
          <a:p>
            <a:pPr algn="just">
              <a:buFontTx/>
              <a:buChar char="-"/>
            </a:pPr>
            <a:r>
              <a:rPr lang="cs-CZ" sz="2000" b="0" i="0" dirty="0">
                <a:solidFill>
                  <a:srgbClr val="202122"/>
                </a:solidFill>
                <a:effectLst/>
                <a:latin typeface="Arial" panose="020B0604020202020204" pitchFamily="34" charset="0"/>
              </a:rPr>
              <a:t>Často se také používá další anglický termín „</a:t>
            </a:r>
            <a:r>
              <a:rPr lang="cs-CZ" sz="2000" b="1" i="0" dirty="0" err="1">
                <a:solidFill>
                  <a:srgbClr val="202122"/>
                </a:solidFill>
                <a:effectLst/>
                <a:latin typeface="Arial" panose="020B0604020202020204" pitchFamily="34" charset="0"/>
              </a:rPr>
              <a:t>private</a:t>
            </a:r>
            <a:r>
              <a:rPr lang="cs-CZ" sz="2000" b="1" i="0" dirty="0">
                <a:solidFill>
                  <a:srgbClr val="202122"/>
                </a:solidFill>
                <a:effectLst/>
                <a:latin typeface="Arial" panose="020B0604020202020204" pitchFamily="34" charset="0"/>
              </a:rPr>
              <a:t> </a:t>
            </a:r>
            <a:r>
              <a:rPr lang="cs-CZ" sz="2000" b="1" i="0" dirty="0" err="1">
                <a:solidFill>
                  <a:srgbClr val="202122"/>
                </a:solidFill>
                <a:effectLst/>
                <a:latin typeface="Arial" panose="020B0604020202020204" pitchFamily="34" charset="0"/>
              </a:rPr>
              <a:t>equity</a:t>
            </a:r>
            <a:r>
              <a:rPr lang="cs-CZ" sz="2000" b="0" i="0" dirty="0">
                <a:solidFill>
                  <a:srgbClr val="202122"/>
                </a:solidFill>
                <a:effectLst/>
                <a:latin typeface="Arial" panose="020B0604020202020204" pitchFamily="34" charset="0"/>
              </a:rPr>
              <a:t>“. Obecně je tento termín překládán jako soukromý kapitál. Charakteristickým znakem je, že investice použité k financování rizikového a rozvojového kapitálu pocházejí ze soukromých zdrojů a jsou investovány do soukromých společností, které nejsou veřejně obchodovanými společnostmi.</a:t>
            </a:r>
          </a:p>
          <a:p>
            <a:pPr algn="just">
              <a:buFontTx/>
              <a:buChar char="-"/>
            </a:pPr>
            <a:endParaRPr lang="cs-CZ" sz="2000" dirty="0"/>
          </a:p>
          <a:p>
            <a:pPr marL="72000" indent="0">
              <a:buNone/>
            </a:pPr>
            <a:endParaRPr lang="cs-CZ" sz="1800" dirty="0"/>
          </a:p>
        </p:txBody>
      </p:sp>
    </p:spTree>
    <p:extLst>
      <p:ext uri="{BB962C8B-B14F-4D97-AF65-F5344CB8AC3E}">
        <p14:creationId xmlns:p14="http://schemas.microsoft.com/office/powerpoint/2010/main" val="36480759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24</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dirty="0"/>
              <a:t>Venture kapitál</a:t>
            </a:r>
          </a:p>
        </p:txBody>
      </p:sp>
      <p:sp>
        <p:nvSpPr>
          <p:cNvPr id="5" name="Zástupný symbol pro obsah 4"/>
          <p:cNvSpPr>
            <a:spLocks noGrp="1"/>
          </p:cNvSpPr>
          <p:nvPr>
            <p:ph idx="1"/>
          </p:nvPr>
        </p:nvSpPr>
        <p:spPr/>
        <p:txBody>
          <a:bodyPr/>
          <a:lstStyle/>
          <a:p>
            <a:pPr algn="just">
              <a:buFontTx/>
              <a:buChar char="-"/>
            </a:pPr>
            <a:r>
              <a:rPr lang="cs-CZ" sz="2000" dirty="0"/>
              <a:t>Pojmy jako venture kapitál či </a:t>
            </a:r>
            <a:r>
              <a:rPr lang="cs-CZ" sz="2000" dirty="0" err="1"/>
              <a:t>private</a:t>
            </a:r>
            <a:r>
              <a:rPr lang="cs-CZ" sz="2000" dirty="0"/>
              <a:t> </a:t>
            </a:r>
            <a:r>
              <a:rPr lang="cs-CZ" sz="2000" dirty="0" err="1"/>
              <a:t>equity</a:t>
            </a:r>
            <a:r>
              <a:rPr lang="cs-CZ" sz="2000" dirty="0"/>
              <a:t> jsou však v různých zemích vykládány různě.</a:t>
            </a:r>
          </a:p>
          <a:p>
            <a:pPr lvl="1" algn="just">
              <a:lnSpc>
                <a:spcPct val="150000"/>
              </a:lnSpc>
              <a:buFontTx/>
              <a:buChar char="-"/>
            </a:pPr>
            <a:r>
              <a:rPr lang="cs-CZ" b="0" i="0" dirty="0">
                <a:solidFill>
                  <a:srgbClr val="202122"/>
                </a:solidFill>
                <a:effectLst/>
                <a:latin typeface="Arial" panose="020B0604020202020204" pitchFamily="34" charset="0"/>
              </a:rPr>
              <a:t>V Evropě, se pojem „venture </a:t>
            </a:r>
            <a:r>
              <a:rPr lang="cs-CZ" b="0" i="0" dirty="0" err="1">
                <a:solidFill>
                  <a:srgbClr val="202122"/>
                </a:solidFill>
                <a:effectLst/>
                <a:latin typeface="Arial" panose="020B0604020202020204" pitchFamily="34" charset="0"/>
              </a:rPr>
              <a:t>capital</a:t>
            </a:r>
            <a:r>
              <a:rPr lang="cs-CZ" b="0" i="0" dirty="0">
                <a:solidFill>
                  <a:srgbClr val="202122"/>
                </a:solidFill>
                <a:effectLst/>
                <a:latin typeface="Arial" panose="020B0604020202020204" pitchFamily="34" charset="0"/>
              </a:rPr>
              <a:t>“ používá jako synonymum pro </a:t>
            </a:r>
            <a:r>
              <a:rPr lang="cs-CZ" b="0" i="0" dirty="0" err="1">
                <a:solidFill>
                  <a:srgbClr val="202122"/>
                </a:solidFill>
                <a:effectLst/>
                <a:latin typeface="Arial" panose="020B0604020202020204" pitchFamily="34" charset="0"/>
              </a:rPr>
              <a:t>private</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equity</a:t>
            </a:r>
            <a:r>
              <a:rPr lang="cs-CZ" dirty="0">
                <a:solidFill>
                  <a:srgbClr val="202122"/>
                </a:solidFill>
                <a:latin typeface="Arial" panose="020B0604020202020204" pitchFamily="34" charset="0"/>
              </a:rPr>
              <a:t>.</a:t>
            </a:r>
            <a:r>
              <a:rPr lang="cs-CZ" b="0" i="0" dirty="0">
                <a:solidFill>
                  <a:srgbClr val="202122"/>
                </a:solidFill>
                <a:effectLst/>
                <a:latin typeface="Arial" panose="020B0604020202020204" pitchFamily="34" charset="0"/>
              </a:rPr>
              <a:t> </a:t>
            </a:r>
          </a:p>
          <a:p>
            <a:pPr lvl="1" algn="just">
              <a:lnSpc>
                <a:spcPct val="150000"/>
              </a:lnSpc>
              <a:buFontTx/>
              <a:buChar char="-"/>
            </a:pPr>
            <a:endParaRPr lang="cs-CZ" b="0" i="0" dirty="0">
              <a:solidFill>
                <a:srgbClr val="202122"/>
              </a:solidFill>
              <a:effectLst/>
              <a:latin typeface="Arial" panose="020B0604020202020204" pitchFamily="34" charset="0"/>
            </a:endParaRPr>
          </a:p>
          <a:p>
            <a:pPr lvl="1" algn="just">
              <a:lnSpc>
                <a:spcPct val="150000"/>
              </a:lnSpc>
              <a:buFontTx/>
              <a:buChar char="-"/>
            </a:pPr>
            <a:r>
              <a:rPr lang="cs-CZ" b="0" i="0" dirty="0">
                <a:solidFill>
                  <a:srgbClr val="202122"/>
                </a:solidFill>
                <a:effectLst/>
                <a:latin typeface="Arial" panose="020B0604020202020204" pitchFamily="34" charset="0"/>
              </a:rPr>
              <a:t>V USA se pojem „venture </a:t>
            </a:r>
            <a:r>
              <a:rPr lang="cs-CZ" b="0" i="0" dirty="0" err="1">
                <a:solidFill>
                  <a:srgbClr val="202122"/>
                </a:solidFill>
                <a:effectLst/>
                <a:latin typeface="Arial" panose="020B0604020202020204" pitchFamily="34" charset="0"/>
              </a:rPr>
              <a:t>capital</a:t>
            </a:r>
            <a:r>
              <a:rPr lang="cs-CZ" b="0" i="0" dirty="0">
                <a:solidFill>
                  <a:srgbClr val="202122"/>
                </a:solidFill>
                <a:effectLst/>
                <a:latin typeface="Arial" panose="020B0604020202020204" pitchFamily="34" charset="0"/>
              </a:rPr>
              <a:t>“ používá pouze pro kapitál, který je investován do založení společnosti (tzv. </a:t>
            </a:r>
            <a:r>
              <a:rPr lang="cs-CZ" b="0" i="1" dirty="0" err="1">
                <a:solidFill>
                  <a:srgbClr val="202122"/>
                </a:solidFill>
                <a:effectLst/>
                <a:latin typeface="Arial" panose="020B0604020202020204" pitchFamily="34" charset="0"/>
              </a:rPr>
              <a:t>seed</a:t>
            </a:r>
            <a:r>
              <a:rPr lang="cs-CZ" b="0" i="0" dirty="0">
                <a:solidFill>
                  <a:srgbClr val="202122"/>
                </a:solidFill>
                <a:effectLst/>
                <a:latin typeface="Arial" panose="020B0604020202020204" pitchFamily="34" charset="0"/>
              </a:rPr>
              <a:t>) nebo do rozběhu společnosti (tzv. start-up) a jejího dalšího rozvoje. </a:t>
            </a:r>
            <a:r>
              <a:rPr lang="cs-CZ" b="0" i="0" dirty="0" err="1">
                <a:solidFill>
                  <a:srgbClr val="202122"/>
                </a:solidFill>
                <a:effectLst/>
                <a:latin typeface="Arial" panose="020B0604020202020204" pitchFamily="34" charset="0"/>
              </a:rPr>
              <a:t>Private</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equity</a:t>
            </a:r>
            <a:r>
              <a:rPr lang="cs-CZ" b="0" i="0" dirty="0">
                <a:solidFill>
                  <a:srgbClr val="202122"/>
                </a:solidFill>
                <a:effectLst/>
                <a:latin typeface="Arial" panose="020B0604020202020204" pitchFamily="34" charset="0"/>
              </a:rPr>
              <a:t> je tedy potřeba chápat jako širší pojem, který obsahuje jak venture kapitál, tak i odkupy společností prostřednictvím interního managementu (tzv. </a:t>
            </a:r>
            <a:r>
              <a:rPr lang="cs-CZ" b="0" i="1" dirty="0" err="1">
                <a:solidFill>
                  <a:srgbClr val="202122"/>
                </a:solidFill>
                <a:effectLst/>
                <a:latin typeface="Arial" panose="020B0604020202020204" pitchFamily="34" charset="0"/>
              </a:rPr>
              <a:t>buy</a:t>
            </a:r>
            <a:r>
              <a:rPr lang="cs-CZ" b="0" i="1" dirty="0">
                <a:solidFill>
                  <a:srgbClr val="202122"/>
                </a:solidFill>
                <a:effectLst/>
                <a:latin typeface="Arial" panose="020B0604020202020204" pitchFamily="34" charset="0"/>
              </a:rPr>
              <a:t> </a:t>
            </a:r>
            <a:r>
              <a:rPr lang="cs-CZ" b="0" i="1" dirty="0" err="1">
                <a:solidFill>
                  <a:srgbClr val="202122"/>
                </a:solidFill>
                <a:effectLst/>
                <a:latin typeface="Arial" panose="020B0604020202020204" pitchFamily="34" charset="0"/>
              </a:rPr>
              <a:t>out</a:t>
            </a:r>
            <a:r>
              <a:rPr lang="cs-CZ" b="0" i="0" dirty="0">
                <a:solidFill>
                  <a:srgbClr val="202122"/>
                </a:solidFill>
                <a:effectLst/>
                <a:latin typeface="Arial" panose="020B0604020202020204" pitchFamily="34" charset="0"/>
              </a:rPr>
              <a:t>), nebo prostřednictvím externího managementu (tzv. </a:t>
            </a:r>
            <a:r>
              <a:rPr lang="cs-CZ" b="0" i="1" dirty="0" err="1">
                <a:solidFill>
                  <a:srgbClr val="202122"/>
                </a:solidFill>
                <a:effectLst/>
                <a:latin typeface="Arial" panose="020B0604020202020204" pitchFamily="34" charset="0"/>
              </a:rPr>
              <a:t>buy</a:t>
            </a:r>
            <a:r>
              <a:rPr lang="cs-CZ" b="0" i="1" dirty="0">
                <a:solidFill>
                  <a:srgbClr val="202122"/>
                </a:solidFill>
                <a:effectLst/>
                <a:latin typeface="Arial" panose="020B0604020202020204" pitchFamily="34" charset="0"/>
              </a:rPr>
              <a:t> in</a:t>
            </a:r>
            <a:r>
              <a:rPr lang="cs-CZ" b="0" i="0" dirty="0">
                <a:solidFill>
                  <a:srgbClr val="202122"/>
                </a:solidFill>
                <a:effectLst/>
                <a:latin typeface="Arial" panose="020B0604020202020204" pitchFamily="34" charset="0"/>
              </a:rPr>
              <a:t>) a dále pak také tzv. </a:t>
            </a:r>
            <a:r>
              <a:rPr lang="cs-CZ" b="0" i="1" dirty="0">
                <a:solidFill>
                  <a:srgbClr val="202122"/>
                </a:solidFill>
                <a:effectLst/>
                <a:latin typeface="Arial" panose="020B0604020202020204" pitchFamily="34" charset="0"/>
              </a:rPr>
              <a:t>business </a:t>
            </a:r>
            <a:r>
              <a:rPr lang="cs-CZ" b="0" i="1" dirty="0" err="1">
                <a:solidFill>
                  <a:srgbClr val="202122"/>
                </a:solidFill>
                <a:effectLst/>
                <a:latin typeface="Arial" panose="020B0604020202020204" pitchFamily="34" charset="0"/>
              </a:rPr>
              <a:t>angels</a:t>
            </a:r>
            <a:r>
              <a:rPr lang="cs-CZ" b="0" i="0" dirty="0">
                <a:solidFill>
                  <a:srgbClr val="202122"/>
                </a:solidFill>
                <a:effectLst/>
                <a:latin typeface="Arial" panose="020B0604020202020204" pitchFamily="34" charset="0"/>
              </a:rPr>
              <a:t>.</a:t>
            </a:r>
            <a:endParaRPr lang="cs-CZ" dirty="0"/>
          </a:p>
          <a:p>
            <a:pPr marL="72000" indent="0">
              <a:buNone/>
            </a:pPr>
            <a:endParaRPr lang="cs-CZ" sz="1800" dirty="0"/>
          </a:p>
        </p:txBody>
      </p:sp>
    </p:spTree>
    <p:extLst>
      <p:ext uri="{BB962C8B-B14F-4D97-AF65-F5344CB8AC3E}">
        <p14:creationId xmlns:p14="http://schemas.microsoft.com/office/powerpoint/2010/main" val="16632067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25</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dirty="0"/>
              <a:t>Historie venture kapitálu</a:t>
            </a:r>
          </a:p>
        </p:txBody>
      </p:sp>
      <p:sp>
        <p:nvSpPr>
          <p:cNvPr id="5" name="Zástupný symbol pro obsah 4"/>
          <p:cNvSpPr>
            <a:spLocks noGrp="1"/>
          </p:cNvSpPr>
          <p:nvPr>
            <p:ph idx="1"/>
          </p:nvPr>
        </p:nvSpPr>
        <p:spPr/>
        <p:txBody>
          <a:bodyPr/>
          <a:lstStyle/>
          <a:p>
            <a:pPr algn="just">
              <a:buFontTx/>
              <a:buChar char="-"/>
            </a:pPr>
            <a:r>
              <a:rPr lang="cs-CZ" sz="2000" b="0" i="0" dirty="0">
                <a:solidFill>
                  <a:srgbClr val="202122"/>
                </a:solidFill>
                <a:effectLst/>
                <a:latin typeface="Arial" panose="020B0604020202020204" pitchFamily="34" charset="0"/>
              </a:rPr>
              <a:t>Venture kapitálové investování se poprvé objevuje v USA a to před koncem druhé světové války. Plně se však tato forma investování rozvinula až ke konci 20. století. Venture kapitálové investice pomohly ke zrodu dnes již velice známých a světově proslulých firem. Jako například Microsoft, Compaq, </a:t>
            </a:r>
            <a:r>
              <a:rPr lang="cs-CZ" sz="2000" b="0" i="0" dirty="0" err="1">
                <a:solidFill>
                  <a:srgbClr val="202122"/>
                </a:solidFill>
                <a:effectLst/>
                <a:latin typeface="Arial" panose="020B0604020202020204" pitchFamily="34" charset="0"/>
              </a:rPr>
              <a:t>Logitech</a:t>
            </a:r>
            <a:r>
              <a:rPr lang="cs-CZ" sz="2000" b="0" i="0" dirty="0">
                <a:solidFill>
                  <a:srgbClr val="202122"/>
                </a:solidFill>
                <a:effectLst/>
                <a:latin typeface="Arial" panose="020B0604020202020204" pitchFamily="34" charset="0"/>
              </a:rPr>
              <a:t>, Xerox, Google či Facebook. Ve Spojených státech se koncem 20. st. investovalo především do počáteční fáze, tedy založení společnosti a do rozběhu společnosti a jejího dalšího rozvoje. Což znamenalo, že zhruba 70 % investic soukromého kapitálu (</a:t>
            </a:r>
            <a:r>
              <a:rPr lang="cs-CZ" sz="2000" b="0" i="0" dirty="0" err="1">
                <a:solidFill>
                  <a:srgbClr val="202122"/>
                </a:solidFill>
                <a:effectLst/>
                <a:latin typeface="Arial" panose="020B0604020202020204" pitchFamily="34" charset="0"/>
              </a:rPr>
              <a:t>private</a:t>
            </a:r>
            <a:r>
              <a:rPr lang="cs-CZ" sz="2000" b="0" i="0" dirty="0">
                <a:solidFill>
                  <a:srgbClr val="202122"/>
                </a:solidFill>
                <a:effectLst/>
                <a:latin typeface="Arial" panose="020B0604020202020204" pitchFamily="34" charset="0"/>
              </a:rPr>
              <a:t> </a:t>
            </a:r>
            <a:r>
              <a:rPr lang="cs-CZ" sz="2000" b="0" i="0" dirty="0" err="1">
                <a:solidFill>
                  <a:srgbClr val="202122"/>
                </a:solidFill>
                <a:effectLst/>
                <a:latin typeface="Arial" panose="020B0604020202020204" pitchFamily="34" charset="0"/>
              </a:rPr>
              <a:t>equity</a:t>
            </a:r>
            <a:r>
              <a:rPr lang="cs-CZ" sz="2000" b="0" i="0" dirty="0">
                <a:solidFill>
                  <a:srgbClr val="202122"/>
                </a:solidFill>
                <a:effectLst/>
                <a:latin typeface="Arial" panose="020B0604020202020204" pitchFamily="34" charset="0"/>
              </a:rPr>
              <a:t>) představovaly venture kapitálové investice. Výrazný pokles venture kapitálových investic byl pak zaznamenán v roce 2000, kdy došlo k výraznému poklesu cen akcií všech společností působících v oblasti technologií.</a:t>
            </a:r>
            <a:endParaRPr lang="cs-CZ" sz="2000" b="0" i="0" baseline="30000" dirty="0">
              <a:solidFill>
                <a:srgbClr val="0B0080"/>
              </a:solidFill>
              <a:effectLst/>
              <a:latin typeface="Arial" panose="020B0604020202020204" pitchFamily="34" charset="0"/>
            </a:endParaRPr>
          </a:p>
          <a:p>
            <a:pPr algn="just">
              <a:buFontTx/>
              <a:buChar char="-"/>
            </a:pPr>
            <a:endParaRPr lang="cs-CZ" sz="1800" dirty="0"/>
          </a:p>
        </p:txBody>
      </p:sp>
    </p:spTree>
    <p:extLst>
      <p:ext uri="{BB962C8B-B14F-4D97-AF65-F5344CB8AC3E}">
        <p14:creationId xmlns:p14="http://schemas.microsoft.com/office/powerpoint/2010/main" val="4776775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26</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dirty="0"/>
              <a:t>Historie venture kapitálu</a:t>
            </a:r>
          </a:p>
        </p:txBody>
      </p:sp>
      <p:sp>
        <p:nvSpPr>
          <p:cNvPr id="5" name="Zástupný symbol pro obsah 4"/>
          <p:cNvSpPr>
            <a:spLocks noGrp="1"/>
          </p:cNvSpPr>
          <p:nvPr>
            <p:ph idx="1"/>
          </p:nvPr>
        </p:nvSpPr>
        <p:spPr/>
        <p:txBody>
          <a:bodyPr/>
          <a:lstStyle/>
          <a:p>
            <a:pPr algn="just">
              <a:buFontTx/>
              <a:buChar char="-"/>
            </a:pPr>
            <a:r>
              <a:rPr lang="cs-CZ" sz="2000" b="0" i="0" dirty="0">
                <a:solidFill>
                  <a:srgbClr val="202122"/>
                </a:solidFill>
                <a:effectLst/>
                <a:latin typeface="Arial" panose="020B0604020202020204" pitchFamily="34" charset="0"/>
              </a:rPr>
              <a:t>V České republice se venture kapitálové investování objevuje až v roce 1990. Důležitou roli zde hraje Česká asociace venture kapitálu (CVCA), jejíž členové realizovali v letech 1990 až 2009 přes více jak 100 investic v celkové částce 2,4 miliardy EUR. Investice byly směřovány zejména do oblasti výroby a služeb. Většina těchto investic pak směřovala do oblasti informačních technologií, telekomunikace a internetu. Velký zájem o investování formou venture kapitálu projevili investoři v roce 2006, kdy bylo investováno cca 1,2 miliardy EUR do Českých Radiokomunikací. Další skokový nárůst investic formou venture kapitálu byl zaznamenán v roce 2009, kdy investoři investovali více jak 1 miliardu EUR do společnosti </a:t>
            </a:r>
            <a:r>
              <a:rPr lang="cs-CZ" sz="2000" b="0" i="0" dirty="0" err="1">
                <a:solidFill>
                  <a:srgbClr val="202122"/>
                </a:solidFill>
                <a:effectLst/>
                <a:latin typeface="Arial" panose="020B0604020202020204" pitchFamily="34" charset="0"/>
              </a:rPr>
              <a:t>StarBev</a:t>
            </a:r>
            <a:r>
              <a:rPr lang="cs-CZ" sz="2000" b="0" i="0" dirty="0">
                <a:solidFill>
                  <a:srgbClr val="202122"/>
                </a:solidFill>
                <a:effectLst/>
                <a:latin typeface="Arial" panose="020B0604020202020204" pitchFamily="34" charset="0"/>
              </a:rPr>
              <a:t> (</a:t>
            </a:r>
            <a:r>
              <a:rPr lang="cs-CZ" sz="2000" b="0" i="0" dirty="0" err="1">
                <a:solidFill>
                  <a:srgbClr val="202122"/>
                </a:solidFill>
                <a:effectLst/>
                <a:latin typeface="Arial" panose="020B0604020202020204" pitchFamily="34" charset="0"/>
              </a:rPr>
              <a:t>StarBev</a:t>
            </a:r>
            <a:r>
              <a:rPr lang="cs-CZ" sz="2000" b="0" i="0" dirty="0">
                <a:solidFill>
                  <a:srgbClr val="202122"/>
                </a:solidFill>
                <a:effectLst/>
                <a:latin typeface="Arial" panose="020B0604020202020204" pitchFamily="34" charset="0"/>
              </a:rPr>
              <a:t> byla pivovarská skupina, která byla majitelem několika pivovarů v Evropě, včetně českého Staropramenu).</a:t>
            </a:r>
            <a:endParaRPr lang="cs-CZ" sz="2000" dirty="0"/>
          </a:p>
        </p:txBody>
      </p:sp>
    </p:spTree>
    <p:extLst>
      <p:ext uri="{BB962C8B-B14F-4D97-AF65-F5344CB8AC3E}">
        <p14:creationId xmlns:p14="http://schemas.microsoft.com/office/powerpoint/2010/main" val="9178052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27</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dirty="0"/>
              <a:t>Primární investoři venture kapitálu</a:t>
            </a:r>
          </a:p>
        </p:txBody>
      </p:sp>
      <p:sp>
        <p:nvSpPr>
          <p:cNvPr id="5" name="Zástupný symbol pro obsah 4"/>
          <p:cNvSpPr>
            <a:spLocks noGrp="1"/>
          </p:cNvSpPr>
          <p:nvPr>
            <p:ph idx="1"/>
          </p:nvPr>
        </p:nvSpPr>
        <p:spPr/>
        <p:txBody>
          <a:bodyPr/>
          <a:lstStyle/>
          <a:p>
            <a:r>
              <a:rPr lang="cs-CZ" sz="2000" b="1" i="0" dirty="0">
                <a:solidFill>
                  <a:srgbClr val="202122"/>
                </a:solidFill>
                <a:effectLst/>
                <a:latin typeface="Arial" panose="020B0604020202020204" pitchFamily="34" charset="0"/>
              </a:rPr>
              <a:t>Obchodní andělé</a:t>
            </a:r>
            <a:r>
              <a:rPr lang="cs-CZ" sz="2000" b="0" i="0" dirty="0">
                <a:solidFill>
                  <a:srgbClr val="202122"/>
                </a:solidFill>
                <a:effectLst/>
                <a:latin typeface="Arial" panose="020B0604020202020204" pitchFamily="34" charset="0"/>
              </a:rPr>
              <a:t> (</a:t>
            </a:r>
            <a:r>
              <a:rPr lang="cs-CZ" sz="2000" b="0" i="1" dirty="0">
                <a:solidFill>
                  <a:srgbClr val="202122"/>
                </a:solidFill>
                <a:effectLst/>
                <a:latin typeface="Arial" panose="020B0604020202020204" pitchFamily="34" charset="0"/>
              </a:rPr>
              <a:t>business </a:t>
            </a:r>
            <a:r>
              <a:rPr lang="cs-CZ" sz="2000" b="0" i="1" dirty="0" err="1">
                <a:solidFill>
                  <a:srgbClr val="202122"/>
                </a:solidFill>
                <a:effectLst/>
                <a:latin typeface="Arial" panose="020B0604020202020204" pitchFamily="34" charset="0"/>
              </a:rPr>
              <a:t>angels</a:t>
            </a:r>
            <a:r>
              <a:rPr lang="cs-CZ" sz="2000" b="0" i="1" dirty="0">
                <a:solidFill>
                  <a:srgbClr val="202122"/>
                </a:solidFill>
                <a:effectLst/>
                <a:latin typeface="Arial" panose="020B0604020202020204" pitchFamily="34" charset="0"/>
              </a:rPr>
              <a:t>, </a:t>
            </a:r>
            <a:r>
              <a:rPr lang="cs-CZ" sz="2000" b="0" i="1" dirty="0" err="1">
                <a:solidFill>
                  <a:srgbClr val="202122"/>
                </a:solidFill>
                <a:effectLst/>
                <a:latin typeface="Arial" panose="020B0604020202020204" pitchFamily="34" charset="0"/>
              </a:rPr>
              <a:t>angel</a:t>
            </a:r>
            <a:r>
              <a:rPr lang="cs-CZ" sz="2000" b="0" i="1" dirty="0">
                <a:solidFill>
                  <a:srgbClr val="202122"/>
                </a:solidFill>
                <a:effectLst/>
                <a:latin typeface="Arial" panose="020B0604020202020204" pitchFamily="34" charset="0"/>
              </a:rPr>
              <a:t> investor</a:t>
            </a:r>
            <a:r>
              <a:rPr lang="cs-CZ" sz="2000" b="0" i="0" dirty="0">
                <a:solidFill>
                  <a:srgbClr val="202122"/>
                </a:solidFill>
                <a:effectLst/>
                <a:latin typeface="Arial" panose="020B0604020202020204" pitchFamily="34" charset="0"/>
              </a:rPr>
              <a:t>)</a:t>
            </a:r>
          </a:p>
          <a:p>
            <a:pPr algn="just"/>
            <a:r>
              <a:rPr lang="cs-CZ" sz="2000" dirty="0">
                <a:solidFill>
                  <a:srgbClr val="202122"/>
                </a:solidFill>
                <a:latin typeface="Arial" panose="020B0604020202020204" pitchFamily="34" charset="0"/>
              </a:rPr>
              <a:t>Fyzické osoby</a:t>
            </a:r>
            <a:r>
              <a:rPr lang="cs-CZ" sz="2000" b="0" i="0" dirty="0">
                <a:solidFill>
                  <a:srgbClr val="202122"/>
                </a:solidFill>
                <a:effectLst/>
                <a:latin typeface="Arial" panose="020B0604020202020204" pitchFamily="34" charset="0"/>
              </a:rPr>
              <a:t> investující své vlastní finanční prostředky do zajímavých firem, ve kterých vidí potenciál. Mimo finančních prostředků poskytují business </a:t>
            </a:r>
            <a:r>
              <a:rPr lang="cs-CZ" sz="2000" b="0" i="0" dirty="0" err="1">
                <a:solidFill>
                  <a:srgbClr val="202122"/>
                </a:solidFill>
                <a:effectLst/>
                <a:latin typeface="Arial" panose="020B0604020202020204" pitchFamily="34" charset="0"/>
              </a:rPr>
              <a:t>angels</a:t>
            </a:r>
            <a:r>
              <a:rPr lang="cs-CZ" sz="2000" b="0" i="0" dirty="0">
                <a:solidFill>
                  <a:srgbClr val="202122"/>
                </a:solidFill>
                <a:effectLst/>
                <a:latin typeface="Arial" panose="020B0604020202020204" pitchFamily="34" charset="0"/>
              </a:rPr>
              <a:t> poradenství a vedení začínajících podniků. Podniku pomáhají svými dlouholetými zkušenostmi a kontakty, podílejí se také na dlouhodobém směřování rozvoje společnosti. Soustředí se především na malé začínající společnosti. Za finanční pomoc pak získávají podíl ve společnosti a účast ve statutárních orgánech. Rozhodnutí, kterou společnost podpořit je u business </a:t>
            </a:r>
            <a:r>
              <a:rPr lang="cs-CZ" sz="2000" b="0" i="0" dirty="0" err="1">
                <a:solidFill>
                  <a:srgbClr val="202122"/>
                </a:solidFill>
                <a:effectLst/>
                <a:latin typeface="Arial" panose="020B0604020202020204" pitchFamily="34" charset="0"/>
              </a:rPr>
              <a:t>angels</a:t>
            </a:r>
            <a:r>
              <a:rPr lang="cs-CZ" sz="2000" b="0" i="0" dirty="0">
                <a:solidFill>
                  <a:srgbClr val="202122"/>
                </a:solidFill>
                <a:effectLst/>
                <a:latin typeface="Arial" panose="020B0604020202020204" pitchFamily="34" charset="0"/>
              </a:rPr>
              <a:t> z velké části subjektivní a vyplývá z podnikatelských zkušeností a osobních preferencí každého z investorů.</a:t>
            </a:r>
          </a:p>
        </p:txBody>
      </p:sp>
    </p:spTree>
    <p:extLst>
      <p:ext uri="{BB962C8B-B14F-4D97-AF65-F5344CB8AC3E}">
        <p14:creationId xmlns:p14="http://schemas.microsoft.com/office/powerpoint/2010/main" val="8271347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28</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dirty="0"/>
              <a:t>Primární investoři venture kapitálu</a:t>
            </a:r>
          </a:p>
        </p:txBody>
      </p:sp>
      <p:sp>
        <p:nvSpPr>
          <p:cNvPr id="5" name="Zástupný symbol pro obsah 4"/>
          <p:cNvSpPr>
            <a:spLocks noGrp="1"/>
          </p:cNvSpPr>
          <p:nvPr>
            <p:ph idx="1"/>
          </p:nvPr>
        </p:nvSpPr>
        <p:spPr/>
        <p:txBody>
          <a:bodyPr/>
          <a:lstStyle/>
          <a:p>
            <a:pPr algn="just"/>
            <a:r>
              <a:rPr lang="cs-CZ" sz="2000" b="1" i="0" dirty="0">
                <a:solidFill>
                  <a:srgbClr val="202122"/>
                </a:solidFill>
                <a:effectLst/>
                <a:latin typeface="Arial" panose="020B0604020202020204" pitchFamily="34" charset="0"/>
              </a:rPr>
              <a:t>Nezávislí investoři</a:t>
            </a:r>
            <a:r>
              <a:rPr lang="cs-CZ" sz="2000" b="0" i="0" dirty="0">
                <a:solidFill>
                  <a:srgbClr val="202122"/>
                </a:solidFill>
                <a:effectLst/>
                <a:latin typeface="Arial" panose="020B0604020202020204" pitchFamily="34" charset="0"/>
              </a:rPr>
              <a:t> (</a:t>
            </a:r>
            <a:r>
              <a:rPr lang="cs-CZ" sz="2000" b="0" i="1" dirty="0">
                <a:solidFill>
                  <a:srgbClr val="202122"/>
                </a:solidFill>
                <a:effectLst/>
                <a:latin typeface="Arial" panose="020B0604020202020204" pitchFamily="34" charset="0"/>
              </a:rPr>
              <a:t>independent </a:t>
            </a:r>
            <a:r>
              <a:rPr lang="cs-CZ" sz="2000" b="0" i="1" dirty="0" err="1">
                <a:solidFill>
                  <a:srgbClr val="202122"/>
                </a:solidFill>
                <a:effectLst/>
                <a:latin typeface="Arial" panose="020B0604020202020204" pitchFamily="34" charset="0"/>
              </a:rPr>
              <a:t>investors</a:t>
            </a:r>
            <a:r>
              <a:rPr lang="cs-CZ" sz="2000" b="0" i="0" dirty="0">
                <a:solidFill>
                  <a:srgbClr val="202122"/>
                </a:solidFill>
                <a:effectLst/>
                <a:latin typeface="Arial" panose="020B0604020202020204" pitchFamily="34" charset="0"/>
              </a:rPr>
              <a:t>)</a:t>
            </a:r>
          </a:p>
          <a:p>
            <a:pPr algn="just"/>
            <a:r>
              <a:rPr lang="cs-CZ" sz="2000" b="0" i="0" dirty="0">
                <a:solidFill>
                  <a:srgbClr val="202122"/>
                </a:solidFill>
                <a:effectLst/>
                <a:latin typeface="Arial" panose="020B0604020202020204" pitchFamily="34" charset="0"/>
              </a:rPr>
              <a:t>Nezávislí investoři vytvořili kapitál z několika zdrojů, se kterými nejsou nijak právně spojeni, pokud nejsou vlastníkem minoritního podílu investorské společnosti. Mezi zdroje patří penzijní fondy, pojišťovny, banky nebo také firemní investoři a soukromé osoby.</a:t>
            </a:r>
          </a:p>
          <a:p>
            <a:pPr algn="just"/>
            <a:endParaRPr lang="cs-CZ" sz="2000" b="0" i="0" dirty="0">
              <a:solidFill>
                <a:srgbClr val="202122"/>
              </a:solidFill>
              <a:effectLst/>
              <a:latin typeface="Arial" panose="020B0604020202020204" pitchFamily="34" charset="0"/>
            </a:endParaRPr>
          </a:p>
          <a:p>
            <a:pPr algn="just"/>
            <a:r>
              <a:rPr lang="cs-CZ" sz="2000" b="1" i="0" dirty="0">
                <a:solidFill>
                  <a:srgbClr val="202122"/>
                </a:solidFill>
                <a:effectLst/>
                <a:latin typeface="Arial" panose="020B0604020202020204" pitchFamily="34" charset="0"/>
              </a:rPr>
              <a:t>Závislí investoři</a:t>
            </a:r>
            <a:r>
              <a:rPr lang="cs-CZ" sz="2000" b="0" i="0" dirty="0">
                <a:solidFill>
                  <a:srgbClr val="202122"/>
                </a:solidFill>
                <a:effectLst/>
                <a:latin typeface="Arial" panose="020B0604020202020204" pitchFamily="34" charset="0"/>
              </a:rPr>
              <a:t> (</a:t>
            </a:r>
            <a:r>
              <a:rPr lang="cs-CZ" sz="2000" b="0" i="1" dirty="0" err="1">
                <a:solidFill>
                  <a:srgbClr val="202122"/>
                </a:solidFill>
                <a:effectLst/>
                <a:latin typeface="Arial" panose="020B0604020202020204" pitchFamily="34" charset="0"/>
              </a:rPr>
              <a:t>dependent</a:t>
            </a:r>
            <a:r>
              <a:rPr lang="cs-CZ" sz="2000" b="0" i="1" dirty="0">
                <a:solidFill>
                  <a:srgbClr val="202122"/>
                </a:solidFill>
                <a:effectLst/>
                <a:latin typeface="Arial" panose="020B0604020202020204" pitchFamily="34" charset="0"/>
              </a:rPr>
              <a:t> </a:t>
            </a:r>
            <a:r>
              <a:rPr lang="cs-CZ" sz="2000" b="0" i="1" dirty="0" err="1">
                <a:solidFill>
                  <a:srgbClr val="202122"/>
                </a:solidFill>
                <a:effectLst/>
                <a:latin typeface="Arial" panose="020B0604020202020204" pitchFamily="34" charset="0"/>
              </a:rPr>
              <a:t>investors</a:t>
            </a:r>
            <a:r>
              <a:rPr lang="cs-CZ" sz="2000" b="0" i="0" dirty="0">
                <a:solidFill>
                  <a:srgbClr val="202122"/>
                </a:solidFill>
                <a:effectLst/>
                <a:latin typeface="Arial" panose="020B0604020202020204" pitchFamily="34" charset="0"/>
              </a:rPr>
              <a:t>)</a:t>
            </a:r>
          </a:p>
          <a:p>
            <a:pPr algn="just"/>
            <a:r>
              <a:rPr lang="cs-CZ" sz="2000" dirty="0">
                <a:solidFill>
                  <a:srgbClr val="202122"/>
                </a:solidFill>
                <a:latin typeface="Arial" panose="020B0604020202020204" pitchFamily="34" charset="0"/>
              </a:rPr>
              <a:t>I</a:t>
            </a:r>
            <a:r>
              <a:rPr lang="cs-CZ" sz="2000" b="0" i="0" dirty="0">
                <a:solidFill>
                  <a:srgbClr val="202122"/>
                </a:solidFill>
                <a:effectLst/>
                <a:latin typeface="Arial" panose="020B0604020202020204" pitchFamily="34" charset="0"/>
              </a:rPr>
              <a:t>nvestiční subjekty specializující se na rizikový kapitál. Závislí investoři jsou samostatnými pobočkami větších organizací, například penzijních fondů, bank nebo jiných finančních institucí.</a:t>
            </a:r>
          </a:p>
        </p:txBody>
      </p:sp>
    </p:spTree>
    <p:extLst>
      <p:ext uri="{BB962C8B-B14F-4D97-AF65-F5344CB8AC3E}">
        <p14:creationId xmlns:p14="http://schemas.microsoft.com/office/powerpoint/2010/main" val="42161518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29</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dirty="0"/>
              <a:t>Primární investoři venture kapitálu</a:t>
            </a:r>
          </a:p>
        </p:txBody>
      </p:sp>
      <p:sp>
        <p:nvSpPr>
          <p:cNvPr id="5" name="Zástupný symbol pro obsah 4"/>
          <p:cNvSpPr>
            <a:spLocks noGrp="1"/>
          </p:cNvSpPr>
          <p:nvPr>
            <p:ph idx="1"/>
          </p:nvPr>
        </p:nvSpPr>
        <p:spPr/>
        <p:txBody>
          <a:bodyPr/>
          <a:lstStyle/>
          <a:p>
            <a:pPr algn="just"/>
            <a:r>
              <a:rPr lang="cs-CZ" sz="2000" b="1" i="0" dirty="0">
                <a:solidFill>
                  <a:srgbClr val="202122"/>
                </a:solidFill>
                <a:effectLst/>
                <a:latin typeface="Arial" panose="020B0604020202020204" pitchFamily="34" charset="0"/>
              </a:rPr>
              <a:t>Částečně závislí investoři</a:t>
            </a:r>
            <a:r>
              <a:rPr lang="cs-CZ" sz="2000" b="0" i="0" dirty="0">
                <a:solidFill>
                  <a:srgbClr val="202122"/>
                </a:solidFill>
                <a:effectLst/>
                <a:latin typeface="Arial" panose="020B0604020202020204" pitchFamily="34" charset="0"/>
              </a:rPr>
              <a:t> (</a:t>
            </a:r>
            <a:r>
              <a:rPr lang="cs-CZ" sz="2000" b="0" i="1" dirty="0" err="1">
                <a:solidFill>
                  <a:srgbClr val="202122"/>
                </a:solidFill>
                <a:effectLst/>
                <a:latin typeface="Arial" panose="020B0604020202020204" pitchFamily="34" charset="0"/>
              </a:rPr>
              <a:t>semidependent</a:t>
            </a:r>
            <a:r>
              <a:rPr lang="cs-CZ" sz="2000" b="0" i="1" dirty="0">
                <a:solidFill>
                  <a:srgbClr val="202122"/>
                </a:solidFill>
                <a:effectLst/>
                <a:latin typeface="Arial" panose="020B0604020202020204" pitchFamily="34" charset="0"/>
              </a:rPr>
              <a:t> </a:t>
            </a:r>
            <a:r>
              <a:rPr lang="cs-CZ" sz="2000" b="0" i="1" dirty="0" err="1">
                <a:solidFill>
                  <a:srgbClr val="202122"/>
                </a:solidFill>
                <a:effectLst/>
                <a:latin typeface="Arial" panose="020B0604020202020204" pitchFamily="34" charset="0"/>
              </a:rPr>
              <a:t>investors</a:t>
            </a:r>
            <a:r>
              <a:rPr lang="cs-CZ" sz="2000" b="0" i="0" dirty="0">
                <a:solidFill>
                  <a:srgbClr val="202122"/>
                </a:solidFill>
                <a:effectLst/>
                <a:latin typeface="Arial" panose="020B0604020202020204" pitchFamily="34" charset="0"/>
              </a:rPr>
              <a:t>)</a:t>
            </a:r>
          </a:p>
          <a:p>
            <a:pPr algn="just"/>
            <a:r>
              <a:rPr lang="cs-CZ" sz="2000" b="0" i="0" dirty="0">
                <a:solidFill>
                  <a:srgbClr val="202122"/>
                </a:solidFill>
                <a:effectLst/>
                <a:latin typeface="Arial" panose="020B0604020202020204" pitchFamily="34" charset="0"/>
              </a:rPr>
              <a:t>Tito investoři se podobají investorům závislým, navíc jsou také správci fondů založených nezávisle na jejich mateřské organizaci.</a:t>
            </a:r>
          </a:p>
          <a:p>
            <a:pPr algn="just"/>
            <a:endParaRPr lang="cs-CZ" sz="2000" b="0" i="0" dirty="0">
              <a:solidFill>
                <a:srgbClr val="202122"/>
              </a:solidFill>
              <a:effectLst/>
              <a:latin typeface="Arial" panose="020B0604020202020204" pitchFamily="34" charset="0"/>
            </a:endParaRPr>
          </a:p>
          <a:p>
            <a:pPr algn="just"/>
            <a:r>
              <a:rPr lang="cs-CZ" sz="2000" b="1" i="0" dirty="0">
                <a:solidFill>
                  <a:srgbClr val="202122"/>
                </a:solidFill>
                <a:effectLst/>
                <a:latin typeface="Arial" panose="020B0604020202020204" pitchFamily="34" charset="0"/>
              </a:rPr>
              <a:t>Vládou podporované organizace</a:t>
            </a:r>
            <a:r>
              <a:rPr lang="cs-CZ" sz="2000" b="0" i="0" dirty="0">
                <a:solidFill>
                  <a:srgbClr val="202122"/>
                </a:solidFill>
                <a:effectLst/>
                <a:latin typeface="Arial" panose="020B0604020202020204" pitchFamily="34" charset="0"/>
              </a:rPr>
              <a:t> (</a:t>
            </a:r>
            <a:r>
              <a:rPr lang="cs-CZ" sz="2000" b="0" i="1" dirty="0" err="1">
                <a:solidFill>
                  <a:srgbClr val="202122"/>
                </a:solidFill>
                <a:effectLst/>
                <a:latin typeface="Arial" panose="020B0604020202020204" pitchFamily="34" charset="0"/>
              </a:rPr>
              <a:t>government</a:t>
            </a:r>
            <a:r>
              <a:rPr lang="cs-CZ" sz="2000" b="0" i="1" dirty="0">
                <a:solidFill>
                  <a:srgbClr val="202122"/>
                </a:solidFill>
                <a:effectLst/>
                <a:latin typeface="Arial" panose="020B0604020202020204" pitchFamily="34" charset="0"/>
              </a:rPr>
              <a:t> </a:t>
            </a:r>
            <a:r>
              <a:rPr lang="cs-CZ" sz="2000" b="0" i="1" dirty="0" err="1">
                <a:solidFill>
                  <a:srgbClr val="202122"/>
                </a:solidFill>
                <a:effectLst/>
                <a:latin typeface="Arial" panose="020B0604020202020204" pitchFamily="34" charset="0"/>
              </a:rPr>
              <a:t>supported</a:t>
            </a:r>
            <a:r>
              <a:rPr lang="cs-CZ" sz="2000" b="0" i="1" dirty="0">
                <a:solidFill>
                  <a:srgbClr val="202122"/>
                </a:solidFill>
                <a:effectLst/>
                <a:latin typeface="Arial" panose="020B0604020202020204" pitchFamily="34" charset="0"/>
              </a:rPr>
              <a:t> </a:t>
            </a:r>
            <a:r>
              <a:rPr lang="cs-CZ" sz="2000" b="0" i="1" dirty="0" err="1">
                <a:solidFill>
                  <a:srgbClr val="202122"/>
                </a:solidFill>
                <a:effectLst/>
                <a:latin typeface="Arial" panose="020B0604020202020204" pitchFamily="34" charset="0"/>
              </a:rPr>
              <a:t>organizations</a:t>
            </a:r>
            <a:r>
              <a:rPr lang="cs-CZ" sz="2000" b="0" i="0" dirty="0">
                <a:solidFill>
                  <a:srgbClr val="202122"/>
                </a:solidFill>
                <a:effectLst/>
                <a:latin typeface="Arial" panose="020B0604020202020204" pitchFamily="34" charset="0"/>
              </a:rPr>
              <a:t>)</a:t>
            </a:r>
          </a:p>
          <a:p>
            <a:pPr algn="just"/>
            <a:r>
              <a:rPr lang="cs-CZ" sz="2000" b="0" i="0" dirty="0">
                <a:solidFill>
                  <a:srgbClr val="202122"/>
                </a:solidFill>
                <a:effectLst/>
                <a:latin typeface="Arial" panose="020B0604020202020204" pitchFamily="34" charset="0"/>
              </a:rPr>
              <a:t>Prostředky investované jako rizikový kapitál mohou pocházet také z vládních zdrojů, zpravidla jsou zaměřeny na podporu malého a středního podnikání. (Rejšek, 2008)</a:t>
            </a:r>
          </a:p>
        </p:txBody>
      </p:sp>
    </p:spTree>
    <p:extLst>
      <p:ext uri="{BB962C8B-B14F-4D97-AF65-F5344CB8AC3E}">
        <p14:creationId xmlns:p14="http://schemas.microsoft.com/office/powerpoint/2010/main" val="363014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B44FE1D7-97F1-4042-960B-50AEED2C829A}"/>
              </a:ext>
            </a:extLst>
          </p:cNvPr>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a:extLst>
              <a:ext uri="{FF2B5EF4-FFF2-40B4-BE49-F238E27FC236}">
                <a16:creationId xmlns:a16="http://schemas.microsoft.com/office/drawing/2014/main" id="{6C394120-0A00-48B8-BFD8-E97BC1FCA23A}"/>
              </a:ext>
            </a:extLst>
          </p:cNvPr>
          <p:cNvSpPr>
            <a:spLocks noGrp="1"/>
          </p:cNvSpPr>
          <p:nvPr>
            <p:ph type="title"/>
          </p:nvPr>
        </p:nvSpPr>
        <p:spPr/>
        <p:txBody>
          <a:bodyPr/>
          <a:lstStyle/>
          <a:p>
            <a:r>
              <a:rPr lang="cs-CZ" dirty="0"/>
              <a:t>Faktoring</a:t>
            </a:r>
          </a:p>
        </p:txBody>
      </p:sp>
      <p:sp>
        <p:nvSpPr>
          <p:cNvPr id="5" name="Zástupný obsah 4">
            <a:extLst>
              <a:ext uri="{FF2B5EF4-FFF2-40B4-BE49-F238E27FC236}">
                <a16:creationId xmlns:a16="http://schemas.microsoft.com/office/drawing/2014/main" id="{D775126E-B58D-4173-807D-DF6198FF17EE}"/>
              </a:ext>
            </a:extLst>
          </p:cNvPr>
          <p:cNvSpPr>
            <a:spLocks noGrp="1"/>
          </p:cNvSpPr>
          <p:nvPr>
            <p:ph idx="1"/>
          </p:nvPr>
        </p:nvSpPr>
        <p:spPr/>
        <p:txBody>
          <a:bodyPr/>
          <a:lstStyle/>
          <a:p>
            <a:pPr algn="just"/>
            <a:r>
              <a:rPr lang="cs-CZ" sz="2000" dirty="0"/>
              <a:t>Faktoring je metoda financování krátkodobých pohledávek vzniklých při dodávkách zboží a služeb stálým zákazníkům.</a:t>
            </a:r>
          </a:p>
          <a:p>
            <a:pPr algn="just"/>
            <a:r>
              <a:rPr lang="cs-CZ" sz="2000" dirty="0"/>
              <a:t>Zahrnuje financování, záruku proti platební neschopnosti či nevůli odběratelů a také inkaso a správu krátkodobých pohledávek s odloženou splatností nejčastěji do 90 dnů. </a:t>
            </a:r>
          </a:p>
          <a:p>
            <a:pPr algn="just"/>
            <a:r>
              <a:rPr lang="cs-CZ" sz="2000" dirty="0"/>
              <a:t>Využívá se v případě, že klient dodává zboží či služby stálým odběratelům, kteří žádají odloženou splatnost.</a:t>
            </a:r>
          </a:p>
          <a:p>
            <a:pPr algn="just"/>
            <a:r>
              <a:rPr lang="cs-CZ" sz="2000" dirty="0"/>
              <a:t>Pokud se klient rozhodne využít faktoring pro některého ze svých odběratelů je nutné na faktoringovou společnost postupovat všechny pohledávky za tímto odběratelem, ovšem ne všechny pohledávky si klient musí nechat proplatit faktoringovou společností. </a:t>
            </a:r>
          </a:p>
        </p:txBody>
      </p:sp>
    </p:spTree>
    <p:extLst>
      <p:ext uri="{BB962C8B-B14F-4D97-AF65-F5344CB8AC3E}">
        <p14:creationId xmlns:p14="http://schemas.microsoft.com/office/powerpoint/2010/main" val="33621533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30</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dirty="0"/>
              <a:t>Základní znaky venture kapitálu</a:t>
            </a:r>
          </a:p>
        </p:txBody>
      </p:sp>
      <p:sp>
        <p:nvSpPr>
          <p:cNvPr id="5" name="Zástupný symbol pro obsah 4"/>
          <p:cNvSpPr>
            <a:spLocks noGrp="1"/>
          </p:cNvSpPr>
          <p:nvPr>
            <p:ph idx="1"/>
          </p:nvPr>
        </p:nvSpPr>
        <p:spPr/>
        <p:txBody>
          <a:bodyPr/>
          <a:lstStyle/>
          <a:p>
            <a:pPr algn="just"/>
            <a:r>
              <a:rPr lang="cs-CZ" sz="2000" b="0" i="0" dirty="0">
                <a:solidFill>
                  <a:srgbClr val="202122"/>
                </a:solidFill>
                <a:effectLst/>
                <a:latin typeface="Arial" panose="020B0604020202020204" pitchFamily="34" charset="0"/>
              </a:rPr>
              <a:t>Venture kapitál vykazuje základní znaky, jež ho odlišují od ostatních zdrojů financování, které vstupují do firmy a navyšují základn</a:t>
            </a:r>
            <a:r>
              <a:rPr lang="cs-CZ" sz="2000" dirty="0">
                <a:solidFill>
                  <a:srgbClr val="202122"/>
                </a:solidFill>
                <a:latin typeface="Arial" panose="020B0604020202020204" pitchFamily="34" charset="0"/>
              </a:rPr>
              <a:t>í kapitál.</a:t>
            </a:r>
            <a:r>
              <a:rPr lang="cs-CZ" sz="2000" b="0" i="0" dirty="0">
                <a:solidFill>
                  <a:srgbClr val="202122"/>
                </a:solidFill>
                <a:effectLst/>
                <a:latin typeface="Arial" panose="020B0604020202020204" pitchFamily="34" charset="0"/>
              </a:rPr>
              <a:t> Tyto znaky jsou následující:</a:t>
            </a:r>
          </a:p>
          <a:p>
            <a:pPr marL="529200" indent="-457200" algn="just">
              <a:buFont typeface="+mj-lt"/>
              <a:buAutoNum type="arabicPeriod"/>
            </a:pPr>
            <a:r>
              <a:rPr lang="cs-CZ" sz="2000" b="0" i="0" dirty="0">
                <a:solidFill>
                  <a:srgbClr val="202122"/>
                </a:solidFill>
                <a:effectLst/>
                <a:latin typeface="Arial" panose="020B0604020202020204" pitchFamily="34" charset="0"/>
              </a:rPr>
              <a:t>Investor poskytuje kapitál firmě s nadprůměrným potenciálem růstu. Firma může být nová nebo již nějakou dobu existovat. Důležité však je, že by jinak vzhledem k nejistému výsledku svého záměru těžko získávala alternativní zdroje. Tyto zdroje však potřebuje pro svou další expanzi.</a:t>
            </a:r>
          </a:p>
          <a:p>
            <a:pPr marL="529200" indent="-457200" algn="just">
              <a:buFont typeface="+mj-lt"/>
              <a:buAutoNum type="arabicPeriod"/>
            </a:pPr>
            <a:r>
              <a:rPr lang="cs-CZ" sz="2000" b="0" i="0" dirty="0">
                <a:solidFill>
                  <a:srgbClr val="202122"/>
                </a:solidFill>
                <a:effectLst/>
                <a:latin typeface="Arial" panose="020B0604020202020204" pitchFamily="34" charset="0"/>
              </a:rPr>
              <a:t>Investování venture kapitálu není jednorázové. Investor se obvykle stává podílníkem a vstupuje do základního jmění. Podílí se na rozhodování společnosti, např. tím, že má právo veta v některých důležitých rozhodnutích.</a:t>
            </a:r>
          </a:p>
        </p:txBody>
      </p:sp>
    </p:spTree>
    <p:extLst>
      <p:ext uri="{BB962C8B-B14F-4D97-AF65-F5344CB8AC3E}">
        <p14:creationId xmlns:p14="http://schemas.microsoft.com/office/powerpoint/2010/main" val="13312800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31</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dirty="0"/>
              <a:t>Základní znaky venture kapitálu</a:t>
            </a:r>
          </a:p>
        </p:txBody>
      </p:sp>
      <p:sp>
        <p:nvSpPr>
          <p:cNvPr id="5" name="Zástupný symbol pro obsah 4"/>
          <p:cNvSpPr>
            <a:spLocks noGrp="1"/>
          </p:cNvSpPr>
          <p:nvPr>
            <p:ph idx="1"/>
          </p:nvPr>
        </p:nvSpPr>
        <p:spPr/>
        <p:txBody>
          <a:bodyPr/>
          <a:lstStyle/>
          <a:p>
            <a:pPr marL="529200" indent="-457200" algn="just">
              <a:buFont typeface="+mj-lt"/>
              <a:buAutoNum type="arabicPeriod" startAt="3"/>
            </a:pPr>
            <a:r>
              <a:rPr lang="cs-CZ" sz="2000" b="0" i="0" dirty="0">
                <a:solidFill>
                  <a:srgbClr val="202122"/>
                </a:solidFill>
                <a:effectLst/>
                <a:latin typeface="Arial" panose="020B0604020202020204" pitchFamily="34" charset="0"/>
              </a:rPr>
              <a:t>Investor spolupracuje s firmou nejméně několik let. Pomáhá k rozvoji firmy nebo projektu. Monitoruje v pravidelných intervalech dění ve firmě. Firma se kvůli investicím musí vzdát určité části své nezávislosti v rozhodování ve prospěch investora, zejména v oblasti strategického řízení a rozhodování.</a:t>
            </a:r>
          </a:p>
          <a:p>
            <a:pPr marL="529200" indent="-457200" algn="just">
              <a:buFont typeface="+mj-lt"/>
              <a:buAutoNum type="arabicPeriod" startAt="3"/>
            </a:pPr>
            <a:r>
              <a:rPr lang="cs-CZ" sz="2000" b="0" i="0" dirty="0">
                <a:solidFill>
                  <a:srgbClr val="202122"/>
                </a:solidFill>
                <a:effectLst/>
                <a:latin typeface="Arial" panose="020B0604020202020204" pitchFamily="34" charset="0"/>
              </a:rPr>
              <a:t>Investor přináší do projektu i své zkušenosti a odborné znalosti. Ty mají často pro úspěch firmy větší význam než investované finanční prostředky.</a:t>
            </a:r>
          </a:p>
          <a:p>
            <a:pPr marL="529200" indent="-457200" algn="just">
              <a:buFont typeface="+mj-lt"/>
              <a:buAutoNum type="arabicPeriod" startAt="3"/>
            </a:pPr>
            <a:r>
              <a:rPr lang="cs-CZ" sz="2000" b="0" i="0" dirty="0">
                <a:solidFill>
                  <a:srgbClr val="202122"/>
                </a:solidFill>
                <a:effectLst/>
                <a:latin typeface="Arial" panose="020B0604020202020204" pitchFamily="34" charset="0"/>
              </a:rPr>
              <a:t>Investice venture kapitálu je spojena s mnohem větším rizikem. Jedná se o mnohem větší riziko než investice do zavedených firem, proto musí investice vést k nadstandardně vysokému zhodnocení prostředků. Pokud firma neuspěje, investor přijde o vložené prostředky. Na druhou stranu firma uspěje jen, když vydělá i tvůrce podnikatelského záměru.</a:t>
            </a:r>
          </a:p>
          <a:p>
            <a:pPr algn="just"/>
            <a:endParaRPr lang="cs-CZ" sz="2000" b="0" i="0" dirty="0">
              <a:solidFill>
                <a:srgbClr val="202122"/>
              </a:solidFill>
              <a:effectLst/>
              <a:latin typeface="Arial" panose="020B0604020202020204" pitchFamily="34" charset="0"/>
            </a:endParaRPr>
          </a:p>
        </p:txBody>
      </p:sp>
    </p:spTree>
    <p:extLst>
      <p:ext uri="{BB962C8B-B14F-4D97-AF65-F5344CB8AC3E}">
        <p14:creationId xmlns:p14="http://schemas.microsoft.com/office/powerpoint/2010/main" val="1184737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32</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dirty="0"/>
              <a:t>Fáze investičního cyklu</a:t>
            </a:r>
          </a:p>
        </p:txBody>
      </p:sp>
      <p:sp>
        <p:nvSpPr>
          <p:cNvPr id="5" name="Zástupný symbol pro obsah 4"/>
          <p:cNvSpPr>
            <a:spLocks noGrp="1"/>
          </p:cNvSpPr>
          <p:nvPr>
            <p:ph idx="1"/>
          </p:nvPr>
        </p:nvSpPr>
        <p:spPr/>
        <p:txBody>
          <a:bodyPr/>
          <a:lstStyle/>
          <a:p>
            <a:pPr algn="l">
              <a:buFont typeface="Arial" panose="020B0604020202020204" pitchFamily="34" charset="0"/>
              <a:buChar char="•"/>
            </a:pPr>
            <a:r>
              <a:rPr lang="cs-CZ" sz="2000" b="0" i="0" dirty="0">
                <a:solidFill>
                  <a:srgbClr val="202122"/>
                </a:solidFill>
                <a:effectLst/>
                <a:latin typeface="Arial" panose="020B0604020202020204" pitchFamily="34" charset="0"/>
              </a:rPr>
              <a:t>První fáze – První fáze spočívá v nashromáždění dostatečného množství finančních prostředků investorem, který má zájem tyto finance investovat a nebojí se rizika, které tato forma investování obnáší.</a:t>
            </a:r>
          </a:p>
          <a:p>
            <a:pPr algn="l">
              <a:buFont typeface="Arial" panose="020B0604020202020204" pitchFamily="34" charset="0"/>
              <a:buChar char="•"/>
            </a:pPr>
            <a:r>
              <a:rPr lang="cs-CZ" sz="2000" b="0" i="0" dirty="0">
                <a:solidFill>
                  <a:srgbClr val="202122"/>
                </a:solidFill>
                <a:effectLst/>
                <a:latin typeface="Arial" panose="020B0604020202020204" pitchFamily="34" charset="0"/>
              </a:rPr>
              <a:t>Druhá fáze – Ve druhé fázi se investor snaží nalézt co nejvhodnějšího kandidáta pro jeho investici. Většinou se obrací na venture kapitálové fondy, které slouží jako kontrolní a řídící nástroj investora.</a:t>
            </a:r>
          </a:p>
          <a:p>
            <a:pPr algn="l">
              <a:buFont typeface="Arial" panose="020B0604020202020204" pitchFamily="34" charset="0"/>
              <a:buChar char="•"/>
            </a:pPr>
            <a:r>
              <a:rPr lang="cs-CZ" sz="2000" b="0" i="0" dirty="0">
                <a:solidFill>
                  <a:srgbClr val="202122"/>
                </a:solidFill>
                <a:effectLst/>
                <a:latin typeface="Arial" panose="020B0604020202020204" pitchFamily="34" charset="0"/>
              </a:rPr>
              <a:t>Třetí fáze – Ve třetí fázi se již vychází z výsledků, které vyplývají z různých analýz a vyhodnocení. Podstatou tedy je, zvolit vhodný objem investice a nejvhodnější okamžik pro realizaci této investice do cílové společnosti.</a:t>
            </a:r>
          </a:p>
        </p:txBody>
      </p:sp>
    </p:spTree>
    <p:extLst>
      <p:ext uri="{BB962C8B-B14F-4D97-AF65-F5344CB8AC3E}">
        <p14:creationId xmlns:p14="http://schemas.microsoft.com/office/powerpoint/2010/main" val="42336558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33</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dirty="0"/>
              <a:t>Fáze investičního cyklu</a:t>
            </a:r>
          </a:p>
        </p:txBody>
      </p:sp>
      <p:sp>
        <p:nvSpPr>
          <p:cNvPr id="5" name="Zástupný symbol pro obsah 4"/>
          <p:cNvSpPr>
            <a:spLocks noGrp="1"/>
          </p:cNvSpPr>
          <p:nvPr>
            <p:ph idx="1"/>
          </p:nvPr>
        </p:nvSpPr>
        <p:spPr/>
        <p:txBody>
          <a:bodyPr/>
          <a:lstStyle/>
          <a:p>
            <a:pPr algn="l">
              <a:buFont typeface="Arial" panose="020B0604020202020204" pitchFamily="34" charset="0"/>
              <a:buChar char="•"/>
            </a:pPr>
            <a:r>
              <a:rPr lang="cs-CZ" sz="2000" b="0" i="0" dirty="0">
                <a:solidFill>
                  <a:srgbClr val="202122"/>
                </a:solidFill>
                <a:effectLst/>
                <a:latin typeface="Arial" panose="020B0604020202020204" pitchFamily="34" charset="0"/>
              </a:rPr>
              <a:t>Čtvrtá fáze – Ve čtvrté fázi dochází již k samotné realizaci kapitálového vstupu do požadované společnosti.</a:t>
            </a:r>
          </a:p>
          <a:p>
            <a:pPr algn="l">
              <a:buFont typeface="Arial" panose="020B0604020202020204" pitchFamily="34" charset="0"/>
              <a:buChar char="•"/>
            </a:pPr>
            <a:r>
              <a:rPr lang="cs-CZ" sz="2000" b="0" i="0" dirty="0">
                <a:solidFill>
                  <a:srgbClr val="202122"/>
                </a:solidFill>
                <a:effectLst/>
                <a:latin typeface="Arial" panose="020B0604020202020204" pitchFamily="34" charset="0"/>
              </a:rPr>
              <a:t>Pátá fáze – V této fázi se investor zaměřuje na kontrolu hospodářských výsledků společnosti. Důležité je, aby investor mohl včas zakročit a reagovat na případné problémy a řešit svízelné situace, které by mohly jeho investici ohrozit.</a:t>
            </a:r>
          </a:p>
          <a:p>
            <a:pPr algn="just"/>
            <a:endParaRPr lang="cs-CZ" sz="2000" b="0" i="0" dirty="0">
              <a:solidFill>
                <a:srgbClr val="202122"/>
              </a:solidFill>
              <a:effectLst/>
              <a:latin typeface="Arial" panose="020B0604020202020204" pitchFamily="34" charset="0"/>
            </a:endParaRPr>
          </a:p>
        </p:txBody>
      </p:sp>
    </p:spTree>
    <p:extLst>
      <p:ext uri="{BB962C8B-B14F-4D97-AF65-F5344CB8AC3E}">
        <p14:creationId xmlns:p14="http://schemas.microsoft.com/office/powerpoint/2010/main" val="40828716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34</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dirty="0" err="1"/>
              <a:t>Desinvestiční</a:t>
            </a:r>
            <a:r>
              <a:rPr lang="cs-CZ" dirty="0"/>
              <a:t> fáze (odchod investorů venture kapitálu)</a:t>
            </a:r>
          </a:p>
        </p:txBody>
      </p:sp>
      <p:sp>
        <p:nvSpPr>
          <p:cNvPr id="5" name="Zástupný symbol pro obsah 4"/>
          <p:cNvSpPr>
            <a:spLocks noGrp="1"/>
          </p:cNvSpPr>
          <p:nvPr>
            <p:ph idx="1"/>
          </p:nvPr>
        </p:nvSpPr>
        <p:spPr/>
        <p:txBody>
          <a:bodyPr/>
          <a:lstStyle/>
          <a:p>
            <a:pPr marL="72000" indent="0" algn="l">
              <a:buNone/>
            </a:pPr>
            <a:endParaRPr lang="cs-CZ" sz="2000" b="0" i="0" dirty="0">
              <a:solidFill>
                <a:srgbClr val="202122"/>
              </a:solidFill>
              <a:effectLst/>
              <a:latin typeface="Arial" panose="020B0604020202020204" pitchFamily="34" charset="0"/>
            </a:endParaRPr>
          </a:p>
          <a:p>
            <a:pPr algn="l">
              <a:buFont typeface="Arial" panose="020B0604020202020204" pitchFamily="34" charset="0"/>
              <a:buChar char="•"/>
            </a:pPr>
            <a:r>
              <a:rPr lang="cs-CZ" sz="2000" b="0" i="0" dirty="0">
                <a:solidFill>
                  <a:srgbClr val="202122"/>
                </a:solidFill>
                <a:effectLst/>
                <a:latin typeface="Arial" panose="020B0604020202020204" pitchFamily="34" charset="0"/>
              </a:rPr>
              <a:t>Výběr nejvýhodnějšího způsobu odchodu je ovlivněn řadou faktorů a důležitou roli hraje správné načasování. Smyslem odchodu je zisk a získání zpět investovaných zdrojů pro další investice.</a:t>
            </a:r>
          </a:p>
          <a:p>
            <a:pPr marL="529200" indent="-457200" algn="l">
              <a:buFont typeface="+mj-lt"/>
              <a:buAutoNum type="arabicPeriod"/>
            </a:pPr>
            <a:r>
              <a:rPr lang="cs-CZ" sz="2000" b="1" i="0" dirty="0">
                <a:solidFill>
                  <a:srgbClr val="202122"/>
                </a:solidFill>
                <a:effectLst/>
                <a:latin typeface="Arial" panose="020B0604020202020204" pitchFamily="34" charset="0"/>
              </a:rPr>
              <a:t>Prodej strategickému partnerovi </a:t>
            </a:r>
          </a:p>
          <a:p>
            <a:pPr marL="72000" indent="0" algn="l">
              <a:buNone/>
            </a:pPr>
            <a:r>
              <a:rPr lang="cs-CZ" sz="2000" b="0" i="0" dirty="0">
                <a:solidFill>
                  <a:srgbClr val="202122"/>
                </a:solidFill>
                <a:effectLst/>
                <a:latin typeface="Arial" panose="020B0604020202020204" pitchFamily="34" charset="0"/>
              </a:rPr>
              <a:t>Nemá-li management společnosti zájem na odkupu podílu investora nebo nedisponuje finančními zdroji v dostatečné výši, hledá se jiný vhodný zájemce o podíl ve společnosti. Vhodným „kandidátem“ je strategický partner společnosti, pro kterého bývá akvizice společnosti významným strategickým krokem (přístup k novým technologiím, rozšíření portfolia, levnější zdroje aj). Strategický partner je často ochoten odkoupit podíl za vysokou cenu.</a:t>
            </a:r>
          </a:p>
        </p:txBody>
      </p:sp>
    </p:spTree>
    <p:extLst>
      <p:ext uri="{BB962C8B-B14F-4D97-AF65-F5344CB8AC3E}">
        <p14:creationId xmlns:p14="http://schemas.microsoft.com/office/powerpoint/2010/main" val="10479110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35</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dirty="0" err="1"/>
              <a:t>Desinvestiční</a:t>
            </a:r>
            <a:r>
              <a:rPr lang="cs-CZ" dirty="0"/>
              <a:t> fáze (odchod investorů venture kapitálu)</a:t>
            </a:r>
          </a:p>
        </p:txBody>
      </p:sp>
      <p:sp>
        <p:nvSpPr>
          <p:cNvPr id="5" name="Zástupný symbol pro obsah 4"/>
          <p:cNvSpPr>
            <a:spLocks noGrp="1"/>
          </p:cNvSpPr>
          <p:nvPr>
            <p:ph idx="1"/>
          </p:nvPr>
        </p:nvSpPr>
        <p:spPr/>
        <p:txBody>
          <a:bodyPr/>
          <a:lstStyle/>
          <a:p>
            <a:pPr marL="72000" indent="0" algn="l">
              <a:buNone/>
            </a:pPr>
            <a:endParaRPr lang="cs-CZ" sz="2000" b="0" i="0" dirty="0">
              <a:solidFill>
                <a:srgbClr val="202122"/>
              </a:solidFill>
              <a:effectLst/>
              <a:latin typeface="Arial" panose="020B0604020202020204" pitchFamily="34" charset="0"/>
            </a:endParaRPr>
          </a:p>
          <a:p>
            <a:pPr marL="529200" indent="-457200" algn="l">
              <a:buFont typeface="+mj-lt"/>
              <a:buAutoNum type="arabicPeriod" startAt="2"/>
            </a:pPr>
            <a:r>
              <a:rPr lang="cs-CZ" sz="2000" b="1" i="0" dirty="0">
                <a:solidFill>
                  <a:srgbClr val="202122"/>
                </a:solidFill>
                <a:effectLst/>
                <a:latin typeface="Arial" panose="020B0604020202020204" pitchFamily="34" charset="0"/>
              </a:rPr>
              <a:t>Veřejný úpis akcií (IPO) </a:t>
            </a:r>
          </a:p>
          <a:p>
            <a:pPr marL="72000" indent="0" algn="l">
              <a:buNone/>
            </a:pPr>
            <a:r>
              <a:rPr lang="cs-CZ" sz="2000" b="0" i="0" dirty="0">
                <a:solidFill>
                  <a:srgbClr val="202122"/>
                </a:solidFill>
                <a:effectLst/>
                <a:latin typeface="Arial" panose="020B0604020202020204" pitchFamily="34" charset="0"/>
              </a:rPr>
              <a:t>Nejvýhodnějším způsobem odchodu investora ze společnosti je vstup se svým podílem na burzu. Tento krok předpokládá nejvyšší finanční zhodnocení.</a:t>
            </a:r>
          </a:p>
          <a:p>
            <a:pPr marL="414900" indent="-342900">
              <a:buFont typeface="+mj-lt"/>
              <a:buAutoNum type="arabicPeriod" startAt="3"/>
            </a:pPr>
            <a:r>
              <a:rPr lang="cs-CZ" sz="2000" b="1" i="0" dirty="0">
                <a:solidFill>
                  <a:srgbClr val="202122"/>
                </a:solidFill>
                <a:effectLst/>
                <a:latin typeface="Arial" panose="020B0604020202020204" pitchFamily="34" charset="0"/>
              </a:rPr>
              <a:t>Kombinace IPO a prodeje strategickému partnerovi </a:t>
            </a:r>
          </a:p>
          <a:p>
            <a:pPr marL="414900" indent="-342900">
              <a:buFont typeface="+mj-lt"/>
              <a:buAutoNum type="arabicPeriod" startAt="4"/>
            </a:pPr>
            <a:r>
              <a:rPr lang="cs-CZ" sz="2000" b="1" i="0" dirty="0">
                <a:solidFill>
                  <a:srgbClr val="202122"/>
                </a:solidFill>
                <a:effectLst/>
                <a:latin typeface="Arial" panose="020B0604020202020204" pitchFamily="34" charset="0"/>
              </a:rPr>
              <a:t>Refinancování </a:t>
            </a:r>
          </a:p>
          <a:p>
            <a:pPr marL="72000" indent="0">
              <a:buNone/>
            </a:pPr>
            <a:r>
              <a:rPr lang="cs-CZ" sz="2000" b="0" i="0" dirty="0">
                <a:solidFill>
                  <a:srgbClr val="202122"/>
                </a:solidFill>
                <a:effectLst/>
                <a:latin typeface="Arial" panose="020B0604020202020204" pitchFamily="34" charset="0"/>
              </a:rPr>
              <a:t>Odkup podílu investora venture kapitálu (příp. i jiných vlastníků) jiným soukromým investorem. </a:t>
            </a:r>
          </a:p>
        </p:txBody>
      </p:sp>
    </p:spTree>
    <p:extLst>
      <p:ext uri="{BB962C8B-B14F-4D97-AF65-F5344CB8AC3E}">
        <p14:creationId xmlns:p14="http://schemas.microsoft.com/office/powerpoint/2010/main" val="24599198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36</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dirty="0" err="1"/>
              <a:t>Desinvestiční</a:t>
            </a:r>
            <a:r>
              <a:rPr lang="cs-CZ" dirty="0"/>
              <a:t> fáze (odchod investorů venture kapitálu)</a:t>
            </a:r>
          </a:p>
        </p:txBody>
      </p:sp>
      <p:sp>
        <p:nvSpPr>
          <p:cNvPr id="5" name="Zástupný symbol pro obsah 4"/>
          <p:cNvSpPr>
            <a:spLocks noGrp="1"/>
          </p:cNvSpPr>
          <p:nvPr>
            <p:ph idx="1"/>
          </p:nvPr>
        </p:nvSpPr>
        <p:spPr/>
        <p:txBody>
          <a:bodyPr/>
          <a:lstStyle/>
          <a:p>
            <a:pPr marL="72000" indent="0" algn="l">
              <a:buNone/>
            </a:pPr>
            <a:endParaRPr lang="cs-CZ" sz="2000" dirty="0">
              <a:solidFill>
                <a:srgbClr val="202122"/>
              </a:solidFill>
              <a:latin typeface="Arial" panose="020B0604020202020204" pitchFamily="34" charset="0"/>
            </a:endParaRPr>
          </a:p>
          <a:p>
            <a:pPr marL="529200" indent="-457200" algn="just">
              <a:buFont typeface="+mj-lt"/>
              <a:buAutoNum type="arabicPeriod" startAt="5"/>
            </a:pPr>
            <a:r>
              <a:rPr lang="cs-CZ" sz="2000" b="1" i="0" dirty="0">
                <a:solidFill>
                  <a:srgbClr val="202122"/>
                </a:solidFill>
                <a:effectLst/>
                <a:latin typeface="Arial" panose="020B0604020202020204" pitchFamily="34" charset="0"/>
              </a:rPr>
              <a:t>Zpětné odkoupení </a:t>
            </a:r>
          </a:p>
          <a:p>
            <a:pPr marL="72000" indent="0" algn="just">
              <a:buNone/>
            </a:pPr>
            <a:r>
              <a:rPr lang="cs-CZ" sz="2000" dirty="0">
                <a:solidFill>
                  <a:srgbClr val="202122"/>
                </a:solidFill>
                <a:latin typeface="Arial" panose="020B0604020202020204" pitchFamily="34" charset="0"/>
              </a:rPr>
              <a:t>V</a:t>
            </a:r>
            <a:r>
              <a:rPr lang="cs-CZ" sz="2000" b="0" i="0" dirty="0">
                <a:solidFill>
                  <a:srgbClr val="202122"/>
                </a:solidFill>
                <a:effectLst/>
                <a:latin typeface="Arial" panose="020B0604020202020204" pitchFamily="34" charset="0"/>
              </a:rPr>
              <a:t>ýstup venture kapitálu odkupem akcií původními vlastníky</a:t>
            </a:r>
            <a:r>
              <a:rPr lang="cs-CZ" sz="2000" dirty="0">
                <a:solidFill>
                  <a:srgbClr val="202122"/>
                </a:solidFill>
                <a:latin typeface="Arial" panose="020B0604020202020204" pitchFamily="34" charset="0"/>
              </a:rPr>
              <a:t>. Prodej </a:t>
            </a:r>
            <a:r>
              <a:rPr lang="cs-CZ" sz="2000" b="0" i="0" dirty="0">
                <a:solidFill>
                  <a:srgbClr val="202122"/>
                </a:solidFill>
                <a:effectLst/>
                <a:latin typeface="Arial" panose="020B0604020202020204" pitchFamily="34" charset="0"/>
              </a:rPr>
              <a:t>bývá financován úvěrem či kombinací s dalším venture kapitálem. </a:t>
            </a:r>
          </a:p>
          <a:p>
            <a:pPr marL="529200" indent="-457200" algn="just">
              <a:buFont typeface="+mj-lt"/>
              <a:buAutoNum type="arabicPeriod" startAt="6"/>
            </a:pPr>
            <a:r>
              <a:rPr lang="cs-CZ" sz="2000" b="1" i="0" dirty="0">
                <a:solidFill>
                  <a:srgbClr val="202122"/>
                </a:solidFill>
                <a:effectLst/>
                <a:latin typeface="Arial" panose="020B0604020202020204" pitchFamily="34" charset="0"/>
              </a:rPr>
              <a:t>(Předčasné ukončení investice) Nedobrovolné vystoupení </a:t>
            </a:r>
          </a:p>
          <a:p>
            <a:pPr marL="72000" indent="0" algn="just">
              <a:buNone/>
            </a:pPr>
            <a:r>
              <a:rPr lang="cs-CZ" sz="2000" b="0" i="0" dirty="0">
                <a:solidFill>
                  <a:srgbClr val="202122"/>
                </a:solidFill>
                <a:effectLst/>
                <a:latin typeface="Arial" panose="020B0604020202020204" pitchFamily="34" charset="0"/>
              </a:rPr>
              <a:t>Pokud vznikne ve společnosti krize, kterou není management schopen úspěšně vyřešit, přestože jsou veškeré procesy monitorovány a aplikovány nástroje pro její odvrácení, pak investor zvažuje možnost předčasného ukončení investice. Buď může odprodat svůj podíl za nižší cenu, nebo v případě likvidace může rozprodat majetek společnosti po částech.</a:t>
            </a:r>
          </a:p>
          <a:p>
            <a:pPr marL="72000" indent="0" algn="just">
              <a:buNone/>
            </a:pPr>
            <a:endParaRPr lang="cs-CZ" sz="2000" b="0" i="0" dirty="0">
              <a:solidFill>
                <a:srgbClr val="202122"/>
              </a:solidFill>
              <a:effectLst/>
              <a:latin typeface="Arial" panose="020B0604020202020204" pitchFamily="34" charset="0"/>
            </a:endParaRPr>
          </a:p>
          <a:p>
            <a:pPr marL="72000" indent="0" algn="l">
              <a:buNone/>
            </a:pPr>
            <a:endParaRPr lang="cs-CZ" sz="2000" b="0" i="0" dirty="0">
              <a:solidFill>
                <a:srgbClr val="202122"/>
              </a:solidFill>
              <a:effectLst/>
              <a:latin typeface="Arial" panose="020B0604020202020204" pitchFamily="34" charset="0"/>
            </a:endParaRPr>
          </a:p>
          <a:p>
            <a:pPr algn="l">
              <a:buFont typeface="Arial" panose="020B0604020202020204" pitchFamily="34" charset="0"/>
              <a:buChar char="•"/>
            </a:pPr>
            <a:endParaRPr lang="cs-CZ" sz="2000" b="0" i="0" dirty="0">
              <a:solidFill>
                <a:srgbClr val="202122"/>
              </a:solidFill>
              <a:effectLst/>
              <a:latin typeface="Arial" panose="020B0604020202020204" pitchFamily="34" charset="0"/>
            </a:endParaRPr>
          </a:p>
        </p:txBody>
      </p:sp>
    </p:spTree>
    <p:extLst>
      <p:ext uri="{BB962C8B-B14F-4D97-AF65-F5344CB8AC3E}">
        <p14:creationId xmlns:p14="http://schemas.microsoft.com/office/powerpoint/2010/main" val="14766105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37</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dirty="0"/>
              <a:t>Typy venture kapitálových investic</a:t>
            </a:r>
          </a:p>
        </p:txBody>
      </p:sp>
      <p:sp>
        <p:nvSpPr>
          <p:cNvPr id="5" name="Zástupný symbol pro obsah 4"/>
          <p:cNvSpPr>
            <a:spLocks noGrp="1"/>
          </p:cNvSpPr>
          <p:nvPr>
            <p:ph idx="1"/>
          </p:nvPr>
        </p:nvSpPr>
        <p:spPr/>
        <p:txBody>
          <a:bodyPr/>
          <a:lstStyle/>
          <a:p>
            <a:pPr marL="414900" indent="-342900" algn="just">
              <a:buFont typeface="+mj-lt"/>
              <a:buAutoNum type="arabicPeriod"/>
            </a:pPr>
            <a:r>
              <a:rPr lang="cs-CZ" sz="2000" b="1" i="0" dirty="0" err="1">
                <a:solidFill>
                  <a:srgbClr val="202122"/>
                </a:solidFill>
                <a:effectLst/>
                <a:latin typeface="Arial" panose="020B0604020202020204" pitchFamily="34" charset="0"/>
              </a:rPr>
              <a:t>Pre</a:t>
            </a:r>
            <a:r>
              <a:rPr lang="cs-CZ" sz="2000" b="1" i="0" dirty="0">
                <a:solidFill>
                  <a:srgbClr val="202122"/>
                </a:solidFill>
                <a:effectLst/>
                <a:latin typeface="Arial" panose="020B0604020202020204" pitchFamily="34" charset="0"/>
              </a:rPr>
              <a:t>-start financování</a:t>
            </a:r>
            <a:r>
              <a:rPr lang="cs-CZ" sz="2000" b="0" i="0" dirty="0">
                <a:solidFill>
                  <a:srgbClr val="202122"/>
                </a:solidFill>
                <a:effectLst/>
                <a:latin typeface="Arial" panose="020B0604020202020204" pitchFamily="34" charset="0"/>
              </a:rPr>
              <a:t> (</a:t>
            </a:r>
            <a:r>
              <a:rPr lang="cs-CZ" sz="2000" b="0" i="1" dirty="0" err="1">
                <a:solidFill>
                  <a:srgbClr val="202122"/>
                </a:solidFill>
                <a:effectLst/>
                <a:latin typeface="Arial" panose="020B0604020202020204" pitchFamily="34" charset="0"/>
              </a:rPr>
              <a:t>seed</a:t>
            </a:r>
            <a:r>
              <a:rPr lang="cs-CZ" sz="2000" b="0" i="1" dirty="0">
                <a:solidFill>
                  <a:srgbClr val="202122"/>
                </a:solidFill>
                <a:effectLst/>
                <a:latin typeface="Arial" panose="020B0604020202020204" pitchFamily="34" charset="0"/>
              </a:rPr>
              <a:t> </a:t>
            </a:r>
            <a:r>
              <a:rPr lang="cs-CZ" sz="2000" b="0" i="1" dirty="0" err="1">
                <a:solidFill>
                  <a:srgbClr val="202122"/>
                </a:solidFill>
                <a:effectLst/>
                <a:latin typeface="Arial" panose="020B0604020202020204" pitchFamily="34" charset="0"/>
              </a:rPr>
              <a:t>capital</a:t>
            </a:r>
            <a:r>
              <a:rPr lang="cs-CZ" sz="2000" b="0" i="0" dirty="0">
                <a:solidFill>
                  <a:srgbClr val="202122"/>
                </a:solidFill>
                <a:effectLst/>
                <a:latin typeface="Arial" panose="020B0604020202020204" pitchFamily="34" charset="0"/>
              </a:rPr>
              <a:t>)</a:t>
            </a:r>
          </a:p>
          <a:p>
            <a:pPr marL="72000" indent="0" algn="just">
              <a:buNone/>
            </a:pPr>
            <a:r>
              <a:rPr lang="cs-CZ" sz="2000" b="0" i="0" dirty="0">
                <a:solidFill>
                  <a:srgbClr val="202122"/>
                </a:solidFill>
                <a:effectLst/>
                <a:latin typeface="Arial" panose="020B0604020202020204" pitchFamily="34" charset="0"/>
              </a:rPr>
              <a:t>V této fázi se do cílové společnosti neinvestuje, protože cílová společnost ještě neexistuje. Investuje se však do výrobku, se kterým má v budoucnu tato společnost obchodovat. Finance jsou tedy poskytovány zejména na vývoj určitého výrobku, či na patentovou ochranu vynálezu. Investice do předstartovní fáze jsou velmi riskantní záležitostí a navíc se jedná o formu financování s dlouhodobým časovým horizontem návratnosti investic (obvykle i déle než 10 let). Tomuto typu investic se mnoho venture kapitálových fondů nevěnuje.</a:t>
            </a:r>
          </a:p>
          <a:p>
            <a:pPr marL="72000" indent="0" algn="just">
              <a:buNone/>
            </a:pPr>
            <a:endParaRPr lang="cs-CZ" sz="2000" b="0" i="0" dirty="0">
              <a:solidFill>
                <a:srgbClr val="202122"/>
              </a:solidFill>
              <a:effectLst/>
              <a:latin typeface="Arial" panose="020B0604020202020204" pitchFamily="34" charset="0"/>
            </a:endParaRPr>
          </a:p>
          <a:p>
            <a:pPr algn="l">
              <a:buFont typeface="Arial" panose="020B0604020202020204" pitchFamily="34" charset="0"/>
              <a:buChar char="•"/>
            </a:pPr>
            <a:endParaRPr lang="cs-CZ" sz="2000" b="0" i="0" dirty="0">
              <a:solidFill>
                <a:srgbClr val="202122"/>
              </a:solidFill>
              <a:effectLst/>
              <a:latin typeface="Arial" panose="020B0604020202020204" pitchFamily="34" charset="0"/>
            </a:endParaRPr>
          </a:p>
        </p:txBody>
      </p:sp>
    </p:spTree>
    <p:extLst>
      <p:ext uri="{BB962C8B-B14F-4D97-AF65-F5344CB8AC3E}">
        <p14:creationId xmlns:p14="http://schemas.microsoft.com/office/powerpoint/2010/main" val="41492874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38</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dirty="0"/>
              <a:t>Typy venture kapitálových investic</a:t>
            </a:r>
          </a:p>
        </p:txBody>
      </p:sp>
      <p:sp>
        <p:nvSpPr>
          <p:cNvPr id="5" name="Zástupný symbol pro obsah 4"/>
          <p:cNvSpPr>
            <a:spLocks noGrp="1"/>
          </p:cNvSpPr>
          <p:nvPr>
            <p:ph idx="1"/>
          </p:nvPr>
        </p:nvSpPr>
        <p:spPr/>
        <p:txBody>
          <a:bodyPr/>
          <a:lstStyle/>
          <a:p>
            <a:pPr marL="414900" indent="-342900" algn="just">
              <a:buFont typeface="+mj-lt"/>
              <a:buAutoNum type="arabicPeriod" startAt="2"/>
            </a:pPr>
            <a:r>
              <a:rPr lang="cs-CZ" sz="2000" b="1" i="0" dirty="0">
                <a:solidFill>
                  <a:srgbClr val="202122"/>
                </a:solidFill>
                <a:effectLst/>
                <a:latin typeface="Arial" panose="020B0604020202020204" pitchFamily="34" charset="0"/>
              </a:rPr>
              <a:t>Start financování</a:t>
            </a:r>
            <a:r>
              <a:rPr lang="cs-CZ" sz="2000" b="0" i="0" dirty="0">
                <a:solidFill>
                  <a:srgbClr val="202122"/>
                </a:solidFill>
                <a:effectLst/>
                <a:latin typeface="Arial" panose="020B0604020202020204" pitchFamily="34" charset="0"/>
              </a:rPr>
              <a:t> (</a:t>
            </a:r>
            <a:r>
              <a:rPr lang="cs-CZ" sz="2000" b="0" i="1" dirty="0">
                <a:solidFill>
                  <a:srgbClr val="202122"/>
                </a:solidFill>
                <a:effectLst/>
                <a:latin typeface="Arial" panose="020B0604020202020204" pitchFamily="34" charset="0"/>
              </a:rPr>
              <a:t>start-up </a:t>
            </a:r>
            <a:r>
              <a:rPr lang="cs-CZ" sz="2000" b="0" i="1" dirty="0" err="1">
                <a:solidFill>
                  <a:srgbClr val="202122"/>
                </a:solidFill>
                <a:effectLst/>
                <a:latin typeface="Arial" panose="020B0604020202020204" pitchFamily="34" charset="0"/>
              </a:rPr>
              <a:t>capital</a:t>
            </a:r>
            <a:r>
              <a:rPr lang="cs-CZ" sz="2000" b="0" i="0" dirty="0">
                <a:solidFill>
                  <a:srgbClr val="202122"/>
                </a:solidFill>
                <a:effectLst/>
                <a:latin typeface="Arial" panose="020B0604020202020204" pitchFamily="34" charset="0"/>
              </a:rPr>
              <a:t>)</a:t>
            </a:r>
          </a:p>
          <a:p>
            <a:pPr marL="72000" indent="0" algn="just">
              <a:buNone/>
            </a:pPr>
            <a:r>
              <a:rPr lang="cs-CZ" sz="2000" b="0" i="0" dirty="0">
                <a:solidFill>
                  <a:srgbClr val="202122"/>
                </a:solidFill>
                <a:effectLst/>
                <a:latin typeface="Arial" panose="020B0604020202020204" pitchFamily="34" charset="0"/>
              </a:rPr>
              <a:t>Jedná se o financování již existující společnosti, která teprve začíná se svou podnikatelskou činností, v rámci níž chce prorazit s určitým produktem na trh. V této fázi společnost disponuje manažerským týmem a má již také organizačně zajištěný prodej daného výrobku. Společnost však nedisponuje dostatečně velkým vlastním kapitálem, který je potřeba např. k nákupu materiálu, surovin atd. Proto tedy společnost potřebuje investora, který by jí v této počáteční fázi poskytnul finance a podpořil tak výrobu a distribuci produktu. Tyto investice jsou také velmi rizikové, s dlouhodobým časovým horizontem návratnosti.</a:t>
            </a:r>
          </a:p>
        </p:txBody>
      </p:sp>
    </p:spTree>
    <p:extLst>
      <p:ext uri="{BB962C8B-B14F-4D97-AF65-F5344CB8AC3E}">
        <p14:creationId xmlns:p14="http://schemas.microsoft.com/office/powerpoint/2010/main" val="28351080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39</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dirty="0"/>
              <a:t>Typy venture kapitálových investic</a:t>
            </a:r>
          </a:p>
        </p:txBody>
      </p:sp>
      <p:sp>
        <p:nvSpPr>
          <p:cNvPr id="5" name="Zástupný symbol pro obsah 4"/>
          <p:cNvSpPr>
            <a:spLocks noGrp="1"/>
          </p:cNvSpPr>
          <p:nvPr>
            <p:ph idx="1"/>
          </p:nvPr>
        </p:nvSpPr>
        <p:spPr/>
        <p:txBody>
          <a:bodyPr/>
          <a:lstStyle/>
          <a:p>
            <a:pPr marL="414900" indent="-342900" algn="just">
              <a:buFont typeface="+mj-lt"/>
              <a:buAutoNum type="arabicPeriod" startAt="3"/>
            </a:pPr>
            <a:r>
              <a:rPr lang="cs-CZ" sz="2000" b="1" i="0" dirty="0">
                <a:solidFill>
                  <a:srgbClr val="202122"/>
                </a:solidFill>
                <a:effectLst/>
                <a:latin typeface="Arial" panose="020B0604020202020204" pitchFamily="34" charset="0"/>
              </a:rPr>
              <a:t>Financování rozvoje podniku</a:t>
            </a:r>
            <a:r>
              <a:rPr lang="cs-CZ" sz="2000" b="0" i="0" dirty="0">
                <a:solidFill>
                  <a:srgbClr val="202122"/>
                </a:solidFill>
                <a:effectLst/>
                <a:latin typeface="Arial" panose="020B0604020202020204" pitchFamily="34" charset="0"/>
              </a:rPr>
              <a:t> (</a:t>
            </a:r>
            <a:r>
              <a:rPr lang="cs-CZ" sz="2000" b="0" i="1" dirty="0">
                <a:solidFill>
                  <a:srgbClr val="202122"/>
                </a:solidFill>
                <a:effectLst/>
                <a:latin typeface="Arial" panose="020B0604020202020204" pitchFamily="34" charset="0"/>
              </a:rPr>
              <a:t>development </a:t>
            </a:r>
            <a:r>
              <a:rPr lang="cs-CZ" sz="2000" b="0" i="1" dirty="0" err="1">
                <a:solidFill>
                  <a:srgbClr val="202122"/>
                </a:solidFill>
                <a:effectLst/>
                <a:latin typeface="Arial" panose="020B0604020202020204" pitchFamily="34" charset="0"/>
              </a:rPr>
              <a:t>capital</a:t>
            </a:r>
            <a:r>
              <a:rPr lang="cs-CZ" sz="2000" b="0" i="0" dirty="0">
                <a:solidFill>
                  <a:srgbClr val="202122"/>
                </a:solidFill>
                <a:effectLst/>
                <a:latin typeface="Arial" panose="020B0604020202020204" pitchFamily="34" charset="0"/>
              </a:rPr>
              <a:t>)</a:t>
            </a:r>
          </a:p>
          <a:p>
            <a:pPr marL="72000" indent="0" algn="just">
              <a:buNone/>
            </a:pPr>
            <a:r>
              <a:rPr lang="cs-CZ" sz="2000" b="0" i="0" dirty="0">
                <a:solidFill>
                  <a:srgbClr val="202122"/>
                </a:solidFill>
                <a:effectLst/>
                <a:latin typeface="Arial" panose="020B0604020202020204" pitchFamily="34" charset="0"/>
              </a:rPr>
              <a:t>Tato fáze financování se dělí na dvě části, a to na fázi počátečního rozvoje podniku (</a:t>
            </a:r>
            <a:r>
              <a:rPr lang="cs-CZ" sz="2000" b="0" i="1" dirty="0">
                <a:solidFill>
                  <a:srgbClr val="202122"/>
                </a:solidFill>
                <a:effectLst/>
                <a:latin typeface="Arial" panose="020B0604020202020204" pitchFamily="34" charset="0"/>
              </a:rPr>
              <a:t>early </a:t>
            </a:r>
            <a:r>
              <a:rPr lang="cs-CZ" sz="2000" b="0" i="1" dirty="0" err="1">
                <a:solidFill>
                  <a:srgbClr val="202122"/>
                </a:solidFill>
                <a:effectLst/>
                <a:latin typeface="Arial" panose="020B0604020202020204" pitchFamily="34" charset="0"/>
              </a:rPr>
              <a:t>stage</a:t>
            </a:r>
            <a:r>
              <a:rPr lang="cs-CZ" sz="2000" b="0" i="1" dirty="0">
                <a:solidFill>
                  <a:srgbClr val="202122"/>
                </a:solidFill>
                <a:effectLst/>
                <a:latin typeface="Arial" panose="020B0604020202020204" pitchFamily="34" charset="0"/>
              </a:rPr>
              <a:t> </a:t>
            </a:r>
            <a:r>
              <a:rPr lang="cs-CZ" sz="2000" b="0" i="1" dirty="0" err="1">
                <a:solidFill>
                  <a:srgbClr val="202122"/>
                </a:solidFill>
                <a:effectLst/>
                <a:latin typeface="Arial" panose="020B0604020202020204" pitchFamily="34" charset="0"/>
              </a:rPr>
              <a:t>expansion</a:t>
            </a:r>
            <a:r>
              <a:rPr lang="cs-CZ" sz="2000" b="0" i="1" dirty="0">
                <a:solidFill>
                  <a:srgbClr val="202122"/>
                </a:solidFill>
                <a:effectLst/>
                <a:latin typeface="Arial" panose="020B0604020202020204" pitchFamily="34" charset="0"/>
              </a:rPr>
              <a:t> </a:t>
            </a:r>
            <a:r>
              <a:rPr lang="cs-CZ" sz="2000" b="0" i="1" dirty="0" err="1">
                <a:solidFill>
                  <a:srgbClr val="202122"/>
                </a:solidFill>
                <a:effectLst/>
                <a:latin typeface="Arial" panose="020B0604020202020204" pitchFamily="34" charset="0"/>
              </a:rPr>
              <a:t>capital</a:t>
            </a:r>
            <a:r>
              <a:rPr lang="cs-CZ" sz="2000" b="0" i="0" dirty="0">
                <a:solidFill>
                  <a:srgbClr val="202122"/>
                </a:solidFill>
                <a:effectLst/>
                <a:latin typeface="Arial" panose="020B0604020202020204" pitchFamily="34" charset="0"/>
              </a:rPr>
              <a:t>) a fázi pozdějšího rozvoje podniku, označované v literatuře pouze jako rozvojové financování (</a:t>
            </a:r>
            <a:r>
              <a:rPr lang="cs-CZ" sz="2000" b="0" i="1" dirty="0" err="1">
                <a:solidFill>
                  <a:srgbClr val="202122"/>
                </a:solidFill>
                <a:effectLst/>
                <a:latin typeface="Arial" panose="020B0604020202020204" pitchFamily="34" charset="0"/>
              </a:rPr>
              <a:t>expansion</a:t>
            </a:r>
            <a:r>
              <a:rPr lang="cs-CZ" sz="2000" b="0" i="1" dirty="0">
                <a:solidFill>
                  <a:srgbClr val="202122"/>
                </a:solidFill>
                <a:effectLst/>
                <a:latin typeface="Arial" panose="020B0604020202020204" pitchFamily="34" charset="0"/>
              </a:rPr>
              <a:t> </a:t>
            </a:r>
            <a:r>
              <a:rPr lang="cs-CZ" sz="2000" b="0" i="1" dirty="0" err="1">
                <a:solidFill>
                  <a:srgbClr val="202122"/>
                </a:solidFill>
                <a:effectLst/>
                <a:latin typeface="Arial" panose="020B0604020202020204" pitchFamily="34" charset="0"/>
              </a:rPr>
              <a:t>capital</a:t>
            </a:r>
            <a:r>
              <a:rPr lang="cs-CZ" sz="2000" b="0" i="0" dirty="0">
                <a:solidFill>
                  <a:srgbClr val="202122"/>
                </a:solidFill>
                <a:effectLst/>
                <a:latin typeface="Arial" panose="020B0604020202020204" pitchFamily="34" charset="0"/>
              </a:rPr>
              <a:t>).</a:t>
            </a:r>
            <a:endParaRPr lang="cs-CZ" sz="2000" b="0" i="0" baseline="30000" dirty="0">
              <a:solidFill>
                <a:srgbClr val="0B0080"/>
              </a:solidFill>
              <a:effectLst/>
              <a:latin typeface="Arial" panose="020B0604020202020204" pitchFamily="34" charset="0"/>
            </a:endParaRPr>
          </a:p>
          <a:p>
            <a:pPr marL="414900" indent="-342900" algn="just">
              <a:buFont typeface="+mj-lt"/>
              <a:buAutoNum type="arabicPeriod" startAt="4"/>
            </a:pPr>
            <a:r>
              <a:rPr lang="cs-CZ" sz="2000" b="1" i="0" dirty="0">
                <a:solidFill>
                  <a:srgbClr val="202122"/>
                </a:solidFill>
                <a:effectLst/>
                <a:latin typeface="Arial" panose="020B0604020202020204" pitchFamily="34" charset="0"/>
              </a:rPr>
              <a:t>Náhradní financování – přefinancování dluhů</a:t>
            </a:r>
            <a:r>
              <a:rPr lang="cs-CZ" sz="2000" b="0" i="0" dirty="0">
                <a:solidFill>
                  <a:srgbClr val="202122"/>
                </a:solidFill>
                <a:effectLst/>
                <a:latin typeface="Arial" panose="020B0604020202020204" pitchFamily="34" charset="0"/>
              </a:rPr>
              <a:t> (</a:t>
            </a:r>
            <a:r>
              <a:rPr lang="cs-CZ" sz="2000" b="0" i="1" dirty="0" err="1">
                <a:solidFill>
                  <a:srgbClr val="202122"/>
                </a:solidFill>
                <a:effectLst/>
                <a:latin typeface="Arial" panose="020B0604020202020204" pitchFamily="34" charset="0"/>
              </a:rPr>
              <a:t>debt</a:t>
            </a:r>
            <a:r>
              <a:rPr lang="cs-CZ" sz="2000" b="0" i="1" dirty="0">
                <a:solidFill>
                  <a:srgbClr val="202122"/>
                </a:solidFill>
                <a:effectLst/>
                <a:latin typeface="Arial" panose="020B0604020202020204" pitchFamily="34" charset="0"/>
              </a:rPr>
              <a:t> </a:t>
            </a:r>
            <a:r>
              <a:rPr lang="cs-CZ" sz="2000" b="0" i="1" dirty="0" err="1">
                <a:solidFill>
                  <a:srgbClr val="202122"/>
                </a:solidFill>
                <a:effectLst/>
                <a:latin typeface="Arial" panose="020B0604020202020204" pitchFamily="34" charset="0"/>
              </a:rPr>
              <a:t>replacement</a:t>
            </a:r>
            <a:r>
              <a:rPr lang="cs-CZ" sz="2000" b="0" i="1" dirty="0">
                <a:solidFill>
                  <a:srgbClr val="202122"/>
                </a:solidFill>
                <a:effectLst/>
                <a:latin typeface="Arial" panose="020B0604020202020204" pitchFamily="34" charset="0"/>
              </a:rPr>
              <a:t> </a:t>
            </a:r>
            <a:r>
              <a:rPr lang="cs-CZ" sz="2000" b="0" i="1" dirty="0" err="1">
                <a:solidFill>
                  <a:srgbClr val="202122"/>
                </a:solidFill>
                <a:effectLst/>
                <a:latin typeface="Arial" panose="020B0604020202020204" pitchFamily="34" charset="0"/>
              </a:rPr>
              <a:t>capital</a:t>
            </a:r>
            <a:r>
              <a:rPr lang="cs-CZ" sz="2000" b="0" i="0" dirty="0">
                <a:solidFill>
                  <a:srgbClr val="202122"/>
                </a:solidFill>
                <a:effectLst/>
                <a:latin typeface="Arial" panose="020B0604020202020204" pitchFamily="34" charset="0"/>
              </a:rPr>
              <a:t>)</a:t>
            </a:r>
          </a:p>
          <a:p>
            <a:pPr marL="72000" indent="0" algn="just">
              <a:buNone/>
            </a:pPr>
            <a:r>
              <a:rPr lang="cs-CZ" sz="2000" b="0" i="0" dirty="0">
                <a:solidFill>
                  <a:srgbClr val="202122"/>
                </a:solidFill>
                <a:effectLst/>
                <a:latin typeface="Arial" panose="020B0604020202020204" pitchFamily="34" charset="0"/>
              </a:rPr>
              <a:t>Náhradní financování se týká společností, které se zadlužily a vyprodukovaný zisk pak slouží spíše jen k úhradě úroků a pohledávek věřitelů. Do společnosti pak vstupuje investor, který za ni zaplatí část dluhů, za které ovšem získá přiměřený podíl ve společnosti. Díky tomuto vstupu venture kapitálového investora do společnosti, dochází k optimalizaci vlastních a cizích zdrojů, což umožňuje další rozvoj společnosti.</a:t>
            </a:r>
          </a:p>
        </p:txBody>
      </p:sp>
    </p:spTree>
    <p:extLst>
      <p:ext uri="{BB962C8B-B14F-4D97-AF65-F5344CB8AC3E}">
        <p14:creationId xmlns:p14="http://schemas.microsoft.com/office/powerpoint/2010/main" val="406348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B44FE1D7-97F1-4042-960B-50AEED2C829A}"/>
              </a:ext>
            </a:extLst>
          </p:cNvPr>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a:extLst>
              <a:ext uri="{FF2B5EF4-FFF2-40B4-BE49-F238E27FC236}">
                <a16:creationId xmlns:a16="http://schemas.microsoft.com/office/drawing/2014/main" id="{6C394120-0A00-48B8-BFD8-E97BC1FCA23A}"/>
              </a:ext>
            </a:extLst>
          </p:cNvPr>
          <p:cNvSpPr>
            <a:spLocks noGrp="1"/>
          </p:cNvSpPr>
          <p:nvPr>
            <p:ph type="title"/>
          </p:nvPr>
        </p:nvSpPr>
        <p:spPr/>
        <p:txBody>
          <a:bodyPr/>
          <a:lstStyle/>
          <a:p>
            <a:r>
              <a:rPr lang="cs-CZ" dirty="0"/>
              <a:t>Faktoring</a:t>
            </a:r>
          </a:p>
        </p:txBody>
      </p:sp>
      <p:sp>
        <p:nvSpPr>
          <p:cNvPr id="5" name="Zástupný obsah 4">
            <a:extLst>
              <a:ext uri="{FF2B5EF4-FFF2-40B4-BE49-F238E27FC236}">
                <a16:creationId xmlns:a16="http://schemas.microsoft.com/office/drawing/2014/main" id="{D775126E-B58D-4173-807D-DF6198FF17EE}"/>
              </a:ext>
            </a:extLst>
          </p:cNvPr>
          <p:cNvSpPr>
            <a:spLocks noGrp="1"/>
          </p:cNvSpPr>
          <p:nvPr>
            <p:ph idx="1"/>
          </p:nvPr>
        </p:nvSpPr>
        <p:spPr/>
        <p:txBody>
          <a:bodyPr/>
          <a:lstStyle/>
          <a:p>
            <a:pPr algn="just"/>
            <a:r>
              <a:rPr lang="cs-CZ" sz="1800" dirty="0"/>
              <a:t>Faktoringová společnost vymezuje klientovi úvěrový rámec a faktoring tak funguje jako kontokorentní úvěr. </a:t>
            </a:r>
          </a:p>
          <a:p>
            <a:pPr algn="just" hangingPunct="0"/>
            <a:r>
              <a:rPr lang="cs-CZ" sz="1800" dirty="0"/>
              <a:t>Předmětem odkupu mohou být pohledávky, které musí splňovat zejména následující </a:t>
            </a:r>
            <a:r>
              <a:rPr lang="cs-CZ" sz="1800" b="1" dirty="0"/>
              <a:t>podmínky:</a:t>
            </a:r>
          </a:p>
          <a:p>
            <a:pPr lvl="0" algn="just" hangingPunct="0"/>
            <a:r>
              <a:rPr lang="cs-CZ" sz="1800" dirty="0"/>
              <a:t>doba splatnosti pohledávek nejčastěji do 90 maximálně však 180 dní;</a:t>
            </a:r>
          </a:p>
          <a:p>
            <a:pPr lvl="0" algn="just" hangingPunct="0"/>
            <a:r>
              <a:rPr lang="cs-CZ" sz="1800" dirty="0"/>
              <a:t>pohledávka vzniklá na základě obchodního nezajištěného úvěru;</a:t>
            </a:r>
          </a:p>
          <a:p>
            <a:pPr lvl="0" algn="just" hangingPunct="0"/>
            <a:r>
              <a:rPr lang="cs-CZ" sz="1800" dirty="0"/>
              <a:t>nesmí s ní být spojena jiná práva třetích osob (např. možnost vzájemného zápočtu pohledávek);</a:t>
            </a:r>
          </a:p>
          <a:p>
            <a:pPr lvl="0" algn="just" hangingPunct="0"/>
            <a:r>
              <a:rPr lang="cs-CZ" sz="1800" dirty="0"/>
              <a:t>musí existovat možnost postoupení pohledávky;</a:t>
            </a:r>
          </a:p>
          <a:p>
            <a:pPr algn="just"/>
            <a:r>
              <a:rPr lang="cs-CZ" sz="1800" dirty="0"/>
              <a:t>pohledávka je za subjektem pro faktoringovou společnost s akceptovatelnou bonitou, u zahraničního faktoringu musí být navíc přijatelná země.</a:t>
            </a:r>
          </a:p>
          <a:p>
            <a:pPr lvl="0" algn="just" hangingPunct="0"/>
            <a:endParaRPr lang="cs-CZ" sz="2000" dirty="0"/>
          </a:p>
        </p:txBody>
      </p:sp>
    </p:spTree>
    <p:extLst>
      <p:ext uri="{BB962C8B-B14F-4D97-AF65-F5344CB8AC3E}">
        <p14:creationId xmlns:p14="http://schemas.microsoft.com/office/powerpoint/2010/main" val="9274032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40</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dirty="0"/>
              <a:t>Typy venture kapitálových investic</a:t>
            </a:r>
          </a:p>
        </p:txBody>
      </p:sp>
      <p:sp>
        <p:nvSpPr>
          <p:cNvPr id="5" name="Zástupný symbol pro obsah 4"/>
          <p:cNvSpPr>
            <a:spLocks noGrp="1"/>
          </p:cNvSpPr>
          <p:nvPr>
            <p:ph idx="1"/>
          </p:nvPr>
        </p:nvSpPr>
        <p:spPr/>
        <p:txBody>
          <a:bodyPr/>
          <a:lstStyle/>
          <a:p>
            <a:pPr marL="414900" indent="-342900" algn="l">
              <a:buFont typeface="+mj-lt"/>
              <a:buAutoNum type="arabicPeriod" startAt="6"/>
            </a:pPr>
            <a:r>
              <a:rPr lang="cs-CZ" sz="2000" b="1" i="0" dirty="0">
                <a:solidFill>
                  <a:srgbClr val="202122"/>
                </a:solidFill>
                <a:effectLst/>
                <a:latin typeface="Arial" panose="020B0604020202020204" pitchFamily="34" charset="0"/>
              </a:rPr>
              <a:t>Záchranné financování</a:t>
            </a:r>
            <a:r>
              <a:rPr lang="cs-CZ" sz="2000" b="0" i="0" dirty="0">
                <a:solidFill>
                  <a:srgbClr val="202122"/>
                </a:solidFill>
                <a:effectLst/>
                <a:latin typeface="Arial" panose="020B0604020202020204" pitchFamily="34" charset="0"/>
              </a:rPr>
              <a:t> (</a:t>
            </a:r>
            <a:r>
              <a:rPr lang="cs-CZ" sz="2000" b="0" i="1" dirty="0" err="1">
                <a:solidFill>
                  <a:srgbClr val="202122"/>
                </a:solidFill>
                <a:effectLst/>
                <a:latin typeface="Arial" panose="020B0604020202020204" pitchFamily="34" charset="0"/>
              </a:rPr>
              <a:t>rescue</a:t>
            </a:r>
            <a:r>
              <a:rPr lang="cs-CZ" sz="2000" b="0" i="1" dirty="0">
                <a:solidFill>
                  <a:srgbClr val="202122"/>
                </a:solidFill>
                <a:effectLst/>
                <a:latin typeface="Arial" panose="020B0604020202020204" pitchFamily="34" charset="0"/>
              </a:rPr>
              <a:t> </a:t>
            </a:r>
            <a:r>
              <a:rPr lang="cs-CZ" sz="2000" b="0" i="1" dirty="0" err="1">
                <a:solidFill>
                  <a:srgbClr val="202122"/>
                </a:solidFill>
                <a:effectLst/>
                <a:latin typeface="Arial" panose="020B0604020202020204" pitchFamily="34" charset="0"/>
              </a:rPr>
              <a:t>capital</a:t>
            </a:r>
            <a:r>
              <a:rPr lang="cs-CZ" sz="2000" b="0" i="0" dirty="0">
                <a:solidFill>
                  <a:srgbClr val="202122"/>
                </a:solidFill>
                <a:effectLst/>
                <a:latin typeface="Arial" panose="020B0604020202020204" pitchFamily="34" charset="0"/>
              </a:rPr>
              <a:t>)</a:t>
            </a:r>
          </a:p>
          <a:p>
            <a:pPr marL="72000" indent="0" algn="l">
              <a:buNone/>
            </a:pPr>
            <a:r>
              <a:rPr lang="cs-CZ" sz="2000" b="0" i="0" dirty="0">
                <a:solidFill>
                  <a:srgbClr val="202122"/>
                </a:solidFill>
                <a:effectLst/>
                <a:latin typeface="Arial" panose="020B0604020202020204" pitchFamily="34" charset="0"/>
              </a:rPr>
              <a:t>Účelem tohoto způsobu financování je zachránit zadluženou společnost před krachem. Tento typ financování není až tak obvyklý a věnují se mu zejména specializované venture kapitálové fondy, které mají zkušený tým krizových manažerů zabývající se krizovým řízením.</a:t>
            </a:r>
          </a:p>
          <a:p>
            <a:pPr algn="l">
              <a:buFont typeface="+mj-lt"/>
              <a:buAutoNum type="arabicPeriod" startAt="6"/>
            </a:pPr>
            <a:endParaRPr lang="cs-CZ" sz="2000" b="1" i="0" dirty="0">
              <a:solidFill>
                <a:srgbClr val="202122"/>
              </a:solidFill>
              <a:effectLst/>
              <a:latin typeface="Arial" panose="020B0604020202020204" pitchFamily="34" charset="0"/>
            </a:endParaRPr>
          </a:p>
          <a:p>
            <a:pPr marL="414900" indent="-342900" algn="l">
              <a:buFont typeface="+mj-lt"/>
              <a:buAutoNum type="arabicPeriod" startAt="7"/>
            </a:pPr>
            <a:r>
              <a:rPr lang="cs-CZ" sz="2000" b="1" i="0" dirty="0">
                <a:solidFill>
                  <a:srgbClr val="202122"/>
                </a:solidFill>
                <a:effectLst/>
                <a:latin typeface="Arial" panose="020B0604020202020204" pitchFamily="34" charset="0"/>
              </a:rPr>
              <a:t>Transakční financování</a:t>
            </a:r>
            <a:r>
              <a:rPr lang="cs-CZ" sz="2000" b="0" i="0" dirty="0">
                <a:solidFill>
                  <a:srgbClr val="202122"/>
                </a:solidFill>
                <a:effectLst/>
                <a:latin typeface="Arial" panose="020B0604020202020204" pitchFamily="34" charset="0"/>
              </a:rPr>
              <a:t> (</a:t>
            </a:r>
            <a:r>
              <a:rPr lang="cs-CZ" sz="2000" b="0" i="1" dirty="0" err="1">
                <a:solidFill>
                  <a:srgbClr val="202122"/>
                </a:solidFill>
                <a:effectLst/>
                <a:latin typeface="Arial" panose="020B0604020202020204" pitchFamily="34" charset="0"/>
              </a:rPr>
              <a:t>transaction</a:t>
            </a:r>
            <a:r>
              <a:rPr lang="cs-CZ" sz="2000" b="0" i="1" dirty="0">
                <a:solidFill>
                  <a:srgbClr val="202122"/>
                </a:solidFill>
                <a:effectLst/>
                <a:latin typeface="Arial" panose="020B0604020202020204" pitchFamily="34" charset="0"/>
              </a:rPr>
              <a:t> </a:t>
            </a:r>
            <a:r>
              <a:rPr lang="cs-CZ" sz="2000" b="0" i="1" dirty="0" err="1">
                <a:solidFill>
                  <a:srgbClr val="202122"/>
                </a:solidFill>
                <a:effectLst/>
                <a:latin typeface="Arial" panose="020B0604020202020204" pitchFamily="34" charset="0"/>
              </a:rPr>
              <a:t>capital</a:t>
            </a:r>
            <a:r>
              <a:rPr lang="cs-CZ" sz="2000" b="0" i="0" dirty="0">
                <a:solidFill>
                  <a:srgbClr val="202122"/>
                </a:solidFill>
                <a:effectLst/>
                <a:latin typeface="Arial" panose="020B0604020202020204" pitchFamily="34" charset="0"/>
              </a:rPr>
              <a:t>)</a:t>
            </a:r>
          </a:p>
          <a:p>
            <a:pPr marL="72000" indent="0" algn="l">
              <a:buNone/>
            </a:pPr>
            <a:r>
              <a:rPr lang="cs-CZ" sz="2000" b="0" i="0" dirty="0">
                <a:solidFill>
                  <a:srgbClr val="202122"/>
                </a:solidFill>
                <a:effectLst/>
                <a:latin typeface="Arial" panose="020B0604020202020204" pitchFamily="34" charset="0"/>
              </a:rPr>
              <a:t>Transakčním financováním se rozumí financování vlastnických transakcí ve společnosti. Patří sem </a:t>
            </a:r>
            <a:r>
              <a:rPr lang="cs-CZ" sz="2000" b="0" i="1" dirty="0">
                <a:solidFill>
                  <a:srgbClr val="202122"/>
                </a:solidFill>
                <a:effectLst/>
                <a:latin typeface="Arial" panose="020B0604020202020204" pitchFamily="34" charset="0"/>
              </a:rPr>
              <a:t>manažerské odkupy</a:t>
            </a:r>
            <a:r>
              <a:rPr lang="cs-CZ" sz="2000" b="0" i="0" dirty="0">
                <a:solidFill>
                  <a:srgbClr val="202122"/>
                </a:solidFill>
                <a:effectLst/>
                <a:latin typeface="Arial" panose="020B0604020202020204" pitchFamily="34" charset="0"/>
              </a:rPr>
              <a:t>. Jestliže podíly společnosti odkupují její vlastní manažeři, tak je tento způsob odkupu označován jako </a:t>
            </a:r>
            <a:r>
              <a:rPr lang="cs-CZ" sz="2000" b="0" i="1" dirty="0">
                <a:solidFill>
                  <a:srgbClr val="202122"/>
                </a:solidFill>
                <a:effectLst/>
                <a:latin typeface="Arial" panose="020B0604020202020204" pitchFamily="34" charset="0"/>
              </a:rPr>
              <a:t>management </a:t>
            </a:r>
            <a:r>
              <a:rPr lang="cs-CZ" sz="2000" b="0" i="1" dirty="0" err="1">
                <a:solidFill>
                  <a:srgbClr val="202122"/>
                </a:solidFill>
                <a:effectLst/>
                <a:latin typeface="Arial" panose="020B0604020202020204" pitchFamily="34" charset="0"/>
              </a:rPr>
              <a:t>buy-out</a:t>
            </a:r>
            <a:r>
              <a:rPr lang="cs-CZ" sz="2000" b="0" i="0" dirty="0">
                <a:solidFill>
                  <a:srgbClr val="202122"/>
                </a:solidFill>
                <a:effectLst/>
                <a:latin typeface="Arial" panose="020B0604020202020204" pitchFamily="34" charset="0"/>
              </a:rPr>
              <a:t> (MBO). Pokud podíly společnosti odkupují manažeři, kteří stojí mimo tuto společnost, tak je tento způsob odkupu označovaný jako </a:t>
            </a:r>
            <a:r>
              <a:rPr lang="cs-CZ" sz="2000" b="0" i="1" dirty="0">
                <a:solidFill>
                  <a:srgbClr val="202122"/>
                </a:solidFill>
                <a:effectLst/>
                <a:latin typeface="Arial" panose="020B0604020202020204" pitchFamily="34" charset="0"/>
              </a:rPr>
              <a:t>management </a:t>
            </a:r>
            <a:r>
              <a:rPr lang="cs-CZ" sz="2000" b="0" i="1" dirty="0" err="1">
                <a:solidFill>
                  <a:srgbClr val="202122"/>
                </a:solidFill>
                <a:effectLst/>
                <a:latin typeface="Arial" panose="020B0604020202020204" pitchFamily="34" charset="0"/>
              </a:rPr>
              <a:t>buy</a:t>
            </a:r>
            <a:r>
              <a:rPr lang="cs-CZ" sz="2000" b="0" i="1" dirty="0">
                <a:solidFill>
                  <a:srgbClr val="202122"/>
                </a:solidFill>
                <a:effectLst/>
                <a:latin typeface="Arial" panose="020B0604020202020204" pitchFamily="34" charset="0"/>
              </a:rPr>
              <a:t>-in</a:t>
            </a:r>
            <a:r>
              <a:rPr lang="cs-CZ" sz="2000" b="0" i="0" dirty="0">
                <a:solidFill>
                  <a:srgbClr val="202122"/>
                </a:solidFill>
                <a:effectLst/>
                <a:latin typeface="Arial" panose="020B0604020202020204" pitchFamily="34" charset="0"/>
              </a:rPr>
              <a:t> (MBI).</a:t>
            </a:r>
          </a:p>
        </p:txBody>
      </p:sp>
    </p:spTree>
    <p:extLst>
      <p:ext uri="{BB962C8B-B14F-4D97-AF65-F5344CB8AC3E}">
        <p14:creationId xmlns:p14="http://schemas.microsoft.com/office/powerpoint/2010/main" val="40865753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41</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p:cNvSpPr>
            <a:spLocks noGrp="1"/>
          </p:cNvSpPr>
          <p:nvPr>
            <p:ph type="title"/>
          </p:nvPr>
        </p:nvSpPr>
        <p:spPr/>
        <p:txBody>
          <a:bodyPr/>
          <a:lstStyle/>
          <a:p>
            <a:r>
              <a:rPr lang="cs-CZ" dirty="0"/>
              <a:t>Literatura</a:t>
            </a:r>
          </a:p>
        </p:txBody>
      </p:sp>
      <p:sp>
        <p:nvSpPr>
          <p:cNvPr id="5" name="Zástupný symbol pro obsah 4"/>
          <p:cNvSpPr>
            <a:spLocks noGrp="1"/>
          </p:cNvSpPr>
          <p:nvPr>
            <p:ph idx="1"/>
          </p:nvPr>
        </p:nvSpPr>
        <p:spPr/>
        <p:txBody>
          <a:bodyPr/>
          <a:lstStyle/>
          <a:p>
            <a:pPr algn="l">
              <a:buFont typeface="+mj-lt"/>
              <a:buAutoNum type="arabicPeriod"/>
            </a:pPr>
            <a:r>
              <a:rPr lang="cs-CZ" sz="1400" b="0" i="0" dirty="0">
                <a:solidFill>
                  <a:srgbClr val="202122"/>
                </a:solidFill>
                <a:effectLst/>
                <a:latin typeface="Arial" panose="020B0604020202020204" pitchFamily="34" charset="0"/>
              </a:rPr>
              <a:t>MAREŠ, Stanislav. Zdroje financování podniku. Praha: Vysoká škola finanční a správní, 2008</a:t>
            </a:r>
          </a:p>
          <a:p>
            <a:pPr>
              <a:buFont typeface="+mj-lt"/>
              <a:buAutoNum type="arabicPeriod"/>
            </a:pPr>
            <a:r>
              <a:rPr lang="cs-CZ" sz="1400" b="0" i="0" dirty="0">
                <a:solidFill>
                  <a:srgbClr val="202122"/>
                </a:solidFill>
                <a:effectLst/>
                <a:latin typeface="Arial" panose="020B0604020202020204" pitchFamily="34" charset="0"/>
              </a:rPr>
              <a:t>MARINIČ, Pavel. Rizikový kapitál. Český finanční a účetní časopis [online]. 2006</a:t>
            </a:r>
            <a:r>
              <a:rPr lang="cs-CZ" sz="1400" dirty="0">
                <a:solidFill>
                  <a:srgbClr val="202122"/>
                </a:solidFill>
                <a:latin typeface="Arial" panose="020B0604020202020204" pitchFamily="34" charset="0"/>
              </a:rPr>
              <a:t>.</a:t>
            </a:r>
            <a:r>
              <a:rPr lang="cs-CZ" sz="1400" b="0" i="0" dirty="0">
                <a:solidFill>
                  <a:srgbClr val="202122"/>
                </a:solidFill>
                <a:effectLst/>
                <a:latin typeface="Arial" panose="020B0604020202020204" pitchFamily="34" charset="0"/>
              </a:rPr>
              <a:t> Dostupné z: </a:t>
            </a:r>
            <a:r>
              <a:rPr lang="cs-CZ" sz="1400" b="0" i="0" u="none" strike="noStrike" dirty="0">
                <a:solidFill>
                  <a:srgbClr val="663366"/>
                </a:solidFill>
                <a:effectLst/>
                <a:latin typeface="Arial" panose="020B0604020202020204" pitchFamily="34" charset="0"/>
                <a:hlinkClick r:id="rId2"/>
              </a:rPr>
              <a:t>https://www.vse.cz/cfuc/164</a:t>
            </a:r>
            <a:endParaRPr lang="cs-CZ" sz="1400" b="0" i="0" dirty="0">
              <a:solidFill>
                <a:srgbClr val="202122"/>
              </a:solidFill>
              <a:effectLst/>
              <a:latin typeface="Arial" panose="020B0604020202020204" pitchFamily="34" charset="0"/>
            </a:endParaRPr>
          </a:p>
          <a:p>
            <a:pPr>
              <a:buFont typeface="+mj-lt"/>
              <a:buAutoNum type="arabicPeriod"/>
            </a:pPr>
            <a:r>
              <a:rPr lang="cs-CZ" sz="1400" dirty="0">
                <a:solidFill>
                  <a:srgbClr val="202122"/>
                </a:solidFill>
                <a:latin typeface="Arial" panose="020B0604020202020204" pitchFamily="34" charset="0"/>
              </a:rPr>
              <a:t>MEJSTŘÍK, Michal; PEČENÁ, Magda; TEPLÝ, Petr. Základní principy bankovnictví/Basic </a:t>
            </a:r>
            <a:r>
              <a:rPr lang="cs-CZ" sz="1400" dirty="0" err="1">
                <a:solidFill>
                  <a:srgbClr val="202122"/>
                </a:solidFill>
                <a:latin typeface="Arial" panose="020B0604020202020204" pitchFamily="34" charset="0"/>
              </a:rPr>
              <a:t>principles</a:t>
            </a:r>
            <a:r>
              <a:rPr lang="cs-CZ" sz="1400" dirty="0">
                <a:solidFill>
                  <a:srgbClr val="202122"/>
                </a:solidFill>
                <a:latin typeface="Arial" panose="020B0604020202020204" pitchFamily="34" charset="0"/>
              </a:rPr>
              <a:t> </a:t>
            </a:r>
            <a:r>
              <a:rPr lang="cs-CZ" sz="1400" dirty="0" err="1">
                <a:solidFill>
                  <a:srgbClr val="202122"/>
                </a:solidFill>
                <a:latin typeface="Arial" panose="020B0604020202020204" pitchFamily="34" charset="0"/>
              </a:rPr>
              <a:t>of</a:t>
            </a:r>
            <a:r>
              <a:rPr lang="cs-CZ" sz="1400" dirty="0">
                <a:solidFill>
                  <a:srgbClr val="202122"/>
                </a:solidFill>
                <a:latin typeface="Arial" panose="020B0604020202020204" pitchFamily="34" charset="0"/>
              </a:rPr>
              <a:t> banking. 1. vyd. Praha: Nakladatelství Karolinum, Univerzita Karlova v Praze, 2008.</a:t>
            </a:r>
          </a:p>
          <a:p>
            <a:pPr>
              <a:buFont typeface="+mj-lt"/>
              <a:buAutoNum type="arabicPeriod"/>
            </a:pPr>
            <a:r>
              <a:rPr lang="cs-CZ" sz="1400" b="0" i="0" dirty="0">
                <a:solidFill>
                  <a:srgbClr val="202122"/>
                </a:solidFill>
                <a:effectLst/>
                <a:latin typeface="Arial" panose="020B0604020202020204" pitchFamily="34" charset="0"/>
              </a:rPr>
              <a:t>NÝVLTOVÁ, Romana a REŽŇÁKOVÁ, Mária. Mezinárodní kapitálové trhy – zdroj financování. Praha: Grada </a:t>
            </a:r>
            <a:r>
              <a:rPr lang="cs-CZ" sz="1400" b="0" i="0" dirty="0" err="1">
                <a:solidFill>
                  <a:srgbClr val="202122"/>
                </a:solidFill>
                <a:effectLst/>
                <a:latin typeface="Arial" panose="020B0604020202020204" pitchFamily="34" charset="0"/>
              </a:rPr>
              <a:t>Publishing</a:t>
            </a:r>
            <a:r>
              <a:rPr lang="cs-CZ" sz="1400" b="0" i="0" dirty="0">
                <a:solidFill>
                  <a:srgbClr val="202122"/>
                </a:solidFill>
                <a:effectLst/>
                <a:latin typeface="Arial" panose="020B0604020202020204" pitchFamily="34" charset="0"/>
              </a:rPr>
              <a:t> a.s., 2007, s. 109-110.</a:t>
            </a:r>
          </a:p>
          <a:p>
            <a:pPr>
              <a:buFont typeface="+mj-lt"/>
              <a:buAutoNum type="arabicPeriod"/>
            </a:pPr>
            <a:r>
              <a:rPr lang="cs-CZ" sz="1400" b="0" i="0" dirty="0">
                <a:solidFill>
                  <a:srgbClr val="202122"/>
                </a:solidFill>
                <a:effectLst/>
                <a:latin typeface="Arial" panose="020B0604020202020204" pitchFamily="34" charset="0"/>
              </a:rPr>
              <a:t>REJŠEK, Václav. Rizikový kapitál v České republice [online]. Brno, 2008 </a:t>
            </a:r>
          </a:p>
          <a:p>
            <a:pPr algn="l">
              <a:buFont typeface="+mj-lt"/>
              <a:buAutoNum type="arabicPeriod"/>
            </a:pPr>
            <a:r>
              <a:rPr lang="cs-CZ" sz="1400" b="0" i="0" dirty="0">
                <a:solidFill>
                  <a:srgbClr val="202122"/>
                </a:solidFill>
                <a:effectLst/>
                <a:latin typeface="Arial" panose="020B0604020202020204" pitchFamily="34" charset="0"/>
              </a:rPr>
              <a:t>REŽŇÁKOVÁ, Mária. Efektivní financování rozvoje podnikání. Praha: Grada </a:t>
            </a:r>
            <a:r>
              <a:rPr lang="cs-CZ" sz="1400" b="0" i="0" dirty="0" err="1">
                <a:solidFill>
                  <a:srgbClr val="202122"/>
                </a:solidFill>
                <a:effectLst/>
                <a:latin typeface="Arial" panose="020B0604020202020204" pitchFamily="34" charset="0"/>
              </a:rPr>
              <a:t>Publishing</a:t>
            </a:r>
            <a:r>
              <a:rPr lang="cs-CZ" sz="1400" b="0" i="0" dirty="0">
                <a:solidFill>
                  <a:srgbClr val="202122"/>
                </a:solidFill>
                <a:effectLst/>
                <a:latin typeface="Arial" panose="020B0604020202020204" pitchFamily="34" charset="0"/>
              </a:rPr>
              <a:t> a.s., 2012</a:t>
            </a:r>
          </a:p>
          <a:p>
            <a:pPr algn="l">
              <a:buFont typeface="+mj-lt"/>
              <a:buAutoNum type="arabicPeriod"/>
            </a:pPr>
            <a:r>
              <a:rPr lang="cs-CZ" sz="1400" b="0" i="0" dirty="0">
                <a:solidFill>
                  <a:srgbClr val="202122"/>
                </a:solidFill>
                <a:effectLst/>
                <a:latin typeface="Arial" panose="020B0604020202020204" pitchFamily="34" charset="0"/>
              </a:rPr>
              <a:t>REŽŇÁKOVÁ, Maria. Mezinárodní kapitálové trhy - zdroj financování. Praha: Grada </a:t>
            </a:r>
            <a:r>
              <a:rPr lang="cs-CZ" sz="1400" b="0" i="0" dirty="0" err="1">
                <a:solidFill>
                  <a:srgbClr val="202122"/>
                </a:solidFill>
                <a:effectLst/>
                <a:latin typeface="Arial" panose="020B0604020202020204" pitchFamily="34" charset="0"/>
              </a:rPr>
              <a:t>Publishing</a:t>
            </a:r>
            <a:r>
              <a:rPr lang="cs-CZ" sz="1400" b="0" i="0" dirty="0">
                <a:solidFill>
                  <a:srgbClr val="202122"/>
                </a:solidFill>
                <a:effectLst/>
                <a:latin typeface="Arial" panose="020B0604020202020204" pitchFamily="34" charset="0"/>
              </a:rPr>
              <a:t> a.s., 2007. </a:t>
            </a:r>
          </a:p>
        </p:txBody>
      </p:sp>
    </p:spTree>
    <p:extLst>
      <p:ext uri="{BB962C8B-B14F-4D97-AF65-F5344CB8AC3E}">
        <p14:creationId xmlns:p14="http://schemas.microsoft.com/office/powerpoint/2010/main" val="1890925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69875122-2386-415D-824E-8F7CD26A281A}"/>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5E3FE10F-6DF8-462D-AA56-3228832AC633}"/>
              </a:ext>
            </a:extLst>
          </p:cNvPr>
          <p:cNvSpPr>
            <a:spLocks noGrp="1"/>
          </p:cNvSpPr>
          <p:nvPr>
            <p:ph type="title"/>
          </p:nvPr>
        </p:nvSpPr>
        <p:spPr/>
        <p:txBody>
          <a:bodyPr/>
          <a:lstStyle/>
          <a:p>
            <a:r>
              <a:rPr lang="cs-CZ"/>
              <a:t>Průběh faktoringu</a:t>
            </a:r>
            <a:endParaRPr lang="cs-CZ" dirty="0"/>
          </a:p>
        </p:txBody>
      </p:sp>
      <p:pic>
        <p:nvPicPr>
          <p:cNvPr id="6" name="Zástupný obsah 5">
            <a:extLst>
              <a:ext uri="{FF2B5EF4-FFF2-40B4-BE49-F238E27FC236}">
                <a16:creationId xmlns:a16="http://schemas.microsoft.com/office/drawing/2014/main" id="{BBF567A1-2763-464C-B926-A78C988EC8AC}"/>
              </a:ext>
            </a:extLst>
          </p:cNvPr>
          <p:cNvPicPr>
            <a:picLocks noGrp="1" noChangeAspect="1"/>
          </p:cNvPicPr>
          <p:nvPr>
            <p:ph idx="1"/>
          </p:nvPr>
        </p:nvPicPr>
        <p:blipFill>
          <a:blip r:embed="rId2"/>
          <a:stretch>
            <a:fillRect/>
          </a:stretch>
        </p:blipFill>
        <p:spPr>
          <a:xfrm>
            <a:off x="3164440" y="1692275"/>
            <a:ext cx="4999711" cy="4140200"/>
          </a:xfrm>
          <a:prstGeom prst="rect">
            <a:avLst/>
          </a:prstGeom>
        </p:spPr>
      </p:pic>
    </p:spTree>
    <p:extLst>
      <p:ext uri="{BB962C8B-B14F-4D97-AF65-F5344CB8AC3E}">
        <p14:creationId xmlns:p14="http://schemas.microsoft.com/office/powerpoint/2010/main" val="3382217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B44FE1D7-97F1-4042-960B-50AEED2C829A}"/>
              </a:ext>
            </a:extLst>
          </p:cNvPr>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6</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a:extLst>
              <a:ext uri="{FF2B5EF4-FFF2-40B4-BE49-F238E27FC236}">
                <a16:creationId xmlns:a16="http://schemas.microsoft.com/office/drawing/2014/main" id="{6C394120-0A00-48B8-BFD8-E97BC1FCA23A}"/>
              </a:ext>
            </a:extLst>
          </p:cNvPr>
          <p:cNvSpPr>
            <a:spLocks noGrp="1"/>
          </p:cNvSpPr>
          <p:nvPr>
            <p:ph type="title"/>
          </p:nvPr>
        </p:nvSpPr>
        <p:spPr/>
        <p:txBody>
          <a:bodyPr/>
          <a:lstStyle/>
          <a:p>
            <a:r>
              <a:rPr lang="cs-CZ" dirty="0"/>
              <a:t>Průběh faktoringu</a:t>
            </a:r>
          </a:p>
        </p:txBody>
      </p:sp>
      <p:sp>
        <p:nvSpPr>
          <p:cNvPr id="5" name="Zástupný obsah 4">
            <a:extLst>
              <a:ext uri="{FF2B5EF4-FFF2-40B4-BE49-F238E27FC236}">
                <a16:creationId xmlns:a16="http://schemas.microsoft.com/office/drawing/2014/main" id="{D775126E-B58D-4173-807D-DF6198FF17EE}"/>
              </a:ext>
            </a:extLst>
          </p:cNvPr>
          <p:cNvSpPr>
            <a:spLocks noGrp="1"/>
          </p:cNvSpPr>
          <p:nvPr>
            <p:ph idx="1"/>
          </p:nvPr>
        </p:nvSpPr>
        <p:spPr/>
        <p:txBody>
          <a:bodyPr/>
          <a:lstStyle/>
          <a:p>
            <a:pPr algn="just" hangingPunct="0"/>
            <a:r>
              <a:rPr lang="cs-CZ" sz="2000" dirty="0"/>
              <a:t>Při odkupu pohledávky vyplatí faktor dodavateli 80 – 90% pohledávky ihned a zbytek po splatnosti  pohledávky a zúčtování provize. </a:t>
            </a:r>
          </a:p>
          <a:p>
            <a:pPr algn="just" hangingPunct="0"/>
            <a:r>
              <a:rPr lang="cs-CZ" sz="2000" dirty="0"/>
              <a:t>Náklady faktoringu se skládají z faktoringové provize, zahrnující rizikovou složku z převzetí úvěrového rizika, náklady spojené se zpracováním faktoringu a úrok, který přibližně odpovídá úrokovým sazbám krátkodobých bankovních úvěrů. </a:t>
            </a:r>
          </a:p>
          <a:p>
            <a:pPr algn="just" hangingPunct="0"/>
            <a:r>
              <a:rPr lang="cs-CZ" sz="2000" dirty="0"/>
              <a:t>Část nákladů spojených s faktoringem si klient může zahrnout do ceny, protože odběrateli vlastně poskytuje obchodní úvěr.</a:t>
            </a:r>
          </a:p>
          <a:p>
            <a:pPr lvl="0" algn="just" hangingPunct="0"/>
            <a:endParaRPr lang="cs-CZ" sz="2000" dirty="0"/>
          </a:p>
        </p:txBody>
      </p:sp>
    </p:spTree>
    <p:extLst>
      <p:ext uri="{BB962C8B-B14F-4D97-AF65-F5344CB8AC3E}">
        <p14:creationId xmlns:p14="http://schemas.microsoft.com/office/powerpoint/2010/main" val="3420964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B44FE1D7-97F1-4042-960B-50AEED2C829A}"/>
              </a:ext>
            </a:extLst>
          </p:cNvPr>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7</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a:extLst>
              <a:ext uri="{FF2B5EF4-FFF2-40B4-BE49-F238E27FC236}">
                <a16:creationId xmlns:a16="http://schemas.microsoft.com/office/drawing/2014/main" id="{6C394120-0A00-48B8-BFD8-E97BC1FCA23A}"/>
              </a:ext>
            </a:extLst>
          </p:cNvPr>
          <p:cNvSpPr>
            <a:spLocks noGrp="1"/>
          </p:cNvSpPr>
          <p:nvPr>
            <p:ph type="title"/>
          </p:nvPr>
        </p:nvSpPr>
        <p:spPr/>
        <p:txBody>
          <a:bodyPr/>
          <a:lstStyle/>
          <a:p>
            <a:r>
              <a:rPr lang="cs-CZ" dirty="0"/>
              <a:t>Členění faktoringu</a:t>
            </a:r>
          </a:p>
        </p:txBody>
      </p:sp>
      <p:sp>
        <p:nvSpPr>
          <p:cNvPr id="5" name="Zástupný obsah 4">
            <a:extLst>
              <a:ext uri="{FF2B5EF4-FFF2-40B4-BE49-F238E27FC236}">
                <a16:creationId xmlns:a16="http://schemas.microsoft.com/office/drawing/2014/main" id="{D775126E-B58D-4173-807D-DF6198FF17EE}"/>
              </a:ext>
            </a:extLst>
          </p:cNvPr>
          <p:cNvSpPr>
            <a:spLocks noGrp="1"/>
          </p:cNvSpPr>
          <p:nvPr>
            <p:ph idx="1"/>
          </p:nvPr>
        </p:nvSpPr>
        <p:spPr/>
        <p:txBody>
          <a:bodyPr/>
          <a:lstStyle/>
          <a:p>
            <a:pPr marL="72000" indent="0" algn="just">
              <a:buNone/>
            </a:pPr>
            <a:r>
              <a:rPr lang="cs-CZ" sz="1800" dirty="0"/>
              <a:t>Financování pohledávek provádí faktoringová společnost </a:t>
            </a:r>
          </a:p>
          <a:p>
            <a:pPr algn="just"/>
            <a:r>
              <a:rPr lang="cs-CZ" sz="1800" dirty="0"/>
              <a:t>buď </a:t>
            </a:r>
            <a:r>
              <a:rPr lang="cs-CZ" sz="1800" b="1" dirty="0"/>
              <a:t>s možností zpětného postihu </a:t>
            </a:r>
            <a:r>
              <a:rPr lang="cs-CZ" sz="1800" dirty="0"/>
              <a:t>dodavatele v případě, že odběratel nezaplatí (tzv. regresní faktoring) </a:t>
            </a:r>
          </a:p>
          <a:p>
            <a:pPr algn="just"/>
            <a:r>
              <a:rPr lang="cs-CZ" sz="1800" dirty="0"/>
              <a:t>nebo </a:t>
            </a:r>
            <a:r>
              <a:rPr lang="cs-CZ" sz="1800" b="1" dirty="0"/>
              <a:t>bez zpětného postihu </a:t>
            </a:r>
            <a:r>
              <a:rPr lang="cs-CZ" sz="1800" dirty="0"/>
              <a:t>na dodavatele (tzv. bezregresní faktoring). </a:t>
            </a:r>
          </a:p>
          <a:p>
            <a:pPr marL="72000" indent="0" algn="just">
              <a:buNone/>
            </a:pPr>
            <a:r>
              <a:rPr lang="cs-CZ" sz="1800" b="1" dirty="0"/>
              <a:t>Dalším členěním jsou:</a:t>
            </a:r>
          </a:p>
          <a:p>
            <a:pPr algn="just"/>
            <a:r>
              <a:rPr lang="cs-CZ" sz="1800" b="1" dirty="0"/>
              <a:t>Tuzemský</a:t>
            </a:r>
            <a:r>
              <a:rPr lang="cs-CZ" sz="1800" dirty="0"/>
              <a:t> - účastníci faktoringu, tedy odběratel, věřitel i faktoringová společnost, jsou ze stejné země.</a:t>
            </a:r>
          </a:p>
          <a:p>
            <a:pPr algn="just"/>
            <a:r>
              <a:rPr lang="cs-CZ" sz="1800" b="1" dirty="0"/>
              <a:t>Mezinárodní</a:t>
            </a:r>
            <a:r>
              <a:rPr lang="cs-CZ" sz="1800" dirty="0"/>
              <a:t> -  odběratel a věřitel jsou každý z jiné země a většinou dochází k uplatňování systému dvou faktorů, což znamená, že zde spolupracují dvě faktoringové společnosti (import a export faktor). </a:t>
            </a:r>
          </a:p>
          <a:p>
            <a:pPr algn="just"/>
            <a:r>
              <a:rPr lang="cs-CZ" sz="1800" b="1" dirty="0"/>
              <a:t>Zjevný faktoring </a:t>
            </a:r>
            <a:r>
              <a:rPr lang="cs-CZ" sz="1800" dirty="0"/>
              <a:t>– odběratel ví o tom, že proběhne postoupení pohledávek na faktoringovou společnost.</a:t>
            </a:r>
          </a:p>
          <a:p>
            <a:pPr algn="just"/>
            <a:r>
              <a:rPr lang="cs-CZ" sz="1800" b="1" dirty="0"/>
              <a:t>Skrytý faktoring </a:t>
            </a:r>
            <a:r>
              <a:rPr lang="cs-CZ" sz="1800" dirty="0"/>
              <a:t>– v případě skrytého faktoringu odběratel není s cesí pohledávek seznámen. </a:t>
            </a:r>
          </a:p>
          <a:p>
            <a:pPr algn="just"/>
            <a:endParaRPr lang="cs-CZ" sz="2000" dirty="0"/>
          </a:p>
        </p:txBody>
      </p:sp>
    </p:spTree>
    <p:extLst>
      <p:ext uri="{BB962C8B-B14F-4D97-AF65-F5344CB8AC3E}">
        <p14:creationId xmlns:p14="http://schemas.microsoft.com/office/powerpoint/2010/main" val="18326053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B44FE1D7-97F1-4042-960B-50AEED2C829A}"/>
              </a:ext>
            </a:extLst>
          </p:cNvPr>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8</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a:extLst>
              <a:ext uri="{FF2B5EF4-FFF2-40B4-BE49-F238E27FC236}">
                <a16:creationId xmlns:a16="http://schemas.microsoft.com/office/drawing/2014/main" id="{6C394120-0A00-48B8-BFD8-E97BC1FCA23A}"/>
              </a:ext>
            </a:extLst>
          </p:cNvPr>
          <p:cNvSpPr>
            <a:spLocks noGrp="1"/>
          </p:cNvSpPr>
          <p:nvPr>
            <p:ph type="title"/>
          </p:nvPr>
        </p:nvSpPr>
        <p:spPr/>
        <p:txBody>
          <a:bodyPr/>
          <a:lstStyle/>
          <a:p>
            <a:r>
              <a:rPr lang="cs-CZ" dirty="0"/>
              <a:t>Výhody faktoringu</a:t>
            </a:r>
          </a:p>
        </p:txBody>
      </p:sp>
      <p:sp>
        <p:nvSpPr>
          <p:cNvPr id="5" name="Zástupný obsah 4">
            <a:extLst>
              <a:ext uri="{FF2B5EF4-FFF2-40B4-BE49-F238E27FC236}">
                <a16:creationId xmlns:a16="http://schemas.microsoft.com/office/drawing/2014/main" id="{D775126E-B58D-4173-807D-DF6198FF17EE}"/>
              </a:ext>
            </a:extLst>
          </p:cNvPr>
          <p:cNvSpPr>
            <a:spLocks noGrp="1"/>
          </p:cNvSpPr>
          <p:nvPr>
            <p:ph idx="1"/>
          </p:nvPr>
        </p:nvSpPr>
        <p:spPr/>
        <p:txBody>
          <a:bodyPr/>
          <a:lstStyle/>
          <a:p>
            <a:pPr algn="just" hangingPunct="0"/>
            <a:r>
              <a:rPr lang="cs-CZ" sz="2000" dirty="0"/>
              <a:t>Využití faktoringu zlepšuje cash-</a:t>
            </a:r>
            <a:r>
              <a:rPr lang="cs-CZ" sz="2000" dirty="0" err="1"/>
              <a:t>flow</a:t>
            </a:r>
            <a:r>
              <a:rPr lang="cs-CZ" sz="2000" dirty="0"/>
              <a:t> klienta a urychluje inkaso pohledávek, zároveň dodavatele zbavuje administrativy spojené s vedením saldokonta, případného upomínání atd.</a:t>
            </a:r>
          </a:p>
          <a:p>
            <a:pPr algn="just" hangingPunct="0"/>
            <a:r>
              <a:rPr lang="cs-CZ" sz="2000" dirty="0"/>
              <a:t>Faktoring zároveň zvyšuje konkurenceschopnost tím, že klient může svým odběratelům nabídnout odloženou splatnost. </a:t>
            </a:r>
          </a:p>
          <a:p>
            <a:pPr lvl="0" algn="just" hangingPunct="0"/>
            <a:endParaRPr lang="cs-CZ" sz="2000" dirty="0"/>
          </a:p>
        </p:txBody>
      </p:sp>
    </p:spTree>
    <p:extLst>
      <p:ext uri="{BB962C8B-B14F-4D97-AF65-F5344CB8AC3E}">
        <p14:creationId xmlns:p14="http://schemas.microsoft.com/office/powerpoint/2010/main" val="488049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4F889DBB-B233-4F8B-9643-E2887F84891A}"/>
              </a:ext>
            </a:extLst>
          </p:cNvPr>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9</a:t>
            </a:fld>
            <a:endParaRPr kumimoji="0" lang="cs-CZ"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a:extLst>
              <a:ext uri="{FF2B5EF4-FFF2-40B4-BE49-F238E27FC236}">
                <a16:creationId xmlns:a16="http://schemas.microsoft.com/office/drawing/2014/main" id="{C577830B-D951-4092-8CD6-A3ADF20C8891}"/>
              </a:ext>
            </a:extLst>
          </p:cNvPr>
          <p:cNvSpPr>
            <a:spLocks noGrp="1"/>
          </p:cNvSpPr>
          <p:nvPr>
            <p:ph type="title"/>
          </p:nvPr>
        </p:nvSpPr>
        <p:spPr/>
        <p:txBody>
          <a:bodyPr/>
          <a:lstStyle/>
          <a:p>
            <a:r>
              <a:rPr lang="cs-CZ" dirty="0"/>
              <a:t>Forfaiting</a:t>
            </a:r>
          </a:p>
        </p:txBody>
      </p:sp>
      <p:sp>
        <p:nvSpPr>
          <p:cNvPr id="5" name="Zástupný obsah 4">
            <a:extLst>
              <a:ext uri="{FF2B5EF4-FFF2-40B4-BE49-F238E27FC236}">
                <a16:creationId xmlns:a16="http://schemas.microsoft.com/office/drawing/2014/main" id="{6D595A7D-0327-4D9B-ABB7-EB468717FF6E}"/>
              </a:ext>
            </a:extLst>
          </p:cNvPr>
          <p:cNvSpPr>
            <a:spLocks noGrp="1"/>
          </p:cNvSpPr>
          <p:nvPr>
            <p:ph idx="1"/>
          </p:nvPr>
        </p:nvSpPr>
        <p:spPr/>
        <p:txBody>
          <a:bodyPr/>
          <a:lstStyle/>
          <a:p>
            <a:pPr algn="just"/>
            <a:r>
              <a:rPr lang="cs-CZ" dirty="0"/>
              <a:t> </a:t>
            </a:r>
            <a:r>
              <a:rPr lang="cs-CZ" sz="2000" dirty="0"/>
              <a:t>metoda financování založená na prodeji jednotlivých pohledávek s delší dobou splatnosti, vznikajících zejména při prodeji investičních celků, strojírenských výrobků apod.</a:t>
            </a:r>
          </a:p>
          <a:p>
            <a:pPr algn="just"/>
            <a:r>
              <a:rPr lang="cs-CZ" sz="2000" dirty="0"/>
              <a:t>Výraz „forfaiting“ pochází z francouzského „á </a:t>
            </a:r>
            <a:r>
              <a:rPr lang="cs-CZ" sz="2000" dirty="0" err="1"/>
              <a:t>forfait</a:t>
            </a:r>
            <a:r>
              <a:rPr lang="cs-CZ" sz="2000" dirty="0"/>
              <a:t>“, což znamená vzdání se určitých práv. </a:t>
            </a:r>
          </a:p>
          <a:p>
            <a:pPr algn="just"/>
            <a:r>
              <a:rPr lang="cs-CZ" sz="2000" dirty="0"/>
              <a:t>V tomto kontextu jde o neodvolatelné vzdání se práva na zpětný postih na dodavatele – původního věřitele pohledávky. To znamená, že po postoupení pohledávky nese veškerá platební rizika spojená s pohledávkou již nový majitel - </a:t>
            </a:r>
            <a:r>
              <a:rPr lang="cs-CZ" sz="2000" dirty="0" err="1"/>
              <a:t>forfaitér</a:t>
            </a:r>
            <a:r>
              <a:rPr lang="cs-CZ" sz="2000" dirty="0"/>
              <a:t>. V případě, že dlužník či ručící banka ke dni splatnosti nezaplatí, </a:t>
            </a:r>
            <a:r>
              <a:rPr lang="cs-CZ" sz="2000" dirty="0" err="1"/>
              <a:t>forfaitér</a:t>
            </a:r>
            <a:r>
              <a:rPr lang="cs-CZ" sz="2000" dirty="0"/>
              <a:t> nemá právo požadovat vrácení úplaty na původním věřiteli.</a:t>
            </a:r>
          </a:p>
        </p:txBody>
      </p:sp>
    </p:spTree>
    <p:extLst>
      <p:ext uri="{BB962C8B-B14F-4D97-AF65-F5344CB8AC3E}">
        <p14:creationId xmlns:p14="http://schemas.microsoft.com/office/powerpoint/2010/main" val="3234774769"/>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ECON-CZ.potx" id="{AE58135E-4D61-4028-838C-EC4BFDF857E0}" vid="{3EB0DBB9-0B57-400A-AD77-0800E0296781}"/>
    </a:ext>
  </a:extLst>
</a:theme>
</file>

<file path=ppt/theme/theme2.xml><?xml version="1.0" encoding="utf-8"?>
<a:theme xmlns:a="http://schemas.openxmlformats.org/drawingml/2006/main" name="1_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ECON-CZ.potx" id="{AE58135E-4D61-4028-838C-EC4BFDF857E0}" vid="{3EB0DBB9-0B57-400A-AD77-0800E0296781}"/>
    </a:ext>
  </a:ext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prezentace-econ-cz</Template>
  <TotalTime>1273</TotalTime>
  <Words>4017</Words>
  <Application>Microsoft Office PowerPoint</Application>
  <PresentationFormat>Širokoúhlá obrazovka</PresentationFormat>
  <Paragraphs>227</Paragraphs>
  <Slides>41</Slides>
  <Notes>0</Notes>
  <HiddenSlides>0</HiddenSlides>
  <MMClips>0</MMClips>
  <ScaleCrop>false</ScaleCrop>
  <HeadingPairs>
    <vt:vector size="6" baseType="variant">
      <vt:variant>
        <vt:lpstr>Použitá písma</vt:lpstr>
      </vt:variant>
      <vt:variant>
        <vt:i4>3</vt:i4>
      </vt:variant>
      <vt:variant>
        <vt:lpstr>Motiv</vt:lpstr>
      </vt:variant>
      <vt:variant>
        <vt:i4>2</vt:i4>
      </vt:variant>
      <vt:variant>
        <vt:lpstr>Nadpisy snímků</vt:lpstr>
      </vt:variant>
      <vt:variant>
        <vt:i4>41</vt:i4>
      </vt:variant>
    </vt:vector>
  </HeadingPairs>
  <TitlesOfParts>
    <vt:vector size="46" baseType="lpstr">
      <vt:lpstr>Arial</vt:lpstr>
      <vt:lpstr>Tahoma</vt:lpstr>
      <vt:lpstr>Wingdings</vt:lpstr>
      <vt:lpstr>Prezentace_MU_CZ</vt:lpstr>
      <vt:lpstr>1_Prezentace_MU_CZ</vt:lpstr>
      <vt:lpstr>Alternativní formy financování </vt:lpstr>
      <vt:lpstr>Alternativní formy financování</vt:lpstr>
      <vt:lpstr>Faktoring</vt:lpstr>
      <vt:lpstr>Faktoring</vt:lpstr>
      <vt:lpstr>Průběh faktoringu</vt:lpstr>
      <vt:lpstr>Průběh faktoringu</vt:lpstr>
      <vt:lpstr>Členění faktoringu</vt:lpstr>
      <vt:lpstr>Výhody faktoringu</vt:lpstr>
      <vt:lpstr>Forfaiting</vt:lpstr>
      <vt:lpstr>Předmět forfaitingu</vt:lpstr>
      <vt:lpstr>Průběh forfaitingu</vt:lpstr>
      <vt:lpstr>Průběh forfaitingu</vt:lpstr>
      <vt:lpstr>Cena forfaitingu</vt:lpstr>
      <vt:lpstr>Leasing</vt:lpstr>
      <vt:lpstr>Finanční leasing</vt:lpstr>
      <vt:lpstr>Zpětný leasing</vt:lpstr>
      <vt:lpstr>Operativní leasing</vt:lpstr>
      <vt:lpstr>Operativní leasing vozidel</vt:lpstr>
      <vt:lpstr>Americký leasing</vt:lpstr>
      <vt:lpstr>Finanční vs. Operativní leasing</vt:lpstr>
      <vt:lpstr>Finanční vs. Operativní leasing</vt:lpstr>
      <vt:lpstr>Venture kapitál</vt:lpstr>
      <vt:lpstr>Venture kapitál</vt:lpstr>
      <vt:lpstr>Venture kapitál</vt:lpstr>
      <vt:lpstr>Historie venture kapitálu</vt:lpstr>
      <vt:lpstr>Historie venture kapitálu</vt:lpstr>
      <vt:lpstr>Primární investoři venture kapitálu</vt:lpstr>
      <vt:lpstr>Primární investoři venture kapitálu</vt:lpstr>
      <vt:lpstr>Primární investoři venture kapitálu</vt:lpstr>
      <vt:lpstr>Základní znaky venture kapitálu</vt:lpstr>
      <vt:lpstr>Základní znaky venture kapitálu</vt:lpstr>
      <vt:lpstr>Fáze investičního cyklu</vt:lpstr>
      <vt:lpstr>Fáze investičního cyklu</vt:lpstr>
      <vt:lpstr>Desinvestiční fáze (odchod investorů venture kapitálu)</vt:lpstr>
      <vt:lpstr>Desinvestiční fáze (odchod investorů venture kapitálu)</vt:lpstr>
      <vt:lpstr>Desinvestiční fáze (odchod investorů venture kapitálu)</vt:lpstr>
      <vt:lpstr>Typy venture kapitálových investic</vt:lpstr>
      <vt:lpstr>Typy venture kapitálových investic</vt:lpstr>
      <vt:lpstr>Typy venture kapitálových investic</vt:lpstr>
      <vt:lpstr>Typy venture kapitálových investic</vt:lpstr>
      <vt:lpstr>Literatura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Admin</dc:creator>
  <cp:lastModifiedBy>Martina Sponerová</cp:lastModifiedBy>
  <cp:revision>27</cp:revision>
  <cp:lastPrinted>1601-01-01T00:00:00Z</cp:lastPrinted>
  <dcterms:created xsi:type="dcterms:W3CDTF">2019-10-20T17:16:57Z</dcterms:created>
  <dcterms:modified xsi:type="dcterms:W3CDTF">2021-02-09T16:42:52Z</dcterms:modified>
</cp:coreProperties>
</file>