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94" r:id="rId2"/>
  </p:sldMasterIdLst>
  <p:notesMasterIdLst>
    <p:notesMasterId r:id="rId46"/>
  </p:notesMasterIdLst>
  <p:handoutMasterIdLst>
    <p:handoutMasterId r:id="rId47"/>
  </p:handoutMasterIdLst>
  <p:sldIdLst>
    <p:sldId id="256" r:id="rId3"/>
    <p:sldId id="258" r:id="rId4"/>
    <p:sldId id="259" r:id="rId5"/>
    <p:sldId id="260" r:id="rId6"/>
    <p:sldId id="263" r:id="rId7"/>
    <p:sldId id="264" r:id="rId8"/>
    <p:sldId id="292" r:id="rId9"/>
    <p:sldId id="293" r:id="rId10"/>
    <p:sldId id="311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9" r:id="rId25"/>
    <p:sldId id="308" r:id="rId26"/>
    <p:sldId id="310" r:id="rId27"/>
    <p:sldId id="265" r:id="rId28"/>
    <p:sldId id="266" r:id="rId29"/>
    <p:sldId id="267" r:id="rId30"/>
    <p:sldId id="268" r:id="rId31"/>
    <p:sldId id="277" r:id="rId32"/>
    <p:sldId id="279" r:id="rId33"/>
    <p:sldId id="269" r:id="rId34"/>
    <p:sldId id="270" r:id="rId35"/>
    <p:sldId id="280" r:id="rId36"/>
    <p:sldId id="282" r:id="rId37"/>
    <p:sldId id="281" r:id="rId38"/>
    <p:sldId id="283" r:id="rId39"/>
    <p:sldId id="271" r:id="rId40"/>
    <p:sldId id="272" r:id="rId41"/>
    <p:sldId id="273" r:id="rId42"/>
    <p:sldId id="274" r:id="rId43"/>
    <p:sldId id="275" r:id="rId44"/>
    <p:sldId id="276" r:id="rId45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9006E"/>
    <a:srgbClr val="4BC8FF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63" d="100"/>
          <a:sy n="63" d="100"/>
        </p:scale>
        <p:origin x="776" y="64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presProps" Target="presProps.xml"/><Relationship Id="rId8" Type="http://schemas.openxmlformats.org/officeDocument/2006/relationships/slide" Target="slides/slide6.xml"/><Relationship Id="rId51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49B9B08F-DEFC-41F5-A90C-7ED8ADA130B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1624" cy="1036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048403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720095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31218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427903"/>
      </p:ext>
    </p:extLst>
  </p:cSld>
  <p:clrMapOvr>
    <a:masterClrMapping/>
  </p:clrMapOvr>
  <p:hf hd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812315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EE00E847-80B3-4CCA-A625-6785A7EF085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1674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>
          <p15:clr>
            <a:srgbClr val="FBAE40"/>
          </p15:clr>
        </p15:guide>
        <p15:guide id="2" pos="724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478520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566113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1323132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>
          <p15:clr>
            <a:srgbClr val="FBAE40"/>
          </p15:clr>
        </p15:guide>
        <p15:guide id="2" pos="438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6" name="Obrázek 15">
            <a:extLst>
              <a:ext uri="{FF2B5EF4-FFF2-40B4-BE49-F238E27FC236}">
                <a16:creationId xmlns:a16="http://schemas.microsoft.com/office/drawing/2014/main" id="{F3FD241E-C136-47D8-959E-BB3B67B34CF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122794"/>
      </p:ext>
    </p:extLst>
  </p:cSld>
  <p:clrMapOvr>
    <a:masterClrMapping/>
  </p:clrMapOvr>
  <p:hf hd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A47E0891-B72B-451F-A5CC-18CC27B9DF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277556"/>
      </p:ext>
    </p:extLst>
  </p:cSld>
  <p:clrMapOvr>
    <a:masterClrMapping/>
  </p:clrMapOvr>
  <p:hf hdr="0" dt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4F60899B-36F3-4125-A4D2-BF77A443E53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426" y="6050485"/>
            <a:ext cx="883410" cy="597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686751"/>
      </p:ext>
    </p:extLst>
  </p:cSld>
  <p:clrMapOvr>
    <a:masterClrMapping/>
  </p:clrMapOvr>
  <p:hf hdr="0" dt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ECON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>
            <a:extLst>
              <a:ext uri="{FF2B5EF4-FFF2-40B4-BE49-F238E27FC236}">
                <a16:creationId xmlns:a16="http://schemas.microsoft.com/office/drawing/2014/main" id="{3F35F32C-C513-46D5-A31A-1C8F92EC97F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3135" y="2019299"/>
            <a:ext cx="4199887" cy="2841099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B9006E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932497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F7D96717-61A6-4CA4-8435-E0D536EBA67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599CB6BE-5475-43A1-B06C-8E7566E4466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9719159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B9006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A2D5337-C607-4767-9675-2A7AE5CC3A8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20782" cy="1028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BF1866C0-9E4A-449F-8756-70AFEADAD41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DEA7DE3-FBF5-48DB-AE89-99F65F9D8C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6A3A2FD6-9C9B-4458-A2AA-D1DD17E7E2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22" name="Obrázek 21">
            <a:extLst>
              <a:ext uri="{FF2B5EF4-FFF2-40B4-BE49-F238E27FC236}">
                <a16:creationId xmlns:a16="http://schemas.microsoft.com/office/drawing/2014/main" id="{6FCA30E9-0899-4BB2-A33A-8E8587324D0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4E8261C5-758A-4D2F-9F56-BFDCAE9A46A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F243F96-CFB0-4597-BBC0-87FD04D98E4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91922" y="6059508"/>
            <a:ext cx="858752" cy="580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  <p:extLst>
      <p:ext uri="{BB962C8B-B14F-4D97-AF65-F5344CB8AC3E}">
        <p14:creationId xmlns:p14="http://schemas.microsoft.com/office/powerpoint/2010/main" val="234167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>
          <p15:clr>
            <a:srgbClr val="F26B43"/>
          </p15:clr>
        </p15:guide>
        <p15:guide id="2" pos="43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dirty="0" err="1"/>
              <a:t>Sponerová</a:t>
            </a:r>
            <a:r>
              <a:rPr lang="cs-CZ" altLang="cs-CZ" dirty="0"/>
              <a:t> Martina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VYHODNOCENÍ ÚVĚROVÉHO RIZIKA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22521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Konkurenční postavení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Stupeň diverzifikace činností klienta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Různorodý předmět činnosti v různých odvětvích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Různorodý předmět činnosti ve stejných odvětvích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Jeden hlavní předmět činnosti a druhotné činnosti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Jeden hlavní předmět činnosti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8125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Dodavatelsko</a:t>
            </a:r>
            <a:r>
              <a:rPr lang="cs-CZ" dirty="0"/>
              <a:t> - odběratelské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000" b="1" dirty="0"/>
              <a:t>Odběratelé – závislost na odběratelích – podíl jednotlivých odběratelů na tržbách</a:t>
            </a:r>
            <a:endParaRPr lang="cs-CZ" sz="2000" dirty="0"/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Velmi slabá závislost (pod 10%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Slabá závislost (mezi 10%-20%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Silná závislost (mezi 20%-50%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Velmi silná závislost (přes 50%)</a:t>
            </a:r>
          </a:p>
          <a:p>
            <a:pPr hangingPunct="0"/>
            <a:r>
              <a:rPr lang="cs-CZ" sz="2000" b="1" dirty="0"/>
              <a:t>Odběratelé (platební kázeň) – podíl pohledávek po splatnosti (PPS) z obchodního styku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výborná (podíl PPS zpravidla nepřesahuje 5%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dobrá (podíl PPS činí zpravidla 5% - 15%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špatná (podíl PPS činí  zpravidla 15% - 30% vč.)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velmi špatná (podíl PPS je zpravidla vyšší než 30%)</a:t>
            </a:r>
          </a:p>
          <a:p>
            <a:pPr hangingPunct="0"/>
            <a:endParaRPr lang="cs-CZ" sz="20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14755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Dodavatelsko</a:t>
            </a:r>
            <a:r>
              <a:rPr lang="cs-CZ" dirty="0"/>
              <a:t> - odběratelské vztahy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Stabilita poptávky (poptávka po výrobcích/službách)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dirty="0"/>
              <a:t>Stabilní poptávka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Dlouhodobě stabilní poptávka, avšak identifikován krátkodobý negativní výkyv (tj. několik týdnů až cca 3 měsíce)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Nestabilní poptávka</a:t>
            </a:r>
          </a:p>
          <a:p>
            <a:pPr hangingPunct="0"/>
            <a:r>
              <a:rPr lang="cs-CZ" sz="2400" b="1" dirty="0"/>
              <a:t>Dodavatelé – závislost na jednotlivých dodavatelích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dirty="0"/>
              <a:t>Závislost na žádném z dodavatelů nepřesahuje 20%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Podíl některého z dodavatelů přesahuje 20% a jeho záměna je možná kdykoliv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Podíl některého z dodavatelů přesahuje 20% a jeho záměna není možná, nebo by byla velmi obtížná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75634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země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Export, import (riziko teritoria)</a:t>
            </a:r>
            <a:endParaRPr lang="cs-CZ" sz="2400" dirty="0"/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Podnik má přímý vývoz/dovoz pouze s průmyslově vyspělými zeměmi nebo nemá žádný přímý vývoz/dovoz nebo je riziko země pojištěno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Podnik má přímý vývoz/dovoz převážně s průmyslově vyspělými zeměmi a vývoz/dovoz s rizikovými zeměmi je méně významný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Vývoz/dovoz směřuje podnik převážně do rizikových zemí a rizika s tím spojená nejsou vždy odpovídajícím způsobem ošetřena (platební podmínky, pojištění, atd.)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587910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země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Kurzové riziko</a:t>
            </a:r>
            <a:endParaRPr lang="cs-CZ" sz="2400" dirty="0"/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Přímý vývoz/dovoz dle jednotlivých měn v obdobném objemu (přirozený </a:t>
            </a:r>
            <a:r>
              <a:rPr lang="cs-CZ" sz="1800" dirty="0" err="1"/>
              <a:t>hedging</a:t>
            </a:r>
            <a:r>
              <a:rPr lang="cs-CZ" sz="1800" dirty="0"/>
              <a:t>) nebo je kurzové riziko odpovídajícím způsobem zajištěno na finančních trzích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Přímý vývoz/dovoz dle jednotlivých měn s max. odchylkou do 20% a kurzové riziko není odpovídajícím způsobem zajištěno na finančních trzích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Přímý vývoz/dovoz dle jednotlivých měn je realizován v odlišných objemech nebo kurzové riziko není zajištěno na finančním trhu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Žádný nebo nevýznamný přímý vývoz/dovoz</a:t>
            </a:r>
          </a:p>
          <a:p>
            <a:pPr lvl="1" hangingPunct="0"/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689510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Řízení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Důvěryhodnost a stabilita managementu – znalost historie a morálního profilu managementu</a:t>
            </a:r>
            <a:endParaRPr lang="cs-CZ" sz="2400" dirty="0"/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Většinová část managementu je beze změny déle než 2 roky a nejsou informace o nemorálním chování členů managementu v této, ani jiných společnostech, po dobu nejméně 6 let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Většinová část managementu je beze změny méně než 2 roky a nejsou informace o nemorálním chování členů managementu v této, ani jiných společnostech, po dobu nejméně 6 let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Většinová část managementu je beze změny méně než 2 roky a není k dispozici dostatek informací o chování členů managementu v této, ani jiných společnostech, ve kterých působili v minulosti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Existují informace o nemorálním chování členů managementu v této či jiných společnostech v průběhu posledních 6 let</a:t>
            </a:r>
          </a:p>
          <a:p>
            <a:pPr lvl="1"/>
            <a:endParaRPr lang="cs-CZ" sz="18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37306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Řízení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Schopnosti managementu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Schopnost managementu řídit společnost je nadprůměrná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Schopnost managementu řídit společnost je průměrná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Schopnost managementu řídit společnost je podprůměrná</a:t>
            </a:r>
          </a:p>
          <a:p>
            <a:pPr hangingPunct="0"/>
            <a:r>
              <a:rPr lang="cs-CZ" sz="2400" b="1" dirty="0"/>
              <a:t>Vývoj celkové finanční situace podniku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Zlepšení situace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Stabilní vývoj 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Kolísavý vývoj 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Zhoršení situace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0907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Jasné a srozumitelné vlastnické vztahy 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sz="1600" dirty="0"/>
              <a:t>Vlastník je znám a podnik buď je součástí ESSK s transparentními vazbami, nebo není součástí žádné skupiny </a:t>
            </a:r>
          </a:p>
          <a:p>
            <a:pPr lvl="1" hangingPunct="0">
              <a:lnSpc>
                <a:spcPct val="150000"/>
              </a:lnSpc>
            </a:pPr>
            <a:r>
              <a:rPr lang="cs-CZ" sz="1600" dirty="0"/>
              <a:t>Vlastník je znám a podnik je součástí ESSK s nejasnými nebo komplikovanými vazbami</a:t>
            </a:r>
          </a:p>
          <a:p>
            <a:pPr lvl="1" hangingPunct="0">
              <a:lnSpc>
                <a:spcPct val="150000"/>
              </a:lnSpc>
            </a:pPr>
            <a:r>
              <a:rPr lang="cs-CZ" sz="1600" dirty="0"/>
              <a:t>Vlastník není znám</a:t>
            </a:r>
          </a:p>
          <a:p>
            <a:pPr lvl="1" hangingPunct="0"/>
            <a:endParaRPr lang="cs-CZ" sz="1600" dirty="0"/>
          </a:p>
          <a:p>
            <a:pPr lvl="1" hangingPunct="0"/>
            <a:endParaRPr lang="cs-CZ" sz="16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00754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Důvěryhodnost a stabilita vlastníka (znalost historie vlastníka s rozhodovací schopností)</a:t>
            </a:r>
            <a:endParaRPr lang="cs-CZ" sz="2400" dirty="0"/>
          </a:p>
          <a:p>
            <a:pPr lvl="1" algn="just" hangingPunct="0">
              <a:lnSpc>
                <a:spcPct val="150000"/>
              </a:lnSpc>
            </a:pPr>
            <a:r>
              <a:rPr lang="cs-CZ" sz="1600" dirty="0"/>
              <a:t>Existuje rozhodující podíl umožňující prosazování strategických cílů držený bez změny alespoň 6 let a neexistují informace o negativním působení vlastníka na podnik nebo v jiných společnostech 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600" dirty="0"/>
              <a:t>Existuje rozhodující podíl umožňující prosazování strategických cílů držený bez změny alespoň 2 roky a neexistují informace o negativním působení vlastníka na podnik nebo v jiných společnostech 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600" dirty="0"/>
              <a:t>Neexistuje rozhodující podíl umožňující prosazování strategických cílů nebo je historie vlastníka kratší  než 2 roky a neexistují informace o negativním působení vlastníka na podnik nebo v jiných společnostech 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600" dirty="0"/>
              <a:t>Existují negativní informace o působení vlastníka na podnik nebo v jiných společnostech</a:t>
            </a:r>
          </a:p>
          <a:p>
            <a:pPr lvl="1" hangingPunct="0"/>
            <a:endParaRPr lang="cs-CZ" sz="1800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42355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Vlastnictví společnosti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Podpora vlastníků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dirty="0"/>
              <a:t>Velmi silná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Silná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Slabá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Velmi slabá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93927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riziko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Úvěrové riziko spočívá v tom, že klient banky nedodrží sjednané podmínky finanční transakce a bance tím vznikne finanční ztráta. </a:t>
            </a:r>
          </a:p>
          <a:p>
            <a:pPr algn="just"/>
            <a:r>
              <a:rPr lang="cs-CZ" sz="2000" dirty="0"/>
              <a:t>Příčiny úvěrového rizika můžeme rozdělit na dvě skupiny: </a:t>
            </a:r>
          </a:p>
          <a:p>
            <a:pPr lvl="1" algn="just"/>
            <a:r>
              <a:rPr lang="cs-CZ" dirty="0"/>
              <a:t>interní příčiny, které jsou bezprostředně závislé na vlastních rozhodnutích banky, vyplývají ze špatných rozhodnutí banky o alokaci aktiv; </a:t>
            </a:r>
          </a:p>
          <a:p>
            <a:pPr lvl="1" algn="just"/>
            <a:r>
              <a:rPr lang="cs-CZ" dirty="0"/>
              <a:t>externí příčiny, které jsou naopak v zásadě nezávislé na rozhodnutích banky a jsou dány celkovým vývojem ekonomiky, politickou situací apod.</a:t>
            </a:r>
          </a:p>
          <a:p>
            <a:pPr algn="just"/>
            <a:r>
              <a:rPr lang="cs-CZ" sz="2000" dirty="0"/>
              <a:t>Úvěrové riziko ovlivňuje ziskovost banky, likviditu a úrokové riziko.</a:t>
            </a:r>
          </a:p>
          <a:p>
            <a:pPr algn="just"/>
            <a:r>
              <a:rPr lang="cs-CZ" sz="2000" dirty="0"/>
              <a:t>Řízení úvěrového rizika – prověřování bonity klientů, využívání zajišťovacích instrumentů</a:t>
            </a:r>
          </a:p>
        </p:txBody>
      </p:sp>
    </p:spTree>
    <p:extLst>
      <p:ext uri="{BB962C8B-B14F-4D97-AF65-F5344CB8AC3E}">
        <p14:creationId xmlns:p14="http://schemas.microsoft.com/office/powerpoint/2010/main" val="34005560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Vztah k ostatním věřitelům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Splácení závazků vůči státu (závazky podniku vůči státu, zdravotnímu a sociálnímu pojištění po splatnosti)</a:t>
            </a:r>
            <a:endParaRPr lang="cs-CZ" sz="2400" dirty="0"/>
          </a:p>
          <a:p>
            <a:pPr lvl="1" algn="just" hangingPunct="0">
              <a:lnSpc>
                <a:spcPct val="150000"/>
              </a:lnSpc>
            </a:pPr>
            <a:r>
              <a:rPr lang="cs-CZ" sz="1600" dirty="0"/>
              <a:t>Neexistují závazky po splatnosti vůči finančnímu úřadu, správě sociálního zabezpečení, zdravotní pojišťovně v průběhu posledních 4 let 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600" dirty="0"/>
              <a:t>Byl sjednán splátkový kalendář na závazky po splatnosti vůči zmíněným institucím v průběhu posledních 4 let a tyto závazky již byly uhrazeny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600" dirty="0"/>
              <a:t>Byl sjednán splátkový kalendář na závazky po splatnosti vůči zmíněným institucím v průběhu posledních 4 let a tyto závazky ještě doposud nebyly uhrazeny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600" dirty="0"/>
              <a:t>Existují nebo existovaly závazky po splatnosti vůči zmíněným institucím v průběhu posledních 4 let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600" dirty="0"/>
              <a:t>V důsledku závazků vůči státu, zdravotnímu a sociálnímu pojištění došlo k exekuci na účtech banky se zásadním  negativním dopadem na plynulost cash-</a:t>
            </a:r>
            <a:r>
              <a:rPr lang="cs-CZ" sz="1600" dirty="0" err="1"/>
              <a:t>flow</a:t>
            </a:r>
            <a:r>
              <a:rPr lang="cs-CZ" sz="1600" dirty="0"/>
              <a:t> klienta a jeho finanční situaci v průběhu posledních 4 let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806011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/>
              <a:t>Vztah k ostatním věřitelům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Splácení závazků vůči dodavatelům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Výborné (podíl závazků z obchodního styku po splatnosti zpravidla nepřesahuje  5% vč.)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Dobré (podíl závazků z obchodního styku po splatnosti činí zpravidla 5% - 20% vč.)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Špatné (podíl závazků z obchodního styku po splatnosti činí zpravidla 20% - 30% vč.)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Velmi špatné (podíl závazků z obchodního styku po splatnosti je zpravidla vyšší než 30%)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15576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podniku s bankou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Splácení závazků vůči bance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dirty="0"/>
              <a:t>Úvěrová historie podniku je delší jak 6 let a za posledních 6 let zpoždění nepřesáhla 5 dnů,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Úvěrová historie je 2 až 6 let a za toto období zpoždění nepřesáhla 5 dnů,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Úvěrová historie je kratší než 2 roky a za toto období zpoždění nepřesáhlo 5 dnů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Zpoždění splátek v průběhu posledních 6 let přesáhlo 5 dnů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443144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podniku s bankou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Plnění smluvních podmínek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Podnik vždy řádně plnil veškeré smluvní podmínky (vč. dodržení smluvně sjednaných finančních </a:t>
            </a:r>
            <a:r>
              <a:rPr lang="cs-CZ" sz="1800" dirty="0" err="1"/>
              <a:t>kovenantů</a:t>
            </a:r>
            <a:r>
              <a:rPr lang="cs-CZ" sz="1800" dirty="0"/>
              <a:t>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Podnik se v minulosti dostal do situace, kdy neplnil smluvní podmínky (finanční nebo nefinanční), jednalo se však ojedinělé situace a/nebo akceptovatelnou úroveň neplnění.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Podnik opakovaně několik období po sobě neplnil smluvní podmínky (vč. smluvně</a:t>
            </a:r>
            <a:r>
              <a:rPr lang="cs-CZ" sz="1800" b="1" dirty="0"/>
              <a:t> </a:t>
            </a:r>
            <a:r>
              <a:rPr lang="cs-CZ" sz="1800" dirty="0"/>
              <a:t>sjednaných finančních </a:t>
            </a:r>
            <a:r>
              <a:rPr lang="cs-CZ" sz="1800" dirty="0" err="1"/>
              <a:t>kovenantů</a:t>
            </a:r>
            <a:r>
              <a:rPr lang="cs-CZ" sz="1800" dirty="0"/>
              <a:t>)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Nelze hodnotit (nový klient banky nebo podnik bez úvěrové historie u banky)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029958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podniku s bankou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Vývoj obratu na účtech vedených bankou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banka je </a:t>
            </a:r>
            <a:r>
              <a:rPr lang="cs-CZ" sz="1800" b="1" dirty="0"/>
              <a:t>hlavní (jedinou) bankou</a:t>
            </a:r>
            <a:r>
              <a:rPr lang="cs-CZ" sz="1800" dirty="0"/>
              <a:t> klienta, klient vede většinu (veškerý) platebního styku přes účty v bance a vývoj domicilace odpovídá vývoji tržeb/příjmů klienta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banka je </a:t>
            </a:r>
            <a:r>
              <a:rPr lang="cs-CZ" sz="1800" b="1" dirty="0"/>
              <a:t>jednou z vedoucích bank</a:t>
            </a:r>
            <a:r>
              <a:rPr lang="cs-CZ" sz="1800" dirty="0"/>
              <a:t> klienta, domicilace stagnuje, resp. odpovídá podílu banky na financování (% domicilace plateb do banky je v souladu s % podílem banky na financování rozvahovými i podrozvahovými obchody - bez finančních trhů).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banka je </a:t>
            </a:r>
            <a:r>
              <a:rPr lang="cs-CZ" sz="1800" b="1" dirty="0"/>
              <a:t>vedlejší bankou</a:t>
            </a:r>
            <a:r>
              <a:rPr lang="cs-CZ" sz="1800" dirty="0"/>
              <a:t> klienta s velmi malým podílem na platebním styku klienta a/nebo úroveň domicilace klesá/neodpovídá podílu banky na poskytovaném financování. </a:t>
            </a:r>
          </a:p>
          <a:p>
            <a:pPr lvl="1" hangingPunct="0">
              <a:lnSpc>
                <a:spcPct val="150000"/>
              </a:lnSpc>
            </a:pPr>
            <a:r>
              <a:rPr lang="cs-CZ" sz="1800" dirty="0"/>
              <a:t>Nelze hodnotit (nový klient bez historie spolupráce s bankou)</a:t>
            </a:r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30100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Spolupráce podniku s bankou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Kvalita informací od klienta</a:t>
            </a:r>
            <a:endParaRPr lang="cs-CZ" sz="2400" dirty="0"/>
          </a:p>
          <a:p>
            <a:pPr lvl="1" hangingPunct="0">
              <a:lnSpc>
                <a:spcPct val="150000"/>
              </a:lnSpc>
            </a:pPr>
            <a:r>
              <a:rPr lang="cs-CZ" dirty="0"/>
              <a:t>Vysoká kvalita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Dobrá (standardní/průměrná) kvalita   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Nedostatečná kvalita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Klient bez úvěrové historie</a:t>
            </a:r>
          </a:p>
          <a:p>
            <a:pPr marL="0" indent="0" hangingPunc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96761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finanční situace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Analýza finančních výkazů – rozvahy, výkazu zisku a ztrát, cash </a:t>
            </a:r>
            <a:r>
              <a:rPr lang="cs-CZ" sz="2400" dirty="0" err="1"/>
              <a:t>flow</a:t>
            </a:r>
            <a:endParaRPr lang="cs-CZ" sz="2400" dirty="0"/>
          </a:p>
          <a:p>
            <a:r>
              <a:rPr lang="cs-CZ" sz="2400" dirty="0"/>
              <a:t>Analýza finančních ukazatelů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Ziskovost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Rentabilita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Aktivita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Likvidita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Zadluženost</a:t>
            </a:r>
          </a:p>
        </p:txBody>
      </p:sp>
    </p:spTree>
    <p:extLst>
      <p:ext uri="{BB962C8B-B14F-4D97-AF65-F5344CB8AC3E}">
        <p14:creationId xmlns:p14="http://schemas.microsoft.com/office/powerpoint/2010/main" val="36427670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Modelová rozvaha podniku</a:t>
            </a:r>
            <a:endParaRPr lang="cs-CZ" dirty="0"/>
          </a:p>
        </p:txBody>
      </p:sp>
      <p:pic>
        <p:nvPicPr>
          <p:cNvPr id="2" name="Zástupný obsah 1">
            <a:extLst>
              <a:ext uri="{FF2B5EF4-FFF2-40B4-BE49-F238E27FC236}">
                <a16:creationId xmlns:a16="http://schemas.microsoft.com/office/drawing/2014/main" id="{D4C547D8-A622-48CB-B850-710DE296143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90725" y="1354278"/>
            <a:ext cx="8156770" cy="4783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031405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Rozvaha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Majetková struktura</a:t>
            </a:r>
          </a:p>
          <a:p>
            <a:r>
              <a:rPr lang="cs-CZ" sz="2400" dirty="0"/>
              <a:t>Finanční struktura</a:t>
            </a:r>
          </a:p>
          <a:p>
            <a:r>
              <a:rPr lang="cs-CZ" sz="2400" dirty="0"/>
              <a:t>Zlaté pravidlo financování</a:t>
            </a:r>
          </a:p>
          <a:p>
            <a:r>
              <a:rPr lang="cs-CZ" sz="2400" dirty="0" err="1"/>
              <a:t>Překapitalizace</a:t>
            </a:r>
            <a:endParaRPr lang="cs-CZ" sz="2400" dirty="0"/>
          </a:p>
          <a:p>
            <a:pPr lvl="1"/>
            <a:r>
              <a:rPr lang="cs-CZ" sz="2400" dirty="0"/>
              <a:t>DD (vlastním i cizím) kapitálem je krytý i oběžný majetek</a:t>
            </a:r>
          </a:p>
          <a:p>
            <a:r>
              <a:rPr lang="cs-CZ" sz="2400" dirty="0"/>
              <a:t>Podkapitalizace</a:t>
            </a:r>
          </a:p>
          <a:p>
            <a:pPr lvl="1"/>
            <a:r>
              <a:rPr lang="cs-CZ" sz="2400" dirty="0"/>
              <a:t>KTD cizím kapitálem je krytý i DD majetek</a:t>
            </a:r>
          </a:p>
          <a:p>
            <a:r>
              <a:rPr lang="cs-CZ" sz="2400" dirty="0"/>
              <a:t>Sledování významných rozdílů v položkách proti minulým účetním obdobím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757135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finanční situace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Základní vyhodnocení finanční situace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Záporné položky ve výkazech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Čím jsou kryta oběžná aktiva a stálá aktiva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Pohledávky z obchodního by měly být vyšší než závazky z obchodního styku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Výše bankovních úvěrů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Celková výše cizích zdrojů vzhledem k vlastnímu kapitálu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Výše hospodářského výsledku za účetní období a čím je tvořen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5230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Poskytnutí úvěrového obchodu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/>
              <a:t>Aby banka snížila úvěrové riziko, provádí před poskytnutím jakéhokoliv úvěrového produktu komplexní hodnocení klienta a limitování úvěru.  </a:t>
            </a:r>
          </a:p>
          <a:p>
            <a:pPr algn="just"/>
            <a:r>
              <a:rPr lang="cs-CZ" sz="2400" dirty="0"/>
              <a:t>Během celého trvání úvěrového obchodu pravidelně vyhodnocuje bonitu klienta a provádí tzv. monitoring dlužníka. </a:t>
            </a:r>
          </a:p>
          <a:p>
            <a:pPr algn="just"/>
            <a:r>
              <a:rPr lang="cs-CZ" sz="2400" dirty="0"/>
              <a:t>Hodnocení klienta zahrnuje:</a:t>
            </a:r>
          </a:p>
          <a:p>
            <a:pPr lvl="1" algn="just"/>
            <a:r>
              <a:rPr lang="cs-CZ" dirty="0"/>
              <a:t>analýzu právních poměrů žadatele o úvěr,</a:t>
            </a:r>
          </a:p>
          <a:p>
            <a:pPr lvl="1" algn="just"/>
            <a:r>
              <a:rPr lang="cs-CZ" dirty="0"/>
              <a:t>analýzu osobní důvěryhodnosti žadatele,</a:t>
            </a:r>
          </a:p>
          <a:p>
            <a:pPr lvl="1" algn="just"/>
            <a:r>
              <a:rPr lang="cs-CZ" dirty="0"/>
              <a:t>analýzu jeho hospodářské a finanční situace.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29026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3A767BE0-25F2-4D3C-A79D-97B409BE56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57D30311-D8EE-44E7-BA5C-EDF8BD802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Strategie financování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FC42289F-EC48-446C-B738-930EF8F26F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endParaRPr lang="cs-CZ" sz="1600" b="1" dirty="0"/>
          </a:p>
          <a:p>
            <a:pPr algn="just"/>
            <a:r>
              <a:rPr lang="cs-CZ" sz="1600" b="1" dirty="0"/>
              <a:t>Neutrální strategie</a:t>
            </a:r>
          </a:p>
          <a:p>
            <a:pPr marL="0" indent="0" algn="just">
              <a:buNone/>
            </a:pPr>
            <a:r>
              <a:rPr lang="cs-CZ" sz="1600" dirty="0"/>
              <a:t>Dlouhodobý majetek a trvale přítomná oběžná aktiva jsou financována dlouhodobým kapitálem (vlastním i cizím), pohyblivá část oběžných aktiv je financována krátkodobým kapitálem</a:t>
            </a:r>
          </a:p>
          <a:p>
            <a:pPr algn="just"/>
            <a:r>
              <a:rPr lang="cs-CZ" sz="1600" b="1" dirty="0"/>
              <a:t>Konzervativní strategie</a:t>
            </a:r>
          </a:p>
          <a:p>
            <a:pPr marL="0" indent="0" algn="just">
              <a:buNone/>
            </a:pPr>
            <a:r>
              <a:rPr lang="cs-CZ" sz="1600" dirty="0"/>
              <a:t>Vyznačuje se vyšším použitím dlouhodobých finančních zdrojů, kdy se těmito zdroji financuje i část oběžných aktiv. To však přináší vyšší náklady na financování.</a:t>
            </a:r>
          </a:p>
          <a:p>
            <a:endParaRPr lang="cs-CZ" dirty="0"/>
          </a:p>
        </p:txBody>
      </p:sp>
      <p:grpSp>
        <p:nvGrpSpPr>
          <p:cNvPr id="6" name="Skupina 5">
            <a:extLst>
              <a:ext uri="{FF2B5EF4-FFF2-40B4-BE49-F238E27FC236}">
                <a16:creationId xmlns:a16="http://schemas.microsoft.com/office/drawing/2014/main" id="{56535899-D884-4A7D-9AA6-32E51717E71D}"/>
              </a:ext>
            </a:extLst>
          </p:cNvPr>
          <p:cNvGrpSpPr/>
          <p:nvPr/>
        </p:nvGrpSpPr>
        <p:grpSpPr>
          <a:xfrm>
            <a:off x="2859065" y="1635508"/>
            <a:ext cx="6175461" cy="2093221"/>
            <a:chOff x="2859065" y="1755825"/>
            <a:chExt cx="6175461" cy="2093221"/>
          </a:xfrm>
        </p:grpSpPr>
        <p:pic>
          <p:nvPicPr>
            <p:cNvPr id="7" name="Obrázek 6">
              <a:extLst>
                <a:ext uri="{FF2B5EF4-FFF2-40B4-BE49-F238E27FC236}">
                  <a16:creationId xmlns:a16="http://schemas.microsoft.com/office/drawing/2014/main" id="{F8827F18-61A1-4BB7-90D8-1D408854B88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57473" y="2190790"/>
              <a:ext cx="5877053" cy="1658256"/>
            </a:xfrm>
            <a:prstGeom prst="rect">
              <a:avLst/>
            </a:prstGeom>
          </p:spPr>
        </p:pic>
        <p:sp>
          <p:nvSpPr>
            <p:cNvPr id="8" name="Rectangle 1">
              <a:extLst>
                <a:ext uri="{FF2B5EF4-FFF2-40B4-BE49-F238E27FC236}">
                  <a16:creationId xmlns:a16="http://schemas.microsoft.com/office/drawing/2014/main" id="{249DCB13-6844-4907-A4E1-B792282F26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59065" y="1755825"/>
              <a:ext cx="5979522" cy="6155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indent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4492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Neutrální strategie</a:t>
              </a:r>
              <a:r>
                <a:rPr lang="cs-CZ" altLang="cs-CZ" sz="1600" b="1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                         </a:t>
              </a:r>
              <a:r>
                <a:rPr kumimoji="0" lang="cs-CZ" altLang="cs-CZ" sz="16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rPr>
                <a:t>Konzervativní strategie</a:t>
              </a:r>
              <a:endParaRPr kumimoji="0" lang="cs-CZ" altLang="cs-CZ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endParaRPr>
            </a:p>
            <a:p>
              <a:pPr marL="0" marR="0" lvl="0" indent="449263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cs-CZ" altLang="cs-CZ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9005270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Strategie financování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600" b="1" dirty="0"/>
          </a:p>
          <a:p>
            <a:pPr marL="0" indent="0">
              <a:buNone/>
            </a:pPr>
            <a:r>
              <a:rPr lang="cs-CZ" sz="1600" b="1" dirty="0"/>
              <a:t>Agresivní strategie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cs-CZ" sz="1600" dirty="0"/>
              <a:t>Krátkodobými zdroji je financována i část trvale přítomných oběžných aktiv, případně také dlouhodobý majetek podniku. Nižší náklady na financování jsou však v tomto případě doprovázeny vyšším rizikem platební neschopnosti.</a:t>
            </a:r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  <a:p>
            <a:pPr marL="0" indent="0">
              <a:buNone/>
            </a:pPr>
            <a:endParaRPr lang="cs-CZ" sz="1800" b="1" dirty="0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261284" y="2222988"/>
          <a:ext cx="2513330" cy="1652715"/>
        </p:xfrm>
        <a:graphic>
          <a:graphicData uri="http://schemas.openxmlformats.org/drawingml/2006/table">
            <a:tbl>
              <a:tblPr firstRow="1" firstCol="1" bandRow="1"/>
              <a:tblGrid>
                <a:gridCol w="1167130">
                  <a:extLst>
                    <a:ext uri="{9D8B030D-6E8A-4147-A177-3AD203B41FA5}">
                      <a16:colId xmlns:a16="http://schemas.microsoft.com/office/drawing/2014/main" val="2840391539"/>
                    </a:ext>
                  </a:extLst>
                </a:gridCol>
                <a:gridCol w="269875">
                  <a:extLst>
                    <a:ext uri="{9D8B030D-6E8A-4147-A177-3AD203B41FA5}">
                      <a16:colId xmlns:a16="http://schemas.microsoft.com/office/drawing/2014/main" val="634139509"/>
                    </a:ext>
                  </a:extLst>
                </a:gridCol>
                <a:gridCol w="1076325">
                  <a:extLst>
                    <a:ext uri="{9D8B030D-6E8A-4147-A177-3AD203B41FA5}">
                      <a16:colId xmlns:a16="http://schemas.microsoft.com/office/drawing/2014/main" val="326170328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Dlouhodobý majetek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Vlastní kapitál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39608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zdroje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Dlouhodobé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91470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32689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Oběžný majetek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7376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Trvale přítomný</a:t>
                      </a:r>
                      <a:endParaRPr lang="cs-CZ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Cizí zdroje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Krátkodobé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799897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Oběžný majetek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9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Pohyblivá část</a:t>
                      </a:r>
                      <a:endParaRPr lang="cs-CZ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3459410"/>
                  </a:ext>
                </a:extLst>
              </a:tr>
            </a:tbl>
          </a:graphicData>
        </a:graphic>
      </p:graphicFrame>
      <p:sp>
        <p:nvSpPr>
          <p:cNvPr id="7" name="TextovéPole 6"/>
          <p:cNvSpPr txBox="1"/>
          <p:nvPr/>
        </p:nvSpPr>
        <p:spPr>
          <a:xfrm>
            <a:off x="1618262" y="1767582"/>
            <a:ext cx="21265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Agresivní strategie</a:t>
            </a:r>
          </a:p>
        </p:txBody>
      </p:sp>
    </p:spTree>
    <p:extLst>
      <p:ext uri="{BB962C8B-B14F-4D97-AF65-F5344CB8AC3E}">
        <p14:creationId xmlns:p14="http://schemas.microsoft.com/office/powerpoint/2010/main" val="20289277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zisku a ztrát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dirty="0"/>
              <a:t>Uspořádání tzv. stupňovitým způsobem, kdy se poměřují výnosy a náklady za činnost: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Provozní</a:t>
            </a:r>
          </a:p>
          <a:p>
            <a:pPr lvl="1">
              <a:lnSpc>
                <a:spcPct val="150000"/>
              </a:lnSpc>
            </a:pPr>
            <a:r>
              <a:rPr lang="cs-CZ" sz="2400" dirty="0"/>
              <a:t>Finanční</a:t>
            </a:r>
          </a:p>
        </p:txBody>
      </p:sp>
    </p:spTree>
    <p:extLst>
      <p:ext uri="{BB962C8B-B14F-4D97-AF65-F5344CB8AC3E}">
        <p14:creationId xmlns:p14="http://schemas.microsoft.com/office/powerpoint/2010/main" val="341675606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Výkaz Cash </a:t>
            </a:r>
            <a:r>
              <a:rPr lang="cs-CZ" dirty="0" err="1"/>
              <a:t>Flow</a:t>
            </a:r>
            <a:endParaRPr lang="cs-CZ" dirty="0"/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Rozdíl mezi ziskem a cash </a:t>
            </a:r>
            <a:r>
              <a:rPr lang="cs-CZ" dirty="0" err="1"/>
              <a:t>flow</a:t>
            </a:r>
            <a:endParaRPr lang="cs-CZ" dirty="0"/>
          </a:p>
          <a:p>
            <a:pPr lvl="1">
              <a:lnSpc>
                <a:spcPct val="150000"/>
              </a:lnSpc>
            </a:pPr>
            <a:r>
              <a:rPr lang="cs-CZ" dirty="0"/>
              <a:t>Zisk se počítá jako rozdíl mezi náklady a výnosy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Cash </a:t>
            </a:r>
            <a:r>
              <a:rPr lang="cs-CZ" dirty="0" err="1"/>
              <a:t>flow</a:t>
            </a:r>
            <a:r>
              <a:rPr lang="cs-CZ" dirty="0"/>
              <a:t> se počítá jako rozdíl mezi příjmy a výdaji</a:t>
            </a:r>
          </a:p>
          <a:p>
            <a:r>
              <a:rPr lang="cs-CZ" dirty="0"/>
              <a:t>Struktura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CF z provozní činnosti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CF z investiční činnosti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CF z finanční činnosti</a:t>
            </a:r>
          </a:p>
          <a:p>
            <a:r>
              <a:rPr lang="cs-CZ" dirty="0"/>
              <a:t>Přímá a nepřímá metoda výpočtu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298066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D51766-3CDF-4690-8EF7-2A67004EE2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34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E3435D-F891-4571-A6F9-D596489A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Horizontální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30087A-9E58-4249-9520-7D0C12E1A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Horizontální analýza je založená na analýze změn absolutních hodnot z účetních výkazů v čase a jejich procentuální změnu. Jedná se o analýzu výkazů po řádcích, tzn. horizontálně.</a:t>
            </a:r>
          </a:p>
          <a:p>
            <a:r>
              <a:rPr lang="cs-CZ" sz="2000" dirty="0"/>
              <a:t>Výstup z této analýzy ukazuje trend daného ukazatele, který je dále využívaný na predikci budoucího vývoje.</a:t>
            </a:r>
          </a:p>
          <a:p>
            <a:r>
              <a:rPr lang="cs-CZ" sz="2000" dirty="0"/>
              <a:t>Horizontální analýza aktiv, pasiv, výkazu zisků a ztráty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4599000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D51766-3CDF-4690-8EF7-2A67004EE2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35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E3435D-F891-4571-A6F9-D596489A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Horizontální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30087A-9E58-4249-9520-7D0C12E1A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Příklad horizontální analýzy</a:t>
            </a:r>
          </a:p>
          <a:p>
            <a:r>
              <a:rPr lang="cs-CZ" sz="2000" dirty="0"/>
              <a:t>Hodnoty jsou uváděny v %</a:t>
            </a:r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  <a:p>
            <a:endParaRPr lang="cs-CZ" sz="2000" dirty="0"/>
          </a:p>
        </p:txBody>
      </p:sp>
      <p:graphicFrame>
        <p:nvGraphicFramePr>
          <p:cNvPr id="6" name="Objekt 5">
            <a:extLst>
              <a:ext uri="{FF2B5EF4-FFF2-40B4-BE49-F238E27FC236}">
                <a16:creationId xmlns:a16="http://schemas.microsoft.com/office/drawing/2014/main" id="{6EDF3B0A-F330-4127-A19A-B3035B4BE30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8800" y="2982322"/>
          <a:ext cx="10239915" cy="2463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87457" imgH="1468064" progId="Word.Document.12">
                  <p:embed/>
                </p:oleObj>
              </mc:Choice>
              <mc:Fallback>
                <p:oleObj name="Document" r:id="rId2" imgW="6087457" imgH="1468064" progId="Word.Document.12">
                  <p:embed/>
                  <p:pic>
                    <p:nvPicPr>
                      <p:cNvPr id="6" name="Objekt 5">
                        <a:extLst>
                          <a:ext uri="{FF2B5EF4-FFF2-40B4-BE49-F238E27FC236}">
                            <a16:creationId xmlns:a16="http://schemas.microsoft.com/office/drawing/2014/main" id="{6EDF3B0A-F330-4127-A19A-B3035B4BE30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718800" y="2982322"/>
                        <a:ext cx="10239915" cy="2463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549915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D51766-3CDF-4690-8EF7-2A67004EE2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36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E3435D-F891-4571-A6F9-D596489A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Vertikální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30087A-9E58-4249-9520-7D0C12E1A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Cílem vertikální analýzy je rozložit souhrnnou položku na jednotlivé části, ze kterých se skládá. Následně je zjišťováno v </a:t>
            </a:r>
            <a:r>
              <a:rPr lang="cs-CZ" sz="2000" dirty="0" err="1"/>
              <a:t>jakom</a:t>
            </a:r>
            <a:r>
              <a:rPr lang="cs-CZ" sz="2000" dirty="0"/>
              <a:t> rozsahu se jednotlivé položky podílejí na celku.</a:t>
            </a:r>
          </a:p>
          <a:p>
            <a:r>
              <a:rPr lang="cs-CZ" sz="2000" dirty="0"/>
              <a:t>Vertikální analýza představuje procentuální vyjádření jednotlivých položek na celku daného výkazu. Při vertikální analýze rozvahy se využívá bilanční suma a při vertikální analýze výkazu zisků a ztráty se využívá objem tržeb.</a:t>
            </a:r>
          </a:p>
          <a:p>
            <a:r>
              <a:rPr lang="cs-CZ" sz="2000" dirty="0"/>
              <a:t>Vertikální analýza aktiv, pasiv, výkazu zisků a ztráty</a:t>
            </a:r>
          </a:p>
          <a:p>
            <a:endParaRPr lang="cs-CZ" sz="2000" dirty="0"/>
          </a:p>
          <a:p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18314959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9D51766-3CDF-4690-8EF7-2A67004EE2A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37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1E3435D-F891-4571-A6F9-D596489A7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Vertikální analýza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BB30087A-9E58-4249-9520-7D0C12E1AD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dirty="0"/>
              <a:t>Příklad vertikální analýzy</a:t>
            </a:r>
          </a:p>
          <a:p>
            <a:r>
              <a:rPr lang="cs-CZ" sz="2000" dirty="0"/>
              <a:t>Hodnoty jsou uváděny v %</a:t>
            </a:r>
          </a:p>
          <a:p>
            <a:endParaRPr lang="cs-CZ" sz="2000" dirty="0"/>
          </a:p>
        </p:txBody>
      </p:sp>
      <p:graphicFrame>
        <p:nvGraphicFramePr>
          <p:cNvPr id="2" name="Objekt 1">
            <a:extLst>
              <a:ext uri="{FF2B5EF4-FFF2-40B4-BE49-F238E27FC236}">
                <a16:creationId xmlns:a16="http://schemas.microsoft.com/office/drawing/2014/main" id="{1D40F043-775E-4DDD-BE94-43E7C4EF9A9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71513" y="2930525"/>
          <a:ext cx="10047287" cy="211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6087457" imgH="1284421" progId="Word.Document.12">
                  <p:embed/>
                </p:oleObj>
              </mc:Choice>
              <mc:Fallback>
                <p:oleObj name="Document" r:id="rId2" imgW="6087457" imgH="1284421" progId="Word.Document.12">
                  <p:embed/>
                  <p:pic>
                    <p:nvPicPr>
                      <p:cNvPr id="2" name="Objekt 1">
                        <a:extLst>
                          <a:ext uri="{FF2B5EF4-FFF2-40B4-BE49-F238E27FC236}">
                            <a16:creationId xmlns:a16="http://schemas.microsoft.com/office/drawing/2014/main" id="{1D40F043-775E-4DDD-BE94-43E7C4EF9A9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671513" y="2930525"/>
                        <a:ext cx="10047287" cy="2114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132620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ziskovosti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000" b="1" dirty="0"/>
              <a:t>Čistý zisk – EAT </a:t>
            </a:r>
          </a:p>
          <a:p>
            <a:pPr marL="0" indent="0">
              <a:buNone/>
            </a:pPr>
            <a:r>
              <a:rPr lang="cs-CZ" sz="2000" dirty="0"/>
              <a:t>    (</a:t>
            </a:r>
            <a:r>
              <a:rPr lang="cs-CZ" sz="2000" dirty="0" err="1"/>
              <a:t>Earning</a:t>
            </a:r>
            <a:r>
              <a:rPr lang="cs-CZ" sz="2000" dirty="0"/>
              <a:t> </a:t>
            </a:r>
            <a:r>
              <a:rPr lang="cs-CZ" sz="2000" dirty="0" err="1"/>
              <a:t>After</a:t>
            </a:r>
            <a:r>
              <a:rPr lang="cs-CZ" sz="2000" dirty="0"/>
              <a:t> </a:t>
            </a:r>
            <a:r>
              <a:rPr lang="cs-CZ" sz="2000" dirty="0" err="1"/>
              <a:t>Taxes</a:t>
            </a:r>
            <a:r>
              <a:rPr lang="cs-CZ" sz="2000" dirty="0"/>
              <a:t>)</a:t>
            </a:r>
          </a:p>
          <a:p>
            <a:r>
              <a:rPr lang="cs-CZ" sz="2000" b="1" dirty="0"/>
              <a:t>Zisk před zdaněním – EBT </a:t>
            </a:r>
          </a:p>
          <a:p>
            <a:pPr marL="0" indent="0">
              <a:buNone/>
            </a:pPr>
            <a:r>
              <a:rPr lang="cs-CZ" sz="2000" dirty="0"/>
              <a:t>    (</a:t>
            </a:r>
            <a:r>
              <a:rPr lang="cs-CZ" sz="2000" dirty="0" err="1"/>
              <a:t>Earning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Taxes</a:t>
            </a:r>
            <a:r>
              <a:rPr lang="cs-CZ" sz="2000" dirty="0"/>
              <a:t>)</a:t>
            </a:r>
          </a:p>
          <a:p>
            <a:r>
              <a:rPr lang="cs-CZ" sz="2000" b="1" dirty="0"/>
              <a:t>Zisk před úroky a zdaněním – EBIT </a:t>
            </a:r>
          </a:p>
          <a:p>
            <a:pPr marL="0" indent="0">
              <a:buNone/>
            </a:pPr>
            <a:r>
              <a:rPr lang="cs-CZ" sz="2000" dirty="0"/>
              <a:t>    (</a:t>
            </a:r>
            <a:r>
              <a:rPr lang="cs-CZ" sz="2000" dirty="0" err="1"/>
              <a:t>Earning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Interests</a:t>
            </a:r>
            <a:r>
              <a:rPr lang="cs-CZ" sz="2000" dirty="0"/>
              <a:t> and </a:t>
            </a:r>
            <a:r>
              <a:rPr lang="cs-CZ" sz="2000" dirty="0" err="1"/>
              <a:t>Taxes</a:t>
            </a:r>
            <a:r>
              <a:rPr lang="cs-CZ" sz="2000" dirty="0"/>
              <a:t>)</a:t>
            </a:r>
          </a:p>
          <a:p>
            <a:r>
              <a:rPr lang="cs-CZ" sz="2000" b="1" dirty="0"/>
              <a:t>Zisk před úroky, zdaněním a odpisy – EBITDA </a:t>
            </a:r>
          </a:p>
          <a:p>
            <a:pPr marL="0" indent="0">
              <a:buNone/>
            </a:pPr>
            <a:r>
              <a:rPr lang="cs-CZ" sz="2000" dirty="0"/>
              <a:t>    (</a:t>
            </a:r>
            <a:r>
              <a:rPr lang="cs-CZ" sz="2000" dirty="0" err="1"/>
              <a:t>Earning</a:t>
            </a:r>
            <a:r>
              <a:rPr lang="cs-CZ" sz="2000" dirty="0"/>
              <a:t> </a:t>
            </a:r>
            <a:r>
              <a:rPr lang="cs-CZ" sz="2000" dirty="0" err="1"/>
              <a:t>Before</a:t>
            </a:r>
            <a:r>
              <a:rPr lang="cs-CZ" sz="2000" dirty="0"/>
              <a:t> </a:t>
            </a:r>
            <a:r>
              <a:rPr lang="cs-CZ" sz="2000" dirty="0" err="1"/>
              <a:t>Interests</a:t>
            </a:r>
            <a:r>
              <a:rPr lang="cs-CZ" sz="2000" dirty="0"/>
              <a:t>, </a:t>
            </a:r>
            <a:r>
              <a:rPr lang="cs-CZ" sz="2000" dirty="0" err="1"/>
              <a:t>Taxes</a:t>
            </a:r>
            <a:r>
              <a:rPr lang="cs-CZ" sz="2000" dirty="0"/>
              <a:t>, </a:t>
            </a:r>
            <a:r>
              <a:rPr lang="cs-CZ" sz="2000" dirty="0" err="1"/>
              <a:t>Depreciation</a:t>
            </a:r>
            <a:r>
              <a:rPr lang="cs-CZ" sz="2000" dirty="0"/>
              <a:t> and </a:t>
            </a:r>
            <a:r>
              <a:rPr lang="cs-CZ" sz="2000" dirty="0" err="1"/>
              <a:t>Amortization</a:t>
            </a:r>
            <a:r>
              <a:rPr lang="cs-CZ" sz="2000" dirty="0"/>
              <a:t>)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95099069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rentability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000" b="1" dirty="0"/>
              <a:t>Rentabilita tržeb – ROS (Return on Sales)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Výsledek hospodaření/ Tržby * 100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Nejčastěji se používá EAT nebo EBIT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Kolik dokáže podnik vyprodukovat „efektu“ na 1 Kč tržeb, uvádí se v %</a:t>
            </a:r>
          </a:p>
          <a:p>
            <a:r>
              <a:rPr lang="cs-CZ" sz="2000" b="1" dirty="0"/>
              <a:t>Rentabilita celkového kapitálu – ROA (Return On </a:t>
            </a:r>
            <a:r>
              <a:rPr lang="cs-CZ" sz="2000" b="1" dirty="0" err="1"/>
              <a:t>Assets</a:t>
            </a:r>
            <a:r>
              <a:rPr lang="cs-CZ" sz="2000" b="1" dirty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EBIT/AKTIVA * 100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Celková efektivita podniku tzv. produkční síla, uvádí se v %</a:t>
            </a:r>
          </a:p>
          <a:p>
            <a:r>
              <a:rPr lang="cs-CZ" sz="2000" b="1" dirty="0"/>
              <a:t>Rentabilita vlastního kapitálu – ROE (Return On </a:t>
            </a:r>
            <a:r>
              <a:rPr lang="cs-CZ" sz="2000" b="1" dirty="0" err="1"/>
              <a:t>Equity</a:t>
            </a:r>
            <a:r>
              <a:rPr lang="cs-CZ" sz="2000" b="1" dirty="0"/>
              <a:t>)</a:t>
            </a:r>
          </a:p>
          <a:p>
            <a:pPr marL="0" indent="0">
              <a:buNone/>
            </a:pPr>
            <a:r>
              <a:rPr lang="cs-CZ" sz="2000" dirty="0"/>
              <a:t>	</a:t>
            </a:r>
            <a:r>
              <a:rPr lang="cs-CZ" sz="2000" b="1" dirty="0"/>
              <a:t>EAT/VLASTNÍ KAPITÁL * 100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Výnosnost kapitálu, uvádí se v %</a:t>
            </a:r>
          </a:p>
        </p:txBody>
      </p:sp>
    </p:spTree>
    <p:extLst>
      <p:ext uri="{BB962C8B-B14F-4D97-AF65-F5344CB8AC3E}">
        <p14:creationId xmlns:p14="http://schemas.microsoft.com/office/powerpoint/2010/main" val="2137003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Poskytnutí úvěrového obchodu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Analýza právních poměrů žadatele o úvěr</a:t>
            </a:r>
          </a:p>
          <a:p>
            <a:pPr lvl="1"/>
            <a:r>
              <a:rPr lang="cs-CZ" dirty="0"/>
              <a:t>fyzická x právnická osoba.</a:t>
            </a:r>
          </a:p>
          <a:p>
            <a:r>
              <a:rPr lang="cs-CZ" dirty="0"/>
              <a:t>Analýza důvěryhodnosti žadatele o úvěr</a:t>
            </a:r>
          </a:p>
          <a:p>
            <a:pPr lvl="1"/>
            <a:r>
              <a:rPr lang="cs-CZ" dirty="0"/>
              <a:t>interní x externí informace.</a:t>
            </a:r>
          </a:p>
          <a:p>
            <a:r>
              <a:rPr lang="cs-CZ" dirty="0"/>
              <a:t>Analýza hospodářské a finanční situace.</a:t>
            </a:r>
          </a:p>
          <a:p>
            <a:pPr lvl="1"/>
            <a:r>
              <a:rPr lang="cs-CZ" dirty="0"/>
              <a:t>fyzická x právnická osoba.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03066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aktivity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000" b="1" dirty="0"/>
              <a:t>Rychlost obratu zásob = Tržby/Zásoby</a:t>
            </a:r>
          </a:p>
          <a:p>
            <a:pPr lvl="1"/>
            <a:r>
              <a:rPr lang="cs-CZ" sz="1800" dirty="0"/>
              <a:t>Počet obrátek</a:t>
            </a:r>
          </a:p>
          <a:p>
            <a:r>
              <a:rPr lang="cs-CZ" sz="2000" b="1" dirty="0"/>
              <a:t>Doba obratu zásob = Zásoby/Tržby * 360</a:t>
            </a:r>
          </a:p>
          <a:p>
            <a:pPr lvl="1"/>
            <a:r>
              <a:rPr lang="cs-CZ" sz="1800" dirty="0"/>
              <a:t>Jak dlouho trvá jeden obrat (ve dnech)</a:t>
            </a:r>
          </a:p>
          <a:p>
            <a:r>
              <a:rPr lang="cs-CZ" sz="2000" b="1" dirty="0"/>
              <a:t>Rychlost obratu pohledávek = Tržby/Pohledávky</a:t>
            </a:r>
          </a:p>
          <a:p>
            <a:pPr lvl="1"/>
            <a:r>
              <a:rPr lang="cs-CZ" sz="1800" dirty="0"/>
              <a:t>Jak rychle jsou pohledávky přeměňovány v peněžní prostředky</a:t>
            </a:r>
          </a:p>
          <a:p>
            <a:r>
              <a:rPr lang="cs-CZ" sz="2000" b="1" dirty="0"/>
              <a:t>Doba obratu pohledávek = KTD pohledávky z obchodního styku/Tržby * 360</a:t>
            </a:r>
          </a:p>
          <a:p>
            <a:pPr lvl="1"/>
            <a:r>
              <a:rPr lang="cs-CZ" sz="1800" dirty="0"/>
              <a:t>Za jak dlouhé období jsou pohledávky průměrně spláceny (ve dnech)</a:t>
            </a:r>
          </a:p>
          <a:p>
            <a:r>
              <a:rPr lang="cs-CZ" sz="2000" b="1" dirty="0"/>
              <a:t>Doba obratu závazků = KTD závazky z obchodního styku/Tržby * 360</a:t>
            </a:r>
          </a:p>
          <a:p>
            <a:pPr lvl="1"/>
            <a:r>
              <a:rPr lang="cs-CZ" sz="1800" dirty="0"/>
              <a:t>Vyjadřuje dobu vzniku závazků do doby jejich úhrady (ve dnech)</a:t>
            </a:r>
          </a:p>
        </p:txBody>
      </p:sp>
    </p:spTree>
    <p:extLst>
      <p:ext uri="{BB962C8B-B14F-4D97-AF65-F5344CB8AC3E}">
        <p14:creationId xmlns:p14="http://schemas.microsoft.com/office/powerpoint/2010/main" val="85692446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likvidity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200" b="1" dirty="0"/>
              <a:t>Běžná likvidita = Oběžná aktiva/KTD závazky z obch. styku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Kolikrát je schopen klient uspokojit své věřitele, kdyby proměnil veškerá OA v hotovost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Doporučené hodnoty 1,5 – 2,5</a:t>
            </a:r>
          </a:p>
          <a:p>
            <a:r>
              <a:rPr lang="cs-CZ" sz="2000" b="1" dirty="0"/>
              <a:t>Pohotová likvidita = (Oběžná aktiva – Zásoby)/KTD závazky z obchodního styku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Podstatně nižší hodnota pohotové likvidity ukazuje nadměrnou váhu zásob ve struktuře aktiv</a:t>
            </a:r>
          </a:p>
          <a:p>
            <a:pPr lvl="1">
              <a:lnSpc>
                <a:spcPct val="150000"/>
              </a:lnSpc>
            </a:pPr>
            <a:r>
              <a:rPr lang="cs-CZ" sz="1800" dirty="0"/>
              <a:t>Doporučené hodnoty 1 – 1,5</a:t>
            </a:r>
          </a:p>
          <a:p>
            <a:r>
              <a:rPr lang="cs-CZ" sz="2200" b="1" dirty="0"/>
              <a:t>Peněžní likvidita = Peněžní prostředky/KTD závazky z obchodního styku</a:t>
            </a:r>
          </a:p>
          <a:p>
            <a:pPr lvl="1"/>
            <a:r>
              <a:rPr lang="cs-CZ" sz="1800" dirty="0"/>
              <a:t>Vyjadřuje okamžitou schopnost klienta uhradit určitou výši běžných závazků</a:t>
            </a:r>
          </a:p>
        </p:txBody>
      </p:sp>
    </p:spTree>
    <p:extLst>
      <p:ext uri="{BB962C8B-B14F-4D97-AF65-F5344CB8AC3E}">
        <p14:creationId xmlns:p14="http://schemas.microsoft.com/office/powerpoint/2010/main" val="27680087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zadluženosti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400" b="1" dirty="0"/>
              <a:t>Celková zadluženost = Cizí zdroje/Aktiva * 100</a:t>
            </a:r>
          </a:p>
          <a:p>
            <a:pPr lvl="1"/>
            <a:r>
              <a:rPr lang="cs-CZ" dirty="0"/>
              <a:t>Uvádí se v %, doporučené hodnoty 50 – 75% v závislosti na odvětví</a:t>
            </a:r>
          </a:p>
          <a:p>
            <a:pPr lvl="1"/>
            <a:r>
              <a:rPr lang="cs-CZ" dirty="0"/>
              <a:t>Pro banku nepřijatelné pokud převyšuje 90%</a:t>
            </a:r>
          </a:p>
          <a:p>
            <a:r>
              <a:rPr lang="cs-CZ" sz="2400" b="1" dirty="0"/>
              <a:t>Míra zadluženosti = Cizí zdroje/Vlastní kapitál</a:t>
            </a:r>
          </a:p>
          <a:p>
            <a:pPr lvl="1"/>
            <a:r>
              <a:rPr lang="cs-CZ" dirty="0"/>
              <a:t>Také nazývána finanční pákou</a:t>
            </a:r>
          </a:p>
          <a:p>
            <a:r>
              <a:rPr lang="cs-CZ" sz="2400" b="1" dirty="0"/>
              <a:t>Úrokové krytí = EBIT/Nákladové úroky</a:t>
            </a:r>
          </a:p>
          <a:p>
            <a:pPr lvl="1"/>
            <a:r>
              <a:rPr lang="cs-CZ" dirty="0"/>
              <a:t>Schopnost podniku splácet úroky</a:t>
            </a:r>
          </a:p>
        </p:txBody>
      </p:sp>
    </p:spTree>
    <p:extLst>
      <p:ext uri="{BB962C8B-B14F-4D97-AF65-F5344CB8AC3E}">
        <p14:creationId xmlns:p14="http://schemas.microsoft.com/office/powerpoint/2010/main" val="278010202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 dirty="0"/>
              <a:t>Ostatní ukazatele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93240735-4B30-4AD2-AF53-A54EF72E2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</p:spPr>
        <p:txBody>
          <a:bodyPr/>
          <a:lstStyle/>
          <a:p>
            <a:r>
              <a:rPr lang="cs-CZ" sz="2400" b="1" dirty="0"/>
              <a:t>Doba návratnosti úvěru </a:t>
            </a:r>
          </a:p>
          <a:p>
            <a:pPr marL="0" indent="0">
              <a:buNone/>
            </a:pPr>
            <a:r>
              <a:rPr lang="cs-CZ" sz="2400" b="1" dirty="0"/>
              <a:t>	= </a:t>
            </a:r>
            <a:r>
              <a:rPr lang="cs-CZ" sz="2400" b="1"/>
              <a:t>Výše úvěru/EBITDA</a:t>
            </a:r>
            <a:endParaRPr lang="cs-CZ" sz="2400" b="1" dirty="0"/>
          </a:p>
          <a:p>
            <a:pPr lvl="1">
              <a:lnSpc>
                <a:spcPct val="150000"/>
              </a:lnSpc>
            </a:pPr>
            <a:r>
              <a:rPr lang="cs-CZ" dirty="0"/>
              <a:t>Za jaké období je klient schopen splatit úvěr</a:t>
            </a:r>
          </a:p>
          <a:p>
            <a:r>
              <a:rPr lang="cs-CZ" sz="2400" b="1" dirty="0"/>
              <a:t>Čistý pracovní kapitál – NWC (Net </a:t>
            </a:r>
            <a:r>
              <a:rPr lang="cs-CZ" sz="2400" b="1" dirty="0" err="1"/>
              <a:t>Working</a:t>
            </a:r>
            <a:r>
              <a:rPr lang="cs-CZ" sz="2400" b="1" dirty="0"/>
              <a:t> </a:t>
            </a:r>
            <a:r>
              <a:rPr lang="cs-CZ" sz="2400" b="1" dirty="0" err="1"/>
              <a:t>Capital</a:t>
            </a:r>
            <a:r>
              <a:rPr lang="cs-CZ" sz="2400" b="1" dirty="0"/>
              <a:t>)</a:t>
            </a:r>
          </a:p>
          <a:p>
            <a:pPr marL="0" indent="0">
              <a:buNone/>
            </a:pPr>
            <a:r>
              <a:rPr lang="cs-CZ" sz="2400" b="1" dirty="0"/>
              <a:t>	= Oběžná aktiva – KTD cizí zdroje</a:t>
            </a:r>
          </a:p>
          <a:p>
            <a:pPr lvl="1">
              <a:lnSpc>
                <a:spcPct val="150000"/>
              </a:lnSpc>
            </a:pPr>
            <a:r>
              <a:rPr lang="cs-CZ" dirty="0"/>
              <a:t>Má-li být podnik likvidní, musí mít potřebnou výši relativně volného kapitálu tzn. přebytek KTD likvidních aktiv nad KTD cizími zdroji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4916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bonity klienta – právnické osoby, FOP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  <a:p>
            <a:r>
              <a:rPr lang="cs-CZ" dirty="0"/>
              <a:t>Vyhodnocení právních poměrů klienta a jeho důvěryhodnost</a:t>
            </a:r>
          </a:p>
          <a:p>
            <a:r>
              <a:rPr lang="cs-CZ" dirty="0"/>
              <a:t>Analýza hospodářské situace klienta</a:t>
            </a:r>
          </a:p>
          <a:p>
            <a:pPr lvl="1">
              <a:lnSpc>
                <a:spcPct val="150000"/>
              </a:lnSpc>
            </a:pPr>
            <a:r>
              <a:rPr lang="cs-CZ" sz="2200" dirty="0"/>
              <a:t>Obchodní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/>
              <a:t>(analýza odvětví a oboru podnikatelské činnosti, postavení výrobce a obchodníka na trhu) </a:t>
            </a:r>
          </a:p>
          <a:p>
            <a:pPr lvl="1">
              <a:lnSpc>
                <a:spcPct val="150000"/>
              </a:lnSpc>
            </a:pPr>
            <a:r>
              <a:rPr lang="cs-CZ" sz="2200" dirty="0"/>
              <a:t>Finanční 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cs-CZ" dirty="0"/>
              <a:t>(analýza finančních výkazů, cash </a:t>
            </a:r>
            <a:r>
              <a:rPr lang="cs-CZ" dirty="0" err="1"/>
              <a:t>flow</a:t>
            </a:r>
            <a:r>
              <a:rPr lang="cs-CZ" dirty="0"/>
              <a:t>, analýza finančních ukazatelů atd.)</a:t>
            </a: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675677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hospodářské situace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000" dirty="0"/>
              <a:t>Analýza odvětví a oboru podnikatelské činnosti, postavení výrobce a obchodníka na trhu.</a:t>
            </a:r>
          </a:p>
          <a:p>
            <a:pPr algn="just"/>
            <a:r>
              <a:rPr lang="cs-CZ" sz="2000" dirty="0"/>
              <a:t>Riziko země – politické, ekonomické, regulatorní, měnové.</a:t>
            </a:r>
          </a:p>
          <a:p>
            <a:pPr algn="just"/>
            <a:r>
              <a:rPr lang="cs-CZ" sz="2000" dirty="0"/>
              <a:t>Riziko odvětví – globální trendy, specifika vybraných odvětví.</a:t>
            </a:r>
          </a:p>
          <a:p>
            <a:pPr algn="just"/>
            <a:r>
              <a:rPr lang="cs-CZ" sz="2000" dirty="0"/>
              <a:t>Operační odvětví – specifické riziko podniku – dodavatelé, odběratelé, konkurenti.</a:t>
            </a:r>
          </a:p>
          <a:p>
            <a:pPr algn="just"/>
            <a:r>
              <a:rPr lang="cs-CZ" sz="2000" dirty="0"/>
              <a:t>Trhy a produkty – produktové portfolio, zastoupení na trhu, konkurenční výhody.</a:t>
            </a:r>
          </a:p>
          <a:p>
            <a:pPr algn="just"/>
            <a:r>
              <a:rPr lang="cs-CZ" sz="2000" dirty="0"/>
              <a:t>Technologie – nutné investice.</a:t>
            </a:r>
          </a:p>
          <a:p>
            <a:pPr algn="just"/>
            <a:r>
              <a:rPr lang="cs-CZ" sz="2000" dirty="0"/>
              <a:t>Management a personální politika – zkušenosti, reference, organizace, přístup k riziku.</a:t>
            </a:r>
          </a:p>
          <a:p>
            <a:pPr marL="0" indent="0">
              <a:buNone/>
            </a:pP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729779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Vyhodnocení ekonomického prostředí podniku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400" b="1" dirty="0"/>
              <a:t>Perspektiva odvětví – rating odvětví</a:t>
            </a:r>
          </a:p>
          <a:p>
            <a:r>
              <a:rPr lang="cs-CZ" sz="2400" b="1" dirty="0"/>
              <a:t>Konkurence na hlavním trhu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Nízká (poptávka převyšuje výrobní kapacitu)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Průměrná (stabilní poptávka je ve shodě s výrobní kapacitou)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Silná (poptávka je nižší než nabídka)</a:t>
            </a:r>
          </a:p>
          <a:p>
            <a:pPr marL="0" indent="0" hangingPunct="0">
              <a:buNone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202973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Konkurenční postavení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Meziroční růst klienta vzhledem k růstu odvětví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Nadprůměrný (přes 2% nad vývoj výkonnosti odvětví)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Průměrný (vývoj výkonnosti odvětví +/- 2%)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Podprůměrný (více než 2% pod vývoj výkonnosti odvětví nebo chybí možnost srovnání)</a:t>
            </a:r>
          </a:p>
          <a:p>
            <a:pPr hangingPunct="0"/>
            <a:r>
              <a:rPr lang="cs-CZ" sz="2400" b="1" dirty="0"/>
              <a:t>Pozice na hlavním trhu – dle výše podílu tržeb klienta na hlavním trhu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Dominantní - možnost ovlivňovat tvorbu ceny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Významný - cenový příjemce 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Průměrný – srovnatelný s ostatními subjekty</a:t>
            </a:r>
          </a:p>
          <a:p>
            <a:pPr lvl="1" hangingPunct="0">
              <a:lnSpc>
                <a:spcPct val="150000"/>
              </a:lnSpc>
            </a:pPr>
            <a:r>
              <a:rPr lang="cs-CZ" dirty="0"/>
              <a:t>Okrajový nebo vstup na trh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88364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Konkurenční postavení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cs-CZ" sz="2400" b="1" dirty="0"/>
              <a:t>Flexibilita a schopnost inovace společnosti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Vysoká flexibilita: společnost je schopna inovovat výrobky, případně zcela změnit předmět činnosti v průběhu měsíců bez nutnosti vynaložit vysoké dodatečné náklady; 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Nízká flexibilita: inovace výrobků, případně zcela změněný předmět činnosti společnosti je možná v průběhu roků a s vynaložením dodatečných nákladů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Žádná flexibilita: společnost není schopna inovovat výrobky, případně zcela změnit předmět činnosti</a:t>
            </a:r>
          </a:p>
          <a:p>
            <a:pPr lvl="1" algn="just" hangingPunct="0">
              <a:lnSpc>
                <a:spcPct val="150000"/>
              </a:lnSpc>
            </a:pPr>
            <a:r>
              <a:rPr lang="cs-CZ" sz="1800" dirty="0"/>
              <a:t>Nelze hodnotit: inovace výrobků/změna předmětu činnosti není relevantní (např. dodavatelé energií,…)</a:t>
            </a:r>
          </a:p>
          <a:p>
            <a:endParaRPr lang="cs-CZ" sz="20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970407D-EE58-4A0B-824B-1D3AE42DD9CF}" type="slidenum">
              <a:rPr kumimoji="0" lang="cs-CZ" altLang="cs-CZ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cs-CZ" altLang="cs-CZ" sz="1200" b="0" i="0" u="none" strike="noStrike" kern="1200" cap="none" spc="0" normalizeH="0" baseline="0" noProof="0" dirty="0">
              <a:ln>
                <a:noFill/>
              </a:ln>
              <a:solidFill>
                <a:srgbClr val="0000DC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67245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2.xml><?xml version="1.0" encoding="utf-8"?>
<a:theme xmlns:a="http://schemas.openxmlformats.org/drawingml/2006/main" name="1_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ECON-CZ.potx" id="{AE58135E-4D61-4028-838C-EC4BFDF857E0}" vid="{3EB0DBB9-0B57-400A-AD77-0800E0296781}"/>
    </a:ext>
  </a:ext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Prezentace-ECON-CZ</Template>
  <TotalTime>325</TotalTime>
  <Words>2682</Words>
  <Application>Microsoft Office PowerPoint</Application>
  <PresentationFormat>Širokoúhlá obrazovka</PresentationFormat>
  <Paragraphs>366</Paragraphs>
  <Slides>43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43</vt:i4>
      </vt:variant>
    </vt:vector>
  </HeadingPairs>
  <TitlesOfParts>
    <vt:vector size="50" baseType="lpstr">
      <vt:lpstr>Arial</vt:lpstr>
      <vt:lpstr>Calibri</vt:lpstr>
      <vt:lpstr>Tahoma</vt:lpstr>
      <vt:lpstr>Wingdings</vt:lpstr>
      <vt:lpstr>Prezentace_MU_CZ</vt:lpstr>
      <vt:lpstr>1_Prezentace_MU_CZ</vt:lpstr>
      <vt:lpstr>Document</vt:lpstr>
      <vt:lpstr>VYHODNOCENÍ ÚVĚROVÉHO RIZIKA</vt:lpstr>
      <vt:lpstr>Úvěrové riziko</vt:lpstr>
      <vt:lpstr>Poskytnutí úvěrového obchodu</vt:lpstr>
      <vt:lpstr>Poskytnutí úvěrového obchodu</vt:lpstr>
      <vt:lpstr>Vyhodnocení bonity klienta – právnické osoby, FOP</vt:lpstr>
      <vt:lpstr>Analýza hospodářské situace</vt:lpstr>
      <vt:lpstr>Vyhodnocení ekonomického prostředí podniku </vt:lpstr>
      <vt:lpstr>Konkurenční postavení</vt:lpstr>
      <vt:lpstr>Konkurenční postavení</vt:lpstr>
      <vt:lpstr>Konkurenční postavení</vt:lpstr>
      <vt:lpstr>Dodavatelsko - odběratelské vztahy</vt:lpstr>
      <vt:lpstr>Dodavatelsko - odběratelské vztahy</vt:lpstr>
      <vt:lpstr>Riziko země</vt:lpstr>
      <vt:lpstr>Riziko země</vt:lpstr>
      <vt:lpstr>Řízení společnosti</vt:lpstr>
      <vt:lpstr>Řízení společnosti</vt:lpstr>
      <vt:lpstr>Vlastnictví společnosti</vt:lpstr>
      <vt:lpstr>Vlastnictví společnosti</vt:lpstr>
      <vt:lpstr>Vlastnictví společnosti</vt:lpstr>
      <vt:lpstr>Vztah k ostatním věřitelům </vt:lpstr>
      <vt:lpstr>Vztah k ostatním věřitelům </vt:lpstr>
      <vt:lpstr>Spolupráce podniku s bankou</vt:lpstr>
      <vt:lpstr>Spolupráce podniku s bankou</vt:lpstr>
      <vt:lpstr>Spolupráce podniku s bankou</vt:lpstr>
      <vt:lpstr>Spolupráce podniku s bankou</vt:lpstr>
      <vt:lpstr>Analýza finanční situace</vt:lpstr>
      <vt:lpstr>Modelová rozvaha podniku</vt:lpstr>
      <vt:lpstr>Rozvaha</vt:lpstr>
      <vt:lpstr>Analýza finanční situace</vt:lpstr>
      <vt:lpstr>Strategie financování</vt:lpstr>
      <vt:lpstr>Strategie financování</vt:lpstr>
      <vt:lpstr>Výkaz zisku a ztrát</vt:lpstr>
      <vt:lpstr>Výkaz Cash Flow</vt:lpstr>
      <vt:lpstr>Horizontální analýza</vt:lpstr>
      <vt:lpstr>Horizontální analýza</vt:lpstr>
      <vt:lpstr>Vertikální analýza</vt:lpstr>
      <vt:lpstr>Vertikální analýza</vt:lpstr>
      <vt:lpstr>Analýza ziskovosti</vt:lpstr>
      <vt:lpstr>Analýza rentability</vt:lpstr>
      <vt:lpstr>Analýza aktivity</vt:lpstr>
      <vt:lpstr>Analýza likvidity</vt:lpstr>
      <vt:lpstr>Analýza zadluženosti</vt:lpstr>
      <vt:lpstr>Ostatní ukazatele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Pokorná Martina</dc:creator>
  <cp:lastModifiedBy>Martina Sponerová</cp:lastModifiedBy>
  <cp:revision>13</cp:revision>
  <cp:lastPrinted>1601-01-01T00:00:00Z</cp:lastPrinted>
  <dcterms:created xsi:type="dcterms:W3CDTF">2019-01-23T10:10:39Z</dcterms:created>
  <dcterms:modified xsi:type="dcterms:W3CDTF">2021-02-09T16:46:28Z</dcterms:modified>
</cp:coreProperties>
</file>