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94" r:id="rId2"/>
  </p:sldMasterIdLst>
  <p:notesMasterIdLst>
    <p:notesMasterId r:id="rId46"/>
  </p:notesMasterIdLst>
  <p:handoutMasterIdLst>
    <p:handoutMasterId r:id="rId47"/>
  </p:handoutMasterIdLst>
  <p:sldIdLst>
    <p:sldId id="256" r:id="rId3"/>
    <p:sldId id="258" r:id="rId4"/>
    <p:sldId id="259" r:id="rId5"/>
    <p:sldId id="260" r:id="rId6"/>
    <p:sldId id="263" r:id="rId7"/>
    <p:sldId id="264" r:id="rId8"/>
    <p:sldId id="292" r:id="rId9"/>
    <p:sldId id="293" r:id="rId10"/>
    <p:sldId id="311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9" r:id="rId25"/>
    <p:sldId id="308" r:id="rId26"/>
    <p:sldId id="310" r:id="rId27"/>
    <p:sldId id="265" r:id="rId28"/>
    <p:sldId id="266" r:id="rId29"/>
    <p:sldId id="267" r:id="rId30"/>
    <p:sldId id="268" r:id="rId31"/>
    <p:sldId id="277" r:id="rId32"/>
    <p:sldId id="279" r:id="rId33"/>
    <p:sldId id="269" r:id="rId34"/>
    <p:sldId id="270" r:id="rId35"/>
    <p:sldId id="280" r:id="rId36"/>
    <p:sldId id="282" r:id="rId37"/>
    <p:sldId id="281" r:id="rId38"/>
    <p:sldId id="283" r:id="rId39"/>
    <p:sldId id="271" r:id="rId40"/>
    <p:sldId id="272" r:id="rId41"/>
    <p:sldId id="273" r:id="rId42"/>
    <p:sldId id="274" r:id="rId43"/>
    <p:sldId id="275" r:id="rId44"/>
    <p:sldId id="276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4840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72009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1218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27903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2315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1674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852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6113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32313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22794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7556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86751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249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7191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3416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Sponerová</a:t>
            </a:r>
            <a:r>
              <a:rPr lang="cs-CZ" altLang="cs-CZ" dirty="0"/>
              <a:t> Martina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VYHODNOCENÍ ÚVĚROVÉHO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Stupeň diverzifikace činností klienta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Různorodý předmět činnosti v různých odvětvích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Různorodý předmět činnosti ve stejných odvětvích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Jeden hlavní předmět činnosti a druhotné činnosti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Jeden hlavní předmět činnosti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12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Odběratelé – závislost na odběratelích – podíl jednotlivých odběratelů na tržbách</a:t>
            </a:r>
            <a:endParaRPr lang="cs-CZ" sz="20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slabá závislost (pod 10%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Slabá závislost (mezi 10%-20%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závislost (mezi 20%-50%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silná závislost (přes 50%)</a:t>
            </a:r>
          </a:p>
          <a:p>
            <a:pPr hangingPunct="0"/>
            <a:r>
              <a:rPr lang="cs-CZ" sz="2000" b="1" dirty="0"/>
              <a:t>Odběratelé (platební kázeň) – podíl pohledávek po splatnosti (PPS) z obchodního styku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výborná (podíl PPS zpravidla nepřesahuje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dobrá (podíl PPS činí zpravidla 5% - 15%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špatná (podíl PPS činí  zpravidla 15%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špatná (podíl PPS je zpravidla vyšší než 30%)</a:t>
            </a:r>
          </a:p>
          <a:p>
            <a:pPr hangingPunct="0"/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475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Stabilita poptávky (poptávka po výrobcích/službách)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dirty="0"/>
              <a:t>Stabilní poptávka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Dlouhodobě stabilní poptávka, avšak identifikován krátkodobý negativní výkyv (tj. několik týdnů až cca 3 měsíce)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Nestabilní poptávka</a:t>
            </a:r>
          </a:p>
          <a:p>
            <a:pPr hangingPunct="0"/>
            <a:r>
              <a:rPr lang="cs-CZ" sz="2400" b="1" dirty="0"/>
              <a:t>Dodavatelé – závislost na jednotlivých dodavatelích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dirty="0"/>
              <a:t>Závislost na žádném z dodavatelů nepřesahuje 20%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Podíl některého z dodavatelů přesahuje 20% a jeho záměna je možná kdykoliv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Podíl některého z dodavatelů přesahuje 20% a jeho záměna není možná, nebo by byla velmi obtížná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563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Export, import (riziko teritoria)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Podnik má přímý vývoz/dovoz pouze s průmyslově vyspělými zeměmi nebo nemá žádný přímý vývoz/dovoz nebo je riziko země pojištěno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Podnik má přímý vývoz/dovoz převážně s průmyslově vyspělými zeměmi a vývoz/dovoz s rizikovými zeměmi je méně významný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Vývoz/dovoz směřuje podnik převážně do rizikových zemí a rizika s tím spojená nejsou vždy odpovídajícím způsobem ošetřena (platební podmínky, pojištění, atd.)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91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Kurzové riziko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v obdobném objemu (přirozený </a:t>
            </a:r>
            <a:r>
              <a:rPr lang="cs-CZ" sz="1800" dirty="0" err="1"/>
              <a:t>hedging</a:t>
            </a:r>
            <a:r>
              <a:rPr lang="cs-CZ" sz="1800" dirty="0"/>
              <a:t>) nebo je kurzové riziko odpovídajícím způsobem zajištěno na finančních trzích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s max. odchylkou do 20% a kurzové riziko není odpovídajícím způsobem zajištěno na finančních trzích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je realizován v odlišných objemech nebo kurzové riziko není zajištěno na finančním trhu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Žádný nebo nevýznamný přímý vývoz/dovoz</a:t>
            </a:r>
          </a:p>
          <a:p>
            <a:pPr lvl="1" hangingPunct="0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951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Důvěryhodnost a stabilita managementu – znalost historie a morálního profilu managementu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Většinová část managementu je beze změny déle než 2 roky a nejsou informace o nemorálním chování členů managementu v této, ani jiných společnostech, po dobu nejméně 6 let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Většinová část managementu je beze změny méně než 2 roky a nejsou informace o nemorálním chování členů managementu v této, ani jiných společnostech, po dobu nejméně 6 let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Většinová část managementu je beze změny méně než 2 roky a není k dispozici dostatek informací o chování členů managementu v této, ani jiných společnostech, ve kterých působili v minulosti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Existují informace o nemorálním chování členů managementu v této či jiných společnostech v průběhu posledních 6 let</a:t>
            </a:r>
          </a:p>
          <a:p>
            <a:pPr lvl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73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Schopnosti managementu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Schopnost managementu řídit společnost je nadprůměrná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Schopnost managementu řídit společnost je průměrná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Schopnost managementu řídit společnost je podprůměrná</a:t>
            </a:r>
          </a:p>
          <a:p>
            <a:pPr hangingPunct="0"/>
            <a:r>
              <a:rPr lang="cs-CZ" sz="2400" b="1" dirty="0"/>
              <a:t>Vývoj celkové finanční situace podniku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Zlepšení situace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Kolísavý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Zhoršení situace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90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Jasné a srozumitelné vlastnické vztahy 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600" dirty="0"/>
              <a:t>Vlastník je znám a podnik buď je součástí ESSK s transparentními vazbami, nebo není součástí žádné skupiny </a:t>
            </a:r>
          </a:p>
          <a:p>
            <a:pPr lvl="1" hangingPunct="0">
              <a:lnSpc>
                <a:spcPct val="150000"/>
              </a:lnSpc>
            </a:pPr>
            <a:r>
              <a:rPr lang="cs-CZ" sz="1600" dirty="0"/>
              <a:t>Vlastník je znám a podnik je součástí ESSK s nejasnými nebo komplikovanými vazbami</a:t>
            </a:r>
          </a:p>
          <a:p>
            <a:pPr lvl="1" hangingPunct="0">
              <a:lnSpc>
                <a:spcPct val="150000"/>
              </a:lnSpc>
            </a:pPr>
            <a:r>
              <a:rPr lang="cs-CZ" sz="1600" dirty="0"/>
              <a:t>Vlastník není znám</a:t>
            </a:r>
          </a:p>
          <a:p>
            <a:pPr lvl="1" hangingPunct="0"/>
            <a:endParaRPr lang="cs-CZ" sz="1600" dirty="0"/>
          </a:p>
          <a:p>
            <a:pPr lvl="1" hangingPunct="0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075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Důvěryhodnost a stabilita vlastníka (znalost historie vlastníka s rozhodovací schopností)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Existuje rozhodující podíl umožňující prosazování strategických cílů držený bez změny alespoň 6 let a neexistují informace o negativním působení vlastníka na podnik nebo v jiných společnostech 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Existuje rozhodující podíl umožňující prosazování strategických cílů držený bez změny alespoň 2 roky a neexistují informace o negativním působení vlastníka na podnik nebo v jiných společnostech 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Neexistuje rozhodující podíl umožňující prosazování strategických cílů nebo je historie vlastníka kratší  než 2 roky a neexistují informace o negativním působení vlastníka na podnik nebo v jiných společnostech 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Existují negativní informace o působení vlastníka na podnik nebo v jiných společnostech</a:t>
            </a:r>
          </a:p>
          <a:p>
            <a:pPr lvl="1" hangingPunct="0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355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Podpora vlastníků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dirty="0"/>
              <a:t>Velmi silná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Silná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Slabá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Velmi slabá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92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riziko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</a:p>
          <a:p>
            <a:pPr algn="just"/>
            <a:r>
              <a:rPr lang="cs-CZ" sz="2000" dirty="0"/>
              <a:t>Příčiny úvěrového rizika můžeme rozdělit na dvě skupiny: </a:t>
            </a:r>
          </a:p>
          <a:p>
            <a:pPr lvl="1" algn="just"/>
            <a:r>
              <a:rPr lang="cs-CZ" dirty="0"/>
              <a:t>interní příčiny, které jsou bezprostředně závislé na vlastních rozhodnutích banky, vyplývají ze špatných rozhodnutí banky o alokaci aktiv; </a:t>
            </a:r>
          </a:p>
          <a:p>
            <a:pPr lvl="1" algn="just"/>
            <a:r>
              <a:rPr lang="cs-CZ" dirty="0"/>
              <a:t>externí příčiny, které jsou naopak v zásadě nezávislé na rozhodnutích banky a jsou dány celkovým vývojem ekonomiky, politickou situací apod.</a:t>
            </a:r>
          </a:p>
          <a:p>
            <a:pPr algn="just"/>
            <a:r>
              <a:rPr lang="cs-CZ" sz="2000" dirty="0"/>
              <a:t>Úvěrové riziko ovlivňuje ziskovost banky, likviditu a úrokové riziko.</a:t>
            </a:r>
          </a:p>
          <a:p>
            <a:pPr algn="just"/>
            <a:r>
              <a:rPr lang="cs-CZ" sz="2000" dirty="0"/>
              <a:t>Řízení úvěrového rizika – prověřování bonity klientů, využívání zajišťovacích instrumentů</a:t>
            </a:r>
          </a:p>
        </p:txBody>
      </p:sp>
    </p:spTree>
    <p:extLst>
      <p:ext uri="{BB962C8B-B14F-4D97-AF65-F5344CB8AC3E}">
        <p14:creationId xmlns:p14="http://schemas.microsoft.com/office/powerpoint/2010/main" val="3400556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Splácení závazků vůči státu (závazky podniku vůči státu, zdravotnímu a sociálnímu pojištění po splatnosti)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Neexistují závazky po splatnosti vůči finančnímu úřadu, správě sociálního zabezpečení, zdravotní pojišťovně v průběhu posledních 4 let 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Byl sjednán splátkový kalendář na závazky po splatnosti vůči zmíněným institucím v průběhu posledních 4 let a tyto závazky již byly uhrazeny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Byl sjednán splátkový kalendář na závazky po splatnosti vůči zmíněným institucím v průběhu posledních 4 let a tyto závazky ještě doposud nebyly uhrazeny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Existují nebo existovaly závazky po splatnosti vůči zmíněným institucím v průběhu posledních 4 let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600" dirty="0"/>
              <a:t>V důsledku závazků vůči státu, zdravotnímu a sociálnímu pojištění došlo k exekuci na účtech banky se zásadním  negativním dopadem na plynulost cash-</a:t>
            </a:r>
            <a:r>
              <a:rPr lang="cs-CZ" sz="1600" dirty="0" err="1"/>
              <a:t>flow</a:t>
            </a:r>
            <a:r>
              <a:rPr lang="cs-CZ" sz="1600" dirty="0"/>
              <a:t> klienta a jeho finanční situaci v průběhu posledních 4 let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601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Splácení závazků vůči dodavatelům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Výborné (podíl závazků z obchodního styku po splatnosti zpravidla nepřesahuje  5% vč.)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Dobré (podíl závazků z obchodního styku po splatnosti činí zpravidla 5% - 20% vč.)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Špatné (podíl závazků z obchodního styku po splatnosti činí zpravidla 20%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Velmi špatné (podíl závazků z obchodního styku po splatnosti je zpravidla vyšší než 30%)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557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podniku 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Splácení závazků vůči bance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dirty="0"/>
              <a:t>Úvěrová historie podniku je delší jak 6 let a za posledních 6 let zpoždění nepřesáhla 5 dnů,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Úvěrová historie je 2 až 6 let a za toto období zpoždění nepřesáhla 5 dnů,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Úvěrová historie je kratší než 2 roky a za toto období zpoždění nepřesáhlo 5 dnů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Zpoždění splátek v průběhu posledních 6 let přesáhlo 5 dnů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431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podniku 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Plnění smluvních podmínek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Podnik vždy řádně plnil veškeré smluvní podmínky (vč. dodržení smluvně sjednaných finančních </a:t>
            </a:r>
            <a:r>
              <a:rPr lang="cs-CZ" sz="1800" dirty="0" err="1"/>
              <a:t>kovenantů</a:t>
            </a:r>
            <a:r>
              <a:rPr lang="cs-CZ" sz="1800" dirty="0"/>
              <a:t>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Podnik se v minulosti dostal do situace, kdy neplnil smluvní podmínky (finanční nebo nefinanční), jednalo se však ojedinělé situace a/nebo akceptovatelnou úroveň neplnění.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Podnik opakovaně několik období po sobě neplnil smluvní podmínky (vč. smluvně</a:t>
            </a:r>
            <a:r>
              <a:rPr lang="cs-CZ" sz="1800" b="1" dirty="0"/>
              <a:t> </a:t>
            </a:r>
            <a:r>
              <a:rPr lang="cs-CZ" sz="1800" dirty="0"/>
              <a:t>sjednaných finančních </a:t>
            </a:r>
            <a:r>
              <a:rPr lang="cs-CZ" sz="1800" dirty="0" err="1"/>
              <a:t>kovenantů</a:t>
            </a:r>
            <a:r>
              <a:rPr lang="cs-CZ" sz="1800" dirty="0"/>
              <a:t>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Nelze hodnotit (nový klient banky nebo podnik bez úvěrové historie u banky)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299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podniku 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Vývoj obratu na účtech vedených bankou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banka je </a:t>
            </a:r>
            <a:r>
              <a:rPr lang="cs-CZ" sz="1800" b="1" dirty="0"/>
              <a:t>hlavní (jedinou) bankou</a:t>
            </a:r>
            <a:r>
              <a:rPr lang="cs-CZ" sz="1800" dirty="0"/>
              <a:t> klienta, klient vede většinu (veškerý) platebního styku přes účty v bance a vývoj domicilace odpovídá vývoji tržeb/příjmů klienta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banka je </a:t>
            </a:r>
            <a:r>
              <a:rPr lang="cs-CZ" sz="1800" b="1" dirty="0"/>
              <a:t>jednou z vedoucích bank</a:t>
            </a:r>
            <a:r>
              <a:rPr lang="cs-CZ" sz="1800" dirty="0"/>
              <a:t> klienta, domicilace stagnuje, resp. odpovídá podílu banky na financování (% domicilace plateb do banky je v souladu s % podílem banky na financování rozvahovými i podrozvahovými obchody - bez finančních trhů).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banka je </a:t>
            </a:r>
            <a:r>
              <a:rPr lang="cs-CZ" sz="1800" b="1" dirty="0"/>
              <a:t>vedlejší bankou</a:t>
            </a:r>
            <a:r>
              <a:rPr lang="cs-CZ" sz="1800" dirty="0"/>
              <a:t> klienta s velmi malým podílem na platebním styku klienta a/nebo úroveň domicilace klesá/neodpovídá podílu banky na poskytovaném financování.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Nelze hodnotit (nový klient bez historie spolupráce s bankou)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3010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podniku 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Kvalita informací od klienta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dirty="0"/>
              <a:t>Vysoká kvalita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Dobrá (standardní/průměrná) kvalita   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Nedostatečná kvalita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Klient bez úvěrové historie</a:t>
            </a:r>
          </a:p>
          <a:p>
            <a:pPr marL="0" indent="0" hangingPunc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676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Analýza finančních výkazů – rozvahy, výkazu zisku a ztrát, cash </a:t>
            </a:r>
            <a:r>
              <a:rPr lang="cs-CZ" sz="2400" dirty="0" err="1"/>
              <a:t>flow</a:t>
            </a:r>
            <a:endParaRPr lang="cs-CZ" sz="2400" dirty="0"/>
          </a:p>
          <a:p>
            <a:r>
              <a:rPr lang="cs-CZ" sz="2400" dirty="0"/>
              <a:t>Analýza finančních ukazatelů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Ziskovost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Rentabilita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Aktivita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Likvidita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Zadluženost</a:t>
            </a:r>
          </a:p>
        </p:txBody>
      </p:sp>
    </p:spTree>
    <p:extLst>
      <p:ext uri="{BB962C8B-B14F-4D97-AF65-F5344CB8AC3E}">
        <p14:creationId xmlns:p14="http://schemas.microsoft.com/office/powerpoint/2010/main" val="3642767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Modelová rozvaha podniku</a:t>
            </a:r>
            <a:endParaRPr lang="cs-CZ" dirty="0"/>
          </a:p>
        </p:txBody>
      </p:sp>
      <p:pic>
        <p:nvPicPr>
          <p:cNvPr id="2" name="Zástupný obsah 1">
            <a:extLst>
              <a:ext uri="{FF2B5EF4-FFF2-40B4-BE49-F238E27FC236}">
                <a16:creationId xmlns:a16="http://schemas.microsoft.com/office/drawing/2014/main" id="{D4C547D8-A622-48CB-B850-710DE2961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0725" y="1354278"/>
            <a:ext cx="8156770" cy="478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1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Majetková struktura</a:t>
            </a:r>
          </a:p>
          <a:p>
            <a:r>
              <a:rPr lang="cs-CZ" sz="2400" dirty="0"/>
              <a:t>Finanční struktura</a:t>
            </a:r>
          </a:p>
          <a:p>
            <a:r>
              <a:rPr lang="cs-CZ" sz="2400" dirty="0"/>
              <a:t>Zlaté pravidlo financování</a:t>
            </a:r>
          </a:p>
          <a:p>
            <a:r>
              <a:rPr lang="cs-CZ" sz="2400" dirty="0" err="1"/>
              <a:t>Překapitalizace</a:t>
            </a:r>
            <a:endParaRPr lang="cs-CZ" sz="2400" dirty="0"/>
          </a:p>
          <a:p>
            <a:pPr lvl="1"/>
            <a:r>
              <a:rPr lang="cs-CZ" sz="2400" dirty="0"/>
              <a:t>DD (vlastním i cizím) kapitálem je krytý i oběžný majetek</a:t>
            </a:r>
          </a:p>
          <a:p>
            <a:r>
              <a:rPr lang="cs-CZ" sz="2400" dirty="0"/>
              <a:t>Podkapitalizace</a:t>
            </a:r>
          </a:p>
          <a:p>
            <a:pPr lvl="1"/>
            <a:r>
              <a:rPr lang="cs-CZ" sz="2400" dirty="0"/>
              <a:t>KTD cizím kapitálem je krytý i DD majetek</a:t>
            </a:r>
          </a:p>
          <a:p>
            <a:r>
              <a:rPr lang="cs-CZ" sz="2400" dirty="0"/>
              <a:t>Sledování významných rozdílů v položkách proti minulým účetním obdobím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571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vyhodnocení finanční situace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Záporné položky ve výkazech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Čím jsou kryta oběžná aktiva a stálá aktiva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Pohledávky z obchodního by měly být vyšší než závazky z obchodního styku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bankovních úvěrů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Celková výše cizích zdrojů vzhledem k vlastnímu kapitálu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hospodářského výsledku za účetní období a čím je tvořen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3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sz="2400" dirty="0"/>
              <a:t>Během celého trvání úvěrového obchodu pravidelně vyhodnocuje bonitu klienta a provádí tzv. monitoring dlužníka. </a:t>
            </a:r>
          </a:p>
          <a:p>
            <a:pPr algn="just"/>
            <a:r>
              <a:rPr lang="cs-CZ" sz="2400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902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767BE0-25F2-4D3C-A79D-97B409BE5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D30311-D8EE-44E7-BA5C-EDF8BD80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42289F-EC48-446C-B738-930EF8F2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r>
              <a:rPr lang="cs-CZ" sz="1600" b="1" dirty="0"/>
              <a:t>Neutrální strategie</a:t>
            </a:r>
          </a:p>
          <a:p>
            <a:pPr marL="0" indent="0" algn="just">
              <a:buNone/>
            </a:pPr>
            <a:r>
              <a:rPr lang="cs-CZ" sz="1600" dirty="0"/>
              <a:t>Dlouhodobý majetek a trvale přítomná oběžná aktiva jsou financována dlouhodobým kapitálem (vlastním i cizím), pohyblivá část oběžných aktiv je financována krátkodobým kapitálem</a:t>
            </a:r>
          </a:p>
          <a:p>
            <a:pPr algn="just"/>
            <a:r>
              <a:rPr lang="cs-CZ" sz="1600" b="1" dirty="0"/>
              <a:t>Konzervativní strategie</a:t>
            </a:r>
          </a:p>
          <a:p>
            <a:pPr marL="0" indent="0" algn="just">
              <a:buNone/>
            </a:pPr>
            <a:r>
              <a:rPr lang="cs-CZ" sz="1600" dirty="0"/>
              <a:t>Vyznačuje se vyšším použitím dlouhodobých finančních zdrojů, kdy se těmito zdroji financuje i část oběžných aktiv. To však přináší vyšší náklady na financování.</a:t>
            </a:r>
          </a:p>
          <a:p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56535899-D884-4A7D-9AA6-32E51717E71D}"/>
              </a:ext>
            </a:extLst>
          </p:cNvPr>
          <p:cNvGrpSpPr/>
          <p:nvPr/>
        </p:nvGrpSpPr>
        <p:grpSpPr>
          <a:xfrm>
            <a:off x="2859065" y="1635508"/>
            <a:ext cx="6175461" cy="2093221"/>
            <a:chOff x="2859065" y="1755825"/>
            <a:chExt cx="6175461" cy="2093221"/>
          </a:xfrm>
        </p:grpSpPr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F8827F18-61A1-4BB7-90D8-1D408854B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7473" y="2190790"/>
              <a:ext cx="5877053" cy="1658256"/>
            </a:xfrm>
            <a:prstGeom prst="rect">
              <a:avLst/>
            </a:prstGeom>
          </p:spPr>
        </p:pic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249DCB13-6844-4907-A4E1-B792282F2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065" y="1755825"/>
              <a:ext cx="5979522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Neutrální strategie</a:t>
              </a:r>
              <a:r>
                <a:rPr lang="cs-CZ" altLang="cs-CZ" sz="1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</a:t>
              </a: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Konzervativní strategie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52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Agresivní strategie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/>
              <a:t>Krátkodobými zdroji je financována i část trvale přítomných oběžných aktiv, případně také dlouhodobý majetek podniku. Nižší náklady na financování jsou však v tomto případě doprovázeny vyšším rizikem platební neschopnosti.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61284" y="2222988"/>
          <a:ext cx="2513330" cy="1652715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2840391539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634139509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261703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Vlastní kapitál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96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47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268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37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Trvale přítomný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Krátkodobé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998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Pohyblivá část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45941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18262" y="1767582"/>
            <a:ext cx="2126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Agresivní strategie</a:t>
            </a:r>
          </a:p>
        </p:txBody>
      </p:sp>
    </p:spTree>
    <p:extLst>
      <p:ext uri="{BB962C8B-B14F-4D97-AF65-F5344CB8AC3E}">
        <p14:creationId xmlns:p14="http://schemas.microsoft.com/office/powerpoint/2010/main" val="2028927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zisku a ztrát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Uspořádání tzv. stupňovitým způsobem, kdy se poměřují výnosy a náklady za činnost: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Provozní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Finanční</a:t>
            </a:r>
          </a:p>
        </p:txBody>
      </p:sp>
    </p:spTree>
    <p:extLst>
      <p:ext uri="{BB962C8B-B14F-4D97-AF65-F5344CB8AC3E}">
        <p14:creationId xmlns:p14="http://schemas.microsoft.com/office/powerpoint/2010/main" val="3416756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mezi ziskem a cash </a:t>
            </a:r>
            <a:r>
              <a:rPr lang="cs-CZ" dirty="0" err="1"/>
              <a:t>flow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Zisk se počítá jako rozdíl mezi náklady a výnosy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se počítá jako rozdíl mezi příjmy a výdaji</a:t>
            </a:r>
          </a:p>
          <a:p>
            <a:r>
              <a:rPr lang="cs-CZ" dirty="0"/>
              <a:t>Struktura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provozní činnosti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investiční činnosti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finanční činnosti</a:t>
            </a:r>
          </a:p>
          <a:p>
            <a:r>
              <a:rPr lang="cs-CZ" dirty="0"/>
              <a:t>Přímá a nepřímá metoda výpočtu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98066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Horizontální analýza je založená na analýze změn absolutních hodnot z účetních výkazů v čase a jejich procentuální změnu. Jedná se o analýzu výkazů po řádcích, tzn. horizontálně.</a:t>
            </a:r>
          </a:p>
          <a:p>
            <a:r>
              <a:rPr lang="cs-CZ" sz="2000" dirty="0"/>
              <a:t>Výstup z této analýzy ukazuje trend daného ukazatele, který je dále využívaný na predikci budoucího vývoje.</a:t>
            </a:r>
          </a:p>
          <a:p>
            <a:r>
              <a:rPr lang="cs-CZ" sz="2000" dirty="0"/>
              <a:t>Horizontální analýza aktiv, pasiv, výkazu zisků a ztráty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5990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Příklad horizontální analýzy</a:t>
            </a:r>
          </a:p>
          <a:p>
            <a:r>
              <a:rPr lang="cs-CZ" sz="2000" dirty="0"/>
              <a:t>Hodnoty jsou uváděny v %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EDF3B0A-F330-4127-A19A-B3035B4BE3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8800" y="2982322"/>
          <a:ext cx="10239915" cy="246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87457" imgH="1468064" progId="Word.Document.12">
                  <p:embed/>
                </p:oleObj>
              </mc:Choice>
              <mc:Fallback>
                <p:oleObj name="Document" r:id="rId2" imgW="6087457" imgH="1468064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6EDF3B0A-F330-4127-A19A-B3035B4BE3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8800" y="2982322"/>
                        <a:ext cx="10239915" cy="246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49915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Cílem vertikální analýzy je rozložit souhrnnou položku na jednotlivé části, ze kterých se skládá. Následně je zjišťováno v </a:t>
            </a:r>
            <a:r>
              <a:rPr lang="cs-CZ" sz="2000" dirty="0" err="1"/>
              <a:t>jakom</a:t>
            </a:r>
            <a:r>
              <a:rPr lang="cs-CZ" sz="2000" dirty="0"/>
              <a:t> rozsahu se jednotlivé položky podílejí na celku.</a:t>
            </a:r>
          </a:p>
          <a:p>
            <a:r>
              <a:rPr lang="cs-CZ" sz="2000" dirty="0"/>
              <a:t>Vertikální analýza představuje procentuální vyjádření jednotlivých položek na celku daného výkazu. Při vertikální analýze rozvahy se využívá bilanční suma a při vertikální analýze výkazu zisků a ztráty se využívá objem tržeb.</a:t>
            </a:r>
          </a:p>
          <a:p>
            <a:r>
              <a:rPr lang="cs-CZ" sz="2000" dirty="0"/>
              <a:t>Vertikální analýza aktiv, pasiv, výkazu zisků a ztráty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31495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Příklad vertikální analýzy</a:t>
            </a:r>
          </a:p>
          <a:p>
            <a:r>
              <a:rPr lang="cs-CZ" sz="2000" dirty="0"/>
              <a:t>Hodnoty jsou uváděny v %</a:t>
            </a:r>
          </a:p>
          <a:p>
            <a:endParaRPr lang="cs-CZ" sz="2000" dirty="0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1D40F043-775E-4DDD-BE94-43E7C4EF9A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513" y="2930525"/>
          <a:ext cx="10047287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87457" imgH="1284421" progId="Word.Document.12">
                  <p:embed/>
                </p:oleObj>
              </mc:Choice>
              <mc:Fallback>
                <p:oleObj name="Document" r:id="rId2" imgW="6087457" imgH="1284421" progId="Word.Documen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1D40F043-775E-4DDD-BE94-43E7C4EF9A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1513" y="2930525"/>
                        <a:ext cx="10047287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262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ziskovosti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Čistý zisk – EAT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After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zdaněním – EBT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 and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úroky, zdaněním a odpisy – EBITDA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, </a:t>
            </a:r>
            <a:r>
              <a:rPr lang="cs-CZ" sz="2000" dirty="0" err="1"/>
              <a:t>Taxes</a:t>
            </a:r>
            <a:r>
              <a:rPr lang="cs-CZ" sz="2000" dirty="0"/>
              <a:t>, </a:t>
            </a:r>
            <a:r>
              <a:rPr lang="cs-CZ" sz="2000" dirty="0" err="1"/>
              <a:t>Depreciation</a:t>
            </a:r>
            <a:r>
              <a:rPr lang="cs-CZ" sz="2000" dirty="0"/>
              <a:t> and </a:t>
            </a:r>
            <a:r>
              <a:rPr lang="cs-CZ" sz="2000" dirty="0" err="1"/>
              <a:t>Amortization</a:t>
            </a:r>
            <a:r>
              <a:rPr lang="cs-CZ" sz="20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0990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rentability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Rentabilita tržeb – ROS (Return on Sales)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Výsledek hospodaření/ Tržby *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Nejčastěji se používá EAT nebo EBIT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 dokáže podnik vyprodukovat „efektu“ na 1 Kč tržeb, uvádí se v %</a:t>
            </a:r>
          </a:p>
          <a:p>
            <a:r>
              <a:rPr lang="cs-CZ" sz="2000" b="1" dirty="0"/>
              <a:t>Rentabilita celkového kapitálu – ROA (Return On </a:t>
            </a:r>
            <a:r>
              <a:rPr lang="cs-CZ" sz="2000" b="1" dirty="0" err="1"/>
              <a:t>Assets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EBIT/AKTIVA *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Celková efektivita podniku tzv. produkční síla, uvádí se v %</a:t>
            </a:r>
          </a:p>
          <a:p>
            <a:r>
              <a:rPr lang="cs-CZ" sz="2000" b="1" dirty="0"/>
              <a:t>Rentabilita vlastního kapitálu – ROE (Return On </a:t>
            </a:r>
            <a:r>
              <a:rPr lang="cs-CZ" sz="2000" b="1" dirty="0" err="1"/>
              <a:t>Equity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EAT/VLASTNÍ KAPITÁL *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Výnosnost kapitálu, uvádí se v %</a:t>
            </a:r>
          </a:p>
        </p:txBody>
      </p:sp>
    </p:spTree>
    <p:extLst>
      <p:ext uri="{BB962C8B-B14F-4D97-AF65-F5344CB8AC3E}">
        <p14:creationId xmlns:p14="http://schemas.microsoft.com/office/powerpoint/2010/main" val="21370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právních poměrů žadatele o úvěr</a:t>
            </a:r>
          </a:p>
          <a:p>
            <a:pPr lvl="1"/>
            <a:r>
              <a:rPr lang="cs-CZ" dirty="0"/>
              <a:t>fyzická x právnická osoba.</a:t>
            </a:r>
          </a:p>
          <a:p>
            <a:r>
              <a:rPr lang="cs-CZ" dirty="0"/>
              <a:t>Analýza důvěryhodnosti žadatele o úvěr</a:t>
            </a:r>
          </a:p>
          <a:p>
            <a:pPr lvl="1"/>
            <a:r>
              <a:rPr lang="cs-CZ" dirty="0"/>
              <a:t>interní x externí informace.</a:t>
            </a:r>
          </a:p>
          <a:p>
            <a:r>
              <a:rPr lang="cs-CZ" dirty="0"/>
              <a:t>Analýza hospodářské a finanční situace.</a:t>
            </a:r>
          </a:p>
          <a:p>
            <a:pPr lvl="1"/>
            <a:r>
              <a:rPr lang="cs-CZ" dirty="0"/>
              <a:t>fyzická x právnická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306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aktivity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Rychlost obratu zásob = Tržby/Zásoby</a:t>
            </a:r>
          </a:p>
          <a:p>
            <a:pPr lvl="1"/>
            <a:r>
              <a:rPr lang="cs-CZ" sz="1800" dirty="0"/>
              <a:t>Počet obrátek</a:t>
            </a:r>
          </a:p>
          <a:p>
            <a:r>
              <a:rPr lang="cs-CZ" sz="2000" b="1" dirty="0"/>
              <a:t>Doba obratu zásob = Zásoby/Tržby * 360</a:t>
            </a:r>
          </a:p>
          <a:p>
            <a:pPr lvl="1"/>
            <a:r>
              <a:rPr lang="cs-CZ" sz="1800" dirty="0"/>
              <a:t>Jak dlouho trvá jeden obrat (ve dnech)</a:t>
            </a:r>
          </a:p>
          <a:p>
            <a:r>
              <a:rPr lang="cs-CZ" sz="2000" b="1" dirty="0"/>
              <a:t>Rychlost obratu pohledávek = Tržby/Pohledávky</a:t>
            </a:r>
          </a:p>
          <a:p>
            <a:pPr lvl="1"/>
            <a:r>
              <a:rPr lang="cs-CZ" sz="1800" dirty="0"/>
              <a:t>Jak rychle jsou pohledávky přeměňovány v peněžní prostředky</a:t>
            </a:r>
          </a:p>
          <a:p>
            <a:r>
              <a:rPr lang="cs-CZ" sz="2000" b="1" dirty="0"/>
              <a:t>Doba obratu pohledávek = KTD pohledávky z obchodního styku/Tržby * 360</a:t>
            </a:r>
          </a:p>
          <a:p>
            <a:pPr lvl="1"/>
            <a:r>
              <a:rPr lang="cs-CZ" sz="1800" dirty="0"/>
              <a:t>Za jak dlouhé období jsou pohledávky průměrně spláceny (ve dnech)</a:t>
            </a:r>
          </a:p>
          <a:p>
            <a:r>
              <a:rPr lang="cs-CZ" sz="2000" b="1" dirty="0"/>
              <a:t>Doba obratu závazků = KTD závazky z obchodního styku/Tržby * 360</a:t>
            </a:r>
          </a:p>
          <a:p>
            <a:pPr lvl="1"/>
            <a:r>
              <a:rPr lang="cs-CZ" sz="1800" dirty="0"/>
              <a:t>Vyjadřuje dobu vzniku závazků do doby jejich úhrady (ve dnech)</a:t>
            </a:r>
          </a:p>
        </p:txBody>
      </p:sp>
    </p:spTree>
    <p:extLst>
      <p:ext uri="{BB962C8B-B14F-4D97-AF65-F5344CB8AC3E}">
        <p14:creationId xmlns:p14="http://schemas.microsoft.com/office/powerpoint/2010/main" val="856924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likvidity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200" b="1" dirty="0"/>
              <a:t>Běžná likvidita = Oběžná aktiva/KTD závazky z obch. styku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Kolikrát je schopen klient uspokojit své věřitele, kdyby proměnil veškerá OA v hotovost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1,5 – 2,5</a:t>
            </a:r>
          </a:p>
          <a:p>
            <a:r>
              <a:rPr lang="cs-CZ" sz="2000" b="1" dirty="0"/>
              <a:t>Pohotová likvidita = (Oběžná aktiva – Zásoby)/KTD závazky z obchodního styku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Podstatně nižší hodnota pohotové likvidity ukazuje nadměrnou váhu zásob ve struktuře aktiv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 – 1,5</a:t>
            </a:r>
          </a:p>
          <a:p>
            <a:r>
              <a:rPr lang="cs-CZ" sz="2200" b="1" dirty="0"/>
              <a:t>Peněžní likvidita = Peněžní prostředky/KTD závazky z obchodního styku</a:t>
            </a:r>
          </a:p>
          <a:p>
            <a:pPr lvl="1"/>
            <a:r>
              <a:rPr lang="cs-CZ" sz="1800" dirty="0"/>
              <a:t>Vyjadřuje okamžitou schopnost klienta uhradit určitou výši běžných závazků</a:t>
            </a:r>
          </a:p>
        </p:txBody>
      </p:sp>
    </p:spTree>
    <p:extLst>
      <p:ext uri="{BB962C8B-B14F-4D97-AF65-F5344CB8AC3E}">
        <p14:creationId xmlns:p14="http://schemas.microsoft.com/office/powerpoint/2010/main" val="2768008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zadluženosti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Celková zadluženost = Cizí zdroje/Aktiva * 100</a:t>
            </a:r>
          </a:p>
          <a:p>
            <a:pPr lvl="1"/>
            <a:r>
              <a:rPr lang="cs-CZ" dirty="0"/>
              <a:t>Uvádí se v %, doporučené hodnoty 50 – 75% v závislosti na odvětví</a:t>
            </a:r>
          </a:p>
          <a:p>
            <a:pPr lvl="1"/>
            <a:r>
              <a:rPr lang="cs-CZ" dirty="0"/>
              <a:t>Pro banku nepřijatelné pokud převyšuje 90%</a:t>
            </a:r>
          </a:p>
          <a:p>
            <a:r>
              <a:rPr lang="cs-CZ" sz="2400" b="1" dirty="0"/>
              <a:t>Míra zadluženosti = Cizí zdroje/Vlastní kapitál</a:t>
            </a:r>
          </a:p>
          <a:p>
            <a:pPr lvl="1"/>
            <a:r>
              <a:rPr lang="cs-CZ" dirty="0"/>
              <a:t>Také nazývána finanční pákou</a:t>
            </a:r>
          </a:p>
          <a:p>
            <a:r>
              <a:rPr lang="cs-CZ" sz="2400" b="1" dirty="0"/>
              <a:t>Úrokové krytí = EBIT/Nákladové úroky</a:t>
            </a:r>
          </a:p>
          <a:p>
            <a:pPr lvl="1"/>
            <a:r>
              <a:rPr lang="cs-CZ" dirty="0"/>
              <a:t>Schopnost podniku splácet úroky</a:t>
            </a:r>
          </a:p>
        </p:txBody>
      </p:sp>
    </p:spTree>
    <p:extLst>
      <p:ext uri="{BB962C8B-B14F-4D97-AF65-F5344CB8AC3E}">
        <p14:creationId xmlns:p14="http://schemas.microsoft.com/office/powerpoint/2010/main" val="27801020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Ostatní ukazatele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Doba návratnosti úvěru </a:t>
            </a:r>
          </a:p>
          <a:p>
            <a:pPr marL="0" indent="0">
              <a:buNone/>
            </a:pPr>
            <a:r>
              <a:rPr lang="cs-CZ" sz="2400" b="1" dirty="0"/>
              <a:t>	= </a:t>
            </a:r>
            <a:r>
              <a:rPr lang="cs-CZ" sz="2400" b="1"/>
              <a:t>Výše úvěru/EBITDA</a:t>
            </a:r>
            <a:endParaRPr lang="cs-CZ" sz="2400" b="1" dirty="0"/>
          </a:p>
          <a:p>
            <a:pPr lvl="1">
              <a:lnSpc>
                <a:spcPct val="150000"/>
              </a:lnSpc>
            </a:pPr>
            <a:r>
              <a:rPr lang="cs-CZ" dirty="0"/>
              <a:t>Za jaké období je klient schopen splatit úvěr</a:t>
            </a:r>
          </a:p>
          <a:p>
            <a:r>
              <a:rPr lang="cs-CZ" sz="2400" b="1" dirty="0"/>
              <a:t>Čistý pracovní kapitál – NWC (Net </a:t>
            </a:r>
            <a:r>
              <a:rPr lang="cs-CZ" sz="2400" b="1" dirty="0" err="1"/>
              <a:t>Working</a:t>
            </a:r>
            <a:r>
              <a:rPr lang="cs-CZ" sz="2400" b="1" dirty="0"/>
              <a:t> </a:t>
            </a:r>
            <a:r>
              <a:rPr lang="cs-CZ" sz="2400" b="1" dirty="0" err="1"/>
              <a:t>Capital</a:t>
            </a:r>
            <a:r>
              <a:rPr lang="cs-CZ" sz="2400" b="1" dirty="0"/>
              <a:t>)</a:t>
            </a:r>
          </a:p>
          <a:p>
            <a:pPr marL="0" indent="0">
              <a:buNone/>
            </a:pPr>
            <a:r>
              <a:rPr lang="cs-CZ" sz="2400" b="1" dirty="0"/>
              <a:t>	= Oběžná aktiva – KTD cizí zdroje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Má-li být podnik likvidní, musí mít potřebnou výši relativně volného kapitálu tzn. přebytek KTD likvidních aktiv nad KTD cizími zdroji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91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bonity klienta – právnické osoby, FOP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Vyhodnocení právních poměrů klienta a jeho důvěryhodnost</a:t>
            </a:r>
          </a:p>
          <a:p>
            <a:r>
              <a:rPr lang="cs-CZ" dirty="0"/>
              <a:t>Analýza hospodářské situace klienta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Obchodní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odvětví a oboru podnikatelské činnosti, postavení výrobce a obchodníka na trhu) 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Finanční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finančních výkazů, cash </a:t>
            </a:r>
            <a:r>
              <a:rPr lang="cs-CZ" dirty="0" err="1"/>
              <a:t>flow</a:t>
            </a:r>
            <a:r>
              <a:rPr lang="cs-CZ" dirty="0"/>
              <a:t>, analýza finančních ukazatelů atd.)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67567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hospodářské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Analýza odvětví a oboru podnikatelské činnosti, postavení výrobce a obchodníka na trhu.</a:t>
            </a:r>
          </a:p>
          <a:p>
            <a:pPr algn="just"/>
            <a:r>
              <a:rPr lang="cs-CZ" sz="2000" dirty="0"/>
              <a:t>Riziko země – politické, ekonomické, regulatorní, měnové.</a:t>
            </a:r>
          </a:p>
          <a:p>
            <a:pPr algn="just"/>
            <a:r>
              <a:rPr lang="cs-CZ" sz="2000" dirty="0"/>
              <a:t>Riziko odvětví – globální trendy, specifika vybraných odvětví.</a:t>
            </a:r>
          </a:p>
          <a:p>
            <a:pPr algn="just"/>
            <a:r>
              <a:rPr lang="cs-CZ" sz="2000" dirty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/>
              <a:t>Trhy a produkty – produktové portfolio, zastoupení na trhu, konkurenční výhody.</a:t>
            </a:r>
          </a:p>
          <a:p>
            <a:pPr algn="just"/>
            <a:r>
              <a:rPr lang="cs-CZ" sz="2000" dirty="0"/>
              <a:t>Technologie – nutné investice.</a:t>
            </a:r>
          </a:p>
          <a:p>
            <a:pPr algn="just"/>
            <a:r>
              <a:rPr lang="cs-CZ" sz="2000" dirty="0"/>
              <a:t>Management a personální politika – zkušenosti, reference, organizace, přístup k riziku.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97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ekonomického prostředí podniku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Perspektiva odvětví – rating odvětví</a:t>
            </a:r>
          </a:p>
          <a:p>
            <a:r>
              <a:rPr lang="cs-CZ" sz="2400" b="1" dirty="0"/>
              <a:t>Konkurence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Nízká (poptávka převyšuje výrobní kapacitu)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Průměrná (stabilní poptávka je ve shodě s výrobní kapacitou)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Silná (poptávka je nižší než nabídka)</a:t>
            </a:r>
          </a:p>
          <a:p>
            <a:pPr marL="0" indent="0" hangingPunc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29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Meziroční růst klienta vzhledem k růstu odvětví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Nadprůměrný (přes 2% nad vývoj výkonnosti odvětví)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Průměrný (vývoj výkonnosti odvětví +/- 2%)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Podprůměrný (více než 2% pod vývoj výkonnosti odvětví nebo chybí možnost srovnání)</a:t>
            </a:r>
          </a:p>
          <a:p>
            <a:pPr hangingPunct="0"/>
            <a:r>
              <a:rPr lang="cs-CZ" sz="2400" b="1" dirty="0"/>
              <a:t>Pozice na hlavním trhu – dle výše podílu tržeb klienta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Dominantní - možnost ovlivňovat tvorbu ceny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Významný - cenový příjemce 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Průměrný – srovnatelný s ostatními subjekty</a:t>
            </a:r>
          </a:p>
          <a:p>
            <a:pPr lvl="1" hangingPunct="0">
              <a:lnSpc>
                <a:spcPct val="150000"/>
              </a:lnSpc>
            </a:pPr>
            <a:r>
              <a:rPr lang="cs-CZ" dirty="0"/>
              <a:t>Okrajový nebo vstup na trh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836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Flexibilita a schopnost inovace společnosti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Vysoká flexibilita: společnost je schopna inovovat výrobky, případně zcela změnit předmět činnosti v průběhu měsíců bez nutnosti vynaložit vysoké dodatečné náklady; 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Nízká flexibilita: inovace výrobků, případně zcela změněný předmět činnosti společnosti je možná v průběhu roků a s vynaložením dodatečných nákladů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Žádná flexibilita: společnost není schopna inovovat výrobky, případně zcela změnit předmět činnosti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Nelze hodnotit: inovace výrobků/změna předmětu činnosti není relevantní (např. dodavatelé energií,…)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72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1_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325</TotalTime>
  <Words>2682</Words>
  <Application>Microsoft Office PowerPoint</Application>
  <PresentationFormat>Širokoúhlá obrazovka</PresentationFormat>
  <Paragraphs>366</Paragraphs>
  <Slides>43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Tahoma</vt:lpstr>
      <vt:lpstr>Wingdings</vt:lpstr>
      <vt:lpstr>Prezentace_MU_CZ</vt:lpstr>
      <vt:lpstr>1_Prezentace_MU_CZ</vt:lpstr>
      <vt:lpstr>Document</vt:lpstr>
      <vt:lpstr>VYHODNOCENÍ ÚVĚROVÉHO RIZIKA</vt:lpstr>
      <vt:lpstr>Úvěrové riziko</vt:lpstr>
      <vt:lpstr>Poskytnutí úvěrového obchodu</vt:lpstr>
      <vt:lpstr>Poskytnutí úvěrového obchodu</vt:lpstr>
      <vt:lpstr>Vyhodnocení bonity klienta – právnické osoby, FOP</vt:lpstr>
      <vt:lpstr>Analýza hospodářské situace</vt:lpstr>
      <vt:lpstr>Vyhodnocení ekonomického prostředí podniku </vt:lpstr>
      <vt:lpstr>Konkurenční postavení</vt:lpstr>
      <vt:lpstr>Konkurenční postavení</vt:lpstr>
      <vt:lpstr>Konkurenční postavení</vt:lpstr>
      <vt:lpstr>Dodavatelsko - odběratelské vztahy</vt:lpstr>
      <vt:lpstr>Dodavatelsko - odběratelské vztahy</vt:lpstr>
      <vt:lpstr>Riziko země</vt:lpstr>
      <vt:lpstr>Riziko země</vt:lpstr>
      <vt:lpstr>Řízení společnosti</vt:lpstr>
      <vt:lpstr>Řízení společnosti</vt:lpstr>
      <vt:lpstr>Vlastnictví společnosti</vt:lpstr>
      <vt:lpstr>Vlastnictví společnosti</vt:lpstr>
      <vt:lpstr>Vlastnictví společnosti</vt:lpstr>
      <vt:lpstr>Vztah k ostatním věřitelům </vt:lpstr>
      <vt:lpstr>Vztah k ostatním věřitelům </vt:lpstr>
      <vt:lpstr>Spolupráce podniku s bankou</vt:lpstr>
      <vt:lpstr>Spolupráce podniku s bankou</vt:lpstr>
      <vt:lpstr>Spolupráce podniku s bankou</vt:lpstr>
      <vt:lpstr>Spolupráce podniku s bankou</vt:lpstr>
      <vt:lpstr>Analýza finanční situace</vt:lpstr>
      <vt:lpstr>Modelová rozvaha podniku</vt:lpstr>
      <vt:lpstr>Rozvaha</vt:lpstr>
      <vt:lpstr>Analýza finanční situace</vt:lpstr>
      <vt:lpstr>Strategie financování</vt:lpstr>
      <vt:lpstr>Strategie financování</vt:lpstr>
      <vt:lpstr>Výkaz zisku a ztrát</vt:lpstr>
      <vt:lpstr>Výkaz Cash Flow</vt:lpstr>
      <vt:lpstr>Horizontální analýza</vt:lpstr>
      <vt:lpstr>Horizontální analýza</vt:lpstr>
      <vt:lpstr>Vertikální analýza</vt:lpstr>
      <vt:lpstr>Vertikální analýza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13</cp:revision>
  <cp:lastPrinted>1601-01-01T00:00:00Z</cp:lastPrinted>
  <dcterms:created xsi:type="dcterms:W3CDTF">2019-01-23T10:10:39Z</dcterms:created>
  <dcterms:modified xsi:type="dcterms:W3CDTF">2021-02-09T16:46:28Z</dcterms:modified>
</cp:coreProperties>
</file>