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8"/>
  </p:notesMasterIdLst>
  <p:handoutMasterIdLst>
    <p:handoutMasterId r:id="rId19"/>
  </p:handoutMasterIdLst>
  <p:sldIdLst>
    <p:sldId id="256" r:id="rId2"/>
    <p:sldId id="285" r:id="rId3"/>
    <p:sldId id="286" r:id="rId4"/>
    <p:sldId id="287" r:id="rId5"/>
    <p:sldId id="288" r:id="rId6"/>
    <p:sldId id="293" r:id="rId7"/>
    <p:sldId id="294" r:id="rId8"/>
    <p:sldId id="295" r:id="rId9"/>
    <p:sldId id="296" r:id="rId10"/>
    <p:sldId id="297" r:id="rId11"/>
    <p:sldId id="298" r:id="rId12"/>
    <p:sldId id="299" r:id="rId13"/>
    <p:sldId id="300" r:id="rId14"/>
    <p:sldId id="301" r:id="rId15"/>
    <p:sldId id="303" r:id="rId16"/>
    <p:sldId id="304" r:id="rId1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4BC8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3" autoAdjust="0"/>
    <p:restoredTop sz="96754" autoAdjust="0"/>
  </p:normalViewPr>
  <p:slideViewPr>
    <p:cSldViewPr snapToGrid="0">
      <p:cViewPr varScale="1">
        <p:scale>
          <a:sx n="63" d="100"/>
          <a:sy n="63" d="100"/>
        </p:scale>
        <p:origin x="776" y="64"/>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49B9B08F-DEFC-41F5-A90C-7ED8ADA130B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1624" cy="1036098"/>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Po kliknutí můžete upravovat styly textu v předloze.</a:t>
            </a:r>
          </a:p>
        </p:txBody>
      </p:sp>
      <p:pic>
        <p:nvPicPr>
          <p:cNvPr id="16" name="Obrázek 15">
            <a:extLst>
              <a:ext uri="{FF2B5EF4-FFF2-40B4-BE49-F238E27FC236}">
                <a16:creationId xmlns:a16="http://schemas.microsoft.com/office/drawing/2014/main" id="{F3FD241E-C136-47D8-959E-BB3B67B34C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A47E0891-B72B-451F-A5CC-18CC27B9DF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F60899B-36F3-4125-A4D2-BF77A443E53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77426" y="6050485"/>
            <a:ext cx="883410" cy="597601"/>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ECON">
    <p:bg>
      <p:bgPr>
        <a:solidFill>
          <a:srgbClr val="B9006E"/>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3F35F32C-C513-46D5-A31A-1C8F92EC97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23135" y="2019299"/>
            <a:ext cx="4199887" cy="2841099"/>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B9006E"/>
                </a:solidFill>
              </a:defRPr>
            </a:lvl1pPr>
          </a:lstStyle>
          <a:p>
            <a:r>
              <a:rPr lang="cs-CZ" dirty="0"/>
              <a:t>Definujte zápatí - název prezentace / pracoviště</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B9006E"/>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F7D96717-61A6-4CA4-8435-E0D536EBA67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599CB6BE-5475-43A1-B06C-8E7566E44666}"/>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9" name="Obrázek 8">
            <a:extLst>
              <a:ext uri="{FF2B5EF4-FFF2-40B4-BE49-F238E27FC236}">
                <a16:creationId xmlns:a16="http://schemas.microsoft.com/office/drawing/2014/main" id="{EE00E847-80B3-4CCA-A625-6785A7EF08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1A2D5337-C607-4767-9675-2A7AE5CC3A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20782" cy="1028764"/>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BF1866C0-9E4A-449F-8756-70AFEADAD4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DEA7DE3-FBF5-48DB-AE89-99F65F9D8C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4" name="Obrázek 13">
            <a:extLst>
              <a:ext uri="{FF2B5EF4-FFF2-40B4-BE49-F238E27FC236}">
                <a16:creationId xmlns:a16="http://schemas.microsoft.com/office/drawing/2014/main" id="{6A3A2FD6-9C9B-4458-A2AA-D1DD17E7E2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Po kliknutí můžete upravovat styly textu v předloze.</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Po kliknutí můžete upravovat styly textu v předloze.</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6FCA30E9-0899-4BB2-A33A-8E8587324D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Po kliknutí můžete upravovat styly textu v předloze.</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pic>
        <p:nvPicPr>
          <p:cNvPr id="8" name="Obrázek 7">
            <a:extLst>
              <a:ext uri="{FF2B5EF4-FFF2-40B4-BE49-F238E27FC236}">
                <a16:creationId xmlns:a16="http://schemas.microsoft.com/office/drawing/2014/main" id="{4E8261C5-758A-4D2F-9F56-BFDCAE9A46A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6F243F96-CFB0-4597-BBC0-87FD04D98E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407835-F81D-479E-BC76-9FC18468D6BB}"/>
              </a:ext>
            </a:extLst>
          </p:cNvPr>
          <p:cNvSpPr>
            <a:spLocks noGrp="1"/>
          </p:cNvSpPr>
          <p:nvPr>
            <p:ph type="ftr" sz="quarter" idx="10"/>
          </p:nvPr>
        </p:nvSpPr>
        <p:spPr/>
        <p:txBody>
          <a:bodyPr/>
          <a:lstStyle/>
          <a:p>
            <a:r>
              <a:rPr lang="cs-CZ" dirty="0"/>
              <a:t>Martina Sponerová</a:t>
            </a:r>
          </a:p>
        </p:txBody>
      </p:sp>
      <p:sp>
        <p:nvSpPr>
          <p:cNvPr id="3" name="Zástupný symbol pro číslo snímku 2">
            <a:extLst>
              <a:ext uri="{FF2B5EF4-FFF2-40B4-BE49-F238E27FC236}">
                <a16:creationId xmlns:a16="http://schemas.microsoft.com/office/drawing/2014/main" id="{1D74D0B9-0477-47D2-BB97-22A5A069A7F1}"/>
              </a:ext>
            </a:extLst>
          </p:cNvPr>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a:extLst>
              <a:ext uri="{FF2B5EF4-FFF2-40B4-BE49-F238E27FC236}">
                <a16:creationId xmlns:a16="http://schemas.microsoft.com/office/drawing/2014/main" id="{F3C58648-ACFE-426C-A517-328ECD990CF3}"/>
              </a:ext>
            </a:extLst>
          </p:cNvPr>
          <p:cNvSpPr>
            <a:spLocks noGrp="1"/>
          </p:cNvSpPr>
          <p:nvPr>
            <p:ph type="title"/>
          </p:nvPr>
        </p:nvSpPr>
        <p:spPr/>
        <p:txBody>
          <a:bodyPr/>
          <a:lstStyle/>
          <a:p>
            <a:r>
              <a:rPr lang="cs-CZ" altLang="cs-CZ" dirty="0"/>
              <a:t>Finanční deriváty</a:t>
            </a:r>
            <a:br>
              <a:rPr lang="cs-CZ" altLang="cs-CZ" dirty="0"/>
            </a:br>
            <a:endParaRPr lang="cs-CZ" dirty="0"/>
          </a:p>
        </p:txBody>
      </p:sp>
      <p:sp>
        <p:nvSpPr>
          <p:cNvPr id="5" name="Podnadpis 4">
            <a:extLst>
              <a:ext uri="{FF2B5EF4-FFF2-40B4-BE49-F238E27FC236}">
                <a16:creationId xmlns:a16="http://schemas.microsoft.com/office/drawing/2014/main" id="{B2C2A405-E89C-44BE-90A4-EEFF98AD9526}"/>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210843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10</a:t>
            </a:fld>
            <a:endParaRPr lang="cs-CZ" altLang="cs-CZ"/>
          </a:p>
        </p:txBody>
      </p:sp>
      <p:sp>
        <p:nvSpPr>
          <p:cNvPr id="96258" name="Rectangle 2"/>
          <p:cNvSpPr>
            <a:spLocks noGrp="1" noChangeArrowheads="1"/>
          </p:cNvSpPr>
          <p:nvPr>
            <p:ph type="title"/>
          </p:nvPr>
        </p:nvSpPr>
        <p:spPr/>
        <p:txBody>
          <a:bodyPr/>
          <a:lstStyle/>
          <a:p>
            <a:r>
              <a:rPr lang="cs-CZ" altLang="cs-CZ" dirty="0"/>
              <a:t>Swap</a:t>
            </a:r>
          </a:p>
        </p:txBody>
      </p:sp>
      <p:sp>
        <p:nvSpPr>
          <p:cNvPr id="96259" name="Rectangle 3"/>
          <p:cNvSpPr>
            <a:spLocks noGrp="1" noChangeArrowheads="1"/>
          </p:cNvSpPr>
          <p:nvPr>
            <p:ph type="body" idx="1"/>
          </p:nvPr>
        </p:nvSpPr>
        <p:spPr/>
        <p:txBody>
          <a:bodyPr/>
          <a:lstStyle/>
          <a:p>
            <a:pPr algn="just">
              <a:buFontTx/>
              <a:buChar char="-"/>
            </a:pPr>
            <a:r>
              <a:rPr lang="cs-CZ" altLang="cs-CZ" sz="1800" dirty="0"/>
              <a:t>SWAP je derivát s vypořádáním podkladových nástrojů ve více okamžicích v budoucnosti.</a:t>
            </a:r>
          </a:p>
          <a:p>
            <a:pPr algn="just">
              <a:buFontTx/>
              <a:buChar char="-"/>
            </a:pPr>
            <a:endParaRPr lang="cs-CZ" altLang="cs-CZ" sz="1800" dirty="0"/>
          </a:p>
          <a:p>
            <a:pPr algn="just">
              <a:buFontTx/>
              <a:buChar char="-"/>
            </a:pPr>
            <a:r>
              <a:rPr lang="cs-CZ" altLang="cs-CZ" sz="1800" dirty="0"/>
              <a:t>Představuje kombinaci několika forwardů, nebo spotu a forwardu s postupnou výměnou podkladových nástrojů.</a:t>
            </a:r>
          </a:p>
          <a:p>
            <a:pPr algn="just">
              <a:buFontTx/>
              <a:buChar char="-"/>
            </a:pPr>
            <a:endParaRPr lang="cs-CZ" altLang="cs-CZ" sz="1800" dirty="0"/>
          </a:p>
          <a:p>
            <a:pPr algn="just">
              <a:buFontTx/>
              <a:buChar char="-"/>
            </a:pPr>
            <a:r>
              <a:rPr lang="cs-CZ" altLang="cs-CZ" sz="1800" dirty="0"/>
              <a:t>Swapy mohou být uzavírány k zajištění úrokového, měnového, akciového i komoditního rizika.</a:t>
            </a:r>
          </a:p>
          <a:p>
            <a:pPr algn="just">
              <a:buFontTx/>
              <a:buChar char="-"/>
            </a:pPr>
            <a:endParaRPr lang="cs-CZ" altLang="cs-CZ" sz="1800" dirty="0"/>
          </a:p>
          <a:p>
            <a:pPr algn="just">
              <a:buFontTx/>
              <a:buChar char="-"/>
            </a:pPr>
            <a:endParaRPr lang="cs-CZ" altLang="cs-CZ" sz="1800" dirty="0"/>
          </a:p>
        </p:txBody>
      </p:sp>
    </p:spTree>
    <p:extLst>
      <p:ext uri="{BB962C8B-B14F-4D97-AF65-F5344CB8AC3E}">
        <p14:creationId xmlns:p14="http://schemas.microsoft.com/office/powerpoint/2010/main" val="762346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11</a:t>
            </a:fld>
            <a:endParaRPr lang="cs-CZ" altLang="cs-CZ"/>
          </a:p>
        </p:txBody>
      </p:sp>
      <p:sp>
        <p:nvSpPr>
          <p:cNvPr id="96258" name="Rectangle 2"/>
          <p:cNvSpPr>
            <a:spLocks noGrp="1" noChangeArrowheads="1"/>
          </p:cNvSpPr>
          <p:nvPr>
            <p:ph type="title"/>
          </p:nvPr>
        </p:nvSpPr>
        <p:spPr/>
        <p:txBody>
          <a:bodyPr/>
          <a:lstStyle/>
          <a:p>
            <a:r>
              <a:rPr lang="cs-CZ" altLang="cs-CZ" dirty="0"/>
              <a:t>Opce (</a:t>
            </a:r>
            <a:r>
              <a:rPr lang="cs-CZ" altLang="cs-CZ" dirty="0" err="1"/>
              <a:t>option</a:t>
            </a:r>
            <a:r>
              <a:rPr lang="cs-CZ" altLang="cs-CZ" dirty="0"/>
              <a:t>)</a:t>
            </a:r>
          </a:p>
        </p:txBody>
      </p:sp>
      <p:sp>
        <p:nvSpPr>
          <p:cNvPr id="96259" name="Rectangle 3"/>
          <p:cNvSpPr>
            <a:spLocks noGrp="1" noChangeArrowheads="1"/>
          </p:cNvSpPr>
          <p:nvPr>
            <p:ph type="body" idx="1"/>
          </p:nvPr>
        </p:nvSpPr>
        <p:spPr/>
        <p:txBody>
          <a:bodyPr/>
          <a:lstStyle/>
          <a:p>
            <a:pPr algn="just">
              <a:buFontTx/>
              <a:buChar char="-"/>
            </a:pPr>
            <a:r>
              <a:rPr lang="cs-CZ" altLang="cs-CZ" sz="1800" dirty="0"/>
              <a:t>Opce je derivát s právem jednoho partnera (kupujícího opce, vlastníka opce) na vypořádání obou podkladových nástrojů v jednom okamžiku v budoucnosti (evropská opce) nebo během určitého období v budoucnosti (americká opce).</a:t>
            </a:r>
          </a:p>
          <a:p>
            <a:pPr algn="just">
              <a:buFontTx/>
              <a:buChar char="-"/>
            </a:pPr>
            <a:endParaRPr lang="cs-CZ" altLang="cs-CZ" sz="1800" dirty="0"/>
          </a:p>
          <a:p>
            <a:pPr algn="just">
              <a:buFontTx/>
              <a:buChar char="-"/>
            </a:pPr>
            <a:r>
              <a:rPr lang="cs-CZ" altLang="cs-CZ" sz="1800" dirty="0"/>
              <a:t>Druhý partner je </a:t>
            </a:r>
            <a:r>
              <a:rPr lang="cs-CZ" altLang="cs-CZ" sz="1800" dirty="0" err="1"/>
              <a:t>prodávájícím</a:t>
            </a:r>
            <a:r>
              <a:rPr lang="cs-CZ" altLang="cs-CZ" sz="1800" dirty="0"/>
              <a:t> opce (vystavitelem opce) a obdrží od kupujícího opce opční prémii. Ta je obvykle splatná v okamžiku sjednání opce.</a:t>
            </a:r>
          </a:p>
          <a:p>
            <a:pPr algn="just">
              <a:buFontTx/>
              <a:buChar char="-"/>
            </a:pPr>
            <a:endParaRPr lang="cs-CZ" altLang="cs-CZ" sz="1800" dirty="0"/>
          </a:p>
          <a:p>
            <a:pPr algn="just">
              <a:buFontTx/>
              <a:buChar char="-"/>
            </a:pPr>
            <a:r>
              <a:rPr lang="cs-CZ" altLang="cs-CZ" sz="1800" dirty="0"/>
              <a:t>Opce mohou být uzavírány jako úrokové opce, měnové opce, akciové opce či komoditní opce.</a:t>
            </a:r>
          </a:p>
          <a:p>
            <a:pPr algn="just">
              <a:buFontTx/>
              <a:buChar char="-"/>
            </a:pPr>
            <a:endParaRPr lang="cs-CZ" altLang="cs-CZ" sz="1800" dirty="0"/>
          </a:p>
          <a:p>
            <a:pPr algn="just">
              <a:buFontTx/>
              <a:buChar char="-"/>
            </a:pPr>
            <a:endParaRPr lang="cs-CZ" altLang="cs-CZ" sz="1800" dirty="0"/>
          </a:p>
        </p:txBody>
      </p:sp>
    </p:spTree>
    <p:extLst>
      <p:ext uri="{BB962C8B-B14F-4D97-AF65-F5344CB8AC3E}">
        <p14:creationId xmlns:p14="http://schemas.microsoft.com/office/powerpoint/2010/main" val="1303434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12</a:t>
            </a:fld>
            <a:endParaRPr lang="cs-CZ" altLang="cs-CZ"/>
          </a:p>
        </p:txBody>
      </p:sp>
      <p:sp>
        <p:nvSpPr>
          <p:cNvPr id="96258" name="Rectangle 2"/>
          <p:cNvSpPr>
            <a:spLocks noGrp="1" noChangeArrowheads="1"/>
          </p:cNvSpPr>
          <p:nvPr>
            <p:ph type="title"/>
          </p:nvPr>
        </p:nvSpPr>
        <p:spPr/>
        <p:txBody>
          <a:bodyPr/>
          <a:lstStyle/>
          <a:p>
            <a:r>
              <a:rPr lang="cs-CZ" altLang="cs-CZ" dirty="0"/>
              <a:t>Úvěrové deriváty (</a:t>
            </a:r>
            <a:r>
              <a:rPr lang="cs-CZ" altLang="cs-CZ" dirty="0" err="1"/>
              <a:t>credit</a:t>
            </a:r>
            <a:r>
              <a:rPr lang="cs-CZ" altLang="cs-CZ" dirty="0"/>
              <a:t> </a:t>
            </a:r>
            <a:r>
              <a:rPr lang="cs-CZ" altLang="cs-CZ" dirty="0" err="1"/>
              <a:t>derivative</a:t>
            </a:r>
            <a:r>
              <a:rPr lang="cs-CZ" altLang="cs-CZ" dirty="0"/>
              <a:t>)</a:t>
            </a:r>
          </a:p>
        </p:txBody>
      </p:sp>
      <p:sp>
        <p:nvSpPr>
          <p:cNvPr id="96259" name="Rectangle 3"/>
          <p:cNvSpPr>
            <a:spLocks noGrp="1" noChangeArrowheads="1"/>
          </p:cNvSpPr>
          <p:nvPr>
            <p:ph type="body" idx="1"/>
          </p:nvPr>
        </p:nvSpPr>
        <p:spPr/>
        <p:txBody>
          <a:bodyPr/>
          <a:lstStyle/>
          <a:p>
            <a:pPr algn="just">
              <a:buFontTx/>
              <a:buChar char="-"/>
            </a:pPr>
            <a:r>
              <a:rPr lang="cs-CZ" altLang="cs-CZ" sz="1800" dirty="0"/>
              <a:t>Úvěrový derivát je finanční nástroj, který se skládá ze dvou či více podkladových úrokových nástrojů, případně také z jednoho či více podkladových akciových či komoditních nástrojů, a jeho reálná hodnota je ovlivněna rizikovou úrokovou mírou referenční jednotky.</a:t>
            </a:r>
          </a:p>
          <a:p>
            <a:pPr algn="just">
              <a:buFontTx/>
              <a:buChar char="-"/>
            </a:pPr>
            <a:endParaRPr lang="cs-CZ" altLang="cs-CZ" sz="1800" dirty="0"/>
          </a:p>
          <a:p>
            <a:pPr algn="just">
              <a:buFontTx/>
              <a:buChar char="-"/>
            </a:pPr>
            <a:r>
              <a:rPr lang="cs-CZ" altLang="cs-CZ" sz="1800" dirty="0"/>
              <a:t>Slouží k převodu úvěrového rizika spojeného s úvěry či jinými nástroji od jednoho partnera (prodávajícího úvěrové riziko) na jiného partnera (kupujícího úvěrové riziko). </a:t>
            </a:r>
          </a:p>
          <a:p>
            <a:pPr algn="just">
              <a:buFontTx/>
              <a:buChar char="-"/>
            </a:pPr>
            <a:endParaRPr lang="cs-CZ" altLang="cs-CZ" sz="1800" dirty="0"/>
          </a:p>
          <a:p>
            <a:pPr algn="just">
              <a:buFontTx/>
              <a:buChar char="-"/>
            </a:pPr>
            <a:r>
              <a:rPr lang="cs-CZ" altLang="cs-CZ" sz="1800" dirty="0"/>
              <a:t>Prostřednictvím úvěrového derivátu může dojít k snadnému převodu úvěrového rizika od jedné jednotky (např. banky) na jinou jednotku (např. pojišťovnu, penzijní fond), aniž by došlo k převodu podkladových nástrojů).</a:t>
            </a:r>
          </a:p>
          <a:p>
            <a:pPr algn="just">
              <a:buFontTx/>
              <a:buChar char="-"/>
            </a:pPr>
            <a:endParaRPr lang="cs-CZ" altLang="cs-CZ" sz="1800" dirty="0"/>
          </a:p>
        </p:txBody>
      </p:sp>
    </p:spTree>
    <p:extLst>
      <p:ext uri="{BB962C8B-B14F-4D97-AF65-F5344CB8AC3E}">
        <p14:creationId xmlns:p14="http://schemas.microsoft.com/office/powerpoint/2010/main" val="1982065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13</a:t>
            </a:fld>
            <a:endParaRPr lang="cs-CZ" altLang="cs-CZ"/>
          </a:p>
        </p:txBody>
      </p:sp>
      <p:sp>
        <p:nvSpPr>
          <p:cNvPr id="96258" name="Rectangle 2"/>
          <p:cNvSpPr>
            <a:spLocks noGrp="1" noChangeArrowheads="1"/>
          </p:cNvSpPr>
          <p:nvPr>
            <p:ph type="title"/>
          </p:nvPr>
        </p:nvSpPr>
        <p:spPr/>
        <p:txBody>
          <a:bodyPr/>
          <a:lstStyle/>
          <a:p>
            <a:r>
              <a:rPr lang="cs-CZ" altLang="cs-CZ" dirty="0"/>
              <a:t>Úvěrové deriváty (</a:t>
            </a:r>
            <a:r>
              <a:rPr lang="cs-CZ" altLang="cs-CZ" dirty="0" err="1"/>
              <a:t>credit</a:t>
            </a:r>
            <a:r>
              <a:rPr lang="cs-CZ" altLang="cs-CZ" dirty="0"/>
              <a:t> </a:t>
            </a:r>
            <a:r>
              <a:rPr lang="cs-CZ" altLang="cs-CZ" dirty="0" err="1"/>
              <a:t>derivative</a:t>
            </a:r>
            <a:r>
              <a:rPr lang="cs-CZ" altLang="cs-CZ" dirty="0"/>
              <a:t>)</a:t>
            </a:r>
          </a:p>
        </p:txBody>
      </p:sp>
      <p:sp>
        <p:nvSpPr>
          <p:cNvPr id="96259" name="Rectangle 3"/>
          <p:cNvSpPr>
            <a:spLocks noGrp="1" noChangeArrowheads="1"/>
          </p:cNvSpPr>
          <p:nvPr>
            <p:ph type="body" idx="1"/>
          </p:nvPr>
        </p:nvSpPr>
        <p:spPr/>
        <p:txBody>
          <a:bodyPr/>
          <a:lstStyle/>
          <a:p>
            <a:pPr algn="just">
              <a:buFontTx/>
              <a:buChar char="-"/>
            </a:pPr>
            <a:r>
              <a:rPr lang="cs-CZ" altLang="cs-CZ" sz="1800" dirty="0"/>
              <a:t>Převod úvěrového rizika může být na dobu od sjednání kontraktu až do splatnosti referenčního závazku nebo na kratší období, může být také na celou částku závazku nebo pouze na jeho část.</a:t>
            </a:r>
          </a:p>
          <a:p>
            <a:pPr algn="just">
              <a:buFontTx/>
              <a:buChar char="-"/>
            </a:pPr>
            <a:r>
              <a:rPr lang="cs-CZ" altLang="cs-CZ" sz="1800" dirty="0"/>
              <a:t>Úvěrový derivát může být vztažen k jedinému referenčnímu závazku nebo ke koši referenčních závazů jednoho dlužníka nebo několika dlužníků.</a:t>
            </a:r>
          </a:p>
          <a:p>
            <a:pPr algn="just">
              <a:buFontTx/>
              <a:buChar char="-"/>
            </a:pPr>
            <a:endParaRPr lang="cs-CZ" altLang="cs-CZ" sz="1800" dirty="0"/>
          </a:p>
          <a:p>
            <a:pPr algn="just">
              <a:buFontTx/>
              <a:buChar char="-"/>
            </a:pPr>
            <a:r>
              <a:rPr lang="cs-CZ" altLang="cs-CZ" sz="1800" dirty="0"/>
              <a:t>Podstata trhu s úvěrovými deriváty je „jednosměrná“, neboť všichni aktivní účastníci (zejména banky) jsou ve stejné situaci – všichni se snaží převést již existující ztráty z pohledávek (poskytnutých úvěrů, koupených dluhopisů apod.) na někoho jiného (neznalé osoby), což nazývají hledáním zajištění proti úvěrovému riziku.</a:t>
            </a:r>
          </a:p>
          <a:p>
            <a:pPr algn="just">
              <a:buFontTx/>
              <a:buChar char="-"/>
            </a:pPr>
            <a:endParaRPr lang="cs-CZ" altLang="cs-CZ" sz="1800" dirty="0"/>
          </a:p>
        </p:txBody>
      </p:sp>
    </p:spTree>
    <p:extLst>
      <p:ext uri="{BB962C8B-B14F-4D97-AF65-F5344CB8AC3E}">
        <p14:creationId xmlns:p14="http://schemas.microsoft.com/office/powerpoint/2010/main" val="568355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14</a:t>
            </a:fld>
            <a:endParaRPr lang="cs-CZ" altLang="cs-CZ"/>
          </a:p>
        </p:txBody>
      </p:sp>
      <p:sp>
        <p:nvSpPr>
          <p:cNvPr id="96258" name="Rectangle 2"/>
          <p:cNvSpPr>
            <a:spLocks noGrp="1" noChangeArrowheads="1"/>
          </p:cNvSpPr>
          <p:nvPr>
            <p:ph type="title"/>
          </p:nvPr>
        </p:nvSpPr>
        <p:spPr/>
        <p:txBody>
          <a:bodyPr/>
          <a:lstStyle/>
          <a:p>
            <a:r>
              <a:rPr lang="cs-CZ" altLang="cs-CZ" dirty="0"/>
              <a:t>Úvěrové deriváty (</a:t>
            </a:r>
            <a:r>
              <a:rPr lang="cs-CZ" altLang="cs-CZ" dirty="0" err="1"/>
              <a:t>credit</a:t>
            </a:r>
            <a:r>
              <a:rPr lang="cs-CZ" altLang="cs-CZ" dirty="0"/>
              <a:t> </a:t>
            </a:r>
            <a:r>
              <a:rPr lang="cs-CZ" altLang="cs-CZ" dirty="0" err="1"/>
              <a:t>derivative</a:t>
            </a:r>
            <a:r>
              <a:rPr lang="cs-CZ" altLang="cs-CZ" dirty="0"/>
              <a:t>)</a:t>
            </a:r>
          </a:p>
        </p:txBody>
      </p:sp>
      <p:sp>
        <p:nvSpPr>
          <p:cNvPr id="96259" name="Rectangle 3"/>
          <p:cNvSpPr>
            <a:spLocks noGrp="1" noChangeArrowheads="1"/>
          </p:cNvSpPr>
          <p:nvPr>
            <p:ph type="body" idx="1"/>
          </p:nvPr>
        </p:nvSpPr>
        <p:spPr/>
        <p:txBody>
          <a:bodyPr/>
          <a:lstStyle/>
          <a:p>
            <a:pPr algn="just">
              <a:buFontTx/>
              <a:buChar char="-"/>
            </a:pPr>
            <a:r>
              <a:rPr lang="cs-CZ" altLang="cs-CZ" sz="1800" dirty="0"/>
              <a:t>Kupující úvěrového rizika zdůvodňují sjednávání úvěrových derivátů potřebou zvýšit výnosy, přestože téměř vždy jim úvěrové deriváty výnosy nejenom snižují, ale způsobují ztráty.</a:t>
            </a:r>
          </a:p>
          <a:p>
            <a:pPr algn="just">
              <a:buFontTx/>
              <a:buChar char="-"/>
            </a:pPr>
            <a:endParaRPr lang="cs-CZ" altLang="cs-CZ" sz="1800" dirty="0"/>
          </a:p>
          <a:p>
            <a:pPr algn="just">
              <a:buFontTx/>
              <a:buChar char="-"/>
            </a:pPr>
            <a:r>
              <a:rPr lang="cs-CZ" altLang="cs-CZ" sz="1800" dirty="0"/>
              <a:t>Úvěrové deriváty slouží k přesunu ztrát:</a:t>
            </a:r>
          </a:p>
          <a:p>
            <a:pPr marL="662400" lvl="2" algn="just">
              <a:lnSpc>
                <a:spcPct val="150000"/>
              </a:lnSpc>
              <a:buFontTx/>
              <a:buChar char="-"/>
            </a:pPr>
            <a:r>
              <a:rPr lang="cs-CZ" altLang="cs-CZ" sz="1800" dirty="0">
                <a:ea typeface="+mn-ea"/>
                <a:cs typeface="+mn-cs"/>
              </a:rPr>
              <a:t> V rámci vyspělých zemí z bank na pojišťovny a penzijní fondy (tj. na instituce s dlouhodobými závazky, u kterých je možné ztráty v rámci účetnictví na dlouhou dobu snadněji skrýt) a na podílové a </a:t>
            </a:r>
            <a:r>
              <a:rPr lang="cs-CZ" altLang="cs-CZ" sz="1800" dirty="0" err="1">
                <a:ea typeface="+mn-ea"/>
                <a:cs typeface="+mn-cs"/>
              </a:rPr>
              <a:t>hedgové</a:t>
            </a:r>
            <a:r>
              <a:rPr lang="cs-CZ" altLang="cs-CZ" sz="1800" dirty="0">
                <a:ea typeface="+mn-ea"/>
                <a:cs typeface="+mn-cs"/>
              </a:rPr>
              <a:t> fondy.</a:t>
            </a:r>
          </a:p>
          <a:p>
            <a:pPr marL="662400" lvl="2" algn="just">
              <a:lnSpc>
                <a:spcPct val="150000"/>
              </a:lnSpc>
              <a:buFontTx/>
              <a:buChar char="-"/>
            </a:pPr>
            <a:r>
              <a:rPr lang="cs-CZ" altLang="cs-CZ" sz="1800" dirty="0">
                <a:ea typeface="+mn-ea"/>
                <a:cs typeface="+mn-cs"/>
              </a:rPr>
              <a:t> Z vyspělých zemí na finanční instituce (zejména banky a pojišťovny) střední a východní Evropy.</a:t>
            </a:r>
          </a:p>
          <a:p>
            <a:pPr algn="just">
              <a:buFontTx/>
              <a:buChar char="-"/>
            </a:pPr>
            <a:endParaRPr lang="cs-CZ" altLang="cs-CZ" sz="1800" dirty="0"/>
          </a:p>
        </p:txBody>
      </p:sp>
    </p:spTree>
    <p:extLst>
      <p:ext uri="{BB962C8B-B14F-4D97-AF65-F5344CB8AC3E}">
        <p14:creationId xmlns:p14="http://schemas.microsoft.com/office/powerpoint/2010/main" val="1935977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15</a:t>
            </a:fld>
            <a:endParaRPr lang="cs-CZ" altLang="cs-CZ"/>
          </a:p>
        </p:txBody>
      </p:sp>
      <p:sp>
        <p:nvSpPr>
          <p:cNvPr id="96258" name="Rectangle 2"/>
          <p:cNvSpPr>
            <a:spLocks noGrp="1" noChangeArrowheads="1"/>
          </p:cNvSpPr>
          <p:nvPr>
            <p:ph type="title"/>
          </p:nvPr>
        </p:nvSpPr>
        <p:spPr/>
        <p:txBody>
          <a:bodyPr/>
          <a:lstStyle/>
          <a:p>
            <a:r>
              <a:rPr lang="cs-CZ" altLang="cs-CZ" dirty="0"/>
              <a:t>Úvěrové deriváty (</a:t>
            </a:r>
            <a:r>
              <a:rPr lang="cs-CZ" altLang="cs-CZ" dirty="0" err="1"/>
              <a:t>credit</a:t>
            </a:r>
            <a:r>
              <a:rPr lang="cs-CZ" altLang="cs-CZ" dirty="0"/>
              <a:t> </a:t>
            </a:r>
            <a:r>
              <a:rPr lang="cs-CZ" altLang="cs-CZ" dirty="0" err="1"/>
              <a:t>derivative</a:t>
            </a:r>
            <a:r>
              <a:rPr lang="cs-CZ" altLang="cs-CZ" dirty="0"/>
              <a:t>)</a:t>
            </a:r>
          </a:p>
        </p:txBody>
      </p:sp>
      <p:sp>
        <p:nvSpPr>
          <p:cNvPr id="96259" name="Rectangle 3"/>
          <p:cNvSpPr>
            <a:spLocks noGrp="1" noChangeArrowheads="1"/>
          </p:cNvSpPr>
          <p:nvPr>
            <p:ph type="body" idx="1"/>
          </p:nvPr>
        </p:nvSpPr>
        <p:spPr/>
        <p:txBody>
          <a:bodyPr/>
          <a:lstStyle/>
          <a:p>
            <a:pPr algn="just">
              <a:buFontTx/>
              <a:buChar char="-"/>
            </a:pPr>
            <a:r>
              <a:rPr lang="cs-CZ" altLang="cs-CZ" sz="1800" dirty="0"/>
              <a:t>Úvěrové deriváty jsou ve světě běžně nazývány jako </a:t>
            </a:r>
            <a:r>
              <a:rPr lang="cs-CZ" altLang="cs-CZ" sz="1800" b="1" dirty="0"/>
              <a:t>odpadky</a:t>
            </a:r>
            <a:r>
              <a:rPr lang="cs-CZ" altLang="cs-CZ" sz="1800" dirty="0"/>
              <a:t> produkované bankami</a:t>
            </a:r>
          </a:p>
          <a:p>
            <a:pPr algn="just">
              <a:buFontTx/>
              <a:buChar char="-"/>
            </a:pPr>
            <a:endParaRPr lang="cs-CZ" altLang="cs-CZ" sz="1800" dirty="0">
              <a:ea typeface="+mn-ea"/>
              <a:cs typeface="+mn-cs"/>
            </a:endParaRPr>
          </a:p>
          <a:p>
            <a:pPr algn="just">
              <a:buFontTx/>
              <a:buChar char="-"/>
            </a:pPr>
            <a:r>
              <a:rPr lang="cs-CZ" altLang="cs-CZ" sz="1800" dirty="0">
                <a:ea typeface="+mn-ea"/>
                <a:cs typeface="+mn-cs"/>
              </a:rPr>
              <a:t>Warren </a:t>
            </a:r>
            <a:r>
              <a:rPr lang="cs-CZ" altLang="cs-CZ" sz="1800" dirty="0" err="1">
                <a:ea typeface="+mn-ea"/>
                <a:cs typeface="+mn-cs"/>
              </a:rPr>
              <a:t>Buffet</a:t>
            </a:r>
            <a:r>
              <a:rPr lang="cs-CZ" altLang="cs-CZ" sz="1800" dirty="0">
                <a:ea typeface="+mn-ea"/>
                <a:cs typeface="+mn-cs"/>
              </a:rPr>
              <a:t> pro ně používá pojem </a:t>
            </a:r>
            <a:r>
              <a:rPr lang="cs-CZ" altLang="cs-CZ" sz="1800" b="1" dirty="0">
                <a:ea typeface="+mn-ea"/>
                <a:cs typeface="+mn-cs"/>
              </a:rPr>
              <a:t>„toxický odpad“, </a:t>
            </a:r>
            <a:r>
              <a:rPr lang="cs-CZ" altLang="cs-CZ" sz="1800" dirty="0">
                <a:ea typeface="+mn-ea"/>
                <a:cs typeface="+mn-cs"/>
              </a:rPr>
              <a:t>který se převádí z rozvah bank do náruče neznalých osob. </a:t>
            </a:r>
            <a:r>
              <a:rPr lang="cs-CZ" altLang="cs-CZ" sz="1800" dirty="0"/>
              <a:t>Podle něho jsou úvěrové deriváty peklem – snadno lze na úvěrové deriváty naletět, ale obtížné je se jich zbavit. </a:t>
            </a:r>
          </a:p>
          <a:p>
            <a:pPr algn="just">
              <a:buFontTx/>
              <a:buChar char="-"/>
            </a:pPr>
            <a:endParaRPr lang="cs-CZ" altLang="cs-CZ" sz="1800" dirty="0"/>
          </a:p>
          <a:p>
            <a:pPr algn="just">
              <a:buFontTx/>
              <a:buChar char="-"/>
            </a:pPr>
            <a:r>
              <a:rPr lang="cs-CZ" altLang="cs-CZ" sz="1800" dirty="0"/>
              <a:t>Časopis „</a:t>
            </a:r>
            <a:r>
              <a:rPr lang="cs-CZ" altLang="cs-CZ" sz="1800" dirty="0" err="1"/>
              <a:t>The</a:t>
            </a:r>
            <a:r>
              <a:rPr lang="cs-CZ" altLang="cs-CZ" sz="1800" dirty="0"/>
              <a:t> </a:t>
            </a:r>
            <a:r>
              <a:rPr lang="cs-CZ" altLang="cs-CZ" sz="1800" dirty="0" err="1"/>
              <a:t>Banker</a:t>
            </a:r>
            <a:r>
              <a:rPr lang="cs-CZ" altLang="cs-CZ" sz="1800" dirty="0"/>
              <a:t>“ je označil za </a:t>
            </a:r>
            <a:r>
              <a:rPr lang="cs-CZ" altLang="cs-CZ" sz="1800" b="1" dirty="0"/>
              <a:t>„zlato bláznů“.</a:t>
            </a:r>
            <a:endParaRPr lang="cs-CZ" altLang="cs-CZ" sz="1800" b="1" dirty="0">
              <a:ea typeface="+mn-ea"/>
              <a:cs typeface="+mn-cs"/>
            </a:endParaRPr>
          </a:p>
          <a:p>
            <a:pPr algn="just">
              <a:buFontTx/>
              <a:buChar char="-"/>
            </a:pPr>
            <a:endParaRPr lang="cs-CZ" altLang="cs-CZ" sz="1800" dirty="0"/>
          </a:p>
          <a:p>
            <a:pPr algn="just">
              <a:buFontTx/>
              <a:buChar char="-"/>
            </a:pPr>
            <a:endParaRPr lang="cs-CZ" altLang="cs-CZ" sz="1800" dirty="0"/>
          </a:p>
        </p:txBody>
      </p:sp>
    </p:spTree>
    <p:extLst>
      <p:ext uri="{BB962C8B-B14F-4D97-AF65-F5344CB8AC3E}">
        <p14:creationId xmlns:p14="http://schemas.microsoft.com/office/powerpoint/2010/main" val="13727087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16</a:t>
            </a:fld>
            <a:endParaRPr lang="cs-CZ" altLang="cs-CZ"/>
          </a:p>
        </p:txBody>
      </p:sp>
      <p:sp>
        <p:nvSpPr>
          <p:cNvPr id="96258" name="Rectangle 2"/>
          <p:cNvSpPr>
            <a:spLocks noGrp="1" noChangeArrowheads="1"/>
          </p:cNvSpPr>
          <p:nvPr>
            <p:ph type="title"/>
          </p:nvPr>
        </p:nvSpPr>
        <p:spPr/>
        <p:txBody>
          <a:bodyPr/>
          <a:lstStyle/>
          <a:p>
            <a:r>
              <a:rPr lang="cs-CZ" altLang="cs-CZ" dirty="0"/>
              <a:t>Zdroje:</a:t>
            </a:r>
          </a:p>
        </p:txBody>
      </p:sp>
      <p:sp>
        <p:nvSpPr>
          <p:cNvPr id="96259" name="Rectangle 3"/>
          <p:cNvSpPr>
            <a:spLocks noGrp="1" noChangeArrowheads="1"/>
          </p:cNvSpPr>
          <p:nvPr>
            <p:ph type="body" idx="1"/>
          </p:nvPr>
        </p:nvSpPr>
        <p:spPr/>
        <p:txBody>
          <a:bodyPr/>
          <a:lstStyle/>
          <a:p>
            <a:pPr algn="just">
              <a:buFontTx/>
              <a:buChar char="-"/>
            </a:pPr>
            <a:r>
              <a:rPr lang="cs-CZ" sz="2000" b="0" i="0" dirty="0">
                <a:solidFill>
                  <a:srgbClr val="333333"/>
                </a:solidFill>
                <a:effectLst/>
                <a:latin typeface="Arial" panose="020B0604020202020204" pitchFamily="34" charset="0"/>
              </a:rPr>
              <a:t>Jílek, J. (2010). </a:t>
            </a:r>
            <a:r>
              <a:rPr lang="cs-CZ" sz="2000" b="0" i="1" dirty="0">
                <a:solidFill>
                  <a:srgbClr val="333333"/>
                </a:solidFill>
                <a:effectLst/>
                <a:latin typeface="Arial" panose="020B0604020202020204" pitchFamily="34" charset="0"/>
              </a:rPr>
              <a:t>Finanční a komoditní deriváty v praxi</a:t>
            </a:r>
            <a:r>
              <a:rPr lang="cs-CZ" sz="2000" b="0" i="0" dirty="0">
                <a:solidFill>
                  <a:srgbClr val="333333"/>
                </a:solidFill>
                <a:effectLst/>
                <a:latin typeface="Arial" panose="020B0604020202020204" pitchFamily="34" charset="0"/>
              </a:rPr>
              <a:t> (2. uprav. vyd.). Praha: Grada.</a:t>
            </a:r>
          </a:p>
          <a:p>
            <a:pPr algn="just">
              <a:buFontTx/>
              <a:buChar char="-"/>
            </a:pPr>
            <a:r>
              <a:rPr lang="cs-CZ" sz="2000" b="0" i="0" dirty="0">
                <a:solidFill>
                  <a:srgbClr val="333333"/>
                </a:solidFill>
                <a:effectLst/>
                <a:latin typeface="Arial" panose="020B0604020202020204" pitchFamily="34" charset="0"/>
              </a:rPr>
              <a:t>Dvořák, P. (2008). </a:t>
            </a:r>
            <a:r>
              <a:rPr lang="cs-CZ" sz="2000" b="0" i="1" dirty="0">
                <a:solidFill>
                  <a:srgbClr val="333333"/>
                </a:solidFill>
                <a:effectLst/>
                <a:latin typeface="Arial" panose="020B0604020202020204" pitchFamily="34" charset="0"/>
              </a:rPr>
              <a:t>Deriváty</a:t>
            </a:r>
            <a:r>
              <a:rPr lang="cs-CZ" sz="2000" b="0" i="0" dirty="0">
                <a:solidFill>
                  <a:srgbClr val="333333"/>
                </a:solidFill>
                <a:effectLst/>
                <a:latin typeface="Arial" panose="020B0604020202020204" pitchFamily="34" charset="0"/>
              </a:rPr>
              <a:t> (Vyd. 2., </a:t>
            </a:r>
            <a:r>
              <a:rPr lang="cs-CZ" sz="2000" b="0" i="0" dirty="0" err="1">
                <a:solidFill>
                  <a:srgbClr val="333333"/>
                </a:solidFill>
                <a:effectLst/>
                <a:latin typeface="Arial" panose="020B0604020202020204" pitchFamily="34" charset="0"/>
              </a:rPr>
              <a:t>přeprac</a:t>
            </a:r>
            <a:r>
              <a:rPr lang="cs-CZ" sz="2000" b="0" i="0" dirty="0">
                <a:solidFill>
                  <a:srgbClr val="333333"/>
                </a:solidFill>
                <a:effectLst/>
                <a:latin typeface="Arial" panose="020B0604020202020204" pitchFamily="34" charset="0"/>
              </a:rPr>
              <a:t>.). V Praze: </a:t>
            </a:r>
            <a:r>
              <a:rPr lang="cs-CZ" sz="2000" b="0" i="0" dirty="0" err="1">
                <a:solidFill>
                  <a:srgbClr val="333333"/>
                </a:solidFill>
                <a:effectLst/>
                <a:latin typeface="Arial" panose="020B0604020202020204" pitchFamily="34" charset="0"/>
              </a:rPr>
              <a:t>Oeconomica</a:t>
            </a:r>
            <a:r>
              <a:rPr lang="cs-CZ" sz="2000" b="0" i="0" dirty="0">
                <a:solidFill>
                  <a:srgbClr val="333333"/>
                </a:solidFill>
                <a:effectLst/>
                <a:latin typeface="Arial" panose="020B0604020202020204" pitchFamily="34" charset="0"/>
              </a:rPr>
              <a:t>.</a:t>
            </a:r>
            <a:endParaRPr lang="cs-CZ" altLang="cs-CZ" sz="2000" dirty="0"/>
          </a:p>
        </p:txBody>
      </p:sp>
    </p:spTree>
    <p:extLst>
      <p:ext uri="{BB962C8B-B14F-4D97-AF65-F5344CB8AC3E}">
        <p14:creationId xmlns:p14="http://schemas.microsoft.com/office/powerpoint/2010/main" val="560544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a:p>
        </p:txBody>
      </p:sp>
      <p:sp>
        <p:nvSpPr>
          <p:cNvPr id="96258" name="Rectangle 2"/>
          <p:cNvSpPr>
            <a:spLocks noGrp="1" noChangeArrowheads="1"/>
          </p:cNvSpPr>
          <p:nvPr>
            <p:ph type="title"/>
          </p:nvPr>
        </p:nvSpPr>
        <p:spPr/>
        <p:txBody>
          <a:bodyPr/>
          <a:lstStyle/>
          <a:p>
            <a:r>
              <a:rPr lang="cs-CZ" altLang="cs-CZ" dirty="0"/>
              <a:t>Vymezení pojmů</a:t>
            </a:r>
          </a:p>
        </p:txBody>
      </p:sp>
      <p:sp>
        <p:nvSpPr>
          <p:cNvPr id="96259" name="Rectangle 3"/>
          <p:cNvSpPr>
            <a:spLocks noGrp="1" noChangeArrowheads="1"/>
          </p:cNvSpPr>
          <p:nvPr>
            <p:ph type="body" idx="1"/>
          </p:nvPr>
        </p:nvSpPr>
        <p:spPr/>
        <p:txBody>
          <a:bodyPr/>
          <a:lstStyle/>
          <a:p>
            <a:pPr marL="72000" indent="0" algn="just">
              <a:buNone/>
            </a:pPr>
            <a:r>
              <a:rPr lang="cs-CZ" altLang="cs-CZ" sz="2000" b="1" dirty="0"/>
              <a:t>Deriváty</a:t>
            </a:r>
          </a:p>
          <a:p>
            <a:pPr algn="just"/>
            <a:r>
              <a:rPr lang="cs-CZ" altLang="cs-CZ" sz="1800" dirty="0"/>
              <a:t>Finanční produkty, které se odvozují od jiných finančních produktů.</a:t>
            </a:r>
          </a:p>
          <a:p>
            <a:pPr marL="72000" indent="0" algn="just">
              <a:buNone/>
            </a:pPr>
            <a:r>
              <a:rPr lang="cs-CZ" altLang="cs-CZ" sz="1800" b="1" dirty="0"/>
              <a:t>Druhy derivátů</a:t>
            </a:r>
          </a:p>
          <a:p>
            <a:pPr algn="just">
              <a:buFontTx/>
              <a:buChar char="-"/>
            </a:pPr>
            <a:r>
              <a:rPr lang="cs-CZ" altLang="cs-CZ" sz="1800" dirty="0"/>
              <a:t>Pevné termínové operace (forward, futures, swap)</a:t>
            </a:r>
          </a:p>
          <a:p>
            <a:pPr algn="just">
              <a:buFontTx/>
              <a:buChar char="-"/>
            </a:pPr>
            <a:r>
              <a:rPr lang="cs-CZ" altLang="cs-CZ" sz="1800" dirty="0"/>
              <a:t>Opce</a:t>
            </a:r>
          </a:p>
          <a:p>
            <a:pPr marL="72000" indent="0" algn="just">
              <a:buNone/>
            </a:pPr>
            <a:r>
              <a:rPr lang="cs-CZ" altLang="cs-CZ" sz="1800" b="1" dirty="0"/>
              <a:t>Kategorie derivátů</a:t>
            </a:r>
          </a:p>
          <a:p>
            <a:pPr algn="just">
              <a:buFontTx/>
              <a:buChar char="-"/>
            </a:pPr>
            <a:r>
              <a:rPr lang="cs-CZ" altLang="cs-CZ" sz="1800" dirty="0"/>
              <a:t>Úrokové, měnové, akciové, komoditní, úvěrové, ostatní deriváty</a:t>
            </a:r>
          </a:p>
          <a:p>
            <a:pPr algn="just">
              <a:buFontTx/>
              <a:buChar char="-"/>
            </a:pPr>
            <a:endParaRPr lang="cs-CZ" altLang="cs-CZ" sz="1800" dirty="0"/>
          </a:p>
          <a:p>
            <a:pPr marL="72000" indent="0" algn="just">
              <a:buNone/>
            </a:pPr>
            <a:r>
              <a:rPr lang="cs-CZ" altLang="cs-CZ" sz="1800" b="1" dirty="0"/>
              <a:t>Spotový obchod</a:t>
            </a:r>
          </a:p>
          <a:p>
            <a:pPr algn="just">
              <a:buFontTx/>
              <a:buChar char="-"/>
            </a:pPr>
            <a:endParaRPr lang="cs-CZ" altLang="cs-CZ" sz="1600" dirty="0"/>
          </a:p>
        </p:txBody>
      </p:sp>
    </p:spTree>
    <p:extLst>
      <p:ext uri="{BB962C8B-B14F-4D97-AF65-F5344CB8AC3E}">
        <p14:creationId xmlns:p14="http://schemas.microsoft.com/office/powerpoint/2010/main" val="884196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3</a:t>
            </a:fld>
            <a:endParaRPr lang="cs-CZ" altLang="cs-CZ"/>
          </a:p>
        </p:txBody>
      </p:sp>
      <p:sp>
        <p:nvSpPr>
          <p:cNvPr id="96258" name="Rectangle 2"/>
          <p:cNvSpPr>
            <a:spLocks noGrp="1" noChangeArrowheads="1"/>
          </p:cNvSpPr>
          <p:nvPr>
            <p:ph type="title"/>
          </p:nvPr>
        </p:nvSpPr>
        <p:spPr/>
        <p:txBody>
          <a:bodyPr/>
          <a:lstStyle/>
          <a:p>
            <a:r>
              <a:rPr lang="cs-CZ" altLang="cs-CZ" dirty="0"/>
              <a:t>Forward</a:t>
            </a:r>
          </a:p>
        </p:txBody>
      </p:sp>
      <p:sp>
        <p:nvSpPr>
          <p:cNvPr id="96259" name="Rectangle 3"/>
          <p:cNvSpPr>
            <a:spLocks noGrp="1" noChangeArrowheads="1"/>
          </p:cNvSpPr>
          <p:nvPr>
            <p:ph type="body" idx="1"/>
          </p:nvPr>
        </p:nvSpPr>
        <p:spPr/>
        <p:txBody>
          <a:bodyPr/>
          <a:lstStyle/>
          <a:p>
            <a:pPr algn="just">
              <a:buFontTx/>
              <a:buChar char="-"/>
            </a:pPr>
            <a:r>
              <a:rPr lang="cs-CZ" altLang="cs-CZ" sz="1800" dirty="0"/>
              <a:t>Derivát s vypořádáním (výměnou, dodáním) dvou podkladových nástrojů v jednom okamžiku v budoucnosti.</a:t>
            </a:r>
          </a:p>
          <a:p>
            <a:pPr algn="just">
              <a:buFontTx/>
              <a:buChar char="-"/>
            </a:pPr>
            <a:endParaRPr lang="cs-CZ" altLang="cs-CZ" sz="1800" dirty="0"/>
          </a:p>
          <a:p>
            <a:pPr algn="just">
              <a:buFontTx/>
              <a:buChar char="-"/>
            </a:pPr>
            <a:r>
              <a:rPr lang="cs-CZ" altLang="cs-CZ" sz="1800" dirty="0"/>
              <a:t>Může se jednat o výměnu pevné částky v jedné měně za dosud neznámou částku či případně za dluhový cenný papír, úvěr, vklad nebo půjčku v hotovosti, a to v téže měně (úrokový, úvěrový forward), o výměnu pevné částky v jedné měně za pevnou částku v jiné měně (měnový forward), za akciový nástroj (akciový forward) či za komoditní nástroj (komoditní forward). Obvykle se tento kontrakt označuje za forwardovou koupi či prodej podkladového nástroje.</a:t>
            </a:r>
          </a:p>
        </p:txBody>
      </p:sp>
    </p:spTree>
    <p:extLst>
      <p:ext uri="{BB962C8B-B14F-4D97-AF65-F5344CB8AC3E}">
        <p14:creationId xmlns:p14="http://schemas.microsoft.com/office/powerpoint/2010/main" val="1505097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4</a:t>
            </a:fld>
            <a:endParaRPr lang="cs-CZ" altLang="cs-CZ"/>
          </a:p>
        </p:txBody>
      </p:sp>
      <p:sp>
        <p:nvSpPr>
          <p:cNvPr id="96258" name="Rectangle 2"/>
          <p:cNvSpPr>
            <a:spLocks noGrp="1" noChangeArrowheads="1"/>
          </p:cNvSpPr>
          <p:nvPr>
            <p:ph type="title"/>
          </p:nvPr>
        </p:nvSpPr>
        <p:spPr/>
        <p:txBody>
          <a:bodyPr/>
          <a:lstStyle/>
          <a:p>
            <a:r>
              <a:rPr lang="cs-CZ" altLang="cs-CZ" dirty="0"/>
              <a:t>Úrokový forward (</a:t>
            </a:r>
            <a:r>
              <a:rPr lang="cs-CZ" altLang="cs-CZ" dirty="0" err="1"/>
              <a:t>interest</a:t>
            </a:r>
            <a:r>
              <a:rPr lang="cs-CZ" altLang="cs-CZ" dirty="0"/>
              <a:t> </a:t>
            </a:r>
            <a:r>
              <a:rPr lang="cs-CZ" altLang="cs-CZ" dirty="0" err="1"/>
              <a:t>rate</a:t>
            </a:r>
            <a:r>
              <a:rPr lang="cs-CZ" altLang="cs-CZ" dirty="0"/>
              <a:t> forward)</a:t>
            </a:r>
          </a:p>
        </p:txBody>
      </p:sp>
      <p:sp>
        <p:nvSpPr>
          <p:cNvPr id="96259" name="Rectangle 3"/>
          <p:cNvSpPr>
            <a:spLocks noGrp="1" noChangeArrowheads="1"/>
          </p:cNvSpPr>
          <p:nvPr>
            <p:ph type="body" idx="1"/>
          </p:nvPr>
        </p:nvSpPr>
        <p:spPr/>
        <p:txBody>
          <a:bodyPr/>
          <a:lstStyle/>
          <a:p>
            <a:pPr algn="just">
              <a:buFontTx/>
              <a:buChar char="-"/>
            </a:pPr>
            <a:r>
              <a:rPr lang="cs-CZ" altLang="cs-CZ" sz="1800" dirty="0"/>
              <a:t>výměna pevné částky v jedné měně za dosud neznámou částku hotovosti či případně za dluhový cenný papír, úvěr, vklad nebo půjčku, a to v téže měně.</a:t>
            </a:r>
          </a:p>
          <a:p>
            <a:pPr algn="just">
              <a:buFontTx/>
              <a:buChar char="-"/>
            </a:pPr>
            <a:r>
              <a:rPr lang="cs-CZ" altLang="cs-CZ" sz="1800" dirty="0"/>
              <a:t>Úrokový forward je sázkou na budoucí spotovou bezrizikovou úrokovou míru. </a:t>
            </a:r>
          </a:p>
          <a:p>
            <a:pPr algn="just">
              <a:buFontTx/>
              <a:buChar char="-"/>
            </a:pPr>
            <a:r>
              <a:rPr lang="cs-CZ" altLang="cs-CZ" sz="1800" dirty="0"/>
              <a:t>I v případě výměny pevné částky za úvěr, vklad, půjčku, dluhový cenný papír či pohledávku se ekonomicky jedná o výměnu pevné částky za dosud neznámou částku. Podle způsobu vypořádání úrokový forward v praxi nabývá podoby jednoho ze tří kontraktů:</a:t>
            </a:r>
          </a:p>
          <a:p>
            <a:pPr algn="just">
              <a:buFontTx/>
              <a:buChar char="-"/>
            </a:pPr>
            <a:r>
              <a:rPr lang="cs-CZ" altLang="cs-CZ" sz="1800" b="1" dirty="0"/>
              <a:t>Dohoda o forwardové úrokové míře </a:t>
            </a:r>
            <a:r>
              <a:rPr lang="cs-CZ" altLang="cs-CZ" sz="1800" dirty="0"/>
              <a:t>(čisté vypořádání)</a:t>
            </a:r>
          </a:p>
          <a:p>
            <a:pPr algn="just">
              <a:buFontTx/>
              <a:buChar char="-"/>
            </a:pPr>
            <a:r>
              <a:rPr lang="cs-CZ" altLang="cs-CZ" sz="1800" b="1" dirty="0"/>
              <a:t>Forwardový termínový vklad, úvěr </a:t>
            </a:r>
            <a:r>
              <a:rPr lang="cs-CZ" altLang="cs-CZ" sz="1800" dirty="0"/>
              <a:t>(hrubé vypořádání ve formě vkladu, úvěru)</a:t>
            </a:r>
          </a:p>
          <a:p>
            <a:pPr algn="just">
              <a:buFontTx/>
              <a:buChar char="-"/>
            </a:pPr>
            <a:r>
              <a:rPr lang="cs-CZ" altLang="cs-CZ" sz="1800" b="1" dirty="0"/>
              <a:t>Forwardová koupě či prodej dluhového cenného papíru či pohledávky </a:t>
            </a:r>
            <a:r>
              <a:rPr lang="cs-CZ" altLang="cs-CZ" sz="1800" dirty="0"/>
              <a:t>(hrubé vypořádání ve formě dluhového cenného papíru či pohledávky s určitou splatností)</a:t>
            </a:r>
          </a:p>
        </p:txBody>
      </p:sp>
    </p:spTree>
    <p:extLst>
      <p:ext uri="{BB962C8B-B14F-4D97-AF65-F5344CB8AC3E}">
        <p14:creationId xmlns:p14="http://schemas.microsoft.com/office/powerpoint/2010/main" val="2601349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5</a:t>
            </a:fld>
            <a:endParaRPr lang="cs-CZ" altLang="cs-CZ"/>
          </a:p>
        </p:txBody>
      </p:sp>
      <p:sp>
        <p:nvSpPr>
          <p:cNvPr id="96258" name="Rectangle 2"/>
          <p:cNvSpPr>
            <a:spLocks noGrp="1" noChangeArrowheads="1"/>
          </p:cNvSpPr>
          <p:nvPr>
            <p:ph type="title"/>
          </p:nvPr>
        </p:nvSpPr>
        <p:spPr/>
        <p:txBody>
          <a:bodyPr/>
          <a:lstStyle/>
          <a:p>
            <a:r>
              <a:rPr lang="cs-CZ" altLang="cs-CZ" dirty="0"/>
              <a:t>Úrokový forward - dohoda o forwardové úrokové míře</a:t>
            </a:r>
          </a:p>
        </p:txBody>
      </p:sp>
      <p:sp>
        <p:nvSpPr>
          <p:cNvPr id="96259" name="Rectangle 3"/>
          <p:cNvSpPr>
            <a:spLocks noGrp="1" noChangeArrowheads="1"/>
          </p:cNvSpPr>
          <p:nvPr>
            <p:ph type="body" idx="1"/>
          </p:nvPr>
        </p:nvSpPr>
        <p:spPr/>
        <p:txBody>
          <a:bodyPr/>
          <a:lstStyle/>
          <a:p>
            <a:pPr algn="just">
              <a:buFontTx/>
              <a:buChar char="-"/>
            </a:pPr>
            <a:endParaRPr lang="cs-CZ" altLang="cs-CZ" sz="1800" dirty="0"/>
          </a:p>
          <a:p>
            <a:pPr algn="just">
              <a:buFontTx/>
              <a:buChar char="-"/>
            </a:pPr>
            <a:r>
              <a:rPr lang="cs-CZ" altLang="cs-CZ" sz="1800" dirty="0"/>
              <a:t>Forward </a:t>
            </a:r>
            <a:r>
              <a:rPr lang="cs-CZ" altLang="cs-CZ" sz="1800" dirty="0" err="1"/>
              <a:t>rate</a:t>
            </a:r>
            <a:r>
              <a:rPr lang="cs-CZ" altLang="cs-CZ" sz="1800" dirty="0"/>
              <a:t> </a:t>
            </a:r>
            <a:r>
              <a:rPr lang="cs-CZ" altLang="cs-CZ" sz="1800" dirty="0" err="1"/>
              <a:t>agreement</a:t>
            </a:r>
            <a:r>
              <a:rPr lang="cs-CZ" altLang="cs-CZ" sz="1800" dirty="0"/>
              <a:t> (FRA) je úrokový forward</a:t>
            </a:r>
          </a:p>
          <a:p>
            <a:pPr algn="just">
              <a:buFontTx/>
              <a:buChar char="-"/>
            </a:pPr>
            <a:endParaRPr lang="cs-CZ" altLang="cs-CZ" sz="1800" dirty="0"/>
          </a:p>
          <a:p>
            <a:pPr algn="just">
              <a:buFontTx/>
              <a:buChar char="-"/>
            </a:pPr>
            <a:r>
              <a:rPr lang="cs-CZ" altLang="cs-CZ" sz="1800" dirty="0"/>
              <a:t>výměna pevné částky v jedné měně za dosud neznámou částku odvozenou od určité referenční úrokové míry (např. LIBOR, PRIBOR, EURIBOR)</a:t>
            </a:r>
          </a:p>
          <a:p>
            <a:pPr algn="just">
              <a:buFontTx/>
              <a:buChar char="-"/>
            </a:pPr>
            <a:endParaRPr lang="cs-CZ" altLang="cs-CZ" sz="1800" dirty="0"/>
          </a:p>
          <a:p>
            <a:pPr algn="just">
              <a:buFontTx/>
              <a:buChar char="-"/>
            </a:pPr>
            <a:r>
              <a:rPr lang="cs-CZ" altLang="cs-CZ" sz="1800" dirty="0"/>
              <a:t>FRA prakticky nabývá podoby sázky na platbu na počátku úrokového období v částce představující diskontovaný rozdíl dvou naběhlých úroků po úrokové období, přičemž jeden naběhlý úrok odpovídá momentální spotové úrokové míře a druhý naběhlý úrok odpovídá úrokové míře dohodnuté při sjednání kontraktu.</a:t>
            </a:r>
          </a:p>
        </p:txBody>
      </p:sp>
    </p:spTree>
    <p:extLst>
      <p:ext uri="{BB962C8B-B14F-4D97-AF65-F5344CB8AC3E}">
        <p14:creationId xmlns:p14="http://schemas.microsoft.com/office/powerpoint/2010/main" val="3864562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6</a:t>
            </a:fld>
            <a:endParaRPr lang="cs-CZ" altLang="cs-CZ"/>
          </a:p>
        </p:txBody>
      </p:sp>
      <p:sp>
        <p:nvSpPr>
          <p:cNvPr id="96258" name="Rectangle 2"/>
          <p:cNvSpPr>
            <a:spLocks noGrp="1" noChangeArrowheads="1"/>
          </p:cNvSpPr>
          <p:nvPr>
            <p:ph type="title"/>
          </p:nvPr>
        </p:nvSpPr>
        <p:spPr/>
        <p:txBody>
          <a:bodyPr/>
          <a:lstStyle/>
          <a:p>
            <a:r>
              <a:rPr lang="cs-CZ" altLang="cs-CZ" dirty="0"/>
              <a:t>Použití úrokového forwardu</a:t>
            </a:r>
          </a:p>
        </p:txBody>
      </p:sp>
      <p:sp>
        <p:nvSpPr>
          <p:cNvPr id="96259" name="Rectangle 3"/>
          <p:cNvSpPr>
            <a:spLocks noGrp="1" noChangeArrowheads="1"/>
          </p:cNvSpPr>
          <p:nvPr>
            <p:ph type="body" idx="1"/>
          </p:nvPr>
        </p:nvSpPr>
        <p:spPr/>
        <p:txBody>
          <a:bodyPr/>
          <a:lstStyle/>
          <a:p>
            <a:pPr marL="72000" indent="0" algn="just">
              <a:buNone/>
            </a:pPr>
            <a:r>
              <a:rPr lang="cs-CZ" altLang="cs-CZ" sz="1800" b="1" dirty="0"/>
              <a:t>Úrokové forwardy tvorby trhu</a:t>
            </a:r>
          </a:p>
          <a:p>
            <a:pPr algn="just">
              <a:buFontTx/>
              <a:buChar char="-"/>
            </a:pPr>
            <a:r>
              <a:rPr lang="cs-CZ" altLang="cs-CZ" sz="1800" dirty="0"/>
              <a:t>Generování zisku z rozpětí mezi kotací nabídky a poptávky</a:t>
            </a:r>
          </a:p>
          <a:p>
            <a:pPr marL="72000" indent="0" algn="just">
              <a:buNone/>
            </a:pPr>
            <a:endParaRPr lang="cs-CZ" altLang="cs-CZ" sz="1800" dirty="0"/>
          </a:p>
          <a:p>
            <a:pPr marL="72000" indent="0" algn="just">
              <a:buNone/>
            </a:pPr>
            <a:r>
              <a:rPr lang="cs-CZ" altLang="cs-CZ" sz="1800" b="1" dirty="0"/>
              <a:t>Úrokové forwardy zajišťovací</a:t>
            </a:r>
          </a:p>
          <a:p>
            <a:pPr marL="72000" indent="0" algn="just">
              <a:buNone/>
            </a:pPr>
            <a:endParaRPr lang="cs-CZ" altLang="cs-CZ" sz="1800" dirty="0"/>
          </a:p>
          <a:p>
            <a:pPr marL="72000" indent="0" algn="just">
              <a:buNone/>
            </a:pPr>
            <a:r>
              <a:rPr lang="cs-CZ" altLang="cs-CZ" sz="1800" b="1" dirty="0"/>
              <a:t>Úrokové forwardy spekulační</a:t>
            </a:r>
          </a:p>
        </p:txBody>
      </p:sp>
    </p:spTree>
    <p:extLst>
      <p:ext uri="{BB962C8B-B14F-4D97-AF65-F5344CB8AC3E}">
        <p14:creationId xmlns:p14="http://schemas.microsoft.com/office/powerpoint/2010/main" val="2372347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7</a:t>
            </a:fld>
            <a:endParaRPr lang="cs-CZ" altLang="cs-CZ"/>
          </a:p>
        </p:txBody>
      </p:sp>
      <p:sp>
        <p:nvSpPr>
          <p:cNvPr id="96258" name="Rectangle 2"/>
          <p:cNvSpPr>
            <a:spLocks noGrp="1" noChangeArrowheads="1"/>
          </p:cNvSpPr>
          <p:nvPr>
            <p:ph type="title"/>
          </p:nvPr>
        </p:nvSpPr>
        <p:spPr/>
        <p:txBody>
          <a:bodyPr/>
          <a:lstStyle/>
          <a:p>
            <a:r>
              <a:rPr lang="cs-CZ" altLang="cs-CZ" dirty="0"/>
              <a:t>Měnový forward (</a:t>
            </a:r>
            <a:r>
              <a:rPr lang="cs-CZ" altLang="cs-CZ" dirty="0" err="1"/>
              <a:t>currency</a:t>
            </a:r>
            <a:r>
              <a:rPr lang="cs-CZ" altLang="cs-CZ" dirty="0"/>
              <a:t> forward)</a:t>
            </a:r>
          </a:p>
        </p:txBody>
      </p:sp>
      <p:sp>
        <p:nvSpPr>
          <p:cNvPr id="96259" name="Rectangle 3"/>
          <p:cNvSpPr>
            <a:spLocks noGrp="1" noChangeArrowheads="1"/>
          </p:cNvSpPr>
          <p:nvPr>
            <p:ph type="body" idx="1"/>
          </p:nvPr>
        </p:nvSpPr>
        <p:spPr/>
        <p:txBody>
          <a:bodyPr/>
          <a:lstStyle/>
          <a:p>
            <a:pPr algn="just">
              <a:buFontTx/>
              <a:buChar char="-"/>
            </a:pPr>
            <a:r>
              <a:rPr lang="cs-CZ" altLang="cs-CZ" sz="1800" dirty="0"/>
              <a:t>Měnový forward je forward na výměnu pevné částky v jedné měně za pevnou částku v jiné měně k určitému datu v budoucnosti. </a:t>
            </a:r>
          </a:p>
          <a:p>
            <a:pPr algn="just">
              <a:buFontTx/>
              <a:buChar char="-"/>
            </a:pPr>
            <a:endParaRPr lang="cs-CZ" altLang="cs-CZ" sz="1800" dirty="0"/>
          </a:p>
          <a:p>
            <a:pPr algn="just">
              <a:buFontTx/>
              <a:buChar char="-"/>
            </a:pPr>
            <a:r>
              <a:rPr lang="cs-CZ" altLang="cs-CZ" sz="1800" b="1" dirty="0"/>
              <a:t>Spotový měnový kurz</a:t>
            </a:r>
          </a:p>
          <a:p>
            <a:pPr algn="just">
              <a:buFontTx/>
              <a:buChar char="-"/>
            </a:pPr>
            <a:r>
              <a:rPr lang="cs-CZ" altLang="cs-CZ" sz="1800" dirty="0"/>
              <a:t>Vypořádání obvykle T+0, nejpozději T+7</a:t>
            </a:r>
          </a:p>
          <a:p>
            <a:pPr algn="just">
              <a:buFontTx/>
              <a:buChar char="-"/>
            </a:pPr>
            <a:endParaRPr lang="cs-CZ" altLang="cs-CZ" sz="1800" dirty="0"/>
          </a:p>
          <a:p>
            <a:pPr algn="just">
              <a:buFontTx/>
              <a:buChar char="-"/>
            </a:pPr>
            <a:r>
              <a:rPr lang="cs-CZ" altLang="cs-CZ" sz="1800" b="1" dirty="0"/>
              <a:t>Forwardový měnový kurz</a:t>
            </a:r>
          </a:p>
          <a:p>
            <a:pPr algn="just">
              <a:buFontTx/>
              <a:buChar char="-"/>
            </a:pPr>
            <a:r>
              <a:rPr lang="cs-CZ" altLang="cs-CZ" sz="1800" dirty="0"/>
              <a:t>Vypořádání od T+7 </a:t>
            </a:r>
          </a:p>
        </p:txBody>
      </p:sp>
    </p:spTree>
    <p:extLst>
      <p:ext uri="{BB962C8B-B14F-4D97-AF65-F5344CB8AC3E}">
        <p14:creationId xmlns:p14="http://schemas.microsoft.com/office/powerpoint/2010/main" val="1069670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8</a:t>
            </a:fld>
            <a:endParaRPr lang="cs-CZ" altLang="cs-CZ"/>
          </a:p>
        </p:txBody>
      </p:sp>
      <p:sp>
        <p:nvSpPr>
          <p:cNvPr id="96258" name="Rectangle 2"/>
          <p:cNvSpPr>
            <a:spLocks noGrp="1" noChangeArrowheads="1"/>
          </p:cNvSpPr>
          <p:nvPr>
            <p:ph type="title"/>
          </p:nvPr>
        </p:nvSpPr>
        <p:spPr/>
        <p:txBody>
          <a:bodyPr/>
          <a:lstStyle/>
          <a:p>
            <a:r>
              <a:rPr lang="cs-CZ" altLang="cs-CZ" dirty="0"/>
              <a:t>Akciový forward (</a:t>
            </a:r>
            <a:r>
              <a:rPr lang="cs-CZ" altLang="cs-CZ" dirty="0" err="1"/>
              <a:t>equity</a:t>
            </a:r>
            <a:r>
              <a:rPr lang="cs-CZ" altLang="cs-CZ" dirty="0"/>
              <a:t> forward)</a:t>
            </a:r>
            <a:br>
              <a:rPr lang="cs-CZ" altLang="cs-CZ" dirty="0"/>
            </a:br>
            <a:r>
              <a:rPr lang="cs-CZ" altLang="cs-CZ" dirty="0"/>
              <a:t>Komoditní forward (</a:t>
            </a:r>
            <a:r>
              <a:rPr lang="cs-CZ" altLang="cs-CZ" dirty="0" err="1"/>
              <a:t>commodity</a:t>
            </a:r>
            <a:r>
              <a:rPr lang="cs-CZ" altLang="cs-CZ" dirty="0"/>
              <a:t> forward)</a:t>
            </a:r>
          </a:p>
        </p:txBody>
      </p:sp>
      <p:sp>
        <p:nvSpPr>
          <p:cNvPr id="96259" name="Rectangle 3"/>
          <p:cNvSpPr>
            <a:spLocks noGrp="1" noChangeArrowheads="1"/>
          </p:cNvSpPr>
          <p:nvPr>
            <p:ph type="body" idx="1"/>
          </p:nvPr>
        </p:nvSpPr>
        <p:spPr/>
        <p:txBody>
          <a:bodyPr/>
          <a:lstStyle/>
          <a:p>
            <a:pPr algn="just">
              <a:buFontTx/>
              <a:buChar char="-"/>
            </a:pPr>
            <a:endParaRPr lang="cs-CZ" altLang="cs-CZ" sz="1800" dirty="0"/>
          </a:p>
          <a:p>
            <a:pPr algn="just">
              <a:buFontTx/>
              <a:buChar char="-"/>
            </a:pPr>
            <a:r>
              <a:rPr lang="cs-CZ" altLang="cs-CZ" sz="1800" dirty="0"/>
              <a:t>Akciový forward je forward na výměnu pevné částky za akciový nástroj k určitému datu v budoucnosti. </a:t>
            </a:r>
          </a:p>
          <a:p>
            <a:pPr algn="just">
              <a:buFontTx/>
              <a:buChar char="-"/>
            </a:pPr>
            <a:endParaRPr lang="cs-CZ" altLang="cs-CZ" sz="1800" dirty="0"/>
          </a:p>
          <a:p>
            <a:pPr algn="just">
              <a:buFontTx/>
              <a:buChar char="-"/>
            </a:pPr>
            <a:r>
              <a:rPr lang="cs-CZ" altLang="cs-CZ" sz="1800" dirty="0"/>
              <a:t>Komoditní forward je forward na výměnu pevné částky za komoditní nástroj k určitému datu v budoucnosti. </a:t>
            </a:r>
          </a:p>
          <a:p>
            <a:pPr algn="just">
              <a:buFontTx/>
              <a:buChar char="-"/>
            </a:pPr>
            <a:endParaRPr lang="cs-CZ" altLang="cs-CZ" sz="1800" dirty="0"/>
          </a:p>
          <a:p>
            <a:pPr algn="just">
              <a:buFontTx/>
              <a:buChar char="-"/>
            </a:pPr>
            <a:endParaRPr lang="cs-CZ" altLang="cs-CZ" sz="1800" dirty="0"/>
          </a:p>
        </p:txBody>
      </p:sp>
    </p:spTree>
    <p:extLst>
      <p:ext uri="{BB962C8B-B14F-4D97-AF65-F5344CB8AC3E}">
        <p14:creationId xmlns:p14="http://schemas.microsoft.com/office/powerpoint/2010/main" val="1514598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9</a:t>
            </a:fld>
            <a:endParaRPr lang="cs-CZ" altLang="cs-CZ"/>
          </a:p>
        </p:txBody>
      </p:sp>
      <p:sp>
        <p:nvSpPr>
          <p:cNvPr id="96258" name="Rectangle 2"/>
          <p:cNvSpPr>
            <a:spLocks noGrp="1" noChangeArrowheads="1"/>
          </p:cNvSpPr>
          <p:nvPr>
            <p:ph type="title"/>
          </p:nvPr>
        </p:nvSpPr>
        <p:spPr/>
        <p:txBody>
          <a:bodyPr/>
          <a:lstStyle/>
          <a:p>
            <a:r>
              <a:rPr lang="cs-CZ" altLang="cs-CZ" dirty="0"/>
              <a:t>Futures</a:t>
            </a:r>
          </a:p>
        </p:txBody>
      </p:sp>
      <p:sp>
        <p:nvSpPr>
          <p:cNvPr id="96259" name="Rectangle 3"/>
          <p:cNvSpPr>
            <a:spLocks noGrp="1" noChangeArrowheads="1"/>
          </p:cNvSpPr>
          <p:nvPr>
            <p:ph type="body" idx="1"/>
          </p:nvPr>
        </p:nvSpPr>
        <p:spPr/>
        <p:txBody>
          <a:bodyPr/>
          <a:lstStyle/>
          <a:p>
            <a:pPr algn="just">
              <a:buFontTx/>
              <a:buChar char="-"/>
            </a:pPr>
            <a:endParaRPr lang="cs-CZ" altLang="cs-CZ" sz="1800" dirty="0"/>
          </a:p>
          <a:p>
            <a:pPr algn="just">
              <a:buFontTx/>
              <a:buChar char="-"/>
            </a:pPr>
            <a:r>
              <a:rPr lang="cs-CZ" altLang="cs-CZ" sz="1800" dirty="0"/>
              <a:t>Futures je standardizovaný forward obchodovaný na derivátové burze.</a:t>
            </a:r>
          </a:p>
          <a:p>
            <a:pPr algn="just">
              <a:buFontTx/>
              <a:buChar char="-"/>
            </a:pPr>
            <a:endParaRPr lang="cs-CZ" altLang="cs-CZ" sz="1800" dirty="0"/>
          </a:p>
          <a:p>
            <a:pPr algn="just">
              <a:buFontTx/>
              <a:buChar char="-"/>
            </a:pPr>
            <a:r>
              <a:rPr lang="cs-CZ" altLang="cs-CZ" sz="1800" dirty="0"/>
              <a:t>Podrobnější </a:t>
            </a:r>
            <a:r>
              <a:rPr lang="cs-CZ" altLang="cs-CZ" sz="1800" dirty="0" err="1"/>
              <a:t>info</a:t>
            </a:r>
            <a:r>
              <a:rPr lang="cs-CZ" altLang="cs-CZ" sz="1800" dirty="0"/>
              <a:t> Jílek, Finanční a komoditní deriváty v praxi</a:t>
            </a:r>
          </a:p>
          <a:p>
            <a:pPr algn="just">
              <a:buFontTx/>
              <a:buChar char="-"/>
            </a:pPr>
            <a:endParaRPr lang="cs-CZ" altLang="cs-CZ" sz="1800" dirty="0"/>
          </a:p>
          <a:p>
            <a:pPr algn="just">
              <a:buFontTx/>
              <a:buChar char="-"/>
            </a:pPr>
            <a:endParaRPr lang="cs-CZ" altLang="cs-CZ" sz="1800" dirty="0"/>
          </a:p>
        </p:txBody>
      </p:sp>
    </p:spTree>
    <p:extLst>
      <p:ext uri="{BB962C8B-B14F-4D97-AF65-F5344CB8AC3E}">
        <p14:creationId xmlns:p14="http://schemas.microsoft.com/office/powerpoint/2010/main" val="937017631"/>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CON-CZ.potx" id="{AE58135E-4D61-4028-838C-EC4BFDF857E0}" vid="{3EB0DBB9-0B57-400A-AD77-0800E0296781}"/>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prezentace-econ-cz</Template>
  <TotalTime>181</TotalTime>
  <Words>1098</Words>
  <Application>Microsoft Office PowerPoint</Application>
  <PresentationFormat>Širokoúhlá obrazovka</PresentationFormat>
  <Paragraphs>109</Paragraphs>
  <Slides>16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16</vt:i4>
      </vt:variant>
    </vt:vector>
  </HeadingPairs>
  <TitlesOfParts>
    <vt:vector size="20" baseType="lpstr">
      <vt:lpstr>Arial</vt:lpstr>
      <vt:lpstr>Tahoma</vt:lpstr>
      <vt:lpstr>Wingdings</vt:lpstr>
      <vt:lpstr>Prezentace_MU_CZ</vt:lpstr>
      <vt:lpstr>Finanční deriváty </vt:lpstr>
      <vt:lpstr>Vymezení pojmů</vt:lpstr>
      <vt:lpstr>Forward</vt:lpstr>
      <vt:lpstr>Úrokový forward (interest rate forward)</vt:lpstr>
      <vt:lpstr>Úrokový forward - dohoda o forwardové úrokové míře</vt:lpstr>
      <vt:lpstr>Použití úrokového forwardu</vt:lpstr>
      <vt:lpstr>Měnový forward (currency forward)</vt:lpstr>
      <vt:lpstr>Akciový forward (equity forward) Komoditní forward (commodity forward)</vt:lpstr>
      <vt:lpstr>Futures</vt:lpstr>
      <vt:lpstr>Swap</vt:lpstr>
      <vt:lpstr>Opce (option)</vt:lpstr>
      <vt:lpstr>Úvěrové deriváty (credit derivative)</vt:lpstr>
      <vt:lpstr>Úvěrové deriváty (credit derivative)</vt:lpstr>
      <vt:lpstr>Úvěrové deriváty (credit derivative)</vt:lpstr>
      <vt:lpstr>Úvěrové deriváty (credit derivative)</vt:lpstr>
      <vt:lpstr>Zdroje: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Admin</dc:creator>
  <cp:lastModifiedBy>Martina Sponerová</cp:lastModifiedBy>
  <cp:revision>21</cp:revision>
  <cp:lastPrinted>1601-01-01T00:00:00Z</cp:lastPrinted>
  <dcterms:created xsi:type="dcterms:W3CDTF">2019-10-20T17:16:57Z</dcterms:created>
  <dcterms:modified xsi:type="dcterms:W3CDTF">2021-02-02T11:06:43Z</dcterms:modified>
</cp:coreProperties>
</file>