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48"/>
  </p:notesMasterIdLst>
  <p:handoutMasterIdLst>
    <p:handoutMasterId r:id="rId49"/>
  </p:handoutMasterIdLst>
  <p:sldIdLst>
    <p:sldId id="256" r:id="rId2"/>
    <p:sldId id="257" r:id="rId3"/>
    <p:sldId id="258" r:id="rId4"/>
    <p:sldId id="269" r:id="rId5"/>
    <p:sldId id="259" r:id="rId6"/>
    <p:sldId id="260" r:id="rId7"/>
    <p:sldId id="261" r:id="rId8"/>
    <p:sldId id="262" r:id="rId9"/>
    <p:sldId id="264" r:id="rId10"/>
    <p:sldId id="265" r:id="rId11"/>
    <p:sldId id="266" r:id="rId12"/>
    <p:sldId id="267" r:id="rId13"/>
    <p:sldId id="268" r:id="rId14"/>
    <p:sldId id="270" r:id="rId15"/>
    <p:sldId id="271" r:id="rId16"/>
    <p:sldId id="272" r:id="rId17"/>
    <p:sldId id="273" r:id="rId18"/>
    <p:sldId id="274" r:id="rId19"/>
    <p:sldId id="275" r:id="rId20"/>
    <p:sldId id="276" r:id="rId21"/>
    <p:sldId id="277" r:id="rId22"/>
    <p:sldId id="282" r:id="rId23"/>
    <p:sldId id="278" r:id="rId24"/>
    <p:sldId id="279" r:id="rId25"/>
    <p:sldId id="280" r:id="rId26"/>
    <p:sldId id="281" r:id="rId27"/>
    <p:sldId id="283" r:id="rId28"/>
    <p:sldId id="284" r:id="rId29"/>
    <p:sldId id="285" r:id="rId30"/>
    <p:sldId id="287" r:id="rId31"/>
    <p:sldId id="286" r:id="rId32"/>
    <p:sldId id="289" r:id="rId33"/>
    <p:sldId id="288"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006E"/>
    <a:srgbClr val="4BC8FF"/>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33" autoAdjust="0"/>
    <p:restoredTop sz="96754" autoAdjust="0"/>
  </p:normalViewPr>
  <p:slideViewPr>
    <p:cSldViewPr snapToGrid="0">
      <p:cViewPr varScale="1">
        <p:scale>
          <a:sx n="63" d="100"/>
          <a:sy n="63" d="100"/>
        </p:scale>
        <p:origin x="776" y="64"/>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cs-CZ"/>
              <a:t>Definujte zápatí - název prezentace / pracoviště</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1" name="Obrázek 10">
            <a:extLst>
              <a:ext uri="{FF2B5EF4-FFF2-40B4-BE49-F238E27FC236}">
                <a16:creationId xmlns:a16="http://schemas.microsoft.com/office/drawing/2014/main" id="{49B9B08F-DEFC-41F5-A90C-7ED8ADA130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31624" cy="1036098"/>
          </a:xfrm>
          <a:prstGeom prst="rect">
            <a:avLst/>
          </a:prstGeom>
        </p:spPr>
      </p:pic>
    </p:spTree>
    <p:extLst>
      <p:ext uri="{BB962C8B-B14F-4D97-AF65-F5344CB8AC3E}">
        <p14:creationId xmlns:p14="http://schemas.microsoft.com/office/powerpoint/2010/main" val="935384140"/>
      </p:ext>
    </p:extLst>
  </p:cSld>
  <p:clrMapOvr>
    <a:masterClrMapping/>
  </p:clrMapOvr>
  <p:hf hdr="0" dt="0"/>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Upravte styly předlohy textu.</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a:t>Upravte styly předlohy textu.</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cs-CZ"/>
              <a:t>Upravte styly předlohy textu.</a:t>
            </a:r>
          </a:p>
        </p:txBody>
      </p:sp>
      <p:pic>
        <p:nvPicPr>
          <p:cNvPr id="16" name="Obrázek 15">
            <a:extLst>
              <a:ext uri="{FF2B5EF4-FFF2-40B4-BE49-F238E27FC236}">
                <a16:creationId xmlns:a16="http://schemas.microsoft.com/office/drawing/2014/main" id="{F3FD241E-C136-47D8-959E-BB3B67B34C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1722986648"/>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A47E0891-B72B-451F-A5CC-18CC27B9DF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72389077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B9006E"/>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cs-CZ"/>
              <a:t>Definujte zápatí - název prezentace / pracoviště</a:t>
            </a:r>
            <a:endParaRPr lang="cs-CZ" dirty="0"/>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p:nvPr>
        </p:nvSpPr>
        <p:spPr>
          <a:xfrm>
            <a:off x="0" y="1"/>
            <a:ext cx="12192000" cy="5842000"/>
          </a:xfrm>
        </p:spPr>
        <p:txBody>
          <a:bodyPr anchor="ctr"/>
          <a:lstStyle>
            <a:lvl1pPr algn="ctr">
              <a:defRPr>
                <a:solidFill>
                  <a:schemeClr val="bg1"/>
                </a:solidFill>
              </a:defRPr>
            </a:lvl1pPr>
          </a:lstStyle>
          <a:p>
            <a:r>
              <a:rPr lang="cs-CZ"/>
              <a:t>Kliknutím na ikonu přidáte obrázek.</a:t>
            </a:r>
            <a:endParaRPr lang="cs-CZ" dirty="0"/>
          </a:p>
        </p:txBody>
      </p:sp>
      <p:pic>
        <p:nvPicPr>
          <p:cNvPr id="9" name="Obrázek 8">
            <a:extLst>
              <a:ext uri="{FF2B5EF4-FFF2-40B4-BE49-F238E27FC236}">
                <a16:creationId xmlns:a16="http://schemas.microsoft.com/office/drawing/2014/main" id="{4F60899B-36F3-4125-A4D2-BF77A443E5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7426" y="6050485"/>
            <a:ext cx="883410" cy="597601"/>
          </a:xfrm>
          <a:prstGeom prst="rect">
            <a:avLst/>
          </a:prstGeom>
        </p:spPr>
      </p:pic>
    </p:spTree>
    <p:extLst>
      <p:ext uri="{BB962C8B-B14F-4D97-AF65-F5344CB8AC3E}">
        <p14:creationId xmlns:p14="http://schemas.microsoft.com/office/powerpoint/2010/main" val="3163854523"/>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nímek MUNI ECON">
    <p:bg>
      <p:bgPr>
        <a:solidFill>
          <a:srgbClr val="B9006E"/>
        </a:solidFill>
        <a:effectLst/>
      </p:bgPr>
    </p:bg>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3F35F32C-C513-46D5-A31A-1C8F92EC97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3135" y="2019299"/>
            <a:ext cx="4199887" cy="2841099"/>
          </a:xfrm>
          <a:prstGeom prst="rect">
            <a:avLst/>
          </a:prstGeom>
        </p:spPr>
      </p:pic>
      <p:sp>
        <p:nvSpPr>
          <p:cNvPr id="3" name="Zástupný symbol pro zápatí 1"/>
          <p:cNvSpPr>
            <a:spLocks noGrp="1"/>
          </p:cNvSpPr>
          <p:nvPr>
            <p:ph type="ftr" sz="quarter" idx="10"/>
          </p:nvPr>
        </p:nvSpPr>
        <p:spPr>
          <a:xfrm>
            <a:off x="720000" y="6228000"/>
            <a:ext cx="7920000" cy="252000"/>
          </a:xfrm>
        </p:spPr>
        <p:txBody>
          <a:bodyPr/>
          <a:lstStyle>
            <a:lvl1pPr>
              <a:defRPr>
                <a:solidFill>
                  <a:srgbClr val="B9006E"/>
                </a:solidFill>
              </a:defRPr>
            </a:lvl1pPr>
          </a:lstStyle>
          <a:p>
            <a:r>
              <a:rPr lang="cs-CZ" dirty="0"/>
              <a:t>Definujte zápatí - název prezentace / pracoviště</a:t>
            </a:r>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rgbClr val="B9006E"/>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300970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nímek MUNI">
    <p:bg>
      <p:bgRef idx="1001">
        <a:schemeClr val="bg2"/>
      </p:bgRef>
    </p:bg>
    <p:spTree>
      <p:nvGrpSpPr>
        <p:cNvPr id="1" name=""/>
        <p:cNvGrpSpPr/>
        <p:nvPr/>
      </p:nvGrpSpPr>
      <p:grpSpPr>
        <a:xfrm>
          <a:off x="0" y="0"/>
          <a:ext cx="0" cy="0"/>
          <a:chOff x="0" y="0"/>
          <a:chExt cx="0" cy="0"/>
        </a:xfrm>
      </p:grpSpPr>
      <p:pic>
        <p:nvPicPr>
          <p:cNvPr id="4" name="Obráze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0208" y="2434288"/>
            <a:ext cx="7673489" cy="1989423"/>
          </a:xfrm>
          <a:prstGeom prst="rect">
            <a:avLst/>
          </a:prstGeom>
        </p:spPr>
      </p:pic>
      <p:sp>
        <p:nvSpPr>
          <p:cNvPr id="3" name="Zástupný symbol pro zápatí 1">
            <a:extLst>
              <a:ext uri="{FF2B5EF4-FFF2-40B4-BE49-F238E27FC236}">
                <a16:creationId xmlns:a16="http://schemas.microsoft.com/office/drawing/2014/main" id="{F7D96717-61A6-4CA4-8435-E0D536EBA67F}"/>
              </a:ext>
            </a:extLst>
          </p:cNvPr>
          <p:cNvSpPr>
            <a:spLocks noGrp="1"/>
          </p:cNvSpPr>
          <p:nvPr>
            <p:ph type="ftr" sz="quarter" idx="10"/>
          </p:nvPr>
        </p:nvSpPr>
        <p:spPr>
          <a:xfrm>
            <a:off x="720000" y="6228000"/>
            <a:ext cx="7920000" cy="252000"/>
          </a:xfrm>
        </p:spPr>
        <p:txBody>
          <a:bodyPr/>
          <a:lstStyle>
            <a:lvl1pPr>
              <a:defRPr>
                <a:solidFill>
                  <a:srgbClr val="0000DC"/>
                </a:solidFill>
              </a:defRPr>
            </a:lvl1pPr>
          </a:lstStyle>
          <a:p>
            <a:r>
              <a:rPr lang="cs-CZ" dirty="0"/>
              <a:t>Definujte zápatí - název prezentace / pracoviště</a:t>
            </a:r>
          </a:p>
        </p:txBody>
      </p:sp>
      <p:sp>
        <p:nvSpPr>
          <p:cNvPr id="5" name="Zástupný symbol pro číslo snímku 2">
            <a:extLst>
              <a:ext uri="{FF2B5EF4-FFF2-40B4-BE49-F238E27FC236}">
                <a16:creationId xmlns:a16="http://schemas.microsoft.com/office/drawing/2014/main" id="{599CB6BE-5475-43A1-B06C-8E7566E44666}"/>
              </a:ext>
            </a:extLst>
          </p:cNvPr>
          <p:cNvSpPr>
            <a:spLocks noGrp="1"/>
          </p:cNvSpPr>
          <p:nvPr>
            <p:ph type="sldNum" sz="quarter" idx="11"/>
          </p:nvPr>
        </p:nvSpPr>
        <p:spPr>
          <a:xfrm>
            <a:off x="414000" y="6228000"/>
            <a:ext cx="252000"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sp>
        <p:nvSpPr>
          <p:cNvPr id="7"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9" name="Obrázek 8">
            <a:extLst>
              <a:ext uri="{FF2B5EF4-FFF2-40B4-BE49-F238E27FC236}">
                <a16:creationId xmlns:a16="http://schemas.microsoft.com/office/drawing/2014/main" id="{EE00E847-80B3-4CCA-A625-6785A7EF08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1691229579"/>
      </p:ext>
    </p:extLst>
  </p:cSld>
  <p:clrMapOvr>
    <a:masterClrMapping/>
  </p:clrMapOvr>
  <p:hf hdr="0" dt="0"/>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B9006E"/>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dirty="0"/>
              <a:t>Definujte zápatí - název prezentace / pracoviště</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1" name="Obrázek 10">
            <a:extLst>
              <a:ext uri="{FF2B5EF4-FFF2-40B4-BE49-F238E27FC236}">
                <a16:creationId xmlns:a16="http://schemas.microsoft.com/office/drawing/2014/main" id="{1A2D5337-C607-4767-9675-2A7AE5CC3A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20782" cy="1028764"/>
          </a:xfrm>
          <a:prstGeom prst="rect">
            <a:avLst/>
          </a:prstGeom>
        </p:spPr>
      </p:pic>
    </p:spTree>
    <p:extLst>
      <p:ext uri="{BB962C8B-B14F-4D97-AF65-F5344CB8AC3E}">
        <p14:creationId xmlns:p14="http://schemas.microsoft.com/office/powerpoint/2010/main" val="39481167"/>
      </p:ext>
    </p:extLst>
  </p:cSld>
  <p:clrMapOvr>
    <a:masterClrMapping/>
  </p:clrMapOvr>
  <p:hf hdr="0" dt="0"/>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pic>
        <p:nvPicPr>
          <p:cNvPr id="8" name="Obrázek 7">
            <a:extLst>
              <a:ext uri="{FF2B5EF4-FFF2-40B4-BE49-F238E27FC236}">
                <a16:creationId xmlns:a16="http://schemas.microsoft.com/office/drawing/2014/main" id="{BF1866C0-9E4A-449F-8756-70AFEADAD4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4034428296"/>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2" name="Zástupný symbol pro obsah 2"/>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23" name="Zástupný symbol pro obsah 2"/>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0" name="Obrázek 9">
            <a:extLst>
              <a:ext uri="{FF2B5EF4-FFF2-40B4-BE49-F238E27FC236}">
                <a16:creationId xmlns:a16="http://schemas.microsoft.com/office/drawing/2014/main" id="{0DEA7DE3-FBF5-48DB-AE89-99F65F9D8C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3317168426"/>
      </p:ext>
    </p:extLst>
  </p:cSld>
  <p:clrMapOvr>
    <a:masterClrMapping/>
  </p:clrMapOvr>
  <p:hf hdr="0" dt="0"/>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695074"/>
            <a:ext cx="5218413" cy="3896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sp>
        <p:nvSpPr>
          <p:cNvPr id="12" name="Zástupný symbol pro obsah 2"/>
          <p:cNvSpPr>
            <a:spLocks noGrp="1"/>
          </p:cNvSpPr>
          <p:nvPr>
            <p:ph idx="28"/>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4" name="Obrázek 13">
            <a:extLst>
              <a:ext uri="{FF2B5EF4-FFF2-40B4-BE49-F238E27FC236}">
                <a16:creationId xmlns:a16="http://schemas.microsoft.com/office/drawing/2014/main" id="{6A3A2FD6-9C9B-4458-A2AA-D1DD17E7E2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966739591"/>
      </p:ext>
    </p:extLst>
  </p:cSld>
  <p:clrMapOvr>
    <a:masterClrMapping/>
  </p:clrMapOvr>
  <p:hf hdr="0" dt="0"/>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0" y="1692002"/>
            <a:ext cx="3311525" cy="2230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a:t>Upravte styly předlohy textu.</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a:t>Upravte styly předlohy textu.</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a:t>Upravte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692002"/>
            <a:ext cx="3311525" cy="2230711"/>
          </a:xfrm>
        </p:spPr>
        <p:txBody>
          <a:bodyPr/>
          <a:lstStyle/>
          <a:p>
            <a:pPr lvl="0"/>
            <a:r>
              <a:rPr lang="cs-CZ"/>
              <a:t>Upravte styly předlohy textu.</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1" y="1692002"/>
            <a:ext cx="3311525" cy="2230711"/>
          </a:xfrm>
        </p:spPr>
        <p:txBody>
          <a:bodyPr/>
          <a:lstStyle/>
          <a:p>
            <a:pPr lvl="0"/>
            <a:r>
              <a:rPr lang="cs-CZ"/>
              <a:t>Upravte styly předlohy textu.</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pic>
        <p:nvPicPr>
          <p:cNvPr id="22" name="Obrázek 21">
            <a:extLst>
              <a:ext uri="{FF2B5EF4-FFF2-40B4-BE49-F238E27FC236}">
                <a16:creationId xmlns:a16="http://schemas.microsoft.com/office/drawing/2014/main" id="{6FCA30E9-0899-4BB2-A33A-8E8587324D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713741071"/>
      </p:ext>
    </p:extLst>
  </p:cSld>
  <p:clrMapOvr>
    <a:masterClrMapping/>
  </p:clrMapOvr>
  <p:hf hdr="0" dt="0"/>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692150"/>
            <a:ext cx="5218413" cy="4899635"/>
          </a:xfrm>
        </p:spPr>
        <p:txBody>
          <a:bodyPr/>
          <a:lstStyle/>
          <a:p>
            <a:pPr lvl="0"/>
            <a:r>
              <a:rPr lang="cs-CZ"/>
              <a:t>Upravte styly předlohy textu.</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pic>
        <p:nvPicPr>
          <p:cNvPr id="8" name="Obrázek 7">
            <a:extLst>
              <a:ext uri="{FF2B5EF4-FFF2-40B4-BE49-F238E27FC236}">
                <a16:creationId xmlns:a16="http://schemas.microsoft.com/office/drawing/2014/main" id="{4E8261C5-758A-4D2F-9F56-BFDCAE9A46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117383761"/>
      </p:ext>
    </p:extLst>
  </p:cSld>
  <p:clrMapOvr>
    <a:masterClrMapping/>
  </p:clrMapOvr>
  <p:hf hdr="0" dt="0"/>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6" name="Obrázek 5">
            <a:extLst>
              <a:ext uri="{FF2B5EF4-FFF2-40B4-BE49-F238E27FC236}">
                <a16:creationId xmlns:a16="http://schemas.microsoft.com/office/drawing/2014/main" id="{6F243F96-CFB0-4597-BBC0-87FD04D98E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34975528"/>
      </p:ext>
    </p:extLst>
  </p:cSld>
  <p:clrMapOvr>
    <a:masterClrMapping/>
  </p:clrMapOvr>
  <p:hf hdr="0" dt="0"/>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dirty="0"/>
              <a:t>Definujte zápatí - název prezentace / pracoviště</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90"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1" r:id="rId12"/>
    <p:sldLayoutId id="2147483692" r:id="rId13"/>
    <p:sldLayoutId id="2147483693" r:id="rId14"/>
  </p:sldLayoutIdLst>
  <p:hf sldNum="0" hdr="0" ft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dhlgf.cz/doplnkove-informace-/incoterms-2010" TargetMode="External"/><Relationship Id="rId2" Type="http://schemas.openxmlformats.org/officeDocument/2006/relationships/hyperlink" Target="https://www.cscargo.cz/cs/incoterms-2010/" TargetMode="External"/><Relationship Id="rId1" Type="http://schemas.openxmlformats.org/officeDocument/2006/relationships/slideLayout" Target="../slideLayouts/slideLayout2.xml"/><Relationship Id="rId4" Type="http://schemas.openxmlformats.org/officeDocument/2006/relationships/hyperlink" Target="https://iccwbo.org/resources-for-business/incoterms-rules/incoterms-2020/"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MPF_BANII Martina </a:t>
            </a:r>
            <a:r>
              <a:rPr lang="cs-CZ" dirty="0" err="1"/>
              <a:t>Sponerová</a:t>
            </a:r>
            <a:endParaRPr lang="cs-CZ" dirty="0"/>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p:cNvSpPr>
            <a:spLocks noGrp="1"/>
          </p:cNvSpPr>
          <p:nvPr>
            <p:ph type="title"/>
          </p:nvPr>
        </p:nvSpPr>
        <p:spPr/>
        <p:txBody>
          <a:bodyPr/>
          <a:lstStyle/>
          <a:p>
            <a:r>
              <a:rPr lang="cs-CZ" dirty="0"/>
              <a:t>Mimobilanční bankovní produkty</a:t>
            </a:r>
          </a:p>
        </p:txBody>
      </p:sp>
    </p:spTree>
    <p:extLst>
      <p:ext uri="{BB962C8B-B14F-4D97-AF65-F5344CB8AC3E}">
        <p14:creationId xmlns:p14="http://schemas.microsoft.com/office/powerpoint/2010/main" val="83259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
        <p:nvSpPr>
          <p:cNvPr id="4" name="Nadpis 3"/>
          <p:cNvSpPr>
            <a:spLocks noGrp="1"/>
          </p:cNvSpPr>
          <p:nvPr>
            <p:ph type="title"/>
          </p:nvPr>
        </p:nvSpPr>
        <p:spPr/>
        <p:txBody>
          <a:bodyPr/>
          <a:lstStyle/>
          <a:p>
            <a:r>
              <a:rPr lang="cs-CZ" dirty="0"/>
              <a:t>Abstraktní bankovní záruka</a:t>
            </a:r>
          </a:p>
        </p:txBody>
      </p:sp>
      <p:sp>
        <p:nvSpPr>
          <p:cNvPr id="5" name="Zástupný symbol pro obsah 4"/>
          <p:cNvSpPr>
            <a:spLocks noGrp="1"/>
          </p:cNvSpPr>
          <p:nvPr>
            <p:ph idx="1"/>
          </p:nvPr>
        </p:nvSpPr>
        <p:spPr/>
        <p:txBody>
          <a:bodyPr/>
          <a:lstStyle/>
          <a:p>
            <a:r>
              <a:rPr lang="cs-CZ" sz="1800" dirty="0"/>
              <a:t>Abstraktní bankovní záruka není vázána na splnění podmínek příslušného kontraktu. Banka nemá možnost uplatňovat námitky vůči žádosti o plnění z takovéto záruky. </a:t>
            </a:r>
          </a:p>
          <a:p>
            <a:r>
              <a:rPr lang="cs-CZ" sz="1800" dirty="0"/>
              <a:t>Abstraktní bankovní záruka je nejvýhodnější formou pro beneficienta, kterému pro její uplatnění stačí písemná žádost. Konkrétní podmínky, které zpřesňují způsob, či formu podání žádosti musí být uvedeny v textu bankovní záruky. Naopak pro příkazce znamená abstraktní bankovní záruka nulovou ochranu proti případnému zneužití. Bankovní záruka opatřená doložkou „na první výzvu a bezpodmínečně“ nebo „na první výzvu a bez námitek“ je nejsilnější forma abstraktní záruky. </a:t>
            </a:r>
          </a:p>
          <a:p>
            <a:r>
              <a:rPr lang="cs-CZ" sz="1800" dirty="0"/>
              <a:t>Znění závazku banky v abstraktní záruce může být např.: „Zavazujeme se zaplatit Vám na Vaši první výzvu a bez námitek jakoukoliv částku až do zaručené výše…“</a:t>
            </a:r>
          </a:p>
        </p:txBody>
      </p:sp>
    </p:spTree>
    <p:extLst>
      <p:ext uri="{BB962C8B-B14F-4D97-AF65-F5344CB8AC3E}">
        <p14:creationId xmlns:p14="http://schemas.microsoft.com/office/powerpoint/2010/main" val="1846966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
        <p:nvSpPr>
          <p:cNvPr id="4" name="Nadpis 3"/>
          <p:cNvSpPr>
            <a:spLocks noGrp="1"/>
          </p:cNvSpPr>
          <p:nvPr>
            <p:ph type="title"/>
          </p:nvPr>
        </p:nvSpPr>
        <p:spPr/>
        <p:txBody>
          <a:bodyPr/>
          <a:lstStyle/>
          <a:p>
            <a:r>
              <a:rPr lang="cs-CZ" dirty="0"/>
              <a:t>Záruka vyplatitelná proti dokumentům z hlediska příjemce</a:t>
            </a:r>
          </a:p>
        </p:txBody>
      </p:sp>
      <p:sp>
        <p:nvSpPr>
          <p:cNvPr id="5" name="Zástupný symbol pro obsah 4"/>
          <p:cNvSpPr>
            <a:spLocks noGrp="1"/>
          </p:cNvSpPr>
          <p:nvPr>
            <p:ph idx="1"/>
          </p:nvPr>
        </p:nvSpPr>
        <p:spPr/>
        <p:txBody>
          <a:bodyPr/>
          <a:lstStyle/>
          <a:p>
            <a:endParaRPr lang="cs-CZ" sz="1800" dirty="0"/>
          </a:p>
          <a:p>
            <a:r>
              <a:rPr lang="cs-CZ" sz="1800" dirty="0"/>
              <a:t>Bankovní záruka tohoto typu umožní beneficientovi okamžitý přístup k zaručené částce, ale zároveň zajistí, aby před výplatou splnil v bankovní záruce stanovené podmínky.</a:t>
            </a:r>
          </a:p>
          <a:p>
            <a:r>
              <a:rPr lang="cs-CZ" sz="1800" dirty="0"/>
              <a:t>Příkazce dá před vystavením bankovní záruky pokyny své bance, aby podmínila výplatu ze záruky předložením určitých dokumentům. </a:t>
            </a:r>
          </a:p>
          <a:p>
            <a:r>
              <a:rPr lang="cs-CZ" sz="1800" dirty="0"/>
              <a:t>Podmínka předložení dokumentů poskytuje příkazci určitou ochranu před neoprávněným uplatněním bankovní záruky. </a:t>
            </a:r>
          </a:p>
          <a:p>
            <a:r>
              <a:rPr lang="cs-CZ" sz="1800" dirty="0"/>
              <a:t>Záruka vyplatitelná proti dokumentům je určitým kompromisem mezi akcesorickou zárukou, která plně chrání zájmy příkazce a zárukou abstraktní, která chrání především zájmy příjemce.</a:t>
            </a:r>
          </a:p>
        </p:txBody>
      </p:sp>
    </p:spTree>
    <p:extLst>
      <p:ext uri="{BB962C8B-B14F-4D97-AF65-F5344CB8AC3E}">
        <p14:creationId xmlns:p14="http://schemas.microsoft.com/office/powerpoint/2010/main" val="4171126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
        <p:nvSpPr>
          <p:cNvPr id="4" name="Nadpis 3"/>
          <p:cNvSpPr>
            <a:spLocks noGrp="1"/>
          </p:cNvSpPr>
          <p:nvPr>
            <p:ph type="title"/>
          </p:nvPr>
        </p:nvSpPr>
        <p:spPr/>
        <p:txBody>
          <a:bodyPr/>
          <a:lstStyle/>
          <a:p>
            <a:r>
              <a:rPr lang="cs-CZ" dirty="0"/>
              <a:t>Druhy bankovních záruk</a:t>
            </a:r>
          </a:p>
        </p:txBody>
      </p:sp>
      <p:sp>
        <p:nvSpPr>
          <p:cNvPr id="5" name="Zástupný symbol pro obsah 4"/>
          <p:cNvSpPr>
            <a:spLocks noGrp="1"/>
          </p:cNvSpPr>
          <p:nvPr>
            <p:ph idx="1"/>
          </p:nvPr>
        </p:nvSpPr>
        <p:spPr/>
        <p:txBody>
          <a:bodyPr/>
          <a:lstStyle/>
          <a:p>
            <a:pPr marL="72000" indent="0">
              <a:buNone/>
            </a:pPr>
            <a:r>
              <a:rPr lang="cs-CZ" sz="1800" b="1" dirty="0"/>
              <a:t>Platební</a:t>
            </a:r>
          </a:p>
          <a:p>
            <a:r>
              <a:rPr lang="cs-CZ" sz="1800" dirty="0"/>
              <a:t>Platební záruka (</a:t>
            </a:r>
            <a:r>
              <a:rPr lang="cs-CZ" sz="1800" dirty="0" err="1"/>
              <a:t>payment</a:t>
            </a:r>
            <a:r>
              <a:rPr lang="cs-CZ" sz="1800" dirty="0"/>
              <a:t> </a:t>
            </a:r>
            <a:r>
              <a:rPr lang="cs-CZ" sz="1800" dirty="0" err="1"/>
              <a:t>guarantee</a:t>
            </a:r>
            <a:r>
              <a:rPr lang="cs-CZ" sz="1800" dirty="0"/>
              <a:t>) je bankovní záruka, kterou se banka zaručuje za splnění platebních závazků svých klientů. </a:t>
            </a:r>
          </a:p>
          <a:p>
            <a:r>
              <a:rPr lang="cs-CZ" sz="1800" dirty="0"/>
              <a:t>Bankovní záruka zde plní funkci zajišťovací a to pro případ, že by dlužník v době splatnosti nezaplatil. </a:t>
            </a:r>
          </a:p>
          <a:p>
            <a:pPr marL="72000" indent="0">
              <a:buNone/>
            </a:pPr>
            <a:r>
              <a:rPr lang="cs-CZ" sz="1800" b="1" dirty="0"/>
              <a:t>Neplatební</a:t>
            </a:r>
          </a:p>
          <a:p>
            <a:r>
              <a:rPr lang="cs-CZ" sz="1800" dirty="0"/>
              <a:t>Neplatební bankovní zárukou zajišťuje banka závazky, které nemají charakter peněžního plnění. V praxi se jedná především o závazky dodavatele. Může jít ale i o jiné druhy závazků, např. o záruky za soudní poplatky, záruky za ztracené konosamenty apod. </a:t>
            </a:r>
          </a:p>
          <a:p>
            <a:r>
              <a:rPr lang="cs-CZ" sz="1800" dirty="0"/>
              <a:t>Vzhledem k tomu, že jde o situace, kdy záruky nahrazují složení hotovosti, vyskytují se neplatební bankovní záruky v abstraktní formě a znějí na první výzvu a bez námitek, někdy také předpokládají předložení dokumentů. </a:t>
            </a:r>
          </a:p>
          <a:p>
            <a:endParaRPr lang="cs-CZ" sz="1800" dirty="0"/>
          </a:p>
        </p:txBody>
      </p:sp>
    </p:spTree>
    <p:extLst>
      <p:ext uri="{BB962C8B-B14F-4D97-AF65-F5344CB8AC3E}">
        <p14:creationId xmlns:p14="http://schemas.microsoft.com/office/powerpoint/2010/main" val="2544531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
        <p:nvSpPr>
          <p:cNvPr id="4" name="Nadpis 3"/>
          <p:cNvSpPr>
            <a:spLocks noGrp="1"/>
          </p:cNvSpPr>
          <p:nvPr>
            <p:ph type="title"/>
          </p:nvPr>
        </p:nvSpPr>
        <p:spPr/>
        <p:txBody>
          <a:bodyPr/>
          <a:lstStyle/>
          <a:p>
            <a:r>
              <a:rPr lang="cs-CZ" dirty="0"/>
              <a:t>Nejčastější typy bankovních záruk</a:t>
            </a:r>
          </a:p>
        </p:txBody>
      </p:sp>
      <p:sp>
        <p:nvSpPr>
          <p:cNvPr id="5" name="Zástupný symbol pro obsah 4"/>
          <p:cNvSpPr>
            <a:spLocks noGrp="1"/>
          </p:cNvSpPr>
          <p:nvPr>
            <p:ph idx="1"/>
          </p:nvPr>
        </p:nvSpPr>
        <p:spPr/>
        <p:txBody>
          <a:bodyPr/>
          <a:lstStyle/>
          <a:p>
            <a:r>
              <a:rPr lang="pl-PL" sz="1800" dirty="0"/>
              <a:t>Záruka za nabídku (Tender Guarantee)</a:t>
            </a:r>
          </a:p>
          <a:p>
            <a:r>
              <a:rPr lang="cs-CZ" sz="1800" dirty="0"/>
              <a:t>Záruka za dobré provedení díla (splnění smlouvy) (</a:t>
            </a:r>
            <a:r>
              <a:rPr lang="cs-CZ" sz="1800" dirty="0" err="1"/>
              <a:t>Performace</a:t>
            </a:r>
            <a:r>
              <a:rPr lang="cs-CZ" sz="1800" dirty="0"/>
              <a:t> </a:t>
            </a:r>
            <a:r>
              <a:rPr lang="cs-CZ" sz="1800" dirty="0" err="1"/>
              <a:t>Guarantee</a:t>
            </a:r>
            <a:r>
              <a:rPr lang="cs-CZ" sz="1800" dirty="0"/>
              <a:t>)</a:t>
            </a:r>
          </a:p>
          <a:p>
            <a:r>
              <a:rPr lang="cs-CZ" sz="1800" dirty="0"/>
              <a:t>Záruka za vrácení akontace (</a:t>
            </a:r>
            <a:r>
              <a:rPr lang="cs-CZ" sz="1800" dirty="0" err="1"/>
              <a:t>Advance</a:t>
            </a:r>
            <a:r>
              <a:rPr lang="cs-CZ" sz="1800" dirty="0"/>
              <a:t> </a:t>
            </a:r>
            <a:r>
              <a:rPr lang="cs-CZ" sz="1800" dirty="0" err="1"/>
              <a:t>payment</a:t>
            </a:r>
            <a:r>
              <a:rPr lang="cs-CZ" sz="1800" dirty="0"/>
              <a:t> </a:t>
            </a:r>
            <a:r>
              <a:rPr lang="cs-CZ" sz="1800" dirty="0" err="1"/>
              <a:t>Guarantee</a:t>
            </a:r>
            <a:r>
              <a:rPr lang="cs-CZ" sz="1800" dirty="0"/>
              <a:t>)</a:t>
            </a:r>
          </a:p>
          <a:p>
            <a:r>
              <a:rPr lang="cs-CZ" sz="1800" dirty="0"/>
              <a:t>Záruka za zádržné (</a:t>
            </a:r>
            <a:r>
              <a:rPr lang="cs-CZ" sz="1800" dirty="0" err="1"/>
              <a:t>Retention</a:t>
            </a:r>
            <a:r>
              <a:rPr lang="cs-CZ" sz="1800" dirty="0"/>
              <a:t> </a:t>
            </a:r>
            <a:r>
              <a:rPr lang="cs-CZ" sz="1800" dirty="0" err="1"/>
              <a:t>Guarantee</a:t>
            </a:r>
            <a:r>
              <a:rPr lang="cs-CZ" sz="1800" dirty="0"/>
              <a:t>)</a:t>
            </a:r>
          </a:p>
          <a:p>
            <a:r>
              <a:rPr lang="cs-CZ" sz="1800" dirty="0"/>
              <a:t>Platební záruka (</a:t>
            </a:r>
            <a:r>
              <a:rPr lang="cs-CZ" sz="1800" dirty="0" err="1"/>
              <a:t>Payment</a:t>
            </a:r>
            <a:r>
              <a:rPr lang="cs-CZ" sz="1800" dirty="0"/>
              <a:t> </a:t>
            </a:r>
            <a:r>
              <a:rPr lang="cs-CZ" sz="1800" dirty="0" err="1"/>
              <a:t>Guarantee</a:t>
            </a:r>
            <a:r>
              <a:rPr lang="cs-CZ" sz="1800" dirty="0"/>
              <a:t>)</a:t>
            </a:r>
          </a:p>
          <a:p>
            <a:r>
              <a:rPr lang="cs-CZ" sz="1800" dirty="0"/>
              <a:t>Další typy záruk:</a:t>
            </a:r>
          </a:p>
          <a:p>
            <a:r>
              <a:rPr lang="cs-CZ" sz="1800" dirty="0"/>
              <a:t>záruka za splnění povinností dodavatele během technické záruky, záruka celní, příslib vystavit bankovní záruku, záruka za mýtné, záruka za spotřební daň, záruka za úvěr…atd.</a:t>
            </a:r>
          </a:p>
        </p:txBody>
      </p:sp>
    </p:spTree>
    <p:extLst>
      <p:ext uri="{BB962C8B-B14F-4D97-AF65-F5344CB8AC3E}">
        <p14:creationId xmlns:p14="http://schemas.microsoft.com/office/powerpoint/2010/main" val="3894869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
        <p:nvSpPr>
          <p:cNvPr id="4" name="Nadpis 3"/>
          <p:cNvSpPr>
            <a:spLocks noGrp="1"/>
          </p:cNvSpPr>
          <p:nvPr>
            <p:ph type="title"/>
          </p:nvPr>
        </p:nvSpPr>
        <p:spPr/>
        <p:txBody>
          <a:bodyPr/>
          <a:lstStyle/>
          <a:p>
            <a:r>
              <a:rPr lang="cs-CZ" dirty="0"/>
              <a:t>Nejčastější typy bankovních záruk</a:t>
            </a:r>
            <a:endParaRPr lang="pl-PL" dirty="0"/>
          </a:p>
        </p:txBody>
      </p:sp>
      <p:sp>
        <p:nvSpPr>
          <p:cNvPr id="5" name="Zástupný symbol pro obsah 4"/>
          <p:cNvSpPr>
            <a:spLocks noGrp="1"/>
          </p:cNvSpPr>
          <p:nvPr>
            <p:ph idx="1"/>
          </p:nvPr>
        </p:nvSpPr>
        <p:spPr/>
        <p:txBody>
          <a:bodyPr/>
          <a:lstStyle/>
          <a:p>
            <a:pPr marL="72000" indent="0">
              <a:buNone/>
            </a:pPr>
            <a:r>
              <a:rPr lang="pl-PL" sz="1800" b="1" dirty="0"/>
              <a:t>Záruka za nabídku (Tender Guarantee)</a:t>
            </a:r>
          </a:p>
          <a:p>
            <a:r>
              <a:rPr lang="cs-CZ" sz="1800" dirty="0"/>
              <a:t>Bankovní záruka za nabídku se nejčastěji vyskytuje při veřejných obchodních soutěžích. Zadavatel veřejné obchodní zakázky po uchazečích vyžaduje složení jistiny, kterou může nahradit bankovní záruka.</a:t>
            </a:r>
          </a:p>
          <a:p>
            <a:pPr marL="72000" indent="0">
              <a:buNone/>
            </a:pPr>
            <a:r>
              <a:rPr lang="cs-CZ" sz="1800" b="1" dirty="0"/>
              <a:t>Záruka za dobré provedení díla (splnění smlouvy) (</a:t>
            </a:r>
            <a:r>
              <a:rPr lang="cs-CZ" sz="1800" b="1" dirty="0" err="1"/>
              <a:t>Performace</a:t>
            </a:r>
            <a:r>
              <a:rPr lang="cs-CZ" sz="1800" b="1" dirty="0"/>
              <a:t> </a:t>
            </a:r>
            <a:r>
              <a:rPr lang="cs-CZ" sz="1800" b="1" dirty="0" err="1"/>
              <a:t>Guarantee</a:t>
            </a:r>
            <a:r>
              <a:rPr lang="cs-CZ" sz="1800" b="1" dirty="0"/>
              <a:t>)</a:t>
            </a:r>
          </a:p>
          <a:p>
            <a:r>
              <a:rPr lang="cs-CZ" sz="1800" dirty="0"/>
              <a:t>slouží k zajištění kvality dodávky a je v praxi velmi oblíbená. Předmětem zajištění je splnění povinností dodavatele vyplývajících ze smlouvy. Pokud dodávka neodpovídá sjednaným podmínkám, beneficient, kterým je kupující (odběratel), získává nárok na v záruční listině sjednané finanční plnění. </a:t>
            </a:r>
          </a:p>
          <a:p>
            <a:r>
              <a:rPr lang="cs-CZ" sz="1800" dirty="0"/>
              <a:t>Základním smyslem této záruky je vytvářet morální tlak na dodavatele, aby dodávka byla plněna kvalitně a odpovídala sjednaným podmínkám. </a:t>
            </a:r>
          </a:p>
          <a:p>
            <a:r>
              <a:rPr lang="cs-CZ" sz="1800" dirty="0"/>
              <a:t>Bývá obvykle sjednávána ve výši 5-10% kupní ceny, může však dosáhnout až 20% z hodnoty dodávky. </a:t>
            </a:r>
          </a:p>
          <a:p>
            <a:endParaRPr lang="cs-CZ" sz="1800" dirty="0"/>
          </a:p>
        </p:txBody>
      </p:sp>
    </p:spTree>
    <p:extLst>
      <p:ext uri="{BB962C8B-B14F-4D97-AF65-F5344CB8AC3E}">
        <p14:creationId xmlns:p14="http://schemas.microsoft.com/office/powerpoint/2010/main" val="3977372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sp>
        <p:nvSpPr>
          <p:cNvPr id="4" name="Nadpis 3"/>
          <p:cNvSpPr>
            <a:spLocks noGrp="1"/>
          </p:cNvSpPr>
          <p:nvPr>
            <p:ph type="title"/>
          </p:nvPr>
        </p:nvSpPr>
        <p:spPr/>
        <p:txBody>
          <a:bodyPr/>
          <a:lstStyle/>
          <a:p>
            <a:r>
              <a:rPr lang="cs-CZ" dirty="0"/>
              <a:t>Nejčastější typy bankovních záruk</a:t>
            </a:r>
            <a:endParaRPr lang="pl-PL" dirty="0"/>
          </a:p>
        </p:txBody>
      </p:sp>
      <p:sp>
        <p:nvSpPr>
          <p:cNvPr id="5" name="Zástupný symbol pro obsah 4"/>
          <p:cNvSpPr>
            <a:spLocks noGrp="1"/>
          </p:cNvSpPr>
          <p:nvPr>
            <p:ph idx="1"/>
          </p:nvPr>
        </p:nvSpPr>
        <p:spPr/>
        <p:txBody>
          <a:bodyPr/>
          <a:lstStyle/>
          <a:p>
            <a:pPr marL="72000" indent="0">
              <a:buNone/>
            </a:pPr>
            <a:r>
              <a:rPr lang="cs-CZ" sz="1800" b="1" dirty="0"/>
              <a:t>Záruka za vrácení akontace (</a:t>
            </a:r>
            <a:r>
              <a:rPr lang="cs-CZ" sz="1800" b="1" dirty="0" err="1"/>
              <a:t>Advance</a:t>
            </a:r>
            <a:r>
              <a:rPr lang="cs-CZ" sz="1800" b="1" dirty="0"/>
              <a:t> </a:t>
            </a:r>
            <a:r>
              <a:rPr lang="cs-CZ" sz="1800" b="1" dirty="0" err="1"/>
              <a:t>payment</a:t>
            </a:r>
            <a:r>
              <a:rPr lang="cs-CZ" sz="1800" b="1" dirty="0"/>
              <a:t> </a:t>
            </a:r>
            <a:r>
              <a:rPr lang="cs-CZ" sz="1800" b="1" dirty="0" err="1"/>
              <a:t>Guarantee</a:t>
            </a:r>
            <a:r>
              <a:rPr lang="cs-CZ" sz="1800" b="1" dirty="0"/>
              <a:t>)</a:t>
            </a:r>
          </a:p>
          <a:p>
            <a:r>
              <a:rPr lang="cs-CZ" sz="1800" dirty="0"/>
              <a:t>Akontační záruka označována též jako záruka za vrácení platu předem je odběratelem vyžadována v případě, že podmínkou smlouvy je úhrada části kupní ceny předem. Obvykle je předem placeno 5-30% hodnoty kupní ceny.</a:t>
            </a:r>
          </a:p>
          <a:p>
            <a:pPr marL="72000" indent="0">
              <a:buNone/>
            </a:pPr>
            <a:r>
              <a:rPr lang="cs-CZ" sz="1800" b="1" dirty="0"/>
              <a:t>Záruka za zádržné (</a:t>
            </a:r>
            <a:r>
              <a:rPr lang="cs-CZ" sz="1800" b="1" dirty="0" err="1"/>
              <a:t>Retention</a:t>
            </a:r>
            <a:r>
              <a:rPr lang="cs-CZ" sz="1800" b="1" dirty="0"/>
              <a:t> </a:t>
            </a:r>
            <a:r>
              <a:rPr lang="cs-CZ" sz="1800" b="1" dirty="0" err="1"/>
              <a:t>Guarantee</a:t>
            </a:r>
            <a:r>
              <a:rPr lang="cs-CZ" sz="1800" b="1" dirty="0"/>
              <a:t>)</a:t>
            </a:r>
          </a:p>
          <a:p>
            <a:r>
              <a:rPr lang="cs-CZ" sz="1800" dirty="0"/>
              <a:t>Vystavení záruky za zádržné bývá požadováno u kontraktů na výstavbu investičních celků, kde dochází k platbám odběratele na základě certifikátu o ukončení určité fáze projektu. Tyto částečné platby umožňují dodavateli financování v průběhu výstavby.</a:t>
            </a:r>
          </a:p>
          <a:p>
            <a:r>
              <a:rPr lang="cs-CZ" sz="1800" dirty="0"/>
              <a:t>Investor je oprávněn zadržet určité procento plateb jako zajištění vad, které mohou být zjištěny později. Obvykle se jedná o 5-10%. </a:t>
            </a:r>
          </a:p>
        </p:txBody>
      </p:sp>
    </p:spTree>
    <p:extLst>
      <p:ext uri="{BB962C8B-B14F-4D97-AF65-F5344CB8AC3E}">
        <p14:creationId xmlns:p14="http://schemas.microsoft.com/office/powerpoint/2010/main" val="2277261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16</a:t>
            </a:fld>
            <a:endParaRPr lang="cs-CZ" altLang="cs-CZ" dirty="0"/>
          </a:p>
        </p:txBody>
      </p:sp>
      <p:sp>
        <p:nvSpPr>
          <p:cNvPr id="4" name="Nadpis 3"/>
          <p:cNvSpPr>
            <a:spLocks noGrp="1"/>
          </p:cNvSpPr>
          <p:nvPr>
            <p:ph type="title"/>
          </p:nvPr>
        </p:nvSpPr>
        <p:spPr/>
        <p:txBody>
          <a:bodyPr/>
          <a:lstStyle/>
          <a:p>
            <a:r>
              <a:rPr lang="cs-CZ" dirty="0"/>
              <a:t>Dokumentární platby</a:t>
            </a:r>
            <a:endParaRPr lang="pl-PL" dirty="0"/>
          </a:p>
        </p:txBody>
      </p:sp>
      <p:sp>
        <p:nvSpPr>
          <p:cNvPr id="5" name="Zástupný symbol pro obsah 4"/>
          <p:cNvSpPr>
            <a:spLocks noGrp="1"/>
          </p:cNvSpPr>
          <p:nvPr>
            <p:ph idx="1"/>
          </p:nvPr>
        </p:nvSpPr>
        <p:spPr/>
        <p:txBody>
          <a:bodyPr/>
          <a:lstStyle/>
          <a:p>
            <a:pPr algn="just"/>
            <a:r>
              <a:rPr lang="cs-CZ" sz="1800" dirty="0"/>
              <a:t>Dokumentární platby můžeme definovat jako </a:t>
            </a:r>
            <a:r>
              <a:rPr lang="cs-CZ" sz="1800" b="1" dirty="0"/>
              <a:t>placení proti dokumentům</a:t>
            </a:r>
            <a:r>
              <a:rPr lang="cs-CZ" sz="1800" dirty="0"/>
              <a:t>. Dokumenty jsou klíčovým prvkem dokumentárních plateb. Může na ně být vázána možnost disponovat se zbožím, případně se může jednat o jiné pro kupujícího významné dokumenty. Platba, příp. závazek k odložené platbě, probíhá vždy oproti předání dokumentů.</a:t>
            </a:r>
          </a:p>
          <a:p>
            <a:pPr algn="just"/>
            <a:endParaRPr lang="cs-CZ" sz="1800" dirty="0"/>
          </a:p>
          <a:p>
            <a:pPr algn="just"/>
            <a:r>
              <a:rPr lang="cs-CZ" sz="1800" dirty="0"/>
              <a:t>Důležitým principem dokumentárních plateb je, že jsou vázány výhradně na specifikované dokumenty, bez ohledu na zboží. Platba probíhá tak, že dodavatel prostřednictvím banky zašle odběrateli dokumenty, které banka následně vydá proti placení.</a:t>
            </a:r>
          </a:p>
        </p:txBody>
      </p:sp>
    </p:spTree>
    <p:extLst>
      <p:ext uri="{BB962C8B-B14F-4D97-AF65-F5344CB8AC3E}">
        <p14:creationId xmlns:p14="http://schemas.microsoft.com/office/powerpoint/2010/main" val="2534911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p:sp>
        <p:nvSpPr>
          <p:cNvPr id="4" name="Nadpis 3"/>
          <p:cNvSpPr>
            <a:spLocks noGrp="1"/>
          </p:cNvSpPr>
          <p:nvPr>
            <p:ph type="title"/>
          </p:nvPr>
        </p:nvSpPr>
        <p:spPr/>
        <p:txBody>
          <a:bodyPr/>
          <a:lstStyle/>
          <a:p>
            <a:r>
              <a:rPr lang="cs-CZ" dirty="0"/>
              <a:t>Dokumentární platby</a:t>
            </a:r>
            <a:endParaRPr lang="pl-PL" dirty="0"/>
          </a:p>
        </p:txBody>
      </p:sp>
      <p:sp>
        <p:nvSpPr>
          <p:cNvPr id="5" name="Zástupný symbol pro obsah 4"/>
          <p:cNvSpPr>
            <a:spLocks noGrp="1"/>
          </p:cNvSpPr>
          <p:nvPr>
            <p:ph idx="1"/>
          </p:nvPr>
        </p:nvSpPr>
        <p:spPr>
          <a:xfrm>
            <a:off x="720000" y="1692002"/>
            <a:ext cx="10753200" cy="4139998"/>
          </a:xfrm>
        </p:spPr>
        <p:txBody>
          <a:bodyPr/>
          <a:lstStyle/>
          <a:p>
            <a:pPr algn="just"/>
            <a:r>
              <a:rPr lang="cs-CZ" sz="1800" dirty="0"/>
              <a:t>Aby dokumentární platba plnila svůj účel, snížení rizika spojeného s transakcí, je třeba vhodně zvolit dokumenty tak, aby si dodavatel ponechal kontrolu nad zbožím až do okamžiku zaplacení kupní ceny. </a:t>
            </a:r>
          </a:p>
          <a:p>
            <a:pPr algn="just"/>
            <a:r>
              <a:rPr lang="cs-CZ" sz="1800" dirty="0"/>
              <a:t>V praxi se nicméně někdy používají i dokumenty, které přímo nesouvisí s kontrolou nad zbožím – např. různé certifikáty osvědčující jeho kvalitu. </a:t>
            </a:r>
          </a:p>
          <a:p>
            <a:pPr algn="just"/>
            <a:r>
              <a:rPr lang="cs-CZ" sz="1800" dirty="0"/>
              <a:t>Existují dva druhy dokumentárních plateb, které se od sebe liší především pozicí banky v transakci: </a:t>
            </a:r>
          </a:p>
          <a:p>
            <a:pPr algn="just"/>
            <a:r>
              <a:rPr lang="cs-CZ" sz="1800" b="1" dirty="0"/>
              <a:t>dokumentární inkaso</a:t>
            </a:r>
            <a:r>
              <a:rPr lang="cs-CZ" sz="1800" dirty="0"/>
              <a:t>, </a:t>
            </a:r>
          </a:p>
          <a:p>
            <a:pPr algn="just"/>
            <a:r>
              <a:rPr lang="cs-CZ" sz="1800" b="1" dirty="0"/>
              <a:t>dokumentární akreditiv</a:t>
            </a:r>
            <a:r>
              <a:rPr lang="cs-CZ" sz="1800" dirty="0"/>
              <a:t>.</a:t>
            </a:r>
          </a:p>
        </p:txBody>
      </p:sp>
    </p:spTree>
    <p:extLst>
      <p:ext uri="{BB962C8B-B14F-4D97-AF65-F5344CB8AC3E}">
        <p14:creationId xmlns:p14="http://schemas.microsoft.com/office/powerpoint/2010/main" val="1801071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sp>
        <p:nvSpPr>
          <p:cNvPr id="4" name="Nadpis 3"/>
          <p:cNvSpPr>
            <a:spLocks noGrp="1"/>
          </p:cNvSpPr>
          <p:nvPr>
            <p:ph type="title"/>
          </p:nvPr>
        </p:nvSpPr>
        <p:spPr/>
        <p:txBody>
          <a:bodyPr/>
          <a:lstStyle/>
          <a:p>
            <a:r>
              <a:rPr lang="cs-CZ" dirty="0"/>
              <a:t>Dokumentární inkaso</a:t>
            </a:r>
            <a:endParaRPr lang="pl-PL" dirty="0"/>
          </a:p>
        </p:txBody>
      </p:sp>
      <p:sp>
        <p:nvSpPr>
          <p:cNvPr id="5" name="Zástupný symbol pro obsah 4"/>
          <p:cNvSpPr>
            <a:spLocks noGrp="1"/>
          </p:cNvSpPr>
          <p:nvPr>
            <p:ph idx="1"/>
          </p:nvPr>
        </p:nvSpPr>
        <p:spPr>
          <a:xfrm>
            <a:off x="720000" y="1692002"/>
            <a:ext cx="10753200" cy="4139998"/>
          </a:xfrm>
        </p:spPr>
        <p:txBody>
          <a:bodyPr/>
          <a:lstStyle/>
          <a:p>
            <a:pPr algn="just"/>
            <a:r>
              <a:rPr lang="cs-CZ" sz="1800" dirty="0"/>
              <a:t>Spočívá v příkazu dodavatele bance, aby od odběratele inkasovala stanovenou částku a oproti její úhradě mu vydala dokumenty.</a:t>
            </a:r>
          </a:p>
          <a:p>
            <a:pPr algn="just"/>
            <a:r>
              <a:rPr lang="cs-CZ" sz="1800" dirty="0"/>
              <a:t>V případě využití dispozičních dokumentů tak importér získává kontrolu  nad zbožím až po zaplacení. Při využití legitimačních dokumentů je možné zboží zaslat k dispozici dopravce/zasílatele, kterého banka po zaplacení instruuje k jeho uvolnění ve prospěch odběratele.</a:t>
            </a:r>
          </a:p>
          <a:p>
            <a:pPr algn="just"/>
            <a:r>
              <a:rPr lang="cs-CZ" sz="1800" dirty="0"/>
              <a:t>Při využití dokumentárního inkasa v transakci vždy vystupují alespoň čtyři strany</a:t>
            </a:r>
          </a:p>
          <a:p>
            <a:pPr algn="just"/>
            <a:r>
              <a:rPr lang="cs-CZ" sz="1800" b="1" dirty="0"/>
              <a:t>exportér</a:t>
            </a:r>
            <a:r>
              <a:rPr lang="cs-CZ" sz="1800" dirty="0"/>
              <a:t>, který dává bance příkaz k provedení inkasa a předává jí dokumenty; </a:t>
            </a:r>
          </a:p>
          <a:p>
            <a:pPr algn="just"/>
            <a:r>
              <a:rPr lang="cs-CZ" sz="1800" b="1" dirty="0"/>
              <a:t>vysílající banka </a:t>
            </a:r>
            <a:r>
              <a:rPr lang="cs-CZ" sz="1800" dirty="0"/>
              <a:t>(banka exportéra), která přebírá dokumenty a předává je dále inkasní bance; </a:t>
            </a:r>
          </a:p>
          <a:p>
            <a:pPr algn="just"/>
            <a:r>
              <a:rPr lang="cs-CZ" sz="1800" b="1" dirty="0"/>
              <a:t>inkasní banka </a:t>
            </a:r>
            <a:r>
              <a:rPr lang="cs-CZ" sz="1800" dirty="0"/>
              <a:t>(banka importéra), která inkasuje platbu od importéra oproti předání dokumentů; </a:t>
            </a:r>
          </a:p>
          <a:p>
            <a:pPr algn="just"/>
            <a:r>
              <a:rPr lang="cs-CZ" sz="1800" b="1" dirty="0"/>
              <a:t>importér</a:t>
            </a:r>
            <a:r>
              <a:rPr lang="cs-CZ" sz="1800" dirty="0"/>
              <a:t>, který proti platbě získává dokumenty.</a:t>
            </a:r>
          </a:p>
        </p:txBody>
      </p:sp>
    </p:spTree>
    <p:extLst>
      <p:ext uri="{BB962C8B-B14F-4D97-AF65-F5344CB8AC3E}">
        <p14:creationId xmlns:p14="http://schemas.microsoft.com/office/powerpoint/2010/main" val="1897128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sp>
        <p:nvSpPr>
          <p:cNvPr id="4" name="Nadpis 3"/>
          <p:cNvSpPr>
            <a:spLocks noGrp="1"/>
          </p:cNvSpPr>
          <p:nvPr>
            <p:ph type="title"/>
          </p:nvPr>
        </p:nvSpPr>
        <p:spPr/>
        <p:txBody>
          <a:bodyPr/>
          <a:lstStyle/>
          <a:p>
            <a:r>
              <a:rPr lang="cs-CZ" dirty="0"/>
              <a:t>Průběh dokumentárního inkasa</a:t>
            </a:r>
            <a:endParaRPr lang="pl-PL" dirty="0"/>
          </a:p>
        </p:txBody>
      </p:sp>
      <p:pic>
        <p:nvPicPr>
          <p:cNvPr id="2" name="Zástupný obsah 1">
            <a:extLst>
              <a:ext uri="{FF2B5EF4-FFF2-40B4-BE49-F238E27FC236}">
                <a16:creationId xmlns:a16="http://schemas.microsoft.com/office/drawing/2014/main" id="{68629602-4C72-4812-9F5F-C25737CBB419}"/>
              </a:ext>
            </a:extLst>
          </p:cNvPr>
          <p:cNvPicPr>
            <a:picLocks noGrp="1" noChangeAspect="1"/>
          </p:cNvPicPr>
          <p:nvPr>
            <p:ph idx="1"/>
          </p:nvPr>
        </p:nvPicPr>
        <p:blipFill rotWithShape="1">
          <a:blip r:embed="rId2"/>
          <a:srcRect l="15756" t="22684" r="23232" b="17684"/>
          <a:stretch/>
        </p:blipFill>
        <p:spPr>
          <a:xfrm>
            <a:off x="2214880" y="1614840"/>
            <a:ext cx="7430178" cy="4084919"/>
          </a:xfrm>
          <a:prstGeom prst="rect">
            <a:avLst/>
          </a:prstGeom>
        </p:spPr>
      </p:pic>
    </p:spTree>
    <p:extLst>
      <p:ext uri="{BB962C8B-B14F-4D97-AF65-F5344CB8AC3E}">
        <p14:creationId xmlns:p14="http://schemas.microsoft.com/office/powerpoint/2010/main" val="324478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4" name="Nadpis 3"/>
          <p:cNvSpPr>
            <a:spLocks noGrp="1"/>
          </p:cNvSpPr>
          <p:nvPr>
            <p:ph type="title"/>
          </p:nvPr>
        </p:nvSpPr>
        <p:spPr/>
        <p:txBody>
          <a:bodyPr/>
          <a:lstStyle/>
          <a:p>
            <a:r>
              <a:rPr lang="cs-CZ" dirty="0"/>
              <a:t>Mimobilanční bankovní produkty</a:t>
            </a:r>
          </a:p>
        </p:txBody>
      </p:sp>
      <p:sp>
        <p:nvSpPr>
          <p:cNvPr id="5" name="Zástupný symbol pro obsah 4"/>
          <p:cNvSpPr>
            <a:spLocks noGrp="1"/>
          </p:cNvSpPr>
          <p:nvPr>
            <p:ph idx="1"/>
          </p:nvPr>
        </p:nvSpPr>
        <p:spPr/>
        <p:txBody>
          <a:bodyPr/>
          <a:lstStyle/>
          <a:p>
            <a:r>
              <a:rPr lang="cs-CZ" sz="2000" dirty="0"/>
              <a:t>Slouží k zajištění nejrůznějších druhů závazků, ať už v rámci tuzemského platebního styku nebo (a především) v mezinárodním obchodě.</a:t>
            </a:r>
          </a:p>
          <a:p>
            <a:r>
              <a:rPr lang="cs-CZ" sz="2000" dirty="0"/>
              <a:t>Produkty, o kterých se neúčtuje na rozvahových účtech.</a:t>
            </a:r>
          </a:p>
          <a:p>
            <a:r>
              <a:rPr lang="cs-CZ" sz="2000" dirty="0"/>
              <a:t>Budoucí pevné a potenciální závazky a pohledávky banky.</a:t>
            </a:r>
          </a:p>
          <a:p>
            <a:pPr marL="72000" indent="0">
              <a:buNone/>
            </a:pPr>
            <a:endParaRPr lang="cs-CZ" sz="2000" dirty="0"/>
          </a:p>
          <a:p>
            <a:pPr lvl="1"/>
            <a:r>
              <a:rPr lang="cs-CZ" sz="1600" dirty="0"/>
              <a:t>Pohledávky a závazky z příslibů úvěrů a půjček</a:t>
            </a:r>
          </a:p>
          <a:p>
            <a:pPr lvl="1"/>
            <a:r>
              <a:rPr lang="cs-CZ" sz="1600" dirty="0"/>
              <a:t>Pohledávky a závazky ze záruk</a:t>
            </a:r>
          </a:p>
          <a:p>
            <a:pPr lvl="1"/>
            <a:r>
              <a:rPr lang="cs-CZ" sz="1600" dirty="0"/>
              <a:t>Pohledávky a závazky z akreditivů</a:t>
            </a:r>
          </a:p>
          <a:p>
            <a:pPr lvl="1"/>
            <a:r>
              <a:rPr lang="cs-CZ" sz="1600" dirty="0"/>
              <a:t>Pohledávky a závazky ze spotových, termínových operací a opcí</a:t>
            </a:r>
          </a:p>
        </p:txBody>
      </p:sp>
    </p:spTree>
    <p:extLst>
      <p:ext uri="{BB962C8B-B14F-4D97-AF65-F5344CB8AC3E}">
        <p14:creationId xmlns:p14="http://schemas.microsoft.com/office/powerpoint/2010/main" val="3498996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sp>
        <p:nvSpPr>
          <p:cNvPr id="4" name="Nadpis 3"/>
          <p:cNvSpPr>
            <a:spLocks noGrp="1"/>
          </p:cNvSpPr>
          <p:nvPr>
            <p:ph type="title"/>
          </p:nvPr>
        </p:nvSpPr>
        <p:spPr/>
        <p:txBody>
          <a:bodyPr/>
          <a:lstStyle/>
          <a:p>
            <a:r>
              <a:rPr lang="cs-CZ" dirty="0"/>
              <a:t>Formy dokumentárního inkasa</a:t>
            </a:r>
            <a:endParaRPr lang="pl-PL" dirty="0"/>
          </a:p>
        </p:txBody>
      </p:sp>
      <p:sp>
        <p:nvSpPr>
          <p:cNvPr id="6" name="Zástupný obsah 5">
            <a:extLst>
              <a:ext uri="{FF2B5EF4-FFF2-40B4-BE49-F238E27FC236}">
                <a16:creationId xmlns:a16="http://schemas.microsoft.com/office/drawing/2014/main" id="{6BD194BF-B3EA-4B11-9926-ABC42AF3C815}"/>
              </a:ext>
            </a:extLst>
          </p:cNvPr>
          <p:cNvSpPr>
            <a:spLocks noGrp="1"/>
          </p:cNvSpPr>
          <p:nvPr>
            <p:ph idx="1"/>
          </p:nvPr>
        </p:nvSpPr>
        <p:spPr/>
        <p:txBody>
          <a:bodyPr/>
          <a:lstStyle/>
          <a:p>
            <a:r>
              <a:rPr lang="cs-CZ" sz="1800" b="1" dirty="0"/>
              <a:t>Importní</a:t>
            </a:r>
            <a:r>
              <a:rPr lang="cs-CZ" sz="1800" dirty="0"/>
              <a:t> – z pohledu banky importéra</a:t>
            </a:r>
          </a:p>
          <a:p>
            <a:r>
              <a:rPr lang="cs-CZ" sz="1800" b="1" dirty="0"/>
              <a:t>Exportní </a:t>
            </a:r>
            <a:r>
              <a:rPr lang="cs-CZ" sz="1800" dirty="0"/>
              <a:t>– z pohledu banky exportéra</a:t>
            </a:r>
          </a:p>
          <a:p>
            <a:pPr algn="just"/>
            <a:r>
              <a:rPr lang="cs-CZ" sz="1800" b="1" dirty="0"/>
              <a:t>D/P (dokumenty proti placení) </a:t>
            </a:r>
            <a:r>
              <a:rPr lang="cs-CZ" sz="1800" dirty="0"/>
              <a:t>-  importér od inkasní banky získává dokumenty na základě platby, kterou inkasní banka odesílá vysílající bance a jsou připsány na účet exportéra.</a:t>
            </a:r>
          </a:p>
          <a:p>
            <a:pPr algn="just"/>
            <a:r>
              <a:rPr lang="cs-CZ" sz="1800" b="1" dirty="0"/>
              <a:t>D/A (dokumenty proti akceptaci) </a:t>
            </a:r>
            <a:r>
              <a:rPr lang="cs-CZ" sz="1800" dirty="0"/>
              <a:t>- importér pro získání dokumentů neplatí ihned, ale akceptuje směnku splatnou v budoucnu.</a:t>
            </a:r>
          </a:p>
          <a:p>
            <a:pPr algn="just"/>
            <a:endParaRPr lang="cs-CZ" sz="1800" dirty="0"/>
          </a:p>
          <a:p>
            <a:pPr algn="just"/>
            <a:r>
              <a:rPr lang="cs-CZ" sz="1800" dirty="0"/>
              <a:t>Z hlediska obou zapojených bank je dokumentární inkaso </a:t>
            </a:r>
            <a:r>
              <a:rPr lang="cs-CZ" sz="1800" b="1" dirty="0"/>
              <a:t>zcela bezrizikovým obchodem</a:t>
            </a:r>
            <a:r>
              <a:rPr lang="cs-CZ" sz="1800" dirty="0"/>
              <a:t>, který se nepromítá do rizikově vážených aktiv. Banka je pouze zprostředkovatelem inkasa a nevstupuje do žádného závazku. Banky rovněž nekontrolují jednotlivé dokumenty, ale pouze kompletnost sady dokumentů.</a:t>
            </a:r>
          </a:p>
          <a:p>
            <a:endParaRPr lang="cs-CZ" dirty="0"/>
          </a:p>
        </p:txBody>
      </p:sp>
    </p:spTree>
    <p:extLst>
      <p:ext uri="{BB962C8B-B14F-4D97-AF65-F5344CB8AC3E}">
        <p14:creationId xmlns:p14="http://schemas.microsoft.com/office/powerpoint/2010/main" val="3947946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21</a:t>
            </a:fld>
            <a:endParaRPr lang="cs-CZ" altLang="cs-CZ" dirty="0"/>
          </a:p>
        </p:txBody>
      </p:sp>
      <p:sp>
        <p:nvSpPr>
          <p:cNvPr id="4" name="Nadpis 3"/>
          <p:cNvSpPr>
            <a:spLocks noGrp="1"/>
          </p:cNvSpPr>
          <p:nvPr>
            <p:ph type="title"/>
          </p:nvPr>
        </p:nvSpPr>
        <p:spPr/>
        <p:txBody>
          <a:bodyPr/>
          <a:lstStyle/>
          <a:p>
            <a:r>
              <a:rPr lang="cs-CZ" dirty="0"/>
              <a:t>Dokumentární akreditiv</a:t>
            </a:r>
            <a:endParaRPr lang="pl-PL" dirty="0"/>
          </a:p>
        </p:txBody>
      </p:sp>
      <p:sp>
        <p:nvSpPr>
          <p:cNvPr id="6" name="Zástupný obsah 5">
            <a:extLst>
              <a:ext uri="{FF2B5EF4-FFF2-40B4-BE49-F238E27FC236}">
                <a16:creationId xmlns:a16="http://schemas.microsoft.com/office/drawing/2014/main" id="{6BD194BF-B3EA-4B11-9926-ABC42AF3C815}"/>
              </a:ext>
            </a:extLst>
          </p:cNvPr>
          <p:cNvSpPr>
            <a:spLocks noGrp="1"/>
          </p:cNvSpPr>
          <p:nvPr>
            <p:ph idx="1"/>
          </p:nvPr>
        </p:nvSpPr>
        <p:spPr/>
        <p:txBody>
          <a:bodyPr/>
          <a:lstStyle/>
          <a:p>
            <a:pPr algn="just"/>
            <a:r>
              <a:rPr lang="cs-CZ" sz="1800" dirty="0"/>
              <a:t>Dokumentární akreditiv je platební instrument, který spočívá v písemném závazku banky poskytnout beneficientovi akreditivem stanovené plnění proti předložení dokumentů odpovídajících podmínkám akreditivu v rámci platnosti akreditivu.</a:t>
            </a:r>
          </a:p>
          <a:p>
            <a:pPr algn="just"/>
            <a:r>
              <a:rPr lang="cs-CZ" sz="1800" dirty="0"/>
              <a:t>Využití dokumentárního akreditivu tak umožňuje prodávajícímu (exportérovi) namísto rizika nezaplacení odběratelem podstoupit riziko nezaplacení bankou. </a:t>
            </a:r>
          </a:p>
          <a:p>
            <a:pPr algn="just"/>
            <a:r>
              <a:rPr lang="cs-CZ" sz="1800" dirty="0"/>
              <a:t>Z pohledu banky je dokumentární akreditiv závazkovým produktem – banka se zavazuje za svého klienta (importéra) při splnění podmínek akreditivu zaplatit stanovenou částku. </a:t>
            </a:r>
          </a:p>
          <a:p>
            <a:pPr algn="just"/>
            <a:r>
              <a:rPr lang="cs-CZ" sz="1800" dirty="0"/>
              <a:t>Kromě potenciálního závazku je tedy s dokumentárním akreditivem spojena potenciální pohledávka za klientem, ke které se váže úvěrové riziko. </a:t>
            </a:r>
          </a:p>
        </p:txBody>
      </p:sp>
    </p:spTree>
    <p:extLst>
      <p:ext uri="{BB962C8B-B14F-4D97-AF65-F5344CB8AC3E}">
        <p14:creationId xmlns:p14="http://schemas.microsoft.com/office/powerpoint/2010/main" val="1886795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sp>
        <p:nvSpPr>
          <p:cNvPr id="4" name="Nadpis 3"/>
          <p:cNvSpPr>
            <a:spLocks noGrp="1"/>
          </p:cNvSpPr>
          <p:nvPr>
            <p:ph type="title"/>
          </p:nvPr>
        </p:nvSpPr>
        <p:spPr/>
        <p:txBody>
          <a:bodyPr/>
          <a:lstStyle/>
          <a:p>
            <a:r>
              <a:rPr lang="cs-CZ" dirty="0"/>
              <a:t>Dokumentární akreditiv</a:t>
            </a:r>
            <a:endParaRPr lang="pl-PL" dirty="0"/>
          </a:p>
        </p:txBody>
      </p:sp>
      <p:sp>
        <p:nvSpPr>
          <p:cNvPr id="6" name="Zástupný obsah 5">
            <a:extLst>
              <a:ext uri="{FF2B5EF4-FFF2-40B4-BE49-F238E27FC236}">
                <a16:creationId xmlns:a16="http://schemas.microsoft.com/office/drawing/2014/main" id="{6BD194BF-B3EA-4B11-9926-ABC42AF3C815}"/>
              </a:ext>
            </a:extLst>
          </p:cNvPr>
          <p:cNvSpPr>
            <a:spLocks noGrp="1"/>
          </p:cNvSpPr>
          <p:nvPr>
            <p:ph idx="1"/>
          </p:nvPr>
        </p:nvSpPr>
        <p:spPr/>
        <p:txBody>
          <a:bodyPr/>
          <a:lstStyle/>
          <a:p>
            <a:pPr algn="just"/>
            <a:r>
              <a:rPr lang="cs-CZ" sz="1800" dirty="0"/>
              <a:t>V českém právu je akreditiv upraven občanským zákoníkem (zákon č. 89/2012 Sb., občanský zákoník) v §2682-2693; jedná se přitom o úpravu jen základních parametrů akreditivu. Akreditivy jsou obvykle vystavovány podle Jednotných zvyklostí a pravidel pro dokumentární akreditivy (UCP) vydaných Mezinárodní obchodní komorou v Paříži. Jejich aktuálním zněním je revize účinná </a:t>
            </a:r>
            <a:r>
              <a:rPr lang="cs-CZ" sz="1800" dirty="0" err="1"/>
              <a:t>odr</a:t>
            </a:r>
            <a:r>
              <a:rPr lang="cs-CZ" sz="1800" dirty="0"/>
              <a:t> oku 2007 – UCP600.</a:t>
            </a:r>
          </a:p>
          <a:p>
            <a:pPr algn="just"/>
            <a:r>
              <a:rPr lang="cs-CZ" sz="1800" dirty="0"/>
              <a:t>UCP600 stanovují definice pojmů, principy a všeobecná pravidla pro vystavování nebo změny akreditivů a kontrolu dokumentů. Cílem UCP600 je zajistit jednotná pravidla proplacení dokumentárním akreditivem v rámci celého světa, nicméně i přes jejich použití se mohou vyskytnout rozdíly v závislosti na právním prostředí jednotlivých států a vnitřních předpisech jednotlivých bank.</a:t>
            </a:r>
          </a:p>
        </p:txBody>
      </p:sp>
    </p:spTree>
    <p:extLst>
      <p:ext uri="{BB962C8B-B14F-4D97-AF65-F5344CB8AC3E}">
        <p14:creationId xmlns:p14="http://schemas.microsoft.com/office/powerpoint/2010/main" val="6786871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23</a:t>
            </a:fld>
            <a:endParaRPr lang="cs-CZ" altLang="cs-CZ" dirty="0"/>
          </a:p>
        </p:txBody>
      </p:sp>
      <p:sp>
        <p:nvSpPr>
          <p:cNvPr id="4" name="Nadpis 3"/>
          <p:cNvSpPr>
            <a:spLocks noGrp="1"/>
          </p:cNvSpPr>
          <p:nvPr>
            <p:ph type="title"/>
          </p:nvPr>
        </p:nvSpPr>
        <p:spPr/>
        <p:txBody>
          <a:bodyPr/>
          <a:lstStyle/>
          <a:p>
            <a:r>
              <a:rPr lang="cs-CZ" dirty="0"/>
              <a:t>Dokumentární akreditiv</a:t>
            </a:r>
            <a:endParaRPr lang="pl-PL" dirty="0"/>
          </a:p>
        </p:txBody>
      </p:sp>
      <p:sp>
        <p:nvSpPr>
          <p:cNvPr id="6" name="Zástupný obsah 5">
            <a:extLst>
              <a:ext uri="{FF2B5EF4-FFF2-40B4-BE49-F238E27FC236}">
                <a16:creationId xmlns:a16="http://schemas.microsoft.com/office/drawing/2014/main" id="{6BD194BF-B3EA-4B11-9926-ABC42AF3C815}"/>
              </a:ext>
            </a:extLst>
          </p:cNvPr>
          <p:cNvSpPr>
            <a:spLocks noGrp="1"/>
          </p:cNvSpPr>
          <p:nvPr>
            <p:ph idx="1"/>
          </p:nvPr>
        </p:nvSpPr>
        <p:spPr/>
        <p:txBody>
          <a:bodyPr/>
          <a:lstStyle/>
          <a:p>
            <a:pPr algn="just"/>
            <a:r>
              <a:rPr lang="cs-CZ" sz="1800" dirty="0"/>
              <a:t>V dokumentárním akreditivu v mezinárodním platebním styku obvykle vystupují alespoň následující subjekty: </a:t>
            </a:r>
          </a:p>
          <a:p>
            <a:pPr algn="just"/>
            <a:r>
              <a:rPr lang="cs-CZ" sz="1800" b="1" dirty="0"/>
              <a:t>příkazce akreditivu </a:t>
            </a:r>
            <a:r>
              <a:rPr lang="cs-CZ" sz="1800" dirty="0"/>
              <a:t>(kupující, importér),</a:t>
            </a:r>
          </a:p>
          <a:p>
            <a:pPr algn="just"/>
            <a:r>
              <a:rPr lang="cs-CZ" sz="1800" b="1" dirty="0"/>
              <a:t>beneficient akreditivu </a:t>
            </a:r>
            <a:r>
              <a:rPr lang="cs-CZ" sz="1800" dirty="0"/>
              <a:t>(</a:t>
            </a:r>
            <a:r>
              <a:rPr lang="cs-CZ" sz="1800" dirty="0" err="1"/>
              <a:t>prodávající,exportér</a:t>
            </a:r>
            <a:r>
              <a:rPr lang="cs-CZ" sz="1800" dirty="0"/>
              <a:t>), </a:t>
            </a:r>
          </a:p>
          <a:p>
            <a:pPr algn="just"/>
            <a:r>
              <a:rPr lang="cs-CZ" sz="1800" b="1" dirty="0"/>
              <a:t>vystavující banka </a:t>
            </a:r>
            <a:r>
              <a:rPr lang="cs-CZ" sz="1800" dirty="0"/>
              <a:t>(banka příkazce, která vystavuje akreditiv),</a:t>
            </a:r>
          </a:p>
          <a:p>
            <a:pPr algn="just"/>
            <a:r>
              <a:rPr lang="cs-CZ" sz="1800" b="1" dirty="0" err="1"/>
              <a:t>avizující</a:t>
            </a:r>
            <a:r>
              <a:rPr lang="cs-CZ" sz="1800" b="1" dirty="0"/>
              <a:t> banka </a:t>
            </a:r>
            <a:r>
              <a:rPr lang="cs-CZ" sz="1800" dirty="0"/>
              <a:t>(banka beneficienta, která může současně vystupovat v roli jmenované banky nebo potvrzující banky).</a:t>
            </a:r>
          </a:p>
          <a:p>
            <a:pPr lvl="1" algn="just">
              <a:lnSpc>
                <a:spcPct val="150000"/>
              </a:lnSpc>
            </a:pPr>
            <a:r>
              <a:rPr lang="cs-CZ" sz="1600" dirty="0" err="1"/>
              <a:t>Avizující</a:t>
            </a:r>
            <a:r>
              <a:rPr lang="cs-CZ" sz="1600" dirty="0"/>
              <a:t> banka svému klientovi pouze avizuje, že byl v jeho prospěch otevřen dokumentární akreditiv.</a:t>
            </a:r>
          </a:p>
          <a:p>
            <a:pPr lvl="1" algn="just">
              <a:lnSpc>
                <a:spcPct val="150000"/>
              </a:lnSpc>
            </a:pPr>
            <a:r>
              <a:rPr lang="cs-CZ" sz="1600" dirty="0"/>
              <a:t>Potvrzující banka potvrzením akreditivu vstupuje do samotného závazku, nezávislého na závazku vystavující banky, plnění z akreditivu vyplatit.</a:t>
            </a:r>
          </a:p>
        </p:txBody>
      </p:sp>
    </p:spTree>
    <p:extLst>
      <p:ext uri="{BB962C8B-B14F-4D97-AF65-F5344CB8AC3E}">
        <p14:creationId xmlns:p14="http://schemas.microsoft.com/office/powerpoint/2010/main" val="307373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24</a:t>
            </a:fld>
            <a:endParaRPr lang="cs-CZ" altLang="cs-CZ" dirty="0"/>
          </a:p>
        </p:txBody>
      </p:sp>
      <p:sp>
        <p:nvSpPr>
          <p:cNvPr id="4" name="Nadpis 3"/>
          <p:cNvSpPr>
            <a:spLocks noGrp="1"/>
          </p:cNvSpPr>
          <p:nvPr>
            <p:ph type="title"/>
          </p:nvPr>
        </p:nvSpPr>
        <p:spPr/>
        <p:txBody>
          <a:bodyPr/>
          <a:lstStyle/>
          <a:p>
            <a:r>
              <a:rPr lang="cs-CZ" dirty="0"/>
              <a:t>Průběh dokumentárního akreditivu</a:t>
            </a:r>
            <a:endParaRPr lang="pl-PL" dirty="0"/>
          </a:p>
        </p:txBody>
      </p:sp>
      <p:pic>
        <p:nvPicPr>
          <p:cNvPr id="2" name="Zástupný obsah 1">
            <a:extLst>
              <a:ext uri="{FF2B5EF4-FFF2-40B4-BE49-F238E27FC236}">
                <a16:creationId xmlns:a16="http://schemas.microsoft.com/office/drawing/2014/main" id="{137BDEEE-3707-4623-9560-523A0A9984F2}"/>
              </a:ext>
            </a:extLst>
          </p:cNvPr>
          <p:cNvPicPr>
            <a:picLocks noGrp="1" noChangeAspect="1"/>
          </p:cNvPicPr>
          <p:nvPr>
            <p:ph idx="1"/>
          </p:nvPr>
        </p:nvPicPr>
        <p:blipFill rotWithShape="1">
          <a:blip r:embed="rId2"/>
          <a:srcRect l="14002" t="30684" r="23383" b="15647"/>
          <a:stretch/>
        </p:blipFill>
        <p:spPr>
          <a:xfrm>
            <a:off x="2502071" y="1696212"/>
            <a:ext cx="8050780" cy="3881628"/>
          </a:xfrm>
          <a:prstGeom prst="rect">
            <a:avLst/>
          </a:prstGeom>
        </p:spPr>
      </p:pic>
    </p:spTree>
    <p:extLst>
      <p:ext uri="{BB962C8B-B14F-4D97-AF65-F5344CB8AC3E}">
        <p14:creationId xmlns:p14="http://schemas.microsoft.com/office/powerpoint/2010/main" val="2794884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25</a:t>
            </a:fld>
            <a:endParaRPr lang="cs-CZ" altLang="cs-CZ" dirty="0"/>
          </a:p>
        </p:txBody>
      </p:sp>
      <p:sp>
        <p:nvSpPr>
          <p:cNvPr id="4" name="Nadpis 3"/>
          <p:cNvSpPr>
            <a:spLocks noGrp="1"/>
          </p:cNvSpPr>
          <p:nvPr>
            <p:ph type="title"/>
          </p:nvPr>
        </p:nvSpPr>
        <p:spPr/>
        <p:txBody>
          <a:bodyPr/>
          <a:lstStyle/>
          <a:p>
            <a:r>
              <a:rPr lang="cs-CZ" dirty="0"/>
              <a:t>Použití a čerpání dokumentárního akreditivu</a:t>
            </a:r>
            <a:endParaRPr lang="pl-PL" dirty="0"/>
          </a:p>
        </p:txBody>
      </p:sp>
      <p:pic>
        <p:nvPicPr>
          <p:cNvPr id="7" name="Zástupný obsah 6">
            <a:extLst>
              <a:ext uri="{FF2B5EF4-FFF2-40B4-BE49-F238E27FC236}">
                <a16:creationId xmlns:a16="http://schemas.microsoft.com/office/drawing/2014/main" id="{7895BE93-E1D3-40E3-951C-9663D4BA6D9A}"/>
              </a:ext>
            </a:extLst>
          </p:cNvPr>
          <p:cNvPicPr>
            <a:picLocks noGrp="1" noChangeAspect="1"/>
          </p:cNvPicPr>
          <p:nvPr>
            <p:ph idx="1"/>
          </p:nvPr>
        </p:nvPicPr>
        <p:blipFill rotWithShape="1">
          <a:blip r:embed="rId2"/>
          <a:srcRect l="17606" t="25162" r="8600" b="6371"/>
          <a:stretch/>
        </p:blipFill>
        <p:spPr>
          <a:xfrm>
            <a:off x="2160111" y="1517905"/>
            <a:ext cx="7569106" cy="3950208"/>
          </a:xfrm>
          <a:prstGeom prst="rect">
            <a:avLst/>
          </a:prstGeom>
        </p:spPr>
      </p:pic>
    </p:spTree>
    <p:extLst>
      <p:ext uri="{BB962C8B-B14F-4D97-AF65-F5344CB8AC3E}">
        <p14:creationId xmlns:p14="http://schemas.microsoft.com/office/powerpoint/2010/main" val="10590926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26</a:t>
            </a:fld>
            <a:endParaRPr lang="cs-CZ" altLang="cs-CZ" dirty="0"/>
          </a:p>
        </p:txBody>
      </p:sp>
      <p:sp>
        <p:nvSpPr>
          <p:cNvPr id="4" name="Nadpis 3"/>
          <p:cNvSpPr>
            <a:spLocks noGrp="1"/>
          </p:cNvSpPr>
          <p:nvPr>
            <p:ph type="title"/>
          </p:nvPr>
        </p:nvSpPr>
        <p:spPr/>
        <p:txBody>
          <a:bodyPr/>
          <a:lstStyle/>
          <a:p>
            <a:r>
              <a:rPr lang="cs-CZ" dirty="0"/>
              <a:t>Použitelnost akreditivu</a:t>
            </a:r>
            <a:endParaRPr lang="pl-PL" dirty="0"/>
          </a:p>
        </p:txBody>
      </p:sp>
      <p:sp>
        <p:nvSpPr>
          <p:cNvPr id="5" name="Zástupný obsah 4">
            <a:extLst>
              <a:ext uri="{FF2B5EF4-FFF2-40B4-BE49-F238E27FC236}">
                <a16:creationId xmlns:a16="http://schemas.microsoft.com/office/drawing/2014/main" id="{E6B03393-D15D-4641-9945-575A3AC8C259}"/>
              </a:ext>
            </a:extLst>
          </p:cNvPr>
          <p:cNvSpPr>
            <a:spLocks noGrp="1"/>
          </p:cNvSpPr>
          <p:nvPr>
            <p:ph idx="1"/>
          </p:nvPr>
        </p:nvSpPr>
        <p:spPr/>
        <p:txBody>
          <a:bodyPr/>
          <a:lstStyle/>
          <a:p>
            <a:pPr marL="72000" indent="0" algn="just">
              <a:buNone/>
            </a:pPr>
            <a:r>
              <a:rPr lang="cs-CZ" sz="1800" dirty="0"/>
              <a:t>Akreditiv může být použitelný:</a:t>
            </a:r>
          </a:p>
          <a:p>
            <a:pPr algn="just"/>
            <a:r>
              <a:rPr lang="cs-CZ" sz="1800" b="1" dirty="0"/>
              <a:t>Platbou </a:t>
            </a:r>
            <a:r>
              <a:rPr lang="cs-CZ" sz="1800" b="1" dirty="0" err="1"/>
              <a:t>naviděnou</a:t>
            </a:r>
            <a:r>
              <a:rPr lang="cs-CZ" sz="1800" b="1" dirty="0"/>
              <a:t> </a:t>
            </a:r>
            <a:r>
              <a:rPr lang="cs-CZ" sz="1800" dirty="0"/>
              <a:t>- je proplácen ihned poté, co banka přezkoumala dokumenty a shledala je v souladu s podmínkami akreditivu.</a:t>
            </a:r>
          </a:p>
          <a:p>
            <a:pPr algn="just"/>
            <a:r>
              <a:rPr lang="cs-CZ" sz="1800" b="1" dirty="0"/>
              <a:t>Odloženou platbou </a:t>
            </a:r>
            <a:r>
              <a:rPr lang="cs-CZ" sz="1800" dirty="0"/>
              <a:t>– od akreditivu použitelného platbou na viděnou se liší jen časem placení. Vystavující, potvrzující nebo </a:t>
            </a:r>
            <a:r>
              <a:rPr lang="cs-CZ" sz="1800" dirty="0" err="1"/>
              <a:t>avizující</a:t>
            </a:r>
            <a:r>
              <a:rPr lang="cs-CZ" sz="1800" dirty="0"/>
              <a:t> banka na sebe v tomto případě bere závazek dokumenty proplatit ve lhůtě stanovené podmínkami akreditivu. </a:t>
            </a:r>
          </a:p>
          <a:p>
            <a:pPr algn="just"/>
            <a:r>
              <a:rPr lang="cs-CZ" sz="1800" b="1" dirty="0"/>
              <a:t>Akceptací</a:t>
            </a:r>
            <a:r>
              <a:rPr lang="cs-CZ" sz="1800" dirty="0"/>
              <a:t> – beneficient vystavuje na banku, u které je akreditiv použitelný, cizí směnku. Tato banka ji v případě prezentace dokumentů vyhovující podmínkám akreditivu musí akceptovat a následně ve splatnosti zaplatit. V praxi bude jmenovaná banka obvykle ochotná směnku akceptovat jen v případech, kdy bude mít s beneficientem nebo vystavující bankou ujednání o financování.</a:t>
            </a:r>
          </a:p>
        </p:txBody>
      </p:sp>
    </p:spTree>
    <p:extLst>
      <p:ext uri="{BB962C8B-B14F-4D97-AF65-F5344CB8AC3E}">
        <p14:creationId xmlns:p14="http://schemas.microsoft.com/office/powerpoint/2010/main" val="2509270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27</a:t>
            </a:fld>
            <a:endParaRPr lang="cs-CZ" altLang="cs-CZ" dirty="0"/>
          </a:p>
        </p:txBody>
      </p:sp>
      <p:sp>
        <p:nvSpPr>
          <p:cNvPr id="4" name="Nadpis 3"/>
          <p:cNvSpPr>
            <a:spLocks noGrp="1"/>
          </p:cNvSpPr>
          <p:nvPr>
            <p:ph type="title"/>
          </p:nvPr>
        </p:nvSpPr>
        <p:spPr/>
        <p:txBody>
          <a:bodyPr/>
          <a:lstStyle/>
          <a:p>
            <a:r>
              <a:rPr lang="cs-CZ" dirty="0"/>
              <a:t>Použitelnost akreditivu</a:t>
            </a:r>
            <a:endParaRPr lang="pl-PL" dirty="0"/>
          </a:p>
        </p:txBody>
      </p:sp>
      <p:sp>
        <p:nvSpPr>
          <p:cNvPr id="5" name="Zástupný obsah 4">
            <a:extLst>
              <a:ext uri="{FF2B5EF4-FFF2-40B4-BE49-F238E27FC236}">
                <a16:creationId xmlns:a16="http://schemas.microsoft.com/office/drawing/2014/main" id="{E6B03393-D15D-4641-9945-575A3AC8C259}"/>
              </a:ext>
            </a:extLst>
          </p:cNvPr>
          <p:cNvSpPr>
            <a:spLocks noGrp="1"/>
          </p:cNvSpPr>
          <p:nvPr>
            <p:ph idx="1"/>
          </p:nvPr>
        </p:nvSpPr>
        <p:spPr/>
        <p:txBody>
          <a:bodyPr/>
          <a:lstStyle/>
          <a:p>
            <a:pPr algn="just"/>
            <a:r>
              <a:rPr lang="cs-CZ" sz="1800" b="1" dirty="0"/>
              <a:t>Negociací</a:t>
            </a:r>
            <a:r>
              <a:rPr lang="cs-CZ" sz="1800" dirty="0"/>
              <a:t> – negociace znamená odkoupení dokumentů nebo směnky cizí na vystavující banku jmenovanou nebo potvrzující bankou (negociační bankou). Negociační banka beneficientovi zaplatí nebo se zaváže mu zaplatit sjednanou částku a to nejpozději v den, kdy má platbu obdržet od vystavující banky – tedy v den splatnosti směnky. </a:t>
            </a:r>
          </a:p>
        </p:txBody>
      </p:sp>
    </p:spTree>
    <p:extLst>
      <p:ext uri="{BB962C8B-B14F-4D97-AF65-F5344CB8AC3E}">
        <p14:creationId xmlns:p14="http://schemas.microsoft.com/office/powerpoint/2010/main" val="18599319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28</a:t>
            </a:fld>
            <a:endParaRPr lang="cs-CZ" altLang="cs-CZ" dirty="0"/>
          </a:p>
        </p:txBody>
      </p:sp>
      <p:sp>
        <p:nvSpPr>
          <p:cNvPr id="4" name="Nadpis 3"/>
          <p:cNvSpPr>
            <a:spLocks noGrp="1"/>
          </p:cNvSpPr>
          <p:nvPr>
            <p:ph type="title"/>
          </p:nvPr>
        </p:nvSpPr>
        <p:spPr/>
        <p:txBody>
          <a:bodyPr/>
          <a:lstStyle/>
          <a:p>
            <a:r>
              <a:rPr lang="cs-CZ" dirty="0"/>
              <a:t>Druhy akreditivů</a:t>
            </a:r>
            <a:endParaRPr lang="pl-PL" dirty="0"/>
          </a:p>
        </p:txBody>
      </p:sp>
      <p:sp>
        <p:nvSpPr>
          <p:cNvPr id="5" name="Zástupný obsah 4">
            <a:extLst>
              <a:ext uri="{FF2B5EF4-FFF2-40B4-BE49-F238E27FC236}">
                <a16:creationId xmlns:a16="http://schemas.microsoft.com/office/drawing/2014/main" id="{E6B03393-D15D-4641-9945-575A3AC8C259}"/>
              </a:ext>
            </a:extLst>
          </p:cNvPr>
          <p:cNvSpPr>
            <a:spLocks noGrp="1"/>
          </p:cNvSpPr>
          <p:nvPr>
            <p:ph idx="1"/>
          </p:nvPr>
        </p:nvSpPr>
        <p:spPr/>
        <p:txBody>
          <a:bodyPr/>
          <a:lstStyle/>
          <a:p>
            <a:pPr marL="72000" indent="0" algn="just">
              <a:buNone/>
            </a:pPr>
            <a:r>
              <a:rPr lang="cs-CZ" sz="1800" b="1" dirty="0"/>
              <a:t>Převoditelný akreditiv</a:t>
            </a:r>
          </a:p>
          <a:p>
            <a:pPr algn="just"/>
            <a:r>
              <a:rPr lang="cs-CZ" sz="1800" dirty="0"/>
              <a:t>Umožňují-li to podmínky akreditivu, lze ho převést z prvního beneficienta na druhého beneficienta. K provedení převodu je oprávněna banka, u které je akreditiv použitelný. Převod akreditivu se uplatňuje v případech, kdy je první beneficient pouze prostředníkem, který zboží nakupuje od svého dodavatele, na nějž akreditiv může převést a tím mu zajistit platbu.</a:t>
            </a:r>
          </a:p>
          <a:p>
            <a:pPr algn="just"/>
            <a:r>
              <a:rPr lang="cs-CZ" sz="1800" dirty="0"/>
              <a:t>UCP600 stanovují několik parametrů, ve kterých se může převedený akreditiv lišit od původního –jedná se především o částku, ceny a lhůty. Tím je prvnímu beneficientovi umožněno prodávat za odlišnou (vyšší) cenu, než nakupuje, a realizovat tak marži. </a:t>
            </a:r>
          </a:p>
        </p:txBody>
      </p:sp>
    </p:spTree>
    <p:extLst>
      <p:ext uri="{BB962C8B-B14F-4D97-AF65-F5344CB8AC3E}">
        <p14:creationId xmlns:p14="http://schemas.microsoft.com/office/powerpoint/2010/main" val="41430659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29</a:t>
            </a:fld>
            <a:endParaRPr lang="cs-CZ" altLang="cs-CZ" dirty="0"/>
          </a:p>
        </p:txBody>
      </p:sp>
      <p:sp>
        <p:nvSpPr>
          <p:cNvPr id="4" name="Nadpis 3"/>
          <p:cNvSpPr>
            <a:spLocks noGrp="1"/>
          </p:cNvSpPr>
          <p:nvPr>
            <p:ph type="title"/>
          </p:nvPr>
        </p:nvSpPr>
        <p:spPr/>
        <p:txBody>
          <a:bodyPr/>
          <a:lstStyle/>
          <a:p>
            <a:r>
              <a:rPr lang="cs-CZ" dirty="0"/>
              <a:t>Druhy akreditivů</a:t>
            </a:r>
            <a:endParaRPr lang="pl-PL" dirty="0"/>
          </a:p>
        </p:txBody>
      </p:sp>
      <p:sp>
        <p:nvSpPr>
          <p:cNvPr id="5" name="Zástupný obsah 4">
            <a:extLst>
              <a:ext uri="{FF2B5EF4-FFF2-40B4-BE49-F238E27FC236}">
                <a16:creationId xmlns:a16="http://schemas.microsoft.com/office/drawing/2014/main" id="{E6B03393-D15D-4641-9945-575A3AC8C259}"/>
              </a:ext>
            </a:extLst>
          </p:cNvPr>
          <p:cNvSpPr>
            <a:spLocks noGrp="1"/>
          </p:cNvSpPr>
          <p:nvPr>
            <p:ph idx="1"/>
          </p:nvPr>
        </p:nvSpPr>
        <p:spPr/>
        <p:txBody>
          <a:bodyPr/>
          <a:lstStyle/>
          <a:p>
            <a:pPr marL="72000" indent="0" algn="just">
              <a:buNone/>
            </a:pPr>
            <a:r>
              <a:rPr lang="cs-CZ" sz="1800" b="1" dirty="0" err="1"/>
              <a:t>Back</a:t>
            </a:r>
            <a:r>
              <a:rPr lang="cs-CZ" sz="1800" b="1" dirty="0"/>
              <a:t>-to-</a:t>
            </a:r>
            <a:r>
              <a:rPr lang="cs-CZ" sz="1800" b="1" dirty="0" err="1"/>
              <a:t>back</a:t>
            </a:r>
            <a:r>
              <a:rPr lang="cs-CZ" sz="1800" b="1" dirty="0"/>
              <a:t> akreditiv</a:t>
            </a:r>
          </a:p>
          <a:p>
            <a:pPr algn="just"/>
            <a:r>
              <a:rPr lang="cs-CZ" sz="1800" dirty="0" err="1"/>
              <a:t>Back</a:t>
            </a:r>
            <a:r>
              <a:rPr lang="cs-CZ" sz="1800" dirty="0"/>
              <a:t>-to-</a:t>
            </a:r>
            <a:r>
              <a:rPr lang="cs-CZ" sz="1800" dirty="0" err="1"/>
              <a:t>back</a:t>
            </a:r>
            <a:r>
              <a:rPr lang="cs-CZ" sz="1800" dirty="0"/>
              <a:t> akreditiv je akreditiv vystavený na základě jiného akreditivu, který pro něj slouží jako zajištění. </a:t>
            </a:r>
            <a:r>
              <a:rPr lang="cs-CZ" sz="1800" dirty="0" err="1"/>
              <a:t>Back</a:t>
            </a:r>
            <a:r>
              <a:rPr lang="cs-CZ" sz="1800" dirty="0"/>
              <a:t>-to-</a:t>
            </a:r>
            <a:r>
              <a:rPr lang="cs-CZ" sz="1800" dirty="0" err="1"/>
              <a:t>back</a:t>
            </a:r>
            <a:r>
              <a:rPr lang="cs-CZ" sz="1800" dirty="0"/>
              <a:t> akreditiv je placen z prostředků získaných z prvního akreditivu. Jeho využití je obdobné jako v případě převoditelného akreditivu, tedy pro  financování prostředníků či exportérů zajišťujících jen část dodávky.</a:t>
            </a:r>
          </a:p>
          <a:p>
            <a:pPr algn="just"/>
            <a:r>
              <a:rPr lang="cs-CZ" sz="1800" dirty="0"/>
              <a:t>Oproti převoditelnému akreditivu je ale </a:t>
            </a:r>
            <a:r>
              <a:rPr lang="cs-CZ" sz="1800" dirty="0" err="1"/>
              <a:t>back</a:t>
            </a:r>
            <a:r>
              <a:rPr lang="cs-CZ" sz="1800" dirty="0"/>
              <a:t>-to-</a:t>
            </a:r>
            <a:r>
              <a:rPr lang="cs-CZ" sz="1800" dirty="0" err="1"/>
              <a:t>back</a:t>
            </a:r>
            <a:r>
              <a:rPr lang="cs-CZ" sz="1800" dirty="0"/>
              <a:t> akreditiv flexibilnější – může se od původního akreditivu lišit ve více parametrech než převoditelný akreditiv. Čím větší  jsou rozdíly v podmínkách obou akreditivů, tím vyšší riziko podstupuje banka vystavující </a:t>
            </a:r>
            <a:r>
              <a:rPr lang="cs-CZ" sz="1800" dirty="0" err="1"/>
              <a:t>back</a:t>
            </a:r>
            <a:r>
              <a:rPr lang="cs-CZ" sz="1800" dirty="0"/>
              <a:t>-to-</a:t>
            </a:r>
            <a:r>
              <a:rPr lang="cs-CZ" sz="1800" dirty="0" err="1"/>
              <a:t>back</a:t>
            </a:r>
            <a:r>
              <a:rPr lang="cs-CZ" sz="1800" dirty="0"/>
              <a:t> akreditiv. Roste totiž šance, že beneficient </a:t>
            </a:r>
            <a:r>
              <a:rPr lang="cs-CZ" sz="1800" dirty="0" err="1"/>
              <a:t>back</a:t>
            </a:r>
            <a:r>
              <a:rPr lang="cs-CZ" sz="1800" dirty="0"/>
              <a:t>-to-</a:t>
            </a:r>
            <a:r>
              <a:rPr lang="cs-CZ" sz="1800" dirty="0" err="1"/>
              <a:t>back</a:t>
            </a:r>
            <a:r>
              <a:rPr lang="cs-CZ" sz="1800" dirty="0"/>
              <a:t> akreditivu splní podmínky a banka z akreditivu bude plnit, ale příkazce, tj. beneficient původního akreditivu, podmínky nesplní a prostředky, z nichž měl být placen </a:t>
            </a:r>
            <a:r>
              <a:rPr lang="cs-CZ" sz="1800" dirty="0" err="1"/>
              <a:t>back</a:t>
            </a:r>
            <a:r>
              <a:rPr lang="cs-CZ" sz="1800" dirty="0"/>
              <a:t>-to-</a:t>
            </a:r>
            <a:r>
              <a:rPr lang="cs-CZ" sz="1800" dirty="0" err="1"/>
              <a:t>back</a:t>
            </a:r>
            <a:r>
              <a:rPr lang="cs-CZ" sz="1800" dirty="0"/>
              <a:t> akreditiv, nezíská.</a:t>
            </a:r>
          </a:p>
        </p:txBody>
      </p:sp>
    </p:spTree>
    <p:extLst>
      <p:ext uri="{BB962C8B-B14F-4D97-AF65-F5344CB8AC3E}">
        <p14:creationId xmlns:p14="http://schemas.microsoft.com/office/powerpoint/2010/main" val="3670205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4" name="Nadpis 3"/>
          <p:cNvSpPr>
            <a:spLocks noGrp="1"/>
          </p:cNvSpPr>
          <p:nvPr>
            <p:ph type="title"/>
          </p:nvPr>
        </p:nvSpPr>
        <p:spPr/>
        <p:txBody>
          <a:bodyPr/>
          <a:lstStyle/>
          <a:p>
            <a:r>
              <a:rPr lang="cs-CZ" dirty="0"/>
              <a:t>Bankovní záruka</a:t>
            </a:r>
          </a:p>
        </p:txBody>
      </p:sp>
      <p:sp>
        <p:nvSpPr>
          <p:cNvPr id="5" name="Zástupný symbol pro obsah 4"/>
          <p:cNvSpPr>
            <a:spLocks noGrp="1"/>
          </p:cNvSpPr>
          <p:nvPr>
            <p:ph idx="1"/>
          </p:nvPr>
        </p:nvSpPr>
        <p:spPr/>
        <p:txBody>
          <a:bodyPr/>
          <a:lstStyle/>
          <a:p>
            <a:r>
              <a:rPr lang="cs-CZ" sz="1800" dirty="0"/>
              <a:t>Podle NOZ č. 89/2012 Sb.</a:t>
            </a:r>
          </a:p>
          <a:p>
            <a:pPr marL="414900" indent="-342900">
              <a:buFont typeface="+mj-lt"/>
              <a:buAutoNum type="arabicPeriod"/>
            </a:pPr>
            <a:r>
              <a:rPr lang="cs-CZ" sz="1800" dirty="0"/>
              <a:t>Finanční záruka vzniká prohlášením výstavce v záruční listině, že uspokojí věřitele podle záruční listiny do výše určité peněžní částky, nesplní-li dlužník věřiteli určitý dluh, anebo splní-li se jiné podmínky určené v záruční listině. Je-li výstavcem banka, zahraniční banka nebo spořitelní a úvěrní družstvo, jedná se o bankovní záruku. </a:t>
            </a:r>
          </a:p>
          <a:p>
            <a:pPr marL="414900" indent="-342900">
              <a:buFont typeface="+mj-lt"/>
              <a:buAutoNum type="arabicPeriod"/>
            </a:pPr>
            <a:r>
              <a:rPr lang="cs-CZ" sz="1800" dirty="0"/>
              <a:t>Záruční listina vyžaduje písemnou formu.</a:t>
            </a:r>
          </a:p>
          <a:p>
            <a:pPr marL="414900" indent="-342900">
              <a:buFont typeface="+mj-lt"/>
              <a:buAutoNum type="arabicPeriod"/>
            </a:pPr>
            <a:endParaRPr lang="cs-CZ" sz="1800" dirty="0"/>
          </a:p>
          <a:p>
            <a:r>
              <a:rPr lang="cs-CZ" sz="1800" b="1" dirty="0"/>
              <a:t>Vystavením bankovní záruky vstupuje ručící banka za svého klienta do závazku a přebírá na sebe riziko, že klient závazek nesplní. </a:t>
            </a:r>
          </a:p>
          <a:p>
            <a:r>
              <a:rPr lang="cs-CZ" sz="1800" dirty="0"/>
              <a:t>Bankovní záruka vzniká na základě písemného prohlášení banky a je obvykle vystavována na příkaz klienta banky (příkazce).</a:t>
            </a:r>
          </a:p>
        </p:txBody>
      </p:sp>
    </p:spTree>
    <p:extLst>
      <p:ext uri="{BB962C8B-B14F-4D97-AF65-F5344CB8AC3E}">
        <p14:creationId xmlns:p14="http://schemas.microsoft.com/office/powerpoint/2010/main" val="24231911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30</a:t>
            </a:fld>
            <a:endParaRPr lang="cs-CZ" altLang="cs-CZ" dirty="0"/>
          </a:p>
        </p:txBody>
      </p:sp>
      <p:sp>
        <p:nvSpPr>
          <p:cNvPr id="4" name="Nadpis 3"/>
          <p:cNvSpPr>
            <a:spLocks noGrp="1"/>
          </p:cNvSpPr>
          <p:nvPr>
            <p:ph type="title"/>
          </p:nvPr>
        </p:nvSpPr>
        <p:spPr/>
        <p:txBody>
          <a:bodyPr/>
          <a:lstStyle/>
          <a:p>
            <a:r>
              <a:rPr lang="cs-CZ" dirty="0"/>
              <a:t>Druhy akreditivů</a:t>
            </a:r>
            <a:endParaRPr lang="pl-PL" dirty="0"/>
          </a:p>
        </p:txBody>
      </p:sp>
      <p:sp>
        <p:nvSpPr>
          <p:cNvPr id="5" name="Zástupný obsah 4">
            <a:extLst>
              <a:ext uri="{FF2B5EF4-FFF2-40B4-BE49-F238E27FC236}">
                <a16:creationId xmlns:a16="http://schemas.microsoft.com/office/drawing/2014/main" id="{E6B03393-D15D-4641-9945-575A3AC8C259}"/>
              </a:ext>
            </a:extLst>
          </p:cNvPr>
          <p:cNvSpPr>
            <a:spLocks noGrp="1"/>
          </p:cNvSpPr>
          <p:nvPr>
            <p:ph idx="1"/>
          </p:nvPr>
        </p:nvSpPr>
        <p:spPr/>
        <p:txBody>
          <a:bodyPr/>
          <a:lstStyle/>
          <a:p>
            <a:pPr marL="72000" indent="0" algn="just">
              <a:buNone/>
            </a:pPr>
            <a:r>
              <a:rPr lang="cs-CZ" sz="1800" b="1" dirty="0"/>
              <a:t>Revolvingový akreditiv</a:t>
            </a:r>
          </a:p>
          <a:p>
            <a:pPr algn="just"/>
            <a:r>
              <a:rPr lang="cs-CZ" sz="1800" dirty="0"/>
              <a:t>Jako revolvingový se označuje dokumentární akreditiv, který se po každém čerpání nebo po uplynutí stanovené lhůty opět obnovuje ve stejné (či vyšší) hodnotě a je k dispozici pro další čerpání. Podmínky obnovování jsou vždy stanoveny samotným akreditivem. Využití má v případech, kdy se pravidelně opakují dodávky stejného zboží a pro každou dodávku jsou k dispozici samostatné dokumenty –namísto otevírání více akreditivů je možné všechny platby provést prostřednictvím jediného revolvingového akreditivu.</a:t>
            </a:r>
          </a:p>
        </p:txBody>
      </p:sp>
    </p:spTree>
    <p:extLst>
      <p:ext uri="{BB962C8B-B14F-4D97-AF65-F5344CB8AC3E}">
        <p14:creationId xmlns:p14="http://schemas.microsoft.com/office/powerpoint/2010/main" val="2319301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31</a:t>
            </a:fld>
            <a:endParaRPr lang="cs-CZ" altLang="cs-CZ" dirty="0"/>
          </a:p>
        </p:txBody>
      </p:sp>
      <p:sp>
        <p:nvSpPr>
          <p:cNvPr id="4" name="Nadpis 3"/>
          <p:cNvSpPr>
            <a:spLocks noGrp="1"/>
          </p:cNvSpPr>
          <p:nvPr>
            <p:ph type="title"/>
          </p:nvPr>
        </p:nvSpPr>
        <p:spPr/>
        <p:txBody>
          <a:bodyPr/>
          <a:lstStyle/>
          <a:p>
            <a:r>
              <a:rPr lang="cs-CZ" dirty="0"/>
              <a:t>Druhy akreditivů</a:t>
            </a:r>
            <a:endParaRPr lang="pl-PL" dirty="0"/>
          </a:p>
        </p:txBody>
      </p:sp>
      <p:sp>
        <p:nvSpPr>
          <p:cNvPr id="5" name="Zástupný obsah 4">
            <a:extLst>
              <a:ext uri="{FF2B5EF4-FFF2-40B4-BE49-F238E27FC236}">
                <a16:creationId xmlns:a16="http://schemas.microsoft.com/office/drawing/2014/main" id="{E6B03393-D15D-4641-9945-575A3AC8C259}"/>
              </a:ext>
            </a:extLst>
          </p:cNvPr>
          <p:cNvSpPr>
            <a:spLocks noGrp="1"/>
          </p:cNvSpPr>
          <p:nvPr>
            <p:ph idx="1"/>
          </p:nvPr>
        </p:nvSpPr>
        <p:spPr/>
        <p:txBody>
          <a:bodyPr/>
          <a:lstStyle/>
          <a:p>
            <a:pPr marL="72000" indent="0" algn="just">
              <a:buNone/>
            </a:pPr>
            <a:r>
              <a:rPr lang="cs-CZ" sz="1800" b="1" dirty="0" err="1"/>
              <a:t>Standby</a:t>
            </a:r>
            <a:r>
              <a:rPr lang="cs-CZ" sz="1800" b="1" dirty="0"/>
              <a:t> akreditiv</a:t>
            </a:r>
          </a:p>
          <a:p>
            <a:pPr algn="just"/>
            <a:r>
              <a:rPr lang="cs-CZ" sz="1800" dirty="0" err="1"/>
              <a:t>Standby</a:t>
            </a:r>
            <a:r>
              <a:rPr lang="cs-CZ" sz="1800" dirty="0"/>
              <a:t> akreditiv se vyvinul v oblastech, kde legislativa neumožňuje vystavovat bankovní záruky. Na rozdíl od běžného akreditivu se u </a:t>
            </a:r>
            <a:r>
              <a:rPr lang="cs-CZ" sz="1800" dirty="0" err="1"/>
              <a:t>standby</a:t>
            </a:r>
            <a:r>
              <a:rPr lang="cs-CZ" sz="1800" dirty="0"/>
              <a:t> akreditivu implicitně nepředpokládá, že bude čerpán. Za standardních okolností platba proběhne mimo akreditiv, ten slouží pouze jako zajištění pro případ nezaplacení nebo nesplnění jiné smluvní podmínky. Požadovány jsou dokumenty prokazující, že závazek nebyl splněn.</a:t>
            </a:r>
          </a:p>
          <a:p>
            <a:pPr algn="just"/>
            <a:r>
              <a:rPr lang="cs-CZ" sz="1800" dirty="0" err="1"/>
              <a:t>Standby</a:t>
            </a:r>
            <a:r>
              <a:rPr lang="cs-CZ" sz="1800" dirty="0"/>
              <a:t> akreditivem je možné nahradit jakoukoliv platební i neplatební záruku, jeho využití v praxi je obdobné.</a:t>
            </a:r>
          </a:p>
        </p:txBody>
      </p:sp>
    </p:spTree>
    <p:extLst>
      <p:ext uri="{BB962C8B-B14F-4D97-AF65-F5344CB8AC3E}">
        <p14:creationId xmlns:p14="http://schemas.microsoft.com/office/powerpoint/2010/main" val="40515404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32</a:t>
            </a:fld>
            <a:endParaRPr lang="cs-CZ" altLang="cs-CZ" dirty="0"/>
          </a:p>
        </p:txBody>
      </p:sp>
      <p:sp>
        <p:nvSpPr>
          <p:cNvPr id="4" name="Nadpis 3"/>
          <p:cNvSpPr>
            <a:spLocks noGrp="1"/>
          </p:cNvSpPr>
          <p:nvPr>
            <p:ph type="title"/>
          </p:nvPr>
        </p:nvSpPr>
        <p:spPr/>
        <p:txBody>
          <a:bodyPr/>
          <a:lstStyle/>
          <a:p>
            <a:r>
              <a:rPr lang="cs-CZ" dirty="0"/>
              <a:t>Financování akreditivů</a:t>
            </a:r>
            <a:endParaRPr lang="pl-PL" dirty="0"/>
          </a:p>
        </p:txBody>
      </p:sp>
      <p:sp>
        <p:nvSpPr>
          <p:cNvPr id="5" name="Zástupný obsah 4">
            <a:extLst>
              <a:ext uri="{FF2B5EF4-FFF2-40B4-BE49-F238E27FC236}">
                <a16:creationId xmlns:a16="http://schemas.microsoft.com/office/drawing/2014/main" id="{E6B03393-D15D-4641-9945-575A3AC8C259}"/>
              </a:ext>
            </a:extLst>
          </p:cNvPr>
          <p:cNvSpPr>
            <a:spLocks noGrp="1"/>
          </p:cNvSpPr>
          <p:nvPr>
            <p:ph idx="1"/>
          </p:nvPr>
        </p:nvSpPr>
        <p:spPr/>
        <p:txBody>
          <a:bodyPr/>
          <a:lstStyle/>
          <a:p>
            <a:pPr algn="just"/>
            <a:r>
              <a:rPr lang="cs-CZ" sz="1800" dirty="0"/>
              <a:t>Obě strany obchodního kontraktu mohou potřebovat profinancování nákladů, které nejsou schopny pokrýt z vlastních zdrojů.</a:t>
            </a:r>
          </a:p>
          <a:p>
            <a:pPr algn="just"/>
            <a:r>
              <a:rPr lang="cs-CZ" sz="1800" dirty="0"/>
              <a:t>V případě </a:t>
            </a:r>
            <a:r>
              <a:rPr lang="cs-CZ" sz="1800" b="1" dirty="0"/>
              <a:t>financování importéra </a:t>
            </a:r>
            <a:r>
              <a:rPr lang="cs-CZ" sz="1800" dirty="0"/>
              <a:t>se bude jednat o financování nákupu zboží tzn. financování dodávky zboží. Financování může proběhnout:</a:t>
            </a:r>
          </a:p>
          <a:p>
            <a:pPr algn="just"/>
            <a:r>
              <a:rPr lang="cs-CZ" sz="1800" b="1" dirty="0"/>
              <a:t>prostřednictvím akreditivu s odloženou platbou </a:t>
            </a:r>
            <a:r>
              <a:rPr lang="cs-CZ" sz="1800" dirty="0"/>
              <a:t>tzn. financování poskytnuté přímo exportérem (případně bankou exportéra, v případě, že pohledávku z akreditivu odkoupí).</a:t>
            </a:r>
          </a:p>
          <a:p>
            <a:pPr algn="just"/>
            <a:r>
              <a:rPr lang="cs-CZ" sz="1800" b="1" dirty="0"/>
              <a:t>Bankovní úvěrem </a:t>
            </a:r>
            <a:r>
              <a:rPr lang="cs-CZ" sz="1800" dirty="0"/>
              <a:t>na úhradu celého akreditivu nebo jeho části.</a:t>
            </a:r>
          </a:p>
          <a:p>
            <a:pPr algn="just"/>
            <a:endParaRPr lang="cs-CZ" sz="1800" dirty="0"/>
          </a:p>
        </p:txBody>
      </p:sp>
    </p:spTree>
    <p:extLst>
      <p:ext uri="{BB962C8B-B14F-4D97-AF65-F5344CB8AC3E}">
        <p14:creationId xmlns:p14="http://schemas.microsoft.com/office/powerpoint/2010/main" val="16733004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33</a:t>
            </a:fld>
            <a:endParaRPr lang="cs-CZ" altLang="cs-CZ" dirty="0"/>
          </a:p>
        </p:txBody>
      </p:sp>
      <p:sp>
        <p:nvSpPr>
          <p:cNvPr id="4" name="Nadpis 3"/>
          <p:cNvSpPr>
            <a:spLocks noGrp="1"/>
          </p:cNvSpPr>
          <p:nvPr>
            <p:ph type="title"/>
          </p:nvPr>
        </p:nvSpPr>
        <p:spPr/>
        <p:txBody>
          <a:bodyPr/>
          <a:lstStyle/>
          <a:p>
            <a:r>
              <a:rPr lang="cs-CZ" dirty="0"/>
              <a:t>Financování akreditivů</a:t>
            </a:r>
            <a:endParaRPr lang="pl-PL" dirty="0"/>
          </a:p>
        </p:txBody>
      </p:sp>
      <p:sp>
        <p:nvSpPr>
          <p:cNvPr id="5" name="Zástupný obsah 4">
            <a:extLst>
              <a:ext uri="{FF2B5EF4-FFF2-40B4-BE49-F238E27FC236}">
                <a16:creationId xmlns:a16="http://schemas.microsoft.com/office/drawing/2014/main" id="{E6B03393-D15D-4641-9945-575A3AC8C259}"/>
              </a:ext>
            </a:extLst>
          </p:cNvPr>
          <p:cNvSpPr>
            <a:spLocks noGrp="1"/>
          </p:cNvSpPr>
          <p:nvPr>
            <p:ph idx="1"/>
          </p:nvPr>
        </p:nvSpPr>
        <p:spPr/>
        <p:txBody>
          <a:bodyPr/>
          <a:lstStyle/>
          <a:p>
            <a:pPr algn="just"/>
            <a:r>
              <a:rPr lang="cs-CZ" sz="1800" dirty="0"/>
              <a:t>V případě financování exportéra půjde o financování výroby před odesláním zboží a následně o financování případné odložené splatnosti poskytnuté importérovi.</a:t>
            </a:r>
          </a:p>
          <a:p>
            <a:pPr algn="just"/>
            <a:r>
              <a:rPr lang="cs-CZ" sz="1800" b="1" dirty="0"/>
              <a:t>Financování exportéra </a:t>
            </a:r>
            <a:r>
              <a:rPr lang="cs-CZ" sz="1800" dirty="0"/>
              <a:t>lze rozdělit na </a:t>
            </a:r>
          </a:p>
          <a:p>
            <a:pPr algn="just"/>
            <a:r>
              <a:rPr lang="cs-CZ" sz="1800" b="1" dirty="0" err="1"/>
              <a:t>předexportní</a:t>
            </a:r>
            <a:r>
              <a:rPr lang="cs-CZ" sz="1800" b="1" dirty="0"/>
              <a:t> financování</a:t>
            </a:r>
            <a:r>
              <a:rPr lang="cs-CZ" sz="1800" dirty="0"/>
              <a:t>, které je standardně poskytováno bankou exportéra a jedná se o krátkodobý úvěr k financování nákladů na výrobu, který je následně splacen z výtěžku akreditivu.</a:t>
            </a:r>
          </a:p>
          <a:p>
            <a:pPr algn="just"/>
            <a:r>
              <a:rPr lang="cs-CZ" sz="1800" dirty="0"/>
              <a:t>Druhou možností je </a:t>
            </a:r>
            <a:r>
              <a:rPr lang="cs-CZ" sz="1800" b="1" dirty="0"/>
              <a:t>exportní financování</a:t>
            </a:r>
            <a:r>
              <a:rPr lang="cs-CZ" sz="1800" dirty="0"/>
              <a:t>, které slouží k profinancování odložené platby, kterou exportér poskytuje importérovi. </a:t>
            </a:r>
          </a:p>
          <a:p>
            <a:pPr marL="72000" indent="0" algn="just">
              <a:buNone/>
            </a:pPr>
            <a:endParaRPr lang="cs-CZ" sz="1800" dirty="0"/>
          </a:p>
        </p:txBody>
      </p:sp>
    </p:spTree>
    <p:extLst>
      <p:ext uri="{BB962C8B-B14F-4D97-AF65-F5344CB8AC3E}">
        <p14:creationId xmlns:p14="http://schemas.microsoft.com/office/powerpoint/2010/main" val="27992417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34</a:t>
            </a:fld>
            <a:endParaRPr lang="cs-CZ" altLang="cs-CZ" dirty="0"/>
          </a:p>
        </p:txBody>
      </p:sp>
      <p:sp>
        <p:nvSpPr>
          <p:cNvPr id="4" name="Nadpis 3"/>
          <p:cNvSpPr>
            <a:spLocks noGrp="1"/>
          </p:cNvSpPr>
          <p:nvPr>
            <p:ph type="title"/>
          </p:nvPr>
        </p:nvSpPr>
        <p:spPr/>
        <p:txBody>
          <a:bodyPr/>
          <a:lstStyle/>
          <a:p>
            <a:r>
              <a:rPr lang="cs-CZ" dirty="0"/>
              <a:t>Dodací podmínky </a:t>
            </a:r>
            <a:r>
              <a:rPr lang="cs-CZ" dirty="0" err="1"/>
              <a:t>Incoterms</a:t>
            </a:r>
            <a:r>
              <a:rPr lang="cs-CZ" dirty="0"/>
              <a:t> ® </a:t>
            </a:r>
            <a:endParaRPr lang="pl-PL" dirty="0"/>
          </a:p>
        </p:txBody>
      </p:sp>
      <p:sp>
        <p:nvSpPr>
          <p:cNvPr id="5" name="Zástupný obsah 4">
            <a:extLst>
              <a:ext uri="{FF2B5EF4-FFF2-40B4-BE49-F238E27FC236}">
                <a16:creationId xmlns:a16="http://schemas.microsoft.com/office/drawing/2014/main" id="{E6B03393-D15D-4641-9945-575A3AC8C259}"/>
              </a:ext>
            </a:extLst>
          </p:cNvPr>
          <p:cNvSpPr>
            <a:spLocks noGrp="1"/>
          </p:cNvSpPr>
          <p:nvPr>
            <p:ph idx="1"/>
          </p:nvPr>
        </p:nvSpPr>
        <p:spPr/>
        <p:txBody>
          <a:bodyPr/>
          <a:lstStyle/>
          <a:p>
            <a:pPr algn="just"/>
            <a:r>
              <a:rPr lang="cs-CZ" sz="1800" dirty="0"/>
              <a:t>Podmínky </a:t>
            </a:r>
            <a:r>
              <a:rPr lang="cs-CZ" sz="1800" dirty="0" err="1"/>
              <a:t>Incoterms</a:t>
            </a:r>
            <a:r>
              <a:rPr lang="cs-CZ" sz="1800" dirty="0"/>
              <a:t> vydané Mezinárodní obchodní komorou v Paříži umožňují rozdělit mezi importéra a exportéra povinnosti související s obchodním kontraktem. Definují podmínky dodání zboží a určují, kdy rizika spojená s jeho přepravou přechází z importéra na exportéra.</a:t>
            </a:r>
          </a:p>
          <a:p>
            <a:pPr algn="just"/>
            <a:r>
              <a:rPr lang="cs-CZ" sz="1800" dirty="0"/>
              <a:t>Podmínky </a:t>
            </a:r>
            <a:r>
              <a:rPr lang="cs-CZ" sz="1800" dirty="0" err="1"/>
              <a:t>Incoterms</a:t>
            </a:r>
            <a:r>
              <a:rPr lang="cs-CZ" sz="1800" dirty="0"/>
              <a:t> jsou univerzálně akceptovány a obchodní kontrakty se na ně běžně odkazují Současné vydání </a:t>
            </a:r>
            <a:r>
              <a:rPr lang="cs-CZ" sz="1800" dirty="0" err="1"/>
              <a:t>Incoterms</a:t>
            </a:r>
            <a:r>
              <a:rPr lang="cs-CZ" sz="1800" dirty="0"/>
              <a:t> 2010 obsahuje celkem jedenáct podmínek, z nichž sedm je použitelných pro libovolný způsob dopravy a čtyři se vztahují výhradně k námořní (</a:t>
            </a:r>
            <a:r>
              <a:rPr lang="cs-CZ" sz="1800" dirty="0" err="1"/>
              <a:t>resp.říční</a:t>
            </a:r>
            <a:r>
              <a:rPr lang="cs-CZ" sz="1800" dirty="0"/>
              <a:t>) dopravě.</a:t>
            </a:r>
          </a:p>
          <a:p>
            <a:pPr algn="just"/>
            <a:r>
              <a:rPr lang="cs-CZ" sz="1800" dirty="0"/>
              <a:t>Více viz: </a:t>
            </a:r>
            <a:r>
              <a:rPr lang="cs-CZ" sz="1800" dirty="0">
                <a:hlinkClick r:id="rId2"/>
              </a:rPr>
              <a:t>https://www.cscargo.cz/cs/incoterms-2010/</a:t>
            </a:r>
            <a:r>
              <a:rPr lang="cs-CZ" sz="1800" dirty="0"/>
              <a:t>, </a:t>
            </a:r>
            <a:r>
              <a:rPr lang="cs-CZ" sz="1800" dirty="0">
                <a:hlinkClick r:id="rId3"/>
              </a:rPr>
              <a:t>http://www.dhlgf.cz/</a:t>
            </a:r>
            <a:r>
              <a:rPr lang="cs-CZ" sz="1800" dirty="0" err="1">
                <a:hlinkClick r:id="rId3"/>
              </a:rPr>
              <a:t>doplnkove</a:t>
            </a:r>
            <a:r>
              <a:rPr lang="cs-CZ" sz="1800" dirty="0">
                <a:hlinkClick r:id="rId3"/>
              </a:rPr>
              <a:t>-informace-/incoterms-2010</a:t>
            </a:r>
            <a:r>
              <a:rPr lang="cs-CZ" sz="1800" dirty="0"/>
              <a:t>,  </a:t>
            </a:r>
            <a:r>
              <a:rPr lang="cs-CZ" sz="1800" dirty="0">
                <a:hlinkClick r:id="rId4"/>
              </a:rPr>
              <a:t>https://iccwbo.org/</a:t>
            </a:r>
            <a:r>
              <a:rPr lang="cs-CZ" sz="1800" dirty="0" err="1">
                <a:hlinkClick r:id="rId4"/>
              </a:rPr>
              <a:t>resources</a:t>
            </a:r>
            <a:r>
              <a:rPr lang="cs-CZ" sz="1800" dirty="0">
                <a:hlinkClick r:id="rId4"/>
              </a:rPr>
              <a:t>-</a:t>
            </a:r>
            <a:r>
              <a:rPr lang="cs-CZ" sz="1800" dirty="0" err="1">
                <a:hlinkClick r:id="rId4"/>
              </a:rPr>
              <a:t>for</a:t>
            </a:r>
            <a:r>
              <a:rPr lang="cs-CZ" sz="1800" dirty="0">
                <a:hlinkClick r:id="rId4"/>
              </a:rPr>
              <a:t>-business/</a:t>
            </a:r>
            <a:r>
              <a:rPr lang="cs-CZ" sz="1800" dirty="0" err="1">
                <a:hlinkClick r:id="rId4"/>
              </a:rPr>
              <a:t>incoterms-rules</a:t>
            </a:r>
            <a:r>
              <a:rPr lang="cs-CZ" sz="1800" dirty="0">
                <a:hlinkClick r:id="rId4"/>
              </a:rPr>
              <a:t>/incoterms-2020/</a:t>
            </a:r>
            <a:r>
              <a:rPr lang="cs-CZ" sz="1800" dirty="0"/>
              <a:t>.</a:t>
            </a:r>
          </a:p>
        </p:txBody>
      </p:sp>
    </p:spTree>
    <p:extLst>
      <p:ext uri="{BB962C8B-B14F-4D97-AF65-F5344CB8AC3E}">
        <p14:creationId xmlns:p14="http://schemas.microsoft.com/office/powerpoint/2010/main" val="31298690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35</a:t>
            </a:fld>
            <a:endParaRPr lang="cs-CZ" altLang="cs-CZ" dirty="0"/>
          </a:p>
        </p:txBody>
      </p:sp>
      <p:sp>
        <p:nvSpPr>
          <p:cNvPr id="4" name="Nadpis 3"/>
          <p:cNvSpPr>
            <a:spLocks noGrp="1"/>
          </p:cNvSpPr>
          <p:nvPr>
            <p:ph type="title"/>
          </p:nvPr>
        </p:nvSpPr>
        <p:spPr/>
        <p:txBody>
          <a:bodyPr/>
          <a:lstStyle/>
          <a:p>
            <a:r>
              <a:rPr lang="cs-CZ" dirty="0"/>
              <a:t>Dokumenty používané v dokumentárním platebním styku</a:t>
            </a:r>
            <a:endParaRPr lang="pl-PL" dirty="0"/>
          </a:p>
        </p:txBody>
      </p:sp>
      <p:sp>
        <p:nvSpPr>
          <p:cNvPr id="5" name="Zástupný obsah 4">
            <a:extLst>
              <a:ext uri="{FF2B5EF4-FFF2-40B4-BE49-F238E27FC236}">
                <a16:creationId xmlns:a16="http://schemas.microsoft.com/office/drawing/2014/main" id="{E6B03393-D15D-4641-9945-575A3AC8C259}"/>
              </a:ext>
            </a:extLst>
          </p:cNvPr>
          <p:cNvSpPr>
            <a:spLocks noGrp="1"/>
          </p:cNvSpPr>
          <p:nvPr>
            <p:ph idx="1"/>
          </p:nvPr>
        </p:nvSpPr>
        <p:spPr/>
        <p:txBody>
          <a:bodyPr/>
          <a:lstStyle/>
          <a:p>
            <a:pPr algn="just"/>
            <a:endParaRPr lang="cs-CZ" sz="1800" dirty="0"/>
          </a:p>
          <a:p>
            <a:pPr algn="just"/>
            <a:r>
              <a:rPr lang="cs-CZ" sz="1800" dirty="0"/>
              <a:t>Dokumenty jsou klíčovým prvkem dokumentárních plateb. Může na ně být vázána možnost disponovat se zbožím, případně se může jednat o jiné pro kupující významné dokumenty.</a:t>
            </a:r>
          </a:p>
          <a:p>
            <a:pPr algn="just"/>
            <a:r>
              <a:rPr lang="cs-CZ" sz="1800" dirty="0"/>
              <a:t>Dokumenty užívané v mezinárodním obchodě </a:t>
            </a:r>
            <a:r>
              <a:rPr lang="cs-CZ" sz="1800" i="1" dirty="0"/>
              <a:t>můžeme členit podle charakteru </a:t>
            </a:r>
            <a:r>
              <a:rPr lang="cs-CZ" sz="1800" dirty="0"/>
              <a:t>na:</a:t>
            </a:r>
          </a:p>
          <a:p>
            <a:pPr algn="just"/>
            <a:r>
              <a:rPr lang="cs-CZ" sz="1800" b="1" dirty="0"/>
              <a:t>dispoziční</a:t>
            </a:r>
            <a:r>
              <a:rPr lang="cs-CZ" sz="1800" dirty="0"/>
              <a:t> - představují zboží v nich uvedené (např. konosamenty, skladové listy,..). Jedná se o cenný papír, tzn., že s dokumentem se může obchodovat.</a:t>
            </a:r>
          </a:p>
          <a:p>
            <a:pPr algn="just"/>
            <a:r>
              <a:rPr lang="cs-CZ" sz="1800" b="1" dirty="0"/>
              <a:t>Legitimační</a:t>
            </a:r>
            <a:r>
              <a:rPr lang="cs-CZ" sz="1800" dirty="0"/>
              <a:t> - dokládají splnění určité povinnosti (pojistka, provedení prohlídky, odeslání zboží, certifikát apod.). Tyto dokumenty nelze rubopisem převádět na třetí osoby a nejsou cenným papírem.</a:t>
            </a:r>
          </a:p>
          <a:p>
            <a:pPr algn="just"/>
            <a:endParaRPr lang="cs-CZ" sz="1800" dirty="0"/>
          </a:p>
        </p:txBody>
      </p:sp>
    </p:spTree>
    <p:extLst>
      <p:ext uri="{BB962C8B-B14F-4D97-AF65-F5344CB8AC3E}">
        <p14:creationId xmlns:p14="http://schemas.microsoft.com/office/powerpoint/2010/main" val="3494500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36</a:t>
            </a:fld>
            <a:endParaRPr lang="cs-CZ" altLang="cs-CZ" dirty="0"/>
          </a:p>
        </p:txBody>
      </p:sp>
      <p:sp>
        <p:nvSpPr>
          <p:cNvPr id="4" name="Nadpis 3"/>
          <p:cNvSpPr>
            <a:spLocks noGrp="1"/>
          </p:cNvSpPr>
          <p:nvPr>
            <p:ph type="title"/>
          </p:nvPr>
        </p:nvSpPr>
        <p:spPr/>
        <p:txBody>
          <a:bodyPr/>
          <a:lstStyle/>
          <a:p>
            <a:r>
              <a:rPr lang="cs-CZ" dirty="0"/>
              <a:t>Dokumenty používané v dokumentárním platebním styku</a:t>
            </a:r>
            <a:endParaRPr lang="pl-PL" dirty="0"/>
          </a:p>
        </p:txBody>
      </p:sp>
      <p:sp>
        <p:nvSpPr>
          <p:cNvPr id="5" name="Zástupný obsah 4">
            <a:extLst>
              <a:ext uri="{FF2B5EF4-FFF2-40B4-BE49-F238E27FC236}">
                <a16:creationId xmlns:a16="http://schemas.microsoft.com/office/drawing/2014/main" id="{E6B03393-D15D-4641-9945-575A3AC8C259}"/>
              </a:ext>
            </a:extLst>
          </p:cNvPr>
          <p:cNvSpPr>
            <a:spLocks noGrp="1"/>
          </p:cNvSpPr>
          <p:nvPr>
            <p:ph idx="1"/>
          </p:nvPr>
        </p:nvSpPr>
        <p:spPr/>
        <p:txBody>
          <a:bodyPr/>
          <a:lstStyle/>
          <a:p>
            <a:pPr algn="just"/>
            <a:endParaRPr lang="cs-CZ" sz="1800" dirty="0"/>
          </a:p>
          <a:p>
            <a:pPr algn="just"/>
            <a:r>
              <a:rPr lang="cs-CZ" sz="1800" dirty="0"/>
              <a:t>Dále je možné dokumenty </a:t>
            </a:r>
            <a:r>
              <a:rPr lang="cs-CZ" sz="1800" i="1" dirty="0"/>
              <a:t>členit podle funkce </a:t>
            </a:r>
            <a:r>
              <a:rPr lang="cs-CZ" sz="1800" dirty="0"/>
              <a:t>na:</a:t>
            </a:r>
          </a:p>
          <a:p>
            <a:pPr algn="just"/>
            <a:r>
              <a:rPr lang="cs-CZ" sz="1800" b="1" dirty="0"/>
              <a:t>přepravní</a:t>
            </a:r>
            <a:r>
              <a:rPr lang="cs-CZ" sz="1800" dirty="0"/>
              <a:t> - vyskytují se v dopravě,</a:t>
            </a:r>
          </a:p>
          <a:p>
            <a:pPr algn="just"/>
            <a:r>
              <a:rPr lang="cs-CZ" sz="1800" b="1" dirty="0"/>
              <a:t>inkasní </a:t>
            </a:r>
            <a:r>
              <a:rPr lang="cs-CZ" sz="1800" dirty="0"/>
              <a:t>- umožňují inkasovat platbu,</a:t>
            </a:r>
          </a:p>
          <a:p>
            <a:pPr algn="just"/>
            <a:r>
              <a:rPr lang="cs-CZ" sz="1800" b="1" dirty="0"/>
              <a:t>skladovací</a:t>
            </a:r>
            <a:r>
              <a:rPr lang="cs-CZ" sz="1800" dirty="0"/>
              <a:t> - jsou vystaveny na uskladněné zboží,</a:t>
            </a:r>
          </a:p>
          <a:p>
            <a:pPr algn="just"/>
            <a:r>
              <a:rPr lang="cs-CZ" sz="1800" b="1" dirty="0"/>
              <a:t>pojišťovací</a:t>
            </a:r>
            <a:r>
              <a:rPr lang="cs-CZ" sz="1800" dirty="0"/>
              <a:t> - vyskytují se u pojištění,</a:t>
            </a:r>
          </a:p>
          <a:p>
            <a:pPr algn="just"/>
            <a:r>
              <a:rPr lang="cs-CZ" sz="1800" b="1" dirty="0"/>
              <a:t>pomocné</a:t>
            </a:r>
            <a:r>
              <a:rPr lang="cs-CZ" sz="1800" dirty="0"/>
              <a:t> - jejich vystavení je vyvoláno předpisy země vývozce nebo dovozce (osvědčení o původu).</a:t>
            </a:r>
          </a:p>
          <a:p>
            <a:pPr algn="just"/>
            <a:endParaRPr lang="cs-CZ" sz="1800" dirty="0"/>
          </a:p>
          <a:p>
            <a:pPr algn="just"/>
            <a:r>
              <a:rPr lang="cs-CZ" sz="1800" dirty="0"/>
              <a:t>Při analýze jednotlivých přepravních dokumentů je vhodné rozčlenit jednotlivé dokumenty v souvislosti s jednotlivými druhy přeprav.</a:t>
            </a:r>
          </a:p>
          <a:p>
            <a:pPr algn="just"/>
            <a:endParaRPr lang="cs-CZ" sz="1800" dirty="0"/>
          </a:p>
        </p:txBody>
      </p:sp>
    </p:spTree>
    <p:extLst>
      <p:ext uri="{BB962C8B-B14F-4D97-AF65-F5344CB8AC3E}">
        <p14:creationId xmlns:p14="http://schemas.microsoft.com/office/powerpoint/2010/main" val="41693113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37</a:t>
            </a:fld>
            <a:endParaRPr lang="cs-CZ" altLang="cs-CZ" dirty="0"/>
          </a:p>
        </p:txBody>
      </p:sp>
      <p:sp>
        <p:nvSpPr>
          <p:cNvPr id="4" name="Nadpis 3"/>
          <p:cNvSpPr>
            <a:spLocks noGrp="1"/>
          </p:cNvSpPr>
          <p:nvPr>
            <p:ph type="title"/>
          </p:nvPr>
        </p:nvSpPr>
        <p:spPr/>
        <p:txBody>
          <a:bodyPr/>
          <a:lstStyle/>
          <a:p>
            <a:r>
              <a:rPr lang="cs-CZ" dirty="0"/>
              <a:t>Přepravní dokumenty</a:t>
            </a:r>
            <a:endParaRPr lang="pl-PL" dirty="0"/>
          </a:p>
        </p:txBody>
      </p:sp>
      <p:sp>
        <p:nvSpPr>
          <p:cNvPr id="5" name="Zástupný obsah 4">
            <a:extLst>
              <a:ext uri="{FF2B5EF4-FFF2-40B4-BE49-F238E27FC236}">
                <a16:creationId xmlns:a16="http://schemas.microsoft.com/office/drawing/2014/main" id="{E6B03393-D15D-4641-9945-575A3AC8C259}"/>
              </a:ext>
            </a:extLst>
          </p:cNvPr>
          <p:cNvSpPr>
            <a:spLocks noGrp="1"/>
          </p:cNvSpPr>
          <p:nvPr>
            <p:ph idx="1"/>
          </p:nvPr>
        </p:nvSpPr>
        <p:spPr>
          <a:xfrm>
            <a:off x="720000" y="1692002"/>
            <a:ext cx="10753200" cy="4139998"/>
          </a:xfrm>
        </p:spPr>
        <p:txBody>
          <a:bodyPr/>
          <a:lstStyle/>
          <a:p>
            <a:pPr marL="72000" indent="0" algn="just">
              <a:buNone/>
            </a:pPr>
            <a:r>
              <a:rPr lang="cs-CZ" sz="1800" b="1" dirty="0"/>
              <a:t>Námořní  přeprava</a:t>
            </a:r>
          </a:p>
          <a:p>
            <a:pPr algn="just"/>
            <a:r>
              <a:rPr lang="cs-CZ" sz="1800" dirty="0"/>
              <a:t>Základním dokladem, který je využíván v oblasti námořní přepravuje </a:t>
            </a:r>
            <a:r>
              <a:rPr lang="cs-CZ" sz="1800" b="1" dirty="0"/>
              <a:t>NÁMOŘNÍ KONOSAMENT (</a:t>
            </a:r>
            <a:r>
              <a:rPr lang="cs-CZ" sz="1800" b="1" dirty="0" err="1"/>
              <a:t>bill</a:t>
            </a:r>
            <a:r>
              <a:rPr lang="cs-CZ" sz="1800" b="1" dirty="0"/>
              <a:t> </a:t>
            </a:r>
            <a:r>
              <a:rPr lang="cs-CZ" sz="1800" b="1" dirty="0" err="1"/>
              <a:t>of</a:t>
            </a:r>
            <a:r>
              <a:rPr lang="cs-CZ" sz="1800" b="1" dirty="0"/>
              <a:t> </a:t>
            </a:r>
            <a:r>
              <a:rPr lang="cs-CZ" sz="1800" b="1" dirty="0" err="1"/>
              <a:t>lading</a:t>
            </a:r>
            <a:r>
              <a:rPr lang="cs-CZ" sz="1800" b="1" dirty="0"/>
              <a:t> – B/L). </a:t>
            </a:r>
          </a:p>
          <a:p>
            <a:pPr algn="just"/>
            <a:r>
              <a:rPr lang="cs-CZ" sz="1800" dirty="0"/>
              <a:t>Tento dokument propojuje smlouvu kupní (v části dodací a platební podmínky) se smlouvou přepravní. Námořní konosament je vydáván dopravcem (osoba vlastnící a provozující dopravní prostředek) nebo přepravcem. </a:t>
            </a:r>
          </a:p>
          <a:p>
            <a:pPr algn="just"/>
            <a:r>
              <a:rPr lang="cs-CZ" sz="1800" dirty="0"/>
              <a:t>Konosament plní následující funkce:</a:t>
            </a:r>
          </a:p>
          <a:p>
            <a:pPr lvl="1" algn="just">
              <a:lnSpc>
                <a:spcPct val="150000"/>
              </a:lnSpc>
            </a:pPr>
            <a:r>
              <a:rPr lang="cs-CZ" sz="1600" dirty="0"/>
              <a:t>je důkazem o dodání zboží na palubu,</a:t>
            </a:r>
          </a:p>
          <a:p>
            <a:pPr lvl="1" algn="just">
              <a:lnSpc>
                <a:spcPct val="150000"/>
              </a:lnSpc>
            </a:pPr>
            <a:r>
              <a:rPr lang="cs-CZ" sz="1600" dirty="0"/>
              <a:t>je důkazem o uzavření přepravní smlouvy,</a:t>
            </a:r>
          </a:p>
          <a:p>
            <a:pPr lvl="1" algn="just">
              <a:lnSpc>
                <a:spcPct val="150000"/>
              </a:lnSpc>
            </a:pPr>
            <a:r>
              <a:rPr lang="cs-CZ" sz="1600" dirty="0"/>
              <a:t>může být prostředkem pro převedení vlastnického práva ke zboží a v průběhu přepravy na osobu třetí</a:t>
            </a:r>
          </a:p>
        </p:txBody>
      </p:sp>
    </p:spTree>
    <p:extLst>
      <p:ext uri="{BB962C8B-B14F-4D97-AF65-F5344CB8AC3E}">
        <p14:creationId xmlns:p14="http://schemas.microsoft.com/office/powerpoint/2010/main" val="8025667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38</a:t>
            </a:fld>
            <a:endParaRPr lang="cs-CZ" altLang="cs-CZ" dirty="0"/>
          </a:p>
        </p:txBody>
      </p:sp>
      <p:sp>
        <p:nvSpPr>
          <p:cNvPr id="4" name="Nadpis 3"/>
          <p:cNvSpPr>
            <a:spLocks noGrp="1"/>
          </p:cNvSpPr>
          <p:nvPr>
            <p:ph type="title"/>
          </p:nvPr>
        </p:nvSpPr>
        <p:spPr/>
        <p:txBody>
          <a:bodyPr/>
          <a:lstStyle/>
          <a:p>
            <a:r>
              <a:rPr lang="cs-CZ" dirty="0"/>
              <a:t>Přepravní dokumenty</a:t>
            </a:r>
            <a:endParaRPr lang="pl-PL" dirty="0"/>
          </a:p>
        </p:txBody>
      </p:sp>
      <p:sp>
        <p:nvSpPr>
          <p:cNvPr id="5" name="Zástupný obsah 4">
            <a:extLst>
              <a:ext uri="{FF2B5EF4-FFF2-40B4-BE49-F238E27FC236}">
                <a16:creationId xmlns:a16="http://schemas.microsoft.com/office/drawing/2014/main" id="{E6B03393-D15D-4641-9945-575A3AC8C259}"/>
              </a:ext>
            </a:extLst>
          </p:cNvPr>
          <p:cNvSpPr>
            <a:spLocks noGrp="1"/>
          </p:cNvSpPr>
          <p:nvPr>
            <p:ph idx="1"/>
          </p:nvPr>
        </p:nvSpPr>
        <p:spPr/>
        <p:txBody>
          <a:bodyPr/>
          <a:lstStyle/>
          <a:p>
            <a:pPr algn="just"/>
            <a:r>
              <a:rPr lang="cs-CZ" sz="1800" dirty="0"/>
              <a:t>Námořní konosament je převoditelným cenným papírem a patří mezi dokumenty dispoziční. </a:t>
            </a:r>
          </a:p>
          <a:p>
            <a:pPr algn="just"/>
            <a:r>
              <a:rPr lang="cs-CZ" sz="1800" dirty="0"/>
              <a:t>Představuje zboží, tzn., že vlastníkem zboží je osoba držící konosament. Dispozice se zbožím může být realizována i převodem konosamentu. Je dokladem o příjmu zboží na palubu lodi.</a:t>
            </a:r>
          </a:p>
          <a:p>
            <a:pPr algn="just"/>
            <a:r>
              <a:rPr lang="cs-CZ" sz="1800" dirty="0"/>
              <a:t>Námořní nákladní list slouží jako důkaz dopravní smlouvy, případně jako potvrzení o naložení zboží.</a:t>
            </a:r>
          </a:p>
          <a:p>
            <a:pPr algn="just"/>
            <a:r>
              <a:rPr lang="cs-CZ" sz="1800" dirty="0"/>
              <a:t>Někdy se také může při přepravě objevit </a:t>
            </a:r>
            <a:r>
              <a:rPr lang="cs-CZ" sz="1800" b="1" dirty="0"/>
              <a:t>multimodální konosament </a:t>
            </a:r>
            <a:r>
              <a:rPr lang="cs-CZ" sz="1800" dirty="0"/>
              <a:t>a to tam, kde se podílejí na přepravě alespoň dva dopravní prostředky. Má řadu vlastností společných s námořním konosamentem, nepotvrzuje však dodání na palubu lodi, ale pouze skutečnost, že zboží bylo dodáno do kontejnerového terminálu.</a:t>
            </a:r>
          </a:p>
        </p:txBody>
      </p:sp>
    </p:spTree>
    <p:extLst>
      <p:ext uri="{BB962C8B-B14F-4D97-AF65-F5344CB8AC3E}">
        <p14:creationId xmlns:p14="http://schemas.microsoft.com/office/powerpoint/2010/main" val="8531009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39</a:t>
            </a:fld>
            <a:endParaRPr lang="cs-CZ" altLang="cs-CZ" dirty="0"/>
          </a:p>
        </p:txBody>
      </p:sp>
      <p:sp>
        <p:nvSpPr>
          <p:cNvPr id="4" name="Nadpis 3"/>
          <p:cNvSpPr>
            <a:spLocks noGrp="1"/>
          </p:cNvSpPr>
          <p:nvPr>
            <p:ph type="title"/>
          </p:nvPr>
        </p:nvSpPr>
        <p:spPr/>
        <p:txBody>
          <a:bodyPr/>
          <a:lstStyle/>
          <a:p>
            <a:r>
              <a:rPr lang="cs-CZ" dirty="0"/>
              <a:t>Přepravní dokumenty</a:t>
            </a:r>
            <a:endParaRPr lang="pl-PL" dirty="0"/>
          </a:p>
        </p:txBody>
      </p:sp>
      <p:sp>
        <p:nvSpPr>
          <p:cNvPr id="5" name="Zástupný obsah 4">
            <a:extLst>
              <a:ext uri="{FF2B5EF4-FFF2-40B4-BE49-F238E27FC236}">
                <a16:creationId xmlns:a16="http://schemas.microsoft.com/office/drawing/2014/main" id="{E6B03393-D15D-4641-9945-575A3AC8C259}"/>
              </a:ext>
            </a:extLst>
          </p:cNvPr>
          <p:cNvSpPr>
            <a:spLocks noGrp="1"/>
          </p:cNvSpPr>
          <p:nvPr>
            <p:ph idx="1"/>
          </p:nvPr>
        </p:nvSpPr>
        <p:spPr/>
        <p:txBody>
          <a:bodyPr/>
          <a:lstStyle/>
          <a:p>
            <a:pPr marL="72000" indent="0" algn="just">
              <a:buNone/>
            </a:pPr>
            <a:r>
              <a:rPr lang="cs-CZ" sz="1800" b="1" dirty="0"/>
              <a:t>Říční přeprava</a:t>
            </a:r>
          </a:p>
          <a:p>
            <a:pPr algn="just"/>
            <a:r>
              <a:rPr lang="cs-CZ" sz="1800" dirty="0"/>
              <a:t>Dokumentem v říční dopravě je </a:t>
            </a:r>
            <a:r>
              <a:rPr lang="cs-CZ" sz="1800" b="1" dirty="0"/>
              <a:t>ŘÍČNÍ NÁLOŽNÝ LIST</a:t>
            </a:r>
            <a:r>
              <a:rPr lang="cs-CZ" sz="1800" dirty="0"/>
              <a:t>, je to obdoba konosamentu a je taktéž cenným papírem vystaveným na řad, na jméno nebo na doručitele. </a:t>
            </a:r>
          </a:p>
          <a:p>
            <a:pPr algn="just"/>
            <a:r>
              <a:rPr lang="cs-CZ" sz="1800" dirty="0"/>
              <a:t>Obsahuje závazek dopravce vydat zásilku jím převzatou k přepravě osobě, která předloží tento doklad a potvrdí na něm převzetí zásilky. </a:t>
            </a:r>
          </a:p>
        </p:txBody>
      </p:sp>
    </p:spTree>
    <p:extLst>
      <p:ext uri="{BB962C8B-B14F-4D97-AF65-F5344CB8AC3E}">
        <p14:creationId xmlns:p14="http://schemas.microsoft.com/office/powerpoint/2010/main" val="820324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4" name="Nadpis 3"/>
          <p:cNvSpPr>
            <a:spLocks noGrp="1"/>
          </p:cNvSpPr>
          <p:nvPr>
            <p:ph type="title"/>
          </p:nvPr>
        </p:nvSpPr>
        <p:spPr/>
        <p:txBody>
          <a:bodyPr/>
          <a:lstStyle/>
          <a:p>
            <a:r>
              <a:rPr lang="cs-CZ" dirty="0"/>
              <a:t>Formy bankovních záruk</a:t>
            </a:r>
          </a:p>
        </p:txBody>
      </p:sp>
      <p:sp>
        <p:nvSpPr>
          <p:cNvPr id="5" name="Zástupný symbol pro obsah 4"/>
          <p:cNvSpPr>
            <a:spLocks noGrp="1"/>
          </p:cNvSpPr>
          <p:nvPr>
            <p:ph idx="1"/>
          </p:nvPr>
        </p:nvSpPr>
        <p:spPr/>
        <p:txBody>
          <a:bodyPr/>
          <a:lstStyle/>
          <a:p>
            <a:r>
              <a:rPr lang="cs-CZ" sz="1800" dirty="0"/>
              <a:t>Bankovní záruky se vyskytují v různých formách, a to v závislosti na jejich obsahu a vztahu k příslušné smlouvě.</a:t>
            </a:r>
          </a:p>
          <a:p>
            <a:pPr marL="72000" indent="0">
              <a:buNone/>
            </a:pPr>
            <a:endParaRPr lang="cs-CZ" sz="1800" dirty="0"/>
          </a:p>
          <a:p>
            <a:pPr marL="72000" indent="0">
              <a:buNone/>
            </a:pPr>
            <a:r>
              <a:rPr lang="cs-CZ" sz="1800" dirty="0"/>
              <a:t>Záruky lze vystavit jako:</a:t>
            </a:r>
          </a:p>
          <a:p>
            <a:r>
              <a:rPr lang="cs-CZ" sz="1800" dirty="0"/>
              <a:t>přímé - vystavení bankovní záruky vystavující bankou přímo pro beneficienta,</a:t>
            </a:r>
          </a:p>
          <a:p>
            <a:r>
              <a:rPr lang="cs-CZ" sz="1800" dirty="0"/>
              <a:t>nepřímé - vystavení bankovní záruky vystavující bankou prostřednictvím jiné například zahraniční banky,</a:t>
            </a:r>
          </a:p>
          <a:p>
            <a:r>
              <a:rPr lang="cs-CZ" sz="1800" dirty="0"/>
              <a:t>abstraktní, respektive nepodmíněné,</a:t>
            </a:r>
          </a:p>
          <a:p>
            <a:r>
              <a:rPr lang="cs-CZ" sz="1800" dirty="0" err="1"/>
              <a:t>akcesorické</a:t>
            </a:r>
            <a:r>
              <a:rPr lang="cs-CZ" sz="1800" dirty="0"/>
              <a:t>, nebo-</a:t>
            </a:r>
            <a:r>
              <a:rPr lang="cs-CZ" sz="1800" dirty="0" err="1"/>
              <a:t>li</a:t>
            </a:r>
            <a:r>
              <a:rPr lang="cs-CZ" sz="1800" dirty="0"/>
              <a:t> podmíněné,</a:t>
            </a:r>
          </a:p>
          <a:p>
            <a:r>
              <a:rPr lang="cs-CZ" sz="1800" dirty="0"/>
              <a:t>vyplatitelné proti dokumentům.</a:t>
            </a:r>
          </a:p>
        </p:txBody>
      </p:sp>
    </p:spTree>
    <p:extLst>
      <p:ext uri="{BB962C8B-B14F-4D97-AF65-F5344CB8AC3E}">
        <p14:creationId xmlns:p14="http://schemas.microsoft.com/office/powerpoint/2010/main" val="18157216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40</a:t>
            </a:fld>
            <a:endParaRPr lang="cs-CZ" altLang="cs-CZ" dirty="0"/>
          </a:p>
        </p:txBody>
      </p:sp>
      <p:sp>
        <p:nvSpPr>
          <p:cNvPr id="4" name="Nadpis 3"/>
          <p:cNvSpPr>
            <a:spLocks noGrp="1"/>
          </p:cNvSpPr>
          <p:nvPr>
            <p:ph type="title"/>
          </p:nvPr>
        </p:nvSpPr>
        <p:spPr/>
        <p:txBody>
          <a:bodyPr/>
          <a:lstStyle/>
          <a:p>
            <a:r>
              <a:rPr lang="cs-CZ" dirty="0"/>
              <a:t>Přepravní dokumenty</a:t>
            </a:r>
            <a:endParaRPr lang="pl-PL" dirty="0"/>
          </a:p>
        </p:txBody>
      </p:sp>
      <p:sp>
        <p:nvSpPr>
          <p:cNvPr id="5" name="Zástupný obsah 4">
            <a:extLst>
              <a:ext uri="{FF2B5EF4-FFF2-40B4-BE49-F238E27FC236}">
                <a16:creationId xmlns:a16="http://schemas.microsoft.com/office/drawing/2014/main" id="{E6B03393-D15D-4641-9945-575A3AC8C259}"/>
              </a:ext>
            </a:extLst>
          </p:cNvPr>
          <p:cNvSpPr>
            <a:spLocks noGrp="1"/>
          </p:cNvSpPr>
          <p:nvPr>
            <p:ph idx="1"/>
          </p:nvPr>
        </p:nvSpPr>
        <p:spPr/>
        <p:txBody>
          <a:bodyPr/>
          <a:lstStyle/>
          <a:p>
            <a:pPr marL="72000" indent="0" algn="just">
              <a:buNone/>
            </a:pPr>
            <a:r>
              <a:rPr lang="cs-CZ" sz="1800" b="1" dirty="0"/>
              <a:t>Železniční přeprava</a:t>
            </a:r>
          </a:p>
          <a:p>
            <a:pPr algn="just"/>
            <a:r>
              <a:rPr lang="cs-CZ" sz="1800" dirty="0"/>
              <a:t>Dokumentem v železniční přepravě je </a:t>
            </a:r>
            <a:r>
              <a:rPr lang="cs-CZ" sz="1800" b="1" dirty="0"/>
              <a:t>MEZINÁRODNÍ NÁKLADNÍ LIST</a:t>
            </a:r>
            <a:r>
              <a:rPr lang="cs-CZ" sz="1800" dirty="0"/>
              <a:t>. </a:t>
            </a:r>
          </a:p>
          <a:p>
            <a:pPr algn="just"/>
            <a:r>
              <a:rPr lang="cs-CZ" sz="1800" dirty="0"/>
              <a:t>Jedná se o smlouvu o přepravě, která se uzavírá tak, že odesílatel při podání zboží k přepravě předloží řádně vyplněný mezinárodní nákladní list, který je odesílací stanicí orazítkován. Nákladní list se stává důkazem o existenci přepravní smlouvy. Není cenným papírem. </a:t>
            </a:r>
          </a:p>
          <a:p>
            <a:pPr algn="just"/>
            <a:r>
              <a:rPr lang="cs-CZ" sz="1800" dirty="0"/>
              <a:t>Železnice stanoví jednotný vzor nákladního listu, jehož součástí musí být druhopis určený pro odesílatele.</a:t>
            </a:r>
          </a:p>
        </p:txBody>
      </p:sp>
    </p:spTree>
    <p:extLst>
      <p:ext uri="{BB962C8B-B14F-4D97-AF65-F5344CB8AC3E}">
        <p14:creationId xmlns:p14="http://schemas.microsoft.com/office/powerpoint/2010/main" val="34202858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41</a:t>
            </a:fld>
            <a:endParaRPr lang="cs-CZ" altLang="cs-CZ" dirty="0"/>
          </a:p>
        </p:txBody>
      </p:sp>
      <p:sp>
        <p:nvSpPr>
          <p:cNvPr id="4" name="Nadpis 3"/>
          <p:cNvSpPr>
            <a:spLocks noGrp="1"/>
          </p:cNvSpPr>
          <p:nvPr>
            <p:ph type="title"/>
          </p:nvPr>
        </p:nvSpPr>
        <p:spPr/>
        <p:txBody>
          <a:bodyPr/>
          <a:lstStyle/>
          <a:p>
            <a:r>
              <a:rPr lang="cs-CZ" dirty="0"/>
              <a:t>Přepravní dokumenty</a:t>
            </a:r>
            <a:endParaRPr lang="pl-PL" dirty="0"/>
          </a:p>
        </p:txBody>
      </p:sp>
      <p:sp>
        <p:nvSpPr>
          <p:cNvPr id="5" name="Zástupný obsah 4">
            <a:extLst>
              <a:ext uri="{FF2B5EF4-FFF2-40B4-BE49-F238E27FC236}">
                <a16:creationId xmlns:a16="http://schemas.microsoft.com/office/drawing/2014/main" id="{E6B03393-D15D-4641-9945-575A3AC8C259}"/>
              </a:ext>
            </a:extLst>
          </p:cNvPr>
          <p:cNvSpPr>
            <a:spLocks noGrp="1"/>
          </p:cNvSpPr>
          <p:nvPr>
            <p:ph idx="1"/>
          </p:nvPr>
        </p:nvSpPr>
        <p:spPr/>
        <p:txBody>
          <a:bodyPr/>
          <a:lstStyle/>
          <a:p>
            <a:pPr marL="72000" indent="0" algn="just">
              <a:buNone/>
            </a:pPr>
            <a:r>
              <a:rPr lang="cs-CZ" sz="1800" b="1" dirty="0"/>
              <a:t>Letecká přeprava</a:t>
            </a:r>
          </a:p>
          <a:p>
            <a:pPr algn="just"/>
            <a:r>
              <a:rPr lang="cs-CZ" sz="1800" dirty="0"/>
              <a:t>Mezinárodně uznávaným přepravním dokumentem v letecké dopravě je </a:t>
            </a:r>
            <a:r>
              <a:rPr lang="cs-CZ" sz="1800" b="1" dirty="0"/>
              <a:t>LETECKÝ NÁKLADNÍ LIST (</a:t>
            </a:r>
            <a:r>
              <a:rPr lang="cs-CZ" sz="1800" b="1" dirty="0" err="1"/>
              <a:t>Airwaybill</a:t>
            </a:r>
            <a:r>
              <a:rPr lang="cs-CZ" sz="1800" b="1" dirty="0"/>
              <a:t> – AWB</a:t>
            </a:r>
            <a:r>
              <a:rPr lang="cs-CZ" sz="1800" dirty="0"/>
              <a:t>), který </a:t>
            </a:r>
            <a:r>
              <a:rPr lang="cs-CZ" sz="1800" i="1" dirty="0"/>
              <a:t>je neobchodovatelný</a:t>
            </a:r>
            <a:r>
              <a:rPr lang="cs-CZ" sz="1800" dirty="0"/>
              <a:t>. Je vydáván ve třech originálech: pro dopravce, odesílatele a příjemce. Kopie jsou určeny pro celnici a letiště určení. </a:t>
            </a:r>
          </a:p>
          <a:p>
            <a:pPr algn="just"/>
            <a:r>
              <a:rPr lang="cs-CZ" sz="1800" dirty="0"/>
              <a:t> Letecký nákladní list má řadu funkcí:</a:t>
            </a:r>
          </a:p>
          <a:p>
            <a:pPr algn="just"/>
            <a:r>
              <a:rPr lang="cs-CZ" sz="1800" dirty="0"/>
              <a:t>je potvrzením o uzavření přepravní smlouvy mezi leteckou společností a příkazcem (odesílatelem či jeho agentem),</a:t>
            </a:r>
          </a:p>
          <a:p>
            <a:pPr algn="just"/>
            <a:r>
              <a:rPr lang="cs-CZ" sz="1800" dirty="0"/>
              <a:t>slouží jako pracovní podklad,</a:t>
            </a:r>
          </a:p>
          <a:p>
            <a:pPr algn="just"/>
            <a:r>
              <a:rPr lang="cs-CZ" sz="1800" dirty="0"/>
              <a:t>v některých případech je používán jako celní deklarace, </a:t>
            </a:r>
          </a:p>
          <a:p>
            <a:pPr algn="just"/>
            <a:r>
              <a:rPr lang="cs-CZ" sz="1800" dirty="0"/>
              <a:t>je podkladem pro vyúčtování přepravného, či se dokonce používá jako přepravní faktura, </a:t>
            </a:r>
          </a:p>
          <a:p>
            <a:pPr algn="just"/>
            <a:r>
              <a:rPr lang="cs-CZ" sz="1800" dirty="0"/>
              <a:t>může být rovněž použit jako pojistný certifikát, </a:t>
            </a:r>
          </a:p>
          <a:p>
            <a:pPr algn="just"/>
            <a:r>
              <a:rPr lang="cs-CZ" sz="1800" dirty="0"/>
              <a:t>slouží jako průkaz k uplatnění nároků podle Varšavské smlouvy.</a:t>
            </a:r>
          </a:p>
          <a:p>
            <a:pPr algn="just"/>
            <a:endParaRPr lang="cs-CZ" sz="1800" dirty="0"/>
          </a:p>
        </p:txBody>
      </p:sp>
    </p:spTree>
    <p:extLst>
      <p:ext uri="{BB962C8B-B14F-4D97-AF65-F5344CB8AC3E}">
        <p14:creationId xmlns:p14="http://schemas.microsoft.com/office/powerpoint/2010/main" val="21293103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42</a:t>
            </a:fld>
            <a:endParaRPr lang="cs-CZ" altLang="cs-CZ" dirty="0"/>
          </a:p>
        </p:txBody>
      </p:sp>
      <p:sp>
        <p:nvSpPr>
          <p:cNvPr id="4" name="Nadpis 3"/>
          <p:cNvSpPr>
            <a:spLocks noGrp="1"/>
          </p:cNvSpPr>
          <p:nvPr>
            <p:ph type="title"/>
          </p:nvPr>
        </p:nvSpPr>
        <p:spPr/>
        <p:txBody>
          <a:bodyPr/>
          <a:lstStyle/>
          <a:p>
            <a:r>
              <a:rPr lang="cs-CZ" dirty="0"/>
              <a:t>Přepravní dokumenty</a:t>
            </a:r>
            <a:endParaRPr lang="pl-PL" dirty="0"/>
          </a:p>
        </p:txBody>
      </p:sp>
      <p:sp>
        <p:nvSpPr>
          <p:cNvPr id="5" name="Zástupný obsah 4">
            <a:extLst>
              <a:ext uri="{FF2B5EF4-FFF2-40B4-BE49-F238E27FC236}">
                <a16:creationId xmlns:a16="http://schemas.microsoft.com/office/drawing/2014/main" id="{E6B03393-D15D-4641-9945-575A3AC8C259}"/>
              </a:ext>
            </a:extLst>
          </p:cNvPr>
          <p:cNvSpPr>
            <a:spLocks noGrp="1"/>
          </p:cNvSpPr>
          <p:nvPr>
            <p:ph idx="1"/>
          </p:nvPr>
        </p:nvSpPr>
        <p:spPr>
          <a:xfrm>
            <a:off x="720000" y="1692002"/>
            <a:ext cx="10753200" cy="4139998"/>
          </a:xfrm>
        </p:spPr>
        <p:txBody>
          <a:bodyPr/>
          <a:lstStyle/>
          <a:p>
            <a:pPr marL="72000" indent="0" algn="just">
              <a:buNone/>
            </a:pPr>
            <a:r>
              <a:rPr lang="cs-CZ" sz="1800" b="1" dirty="0"/>
              <a:t>Silniční přeprava</a:t>
            </a:r>
          </a:p>
          <a:p>
            <a:pPr algn="just"/>
            <a:r>
              <a:rPr lang="cs-CZ" sz="1800" dirty="0"/>
              <a:t>Dokladem o uzavření přepravní smlouvy je </a:t>
            </a:r>
            <a:r>
              <a:rPr lang="cs-CZ" sz="1800" b="1" dirty="0"/>
              <a:t>NÁKLADNÍ LIST</a:t>
            </a:r>
            <a:r>
              <a:rPr lang="cs-CZ" sz="1800" dirty="0"/>
              <a:t>, který </a:t>
            </a:r>
            <a:r>
              <a:rPr lang="cs-CZ" sz="1800" i="1" dirty="0"/>
              <a:t>není cenným papírem</a:t>
            </a:r>
            <a:r>
              <a:rPr lang="cs-CZ" sz="1800" dirty="0"/>
              <a:t>. </a:t>
            </a:r>
          </a:p>
        </p:txBody>
      </p:sp>
    </p:spTree>
    <p:extLst>
      <p:ext uri="{BB962C8B-B14F-4D97-AF65-F5344CB8AC3E}">
        <p14:creationId xmlns:p14="http://schemas.microsoft.com/office/powerpoint/2010/main" val="7476315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43</a:t>
            </a:fld>
            <a:endParaRPr lang="cs-CZ" altLang="cs-CZ" dirty="0"/>
          </a:p>
        </p:txBody>
      </p:sp>
      <p:sp>
        <p:nvSpPr>
          <p:cNvPr id="4" name="Nadpis 3"/>
          <p:cNvSpPr>
            <a:spLocks noGrp="1"/>
          </p:cNvSpPr>
          <p:nvPr>
            <p:ph type="title"/>
          </p:nvPr>
        </p:nvSpPr>
        <p:spPr/>
        <p:txBody>
          <a:bodyPr/>
          <a:lstStyle/>
          <a:p>
            <a:r>
              <a:rPr lang="cs-CZ" dirty="0"/>
              <a:t>Skladovací dokumenty</a:t>
            </a:r>
            <a:endParaRPr lang="pl-PL" dirty="0"/>
          </a:p>
        </p:txBody>
      </p:sp>
      <p:sp>
        <p:nvSpPr>
          <p:cNvPr id="5" name="Zástupný obsah 4">
            <a:extLst>
              <a:ext uri="{FF2B5EF4-FFF2-40B4-BE49-F238E27FC236}">
                <a16:creationId xmlns:a16="http://schemas.microsoft.com/office/drawing/2014/main" id="{E6B03393-D15D-4641-9945-575A3AC8C259}"/>
              </a:ext>
            </a:extLst>
          </p:cNvPr>
          <p:cNvSpPr>
            <a:spLocks noGrp="1"/>
          </p:cNvSpPr>
          <p:nvPr>
            <p:ph idx="1"/>
          </p:nvPr>
        </p:nvSpPr>
        <p:spPr>
          <a:xfrm>
            <a:off x="720000" y="1692002"/>
            <a:ext cx="10753200" cy="4139998"/>
          </a:xfrm>
        </p:spPr>
        <p:txBody>
          <a:bodyPr/>
          <a:lstStyle/>
          <a:p>
            <a:pPr algn="just"/>
            <a:r>
              <a:rPr lang="cs-CZ" sz="1800" b="1" dirty="0"/>
              <a:t>Potvrzení o převzetí zboží k uskladnění </a:t>
            </a:r>
            <a:r>
              <a:rPr lang="cs-CZ" sz="1800" dirty="0"/>
              <a:t>je </a:t>
            </a:r>
            <a:r>
              <a:rPr lang="cs-CZ" sz="1800" i="1" dirty="0"/>
              <a:t>neobchodovatelným</a:t>
            </a:r>
            <a:r>
              <a:rPr lang="cs-CZ" sz="1800" dirty="0"/>
              <a:t> dokladem. Proti předložení tohoto potvrzení je zboží vydáno ze skladu. Jedná se o legitimační dokument.</a:t>
            </a:r>
          </a:p>
          <a:p>
            <a:pPr marL="72000" indent="0" algn="just">
              <a:buNone/>
            </a:pPr>
            <a:endParaRPr lang="cs-CZ" sz="1800" dirty="0"/>
          </a:p>
          <a:p>
            <a:pPr algn="just"/>
            <a:r>
              <a:rPr lang="cs-CZ" sz="1800" b="1" dirty="0"/>
              <a:t>Skladištní list – warrant </a:t>
            </a:r>
            <a:r>
              <a:rPr lang="cs-CZ" sz="1800" dirty="0"/>
              <a:t>je dispoziční dokument. Je </a:t>
            </a:r>
            <a:r>
              <a:rPr lang="cs-CZ" sz="1800" b="1" dirty="0"/>
              <a:t>převoditelný cenný papír</a:t>
            </a:r>
            <a:r>
              <a:rPr lang="cs-CZ" sz="1800" dirty="0"/>
              <a:t>, který umožňuje obchodovat se zbožím aniž dojde k jeho fyzickému přemístění. To velmi urychluje průběh obchodování. Warranty mohou vydávat pouze veřejné sklady a pouze na určité druhy zboží.</a:t>
            </a:r>
          </a:p>
        </p:txBody>
      </p:sp>
    </p:spTree>
    <p:extLst>
      <p:ext uri="{BB962C8B-B14F-4D97-AF65-F5344CB8AC3E}">
        <p14:creationId xmlns:p14="http://schemas.microsoft.com/office/powerpoint/2010/main" val="28258793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44</a:t>
            </a:fld>
            <a:endParaRPr lang="cs-CZ" altLang="cs-CZ" dirty="0"/>
          </a:p>
        </p:txBody>
      </p:sp>
      <p:sp>
        <p:nvSpPr>
          <p:cNvPr id="4" name="Nadpis 3"/>
          <p:cNvSpPr>
            <a:spLocks noGrp="1"/>
          </p:cNvSpPr>
          <p:nvPr>
            <p:ph type="title"/>
          </p:nvPr>
        </p:nvSpPr>
        <p:spPr/>
        <p:txBody>
          <a:bodyPr/>
          <a:lstStyle/>
          <a:p>
            <a:r>
              <a:rPr lang="cs-CZ" dirty="0"/>
              <a:t>Inkasní dokumenty</a:t>
            </a:r>
            <a:endParaRPr lang="pl-PL" dirty="0"/>
          </a:p>
        </p:txBody>
      </p:sp>
      <p:sp>
        <p:nvSpPr>
          <p:cNvPr id="5" name="Zástupný obsah 4">
            <a:extLst>
              <a:ext uri="{FF2B5EF4-FFF2-40B4-BE49-F238E27FC236}">
                <a16:creationId xmlns:a16="http://schemas.microsoft.com/office/drawing/2014/main" id="{E6B03393-D15D-4641-9945-575A3AC8C259}"/>
              </a:ext>
            </a:extLst>
          </p:cNvPr>
          <p:cNvSpPr>
            <a:spLocks noGrp="1"/>
          </p:cNvSpPr>
          <p:nvPr>
            <p:ph idx="1"/>
          </p:nvPr>
        </p:nvSpPr>
        <p:spPr>
          <a:xfrm>
            <a:off x="720000" y="1692002"/>
            <a:ext cx="10753200" cy="4139998"/>
          </a:xfrm>
        </p:spPr>
        <p:txBody>
          <a:bodyPr/>
          <a:lstStyle/>
          <a:p>
            <a:pPr algn="just"/>
            <a:r>
              <a:rPr lang="cs-CZ" sz="1800" dirty="0"/>
              <a:t>Jsou to všechny druhy dokumentů, které prodávající předkládají bance s cílem inkasovat jejich protihodnotu u kupujícího.</a:t>
            </a:r>
          </a:p>
          <a:p>
            <a:pPr algn="just"/>
            <a:r>
              <a:rPr lang="cs-CZ" sz="1800" b="1" dirty="0"/>
              <a:t>Obchodní faktura</a:t>
            </a:r>
          </a:p>
          <a:p>
            <a:pPr algn="just"/>
            <a:r>
              <a:rPr lang="cs-CZ" sz="1800" b="1" dirty="0"/>
              <a:t>Proforma faktura</a:t>
            </a:r>
          </a:p>
        </p:txBody>
      </p:sp>
    </p:spTree>
    <p:extLst>
      <p:ext uri="{BB962C8B-B14F-4D97-AF65-F5344CB8AC3E}">
        <p14:creationId xmlns:p14="http://schemas.microsoft.com/office/powerpoint/2010/main" val="33941571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45</a:t>
            </a:fld>
            <a:endParaRPr lang="cs-CZ" altLang="cs-CZ" dirty="0"/>
          </a:p>
        </p:txBody>
      </p:sp>
      <p:sp>
        <p:nvSpPr>
          <p:cNvPr id="4" name="Nadpis 3"/>
          <p:cNvSpPr>
            <a:spLocks noGrp="1"/>
          </p:cNvSpPr>
          <p:nvPr>
            <p:ph type="title"/>
          </p:nvPr>
        </p:nvSpPr>
        <p:spPr/>
        <p:txBody>
          <a:bodyPr/>
          <a:lstStyle/>
          <a:p>
            <a:r>
              <a:rPr lang="cs-CZ" dirty="0"/>
              <a:t>Pojišťovací dokumenty</a:t>
            </a:r>
            <a:endParaRPr lang="pl-PL" dirty="0"/>
          </a:p>
        </p:txBody>
      </p:sp>
      <p:sp>
        <p:nvSpPr>
          <p:cNvPr id="5" name="Zástupný obsah 4">
            <a:extLst>
              <a:ext uri="{FF2B5EF4-FFF2-40B4-BE49-F238E27FC236}">
                <a16:creationId xmlns:a16="http://schemas.microsoft.com/office/drawing/2014/main" id="{E6B03393-D15D-4641-9945-575A3AC8C259}"/>
              </a:ext>
            </a:extLst>
          </p:cNvPr>
          <p:cNvSpPr>
            <a:spLocks noGrp="1"/>
          </p:cNvSpPr>
          <p:nvPr>
            <p:ph idx="1"/>
          </p:nvPr>
        </p:nvSpPr>
        <p:spPr>
          <a:xfrm>
            <a:off x="720000" y="1692002"/>
            <a:ext cx="10753200" cy="4139998"/>
          </a:xfrm>
        </p:spPr>
        <p:txBody>
          <a:bodyPr/>
          <a:lstStyle/>
          <a:p>
            <a:pPr algn="just"/>
            <a:r>
              <a:rPr lang="cs-CZ" sz="1800" dirty="0"/>
              <a:t>Cílem pojištění je chránit pojištěného před finančními důsledky vzniklých škod, a přispět tak k zajištění dlouhodobé finanční stability podniku.</a:t>
            </a:r>
          </a:p>
          <a:p>
            <a:pPr algn="just"/>
            <a:endParaRPr lang="cs-CZ" sz="1800" dirty="0"/>
          </a:p>
          <a:p>
            <a:pPr algn="just"/>
            <a:r>
              <a:rPr lang="cs-CZ" sz="1800" b="1" dirty="0"/>
              <a:t>Pojistka</a:t>
            </a:r>
            <a:r>
              <a:rPr lang="cs-CZ" sz="1800" dirty="0"/>
              <a:t> je dokladem o uzavření pojistné smlouvy a tudíž legitimačním dokumentem. </a:t>
            </a:r>
            <a:r>
              <a:rPr lang="cs-CZ" sz="1800" i="1" dirty="0"/>
              <a:t>V některých zemích je považován za cenný papír.</a:t>
            </a:r>
          </a:p>
          <a:p>
            <a:pPr algn="just"/>
            <a:r>
              <a:rPr lang="cs-CZ" sz="1800" b="1" dirty="0"/>
              <a:t>Pojistný certifikát</a:t>
            </a:r>
            <a:r>
              <a:rPr lang="cs-CZ" sz="1800" dirty="0"/>
              <a:t> je pomocný legitimační doklad používaný pro jednotlivé dopravy zboží pojištěného na základě hromadných pojistek. </a:t>
            </a:r>
            <a:r>
              <a:rPr lang="cs-CZ" sz="1800" i="1" dirty="0"/>
              <a:t>Nemá právní závaznost</a:t>
            </a:r>
            <a:r>
              <a:rPr lang="cs-CZ" sz="1800" dirty="0"/>
              <a:t>, na jeho základě nelze soudně vymáhat nároky vůči pojistiteli.</a:t>
            </a:r>
          </a:p>
          <a:p>
            <a:pPr algn="just"/>
            <a:r>
              <a:rPr lang="cs-CZ" sz="1800" b="1" dirty="0"/>
              <a:t>Protokol o škodě</a:t>
            </a:r>
            <a:r>
              <a:rPr lang="cs-CZ" sz="1800" dirty="0"/>
              <a:t> je zápis, který charakterizuje škody, k nimž došlo v důsledku pojistné události.</a:t>
            </a:r>
          </a:p>
          <a:p>
            <a:pPr algn="just"/>
            <a:endParaRPr lang="cs-CZ" sz="1800" dirty="0"/>
          </a:p>
          <a:p>
            <a:pPr algn="just"/>
            <a:endParaRPr lang="cs-CZ" sz="1800" b="1" dirty="0"/>
          </a:p>
        </p:txBody>
      </p:sp>
    </p:spTree>
    <p:extLst>
      <p:ext uri="{BB962C8B-B14F-4D97-AF65-F5344CB8AC3E}">
        <p14:creationId xmlns:p14="http://schemas.microsoft.com/office/powerpoint/2010/main" val="4110151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46</a:t>
            </a:fld>
            <a:endParaRPr lang="cs-CZ" altLang="cs-CZ" dirty="0"/>
          </a:p>
        </p:txBody>
      </p:sp>
      <p:sp>
        <p:nvSpPr>
          <p:cNvPr id="4" name="Nadpis 3"/>
          <p:cNvSpPr>
            <a:spLocks noGrp="1"/>
          </p:cNvSpPr>
          <p:nvPr>
            <p:ph type="title"/>
          </p:nvPr>
        </p:nvSpPr>
        <p:spPr/>
        <p:txBody>
          <a:bodyPr/>
          <a:lstStyle/>
          <a:p>
            <a:r>
              <a:rPr lang="cs-CZ" dirty="0"/>
              <a:t>Pomocné dokumenty</a:t>
            </a:r>
            <a:endParaRPr lang="pl-PL" dirty="0"/>
          </a:p>
        </p:txBody>
      </p:sp>
      <p:sp>
        <p:nvSpPr>
          <p:cNvPr id="5" name="Zástupný obsah 4">
            <a:extLst>
              <a:ext uri="{FF2B5EF4-FFF2-40B4-BE49-F238E27FC236}">
                <a16:creationId xmlns:a16="http://schemas.microsoft.com/office/drawing/2014/main" id="{E6B03393-D15D-4641-9945-575A3AC8C259}"/>
              </a:ext>
            </a:extLst>
          </p:cNvPr>
          <p:cNvSpPr>
            <a:spLocks noGrp="1"/>
          </p:cNvSpPr>
          <p:nvPr>
            <p:ph idx="1"/>
          </p:nvPr>
        </p:nvSpPr>
        <p:spPr>
          <a:xfrm>
            <a:off x="720000" y="1692002"/>
            <a:ext cx="10753200" cy="4139998"/>
          </a:xfrm>
        </p:spPr>
        <p:txBody>
          <a:bodyPr/>
          <a:lstStyle/>
          <a:p>
            <a:pPr algn="just"/>
            <a:r>
              <a:rPr lang="cs-CZ" sz="1800" dirty="0"/>
              <a:t>Pomocné dokumenty jsou listiny, jejichž vyhotovení je zpravidla vyvoláno předpisy země dovozce nebo vývozce nebo tranzitní země. Většinou jsou to listiny vystavené veřejnými orgány a institucemi. Bývají též užívány jako inkasní dokumenty. Řadíme mezi ně např. </a:t>
            </a:r>
            <a:r>
              <a:rPr lang="cs-CZ" sz="1800" b="1" dirty="0"/>
              <a:t>konzulární a celní faktury, osvědčení o původu zboží, zdravotní osvědčení, osvědčení o kontrole zboží, osvědčení o jakosti </a:t>
            </a:r>
            <a:r>
              <a:rPr lang="cs-CZ" sz="1800" dirty="0"/>
              <a:t>apod. </a:t>
            </a:r>
          </a:p>
          <a:p>
            <a:pPr algn="just"/>
            <a:r>
              <a:rPr lang="cs-CZ" sz="1800" dirty="0"/>
              <a:t>Slůvko "pomocné" neznamená, že se jedná o dokumenty nevýznamné - například bez certifikátu o zdravotní nezávadnosti, </a:t>
            </a:r>
            <a:r>
              <a:rPr lang="cs-CZ" sz="1800" dirty="0" err="1"/>
              <a:t>fyto</a:t>
            </a:r>
            <a:r>
              <a:rPr lang="cs-CZ" sz="1800" dirty="0"/>
              <a:t> certifikátu či veterinárního osvědčení </a:t>
            </a:r>
            <a:r>
              <a:rPr lang="cs-CZ" sz="1800"/>
              <a:t>není možné </a:t>
            </a:r>
            <a:r>
              <a:rPr lang="cs-CZ" sz="1800" dirty="0"/>
              <a:t>do země dovézt žádné potraviny živočišného ani </a:t>
            </a:r>
            <a:r>
              <a:rPr lang="cs-CZ" sz="1800"/>
              <a:t>rostlinného původu.</a:t>
            </a:r>
            <a:endParaRPr lang="cs-CZ" sz="1800" dirty="0"/>
          </a:p>
        </p:txBody>
      </p:sp>
    </p:spTree>
    <p:extLst>
      <p:ext uri="{BB962C8B-B14F-4D97-AF65-F5344CB8AC3E}">
        <p14:creationId xmlns:p14="http://schemas.microsoft.com/office/powerpoint/2010/main" val="1869533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4" name="Nadpis 3"/>
          <p:cNvSpPr>
            <a:spLocks noGrp="1"/>
          </p:cNvSpPr>
          <p:nvPr>
            <p:ph type="title"/>
          </p:nvPr>
        </p:nvSpPr>
        <p:spPr/>
        <p:txBody>
          <a:bodyPr/>
          <a:lstStyle/>
          <a:p>
            <a:r>
              <a:rPr lang="cs-CZ" dirty="0"/>
              <a:t>Bankovní záruka – přímá</a:t>
            </a:r>
          </a:p>
        </p:txBody>
      </p:sp>
      <p:sp>
        <p:nvSpPr>
          <p:cNvPr id="5" name="Zástupný symbol pro obsah 4"/>
          <p:cNvSpPr>
            <a:spLocks noGrp="1"/>
          </p:cNvSpPr>
          <p:nvPr>
            <p:ph idx="1"/>
          </p:nvPr>
        </p:nvSpPr>
        <p:spPr/>
        <p:txBody>
          <a:bodyPr/>
          <a:lstStyle/>
          <a:p>
            <a:r>
              <a:rPr lang="cs-CZ" sz="1800" dirty="0"/>
              <a:t>Průběh bankovní záruky se může lišit podle počtu a způsobu zapojení bank. Nejjednodušší variantou je přímá záruka se zapojením jedné banky.</a:t>
            </a:r>
          </a:p>
          <a:p>
            <a:endParaRPr lang="cs-CZ" sz="1800" dirty="0"/>
          </a:p>
        </p:txBody>
      </p:sp>
      <p:pic>
        <p:nvPicPr>
          <p:cNvPr id="2" name="Obrázek 1"/>
          <p:cNvPicPr>
            <a:picLocks noChangeAspect="1"/>
          </p:cNvPicPr>
          <p:nvPr/>
        </p:nvPicPr>
        <p:blipFill rotWithShape="1">
          <a:blip r:embed="rId2"/>
          <a:srcRect l="33355" t="37682" r="29920" b="41578"/>
          <a:stretch/>
        </p:blipFill>
        <p:spPr>
          <a:xfrm>
            <a:off x="2339799" y="2823883"/>
            <a:ext cx="6248391" cy="2205317"/>
          </a:xfrm>
          <a:prstGeom prst="rect">
            <a:avLst/>
          </a:prstGeom>
        </p:spPr>
      </p:pic>
    </p:spTree>
    <p:extLst>
      <p:ext uri="{BB962C8B-B14F-4D97-AF65-F5344CB8AC3E}">
        <p14:creationId xmlns:p14="http://schemas.microsoft.com/office/powerpoint/2010/main" val="2207747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4" name="Nadpis 3"/>
          <p:cNvSpPr>
            <a:spLocks noGrp="1"/>
          </p:cNvSpPr>
          <p:nvPr>
            <p:ph type="title"/>
          </p:nvPr>
        </p:nvSpPr>
        <p:spPr/>
        <p:txBody>
          <a:bodyPr/>
          <a:lstStyle/>
          <a:p>
            <a:r>
              <a:rPr lang="cs-CZ" dirty="0"/>
              <a:t>Bankovní záruka – přímá avizovaná</a:t>
            </a:r>
          </a:p>
        </p:txBody>
      </p:sp>
      <p:sp>
        <p:nvSpPr>
          <p:cNvPr id="5" name="Zástupný symbol pro obsah 4"/>
          <p:cNvSpPr>
            <a:spLocks noGrp="1"/>
          </p:cNvSpPr>
          <p:nvPr>
            <p:ph idx="1"/>
          </p:nvPr>
        </p:nvSpPr>
        <p:spPr/>
        <p:txBody>
          <a:bodyPr/>
          <a:lstStyle/>
          <a:p>
            <a:r>
              <a:rPr lang="cs-CZ" sz="1800" dirty="0"/>
              <a:t>do vztahu se zapojuje další subjekt – </a:t>
            </a:r>
            <a:r>
              <a:rPr lang="cs-CZ" sz="1800" dirty="0" err="1"/>
              <a:t>avizující</a:t>
            </a:r>
            <a:r>
              <a:rPr lang="cs-CZ" sz="1800" dirty="0"/>
              <a:t> banka. Děje se tak v případech, kdy je přímý kontakt příjemce a ručící banky komplikovaný, či dokonce nemožný, například u mezinárodních záruk. </a:t>
            </a:r>
          </a:p>
          <a:p>
            <a:r>
              <a:rPr lang="cs-CZ" sz="1800" dirty="0" err="1"/>
              <a:t>Avizující</a:t>
            </a:r>
            <a:r>
              <a:rPr lang="cs-CZ" sz="1800" dirty="0"/>
              <a:t> banka je obvykle bankou příjemce záruky a zároveň </a:t>
            </a:r>
            <a:r>
              <a:rPr lang="cs-CZ" sz="1800" dirty="0" err="1"/>
              <a:t>korespondentskou</a:t>
            </a:r>
            <a:r>
              <a:rPr lang="cs-CZ" sz="1800" dirty="0"/>
              <a:t> bankou ručící banky v zemi příjemce.</a:t>
            </a:r>
          </a:p>
        </p:txBody>
      </p:sp>
      <p:pic>
        <p:nvPicPr>
          <p:cNvPr id="2" name="Obrázek 1"/>
          <p:cNvPicPr>
            <a:picLocks noChangeAspect="1"/>
          </p:cNvPicPr>
          <p:nvPr/>
        </p:nvPicPr>
        <p:blipFill rotWithShape="1">
          <a:blip r:embed="rId2"/>
          <a:srcRect l="10054" t="27734" r="19705" b="29156"/>
          <a:stretch/>
        </p:blipFill>
        <p:spPr>
          <a:xfrm>
            <a:off x="2682682" y="3621740"/>
            <a:ext cx="5762071" cy="2210260"/>
          </a:xfrm>
          <a:prstGeom prst="rect">
            <a:avLst/>
          </a:prstGeom>
        </p:spPr>
      </p:pic>
    </p:spTree>
    <p:extLst>
      <p:ext uri="{BB962C8B-B14F-4D97-AF65-F5344CB8AC3E}">
        <p14:creationId xmlns:p14="http://schemas.microsoft.com/office/powerpoint/2010/main" val="3883169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Nadpis 3"/>
          <p:cNvSpPr>
            <a:spLocks noGrp="1"/>
          </p:cNvSpPr>
          <p:nvPr>
            <p:ph type="title"/>
          </p:nvPr>
        </p:nvSpPr>
        <p:spPr/>
        <p:txBody>
          <a:bodyPr/>
          <a:lstStyle/>
          <a:p>
            <a:r>
              <a:rPr lang="cs-CZ" dirty="0"/>
              <a:t>Bankovní záruka – přímá potvrzená</a:t>
            </a:r>
          </a:p>
        </p:txBody>
      </p:sp>
      <p:sp>
        <p:nvSpPr>
          <p:cNvPr id="5" name="Zástupný symbol pro obsah 4"/>
          <p:cNvSpPr>
            <a:spLocks noGrp="1"/>
          </p:cNvSpPr>
          <p:nvPr>
            <p:ph idx="1"/>
          </p:nvPr>
        </p:nvSpPr>
        <p:spPr/>
        <p:txBody>
          <a:bodyPr/>
          <a:lstStyle/>
          <a:p>
            <a:r>
              <a:rPr lang="cs-CZ" sz="1800" dirty="0"/>
              <a:t>Stejně jako u předchozí formy, i zde jsou ve vztahu banky dvě. Rozdíl je v tom, že druhá (potvrzující) banka zde záruku pouze neoznamuje, nýbrž ji potvrzuje. </a:t>
            </a:r>
          </a:p>
          <a:p>
            <a:r>
              <a:rPr lang="cs-CZ" sz="1800" dirty="0"/>
              <a:t>Rozdíl mezi avízem a potvrzením je zásadní – potvrzením záruky banka vstupuje do závazkového vztahu a je příjemci zavázána k plnění ze záruky stejně jako banka vystavující.</a:t>
            </a:r>
          </a:p>
        </p:txBody>
      </p:sp>
      <p:pic>
        <p:nvPicPr>
          <p:cNvPr id="6" name="Obrázek 5"/>
          <p:cNvPicPr>
            <a:picLocks noChangeAspect="1"/>
          </p:cNvPicPr>
          <p:nvPr/>
        </p:nvPicPr>
        <p:blipFill rotWithShape="1">
          <a:blip r:embed="rId2"/>
          <a:srcRect l="19504" t="29831" r="11161" b="29764"/>
          <a:stretch/>
        </p:blipFill>
        <p:spPr>
          <a:xfrm>
            <a:off x="2550018" y="3603811"/>
            <a:ext cx="6620876" cy="2411507"/>
          </a:xfrm>
          <a:prstGeom prst="rect">
            <a:avLst/>
          </a:prstGeom>
        </p:spPr>
      </p:pic>
    </p:spTree>
    <p:extLst>
      <p:ext uri="{BB962C8B-B14F-4D97-AF65-F5344CB8AC3E}">
        <p14:creationId xmlns:p14="http://schemas.microsoft.com/office/powerpoint/2010/main" val="3392051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
        <p:nvSpPr>
          <p:cNvPr id="4" name="Nadpis 3"/>
          <p:cNvSpPr>
            <a:spLocks noGrp="1"/>
          </p:cNvSpPr>
          <p:nvPr>
            <p:ph type="title"/>
          </p:nvPr>
        </p:nvSpPr>
        <p:spPr/>
        <p:txBody>
          <a:bodyPr/>
          <a:lstStyle/>
          <a:p>
            <a:r>
              <a:rPr lang="cs-CZ" dirty="0"/>
              <a:t>Bankovní záruka – nepřímá</a:t>
            </a:r>
          </a:p>
        </p:txBody>
      </p:sp>
      <p:sp>
        <p:nvSpPr>
          <p:cNvPr id="5" name="Zástupný symbol pro obsah 4"/>
          <p:cNvSpPr>
            <a:spLocks noGrp="1"/>
          </p:cNvSpPr>
          <p:nvPr>
            <p:ph idx="1"/>
          </p:nvPr>
        </p:nvSpPr>
        <p:spPr/>
        <p:txBody>
          <a:bodyPr/>
          <a:lstStyle/>
          <a:p>
            <a:r>
              <a:rPr lang="cs-CZ" sz="1800" dirty="0"/>
              <a:t>I u této formy bankovní záruky jsou ve vztahu přítomny banky dvě. Rozdíl oproti přímé záruce potvrzené tkví v tom, že banka příjemce zde nepotvrzuje záruku původní, ale vystavuje záruku zcela novou, tzv. protizáruku. </a:t>
            </a:r>
          </a:p>
          <a:p>
            <a:r>
              <a:rPr lang="cs-CZ" sz="1800" dirty="0"/>
              <a:t>Ve vztahu tedy figurují dvě záruky, které na sebe sice navazují, ale jinak jsou naprosto nezávislé. </a:t>
            </a:r>
          </a:p>
        </p:txBody>
      </p:sp>
      <p:pic>
        <p:nvPicPr>
          <p:cNvPr id="2" name="Obrázek 1"/>
          <p:cNvPicPr>
            <a:picLocks noChangeAspect="1"/>
          </p:cNvPicPr>
          <p:nvPr/>
        </p:nvPicPr>
        <p:blipFill rotWithShape="1">
          <a:blip r:embed="rId2"/>
          <a:srcRect l="11457" t="23444" r="3932" b="26495"/>
          <a:stretch/>
        </p:blipFill>
        <p:spPr>
          <a:xfrm>
            <a:off x="2456329" y="3639672"/>
            <a:ext cx="6884894" cy="2545976"/>
          </a:xfrm>
          <a:prstGeom prst="rect">
            <a:avLst/>
          </a:prstGeom>
        </p:spPr>
      </p:pic>
    </p:spTree>
    <p:extLst>
      <p:ext uri="{BB962C8B-B14F-4D97-AF65-F5344CB8AC3E}">
        <p14:creationId xmlns:p14="http://schemas.microsoft.com/office/powerpoint/2010/main" val="4198498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4" name="Nadpis 3"/>
          <p:cNvSpPr>
            <a:spLocks noGrp="1"/>
          </p:cNvSpPr>
          <p:nvPr>
            <p:ph type="title"/>
          </p:nvPr>
        </p:nvSpPr>
        <p:spPr/>
        <p:txBody>
          <a:bodyPr/>
          <a:lstStyle/>
          <a:p>
            <a:r>
              <a:rPr lang="cs-CZ" dirty="0" err="1"/>
              <a:t>Akcesorická</a:t>
            </a:r>
            <a:r>
              <a:rPr lang="cs-CZ" dirty="0"/>
              <a:t> bankovní záruka</a:t>
            </a:r>
          </a:p>
        </p:txBody>
      </p:sp>
      <p:sp>
        <p:nvSpPr>
          <p:cNvPr id="5" name="Zástupný symbol pro obsah 4"/>
          <p:cNvSpPr>
            <a:spLocks noGrp="1"/>
          </p:cNvSpPr>
          <p:nvPr>
            <p:ph idx="1"/>
          </p:nvPr>
        </p:nvSpPr>
        <p:spPr/>
        <p:txBody>
          <a:bodyPr/>
          <a:lstStyle/>
          <a:p>
            <a:r>
              <a:rPr lang="cs-CZ" sz="1800" dirty="0"/>
              <a:t>Vystaví-li banka akcesorickou bankovní záruku, znamená to, že banka může uplatnit vymezené námitky pro vyplacení zaručené částky, a to v takovém rozsahu, v jakém by je uplatnil sám dlužník. Námitky musí být ovšem dostatečně kvalifikované, aby obstály v případném soudím sporu (dodávka vadného zboží, nefungujícího stroje, nedodržení kontraktem předepsaných výrobních parametrů, apod.). </a:t>
            </a:r>
          </a:p>
          <a:p>
            <a:r>
              <a:rPr lang="cs-CZ" sz="1800" dirty="0"/>
              <a:t>Akcesorická záruka banky může znít např. takto: „… zavazujeme se zaplatit Vám na Vaši výzvu jakoukoliv částku až do zaručené výše v případě, že firma X při splatnosti faktury fakturu nezaplatí, a za předpokladu, že Vaše firma splnila své závazky vyplývající ze shora uvedeného kontraktu.“</a:t>
            </a:r>
          </a:p>
        </p:txBody>
      </p:sp>
    </p:spTree>
    <p:extLst>
      <p:ext uri="{BB962C8B-B14F-4D97-AF65-F5344CB8AC3E}">
        <p14:creationId xmlns:p14="http://schemas.microsoft.com/office/powerpoint/2010/main" val="1308995203"/>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ECON-CZ.potx" id="{AE58135E-4D61-4028-838C-EC4BFDF857E0}" vid="{3EB0DBB9-0B57-400A-AD77-0800E0296781}"/>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prezentace-econ-cz</Template>
  <TotalTime>356</TotalTime>
  <Words>3867</Words>
  <Application>Microsoft Office PowerPoint</Application>
  <PresentationFormat>Širokoúhlá obrazovka</PresentationFormat>
  <Paragraphs>273</Paragraphs>
  <Slides>46</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46</vt:i4>
      </vt:variant>
    </vt:vector>
  </HeadingPairs>
  <TitlesOfParts>
    <vt:vector size="50" baseType="lpstr">
      <vt:lpstr>Arial</vt:lpstr>
      <vt:lpstr>Tahoma</vt:lpstr>
      <vt:lpstr>Wingdings</vt:lpstr>
      <vt:lpstr>Prezentace_MU_CZ</vt:lpstr>
      <vt:lpstr>Mimobilanční bankovní produkty</vt:lpstr>
      <vt:lpstr>Mimobilanční bankovní produkty</vt:lpstr>
      <vt:lpstr>Bankovní záruka</vt:lpstr>
      <vt:lpstr>Formy bankovních záruk</vt:lpstr>
      <vt:lpstr>Bankovní záruka – přímá</vt:lpstr>
      <vt:lpstr>Bankovní záruka – přímá avizovaná</vt:lpstr>
      <vt:lpstr>Bankovní záruka – přímá potvrzená</vt:lpstr>
      <vt:lpstr>Bankovní záruka – nepřímá</vt:lpstr>
      <vt:lpstr>Akcesorická bankovní záruka</vt:lpstr>
      <vt:lpstr>Abstraktní bankovní záruka</vt:lpstr>
      <vt:lpstr>Záruka vyplatitelná proti dokumentům z hlediska příjemce</vt:lpstr>
      <vt:lpstr>Druhy bankovních záruk</vt:lpstr>
      <vt:lpstr>Nejčastější typy bankovních záruk</vt:lpstr>
      <vt:lpstr>Nejčastější typy bankovních záruk</vt:lpstr>
      <vt:lpstr>Nejčastější typy bankovních záruk</vt:lpstr>
      <vt:lpstr>Dokumentární platby</vt:lpstr>
      <vt:lpstr>Dokumentární platby</vt:lpstr>
      <vt:lpstr>Dokumentární inkaso</vt:lpstr>
      <vt:lpstr>Průběh dokumentárního inkasa</vt:lpstr>
      <vt:lpstr>Formy dokumentárního inkasa</vt:lpstr>
      <vt:lpstr>Dokumentární akreditiv</vt:lpstr>
      <vt:lpstr>Dokumentární akreditiv</vt:lpstr>
      <vt:lpstr>Dokumentární akreditiv</vt:lpstr>
      <vt:lpstr>Průběh dokumentárního akreditivu</vt:lpstr>
      <vt:lpstr>Použití a čerpání dokumentárního akreditivu</vt:lpstr>
      <vt:lpstr>Použitelnost akreditivu</vt:lpstr>
      <vt:lpstr>Použitelnost akreditivu</vt:lpstr>
      <vt:lpstr>Druhy akreditivů</vt:lpstr>
      <vt:lpstr>Druhy akreditivů</vt:lpstr>
      <vt:lpstr>Druhy akreditivů</vt:lpstr>
      <vt:lpstr>Druhy akreditivů</vt:lpstr>
      <vt:lpstr>Financování akreditivů</vt:lpstr>
      <vt:lpstr>Financování akreditivů</vt:lpstr>
      <vt:lpstr>Dodací podmínky Incoterms ® </vt:lpstr>
      <vt:lpstr>Dokumenty používané v dokumentárním platebním styku</vt:lpstr>
      <vt:lpstr>Dokumenty používané v dokumentárním platebním styku</vt:lpstr>
      <vt:lpstr>Přepravní dokumenty</vt:lpstr>
      <vt:lpstr>Přepravní dokumenty</vt:lpstr>
      <vt:lpstr>Přepravní dokumenty</vt:lpstr>
      <vt:lpstr>Přepravní dokumenty</vt:lpstr>
      <vt:lpstr>Přepravní dokumenty</vt:lpstr>
      <vt:lpstr>Přepravní dokumenty</vt:lpstr>
      <vt:lpstr>Skladovací dokumenty</vt:lpstr>
      <vt:lpstr>Inkasní dokumenty</vt:lpstr>
      <vt:lpstr>Pojišťovací dokumenty</vt:lpstr>
      <vt:lpstr>Pomocné dokumenty</vt:lpstr>
    </vt:vector>
  </TitlesOfParts>
  <Company>Ekonomicko-správní fakulta Masarykovy univerzity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Pokorná Martina</dc:creator>
  <cp:lastModifiedBy>Martina Sponerová</cp:lastModifiedBy>
  <cp:revision>37</cp:revision>
  <cp:lastPrinted>1601-01-01T00:00:00Z</cp:lastPrinted>
  <dcterms:created xsi:type="dcterms:W3CDTF">2019-10-16T09:54:51Z</dcterms:created>
  <dcterms:modified xsi:type="dcterms:W3CDTF">2021-02-09T16:45:18Z</dcterms:modified>
</cp:coreProperties>
</file>