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0"/>
  </p:notesMasterIdLst>
  <p:handoutMasterIdLst>
    <p:handoutMasterId r:id="rId61"/>
  </p:handoutMasterIdLst>
  <p:sldIdLst>
    <p:sldId id="256" r:id="rId2"/>
    <p:sldId id="430" r:id="rId3"/>
    <p:sldId id="431" r:id="rId4"/>
    <p:sldId id="446" r:id="rId5"/>
    <p:sldId id="433" r:id="rId6"/>
    <p:sldId id="434" r:id="rId7"/>
    <p:sldId id="435" r:id="rId8"/>
    <p:sldId id="436" r:id="rId9"/>
    <p:sldId id="437" r:id="rId10"/>
    <p:sldId id="438" r:id="rId11"/>
    <p:sldId id="439" r:id="rId12"/>
    <p:sldId id="432" r:id="rId13"/>
    <p:sldId id="447" r:id="rId14"/>
    <p:sldId id="440" r:id="rId15"/>
    <p:sldId id="449" r:id="rId16"/>
    <p:sldId id="450" r:id="rId17"/>
    <p:sldId id="292" r:id="rId18"/>
    <p:sldId id="293" r:id="rId19"/>
    <p:sldId id="296" r:id="rId20"/>
    <p:sldId id="297" r:id="rId21"/>
    <p:sldId id="298" r:id="rId22"/>
    <p:sldId id="300" r:id="rId23"/>
    <p:sldId id="302" r:id="rId24"/>
    <p:sldId id="305" r:id="rId25"/>
    <p:sldId id="448" r:id="rId26"/>
    <p:sldId id="452" r:id="rId27"/>
    <p:sldId id="441" r:id="rId28"/>
    <p:sldId id="454" r:id="rId29"/>
    <p:sldId id="442" r:id="rId30"/>
    <p:sldId id="443" r:id="rId31"/>
    <p:sldId id="471" r:id="rId32"/>
    <p:sldId id="444" r:id="rId33"/>
    <p:sldId id="472" r:id="rId34"/>
    <p:sldId id="478" r:id="rId35"/>
    <p:sldId id="479" r:id="rId36"/>
    <p:sldId id="480" r:id="rId37"/>
    <p:sldId id="481" r:id="rId38"/>
    <p:sldId id="482" r:id="rId39"/>
    <p:sldId id="483" r:id="rId40"/>
    <p:sldId id="487" r:id="rId41"/>
    <p:sldId id="488" r:id="rId42"/>
    <p:sldId id="489" r:id="rId43"/>
    <p:sldId id="490" r:id="rId44"/>
    <p:sldId id="491" r:id="rId45"/>
    <p:sldId id="492" r:id="rId46"/>
    <p:sldId id="493" r:id="rId47"/>
    <p:sldId id="445" r:id="rId48"/>
    <p:sldId id="494" r:id="rId49"/>
    <p:sldId id="495" r:id="rId50"/>
    <p:sldId id="503" r:id="rId51"/>
    <p:sldId id="496" r:id="rId52"/>
    <p:sldId id="497" r:id="rId53"/>
    <p:sldId id="498" r:id="rId54"/>
    <p:sldId id="500" r:id="rId55"/>
    <p:sldId id="499" r:id="rId56"/>
    <p:sldId id="501" r:id="rId57"/>
    <p:sldId id="502" r:id="rId58"/>
    <p:sldId id="504" r:id="rId5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368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BC5C0F77-74C7-49D4-9CC7-B8AF4833D8D3}"/>
    <pc:docChg chg="delSld">
      <pc:chgData name="Martina Sponerová" userId="ccc0f243-98c2-4971-ae6b-3630abf27fc2" providerId="ADAL" clId="{BC5C0F77-74C7-49D4-9CC7-B8AF4833D8D3}" dt="2022-03-28T08:04:15.381" v="0" actId="47"/>
      <pc:docMkLst>
        <pc:docMk/>
      </pc:docMkLst>
      <pc:sldChg chg="del">
        <pc:chgData name="Martina Sponerová" userId="ccc0f243-98c2-4971-ae6b-3630abf27fc2" providerId="ADAL" clId="{BC5C0F77-74C7-49D4-9CC7-B8AF4833D8D3}" dt="2022-03-28T08:04:15.381" v="0" actId="47"/>
        <pc:sldMkLst>
          <pc:docMk/>
          <pc:sldMk cId="3970216092" sldId="45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 I. </a:t>
            </a:r>
            <a:br>
              <a:rPr lang="cs-CZ" dirty="0"/>
            </a:b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Analýza hospodářské a finanční situace podniku.</a:t>
            </a:r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Podle objektu zkoumání: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Analýza odvětví – každé odvětví vykazuje jinou citlivost na konjunkturální vývoj (odvětví cyklická, neutrální, anticyklická).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Analýza firem – soustředí se na aktuální stav podniku a jeho předpokládaný vývoj v budoucnu. Provádíme analýzu kvalitativní (kvalita managementu, úroveň řízení, likvidita akcií na kapitálovém trhu, ekologie), tak také analýzu kvantitativní (potřebné informace získáváme z účetních výkazů dané společnosti).</a:t>
            </a:r>
          </a:p>
        </p:txBody>
      </p:sp>
    </p:spTree>
    <p:extLst>
      <p:ext uri="{BB962C8B-B14F-4D97-AF65-F5344CB8AC3E}">
        <p14:creationId xmlns:p14="http://schemas.microsoft.com/office/powerpoint/2010/main" val="3824295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Externí finanční analýza </a:t>
            </a:r>
            <a:r>
              <a:rPr lang="cs-CZ" sz="2400" dirty="0"/>
              <a:t>– je zpracována vnějším analytikem, který využívá pro zpracování analýzy veřejně dostupné informace a data. Jedná se především o účetní závěrky podniků.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Interní finanční analýza </a:t>
            </a:r>
            <a:r>
              <a:rPr lang="cs-CZ" sz="2400" dirty="0"/>
              <a:t>– je zpracována zaměstnanci podniku, kteří mají přístup ke všem potřebným informacím (informace vnitropodnikového účetnictví, data plánovaná a kontrolní..).</a:t>
            </a:r>
          </a:p>
        </p:txBody>
      </p:sp>
    </p:spTree>
    <p:extLst>
      <p:ext uri="{BB962C8B-B14F-4D97-AF65-F5344CB8AC3E}">
        <p14:creationId xmlns:p14="http://schemas.microsoft.com/office/powerpoint/2010/main" val="15167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Finanční analýza vyhodnocuje: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Zda je podnik schopen vytvářet hodnotu</a:t>
            </a:r>
          </a:p>
          <a:p>
            <a:pPr marL="72000" indent="0">
              <a:buNone/>
            </a:pPr>
            <a:r>
              <a:rPr lang="cs-CZ" altLang="cs-CZ" sz="2400" dirty="0">
                <a:sym typeface="Wingdings" panose="05000000000000000000" pitchFamily="2" charset="2"/>
              </a:rPr>
              <a:t>		</a:t>
            </a:r>
            <a:r>
              <a:rPr lang="en-GB" altLang="cs-CZ" sz="2400" dirty="0">
                <a:sym typeface="Wingdings" panose="05000000000000000000" pitchFamily="2" charset="2"/>
              </a:rPr>
              <a:t></a:t>
            </a:r>
            <a:r>
              <a:rPr lang="en-GB" altLang="cs-CZ" sz="2400" dirty="0"/>
              <a:t> </a:t>
            </a:r>
            <a:r>
              <a:rPr lang="cs-CZ" altLang="cs-CZ" sz="2400" dirty="0"/>
              <a:t>z pohledu vlastníka, akcionáře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Solventnost a likviditu podniku</a:t>
            </a:r>
          </a:p>
          <a:p>
            <a:pPr marL="72000" indent="0">
              <a:buNone/>
            </a:pPr>
            <a:r>
              <a:rPr lang="cs-CZ" altLang="cs-CZ" sz="2400" dirty="0">
                <a:sym typeface="Wingdings" panose="05000000000000000000" pitchFamily="2" charset="2"/>
              </a:rPr>
              <a:t>		</a:t>
            </a:r>
            <a:r>
              <a:rPr lang="en-GB" altLang="cs-CZ" sz="2400" dirty="0">
                <a:sym typeface="Wingdings" panose="05000000000000000000" pitchFamily="2" charset="2"/>
              </a:rPr>
              <a:t></a:t>
            </a:r>
            <a:r>
              <a:rPr lang="en-GB" altLang="cs-CZ" sz="2400" dirty="0"/>
              <a:t> </a:t>
            </a:r>
            <a:r>
              <a:rPr lang="cs-CZ" altLang="cs-CZ" sz="2400" dirty="0"/>
              <a:t>z pohledu věřitelů</a:t>
            </a:r>
          </a:p>
          <a:p>
            <a:pPr marL="72000" indent="0" algn="ctr">
              <a:buNone/>
            </a:pPr>
            <a:endParaRPr lang="cs-CZ" sz="2400" b="1" dirty="0"/>
          </a:p>
          <a:p>
            <a:pPr marL="72000" indent="0" algn="ctr">
              <a:buNone/>
            </a:pPr>
            <a:r>
              <a:rPr lang="cs-CZ" sz="2400" b="1" dirty="0"/>
              <a:t>Technika vypracování analýzy je však stejná!</a:t>
            </a:r>
          </a:p>
        </p:txBody>
      </p:sp>
    </p:spTree>
    <p:extLst>
      <p:ext uri="{BB962C8B-B14F-4D97-AF65-F5344CB8AC3E}">
        <p14:creationId xmlns:p14="http://schemas.microsoft.com/office/powerpoint/2010/main" val="3255482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Účelem je tedy poskytnout komplexní vyhodnocení současné a budoucí situace podniku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2CE6BFC4-490A-4F7F-B68F-D91440D2D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025" y="3498533"/>
            <a:ext cx="306090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200" dirty="0">
                <a:latin typeface="Verdana" panose="020B0604030504040204" pitchFamily="34" charset="0"/>
              </a:rPr>
              <a:t>Ekonomická analýza</a:t>
            </a:r>
            <a:endParaRPr lang="en-GB" altLang="cs-CZ" sz="2200" dirty="0">
              <a:latin typeface="Verdana" panose="020B0604030504040204" pitchFamily="34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AFD30D8F-426B-48A0-ADD5-CCBEA03E8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3508058"/>
            <a:ext cx="22509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200" dirty="0">
                <a:latin typeface="Verdana" panose="020B0604030504040204" pitchFamily="34" charset="0"/>
              </a:rPr>
              <a:t>Účetní analýza</a:t>
            </a:r>
            <a:endParaRPr lang="en-GB" altLang="cs-CZ" sz="2200" dirty="0">
              <a:latin typeface="Verdana" panose="020B0604030504040204" pitchFamily="34" charset="0"/>
            </a:endParaRPr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9291EDFA-0AF3-4637-95DF-4CDC3F835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0" y="4001770"/>
            <a:ext cx="935038" cy="647700"/>
          </a:xfrm>
          <a:prstGeom prst="line">
            <a:avLst/>
          </a:prstGeom>
          <a:noFill/>
          <a:ln w="22225">
            <a:solidFill>
              <a:srgbClr val="AE1298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42C84BED-30F2-47AF-87C2-FB7A3440B792}"/>
              </a:ext>
            </a:extLst>
          </p:cNvPr>
          <p:cNvSpPr>
            <a:spLocks noChangeShapeType="1"/>
          </p:cNvSpPr>
          <p:nvPr/>
        </p:nvSpPr>
        <p:spPr bwMode="auto">
          <a:xfrm rot="7200000">
            <a:off x="6710363" y="4062095"/>
            <a:ext cx="1006475" cy="485775"/>
          </a:xfrm>
          <a:prstGeom prst="line">
            <a:avLst/>
          </a:prstGeom>
          <a:noFill/>
          <a:ln w="22225">
            <a:solidFill>
              <a:srgbClr val="AE1298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548C3F12-953F-4541-A252-542E0772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813" y="4638358"/>
            <a:ext cx="27494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Verdana" panose="020B0604030504040204" pitchFamily="34" charset="0"/>
              </a:rPr>
              <a:t>Finančn</a:t>
            </a:r>
            <a:r>
              <a:rPr lang="cs-CZ" altLang="cs-CZ" dirty="0">
                <a:latin typeface="Verdana" panose="020B0604030504040204" pitchFamily="34" charset="0"/>
              </a:rPr>
              <a:t>í analýza</a:t>
            </a:r>
            <a:endParaRPr lang="en-GB" altLang="cs-CZ" sz="24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636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Analýza odvětví a oboru podnikatelské činnosti, postavení výrobce a obchodníka na trhu.</a:t>
            </a:r>
          </a:p>
          <a:p>
            <a:pPr algn="just"/>
            <a:r>
              <a:rPr lang="cs-CZ" sz="2000" dirty="0"/>
              <a:t>Riziko odvětví – globální trendy, specifika vybraných odvětví.</a:t>
            </a:r>
          </a:p>
          <a:p>
            <a:pPr algn="just"/>
            <a:r>
              <a:rPr lang="cs-CZ" sz="2000" dirty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/>
              <a:t>Trhy a produkty – produktové portfolio, zastoupení na trhu, konkurenční výhody.</a:t>
            </a:r>
          </a:p>
          <a:p>
            <a:pPr algn="just"/>
            <a:r>
              <a:rPr lang="cs-CZ" sz="2000" dirty="0"/>
              <a:t>Technologie – nutné investice.</a:t>
            </a:r>
          </a:p>
          <a:p>
            <a:pPr algn="just"/>
            <a:r>
              <a:rPr lang="cs-CZ" sz="2000" dirty="0"/>
              <a:t>Riziko země – politické, ekonomické, regulatorní, měnové.</a:t>
            </a:r>
          </a:p>
          <a:p>
            <a:pPr algn="just"/>
            <a:r>
              <a:rPr lang="cs-CZ" sz="2000" dirty="0"/>
              <a:t>Management a personální politika – zkušenosti, reference, organizace, přístup k riziku.</a:t>
            </a:r>
          </a:p>
        </p:txBody>
      </p:sp>
    </p:spTree>
    <p:extLst>
      <p:ext uri="{BB962C8B-B14F-4D97-AF65-F5344CB8AC3E}">
        <p14:creationId xmlns:p14="http://schemas.microsoft.com/office/powerpoint/2010/main" val="64651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odvětví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err="1"/>
              <a:t>Perspektivita</a:t>
            </a:r>
            <a:r>
              <a:rPr lang="cs-CZ" sz="2400" dirty="0"/>
              <a:t> odvětví – rating odvětví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Růstové příležitosti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 vždy rostoucí odvětví musí být také atraktivní: záleží především na nabídce a poptávce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Identifikace rizikových faktorů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Nový výrobek vs. výrobek konkurující podobným již existujícím produktům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Podíl na trhu</a:t>
            </a:r>
          </a:p>
          <a:p>
            <a:pPr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 Vysoký podíl – loajalita zákazníků (nižší volatilita), silná pozice vůči dodavatelům a zákazníkům, </a:t>
            </a:r>
          </a:p>
        </p:txBody>
      </p:sp>
    </p:spTree>
    <p:extLst>
      <p:ext uri="{BB962C8B-B14F-4D97-AF65-F5344CB8AC3E}">
        <p14:creationId xmlns:p14="http://schemas.microsoft.com/office/powerpoint/2010/main" val="2371344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Technologie – kapitálové výdaje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/>
              <a:t>Velmi časné investice do nového výrobního zařízení se nedoporučuje ze dvou důvodů:</a:t>
            </a:r>
          </a:p>
          <a:p>
            <a:pPr marL="662400"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ea typeface="+mn-ea"/>
                <a:cs typeface="+mn-cs"/>
              </a:rPr>
              <a:t> </a:t>
            </a:r>
            <a:r>
              <a:rPr lang="cs-CZ" altLang="cs-CZ" sz="2000" dirty="0">
                <a:ea typeface="+mn-ea"/>
                <a:cs typeface="+mn-cs"/>
              </a:rPr>
              <a:t>Peněžní prostředky by neměly být investovány do výrobního zařízení určeného k výrobě produktu, který ještě nemá stabilní poptávku na trhu.</a:t>
            </a:r>
          </a:p>
          <a:p>
            <a:pPr marL="662400"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ea typeface="+mn-ea"/>
                <a:cs typeface="+mn-cs"/>
              </a:rPr>
              <a:t> Vhodnější je použít tyto prostředky k upevnění poptávky po produktu prostřednictvím technických inovací a marketingových kampaní.</a:t>
            </a:r>
          </a:p>
          <a:p>
            <a:pPr marL="252000" lvl="1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altLang="cs-CZ" sz="2500" dirty="0">
                <a:ea typeface="+mn-ea"/>
                <a:cs typeface="+mn-cs"/>
              </a:rPr>
              <a:t> </a:t>
            </a:r>
            <a:r>
              <a:rPr lang="cs-CZ" dirty="0"/>
              <a:t>Stále více společností se snaží zadávat své výrobní nebo servisní činnosti externě, čímž snižují potřeby na základní odborné znalosti na projektový design a řízení.</a:t>
            </a:r>
            <a:endParaRPr lang="cs-CZ" altLang="cs-CZ" sz="25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517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ekonomického prostředí podniku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Meziroční růst podniku vzhledem k růstu odvětví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Nadprůměrný (přes 2% nad vývoj výkonnosti odvětví)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Průměrný (vývoj výkonnosti odvětví +/- 2%)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Podprůměrný (více než 2% pod vývoj výkonnosti odvětví)</a:t>
            </a:r>
          </a:p>
          <a:p>
            <a:pPr hangingPunct="0"/>
            <a:r>
              <a:rPr lang="cs-CZ" sz="2400" b="1" dirty="0"/>
              <a:t>Flexibilita a schopnost inovace společnosti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Zda je společnost schopna inovovat výrobky, případně zcela změnit předmět činnosti bez větších nákladů</a:t>
            </a:r>
          </a:p>
          <a:p>
            <a:pPr hangingPunct="0"/>
            <a:r>
              <a:rPr lang="cs-CZ" sz="2400" b="1" dirty="0"/>
              <a:t>Stupeň diverzifikace činností klienta</a:t>
            </a:r>
          </a:p>
          <a:p>
            <a:pPr lvl="1" hangingPunct="0"/>
            <a:r>
              <a:rPr lang="cs-CZ" sz="1800" dirty="0"/>
              <a:t>Jeden nebo různorodý předmět činnosti v jednom nebo různých odvětvích</a:t>
            </a:r>
          </a:p>
          <a:p>
            <a:pPr lvl="1" hangingPunct="0"/>
            <a:endParaRPr lang="cs-CZ" dirty="0"/>
          </a:p>
          <a:p>
            <a:pPr lvl="1" hangingPunct="0"/>
            <a:endParaRPr lang="cs-CZ" b="1" dirty="0"/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0297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Pozice na hlavním trhu – dle výše podílu tržeb podniku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Dominantní - možnost ovlivňovat tvorbu ceny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Významný - cenový příjemce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Průměrný – srovnatelný s ostatními subjekty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Okrajový nebo vstup na trh</a:t>
            </a:r>
          </a:p>
          <a:p>
            <a:r>
              <a:rPr lang="cs-CZ" sz="2400" b="1" dirty="0"/>
              <a:t>Konkurence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Nízká (poptávka převyšuje výrobní kapacitu)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Průměrná (stabilní poptávka je ve shodě s výrobní kapacitou)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Silná (poptávka je nižší než nabídka)</a:t>
            </a:r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8836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Odběratelé – závislost na odběratelích – podíl jednotlivých odběratelů na tržbách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slabá závislost (pod 10%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Slabá závislost (mezi 10%-20%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Silná závislost (mezi 20%-50%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silná závislost (přes 50%)</a:t>
            </a:r>
          </a:p>
          <a:p>
            <a:pPr hangingPunct="0">
              <a:lnSpc>
                <a:spcPct val="100000"/>
              </a:lnSpc>
            </a:pPr>
            <a:r>
              <a:rPr lang="cs-CZ" sz="2400" b="1" dirty="0"/>
              <a:t>Odběratelé (platební kázeň) – podíl pohledávek po splatnosti (PPS) z obchodního styku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výborná (podíl PPS zpravidla nepřesahuje 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dobrá (podíl PPS činí zpravidla 5% - 15%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špatná (podíl PPS činí  zpravidla 15%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špatná (podíl PPS je zpravidla vyšší než 30%)</a:t>
            </a:r>
          </a:p>
          <a:p>
            <a:pPr hangingPunct="0"/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47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je jedním z nástrojů finančního řízení podniku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umožňuje vyhodnotit ekonomickou výkonnost a kvantifikovat finanční dopady činnosti podniku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umožňuje vyhodnotit slabé a silné stránky sledované firmy a učinit patřičná opatření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usnadňuje rozhodování jak v krátkodobém časovém horizontu při řešení problémů v rámci operativního řízení podniku, tak i v dlouhém časovém horizontu při realizaci dlouhodobých, strategických záměrů podniku</a:t>
            </a:r>
          </a:p>
        </p:txBody>
      </p:sp>
    </p:spTree>
    <p:extLst>
      <p:ext uri="{BB962C8B-B14F-4D97-AF65-F5344CB8AC3E}">
        <p14:creationId xmlns:p14="http://schemas.microsoft.com/office/powerpoint/2010/main" val="3927606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Stabilita poptávky (poptávka po výrobcích/službách)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Stabilní poptávka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Dlouhodobě stabilní poptávka, avšak identifikován krátkodobý negativní výkyv (tj. několik týdnů až cca 3 měsíce)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Nestabilní poptávka</a:t>
            </a:r>
          </a:p>
          <a:p>
            <a:pPr hangingPunct="0"/>
            <a:r>
              <a:rPr lang="cs-CZ" sz="2400" b="1" dirty="0"/>
              <a:t>Dodavatelé – závislost na jednotlivých dodavatelích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Závislost na žádném z dodavatelů nepřesahuje 20%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Podíl některého z dodavatelů přesahuje 20% a jeho záměna je možná kdykoliv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Podíl některého z dodavatelů přesahuje 20% a jeho záměna není možná, nebo by byla velmi obtížná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7563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Export, import (riziko teritoria)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Kam směřuje vývoz/dovoz - průmyslově vyspělé země, riziková teritoria, je riziko země pojištěno?</a:t>
            </a:r>
          </a:p>
          <a:p>
            <a:pPr algn="just" hangingPunct="0"/>
            <a:r>
              <a:rPr lang="cs-CZ" sz="2400" b="1" dirty="0"/>
              <a:t>Kurzové riziko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Přímý vývoz/dovoz dle jednotlivých měn v obdobném objemu (přirozený </a:t>
            </a:r>
            <a:r>
              <a:rPr lang="cs-CZ" sz="1800" dirty="0" err="1"/>
              <a:t>hedging</a:t>
            </a:r>
            <a:r>
              <a:rPr lang="cs-CZ" sz="1800" dirty="0"/>
              <a:t>) nebo zda je kurzové riziko odpovídajícím způsobem zajištěno na finančních trzích</a:t>
            </a:r>
          </a:p>
          <a:p>
            <a:pPr lvl="1" algn="just" hangingPunct="0"/>
            <a:endParaRPr lang="cs-CZ" dirty="0"/>
          </a:p>
          <a:p>
            <a:pPr algn="just" hangingPunct="0"/>
            <a:endParaRPr lang="cs-CZ" sz="2600" dirty="0"/>
          </a:p>
          <a:p>
            <a:pPr lvl="1" algn="just" hangingPunct="0">
              <a:lnSpc>
                <a:spcPct val="150000"/>
              </a:lnSpc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8791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Řízení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Důvěryhodnost a stabilita managementu – znalost historie a morálního profilu managementu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je management beze změny a nejsou informace o nemorálním chování členů managementu v této, ani jiných společnostech,</a:t>
            </a:r>
          </a:p>
          <a:p>
            <a:pPr algn="just" hangingPunct="0"/>
            <a:r>
              <a:rPr lang="cs-CZ" sz="2400" b="1" dirty="0"/>
              <a:t>Schopnosti managementu</a:t>
            </a:r>
          </a:p>
          <a:p>
            <a:pPr algn="just" hangingPunct="0"/>
            <a:r>
              <a:rPr lang="cs-CZ" sz="2400" b="1" dirty="0"/>
              <a:t>Vývoj celkové finanční situace podniku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Zlepšení situace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Stabilní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Kolísavý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Zhoršení situace</a:t>
            </a:r>
          </a:p>
          <a:p>
            <a:pPr algn="just" hangingPunct="0"/>
            <a:endParaRPr lang="cs-CZ" dirty="0"/>
          </a:p>
          <a:p>
            <a:pPr algn="just" hangingPunct="0"/>
            <a:endParaRPr lang="cs-CZ" sz="2600" dirty="0"/>
          </a:p>
          <a:p>
            <a:pPr lvl="1"/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3730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Jasné a srozumitelné vlastnické vztahy 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Zda je vlastník znám a zda je podnik součástí nějaké ESSK,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Jaké jsou vazby mezi členy ESSK – jasná struktura</a:t>
            </a:r>
          </a:p>
          <a:p>
            <a:pPr hangingPunct="0">
              <a:lnSpc>
                <a:spcPct val="100000"/>
              </a:lnSpc>
            </a:pPr>
            <a:endParaRPr lang="cs-CZ" sz="2400" b="1" dirty="0"/>
          </a:p>
          <a:p>
            <a:pPr hangingPunct="0">
              <a:lnSpc>
                <a:spcPct val="100000"/>
              </a:lnSpc>
            </a:pPr>
            <a:r>
              <a:rPr lang="cs-CZ" sz="2400" b="1" dirty="0"/>
              <a:t>Důvěryhodnost a stabilita vlastníka (znalost historie vlastníka s rozhodovací schopností)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má podnik rozhodující podíl umožňující prosazování strategických cílů, nebo zda rozhoduje vlastník, zda existují informace o negativním působení vlastníka na podnik nebo v jiných společnostech </a:t>
            </a:r>
          </a:p>
          <a:p>
            <a:pPr hangingPunct="0"/>
            <a:r>
              <a:rPr lang="cs-CZ" sz="2400" b="1" dirty="0"/>
              <a:t>Podpora vlastníků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endParaRPr lang="cs-CZ" sz="1600" dirty="0"/>
          </a:p>
          <a:p>
            <a:pPr lvl="1" hangingPunct="0"/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0075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Vztah k ostatním věřitelům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Splácení závazků vůči státu (závazky podniku vůči státu, zdravotnímu a sociálnímu pojištění po splatnosti)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existují závazky po splatnosti vůči finančnímu úřadu, správě sociálního zabezpečení, zdravotní pojišťovně</a:t>
            </a:r>
          </a:p>
          <a:p>
            <a:pPr hangingPunct="0"/>
            <a:r>
              <a:rPr lang="cs-CZ" sz="2400" b="1" dirty="0"/>
              <a:t>Splácení závazků vůči dodavatelům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Výborné (podíl závazků z obchodního styku po splatnosti zpravidla nepřesahuje  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Dobré (podíl závazků z obchodního styku po splatnosti činí zpravidla 5% - 20%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Špatné (podíl závazků z obchodního styku po splatnosti činí zpravidla 20%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špatné (podíl závazků z obchodního styku po splatnosti je zpravidla vyšší než 30%)</a:t>
            </a:r>
          </a:p>
          <a:p>
            <a:pPr algn="just" hangingPunct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0601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informací pro účetní analýzu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K sestavení finanční analýzy využíváme účetní výkazy: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Rozvahu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Výkaz zisku a ztráty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Výkaz cash </a:t>
            </a:r>
            <a:r>
              <a:rPr lang="cs-CZ" sz="2400" dirty="0" err="1"/>
              <a:t>flow</a:t>
            </a:r>
            <a:r>
              <a:rPr lang="cs-CZ" sz="2400" dirty="0"/>
              <a:t> (přehled o peněžních tocích)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Přehled o změnách vlastního kapitálu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Přílohu účetní závěrky.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Další informace můžeme získat z výročních zpráv podniku.</a:t>
            </a:r>
          </a:p>
        </p:txBody>
      </p:sp>
    </p:spTree>
    <p:extLst>
      <p:ext uri="{BB962C8B-B14F-4D97-AF65-F5344CB8AC3E}">
        <p14:creationId xmlns:p14="http://schemas.microsoft.com/office/powerpoint/2010/main" val="4133674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Pokud jsou účetní výkazy společnosti v souladu s praxí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altLang="cs-CZ" sz="2500" dirty="0"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altLang="cs-CZ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dirty="0">
                <a:ea typeface="+mn-ea"/>
                <a:cs typeface="+mn-cs"/>
              </a:rPr>
              <a:t>Jinak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altLang="cs-CZ" sz="2500" dirty="0">
              <a:ea typeface="+mn-ea"/>
              <a:cs typeface="+mn-cs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F8D9BF0E-9D7C-4D80-8944-D617ABD25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040" y="2454275"/>
            <a:ext cx="992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30000"/>
              </a:spcBef>
            </a:pPr>
            <a:r>
              <a:rPr lang="en-GB" altLang="cs-CZ" sz="2000" dirty="0">
                <a:latin typeface="Verdan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GB" altLang="cs-CZ" sz="2000" dirty="0">
                <a:latin typeface="Verdana" panose="020B0604030504040204" pitchFamily="34" charset="0"/>
              </a:rPr>
              <a:t> </a:t>
            </a:r>
            <a:r>
              <a:rPr lang="cs-CZ" dirty="0"/>
              <a:t>účetní závěrka </a:t>
            </a:r>
            <a:r>
              <a:rPr lang="cs-CZ" dirty="0">
                <a:solidFill>
                  <a:srgbClr val="FF0000"/>
                </a:solidFill>
              </a:rPr>
              <a:t>dobře odráží </a:t>
            </a:r>
            <a:r>
              <a:rPr lang="cs-CZ" dirty="0"/>
              <a:t>hospodářskou situaci společnosti</a:t>
            </a:r>
            <a:endParaRPr lang="en-GB" altLang="cs-CZ" dirty="0"/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B8E77B26-5EA6-425F-9607-72FEA2136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041" y="4284663"/>
            <a:ext cx="99263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30000"/>
              </a:spcBef>
              <a:buFont typeface="Wingdings" panose="05000000000000000000" pitchFamily="2" charset="2"/>
              <a:buChar char="è"/>
            </a:pPr>
            <a:r>
              <a:rPr lang="cs-CZ" dirty="0"/>
              <a:t> účetní závěrka poskytuje </a:t>
            </a:r>
            <a:r>
              <a:rPr lang="cs-CZ" dirty="0">
                <a:solidFill>
                  <a:srgbClr val="FF0000"/>
                </a:solidFill>
              </a:rPr>
              <a:t>zkreslený obraz </a:t>
            </a:r>
            <a:r>
              <a:rPr lang="cs-CZ" dirty="0"/>
              <a:t>hospodářské situace společnosti, pravděpodobně s cílem zlepšit její atraktivnost</a:t>
            </a:r>
            <a:endParaRPr lang="en-GB" altLang="cs-CZ" sz="22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89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Srovnávací a normativní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Srovnávací</a:t>
            </a:r>
            <a:r>
              <a:rPr lang="cs-CZ" sz="2400" dirty="0"/>
              <a:t> analýza spočívá ve srovnání klíčových ukazatelů a poměrů zisku společnosti s ukazateli a poměry typickými pro společnosti působící ve stejném odvětví činnosti.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Normativní</a:t>
            </a:r>
            <a:r>
              <a:rPr lang="cs-CZ" sz="2400" dirty="0"/>
              <a:t> analýza spočívá ve srovnání finančních ukazatelů společnosti s jejich standardní hodnotou.</a:t>
            </a:r>
          </a:p>
        </p:txBody>
      </p:sp>
    </p:spTree>
    <p:extLst>
      <p:ext uri="{BB962C8B-B14F-4D97-AF65-F5344CB8AC3E}">
        <p14:creationId xmlns:p14="http://schemas.microsoft.com/office/powerpoint/2010/main" val="1768292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absolutních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rozdílových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poměrových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soustav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Ekonomická přidaná hodnota</a:t>
            </a:r>
          </a:p>
        </p:txBody>
      </p:sp>
    </p:spTree>
    <p:extLst>
      <p:ext uri="{BB962C8B-B14F-4D97-AF65-F5344CB8AC3E}">
        <p14:creationId xmlns:p14="http://schemas.microsoft.com/office/powerpoint/2010/main" val="847827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Analýza absolutních ukazatelů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Analýza absolutních ukazatelů vychází z dat jednotlivých účetních výkazů. Zkoumá jejich výši, strukturu a vývoj v čase.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Umožňuje prvotní seznámení se se situací analyzované společnosti.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Zahrnuje analýzu </a:t>
            </a:r>
            <a:r>
              <a:rPr lang="cs-CZ" sz="2400" b="1" dirty="0"/>
              <a:t>horizontální</a:t>
            </a:r>
            <a:r>
              <a:rPr lang="cs-CZ" sz="2400" dirty="0"/>
              <a:t> (trendovou) a analýzu </a:t>
            </a:r>
            <a:r>
              <a:rPr lang="cs-CZ" sz="2400" b="1" dirty="0"/>
              <a:t>vertikální</a:t>
            </a:r>
            <a:r>
              <a:rPr lang="cs-CZ" sz="2400" dirty="0"/>
              <a:t> (strukturální).</a:t>
            </a:r>
          </a:p>
        </p:txBody>
      </p:sp>
    </p:spTree>
    <p:extLst>
      <p:ext uri="{BB962C8B-B14F-4D97-AF65-F5344CB8AC3E}">
        <p14:creationId xmlns:p14="http://schemas.microsoft.com/office/powerpoint/2010/main" val="101291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Hlavní účel finanční analýzy může být definován následovně: „Finanční analýza má za cíl poskytnout souhrnné zhodnocení současného a budoucího postavení společnosti“.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Finanční analýza umožňuje podniku precizní rozbor jeho finanční situace a patří mezi důležité nástroje finančního řízení.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Finanční analýza dovoluje posoudit a měřit výkonnost podniku, což napomáhá managementu vytvořit promyšlenou strategii a činit vhodná rozhodnutí. </a:t>
            </a:r>
          </a:p>
        </p:txBody>
      </p:sp>
    </p:spTree>
    <p:extLst>
      <p:ext uri="{BB962C8B-B14F-4D97-AF65-F5344CB8AC3E}">
        <p14:creationId xmlns:p14="http://schemas.microsoft.com/office/powerpoint/2010/main" val="1098807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Horizontální analýza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Horizontální analýza je založená na analýze změn absolutních hodnot z účetních výkazů v čase a jejich procentuální změnu. Jedná se o analýzu výkazů po řádcích, tzn. horizontálně.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Výstup z této analýzy ukazuje trend daného ukazatele, který je dále využívaný na predikci budoucího vývoje.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Horizontální analýza rozvahy, výkazu zisku a ztráty.</a:t>
            </a:r>
          </a:p>
        </p:txBody>
      </p:sp>
    </p:spTree>
    <p:extLst>
      <p:ext uri="{BB962C8B-B14F-4D97-AF65-F5344CB8AC3E}">
        <p14:creationId xmlns:p14="http://schemas.microsoft.com/office/powerpoint/2010/main" val="31817471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Příklad horizontální analýzy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Hodnoty jsou uváděny v %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0F9F6702-E16E-417D-8915-C41E1AE1FD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081421"/>
              </p:ext>
            </p:extLst>
          </p:nvPr>
        </p:nvGraphicFramePr>
        <p:xfrm>
          <a:off x="1004934" y="3223187"/>
          <a:ext cx="10182132" cy="244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87457" imgH="1468064" progId="Word.Document.12">
                  <p:embed/>
                </p:oleObj>
              </mc:Choice>
              <mc:Fallback>
                <p:oleObj name="Document" r:id="rId2" imgW="6087457" imgH="1468064" progId="Word.Documen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0F9F6702-E16E-417D-8915-C41E1AE1FD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4934" y="3223187"/>
                        <a:ext cx="10182132" cy="2449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1959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Vertikální analýza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Cílem vertikální analýzy je rozložit souhrnnou položku na jednotlivé části, ze kterých se skládá. Následně je zjišťováno v jakém rozsahu se jednotlivé položky podílejí na celku.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Vertikální analýza představuje procentuální vyjádření jednotlivých položek na celku daného výkazu. Při vertikální analýze rozvahy se využívá bilanční suma a při vertikální analýze výkazu zisků a ztráty se využívá objem tržeb.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Vertikální analýza rozvahy, výkazu zisku a ztráty.</a:t>
            </a:r>
          </a:p>
        </p:txBody>
      </p:sp>
    </p:spTree>
    <p:extLst>
      <p:ext uri="{BB962C8B-B14F-4D97-AF65-F5344CB8AC3E}">
        <p14:creationId xmlns:p14="http://schemas.microsoft.com/office/powerpoint/2010/main" val="3891633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b="1" dirty="0"/>
              <a:t>Vertikální analýza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Příklad vertikální analýzy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Hodnoty jsou uváděny v %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A34E146-F411-4EDD-925D-5572BB342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75" y="3291915"/>
            <a:ext cx="1005205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674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rozdílových ukazatelů 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Rozdílové ukazatele se používají zejména pro řízení likvidity, tedy schopnosti firmy dostát svým závazkům, a představují rozdíl mezi jednotlivými položkami aktiv a pasiv.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Mezi nejdůležitější rozdílové ukazatele řadíme čistý pracovní kapitál (ČPK), čisté pohotové prostředky a čistý peněžně-</a:t>
            </a:r>
            <a:r>
              <a:rPr lang="cs-CZ" sz="2000" dirty="0" err="1"/>
              <a:t>pohledávkový</a:t>
            </a:r>
            <a:r>
              <a:rPr lang="cs-CZ" sz="2000" dirty="0"/>
              <a:t> finanční fond.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79431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Čistý pracovní kapitál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představuje rozdíl mezi krátkodobými aktivy a cizím krátkodobým kapitálem. Může být definován i jako součet vlastního a cizího dlouhodobého kapitálu, který je snížený o dlouhodobá aktiva. Tedy je to ta část krátkodobých aktiv, která je kryta dlouhodobými pasivy.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4717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Čistý pracovní kapitál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BBE6D19-A196-4BE5-8F90-D94C97359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78" y="2581187"/>
            <a:ext cx="8020044" cy="273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28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poměrových ukazatelů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Poměrové ukazatele představují podíl dvou položek účetních výkazů.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Navazují na horizontální a vertikální analýzu a pomáhají nám vytvořit si poměrně rychlý a spolehlivý obraz o hospodaření podniku.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Počítají pouze s daty, které jsou veřejně dostupné ze základních účetních výkazů a poskytují možnost srovnání s konkurenčními podniky. Proto se jedná o velmi oblíbené ukazatele při hodnocení výkonnosti podniku.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71597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poměrových ukazatelů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Poměrové ukazatele však neposkytují komplexní obraz o hospodaření firmy a neměly by být konečným bodem analýzy.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Výsledky poměrových ukazatelů je vhodné použít pro další rozbor a zaměřit se více do hloubky na identifikované potencionálně problémové oblasti.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80084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poměrových ukazatelů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rentability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likvidity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zadluženosti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aktivity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599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Deskripční funkce </a:t>
            </a:r>
            <a:r>
              <a:rPr lang="cs-CZ" sz="2400" dirty="0"/>
              <a:t>přináší uživateli popis procesů v podniku.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Funkce valuační </a:t>
            </a:r>
            <a:r>
              <a:rPr lang="cs-CZ" sz="2400" dirty="0"/>
              <a:t>umožňuje hodnocení situace podniku a jeho srovnání s konkurenčními podniky nebo odvětvím.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Explanační funkce </a:t>
            </a:r>
            <a:r>
              <a:rPr lang="cs-CZ" sz="2400" dirty="0"/>
              <a:t>pomáhá odhalit příčiny výsledného stavu a umožňuje managementu vybrat vhodné nástroje a postupy k dosažení stanovených cílů.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Predikční funkce </a:t>
            </a:r>
            <a:r>
              <a:rPr lang="cs-CZ" sz="2400" dirty="0"/>
              <a:t>umožňuje na základě zjištěných poznatků předpovědět pravděpodobný budoucí vývoj.</a:t>
            </a:r>
          </a:p>
        </p:txBody>
      </p:sp>
    </p:spTree>
    <p:extLst>
      <p:ext uri="{BB962C8B-B14F-4D97-AF65-F5344CB8AC3E}">
        <p14:creationId xmlns:p14="http://schemas.microsoft.com/office/powerpoint/2010/main" val="35831305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rentability poměřují zisk s vloženým kapitálem a říkají nám, jak byl podnik efektivní ve svém podnikání a jakého zisku byl schopen dosáhnout zapojením svých zdrojů.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Jak do hodnoty čitatele, tak do hodnoty jmenovatele mohou vstupovat různé položky z rozvahy a výkazu zisku a ztráty. Do jmenovatele můžeme dosadit celková aktiva, vlastní kapitál, popřípadě vlastní kapitál zvýšený o dlouhodobé závazky anebo tržby.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60269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20000"/>
              </a:lnSpc>
              <a:buNone/>
            </a:pPr>
            <a:r>
              <a:rPr lang="cs-CZ" sz="2400" b="1" dirty="0"/>
              <a:t>Ukazatele ziskovosti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Čistý zisk – EAT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Taxes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Zisk před zdaněním – EBT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Taxes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Zisk před úroky a zdaněním – EBIT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r>
              <a:rPr lang="cs-CZ" sz="2400" dirty="0"/>
              <a:t> and </a:t>
            </a:r>
            <a:r>
              <a:rPr lang="cs-CZ" sz="2400" dirty="0" err="1"/>
              <a:t>Taxes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Zisk před úroky, zdaněním a odpisy – EBITDA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r>
              <a:rPr lang="cs-CZ" sz="2400" dirty="0"/>
              <a:t>, </a:t>
            </a:r>
            <a:r>
              <a:rPr lang="cs-CZ" sz="2400" dirty="0" err="1"/>
              <a:t>Taxes</a:t>
            </a:r>
            <a:r>
              <a:rPr lang="cs-CZ" sz="2400" dirty="0"/>
              <a:t>, </a:t>
            </a:r>
            <a:r>
              <a:rPr lang="cs-CZ" sz="2400" dirty="0" err="1"/>
              <a:t>Depreciation</a:t>
            </a:r>
            <a:r>
              <a:rPr lang="cs-CZ" sz="2400" dirty="0"/>
              <a:t> and </a:t>
            </a:r>
            <a:r>
              <a:rPr lang="cs-CZ" sz="2400" dirty="0" err="1"/>
              <a:t>Amortization</a:t>
            </a:r>
            <a:r>
              <a:rPr lang="cs-CZ" sz="2400" dirty="0"/>
              <a:t>)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03491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tržeb – ROS </a:t>
            </a:r>
            <a:r>
              <a:rPr lang="cs-CZ" sz="2400" dirty="0"/>
              <a:t>(Return On Sales)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vlastního kapitálu – ROE </a:t>
            </a:r>
            <a:r>
              <a:rPr lang="cs-CZ" sz="2400" dirty="0"/>
              <a:t>(Return On </a:t>
            </a:r>
            <a:r>
              <a:rPr lang="cs-CZ" sz="2400" dirty="0" err="1"/>
              <a:t>Equity</a:t>
            </a:r>
            <a:r>
              <a:rPr lang="cs-CZ" sz="2400" dirty="0"/>
              <a:t>)</a:t>
            </a:r>
          </a:p>
          <a:p>
            <a:pPr lvl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vázaného kapitálu – ROCE </a:t>
            </a:r>
            <a:r>
              <a:rPr lang="cs-CZ" sz="2400" dirty="0"/>
              <a:t>(Return On </a:t>
            </a:r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Employed</a:t>
            </a:r>
            <a:r>
              <a:rPr lang="cs-CZ" sz="2400" dirty="0"/>
              <a:t>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celkového kapitálu – ROA </a:t>
            </a:r>
            <a:r>
              <a:rPr lang="cs-CZ" sz="2400" dirty="0"/>
              <a:t>(Return On </a:t>
            </a:r>
            <a:r>
              <a:rPr lang="cs-CZ" sz="2400" dirty="0" err="1"/>
              <a:t>Assets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7563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tržeb – ROS </a:t>
            </a:r>
            <a:r>
              <a:rPr lang="cs-CZ" sz="2400" dirty="0"/>
              <a:t>(Return on Sales, zisková marže) </a:t>
            </a:r>
          </a:p>
          <a:p>
            <a:pPr marL="0" indent="0">
              <a:buNone/>
            </a:pPr>
            <a:r>
              <a:rPr lang="cs-CZ" sz="2000" b="1" dirty="0"/>
              <a:t>	= Výsledek hospodaření/ Tržby x 100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Nejčastěji se používá EAT nebo EBIT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měří schopnost podniku tvořit zisk z dané výše tržeb</a:t>
            </a:r>
            <a:r>
              <a:rPr lang="cs-CZ" sz="1800" dirty="0"/>
              <a:t>. Udává, jaký zisk přinesla jedna koruna (euro) tržeb. Ukazatel využívá různých úrovní zisku, zpravidla EBIT nebo EAT. Pro mezipodnikové srovnání je vhodnější využít EBIT (eliminace vlivu odlišného zdanění a finanční struktury). Do jmenovatele ve zlomku dosazujeme tržby.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Při použití kategorie čistého zisku </a:t>
            </a:r>
            <a:r>
              <a:rPr lang="cs-CZ" sz="1800" b="1" dirty="0"/>
              <a:t>(EAT) </a:t>
            </a:r>
            <a:r>
              <a:rPr lang="cs-CZ" sz="1800" dirty="0"/>
              <a:t>a tržeb za zboží a vlastní výkony se jedná o ukazatel </a:t>
            </a:r>
            <a:r>
              <a:rPr lang="cs-CZ" sz="1800" b="1" dirty="0"/>
              <a:t>čisté ziskové marže (Net Profit </a:t>
            </a:r>
            <a:r>
              <a:rPr lang="cs-CZ" sz="1800" b="1" dirty="0" err="1"/>
              <a:t>Margin</a:t>
            </a:r>
            <a:r>
              <a:rPr lang="cs-CZ" sz="1800" b="1" dirty="0"/>
              <a:t>). </a:t>
            </a:r>
            <a:r>
              <a:rPr lang="cs-CZ" sz="1800" dirty="0"/>
              <a:t>Pokud je použit zisk na úrovni </a:t>
            </a:r>
            <a:r>
              <a:rPr lang="cs-CZ" sz="1800" b="1" dirty="0"/>
              <a:t>EBIT</a:t>
            </a:r>
            <a:r>
              <a:rPr lang="cs-CZ" sz="1800" dirty="0"/>
              <a:t>, ukazatel se nazývá </a:t>
            </a:r>
            <a:r>
              <a:rPr lang="cs-CZ" sz="1800" b="1" dirty="0"/>
              <a:t>provozní zisková marže (</a:t>
            </a:r>
            <a:r>
              <a:rPr lang="cs-CZ" sz="1800" b="1" dirty="0" err="1"/>
              <a:t>Operating</a:t>
            </a:r>
            <a:r>
              <a:rPr lang="cs-CZ" sz="1800" b="1" dirty="0"/>
              <a:t> Profit </a:t>
            </a:r>
            <a:r>
              <a:rPr lang="cs-CZ" sz="1800" b="1" dirty="0" err="1"/>
              <a:t>Margin</a:t>
            </a:r>
            <a:r>
              <a:rPr lang="cs-CZ" sz="1800" b="1" dirty="0"/>
              <a:t>), </a:t>
            </a:r>
            <a:r>
              <a:rPr lang="cs-CZ" sz="1800" dirty="0"/>
              <a:t>někdy také označovaná jako EBIT marže.</a:t>
            </a:r>
          </a:p>
        </p:txBody>
      </p:sp>
    </p:spTree>
    <p:extLst>
      <p:ext uri="{BB962C8B-B14F-4D97-AF65-F5344CB8AC3E}">
        <p14:creationId xmlns:p14="http://schemas.microsoft.com/office/powerpoint/2010/main" val="4086551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celkového kapitálu – ROA </a:t>
            </a:r>
            <a:r>
              <a:rPr lang="cs-CZ" sz="2400" dirty="0"/>
              <a:t>(Return On </a:t>
            </a:r>
            <a:r>
              <a:rPr lang="cs-CZ" sz="2400" dirty="0" err="1"/>
              <a:t>Assets</a:t>
            </a:r>
            <a:r>
              <a:rPr lang="cs-CZ" sz="2400" dirty="0"/>
              <a:t>) </a:t>
            </a:r>
          </a:p>
          <a:p>
            <a:pPr marL="72000" indent="0">
              <a:lnSpc>
                <a:spcPct val="130000"/>
              </a:lnSpc>
              <a:buNone/>
            </a:pPr>
            <a:r>
              <a:rPr lang="cs-CZ" sz="2000" dirty="0"/>
              <a:t>	= </a:t>
            </a:r>
            <a:r>
              <a:rPr lang="cs-CZ" sz="2000" b="1" dirty="0"/>
              <a:t>EBIT/Aktiva x 100</a:t>
            </a:r>
            <a:endParaRPr lang="cs-CZ" sz="2000" dirty="0"/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hodnotí výkonnost podniku bez ohledu na to, z jakých zdrojů je financován jeho majetek. Vyjadřuje celkovou efektivnost a produkční sílu podniku. Proto by měl do čitatele vstupovat zisk před zdaněním a úroky (EBIT). Tento ukazatel při využití EBIT umožňuje porovnávat podniky v zemích s různou mírou zdanění a také podniky s odlišnou finanční strukturou. 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 hodnocení ROA platí následující závěry: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Nezdaněná rentabilita vlastního kapitálu by měla být vyšší než nezdaněná rentabilita aktiv, tedy ROE &gt; ROA.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ROA je mezní úrokovou sazbou, při které je úvěr pro podnik ještě výhodný.</a:t>
            </a:r>
          </a:p>
        </p:txBody>
      </p:sp>
    </p:spTree>
    <p:extLst>
      <p:ext uri="{BB962C8B-B14F-4D97-AF65-F5344CB8AC3E}">
        <p14:creationId xmlns:p14="http://schemas.microsoft.com/office/powerpoint/2010/main" val="30760295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Rentabilita vlastního kapitálu – ROE </a:t>
            </a:r>
            <a:r>
              <a:rPr lang="cs-CZ" sz="2400" dirty="0"/>
              <a:t>(Return On </a:t>
            </a:r>
            <a:r>
              <a:rPr lang="cs-CZ" sz="2400" dirty="0" err="1"/>
              <a:t>Equity</a:t>
            </a:r>
            <a:r>
              <a:rPr lang="cs-CZ" sz="2400" dirty="0"/>
              <a:t>) </a:t>
            </a:r>
          </a:p>
          <a:p>
            <a:pPr marL="72000" indent="0">
              <a:buNone/>
            </a:pPr>
            <a:r>
              <a:rPr lang="cs-CZ" sz="1800" b="1" dirty="0"/>
              <a:t>	</a:t>
            </a:r>
            <a:r>
              <a:rPr lang="cs-CZ" sz="2000" b="1" dirty="0"/>
              <a:t>= EAT/Vlastní kapitál x 100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18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je klíčovým ukazatelem pro vlastníky </a:t>
            </a:r>
            <a:r>
              <a:rPr lang="cs-CZ" sz="1800" dirty="0"/>
              <a:t>(akcionáře), zachycuje výnosnost jimi vloženého kapitálu. Pro výpočet bývá využíván zisk po zdanění (EAT), neboť zachycuje konečný výnos, který náleží vlastníkům.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Ukazatel ROE je využíván investory pro hodnocení toho, zda je jejich investice zhodnocována v požadované míře odpovídající podstoupenému riziku. V případě, že by výnosnost kapitálu byla dlouhodobě nedostačující, akcionáři by snižovali výši svých investic a přesunovali by své prostředky jinam.</a:t>
            </a:r>
          </a:p>
        </p:txBody>
      </p:sp>
    </p:spTree>
    <p:extLst>
      <p:ext uri="{BB962C8B-B14F-4D97-AF65-F5344CB8AC3E}">
        <p14:creationId xmlns:p14="http://schemas.microsoft.com/office/powerpoint/2010/main" val="3268989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sz="2400" b="1" dirty="0"/>
              <a:t>Rentabilita vlastního kapitálu – ROE </a:t>
            </a:r>
            <a:r>
              <a:rPr lang="cs-CZ" sz="2400" dirty="0"/>
              <a:t>(Return On </a:t>
            </a:r>
            <a:r>
              <a:rPr lang="cs-CZ" sz="2400" dirty="0" err="1"/>
              <a:t>Equity</a:t>
            </a:r>
            <a:r>
              <a:rPr lang="cs-CZ" sz="2400" dirty="0"/>
              <a:t>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S tímto ukazatelem je nutné zmínit tzv. </a:t>
            </a:r>
            <a:r>
              <a:rPr lang="cs-CZ" sz="2000" b="1" dirty="0"/>
              <a:t>pákový efekt (</a:t>
            </a:r>
            <a:r>
              <a:rPr lang="cs-CZ" sz="2000" b="1" dirty="0" err="1"/>
              <a:t>leverage</a:t>
            </a:r>
            <a:r>
              <a:rPr lang="cs-CZ" sz="2000" b="1" dirty="0"/>
              <a:t> </a:t>
            </a:r>
            <a:r>
              <a:rPr lang="cs-CZ" sz="2000" b="1" dirty="0" err="1"/>
              <a:t>effect</a:t>
            </a:r>
            <a:r>
              <a:rPr lang="cs-CZ" sz="2000" b="1" dirty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Jeho podstatou je, že mezi rentabilitou vlastního a celkového kapitálu existuje vliv páky, což znamená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Je-li úroková míra cizího kapitálu nižší než ROA, roste ROE při přílivu cizího kapitálu – tzv. </a:t>
            </a:r>
            <a:r>
              <a:rPr lang="cs-CZ" b="1" dirty="0"/>
              <a:t>positive </a:t>
            </a:r>
            <a:r>
              <a:rPr lang="cs-CZ" b="1" dirty="0" err="1"/>
              <a:t>leverage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endParaRPr lang="cs-CZ" b="1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Je-li naopak ROA nižší než úroková míra cizího kapitálu, klesá s rostoucím zadlužením ROE – tzv. </a:t>
            </a:r>
            <a:r>
              <a:rPr lang="cs-CZ" b="1" dirty="0"/>
              <a:t>negative </a:t>
            </a:r>
            <a:r>
              <a:rPr lang="cs-CZ" b="1" dirty="0" err="1"/>
              <a:t>leverage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endParaRPr lang="cs-CZ" b="1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145662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Ukazatele rentability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Rentabilita vázaného kapitálu – ROCE </a:t>
            </a:r>
            <a:r>
              <a:rPr lang="cs-CZ" sz="2400" dirty="0"/>
              <a:t>(Return On </a:t>
            </a:r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Employed</a:t>
            </a:r>
            <a:r>
              <a:rPr lang="cs-CZ" sz="2400" dirty="0"/>
              <a:t>)</a:t>
            </a:r>
          </a:p>
          <a:p>
            <a:pPr marL="72000" indent="0" algn="just">
              <a:buNone/>
            </a:pPr>
            <a:r>
              <a:rPr lang="cs-CZ" sz="2000" dirty="0"/>
              <a:t>	</a:t>
            </a:r>
            <a:r>
              <a:rPr lang="cs-CZ" sz="2000" b="1" dirty="0"/>
              <a:t>= EBIT/DD cizí zdroje + Vlastní kapitál x 100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Ukazatel, který vyjadřuje míru zhodnocení všech aktiv společnosti financovaných vlastním i cizím dlouhodobým kapitálem. Komplexně vyjadřuje efektivnost hospodaření společnosti.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Výnosnost vázaného kapitálu by měla být vyšší než úroková sazba z úvěrů a půjček podniku. V opačném případě zvýšení zadlužení povede ke snížení zisku pro vlastníky.</a:t>
            </a:r>
          </a:p>
        </p:txBody>
      </p:sp>
    </p:spTree>
    <p:extLst>
      <p:ext uri="{BB962C8B-B14F-4D97-AF65-F5344CB8AC3E}">
        <p14:creationId xmlns:p14="http://schemas.microsoft.com/office/powerpoint/2010/main" val="549258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Pyramidové soustavy ukazatelů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Blok ukazatelů rentability by měl být vždy doplněn o tzv. </a:t>
            </a:r>
            <a:r>
              <a:rPr lang="cs-CZ" sz="1800" dirty="0" err="1"/>
              <a:t>Du</a:t>
            </a:r>
            <a:r>
              <a:rPr lang="cs-CZ" sz="1800" dirty="0"/>
              <a:t> </a:t>
            </a:r>
            <a:r>
              <a:rPr lang="cs-CZ" sz="1800" dirty="0" err="1"/>
              <a:t>Pontovu</a:t>
            </a:r>
            <a:r>
              <a:rPr lang="cs-CZ" sz="1800" dirty="0"/>
              <a:t> analýzu.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Du</a:t>
            </a:r>
            <a:r>
              <a:rPr lang="cs-CZ" sz="1800" dirty="0"/>
              <a:t> Pont analýza slouží k odhalení základních činitelů efektivnosti.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Tzn. </a:t>
            </a:r>
            <a:r>
              <a:rPr lang="cs-CZ" sz="2000" b="1" dirty="0"/>
              <a:t>ROE = EAT/Tržby x Tržby/A x A/VK</a:t>
            </a:r>
          </a:p>
        </p:txBody>
      </p:sp>
      <p:sp>
        <p:nvSpPr>
          <p:cNvPr id="2" name="Vývojový diagram: alternativní postup 1">
            <a:extLst>
              <a:ext uri="{FF2B5EF4-FFF2-40B4-BE49-F238E27FC236}">
                <a16:creationId xmlns:a16="http://schemas.microsoft.com/office/drawing/2014/main" id="{89AE9486-59A7-40D2-BD34-3A13DE7A1C28}"/>
              </a:ext>
            </a:extLst>
          </p:cNvPr>
          <p:cNvSpPr/>
          <p:nvPr/>
        </p:nvSpPr>
        <p:spPr bwMode="auto">
          <a:xfrm>
            <a:off x="4216400" y="2885440"/>
            <a:ext cx="2265680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ROE = EAT/VK</a:t>
            </a:r>
          </a:p>
        </p:txBody>
      </p:sp>
      <p:sp>
        <p:nvSpPr>
          <p:cNvPr id="7" name="Vývojový diagram: alternativní postup 6">
            <a:extLst>
              <a:ext uri="{FF2B5EF4-FFF2-40B4-BE49-F238E27FC236}">
                <a16:creationId xmlns:a16="http://schemas.microsoft.com/office/drawing/2014/main" id="{68A83CA7-8D99-4C79-A361-F6FC3B071DA1}"/>
              </a:ext>
            </a:extLst>
          </p:cNvPr>
          <p:cNvSpPr/>
          <p:nvPr/>
        </p:nvSpPr>
        <p:spPr bwMode="auto">
          <a:xfrm>
            <a:off x="1950720" y="3869113"/>
            <a:ext cx="2265680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ROA = EAT/A</a:t>
            </a:r>
          </a:p>
        </p:txBody>
      </p:sp>
      <p:sp>
        <p:nvSpPr>
          <p:cNvPr id="8" name="Vývojový diagram: alternativní postup 7">
            <a:extLst>
              <a:ext uri="{FF2B5EF4-FFF2-40B4-BE49-F238E27FC236}">
                <a16:creationId xmlns:a16="http://schemas.microsoft.com/office/drawing/2014/main" id="{1D8F2DB5-1D4E-4641-A569-1E3E44DFC2D4}"/>
              </a:ext>
            </a:extLst>
          </p:cNvPr>
          <p:cNvSpPr/>
          <p:nvPr/>
        </p:nvSpPr>
        <p:spPr bwMode="auto">
          <a:xfrm>
            <a:off x="6482080" y="3869113"/>
            <a:ext cx="3148808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/>
              <a:t>Finanční páka = A/VK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ývojový diagram: alternativní postup 8">
            <a:extLst>
              <a:ext uri="{FF2B5EF4-FFF2-40B4-BE49-F238E27FC236}">
                <a16:creationId xmlns:a16="http://schemas.microsoft.com/office/drawing/2014/main" id="{CD11487E-8B97-4F8F-B98E-34AE15E869A9}"/>
              </a:ext>
            </a:extLst>
          </p:cNvPr>
          <p:cNvSpPr/>
          <p:nvPr/>
        </p:nvSpPr>
        <p:spPr bwMode="auto">
          <a:xfrm>
            <a:off x="539999" y="5039779"/>
            <a:ext cx="2503989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ROS = EAT/Tržby</a:t>
            </a:r>
          </a:p>
        </p:txBody>
      </p:sp>
      <p:sp>
        <p:nvSpPr>
          <p:cNvPr id="10" name="Vývojový diagram: alternativní postup 9">
            <a:extLst>
              <a:ext uri="{FF2B5EF4-FFF2-40B4-BE49-F238E27FC236}">
                <a16:creationId xmlns:a16="http://schemas.microsoft.com/office/drawing/2014/main" id="{B479D60E-3E4A-4BBB-9455-CA4603BDABFB}"/>
              </a:ext>
            </a:extLst>
          </p:cNvPr>
          <p:cNvSpPr/>
          <p:nvPr/>
        </p:nvSpPr>
        <p:spPr bwMode="auto">
          <a:xfrm>
            <a:off x="3652253" y="5039779"/>
            <a:ext cx="3148808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Obrat aktiv = Tržby/A</a:t>
            </a:r>
          </a:p>
        </p:txBody>
      </p:sp>
      <p:sp>
        <p:nvSpPr>
          <p:cNvPr id="11" name="Znak násobení 10">
            <a:extLst>
              <a:ext uri="{FF2B5EF4-FFF2-40B4-BE49-F238E27FC236}">
                <a16:creationId xmlns:a16="http://schemas.microsoft.com/office/drawing/2014/main" id="{5B21C86D-186E-404B-BEE8-894702FD6D0D}"/>
              </a:ext>
            </a:extLst>
          </p:cNvPr>
          <p:cNvSpPr/>
          <p:nvPr/>
        </p:nvSpPr>
        <p:spPr bwMode="auto">
          <a:xfrm>
            <a:off x="5140959" y="3954549"/>
            <a:ext cx="568961" cy="383771"/>
          </a:xfrm>
          <a:prstGeom prst="mathMultiply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Znak násobení 11">
            <a:extLst>
              <a:ext uri="{FF2B5EF4-FFF2-40B4-BE49-F238E27FC236}">
                <a16:creationId xmlns:a16="http://schemas.microsoft.com/office/drawing/2014/main" id="{2FB182E3-2B13-4E6F-ACDE-6B0C7FAF4473}"/>
              </a:ext>
            </a:extLst>
          </p:cNvPr>
          <p:cNvSpPr/>
          <p:nvPr/>
        </p:nvSpPr>
        <p:spPr bwMode="auto">
          <a:xfrm>
            <a:off x="3063640" y="5182210"/>
            <a:ext cx="568961" cy="383771"/>
          </a:xfrm>
          <a:prstGeom prst="mathMultiply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934A9D01-36C4-495C-A808-A99208A5658F}"/>
              </a:ext>
            </a:extLst>
          </p:cNvPr>
          <p:cNvCxnSpPr/>
          <p:nvPr/>
        </p:nvCxnSpPr>
        <p:spPr bwMode="auto">
          <a:xfrm flipH="1">
            <a:off x="4536440" y="3637280"/>
            <a:ext cx="558800" cy="317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FA42EA93-8408-4C6E-97AD-264A684C9A0D}"/>
              </a:ext>
            </a:extLst>
          </p:cNvPr>
          <p:cNvCxnSpPr/>
          <p:nvPr/>
        </p:nvCxnSpPr>
        <p:spPr bwMode="auto">
          <a:xfrm>
            <a:off x="5760720" y="3637280"/>
            <a:ext cx="480399" cy="309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426ABC00-F6C3-4147-97BF-DDE3B7338732}"/>
              </a:ext>
            </a:extLst>
          </p:cNvPr>
          <p:cNvCxnSpPr/>
          <p:nvPr/>
        </p:nvCxnSpPr>
        <p:spPr bwMode="auto">
          <a:xfrm flipH="1">
            <a:off x="1950720" y="4602815"/>
            <a:ext cx="558800" cy="317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2569FADB-7E6A-4736-8FEF-4F9E97C3745E}"/>
              </a:ext>
            </a:extLst>
          </p:cNvPr>
          <p:cNvCxnSpPr/>
          <p:nvPr/>
        </p:nvCxnSpPr>
        <p:spPr bwMode="auto">
          <a:xfrm>
            <a:off x="3778340" y="4602815"/>
            <a:ext cx="600620" cy="317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904206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Pyramidové soustavy ukazatelů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Tzn. </a:t>
            </a:r>
            <a:r>
              <a:rPr lang="cs-CZ" sz="2400" b="1" dirty="0"/>
              <a:t>ROE = EAT/Tržby x Tržby/A x A/VK </a:t>
            </a:r>
            <a:r>
              <a:rPr lang="cs-CZ" sz="2400" dirty="0"/>
              <a:t>nebo</a:t>
            </a:r>
          </a:p>
          <a:p>
            <a:pPr marL="72000" indent="0">
              <a:lnSpc>
                <a:spcPct val="130000"/>
              </a:lnSpc>
              <a:buNone/>
            </a:pPr>
            <a:endParaRPr lang="cs-CZ" sz="2400" b="1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ROE = ROS x Obrat aktiv x finanční páka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Tato rovnice vyjadřuje</a:t>
            </a:r>
            <a:r>
              <a:rPr lang="cs-CZ" sz="2000"/>
              <a:t>, že </a:t>
            </a:r>
            <a:r>
              <a:rPr lang="cs-CZ" sz="2000" dirty="0"/>
              <a:t>management má </a:t>
            </a:r>
            <a:r>
              <a:rPr lang="cs-CZ" sz="2000" b="1" dirty="0"/>
              <a:t>tři páky </a:t>
            </a:r>
            <a:r>
              <a:rPr lang="cs-CZ" sz="2000" dirty="0"/>
              <a:t>ke zvyšování výkonnosti vlastního kapitálu (ROE):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Ziskovou marži</a:t>
            </a:r>
            <a:r>
              <a:rPr lang="cs-CZ" dirty="0"/>
              <a:t> (hlavním způsobem jejího zvyšování je snižování nákladů)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Obrat aktiv </a:t>
            </a:r>
            <a:r>
              <a:rPr lang="cs-CZ" dirty="0"/>
              <a:t>(hlavním způsobem je zvyšování tržeb připadajících na každou korunu aktiv)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Finanční páku </a:t>
            </a:r>
            <a:r>
              <a:rPr lang="cs-CZ" dirty="0"/>
              <a:t>(hlavním způsobem je výhodné použití cizích zdrojů k financování aktiv).</a:t>
            </a:r>
          </a:p>
        </p:txBody>
      </p:sp>
    </p:spTree>
    <p:extLst>
      <p:ext uri="{BB962C8B-B14F-4D97-AF65-F5344CB8AC3E}">
        <p14:creationId xmlns:p14="http://schemas.microsoft.com/office/powerpoint/2010/main" val="332186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Interní uživatelé finanční analýzy:</a:t>
            </a:r>
            <a:endParaRPr lang="cs-CZ" sz="2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Vlastníci podniku – jsou schopni kontrolovat plnění cílů a  výhled do budoucna, zda jsou jejich prostředky náležitě zhodnocovány a řádně využívány.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Manažeři – využívají výsledky finanční analýzy pro operativní a strategické řízení podniku.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Zaměstnanci – prioritou zaměstnanců je pracovat ve finančně stabilním a prosperujícím podniku, kde mají dlouhodobě udržitelnou pozici a mohou se posouvat.</a:t>
            </a:r>
          </a:p>
        </p:txBody>
      </p:sp>
    </p:spTree>
    <p:extLst>
      <p:ext uri="{BB962C8B-B14F-4D97-AF65-F5344CB8AC3E}">
        <p14:creationId xmlns:p14="http://schemas.microsoft.com/office/powerpoint/2010/main" val="3745359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Analýza marže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30000"/>
              </a:lnSpc>
              <a:buNone/>
            </a:pPr>
            <a:r>
              <a:rPr lang="cs-CZ" sz="2400" dirty="0"/>
              <a:t>Společnost, která neprodá své výrobky nebo služby zákazníkům za cenu převyšující jejich náklady, je odsouzena k zániku.</a:t>
            </a:r>
          </a:p>
          <a:p>
            <a:pPr marL="72000" indent="0" algn="ctr">
              <a:lnSpc>
                <a:spcPct val="130000"/>
              </a:lnSpc>
              <a:buNone/>
            </a:pPr>
            <a:endParaRPr lang="cs-CZ" sz="2400" b="1" dirty="0"/>
          </a:p>
          <a:p>
            <a:pPr algn="ctr">
              <a:buFont typeface="Wingdings" panose="05000000000000000000" pitchFamily="2" charset="2"/>
              <a:buChar char="è"/>
            </a:pPr>
            <a:r>
              <a:rPr lang="cs-CZ" sz="2400" dirty="0"/>
              <a:t> Analýza </a:t>
            </a:r>
            <a:r>
              <a:rPr lang="cs-CZ" sz="2400" dirty="0">
                <a:solidFill>
                  <a:srgbClr val="FF0000"/>
                </a:solidFill>
              </a:rPr>
              <a:t>marže společnosti </a:t>
            </a:r>
            <a:r>
              <a:rPr lang="cs-CZ" sz="2400" dirty="0"/>
              <a:t>je prvním krokem v každé finanční analýze</a:t>
            </a:r>
          </a:p>
          <a:p>
            <a:pPr marL="72000" indent="0">
              <a:buNone/>
            </a:pPr>
            <a:endParaRPr lang="cs-CZ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Analýza VZZ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Analýza trendů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Marže také ovlivňují tzv. </a:t>
            </a:r>
            <a:r>
              <a:rPr lang="cs-CZ" sz="2400" dirty="0" err="1"/>
              <a:t>breakeven</a:t>
            </a:r>
            <a:r>
              <a:rPr lang="cs-CZ" sz="2400" dirty="0"/>
              <a:t> point</a:t>
            </a:r>
          </a:p>
        </p:txBody>
      </p:sp>
    </p:spTree>
    <p:extLst>
      <p:ext uri="{BB962C8B-B14F-4D97-AF65-F5344CB8AC3E}">
        <p14:creationId xmlns:p14="http://schemas.microsoft.com/office/powerpoint/2010/main" val="11673142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Provozní páka (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leverage</a:t>
            </a:r>
            <a:r>
              <a:rPr lang="cs-CZ" dirty="0"/>
              <a:t>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 Zisk a tržby většinou nemají stejné růstové tempo z následujících důvodů: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Zisk je ovlivněn více faktory než růst tržeb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Zisk netvoří jen tržby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Důležité je zohledňovat náklady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marL="72000" indent="0" algn="ctr">
              <a:lnSpc>
                <a:spcPct val="130000"/>
              </a:lnSpc>
              <a:buNone/>
            </a:pPr>
            <a:r>
              <a:rPr lang="cs-CZ" b="1" dirty="0"/>
              <a:t>Provozní páka charakterizuje podíl fixních nákladů v celkových nákladech podniku.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108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Provozní páka (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leverage</a:t>
            </a:r>
            <a:r>
              <a:rPr lang="cs-CZ" dirty="0"/>
              <a:t>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Provozní páka = fixní aktiva/oběžná aktiva</a:t>
            </a:r>
          </a:p>
          <a:p>
            <a:endParaRPr lang="cs-CZ" sz="2400" dirty="0"/>
          </a:p>
          <a:p>
            <a:r>
              <a:rPr lang="cs-CZ" sz="2400" dirty="0"/>
              <a:t>Kapitálově těžká – „vysoké“ hodnoty provozní páky</a:t>
            </a:r>
          </a:p>
          <a:p>
            <a:endParaRPr lang="cs-CZ" sz="2400" dirty="0"/>
          </a:p>
          <a:p>
            <a:r>
              <a:rPr lang="cs-CZ" sz="2400" dirty="0"/>
              <a:t>Kapitálově lehká – „nízké“ hodnoty provozní páky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8647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Bod zvratu = bod, ve kterém jsou celkové tržby rovny celkovým nákladům</a:t>
            </a:r>
          </a:p>
          <a:p>
            <a:pPr>
              <a:spcBef>
                <a:spcPct val="0"/>
              </a:spcBef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/>
              <a:t>Tržby </a:t>
            </a:r>
            <a:r>
              <a:rPr lang="en-GB" altLang="cs-CZ" sz="2400" dirty="0"/>
              <a:t>&lt; </a:t>
            </a:r>
            <a:r>
              <a:rPr lang="cs-CZ" altLang="cs-CZ" sz="2400" dirty="0"/>
              <a:t>bod zvratu</a:t>
            </a:r>
            <a:r>
              <a:rPr lang="en-GB" altLang="cs-CZ" sz="2400" dirty="0"/>
              <a:t> </a:t>
            </a:r>
            <a:r>
              <a:rPr lang="en-GB" altLang="cs-CZ" sz="2400" dirty="0">
                <a:sym typeface="Wingdings" panose="05000000000000000000" pitchFamily="2" charset="2"/>
              </a:rPr>
              <a:t> </a:t>
            </a:r>
            <a:r>
              <a:rPr lang="cs-CZ" altLang="cs-CZ" sz="2400" dirty="0">
                <a:sym typeface="Wingdings" panose="05000000000000000000" pitchFamily="2" charset="2"/>
              </a:rPr>
              <a:t>ztráta</a:t>
            </a:r>
            <a:endParaRPr lang="en-GB" altLang="cs-CZ" sz="2400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/>
              <a:t>Tržby </a:t>
            </a:r>
            <a:r>
              <a:rPr lang="en-GB" altLang="cs-CZ" sz="2400" dirty="0">
                <a:sym typeface="Wingdings" panose="05000000000000000000" pitchFamily="2" charset="2"/>
              </a:rPr>
              <a:t>= </a:t>
            </a:r>
            <a:r>
              <a:rPr lang="cs-CZ" altLang="cs-CZ" sz="2400" dirty="0"/>
              <a:t>bod zvratu</a:t>
            </a:r>
            <a:r>
              <a:rPr lang="en-GB" altLang="cs-CZ" sz="2400" dirty="0">
                <a:sym typeface="Wingdings" panose="05000000000000000000" pitchFamily="2" charset="2"/>
              </a:rPr>
              <a:t>  </a:t>
            </a:r>
            <a:r>
              <a:rPr lang="cs-CZ" altLang="cs-CZ" sz="2400" dirty="0">
                <a:sym typeface="Wingdings" panose="05000000000000000000" pitchFamily="2" charset="2"/>
              </a:rPr>
              <a:t>nulový zisk</a:t>
            </a:r>
            <a:endParaRPr lang="en-GB" altLang="cs-CZ" sz="2400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/>
              <a:t>Tržby </a:t>
            </a:r>
            <a:r>
              <a:rPr lang="en-GB" altLang="cs-CZ" sz="2400" dirty="0"/>
              <a:t>&gt; </a:t>
            </a:r>
            <a:r>
              <a:rPr lang="cs-CZ" altLang="cs-CZ" sz="2400" dirty="0"/>
              <a:t>bod zvratu</a:t>
            </a:r>
            <a:r>
              <a:rPr lang="en-GB" altLang="cs-CZ" sz="2400" dirty="0"/>
              <a:t> </a:t>
            </a:r>
            <a:r>
              <a:rPr lang="en-GB" altLang="cs-CZ" sz="2400" dirty="0">
                <a:sym typeface="Wingdings" panose="05000000000000000000" pitchFamily="2" charset="2"/>
              </a:rPr>
              <a:t> </a:t>
            </a:r>
            <a:r>
              <a:rPr lang="cs-CZ" altLang="cs-CZ" sz="2400" dirty="0">
                <a:sym typeface="Wingdings" panose="05000000000000000000" pitchFamily="2" charset="2"/>
              </a:rPr>
              <a:t>generování zisku</a:t>
            </a:r>
            <a:endParaRPr lang="en-GB" altLang="cs-CZ" sz="2400" dirty="0">
              <a:sym typeface="Wingdings" panose="05000000000000000000" pitchFamily="2" charset="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2897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grpSp>
        <p:nvGrpSpPr>
          <p:cNvPr id="754" name="Group 16">
            <a:extLst>
              <a:ext uri="{FF2B5EF4-FFF2-40B4-BE49-F238E27FC236}">
                <a16:creationId xmlns:a16="http://schemas.microsoft.com/office/drawing/2014/main" id="{B0010A3D-CFB6-4997-B068-DB72D3999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8800" y="1940245"/>
            <a:ext cx="7530032" cy="3891755"/>
            <a:chOff x="272" y="2114"/>
            <a:chExt cx="3951" cy="2042"/>
          </a:xfrm>
        </p:grpSpPr>
        <p:sp>
          <p:nvSpPr>
            <p:cNvPr id="755" name="AutoShape 15">
              <a:extLst>
                <a:ext uri="{FF2B5EF4-FFF2-40B4-BE49-F238E27FC236}">
                  <a16:creationId xmlns:a16="http://schemas.microsoft.com/office/drawing/2014/main" id="{2DA4ACA6-F109-488D-ACA9-186D4AB8413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2" y="2114"/>
              <a:ext cx="3951" cy="2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756" name="Group 139">
              <a:extLst>
                <a:ext uri="{FF2B5EF4-FFF2-40B4-BE49-F238E27FC236}">
                  <a16:creationId xmlns:a16="http://schemas.microsoft.com/office/drawing/2014/main" id="{2214B7C8-3444-46C1-9A18-9E56040066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" y="2122"/>
              <a:ext cx="3608" cy="1892"/>
              <a:chOff x="427" y="2122"/>
              <a:chExt cx="3608" cy="1892"/>
            </a:xfrm>
          </p:grpSpPr>
          <p:sp>
            <p:nvSpPr>
              <p:cNvPr id="1004" name="Rectangle 17">
                <a:extLst>
                  <a:ext uri="{FF2B5EF4-FFF2-40B4-BE49-F238E27FC236}">
                    <a16:creationId xmlns:a16="http://schemas.microsoft.com/office/drawing/2014/main" id="{CDA8F3DC-52D7-49BB-B4D8-4891F752E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0" y="2122"/>
                <a:ext cx="110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5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Breakeven point</a:t>
                </a:r>
                <a:endParaRPr lang="it-IT" altLang="cs-CZ"/>
              </a:p>
            </p:txBody>
          </p:sp>
          <p:sp>
            <p:nvSpPr>
              <p:cNvPr id="1005" name="Rectangle 18">
                <a:extLst>
                  <a:ext uri="{FF2B5EF4-FFF2-40B4-BE49-F238E27FC236}">
                    <a16:creationId xmlns:a16="http://schemas.microsoft.com/office/drawing/2014/main" id="{7DE166BE-E7AE-43EB-AD9A-F0F78F643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" y="2917"/>
                <a:ext cx="29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Value</a:t>
                </a:r>
                <a:endParaRPr lang="it-IT" altLang="cs-CZ"/>
              </a:p>
            </p:txBody>
          </p:sp>
          <p:sp>
            <p:nvSpPr>
              <p:cNvPr id="1006" name="Rectangle 19">
                <a:extLst>
                  <a:ext uri="{FF2B5EF4-FFF2-40B4-BE49-F238E27FC236}">
                    <a16:creationId xmlns:a16="http://schemas.microsoft.com/office/drawing/2014/main" id="{9A3A3CBB-04CB-4F2E-8E41-0B0EDF244B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" y="3042"/>
                <a:ext cx="4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(</a:t>
                </a:r>
                <a:endParaRPr lang="it-IT" altLang="cs-CZ"/>
              </a:p>
            </p:txBody>
          </p:sp>
          <p:sp>
            <p:nvSpPr>
              <p:cNvPr id="1007" name="Rectangle 20">
                <a:extLst>
                  <a:ext uri="{FF2B5EF4-FFF2-40B4-BE49-F238E27FC236}">
                    <a16:creationId xmlns:a16="http://schemas.microsoft.com/office/drawing/2014/main" id="{540FE1AA-934A-4566-99F9-C7741A26B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2" y="3042"/>
                <a:ext cx="66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€</a:t>
                </a:r>
                <a:endParaRPr lang="it-IT" altLang="cs-CZ"/>
              </a:p>
            </p:txBody>
          </p:sp>
          <p:sp>
            <p:nvSpPr>
              <p:cNvPr id="1008" name="Rectangle 21">
                <a:extLst>
                  <a:ext uri="{FF2B5EF4-FFF2-40B4-BE49-F238E27FC236}">
                    <a16:creationId xmlns:a16="http://schemas.microsoft.com/office/drawing/2014/main" id="{EBA40EFE-8821-475B-ACC6-739362654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" y="3042"/>
                <a:ext cx="4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)</a:t>
                </a:r>
                <a:endParaRPr lang="it-IT" altLang="cs-CZ"/>
              </a:p>
            </p:txBody>
          </p:sp>
          <p:sp>
            <p:nvSpPr>
              <p:cNvPr id="1009" name="Rectangle 22">
                <a:extLst>
                  <a:ext uri="{FF2B5EF4-FFF2-40B4-BE49-F238E27FC236}">
                    <a16:creationId xmlns:a16="http://schemas.microsoft.com/office/drawing/2014/main" id="{28003CAE-6049-4E1B-BE6B-30F0EA1E83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5" y="3767"/>
                <a:ext cx="51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Unit sales</a:t>
                </a:r>
                <a:endParaRPr lang="it-IT" altLang="cs-CZ"/>
              </a:p>
            </p:txBody>
          </p:sp>
          <p:sp>
            <p:nvSpPr>
              <p:cNvPr id="1010" name="Rectangle 23">
                <a:extLst>
                  <a:ext uri="{FF2B5EF4-FFF2-40B4-BE49-F238E27FC236}">
                    <a16:creationId xmlns:a16="http://schemas.microsoft.com/office/drawing/2014/main" id="{18C5EB1B-8180-4048-82A1-F9FAD8774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" y="2592"/>
                <a:ext cx="27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Profit</a:t>
                </a:r>
                <a:endParaRPr lang="it-IT" altLang="cs-CZ"/>
              </a:p>
            </p:txBody>
          </p:sp>
          <p:sp>
            <p:nvSpPr>
              <p:cNvPr id="1011" name="Rectangle 24">
                <a:extLst>
                  <a:ext uri="{FF2B5EF4-FFF2-40B4-BE49-F238E27FC236}">
                    <a16:creationId xmlns:a16="http://schemas.microsoft.com/office/drawing/2014/main" id="{F4ABBFCE-0F1B-4DDD-B60C-F6688648AA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" y="2717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2" name="Line 25">
                <a:extLst>
                  <a:ext uri="{FF2B5EF4-FFF2-40B4-BE49-F238E27FC236}">
                    <a16:creationId xmlns:a16="http://schemas.microsoft.com/office/drawing/2014/main" id="{2364DB62-D6E1-40D9-A094-9B8DCB918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8" y="2755"/>
                <a:ext cx="548" cy="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3" name="Rectangle 26">
                <a:extLst>
                  <a:ext uri="{FF2B5EF4-FFF2-40B4-BE49-F238E27FC236}">
                    <a16:creationId xmlns:a16="http://schemas.microsoft.com/office/drawing/2014/main" id="{D1B68227-7385-427A-B992-1D2C7901D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8" y="2755"/>
                <a:ext cx="54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4" name="Line 27">
                <a:extLst>
                  <a:ext uri="{FF2B5EF4-FFF2-40B4-BE49-F238E27FC236}">
                    <a16:creationId xmlns:a16="http://schemas.microsoft.com/office/drawing/2014/main" id="{2A84BAF4-32B8-48FF-963C-450113C44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8" y="2844"/>
                <a:ext cx="548" cy="1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5" name="Rectangle 28">
                <a:extLst>
                  <a:ext uri="{FF2B5EF4-FFF2-40B4-BE49-F238E27FC236}">
                    <a16:creationId xmlns:a16="http://schemas.microsoft.com/office/drawing/2014/main" id="{58557E36-8382-49A3-A82F-3333FD04A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8" y="2844"/>
                <a:ext cx="54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6" name="Line 29">
                <a:extLst>
                  <a:ext uri="{FF2B5EF4-FFF2-40B4-BE49-F238E27FC236}">
                    <a16:creationId xmlns:a16="http://schemas.microsoft.com/office/drawing/2014/main" id="{12561D19-126A-463D-B1C7-DDF64F8A2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8" y="2755"/>
                <a:ext cx="1" cy="96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7" name="Rectangle 30">
                <a:extLst>
                  <a:ext uri="{FF2B5EF4-FFF2-40B4-BE49-F238E27FC236}">
                    <a16:creationId xmlns:a16="http://schemas.microsoft.com/office/drawing/2014/main" id="{C5F472C1-E0C3-471C-B11C-9AD3EFCAA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8" y="2755"/>
                <a:ext cx="10" cy="9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8" name="Line 31">
                <a:extLst>
                  <a:ext uri="{FF2B5EF4-FFF2-40B4-BE49-F238E27FC236}">
                    <a16:creationId xmlns:a16="http://schemas.microsoft.com/office/drawing/2014/main" id="{837679B4-2442-48B0-96A3-553D63008F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6" y="2761"/>
                <a:ext cx="0" cy="9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9" name="Rectangle 32">
                <a:extLst>
                  <a:ext uri="{FF2B5EF4-FFF2-40B4-BE49-F238E27FC236}">
                    <a16:creationId xmlns:a16="http://schemas.microsoft.com/office/drawing/2014/main" id="{3A5E5FE0-F4A0-494A-8C1F-6A261CC15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6" y="2761"/>
                <a:ext cx="10" cy="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0" name="Line 33">
                <a:extLst>
                  <a:ext uri="{FF2B5EF4-FFF2-40B4-BE49-F238E27FC236}">
                    <a16:creationId xmlns:a16="http://schemas.microsoft.com/office/drawing/2014/main" id="{4F0A7339-286E-47AF-B07C-8831E7901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7" y="2612"/>
                <a:ext cx="1" cy="96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1" name="Rectangle 34">
                <a:extLst>
                  <a:ext uri="{FF2B5EF4-FFF2-40B4-BE49-F238E27FC236}">
                    <a16:creationId xmlns:a16="http://schemas.microsoft.com/office/drawing/2014/main" id="{C0CC0DBD-48D9-42C7-BDCA-57C83C49E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7" y="2612"/>
                <a:ext cx="10" cy="9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2" name="Line 35">
                <a:extLst>
                  <a:ext uri="{FF2B5EF4-FFF2-40B4-BE49-F238E27FC236}">
                    <a16:creationId xmlns:a16="http://schemas.microsoft.com/office/drawing/2014/main" id="{919AFE9B-FC15-4EB3-82CA-015299996E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4" y="2618"/>
                <a:ext cx="0" cy="9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3" name="Rectangle 36">
                <a:extLst>
                  <a:ext uri="{FF2B5EF4-FFF2-40B4-BE49-F238E27FC236}">
                    <a16:creationId xmlns:a16="http://schemas.microsoft.com/office/drawing/2014/main" id="{2A292D30-DFA9-4447-9783-0F9545D66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4" y="2618"/>
                <a:ext cx="10" cy="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4" name="Line 37">
                <a:extLst>
                  <a:ext uri="{FF2B5EF4-FFF2-40B4-BE49-F238E27FC236}">
                    <a16:creationId xmlns:a16="http://schemas.microsoft.com/office/drawing/2014/main" id="{B7BBFE32-027C-4E45-99AF-7A5126FFD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7" y="2612"/>
                <a:ext cx="547" cy="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" name="Rectangle 38">
                <a:extLst>
                  <a:ext uri="{FF2B5EF4-FFF2-40B4-BE49-F238E27FC236}">
                    <a16:creationId xmlns:a16="http://schemas.microsoft.com/office/drawing/2014/main" id="{0EC61487-B584-4299-A8EF-EB58A8FA95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7" y="2612"/>
                <a:ext cx="54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6" name="Line 39">
                <a:extLst>
                  <a:ext uri="{FF2B5EF4-FFF2-40B4-BE49-F238E27FC236}">
                    <a16:creationId xmlns:a16="http://schemas.microsoft.com/office/drawing/2014/main" id="{F1FEDC51-8966-46D0-B96B-0BA79FF23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7" y="2701"/>
                <a:ext cx="547" cy="1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" name="Rectangle 40">
                <a:extLst>
                  <a:ext uri="{FF2B5EF4-FFF2-40B4-BE49-F238E27FC236}">
                    <a16:creationId xmlns:a16="http://schemas.microsoft.com/office/drawing/2014/main" id="{57633078-F41D-42B2-8F5D-780F8A629A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7" y="2701"/>
                <a:ext cx="547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8" name="Line 41">
                <a:extLst>
                  <a:ext uri="{FF2B5EF4-FFF2-40B4-BE49-F238E27FC236}">
                    <a16:creationId xmlns:a16="http://schemas.microsoft.com/office/drawing/2014/main" id="{58497410-32AE-4D6A-AFBE-99FE4DADE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03" y="2586"/>
                <a:ext cx="2010" cy="116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" name="Line 42">
                <a:extLst>
                  <a:ext uri="{FF2B5EF4-FFF2-40B4-BE49-F238E27FC236}">
                    <a16:creationId xmlns:a16="http://schemas.microsoft.com/office/drawing/2014/main" id="{EB6BDD77-F081-4AD9-8DAE-0C850359FE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09" y="2850"/>
                <a:ext cx="2162" cy="53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" name="Rectangle 43">
                <a:extLst>
                  <a:ext uri="{FF2B5EF4-FFF2-40B4-BE49-F238E27FC236}">
                    <a16:creationId xmlns:a16="http://schemas.microsoft.com/office/drawing/2014/main" id="{DEA372EF-DC46-4A1B-9D26-C4BE9C146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" y="3764"/>
                <a:ext cx="61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Breakeven</a:t>
                </a:r>
                <a:endParaRPr lang="it-IT" altLang="cs-CZ"/>
              </a:p>
            </p:txBody>
          </p:sp>
          <p:sp>
            <p:nvSpPr>
              <p:cNvPr id="1031" name="Rectangle 44">
                <a:extLst>
                  <a:ext uri="{FF2B5EF4-FFF2-40B4-BE49-F238E27FC236}">
                    <a16:creationId xmlns:a16="http://schemas.microsoft.com/office/drawing/2014/main" id="{4A1D00BA-6275-467B-BDC0-3A3F3918BE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1" y="3889"/>
                <a:ext cx="30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point</a:t>
                </a:r>
                <a:endParaRPr lang="it-IT" altLang="cs-CZ"/>
              </a:p>
            </p:txBody>
          </p:sp>
          <p:sp>
            <p:nvSpPr>
              <p:cNvPr id="1032" name="Freeform 45">
                <a:extLst>
                  <a:ext uri="{FF2B5EF4-FFF2-40B4-BE49-F238E27FC236}">
                    <a16:creationId xmlns:a16="http://schemas.microsoft.com/office/drawing/2014/main" id="{2EA6C854-9386-48E4-A3F2-D616A7DB0FC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72" y="3671"/>
                <a:ext cx="47" cy="63"/>
              </a:xfrm>
              <a:custGeom>
                <a:avLst/>
                <a:gdLst>
                  <a:gd name="T0" fmla="*/ 27 w 47"/>
                  <a:gd name="T1" fmla="*/ 0 h 63"/>
                  <a:gd name="T2" fmla="*/ 28 w 47"/>
                  <a:gd name="T3" fmla="*/ 39 h 63"/>
                  <a:gd name="T4" fmla="*/ 20 w 47"/>
                  <a:gd name="T5" fmla="*/ 39 h 63"/>
                  <a:gd name="T6" fmla="*/ 19 w 47"/>
                  <a:gd name="T7" fmla="*/ 1 h 63"/>
                  <a:gd name="T8" fmla="*/ 27 w 47"/>
                  <a:gd name="T9" fmla="*/ 0 h 63"/>
                  <a:gd name="T10" fmla="*/ 47 w 47"/>
                  <a:gd name="T11" fmla="*/ 30 h 63"/>
                  <a:gd name="T12" fmla="*/ 24 w 47"/>
                  <a:gd name="T13" fmla="*/ 63 h 63"/>
                  <a:gd name="T14" fmla="*/ 0 w 47"/>
                  <a:gd name="T15" fmla="*/ 31 h 63"/>
                  <a:gd name="T16" fmla="*/ 47 w 47"/>
                  <a:gd name="T17" fmla="*/ 3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7" h="63">
                    <a:moveTo>
                      <a:pt x="27" y="0"/>
                    </a:moveTo>
                    <a:lnTo>
                      <a:pt x="28" y="39"/>
                    </a:lnTo>
                    <a:lnTo>
                      <a:pt x="20" y="39"/>
                    </a:lnTo>
                    <a:lnTo>
                      <a:pt x="19" y="1"/>
                    </a:lnTo>
                    <a:lnTo>
                      <a:pt x="27" y="0"/>
                    </a:lnTo>
                    <a:close/>
                    <a:moveTo>
                      <a:pt x="47" y="30"/>
                    </a:moveTo>
                    <a:lnTo>
                      <a:pt x="24" y="63"/>
                    </a:lnTo>
                    <a:lnTo>
                      <a:pt x="0" y="31"/>
                    </a:lnTo>
                    <a:lnTo>
                      <a:pt x="47" y="3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3" name="Rectangle 46">
                <a:extLst>
                  <a:ext uri="{FF2B5EF4-FFF2-40B4-BE49-F238E27FC236}">
                    <a16:creationId xmlns:a16="http://schemas.microsoft.com/office/drawing/2014/main" id="{8C244812-356F-4423-AABD-8B242CE8C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3089"/>
                <a:ext cx="964" cy="12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34" name="Rectangle 47">
                <a:extLst>
                  <a:ext uri="{FF2B5EF4-FFF2-40B4-BE49-F238E27FC236}">
                    <a16:creationId xmlns:a16="http://schemas.microsoft.com/office/drawing/2014/main" id="{55B3CAA0-461A-49A0-8BA9-4ABE300BA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8" y="3071"/>
                <a:ext cx="82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Variable costs</a:t>
                </a:r>
                <a:endParaRPr lang="it-IT" altLang="cs-CZ"/>
              </a:p>
            </p:txBody>
          </p:sp>
          <p:grpSp>
            <p:nvGrpSpPr>
              <p:cNvPr id="1035" name="Group 50">
                <a:extLst>
                  <a:ext uri="{FF2B5EF4-FFF2-40B4-BE49-F238E27FC236}">
                    <a16:creationId xmlns:a16="http://schemas.microsoft.com/office/drawing/2014/main" id="{92668614-A75F-46B4-8AB4-AB82E48F36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03" y="2524"/>
                <a:ext cx="216" cy="407"/>
                <a:chOff x="2003" y="2524"/>
                <a:chExt cx="216" cy="407"/>
              </a:xfrm>
            </p:grpSpPr>
            <p:sp>
              <p:nvSpPr>
                <p:cNvPr id="1124" name="Line 48">
                  <a:extLst>
                    <a:ext uri="{FF2B5EF4-FFF2-40B4-BE49-F238E27FC236}">
                      <a16:creationId xmlns:a16="http://schemas.microsoft.com/office/drawing/2014/main" id="{9F7989B4-2573-4586-ABF8-32BD28550C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03" y="2524"/>
                  <a:ext cx="177" cy="375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5" name="Freeform 49">
                  <a:extLst>
                    <a:ext uri="{FF2B5EF4-FFF2-40B4-BE49-F238E27FC236}">
                      <a16:creationId xmlns:a16="http://schemas.microsoft.com/office/drawing/2014/main" id="{5091136E-EE3B-47BF-8D11-F541398FC6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0" y="2890"/>
                  <a:ext cx="79" cy="41"/>
                </a:xfrm>
                <a:custGeom>
                  <a:avLst/>
                  <a:gdLst>
                    <a:gd name="T0" fmla="*/ 0 w 79"/>
                    <a:gd name="T1" fmla="*/ 15 h 41"/>
                    <a:gd name="T2" fmla="*/ 55 w 79"/>
                    <a:gd name="T3" fmla="*/ 41 h 41"/>
                    <a:gd name="T4" fmla="*/ 79 w 79"/>
                    <a:gd name="T5" fmla="*/ 0 h 41"/>
                    <a:gd name="T6" fmla="*/ 0 w 79"/>
                    <a:gd name="T7" fmla="*/ 15 h 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9" h="41">
                      <a:moveTo>
                        <a:pt x="0" y="15"/>
                      </a:moveTo>
                      <a:lnTo>
                        <a:pt x="55" y="41"/>
                      </a:lnTo>
                      <a:lnTo>
                        <a:pt x="79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36" name="Rectangle 51">
                <a:extLst>
                  <a:ext uri="{FF2B5EF4-FFF2-40B4-BE49-F238E27FC236}">
                    <a16:creationId xmlns:a16="http://schemas.microsoft.com/office/drawing/2014/main" id="{BBCE8567-A0B8-4539-BEF3-F1D81B8D4F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1" y="2408"/>
                <a:ext cx="27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Sales</a:t>
                </a:r>
                <a:endParaRPr lang="it-IT" altLang="cs-CZ"/>
              </a:p>
            </p:txBody>
          </p:sp>
          <p:grpSp>
            <p:nvGrpSpPr>
              <p:cNvPr id="1037" name="Group 54">
                <a:extLst>
                  <a:ext uri="{FF2B5EF4-FFF2-40B4-BE49-F238E27FC236}">
                    <a16:creationId xmlns:a16="http://schemas.microsoft.com/office/drawing/2014/main" id="{B84E38C4-F627-4FF2-B3AD-02EDEB6BD2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93" y="2888"/>
                <a:ext cx="779" cy="257"/>
                <a:chOff x="2793" y="2888"/>
                <a:chExt cx="779" cy="257"/>
              </a:xfrm>
            </p:grpSpPr>
            <p:sp>
              <p:nvSpPr>
                <p:cNvPr id="1122" name="Line 52">
                  <a:extLst>
                    <a:ext uri="{FF2B5EF4-FFF2-40B4-BE49-F238E27FC236}">
                      <a16:creationId xmlns:a16="http://schemas.microsoft.com/office/drawing/2014/main" id="{7BAF52D0-D25D-4D36-9DBB-ED4E263D5C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838" y="2912"/>
                  <a:ext cx="734" cy="233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3" name="Freeform 53">
                  <a:extLst>
                    <a:ext uri="{FF2B5EF4-FFF2-40B4-BE49-F238E27FC236}">
                      <a16:creationId xmlns:a16="http://schemas.microsoft.com/office/drawing/2014/main" id="{858CC936-99FE-4CAE-8363-7C0757B02B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93" y="2888"/>
                  <a:ext cx="65" cy="48"/>
                </a:xfrm>
                <a:custGeom>
                  <a:avLst/>
                  <a:gdLst>
                    <a:gd name="T0" fmla="*/ 65 w 65"/>
                    <a:gd name="T1" fmla="*/ 0 h 48"/>
                    <a:gd name="T2" fmla="*/ 0 w 65"/>
                    <a:gd name="T3" fmla="*/ 9 h 48"/>
                    <a:gd name="T4" fmla="*/ 30 w 65"/>
                    <a:gd name="T5" fmla="*/ 48 h 48"/>
                    <a:gd name="T6" fmla="*/ 65 w 65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5" h="48">
                      <a:moveTo>
                        <a:pt x="65" y="0"/>
                      </a:moveTo>
                      <a:lnTo>
                        <a:pt x="0" y="9"/>
                      </a:lnTo>
                      <a:lnTo>
                        <a:pt x="30" y="48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38" name="Rectangle 55">
                <a:extLst>
                  <a:ext uri="{FF2B5EF4-FFF2-40B4-BE49-F238E27FC236}">
                    <a16:creationId xmlns:a16="http://schemas.microsoft.com/office/drawing/2014/main" id="{7B91F724-246B-4312-9E61-F5D851275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5" y="3073"/>
                <a:ext cx="2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Total</a:t>
                </a:r>
                <a:endParaRPr lang="it-IT" altLang="cs-CZ"/>
              </a:p>
            </p:txBody>
          </p:sp>
          <p:sp>
            <p:nvSpPr>
              <p:cNvPr id="1039" name="Rectangle 56">
                <a:extLst>
                  <a:ext uri="{FF2B5EF4-FFF2-40B4-BE49-F238E27FC236}">
                    <a16:creationId xmlns:a16="http://schemas.microsoft.com/office/drawing/2014/main" id="{EA49DABD-76E5-4872-8C82-1A228BC3DE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2" y="3198"/>
                <a:ext cx="48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expenses</a:t>
                </a:r>
                <a:endParaRPr lang="it-IT" altLang="cs-CZ"/>
              </a:p>
            </p:txBody>
          </p:sp>
          <p:sp>
            <p:nvSpPr>
              <p:cNvPr id="1040" name="Line 57">
                <a:extLst>
                  <a:ext uri="{FF2B5EF4-FFF2-40B4-BE49-F238E27FC236}">
                    <a16:creationId xmlns:a16="http://schemas.microsoft.com/office/drawing/2014/main" id="{E8D1E378-9610-4922-9A38-2CB3AA4119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633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Line 58">
                <a:extLst>
                  <a:ext uri="{FF2B5EF4-FFF2-40B4-BE49-F238E27FC236}">
                    <a16:creationId xmlns:a16="http://schemas.microsoft.com/office/drawing/2014/main" id="{98B4F4C7-0418-44FC-B61E-E31F3AAD25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5" y="2642"/>
                <a:ext cx="26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Line 59">
                <a:extLst>
                  <a:ext uri="{FF2B5EF4-FFF2-40B4-BE49-F238E27FC236}">
                    <a16:creationId xmlns:a16="http://schemas.microsoft.com/office/drawing/2014/main" id="{20B2F05F-A932-418F-85E9-A83060ADD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3" y="2670"/>
                <a:ext cx="0" cy="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Line 60">
                <a:extLst>
                  <a:ext uri="{FF2B5EF4-FFF2-40B4-BE49-F238E27FC236}">
                    <a16:creationId xmlns:a16="http://schemas.microsoft.com/office/drawing/2014/main" id="{157468C1-BEF5-424E-99BE-0424614B9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9" y="2680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Line 61">
                <a:extLst>
                  <a:ext uri="{FF2B5EF4-FFF2-40B4-BE49-F238E27FC236}">
                    <a16:creationId xmlns:a16="http://schemas.microsoft.com/office/drawing/2014/main" id="{58D519DE-8063-44E1-A7B4-C26BB74E8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2" y="2633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5" name="Line 62">
                <a:extLst>
                  <a:ext uri="{FF2B5EF4-FFF2-40B4-BE49-F238E27FC236}">
                    <a16:creationId xmlns:a16="http://schemas.microsoft.com/office/drawing/2014/main" id="{F4EB9CAA-C682-442F-8020-C3734BC65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42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6" name="Line 63">
                <a:extLst>
                  <a:ext uri="{FF2B5EF4-FFF2-40B4-BE49-F238E27FC236}">
                    <a16:creationId xmlns:a16="http://schemas.microsoft.com/office/drawing/2014/main" id="{3C8C3823-A5AA-4155-AD58-31B5439152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6" y="2670"/>
                <a:ext cx="1" cy="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7" name="Line 64">
                <a:extLst>
                  <a:ext uri="{FF2B5EF4-FFF2-40B4-BE49-F238E27FC236}">
                    <a16:creationId xmlns:a16="http://schemas.microsoft.com/office/drawing/2014/main" id="{8AE15AD3-F715-4789-B118-671BDA919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2" y="2680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8" name="Line 65">
                <a:extLst>
                  <a:ext uri="{FF2B5EF4-FFF2-40B4-BE49-F238E27FC236}">
                    <a16:creationId xmlns:a16="http://schemas.microsoft.com/office/drawing/2014/main" id="{C2A58804-B16A-486E-B278-95DB746B4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6" y="2627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9" name="Line 66">
                <a:extLst>
                  <a:ext uri="{FF2B5EF4-FFF2-40B4-BE49-F238E27FC236}">
                    <a16:creationId xmlns:a16="http://schemas.microsoft.com/office/drawing/2014/main" id="{9B8672B8-DAD1-4BB7-932E-6DCEF1F7A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638"/>
                <a:ext cx="27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0" name="Line 67">
                <a:extLst>
                  <a:ext uri="{FF2B5EF4-FFF2-40B4-BE49-F238E27FC236}">
                    <a16:creationId xmlns:a16="http://schemas.microsoft.com/office/drawing/2014/main" id="{E1223209-E211-4CB9-95AF-60906E5E7D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20" y="2664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1" name="Line 68">
                <a:extLst>
                  <a:ext uri="{FF2B5EF4-FFF2-40B4-BE49-F238E27FC236}">
                    <a16:creationId xmlns:a16="http://schemas.microsoft.com/office/drawing/2014/main" id="{5F9C0859-2A86-4DD4-9B8B-F19EE01F6F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6" y="2675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2" name="Line 69">
                <a:extLst>
                  <a:ext uri="{FF2B5EF4-FFF2-40B4-BE49-F238E27FC236}">
                    <a16:creationId xmlns:a16="http://schemas.microsoft.com/office/drawing/2014/main" id="{FA155AFF-B4CD-4DB3-B690-19103B2086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2" y="2627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3" name="Line 70">
                <a:extLst>
                  <a:ext uri="{FF2B5EF4-FFF2-40B4-BE49-F238E27FC236}">
                    <a16:creationId xmlns:a16="http://schemas.microsoft.com/office/drawing/2014/main" id="{E3417C42-11F0-4062-9F72-58F6CE24AF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8" y="263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4" name="Line 71">
                <a:extLst>
                  <a:ext uri="{FF2B5EF4-FFF2-40B4-BE49-F238E27FC236}">
                    <a16:creationId xmlns:a16="http://schemas.microsoft.com/office/drawing/2014/main" id="{7C9D283A-CDB0-4460-B3FF-8CA8C4667B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36" y="2664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5" name="Line 72">
                <a:extLst>
                  <a:ext uri="{FF2B5EF4-FFF2-40B4-BE49-F238E27FC236}">
                    <a16:creationId xmlns:a16="http://schemas.microsoft.com/office/drawing/2014/main" id="{AA679665-424E-4DCB-89F4-F6DE4B5CE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2" y="2675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6" name="Line 73">
                <a:extLst>
                  <a:ext uri="{FF2B5EF4-FFF2-40B4-BE49-F238E27FC236}">
                    <a16:creationId xmlns:a16="http://schemas.microsoft.com/office/drawing/2014/main" id="{ACB634D1-BBF5-4AA7-B609-4A09F3E47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2" y="2781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7" name="Line 74">
                <a:extLst>
                  <a:ext uri="{FF2B5EF4-FFF2-40B4-BE49-F238E27FC236}">
                    <a16:creationId xmlns:a16="http://schemas.microsoft.com/office/drawing/2014/main" id="{45A68D33-9A31-4297-9182-FEEE1DC483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6" y="281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8" name="Line 75">
                <a:extLst>
                  <a:ext uri="{FF2B5EF4-FFF2-40B4-BE49-F238E27FC236}">
                    <a16:creationId xmlns:a16="http://schemas.microsoft.com/office/drawing/2014/main" id="{69183C86-BC30-42C2-9FAA-59EB830D0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8" y="2792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9" name="Line 76">
                <a:extLst>
                  <a:ext uri="{FF2B5EF4-FFF2-40B4-BE49-F238E27FC236}">
                    <a16:creationId xmlns:a16="http://schemas.microsoft.com/office/drawing/2014/main" id="{0703E17C-2340-456E-A792-54278024BD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2" y="2828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0" name="Line 77">
                <a:extLst>
                  <a:ext uri="{FF2B5EF4-FFF2-40B4-BE49-F238E27FC236}">
                    <a16:creationId xmlns:a16="http://schemas.microsoft.com/office/drawing/2014/main" id="{D7DBAEEE-2C76-434A-9BCD-E020B0E736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4" y="2770"/>
                <a:ext cx="26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1" name="Line 78">
                <a:extLst>
                  <a:ext uri="{FF2B5EF4-FFF2-40B4-BE49-F238E27FC236}">
                    <a16:creationId xmlns:a16="http://schemas.microsoft.com/office/drawing/2014/main" id="{C96F2AA1-D0B5-454E-AC1F-F653465FB8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6" y="2807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2" name="Line 79">
                <a:extLst>
                  <a:ext uri="{FF2B5EF4-FFF2-40B4-BE49-F238E27FC236}">
                    <a16:creationId xmlns:a16="http://schemas.microsoft.com/office/drawing/2014/main" id="{D72CA54D-2180-41C1-96C1-57E21D348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8" y="2792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3" name="Line 80">
                <a:extLst>
                  <a:ext uri="{FF2B5EF4-FFF2-40B4-BE49-F238E27FC236}">
                    <a16:creationId xmlns:a16="http://schemas.microsoft.com/office/drawing/2014/main" id="{906E6A3C-BD50-439B-AE4D-C37AA9AF5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2" y="281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4" name="Line 81">
                <a:extLst>
                  <a:ext uri="{FF2B5EF4-FFF2-40B4-BE49-F238E27FC236}">
                    <a16:creationId xmlns:a16="http://schemas.microsoft.com/office/drawing/2014/main" id="{12B5C645-010B-4617-B434-5A5BADD65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4" y="2770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5" name="Line 82">
                <a:extLst>
                  <a:ext uri="{FF2B5EF4-FFF2-40B4-BE49-F238E27FC236}">
                    <a16:creationId xmlns:a16="http://schemas.microsoft.com/office/drawing/2014/main" id="{ECE0D350-284E-4173-919F-6AC6518584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8" y="2807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6" name="Line 83">
                <a:extLst>
                  <a:ext uri="{FF2B5EF4-FFF2-40B4-BE49-F238E27FC236}">
                    <a16:creationId xmlns:a16="http://schemas.microsoft.com/office/drawing/2014/main" id="{3C6A2C8B-6C69-475C-9B1D-CD332CE46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76" y="278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7" name="Line 84">
                <a:extLst>
                  <a:ext uri="{FF2B5EF4-FFF2-40B4-BE49-F238E27FC236}">
                    <a16:creationId xmlns:a16="http://schemas.microsoft.com/office/drawing/2014/main" id="{2F2F00EC-5292-4176-94C7-D28F6FE3DE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3" y="2822"/>
                <a:ext cx="22" cy="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8" name="Line 85">
                <a:extLst>
                  <a:ext uri="{FF2B5EF4-FFF2-40B4-BE49-F238E27FC236}">
                    <a16:creationId xmlns:a16="http://schemas.microsoft.com/office/drawing/2014/main" id="{8AF5E812-AECD-41F7-BB17-A355A852C1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4" y="2840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9" name="Line 86">
                <a:extLst>
                  <a:ext uri="{FF2B5EF4-FFF2-40B4-BE49-F238E27FC236}">
                    <a16:creationId xmlns:a16="http://schemas.microsoft.com/office/drawing/2014/main" id="{F679E7AA-B4D6-4797-8767-5F59AF015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90" y="2850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0" name="Line 87">
                <a:extLst>
                  <a:ext uri="{FF2B5EF4-FFF2-40B4-BE49-F238E27FC236}">
                    <a16:creationId xmlns:a16="http://schemas.microsoft.com/office/drawing/2014/main" id="{8D1453E4-E5B4-468E-8C32-0374BC28BA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2803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1" name="Line 88">
                <a:extLst>
                  <a:ext uri="{FF2B5EF4-FFF2-40B4-BE49-F238E27FC236}">
                    <a16:creationId xmlns:a16="http://schemas.microsoft.com/office/drawing/2014/main" id="{474A166B-7530-47A5-902A-DD2FE07C0C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5" y="2813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2" name="Line 89">
                <a:extLst>
                  <a:ext uri="{FF2B5EF4-FFF2-40B4-BE49-F238E27FC236}">
                    <a16:creationId xmlns:a16="http://schemas.microsoft.com/office/drawing/2014/main" id="{96C39AD7-F133-41F3-8144-E4C5E8840F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63" y="2734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3" name="Line 90">
                <a:extLst>
                  <a:ext uri="{FF2B5EF4-FFF2-40B4-BE49-F238E27FC236}">
                    <a16:creationId xmlns:a16="http://schemas.microsoft.com/office/drawing/2014/main" id="{0E9F0550-4268-480C-923B-189920E8CF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0" y="2745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4" name="Line 91">
                <a:extLst>
                  <a:ext uri="{FF2B5EF4-FFF2-40B4-BE49-F238E27FC236}">
                    <a16:creationId xmlns:a16="http://schemas.microsoft.com/office/drawing/2014/main" id="{6C7F5F98-5C52-4F30-8264-53B73BEB13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682"/>
                <a:ext cx="0" cy="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5" name="Line 92">
                <a:extLst>
                  <a:ext uri="{FF2B5EF4-FFF2-40B4-BE49-F238E27FC236}">
                    <a16:creationId xmlns:a16="http://schemas.microsoft.com/office/drawing/2014/main" id="{90775498-27E6-4D33-A60E-1CB757071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1" y="2692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6" name="Line 93">
                <a:extLst>
                  <a:ext uri="{FF2B5EF4-FFF2-40B4-BE49-F238E27FC236}">
                    <a16:creationId xmlns:a16="http://schemas.microsoft.com/office/drawing/2014/main" id="{42269C95-6770-467D-8A60-67EEACAEB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9" y="2766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7" name="Line 94">
                <a:extLst>
                  <a:ext uri="{FF2B5EF4-FFF2-40B4-BE49-F238E27FC236}">
                    <a16:creationId xmlns:a16="http://schemas.microsoft.com/office/drawing/2014/main" id="{074EF167-675F-4873-A223-1A00B8F989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776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8" name="Line 95">
                <a:extLst>
                  <a:ext uri="{FF2B5EF4-FFF2-40B4-BE49-F238E27FC236}">
                    <a16:creationId xmlns:a16="http://schemas.microsoft.com/office/drawing/2014/main" id="{6D251E57-8CC2-4279-BC1D-35A0809F9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3" y="2808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9" name="Line 96">
                <a:extLst>
                  <a:ext uri="{FF2B5EF4-FFF2-40B4-BE49-F238E27FC236}">
                    <a16:creationId xmlns:a16="http://schemas.microsoft.com/office/drawing/2014/main" id="{A25C3163-84B7-494F-880A-15DF57F87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1" y="2819"/>
                <a:ext cx="26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Line 97">
                <a:extLst>
                  <a:ext uri="{FF2B5EF4-FFF2-40B4-BE49-F238E27FC236}">
                    <a16:creationId xmlns:a16="http://schemas.microsoft.com/office/drawing/2014/main" id="{5045AE47-14F6-45A8-B6A0-F5A9C8984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6" y="2803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1" name="Line 98">
                <a:extLst>
                  <a:ext uri="{FF2B5EF4-FFF2-40B4-BE49-F238E27FC236}">
                    <a16:creationId xmlns:a16="http://schemas.microsoft.com/office/drawing/2014/main" id="{F0E6238D-97F7-40D1-938C-6C36ED781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2" y="2813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2" name="Line 99">
                <a:extLst>
                  <a:ext uri="{FF2B5EF4-FFF2-40B4-BE49-F238E27FC236}">
                    <a16:creationId xmlns:a16="http://schemas.microsoft.com/office/drawing/2014/main" id="{54A9BE20-38B9-4C6B-A5E6-F91ADE81D6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01" y="2876"/>
                <a:ext cx="1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3" name="Line 100">
                <a:extLst>
                  <a:ext uri="{FF2B5EF4-FFF2-40B4-BE49-F238E27FC236}">
                    <a16:creationId xmlns:a16="http://schemas.microsoft.com/office/drawing/2014/main" id="{6098744A-577C-4049-8618-C02469DEB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7" y="288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4" name="Line 101">
                <a:extLst>
                  <a:ext uri="{FF2B5EF4-FFF2-40B4-BE49-F238E27FC236}">
                    <a16:creationId xmlns:a16="http://schemas.microsoft.com/office/drawing/2014/main" id="{11D676C0-4937-400C-A1F4-AF6C0D6F81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876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5" name="Line 102">
                <a:extLst>
                  <a:ext uri="{FF2B5EF4-FFF2-40B4-BE49-F238E27FC236}">
                    <a16:creationId xmlns:a16="http://schemas.microsoft.com/office/drawing/2014/main" id="{F2F5DC87-2CD3-4D88-8960-CBB58887BE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8" y="288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6" name="Line 103">
                <a:extLst>
                  <a:ext uri="{FF2B5EF4-FFF2-40B4-BE49-F238E27FC236}">
                    <a16:creationId xmlns:a16="http://schemas.microsoft.com/office/drawing/2014/main" id="{BA75E0E1-9AF9-476F-856F-ED2F279010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0" y="2935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7" name="Line 104">
                <a:extLst>
                  <a:ext uri="{FF2B5EF4-FFF2-40B4-BE49-F238E27FC236}">
                    <a16:creationId xmlns:a16="http://schemas.microsoft.com/office/drawing/2014/main" id="{C4AE59A2-79E4-49E2-9257-7310395D6F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8" y="2945"/>
                <a:ext cx="26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8" name="Line 105">
                <a:extLst>
                  <a:ext uri="{FF2B5EF4-FFF2-40B4-BE49-F238E27FC236}">
                    <a16:creationId xmlns:a16="http://schemas.microsoft.com/office/drawing/2014/main" id="{D16BB23C-0753-4F3E-BE1C-4EA3152839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76" y="2892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9" name="Line 106">
                <a:extLst>
                  <a:ext uri="{FF2B5EF4-FFF2-40B4-BE49-F238E27FC236}">
                    <a16:creationId xmlns:a16="http://schemas.microsoft.com/office/drawing/2014/main" id="{4F5A611E-955B-4842-8788-8C7E1E290C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62" y="2903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0" name="Line 107">
                <a:extLst>
                  <a:ext uri="{FF2B5EF4-FFF2-40B4-BE49-F238E27FC236}">
                    <a16:creationId xmlns:a16="http://schemas.microsoft.com/office/drawing/2014/main" id="{D7AB605F-8F7A-4C1D-9D7F-F952F88EE3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4" y="2956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1" name="Line 108">
                <a:extLst>
                  <a:ext uri="{FF2B5EF4-FFF2-40B4-BE49-F238E27FC236}">
                    <a16:creationId xmlns:a16="http://schemas.microsoft.com/office/drawing/2014/main" id="{CB0BDE94-AD99-430A-8014-136EAF588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0" y="2966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2" name="Line 109">
                <a:extLst>
                  <a:ext uri="{FF2B5EF4-FFF2-40B4-BE49-F238E27FC236}">
                    <a16:creationId xmlns:a16="http://schemas.microsoft.com/office/drawing/2014/main" id="{A2A40AB8-CAAF-401F-8FED-AA36CD22E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84" y="2992"/>
                <a:ext cx="1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3" name="Line 110">
                <a:extLst>
                  <a:ext uri="{FF2B5EF4-FFF2-40B4-BE49-F238E27FC236}">
                    <a16:creationId xmlns:a16="http://schemas.microsoft.com/office/drawing/2014/main" id="{E6FAEA9D-36B4-45B2-86C4-63721085BC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70" y="3003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4" name="Line 111">
                <a:extLst>
                  <a:ext uri="{FF2B5EF4-FFF2-40B4-BE49-F238E27FC236}">
                    <a16:creationId xmlns:a16="http://schemas.microsoft.com/office/drawing/2014/main" id="{9C8E8F40-E2D8-48C0-88DD-8F390004CA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7" y="3662"/>
                <a:ext cx="27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5" name="Line 112">
                <a:extLst>
                  <a:ext uri="{FF2B5EF4-FFF2-40B4-BE49-F238E27FC236}">
                    <a16:creationId xmlns:a16="http://schemas.microsoft.com/office/drawing/2014/main" id="{687728E7-260E-4547-9D21-5326087E8C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2" y="3557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6" name="Line 113">
                <a:extLst>
                  <a:ext uri="{FF2B5EF4-FFF2-40B4-BE49-F238E27FC236}">
                    <a16:creationId xmlns:a16="http://schemas.microsoft.com/office/drawing/2014/main" id="{91DB89A2-DA98-4AC9-A2AA-5DB9BA3344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6" y="3499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7" name="Line 114">
                <a:extLst>
                  <a:ext uri="{FF2B5EF4-FFF2-40B4-BE49-F238E27FC236}">
                    <a16:creationId xmlns:a16="http://schemas.microsoft.com/office/drawing/2014/main" id="{A8710780-B005-4390-AC8C-FCA91A34E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4" y="343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8" name="Line 115">
                <a:extLst>
                  <a:ext uri="{FF2B5EF4-FFF2-40B4-BE49-F238E27FC236}">
                    <a16:creationId xmlns:a16="http://schemas.microsoft.com/office/drawing/2014/main" id="{633E777C-18FF-46D1-9576-784CD3B9BC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6" y="3615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9" name="Line 116">
                <a:extLst>
                  <a:ext uri="{FF2B5EF4-FFF2-40B4-BE49-F238E27FC236}">
                    <a16:creationId xmlns:a16="http://schemas.microsoft.com/office/drawing/2014/main" id="{3AD41FAB-EF72-4646-A32F-7990D5A29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8" y="354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0" name="Line 117">
                <a:extLst>
                  <a:ext uri="{FF2B5EF4-FFF2-40B4-BE49-F238E27FC236}">
                    <a16:creationId xmlns:a16="http://schemas.microsoft.com/office/drawing/2014/main" id="{EDF11D88-E01C-4BC1-9018-8FF50131F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4" y="3467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1" name="Line 118">
                <a:extLst>
                  <a:ext uri="{FF2B5EF4-FFF2-40B4-BE49-F238E27FC236}">
                    <a16:creationId xmlns:a16="http://schemas.microsoft.com/office/drawing/2014/main" id="{60D83D10-27B1-48D5-A71B-9D2355F395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2" y="3404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2" name="Line 119">
                <a:extLst>
                  <a:ext uri="{FF2B5EF4-FFF2-40B4-BE49-F238E27FC236}">
                    <a16:creationId xmlns:a16="http://schemas.microsoft.com/office/drawing/2014/main" id="{57B04879-DA69-4AAB-8A62-A46F1E0426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2" y="3488"/>
                <a:ext cx="26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3" name="Line 120">
                <a:extLst>
                  <a:ext uri="{FF2B5EF4-FFF2-40B4-BE49-F238E27FC236}">
                    <a16:creationId xmlns:a16="http://schemas.microsoft.com/office/drawing/2014/main" id="{9EF9D769-6D2A-4E1A-8280-017F3C12E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9" y="3425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4" name="Line 121">
                <a:extLst>
                  <a:ext uri="{FF2B5EF4-FFF2-40B4-BE49-F238E27FC236}">
                    <a16:creationId xmlns:a16="http://schemas.microsoft.com/office/drawing/2014/main" id="{F7ABB41E-B72D-489B-A3A7-7C0EAB27C3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92" y="3357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5" name="Line 122">
                <a:extLst>
                  <a:ext uri="{FF2B5EF4-FFF2-40B4-BE49-F238E27FC236}">
                    <a16:creationId xmlns:a16="http://schemas.microsoft.com/office/drawing/2014/main" id="{336618B4-6CA0-42E6-8C39-456A25836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4" y="3314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6" name="Line 123">
                <a:extLst>
                  <a:ext uri="{FF2B5EF4-FFF2-40B4-BE49-F238E27FC236}">
                    <a16:creationId xmlns:a16="http://schemas.microsoft.com/office/drawing/2014/main" id="{9DC00F0E-4E17-4FD4-A49D-72A024AAE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8" y="3398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7" name="Line 124">
                <a:extLst>
                  <a:ext uri="{FF2B5EF4-FFF2-40B4-BE49-F238E27FC236}">
                    <a16:creationId xmlns:a16="http://schemas.microsoft.com/office/drawing/2014/main" id="{13DEE592-7AC8-4A1A-B182-689CD580C9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8" y="3336"/>
                <a:ext cx="27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8" name="Line 125">
                <a:extLst>
                  <a:ext uri="{FF2B5EF4-FFF2-40B4-BE49-F238E27FC236}">
                    <a16:creationId xmlns:a16="http://schemas.microsoft.com/office/drawing/2014/main" id="{A36B4159-B2DE-4F3A-8C7C-2EFC864EB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8" y="3272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9" name="Line 126">
                <a:extLst>
                  <a:ext uri="{FF2B5EF4-FFF2-40B4-BE49-F238E27FC236}">
                    <a16:creationId xmlns:a16="http://schemas.microsoft.com/office/drawing/2014/main" id="{A0D85B47-0055-433E-AB7A-F459CC29A4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1" y="324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0" name="Line 127">
                <a:extLst>
                  <a:ext uri="{FF2B5EF4-FFF2-40B4-BE49-F238E27FC236}">
                    <a16:creationId xmlns:a16="http://schemas.microsoft.com/office/drawing/2014/main" id="{C11AC6B3-DE1B-41A8-8B08-44644D69D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97" y="3119"/>
                <a:ext cx="0" cy="614"/>
              </a:xfrm>
              <a:prstGeom prst="line">
                <a:avLst/>
              </a:prstGeom>
              <a:noFill/>
              <a:ln w="9525" cap="rnd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1" name="Freeform 128">
                <a:extLst>
                  <a:ext uri="{FF2B5EF4-FFF2-40B4-BE49-F238E27FC236}">
                    <a16:creationId xmlns:a16="http://schemas.microsoft.com/office/drawing/2014/main" id="{C455D216-A892-4ED8-ADB4-5143DA1749E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9" y="2459"/>
                <a:ext cx="48" cy="1270"/>
              </a:xfrm>
              <a:custGeom>
                <a:avLst/>
                <a:gdLst>
                  <a:gd name="T0" fmla="*/ 20 w 400"/>
                  <a:gd name="T1" fmla="*/ 1266 h 10584"/>
                  <a:gd name="T2" fmla="*/ 20 w 400"/>
                  <a:gd name="T3" fmla="*/ 40 h 10584"/>
                  <a:gd name="T4" fmla="*/ 24 w 400"/>
                  <a:gd name="T5" fmla="*/ 36 h 10584"/>
                  <a:gd name="T6" fmla="*/ 28 w 400"/>
                  <a:gd name="T7" fmla="*/ 40 h 10584"/>
                  <a:gd name="T8" fmla="*/ 28 w 400"/>
                  <a:gd name="T9" fmla="*/ 1266 h 10584"/>
                  <a:gd name="T10" fmla="*/ 24 w 400"/>
                  <a:gd name="T11" fmla="*/ 1270 h 10584"/>
                  <a:gd name="T12" fmla="*/ 20 w 400"/>
                  <a:gd name="T13" fmla="*/ 1266 h 10584"/>
                  <a:gd name="T14" fmla="*/ 0 w 400"/>
                  <a:gd name="T15" fmla="*/ 48 h 10584"/>
                  <a:gd name="T16" fmla="*/ 24 w 400"/>
                  <a:gd name="T17" fmla="*/ 0 h 10584"/>
                  <a:gd name="T18" fmla="*/ 48 w 400"/>
                  <a:gd name="T19" fmla="*/ 48 h 10584"/>
                  <a:gd name="T20" fmla="*/ 0 w 400"/>
                  <a:gd name="T21" fmla="*/ 48 h 105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00" h="10584">
                    <a:moveTo>
                      <a:pt x="166" y="10550"/>
                    </a:moveTo>
                    <a:lnTo>
                      <a:pt x="166" y="334"/>
                    </a:lnTo>
                    <a:cubicBezTo>
                      <a:pt x="166" y="315"/>
                      <a:pt x="181" y="300"/>
                      <a:pt x="200" y="300"/>
                    </a:cubicBezTo>
                    <a:cubicBezTo>
                      <a:pt x="218" y="300"/>
                      <a:pt x="233" y="315"/>
                      <a:pt x="233" y="334"/>
                    </a:cubicBezTo>
                    <a:lnTo>
                      <a:pt x="233" y="10550"/>
                    </a:lnTo>
                    <a:cubicBezTo>
                      <a:pt x="233" y="10569"/>
                      <a:pt x="218" y="10584"/>
                      <a:pt x="200" y="10584"/>
                    </a:cubicBezTo>
                    <a:cubicBezTo>
                      <a:pt x="181" y="10584"/>
                      <a:pt x="166" y="10569"/>
                      <a:pt x="166" y="10550"/>
                    </a:cubicBezTo>
                    <a:close/>
                    <a:moveTo>
                      <a:pt x="0" y="400"/>
                    </a:moveTo>
                    <a:lnTo>
                      <a:pt x="200" y="0"/>
                    </a:lnTo>
                    <a:lnTo>
                      <a:pt x="400" y="400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12" name="Group 131">
                <a:extLst>
                  <a:ext uri="{FF2B5EF4-FFF2-40B4-BE49-F238E27FC236}">
                    <a16:creationId xmlns:a16="http://schemas.microsoft.com/office/drawing/2014/main" id="{307E3637-3D13-449D-9F57-6C7179A60F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09" y="3719"/>
                <a:ext cx="3214" cy="35"/>
                <a:chOff x="809" y="3719"/>
                <a:chExt cx="3214" cy="35"/>
              </a:xfrm>
            </p:grpSpPr>
            <p:sp>
              <p:nvSpPr>
                <p:cNvPr id="1120" name="Line 129">
                  <a:extLst>
                    <a:ext uri="{FF2B5EF4-FFF2-40B4-BE49-F238E27FC236}">
                      <a16:creationId xmlns:a16="http://schemas.microsoft.com/office/drawing/2014/main" id="{B73C7783-93EA-4E77-ACC0-6375707CEF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09" y="3736"/>
                  <a:ext cx="3164" cy="1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1" name="Freeform 130">
                  <a:extLst>
                    <a:ext uri="{FF2B5EF4-FFF2-40B4-BE49-F238E27FC236}">
                      <a16:creationId xmlns:a16="http://schemas.microsoft.com/office/drawing/2014/main" id="{776E5301-BA45-47E2-8E6E-0328F2632C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0" y="3719"/>
                  <a:ext cx="53" cy="35"/>
                </a:xfrm>
                <a:custGeom>
                  <a:avLst/>
                  <a:gdLst>
                    <a:gd name="T0" fmla="*/ 0 w 53"/>
                    <a:gd name="T1" fmla="*/ 35 h 35"/>
                    <a:gd name="T2" fmla="*/ 53 w 53"/>
                    <a:gd name="T3" fmla="*/ 17 h 35"/>
                    <a:gd name="T4" fmla="*/ 0 w 53"/>
                    <a:gd name="T5" fmla="*/ 0 h 35"/>
                    <a:gd name="T6" fmla="*/ 0 w 53"/>
                    <a:gd name="T7" fmla="*/ 35 h 3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3" h="35">
                      <a:moveTo>
                        <a:pt x="0" y="35"/>
                      </a:moveTo>
                      <a:lnTo>
                        <a:pt x="53" y="17"/>
                      </a:lnTo>
                      <a:lnTo>
                        <a:pt x="0" y="0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113" name="Rectangle 132">
                <a:extLst>
                  <a:ext uri="{FF2B5EF4-FFF2-40B4-BE49-F238E27FC236}">
                    <a16:creationId xmlns:a16="http://schemas.microsoft.com/office/drawing/2014/main" id="{C2930686-95D1-48F2-847C-8A7DD4C76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7" y="3446"/>
                <a:ext cx="1250" cy="22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114" name="Rectangle 133">
                <a:extLst>
                  <a:ext uri="{FF2B5EF4-FFF2-40B4-BE49-F238E27FC236}">
                    <a16:creationId xmlns:a16="http://schemas.microsoft.com/office/drawing/2014/main" id="{B7BFB93D-B0D0-46D6-AAE8-E1C55A5C5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8" y="3424"/>
                <a:ext cx="97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Operational and </a:t>
                </a:r>
                <a:endParaRPr lang="it-IT" altLang="cs-CZ"/>
              </a:p>
            </p:txBody>
          </p:sp>
          <p:sp>
            <p:nvSpPr>
              <p:cNvPr id="1115" name="Rectangle 134">
                <a:extLst>
                  <a:ext uri="{FF2B5EF4-FFF2-40B4-BE49-F238E27FC236}">
                    <a16:creationId xmlns:a16="http://schemas.microsoft.com/office/drawing/2014/main" id="{FDD9A31F-BFAB-4818-89EB-8772D63B1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4" y="3549"/>
                <a:ext cx="1166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financial fixed costs</a:t>
                </a:r>
                <a:endParaRPr lang="it-IT" altLang="cs-CZ"/>
              </a:p>
            </p:txBody>
          </p:sp>
          <p:sp>
            <p:nvSpPr>
              <p:cNvPr id="1116" name="Freeform 135">
                <a:extLst>
                  <a:ext uri="{FF2B5EF4-FFF2-40B4-BE49-F238E27FC236}">
                    <a16:creationId xmlns:a16="http://schemas.microsoft.com/office/drawing/2014/main" id="{1BF984A8-10E5-43A9-8373-DFD6771889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60" y="2923"/>
                <a:ext cx="48" cy="166"/>
              </a:xfrm>
              <a:custGeom>
                <a:avLst/>
                <a:gdLst>
                  <a:gd name="T0" fmla="*/ 21 w 48"/>
                  <a:gd name="T1" fmla="*/ 166 h 166"/>
                  <a:gd name="T2" fmla="*/ 20 w 48"/>
                  <a:gd name="T3" fmla="*/ 24 h 166"/>
                  <a:gd name="T4" fmla="*/ 28 w 48"/>
                  <a:gd name="T5" fmla="*/ 24 h 166"/>
                  <a:gd name="T6" fmla="*/ 29 w 48"/>
                  <a:gd name="T7" fmla="*/ 166 h 166"/>
                  <a:gd name="T8" fmla="*/ 21 w 48"/>
                  <a:gd name="T9" fmla="*/ 166 h 166"/>
                  <a:gd name="T10" fmla="*/ 0 w 48"/>
                  <a:gd name="T11" fmla="*/ 32 h 166"/>
                  <a:gd name="T12" fmla="*/ 24 w 48"/>
                  <a:gd name="T13" fmla="*/ 0 h 166"/>
                  <a:gd name="T14" fmla="*/ 48 w 48"/>
                  <a:gd name="T15" fmla="*/ 31 h 166"/>
                  <a:gd name="T16" fmla="*/ 0 w 48"/>
                  <a:gd name="T17" fmla="*/ 32 h 1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166">
                    <a:moveTo>
                      <a:pt x="21" y="166"/>
                    </a:moveTo>
                    <a:lnTo>
                      <a:pt x="20" y="24"/>
                    </a:lnTo>
                    <a:lnTo>
                      <a:pt x="28" y="24"/>
                    </a:lnTo>
                    <a:lnTo>
                      <a:pt x="29" y="166"/>
                    </a:lnTo>
                    <a:lnTo>
                      <a:pt x="21" y="166"/>
                    </a:lnTo>
                    <a:close/>
                    <a:moveTo>
                      <a:pt x="0" y="32"/>
                    </a:moveTo>
                    <a:lnTo>
                      <a:pt x="24" y="0"/>
                    </a:lnTo>
                    <a:lnTo>
                      <a:pt x="48" y="31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7" name="Freeform 136">
                <a:extLst>
                  <a:ext uri="{FF2B5EF4-FFF2-40B4-BE49-F238E27FC236}">
                    <a16:creationId xmlns:a16="http://schemas.microsoft.com/office/drawing/2014/main" id="{141A47B4-F523-47CA-8591-B49AEC0E28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71" y="3216"/>
                <a:ext cx="48" cy="174"/>
              </a:xfrm>
              <a:custGeom>
                <a:avLst/>
                <a:gdLst>
                  <a:gd name="T0" fmla="*/ 29 w 48"/>
                  <a:gd name="T1" fmla="*/ 0 h 174"/>
                  <a:gd name="T2" fmla="*/ 28 w 48"/>
                  <a:gd name="T3" fmla="*/ 150 h 174"/>
                  <a:gd name="T4" fmla="*/ 20 w 48"/>
                  <a:gd name="T5" fmla="*/ 150 h 174"/>
                  <a:gd name="T6" fmla="*/ 21 w 48"/>
                  <a:gd name="T7" fmla="*/ 0 h 174"/>
                  <a:gd name="T8" fmla="*/ 29 w 48"/>
                  <a:gd name="T9" fmla="*/ 0 h 174"/>
                  <a:gd name="T10" fmla="*/ 48 w 48"/>
                  <a:gd name="T11" fmla="*/ 142 h 174"/>
                  <a:gd name="T12" fmla="*/ 24 w 48"/>
                  <a:gd name="T13" fmla="*/ 174 h 174"/>
                  <a:gd name="T14" fmla="*/ 0 w 48"/>
                  <a:gd name="T15" fmla="*/ 141 h 174"/>
                  <a:gd name="T16" fmla="*/ 48 w 48"/>
                  <a:gd name="T17" fmla="*/ 142 h 17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174">
                    <a:moveTo>
                      <a:pt x="29" y="0"/>
                    </a:moveTo>
                    <a:lnTo>
                      <a:pt x="28" y="150"/>
                    </a:lnTo>
                    <a:lnTo>
                      <a:pt x="20" y="150"/>
                    </a:lnTo>
                    <a:lnTo>
                      <a:pt x="21" y="0"/>
                    </a:lnTo>
                    <a:lnTo>
                      <a:pt x="29" y="0"/>
                    </a:lnTo>
                    <a:close/>
                    <a:moveTo>
                      <a:pt x="48" y="142"/>
                    </a:moveTo>
                    <a:lnTo>
                      <a:pt x="24" y="174"/>
                    </a:lnTo>
                    <a:lnTo>
                      <a:pt x="0" y="141"/>
                    </a:lnTo>
                    <a:lnTo>
                      <a:pt x="48" y="142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8" name="Freeform 137">
                <a:extLst>
                  <a:ext uri="{FF2B5EF4-FFF2-40B4-BE49-F238E27FC236}">
                    <a16:creationId xmlns:a16="http://schemas.microsoft.com/office/drawing/2014/main" id="{BF77C6FD-4FEC-4687-9803-9D87873786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71" y="3384"/>
                <a:ext cx="48" cy="67"/>
              </a:xfrm>
              <a:custGeom>
                <a:avLst/>
                <a:gdLst>
                  <a:gd name="T0" fmla="*/ 21 w 48"/>
                  <a:gd name="T1" fmla="*/ 67 h 67"/>
                  <a:gd name="T2" fmla="*/ 20 w 48"/>
                  <a:gd name="T3" fmla="*/ 24 h 67"/>
                  <a:gd name="T4" fmla="*/ 28 w 48"/>
                  <a:gd name="T5" fmla="*/ 23 h 67"/>
                  <a:gd name="T6" fmla="*/ 29 w 48"/>
                  <a:gd name="T7" fmla="*/ 67 h 67"/>
                  <a:gd name="T8" fmla="*/ 21 w 48"/>
                  <a:gd name="T9" fmla="*/ 67 h 67"/>
                  <a:gd name="T10" fmla="*/ 0 w 48"/>
                  <a:gd name="T11" fmla="*/ 32 h 67"/>
                  <a:gd name="T12" fmla="*/ 24 w 48"/>
                  <a:gd name="T13" fmla="*/ 0 h 67"/>
                  <a:gd name="T14" fmla="*/ 48 w 48"/>
                  <a:gd name="T15" fmla="*/ 31 h 67"/>
                  <a:gd name="T16" fmla="*/ 0 w 48"/>
                  <a:gd name="T17" fmla="*/ 32 h 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67">
                    <a:moveTo>
                      <a:pt x="21" y="67"/>
                    </a:moveTo>
                    <a:lnTo>
                      <a:pt x="20" y="24"/>
                    </a:lnTo>
                    <a:lnTo>
                      <a:pt x="28" y="23"/>
                    </a:lnTo>
                    <a:lnTo>
                      <a:pt x="29" y="67"/>
                    </a:lnTo>
                    <a:lnTo>
                      <a:pt x="21" y="67"/>
                    </a:lnTo>
                    <a:close/>
                    <a:moveTo>
                      <a:pt x="0" y="32"/>
                    </a:moveTo>
                    <a:lnTo>
                      <a:pt x="24" y="0"/>
                    </a:lnTo>
                    <a:lnTo>
                      <a:pt x="48" y="31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9" name="Rectangle 138">
                <a:extLst>
                  <a:ext uri="{FF2B5EF4-FFF2-40B4-BE49-F238E27FC236}">
                    <a16:creationId xmlns:a16="http://schemas.microsoft.com/office/drawing/2014/main" id="{4E75D2BD-1836-4805-8804-BEFA9C8B3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" y="2739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sp>
          <p:nvSpPr>
            <p:cNvPr id="757" name="Rectangle 140">
              <a:extLst>
                <a:ext uri="{FF2B5EF4-FFF2-40B4-BE49-F238E27FC236}">
                  <a16:creationId xmlns:a16="http://schemas.microsoft.com/office/drawing/2014/main" id="{994E4EE1-DA99-494F-9344-3D0F4DC35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0" y="2122"/>
              <a:ext cx="110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5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 point</a:t>
              </a:r>
              <a:endParaRPr lang="it-IT" altLang="cs-CZ"/>
            </a:p>
          </p:txBody>
        </p:sp>
        <p:sp>
          <p:nvSpPr>
            <p:cNvPr id="758" name="Rectangle 141">
              <a:extLst>
                <a:ext uri="{FF2B5EF4-FFF2-40B4-BE49-F238E27FC236}">
                  <a16:creationId xmlns:a16="http://schemas.microsoft.com/office/drawing/2014/main" id="{BA2DA93C-DC4B-48B7-BCA6-5C0894DEF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" y="2917"/>
              <a:ext cx="2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Value</a:t>
              </a:r>
              <a:endParaRPr lang="it-IT" altLang="cs-CZ"/>
            </a:p>
          </p:txBody>
        </p:sp>
        <p:sp>
          <p:nvSpPr>
            <p:cNvPr id="759" name="Rectangle 142">
              <a:extLst>
                <a:ext uri="{FF2B5EF4-FFF2-40B4-BE49-F238E27FC236}">
                  <a16:creationId xmlns:a16="http://schemas.microsoft.com/office/drawing/2014/main" id="{27A61947-81FF-46D4-AB2C-9D49C1B2D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(</a:t>
              </a:r>
              <a:endParaRPr lang="it-IT" altLang="cs-CZ"/>
            </a:p>
          </p:txBody>
        </p:sp>
        <p:sp>
          <p:nvSpPr>
            <p:cNvPr id="760" name="Rectangle 143">
              <a:extLst>
                <a:ext uri="{FF2B5EF4-FFF2-40B4-BE49-F238E27FC236}">
                  <a16:creationId xmlns:a16="http://schemas.microsoft.com/office/drawing/2014/main" id="{6B244DDB-582C-4A6D-A6B0-C5DB9F631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3042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€</a:t>
              </a:r>
              <a:endParaRPr lang="it-IT" altLang="cs-CZ"/>
            </a:p>
          </p:txBody>
        </p:sp>
        <p:sp>
          <p:nvSpPr>
            <p:cNvPr id="761" name="Rectangle 144">
              <a:extLst>
                <a:ext uri="{FF2B5EF4-FFF2-40B4-BE49-F238E27FC236}">
                  <a16:creationId xmlns:a16="http://schemas.microsoft.com/office/drawing/2014/main" id="{B4A8F517-7C84-49D3-A139-8BBD28BED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)</a:t>
              </a:r>
              <a:endParaRPr lang="it-IT" altLang="cs-CZ"/>
            </a:p>
          </p:txBody>
        </p:sp>
        <p:sp>
          <p:nvSpPr>
            <p:cNvPr id="762" name="Rectangle 145">
              <a:extLst>
                <a:ext uri="{FF2B5EF4-FFF2-40B4-BE49-F238E27FC236}">
                  <a16:creationId xmlns:a16="http://schemas.microsoft.com/office/drawing/2014/main" id="{3B5F2142-8239-49E7-A3B6-7D99EC47F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3767"/>
              <a:ext cx="51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Unit sales</a:t>
              </a:r>
              <a:endParaRPr lang="it-IT" altLang="cs-CZ"/>
            </a:p>
          </p:txBody>
        </p:sp>
        <p:sp>
          <p:nvSpPr>
            <p:cNvPr id="763" name="Rectangle 146">
              <a:extLst>
                <a:ext uri="{FF2B5EF4-FFF2-40B4-BE49-F238E27FC236}">
                  <a16:creationId xmlns:a16="http://schemas.microsoft.com/office/drawing/2014/main" id="{08DB6682-297F-4A0B-A667-ADF051691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592"/>
              <a:ext cx="27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Profit</a:t>
              </a:r>
              <a:endParaRPr lang="it-IT" altLang="cs-CZ"/>
            </a:p>
          </p:txBody>
        </p:sp>
        <p:sp>
          <p:nvSpPr>
            <p:cNvPr id="764" name="Rectangle 147">
              <a:extLst>
                <a:ext uri="{FF2B5EF4-FFF2-40B4-BE49-F238E27FC236}">
                  <a16:creationId xmlns:a16="http://schemas.microsoft.com/office/drawing/2014/main" id="{2D23A008-401D-474C-AD12-E7A54BB2A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17"/>
              <a:ext cx="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t-IT" altLang="cs-CZ" sz="1300">
                <a:solidFill>
                  <a:srgbClr val="000000"/>
                </a:solidFill>
                <a:latin typeface="Verdana" panose="020B0604030504040204" pitchFamily="34" charset="0"/>
              </a:endParaRPr>
            </a:p>
            <a:p>
              <a:pPr eaLnBrk="1" hangingPunct="1"/>
              <a:endParaRPr lang="it-IT" altLang="cs-CZ"/>
            </a:p>
          </p:txBody>
        </p:sp>
        <p:sp>
          <p:nvSpPr>
            <p:cNvPr id="765" name="Line 148">
              <a:extLst>
                <a:ext uri="{FF2B5EF4-FFF2-40B4-BE49-F238E27FC236}">
                  <a16:creationId xmlns:a16="http://schemas.microsoft.com/office/drawing/2014/main" id="{B5F431B5-1FAF-489E-AC2D-54BDCCDF6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755"/>
              <a:ext cx="548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6" name="Rectangle 149">
              <a:extLst>
                <a:ext uri="{FF2B5EF4-FFF2-40B4-BE49-F238E27FC236}">
                  <a16:creationId xmlns:a16="http://schemas.microsoft.com/office/drawing/2014/main" id="{0DE57451-7D43-4461-9F8D-6C39CAF27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755"/>
              <a:ext cx="54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67" name="Line 150">
              <a:extLst>
                <a:ext uri="{FF2B5EF4-FFF2-40B4-BE49-F238E27FC236}">
                  <a16:creationId xmlns:a16="http://schemas.microsoft.com/office/drawing/2014/main" id="{BD55B1B0-BF2F-41E9-9130-3B816FEDB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844"/>
              <a:ext cx="548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" name="Rectangle 151">
              <a:extLst>
                <a:ext uri="{FF2B5EF4-FFF2-40B4-BE49-F238E27FC236}">
                  <a16:creationId xmlns:a16="http://schemas.microsoft.com/office/drawing/2014/main" id="{A54586F6-FCB3-4E94-A879-D16E108F9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844"/>
              <a:ext cx="548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69" name="Line 152">
              <a:extLst>
                <a:ext uri="{FF2B5EF4-FFF2-40B4-BE49-F238E27FC236}">
                  <a16:creationId xmlns:a16="http://schemas.microsoft.com/office/drawing/2014/main" id="{77D0031C-3198-4E8C-A9B0-01C6E1C6C6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8" y="2755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0" name="Rectangle 153">
              <a:extLst>
                <a:ext uri="{FF2B5EF4-FFF2-40B4-BE49-F238E27FC236}">
                  <a16:creationId xmlns:a16="http://schemas.microsoft.com/office/drawing/2014/main" id="{3ACCFCEA-2359-43E7-8F12-915314C12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2755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1" name="Line 154">
              <a:extLst>
                <a:ext uri="{FF2B5EF4-FFF2-40B4-BE49-F238E27FC236}">
                  <a16:creationId xmlns:a16="http://schemas.microsoft.com/office/drawing/2014/main" id="{DDB4ADB5-FEEA-4EB5-8F97-AD284F7304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6" y="2761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2" name="Rectangle 155">
              <a:extLst>
                <a:ext uri="{FF2B5EF4-FFF2-40B4-BE49-F238E27FC236}">
                  <a16:creationId xmlns:a16="http://schemas.microsoft.com/office/drawing/2014/main" id="{1C735C89-D4D1-457A-AF5F-2A92AE195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2761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3" name="Line 156">
              <a:extLst>
                <a:ext uri="{FF2B5EF4-FFF2-40B4-BE49-F238E27FC236}">
                  <a16:creationId xmlns:a16="http://schemas.microsoft.com/office/drawing/2014/main" id="{EFDFF23C-10CF-4A04-B747-70B707EC7F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2612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4" name="Rectangle 157">
              <a:extLst>
                <a:ext uri="{FF2B5EF4-FFF2-40B4-BE49-F238E27FC236}">
                  <a16:creationId xmlns:a16="http://schemas.microsoft.com/office/drawing/2014/main" id="{750CA66D-6B37-423B-846F-2D5FCC72B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2612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5" name="Line 158">
              <a:extLst>
                <a:ext uri="{FF2B5EF4-FFF2-40B4-BE49-F238E27FC236}">
                  <a16:creationId xmlns:a16="http://schemas.microsoft.com/office/drawing/2014/main" id="{45CF0DEA-17FE-4A27-8567-DE8F7C58E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4" y="2618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6" name="Rectangle 159">
              <a:extLst>
                <a:ext uri="{FF2B5EF4-FFF2-40B4-BE49-F238E27FC236}">
                  <a16:creationId xmlns:a16="http://schemas.microsoft.com/office/drawing/2014/main" id="{CF3AC450-D415-4C8E-A4E7-7CA4CDCAB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2618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7" name="Line 160">
              <a:extLst>
                <a:ext uri="{FF2B5EF4-FFF2-40B4-BE49-F238E27FC236}">
                  <a16:creationId xmlns:a16="http://schemas.microsoft.com/office/drawing/2014/main" id="{ED5D60EA-9646-4916-94E5-BA28A9B447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612"/>
              <a:ext cx="547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8" name="Rectangle 161">
              <a:extLst>
                <a:ext uri="{FF2B5EF4-FFF2-40B4-BE49-F238E27FC236}">
                  <a16:creationId xmlns:a16="http://schemas.microsoft.com/office/drawing/2014/main" id="{FC10784F-5990-41CA-BD0B-6904D55C3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612"/>
              <a:ext cx="54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9" name="Line 162">
              <a:extLst>
                <a:ext uri="{FF2B5EF4-FFF2-40B4-BE49-F238E27FC236}">
                  <a16:creationId xmlns:a16="http://schemas.microsoft.com/office/drawing/2014/main" id="{FD3A316B-CA5D-43EF-938B-E3D9C5D5A4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701"/>
              <a:ext cx="547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0" name="Rectangle 163">
              <a:extLst>
                <a:ext uri="{FF2B5EF4-FFF2-40B4-BE49-F238E27FC236}">
                  <a16:creationId xmlns:a16="http://schemas.microsoft.com/office/drawing/2014/main" id="{C1AF5FC8-9C6C-44D7-BBD5-E9D0FB6FD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701"/>
              <a:ext cx="54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81" name="Line 164">
              <a:extLst>
                <a:ext uri="{FF2B5EF4-FFF2-40B4-BE49-F238E27FC236}">
                  <a16:creationId xmlns:a16="http://schemas.microsoft.com/office/drawing/2014/main" id="{85B20FDD-7335-4F2C-A9BC-BB6607CA47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3" y="2586"/>
              <a:ext cx="2010" cy="116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2" name="Line 165">
              <a:extLst>
                <a:ext uri="{FF2B5EF4-FFF2-40B4-BE49-F238E27FC236}">
                  <a16:creationId xmlns:a16="http://schemas.microsoft.com/office/drawing/2014/main" id="{4321F60A-C66D-46D2-B738-753AE79438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9" y="2850"/>
              <a:ext cx="2162" cy="53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3" name="Rectangle 166">
              <a:extLst>
                <a:ext uri="{FF2B5EF4-FFF2-40B4-BE49-F238E27FC236}">
                  <a16:creationId xmlns:a16="http://schemas.microsoft.com/office/drawing/2014/main" id="{E2321454-7B49-4E6D-A44A-481B53350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3" y="3764"/>
              <a:ext cx="61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</a:t>
              </a:r>
              <a:endParaRPr lang="it-IT" altLang="cs-CZ"/>
            </a:p>
          </p:txBody>
        </p:sp>
        <p:sp>
          <p:nvSpPr>
            <p:cNvPr id="784" name="Rectangle 167">
              <a:extLst>
                <a:ext uri="{FF2B5EF4-FFF2-40B4-BE49-F238E27FC236}">
                  <a16:creationId xmlns:a16="http://schemas.microsoft.com/office/drawing/2014/main" id="{B45C21CE-5731-4840-9296-619B600D8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3889"/>
              <a:ext cx="30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point</a:t>
              </a:r>
              <a:endParaRPr lang="it-IT" altLang="cs-CZ"/>
            </a:p>
          </p:txBody>
        </p:sp>
        <p:sp>
          <p:nvSpPr>
            <p:cNvPr id="785" name="Freeform 168">
              <a:extLst>
                <a:ext uri="{FF2B5EF4-FFF2-40B4-BE49-F238E27FC236}">
                  <a16:creationId xmlns:a16="http://schemas.microsoft.com/office/drawing/2014/main" id="{973DAA0C-CD4F-4808-B518-9C0C519C23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2" y="3671"/>
              <a:ext cx="47" cy="63"/>
            </a:xfrm>
            <a:custGeom>
              <a:avLst/>
              <a:gdLst>
                <a:gd name="T0" fmla="*/ 27 w 47"/>
                <a:gd name="T1" fmla="*/ 0 h 63"/>
                <a:gd name="T2" fmla="*/ 28 w 47"/>
                <a:gd name="T3" fmla="*/ 39 h 63"/>
                <a:gd name="T4" fmla="*/ 20 w 47"/>
                <a:gd name="T5" fmla="*/ 39 h 63"/>
                <a:gd name="T6" fmla="*/ 19 w 47"/>
                <a:gd name="T7" fmla="*/ 1 h 63"/>
                <a:gd name="T8" fmla="*/ 27 w 47"/>
                <a:gd name="T9" fmla="*/ 0 h 63"/>
                <a:gd name="T10" fmla="*/ 47 w 47"/>
                <a:gd name="T11" fmla="*/ 30 h 63"/>
                <a:gd name="T12" fmla="*/ 24 w 47"/>
                <a:gd name="T13" fmla="*/ 63 h 63"/>
                <a:gd name="T14" fmla="*/ 0 w 47"/>
                <a:gd name="T15" fmla="*/ 31 h 63"/>
                <a:gd name="T16" fmla="*/ 47 w 47"/>
                <a:gd name="T17" fmla="*/ 3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63">
                  <a:moveTo>
                    <a:pt x="27" y="0"/>
                  </a:moveTo>
                  <a:lnTo>
                    <a:pt x="28" y="39"/>
                  </a:lnTo>
                  <a:lnTo>
                    <a:pt x="20" y="39"/>
                  </a:lnTo>
                  <a:lnTo>
                    <a:pt x="19" y="1"/>
                  </a:lnTo>
                  <a:lnTo>
                    <a:pt x="27" y="0"/>
                  </a:lnTo>
                  <a:close/>
                  <a:moveTo>
                    <a:pt x="47" y="30"/>
                  </a:moveTo>
                  <a:lnTo>
                    <a:pt x="24" y="63"/>
                  </a:lnTo>
                  <a:lnTo>
                    <a:pt x="0" y="31"/>
                  </a:lnTo>
                  <a:lnTo>
                    <a:pt x="47" y="3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86" name="Rectangle 169">
              <a:extLst>
                <a:ext uri="{FF2B5EF4-FFF2-40B4-BE49-F238E27FC236}">
                  <a16:creationId xmlns:a16="http://schemas.microsoft.com/office/drawing/2014/main" id="{20F6F601-7426-4920-B4F7-66F594795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3089"/>
              <a:ext cx="964" cy="1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87" name="Rectangle 170">
              <a:extLst>
                <a:ext uri="{FF2B5EF4-FFF2-40B4-BE49-F238E27FC236}">
                  <a16:creationId xmlns:a16="http://schemas.microsoft.com/office/drawing/2014/main" id="{A7F69CB8-AB21-40F5-903B-7890D80B1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3071"/>
              <a:ext cx="82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Variable costs</a:t>
              </a:r>
              <a:endParaRPr lang="it-IT" altLang="cs-CZ"/>
            </a:p>
          </p:txBody>
        </p:sp>
        <p:grpSp>
          <p:nvGrpSpPr>
            <p:cNvPr id="788" name="Group 173">
              <a:extLst>
                <a:ext uri="{FF2B5EF4-FFF2-40B4-BE49-F238E27FC236}">
                  <a16:creationId xmlns:a16="http://schemas.microsoft.com/office/drawing/2014/main" id="{2D2E4E54-EE3D-4C54-8D86-AA1E93B027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03" y="2524"/>
              <a:ext cx="216" cy="407"/>
              <a:chOff x="2003" y="2524"/>
              <a:chExt cx="216" cy="407"/>
            </a:xfrm>
          </p:grpSpPr>
          <p:sp>
            <p:nvSpPr>
              <p:cNvPr id="1002" name="Line 171">
                <a:extLst>
                  <a:ext uri="{FF2B5EF4-FFF2-40B4-BE49-F238E27FC236}">
                    <a16:creationId xmlns:a16="http://schemas.microsoft.com/office/drawing/2014/main" id="{D5CBEA75-FE9F-4ADD-95D4-8CCD6E925D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3" y="2524"/>
                <a:ext cx="177" cy="3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03" name="Freeform 172">
                <a:extLst>
                  <a:ext uri="{FF2B5EF4-FFF2-40B4-BE49-F238E27FC236}">
                    <a16:creationId xmlns:a16="http://schemas.microsoft.com/office/drawing/2014/main" id="{E3D3CA52-A7E9-4BE5-9969-7C31188BAA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0" y="2890"/>
                <a:ext cx="79" cy="41"/>
              </a:xfrm>
              <a:custGeom>
                <a:avLst/>
                <a:gdLst>
                  <a:gd name="T0" fmla="*/ 0 w 79"/>
                  <a:gd name="T1" fmla="*/ 15 h 41"/>
                  <a:gd name="T2" fmla="*/ 55 w 79"/>
                  <a:gd name="T3" fmla="*/ 41 h 41"/>
                  <a:gd name="T4" fmla="*/ 79 w 79"/>
                  <a:gd name="T5" fmla="*/ 0 h 41"/>
                  <a:gd name="T6" fmla="*/ 0 w 79"/>
                  <a:gd name="T7" fmla="*/ 15 h 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9" h="41">
                    <a:moveTo>
                      <a:pt x="0" y="15"/>
                    </a:moveTo>
                    <a:lnTo>
                      <a:pt x="55" y="41"/>
                    </a:lnTo>
                    <a:lnTo>
                      <a:pt x="79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89" name="Rectangle 174">
              <a:extLst>
                <a:ext uri="{FF2B5EF4-FFF2-40B4-BE49-F238E27FC236}">
                  <a16:creationId xmlns:a16="http://schemas.microsoft.com/office/drawing/2014/main" id="{9545FC30-1C6B-437E-AAE3-324046B7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2408"/>
              <a:ext cx="27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Sales</a:t>
              </a:r>
              <a:endParaRPr lang="it-IT" altLang="cs-CZ"/>
            </a:p>
          </p:txBody>
        </p:sp>
        <p:grpSp>
          <p:nvGrpSpPr>
            <p:cNvPr id="790" name="Group 177">
              <a:extLst>
                <a:ext uri="{FF2B5EF4-FFF2-40B4-BE49-F238E27FC236}">
                  <a16:creationId xmlns:a16="http://schemas.microsoft.com/office/drawing/2014/main" id="{15B48DB1-4DF2-4F82-8B5A-B88953B980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3" y="2888"/>
              <a:ext cx="779" cy="257"/>
              <a:chOff x="2793" y="2888"/>
              <a:chExt cx="779" cy="257"/>
            </a:xfrm>
          </p:grpSpPr>
          <p:sp>
            <p:nvSpPr>
              <p:cNvPr id="1000" name="Line 175">
                <a:extLst>
                  <a:ext uri="{FF2B5EF4-FFF2-40B4-BE49-F238E27FC236}">
                    <a16:creationId xmlns:a16="http://schemas.microsoft.com/office/drawing/2014/main" id="{28B822C3-23B2-4401-A619-2C17A2471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38" y="2912"/>
                <a:ext cx="734" cy="23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01" name="Freeform 176">
                <a:extLst>
                  <a:ext uri="{FF2B5EF4-FFF2-40B4-BE49-F238E27FC236}">
                    <a16:creationId xmlns:a16="http://schemas.microsoft.com/office/drawing/2014/main" id="{2175CB77-62B5-4E8D-A8BD-4D220EAFD1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888"/>
                <a:ext cx="65" cy="48"/>
              </a:xfrm>
              <a:custGeom>
                <a:avLst/>
                <a:gdLst>
                  <a:gd name="T0" fmla="*/ 65 w 65"/>
                  <a:gd name="T1" fmla="*/ 0 h 48"/>
                  <a:gd name="T2" fmla="*/ 0 w 65"/>
                  <a:gd name="T3" fmla="*/ 9 h 48"/>
                  <a:gd name="T4" fmla="*/ 30 w 65"/>
                  <a:gd name="T5" fmla="*/ 48 h 48"/>
                  <a:gd name="T6" fmla="*/ 65 w 65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5" h="48">
                    <a:moveTo>
                      <a:pt x="65" y="0"/>
                    </a:moveTo>
                    <a:lnTo>
                      <a:pt x="0" y="9"/>
                    </a:lnTo>
                    <a:lnTo>
                      <a:pt x="30" y="4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1" name="Rectangle 178">
              <a:extLst>
                <a:ext uri="{FF2B5EF4-FFF2-40B4-BE49-F238E27FC236}">
                  <a16:creationId xmlns:a16="http://schemas.microsoft.com/office/drawing/2014/main" id="{D62D62EC-C054-42B6-A7E8-A32010A68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3073"/>
              <a:ext cx="2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Total</a:t>
              </a:r>
              <a:endParaRPr lang="it-IT" altLang="cs-CZ"/>
            </a:p>
          </p:txBody>
        </p:sp>
        <p:sp>
          <p:nvSpPr>
            <p:cNvPr id="792" name="Rectangle 179">
              <a:extLst>
                <a:ext uri="{FF2B5EF4-FFF2-40B4-BE49-F238E27FC236}">
                  <a16:creationId xmlns:a16="http://schemas.microsoft.com/office/drawing/2014/main" id="{A934611A-8702-447B-B856-37532CE85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3198"/>
              <a:ext cx="4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expenses</a:t>
              </a:r>
              <a:endParaRPr lang="it-IT" altLang="cs-CZ"/>
            </a:p>
          </p:txBody>
        </p:sp>
        <p:sp>
          <p:nvSpPr>
            <p:cNvPr id="793" name="Line 180">
              <a:extLst>
                <a:ext uri="{FF2B5EF4-FFF2-40B4-BE49-F238E27FC236}">
                  <a16:creationId xmlns:a16="http://schemas.microsoft.com/office/drawing/2014/main" id="{E2DB9534-4AAD-4019-A45C-D76DEE355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9" y="2633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4" name="Line 181">
              <a:extLst>
                <a:ext uri="{FF2B5EF4-FFF2-40B4-BE49-F238E27FC236}">
                  <a16:creationId xmlns:a16="http://schemas.microsoft.com/office/drawing/2014/main" id="{835F8FD8-9FAD-4050-AFFA-9643A47A1E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5" y="2642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5" name="Line 182">
              <a:extLst>
                <a:ext uri="{FF2B5EF4-FFF2-40B4-BE49-F238E27FC236}">
                  <a16:creationId xmlns:a16="http://schemas.microsoft.com/office/drawing/2014/main" id="{2B29CF72-EBB0-4310-A3D0-703FD61E0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3" y="2670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6" name="Line 183">
              <a:extLst>
                <a:ext uri="{FF2B5EF4-FFF2-40B4-BE49-F238E27FC236}">
                  <a16:creationId xmlns:a16="http://schemas.microsoft.com/office/drawing/2014/main" id="{C722E710-CC8B-492B-8851-8D5FF52B34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9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7" name="Line 184">
              <a:extLst>
                <a:ext uri="{FF2B5EF4-FFF2-40B4-BE49-F238E27FC236}">
                  <a16:creationId xmlns:a16="http://schemas.microsoft.com/office/drawing/2014/main" id="{874BF105-4FE5-45D7-A009-199558EE2D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2" y="263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" name="Line 185">
              <a:extLst>
                <a:ext uri="{FF2B5EF4-FFF2-40B4-BE49-F238E27FC236}">
                  <a16:creationId xmlns:a16="http://schemas.microsoft.com/office/drawing/2014/main" id="{532577E5-7AC2-46DA-9C92-BA7E317E6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642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" name="Line 186">
              <a:extLst>
                <a:ext uri="{FF2B5EF4-FFF2-40B4-BE49-F238E27FC236}">
                  <a16:creationId xmlns:a16="http://schemas.microsoft.com/office/drawing/2014/main" id="{B0FA47CC-B0A3-4EB0-8931-F34CCFB93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6" y="2670"/>
              <a:ext cx="1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0" name="Line 187">
              <a:extLst>
                <a:ext uri="{FF2B5EF4-FFF2-40B4-BE49-F238E27FC236}">
                  <a16:creationId xmlns:a16="http://schemas.microsoft.com/office/drawing/2014/main" id="{38B08086-9077-421B-AA44-F438EA952B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1" name="Line 188">
              <a:extLst>
                <a:ext uri="{FF2B5EF4-FFF2-40B4-BE49-F238E27FC236}">
                  <a16:creationId xmlns:a16="http://schemas.microsoft.com/office/drawing/2014/main" id="{5C3B0179-AB9A-45F8-BA8A-0E10755E83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6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2" name="Line 189">
              <a:extLst>
                <a:ext uri="{FF2B5EF4-FFF2-40B4-BE49-F238E27FC236}">
                  <a16:creationId xmlns:a16="http://schemas.microsoft.com/office/drawing/2014/main" id="{1DCF81A3-6143-44BB-B918-42571FBF4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38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3" name="Line 190">
              <a:extLst>
                <a:ext uri="{FF2B5EF4-FFF2-40B4-BE49-F238E27FC236}">
                  <a16:creationId xmlns:a16="http://schemas.microsoft.com/office/drawing/2014/main" id="{02C930F2-52CF-4836-AB34-89277D171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0" y="2664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4" name="Line 191">
              <a:extLst>
                <a:ext uri="{FF2B5EF4-FFF2-40B4-BE49-F238E27FC236}">
                  <a16:creationId xmlns:a16="http://schemas.microsoft.com/office/drawing/2014/main" id="{A1EB8C54-ABF8-46F1-8FFC-86194952CA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5" name="Line 192">
              <a:extLst>
                <a:ext uri="{FF2B5EF4-FFF2-40B4-BE49-F238E27FC236}">
                  <a16:creationId xmlns:a16="http://schemas.microsoft.com/office/drawing/2014/main" id="{0FCD6966-E92B-428D-8D28-E46D20C760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2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6" name="Line 193">
              <a:extLst>
                <a:ext uri="{FF2B5EF4-FFF2-40B4-BE49-F238E27FC236}">
                  <a16:creationId xmlns:a16="http://schemas.microsoft.com/office/drawing/2014/main" id="{DF10BF3B-6607-43A4-A846-54610C83E3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8" y="263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7" name="Line 194">
              <a:extLst>
                <a:ext uri="{FF2B5EF4-FFF2-40B4-BE49-F238E27FC236}">
                  <a16:creationId xmlns:a16="http://schemas.microsoft.com/office/drawing/2014/main" id="{B6F9B6E9-0263-40E0-9253-1312CA49C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6" y="2664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8" name="Line 195">
              <a:extLst>
                <a:ext uri="{FF2B5EF4-FFF2-40B4-BE49-F238E27FC236}">
                  <a16:creationId xmlns:a16="http://schemas.microsoft.com/office/drawing/2014/main" id="{99896719-BB5B-44D1-9CBA-5733644065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2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9" name="Line 196">
              <a:extLst>
                <a:ext uri="{FF2B5EF4-FFF2-40B4-BE49-F238E27FC236}">
                  <a16:creationId xmlns:a16="http://schemas.microsoft.com/office/drawing/2014/main" id="{0562CBC7-E4B8-4BB6-9A2D-90D05FA5F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2" y="2781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0" name="Line 197">
              <a:extLst>
                <a:ext uri="{FF2B5EF4-FFF2-40B4-BE49-F238E27FC236}">
                  <a16:creationId xmlns:a16="http://schemas.microsoft.com/office/drawing/2014/main" id="{9F9559F3-2BB6-4128-B9B8-220CEB8541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6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1" name="Line 198">
              <a:extLst>
                <a:ext uri="{FF2B5EF4-FFF2-40B4-BE49-F238E27FC236}">
                  <a16:creationId xmlns:a16="http://schemas.microsoft.com/office/drawing/2014/main" id="{5D3B26EE-04EC-49A8-9B3D-57C7F5C29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2" name="Line 199">
              <a:extLst>
                <a:ext uri="{FF2B5EF4-FFF2-40B4-BE49-F238E27FC236}">
                  <a16:creationId xmlns:a16="http://schemas.microsoft.com/office/drawing/2014/main" id="{A0F96D0E-BD8C-44FF-9B9F-79BFF807E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282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3" name="Line 200">
              <a:extLst>
                <a:ext uri="{FF2B5EF4-FFF2-40B4-BE49-F238E27FC236}">
                  <a16:creationId xmlns:a16="http://schemas.microsoft.com/office/drawing/2014/main" id="{009CC5BF-F33B-4EAC-8EE0-1C4A0C3CBA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770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4" name="Line 201">
              <a:extLst>
                <a:ext uri="{FF2B5EF4-FFF2-40B4-BE49-F238E27FC236}">
                  <a16:creationId xmlns:a16="http://schemas.microsoft.com/office/drawing/2014/main" id="{C1B43793-C605-463D-BB39-1E1F33313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" y="280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5" name="Line 202">
              <a:extLst>
                <a:ext uri="{FF2B5EF4-FFF2-40B4-BE49-F238E27FC236}">
                  <a16:creationId xmlns:a16="http://schemas.microsoft.com/office/drawing/2014/main" id="{58062398-4CB5-4B53-B3FB-502A0D5CD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" name="Line 203">
              <a:extLst>
                <a:ext uri="{FF2B5EF4-FFF2-40B4-BE49-F238E27FC236}">
                  <a16:creationId xmlns:a16="http://schemas.microsoft.com/office/drawing/2014/main" id="{BEA48DBE-5EF0-4C80-A436-546E72E060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7" name="Line 204">
              <a:extLst>
                <a:ext uri="{FF2B5EF4-FFF2-40B4-BE49-F238E27FC236}">
                  <a16:creationId xmlns:a16="http://schemas.microsoft.com/office/drawing/2014/main" id="{3BC3F4D1-E596-49BA-8E17-891DADB05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4" y="2770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8" name="Line 205">
              <a:extLst>
                <a:ext uri="{FF2B5EF4-FFF2-40B4-BE49-F238E27FC236}">
                  <a16:creationId xmlns:a16="http://schemas.microsoft.com/office/drawing/2014/main" id="{4B98512C-1DC0-4D4A-B36E-1937FE97F9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8" y="2807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" name="Line 206">
              <a:extLst>
                <a:ext uri="{FF2B5EF4-FFF2-40B4-BE49-F238E27FC236}">
                  <a16:creationId xmlns:a16="http://schemas.microsoft.com/office/drawing/2014/main" id="{6D0B1A3F-5DBB-4D1A-BAFE-B3D2929C4B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278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" name="Line 207">
              <a:extLst>
                <a:ext uri="{FF2B5EF4-FFF2-40B4-BE49-F238E27FC236}">
                  <a16:creationId xmlns:a16="http://schemas.microsoft.com/office/drawing/2014/main" id="{23E0491E-FDFC-43B4-B9D2-D6D0B80664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3" y="2822"/>
              <a:ext cx="22" cy="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" name="Line 208">
              <a:extLst>
                <a:ext uri="{FF2B5EF4-FFF2-40B4-BE49-F238E27FC236}">
                  <a16:creationId xmlns:a16="http://schemas.microsoft.com/office/drawing/2014/main" id="{F924F3EC-B403-4001-AA8D-6DDCF83997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2840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" name="Line 209">
              <a:extLst>
                <a:ext uri="{FF2B5EF4-FFF2-40B4-BE49-F238E27FC236}">
                  <a16:creationId xmlns:a16="http://schemas.microsoft.com/office/drawing/2014/main" id="{264FD3C1-F53A-4DBC-9A9E-453889DC2A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0" y="2850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" name="Line 210">
              <a:extLst>
                <a:ext uri="{FF2B5EF4-FFF2-40B4-BE49-F238E27FC236}">
                  <a16:creationId xmlns:a16="http://schemas.microsoft.com/office/drawing/2014/main" id="{2DD6CC76-22BC-4F3C-941A-E1ED3C8C6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" name="Line 211">
              <a:extLst>
                <a:ext uri="{FF2B5EF4-FFF2-40B4-BE49-F238E27FC236}">
                  <a16:creationId xmlns:a16="http://schemas.microsoft.com/office/drawing/2014/main" id="{1605C94A-938B-423F-8963-124B687B16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5" y="2813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5" name="Line 212">
              <a:extLst>
                <a:ext uri="{FF2B5EF4-FFF2-40B4-BE49-F238E27FC236}">
                  <a16:creationId xmlns:a16="http://schemas.microsoft.com/office/drawing/2014/main" id="{F041A585-5B2B-4378-AE28-C15CF1B03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3" y="2734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6" name="Line 213">
              <a:extLst>
                <a:ext uri="{FF2B5EF4-FFF2-40B4-BE49-F238E27FC236}">
                  <a16:creationId xmlns:a16="http://schemas.microsoft.com/office/drawing/2014/main" id="{252347C6-716F-4DD6-88FB-FA6342FA6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274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7" name="Line 214">
              <a:extLst>
                <a:ext uri="{FF2B5EF4-FFF2-40B4-BE49-F238E27FC236}">
                  <a16:creationId xmlns:a16="http://schemas.microsoft.com/office/drawing/2014/main" id="{E120FE32-C5EE-4A67-941E-312749F853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682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8" name="Line 215">
              <a:extLst>
                <a:ext uri="{FF2B5EF4-FFF2-40B4-BE49-F238E27FC236}">
                  <a16:creationId xmlns:a16="http://schemas.microsoft.com/office/drawing/2014/main" id="{FE8C924A-8150-4AD9-9F44-75ECE7721F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1" y="2692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" name="Line 216">
              <a:extLst>
                <a:ext uri="{FF2B5EF4-FFF2-40B4-BE49-F238E27FC236}">
                  <a16:creationId xmlns:a16="http://schemas.microsoft.com/office/drawing/2014/main" id="{FDFDC989-0288-455F-9944-43FD03B1C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276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0" name="Line 217">
              <a:extLst>
                <a:ext uri="{FF2B5EF4-FFF2-40B4-BE49-F238E27FC236}">
                  <a16:creationId xmlns:a16="http://schemas.microsoft.com/office/drawing/2014/main" id="{F7DD6418-9111-4B20-A36F-BD75798B0E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77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1" name="Line 218">
              <a:extLst>
                <a:ext uri="{FF2B5EF4-FFF2-40B4-BE49-F238E27FC236}">
                  <a16:creationId xmlns:a16="http://schemas.microsoft.com/office/drawing/2014/main" id="{CD605454-65A3-4BDB-89A4-DBEF52549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3" y="2808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2" name="Line 219">
              <a:extLst>
                <a:ext uri="{FF2B5EF4-FFF2-40B4-BE49-F238E27FC236}">
                  <a16:creationId xmlns:a16="http://schemas.microsoft.com/office/drawing/2014/main" id="{09F733AE-9C82-4DF5-AFAD-B5F62C58F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819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3" name="Line 220">
              <a:extLst>
                <a:ext uri="{FF2B5EF4-FFF2-40B4-BE49-F238E27FC236}">
                  <a16:creationId xmlns:a16="http://schemas.microsoft.com/office/drawing/2014/main" id="{9F385EA8-6142-43EA-93F9-8A673EE82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4" name="Line 221">
              <a:extLst>
                <a:ext uri="{FF2B5EF4-FFF2-40B4-BE49-F238E27FC236}">
                  <a16:creationId xmlns:a16="http://schemas.microsoft.com/office/drawing/2014/main" id="{2F0EE181-2838-44E6-B76F-E26D5CFB3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281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5" name="Line 222">
              <a:extLst>
                <a:ext uri="{FF2B5EF4-FFF2-40B4-BE49-F238E27FC236}">
                  <a16:creationId xmlns:a16="http://schemas.microsoft.com/office/drawing/2014/main" id="{E23A79DF-235E-4E49-A165-7AB083CBB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" y="2876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6" name="Line 223">
              <a:extLst>
                <a:ext uri="{FF2B5EF4-FFF2-40B4-BE49-F238E27FC236}">
                  <a16:creationId xmlns:a16="http://schemas.microsoft.com/office/drawing/2014/main" id="{ABC58732-5F91-4A36-A92B-66E59A374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7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7" name="Line 224">
              <a:extLst>
                <a:ext uri="{FF2B5EF4-FFF2-40B4-BE49-F238E27FC236}">
                  <a16:creationId xmlns:a16="http://schemas.microsoft.com/office/drawing/2014/main" id="{B08E75DF-2309-454C-9685-4FA79558D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2" y="2876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8" name="Line 225">
              <a:extLst>
                <a:ext uri="{FF2B5EF4-FFF2-40B4-BE49-F238E27FC236}">
                  <a16:creationId xmlns:a16="http://schemas.microsoft.com/office/drawing/2014/main" id="{5335540D-FB00-423E-9F05-4F9A68613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9" name="Line 226">
              <a:extLst>
                <a:ext uri="{FF2B5EF4-FFF2-40B4-BE49-F238E27FC236}">
                  <a16:creationId xmlns:a16="http://schemas.microsoft.com/office/drawing/2014/main" id="{61D28190-5337-4AB9-8365-A41691E4B2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0" y="2935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0" name="Line 227">
              <a:extLst>
                <a:ext uri="{FF2B5EF4-FFF2-40B4-BE49-F238E27FC236}">
                  <a16:creationId xmlns:a16="http://schemas.microsoft.com/office/drawing/2014/main" id="{B4523483-1F71-4880-B07E-493F6523E5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8" y="2945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1" name="Line 228">
              <a:extLst>
                <a:ext uri="{FF2B5EF4-FFF2-40B4-BE49-F238E27FC236}">
                  <a16:creationId xmlns:a16="http://schemas.microsoft.com/office/drawing/2014/main" id="{9DDB74A5-61A5-4E28-9E91-6E7C3A3CAD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2892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2" name="Line 229">
              <a:extLst>
                <a:ext uri="{FF2B5EF4-FFF2-40B4-BE49-F238E27FC236}">
                  <a16:creationId xmlns:a16="http://schemas.microsoft.com/office/drawing/2014/main" id="{B4FE7400-1A40-4345-9DF9-979B8174B7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2" y="2903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3" name="Line 230">
              <a:extLst>
                <a:ext uri="{FF2B5EF4-FFF2-40B4-BE49-F238E27FC236}">
                  <a16:creationId xmlns:a16="http://schemas.microsoft.com/office/drawing/2014/main" id="{F83D277B-89FA-4701-AE72-9A5D37B950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4" y="295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4" name="Line 231">
              <a:extLst>
                <a:ext uri="{FF2B5EF4-FFF2-40B4-BE49-F238E27FC236}">
                  <a16:creationId xmlns:a16="http://schemas.microsoft.com/office/drawing/2014/main" id="{09937331-53A4-4BFE-8D70-D164CD9981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296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5" name="Line 232">
              <a:extLst>
                <a:ext uri="{FF2B5EF4-FFF2-40B4-BE49-F238E27FC236}">
                  <a16:creationId xmlns:a16="http://schemas.microsoft.com/office/drawing/2014/main" id="{6D7381CC-DF35-4EDB-B917-2A2B19B0A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4" y="2992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6" name="Line 233">
              <a:extLst>
                <a:ext uri="{FF2B5EF4-FFF2-40B4-BE49-F238E27FC236}">
                  <a16:creationId xmlns:a16="http://schemas.microsoft.com/office/drawing/2014/main" id="{0D4A51A0-D3F7-40F6-AAE5-C2C2E869F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0" y="300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7" name="Line 234">
              <a:extLst>
                <a:ext uri="{FF2B5EF4-FFF2-40B4-BE49-F238E27FC236}">
                  <a16:creationId xmlns:a16="http://schemas.microsoft.com/office/drawing/2014/main" id="{41289516-1EAB-4708-AA5C-9BEAE14705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3662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8" name="Line 235">
              <a:extLst>
                <a:ext uri="{FF2B5EF4-FFF2-40B4-BE49-F238E27FC236}">
                  <a16:creationId xmlns:a16="http://schemas.microsoft.com/office/drawing/2014/main" id="{E61AF452-337E-4580-AC30-D4265DC287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5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9" name="Line 236">
              <a:extLst>
                <a:ext uri="{FF2B5EF4-FFF2-40B4-BE49-F238E27FC236}">
                  <a16:creationId xmlns:a16="http://schemas.microsoft.com/office/drawing/2014/main" id="{07996A76-C908-4BBF-97C0-02B0FEA81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6" y="3499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0" name="Line 237">
              <a:extLst>
                <a:ext uri="{FF2B5EF4-FFF2-40B4-BE49-F238E27FC236}">
                  <a16:creationId xmlns:a16="http://schemas.microsoft.com/office/drawing/2014/main" id="{53438186-3D0F-4373-B604-616CE1F5F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4" y="343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1" name="Line 238">
              <a:extLst>
                <a:ext uri="{FF2B5EF4-FFF2-40B4-BE49-F238E27FC236}">
                  <a16:creationId xmlns:a16="http://schemas.microsoft.com/office/drawing/2014/main" id="{237BB7AB-5E93-424E-8C86-81AAB5B6D3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6" y="361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2" name="Line 239">
              <a:extLst>
                <a:ext uri="{FF2B5EF4-FFF2-40B4-BE49-F238E27FC236}">
                  <a16:creationId xmlns:a16="http://schemas.microsoft.com/office/drawing/2014/main" id="{15AD5DF6-9BB0-4EC9-84C7-5721EEFA56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35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3" name="Line 240">
              <a:extLst>
                <a:ext uri="{FF2B5EF4-FFF2-40B4-BE49-F238E27FC236}">
                  <a16:creationId xmlns:a16="http://schemas.microsoft.com/office/drawing/2014/main" id="{6977BD79-691A-4626-93A8-E98CE21140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4" y="346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4" name="Line 241">
              <a:extLst>
                <a:ext uri="{FF2B5EF4-FFF2-40B4-BE49-F238E27FC236}">
                  <a16:creationId xmlns:a16="http://schemas.microsoft.com/office/drawing/2014/main" id="{1895B710-B366-439C-AE1B-E91D528689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340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5" name="Line 242">
              <a:extLst>
                <a:ext uri="{FF2B5EF4-FFF2-40B4-BE49-F238E27FC236}">
                  <a16:creationId xmlns:a16="http://schemas.microsoft.com/office/drawing/2014/main" id="{F89BE041-2D44-45E0-9315-4942007487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3488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6" name="Line 243">
              <a:extLst>
                <a:ext uri="{FF2B5EF4-FFF2-40B4-BE49-F238E27FC236}">
                  <a16:creationId xmlns:a16="http://schemas.microsoft.com/office/drawing/2014/main" id="{1CDC5DB1-A200-4844-A347-7F73FB8BD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" y="342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7" name="Line 244">
              <a:extLst>
                <a:ext uri="{FF2B5EF4-FFF2-40B4-BE49-F238E27FC236}">
                  <a16:creationId xmlns:a16="http://schemas.microsoft.com/office/drawing/2014/main" id="{9EAD9E40-8DB7-4C0F-B24C-D8703BC21F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2" y="33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8" name="Line 245">
              <a:extLst>
                <a:ext uri="{FF2B5EF4-FFF2-40B4-BE49-F238E27FC236}">
                  <a16:creationId xmlns:a16="http://schemas.microsoft.com/office/drawing/2014/main" id="{C8759B9C-9FB2-41E7-988E-AF67B49EB6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31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9" name="Line 246">
              <a:extLst>
                <a:ext uri="{FF2B5EF4-FFF2-40B4-BE49-F238E27FC236}">
                  <a16:creationId xmlns:a16="http://schemas.microsoft.com/office/drawing/2014/main" id="{27E2AE6C-E3D2-4AB2-8EE2-E868D56BC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8" y="339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0" name="Line 247">
              <a:extLst>
                <a:ext uri="{FF2B5EF4-FFF2-40B4-BE49-F238E27FC236}">
                  <a16:creationId xmlns:a16="http://schemas.microsoft.com/office/drawing/2014/main" id="{62F3A3BA-C6F1-4BF8-A841-E42E033AB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8" y="3336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1" name="Line 248">
              <a:extLst>
                <a:ext uri="{FF2B5EF4-FFF2-40B4-BE49-F238E27FC236}">
                  <a16:creationId xmlns:a16="http://schemas.microsoft.com/office/drawing/2014/main" id="{28A813BE-7D81-4FDA-A0B5-A69754C0F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8" y="327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2" name="Line 249">
              <a:extLst>
                <a:ext uri="{FF2B5EF4-FFF2-40B4-BE49-F238E27FC236}">
                  <a16:creationId xmlns:a16="http://schemas.microsoft.com/office/drawing/2014/main" id="{921F7DF2-4937-459F-9456-EAC37822BD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1" y="32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3" name="Line 250">
              <a:extLst>
                <a:ext uri="{FF2B5EF4-FFF2-40B4-BE49-F238E27FC236}">
                  <a16:creationId xmlns:a16="http://schemas.microsoft.com/office/drawing/2014/main" id="{FCA83209-2A13-4641-AE52-75721D59C6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" y="3119"/>
              <a:ext cx="0" cy="614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4" name="Freeform 251">
              <a:extLst>
                <a:ext uri="{FF2B5EF4-FFF2-40B4-BE49-F238E27FC236}">
                  <a16:creationId xmlns:a16="http://schemas.microsoft.com/office/drawing/2014/main" id="{026324AC-ED9A-41C3-B184-732EDC096D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" y="2459"/>
              <a:ext cx="48" cy="1270"/>
            </a:xfrm>
            <a:custGeom>
              <a:avLst/>
              <a:gdLst>
                <a:gd name="T0" fmla="*/ 20 w 400"/>
                <a:gd name="T1" fmla="*/ 1266 h 10584"/>
                <a:gd name="T2" fmla="*/ 20 w 400"/>
                <a:gd name="T3" fmla="*/ 40 h 10584"/>
                <a:gd name="T4" fmla="*/ 24 w 400"/>
                <a:gd name="T5" fmla="*/ 36 h 10584"/>
                <a:gd name="T6" fmla="*/ 28 w 400"/>
                <a:gd name="T7" fmla="*/ 40 h 10584"/>
                <a:gd name="T8" fmla="*/ 28 w 400"/>
                <a:gd name="T9" fmla="*/ 1266 h 10584"/>
                <a:gd name="T10" fmla="*/ 24 w 400"/>
                <a:gd name="T11" fmla="*/ 1270 h 10584"/>
                <a:gd name="T12" fmla="*/ 20 w 400"/>
                <a:gd name="T13" fmla="*/ 1266 h 10584"/>
                <a:gd name="T14" fmla="*/ 0 w 400"/>
                <a:gd name="T15" fmla="*/ 48 h 10584"/>
                <a:gd name="T16" fmla="*/ 24 w 400"/>
                <a:gd name="T17" fmla="*/ 0 h 10584"/>
                <a:gd name="T18" fmla="*/ 48 w 400"/>
                <a:gd name="T19" fmla="*/ 48 h 10584"/>
                <a:gd name="T20" fmla="*/ 0 w 400"/>
                <a:gd name="T21" fmla="*/ 48 h 105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0584">
                  <a:moveTo>
                    <a:pt x="166" y="10550"/>
                  </a:moveTo>
                  <a:lnTo>
                    <a:pt x="166" y="334"/>
                  </a:lnTo>
                  <a:cubicBezTo>
                    <a:pt x="166" y="315"/>
                    <a:pt x="181" y="300"/>
                    <a:pt x="200" y="300"/>
                  </a:cubicBezTo>
                  <a:cubicBezTo>
                    <a:pt x="218" y="300"/>
                    <a:pt x="233" y="315"/>
                    <a:pt x="233" y="334"/>
                  </a:cubicBezTo>
                  <a:lnTo>
                    <a:pt x="233" y="10550"/>
                  </a:lnTo>
                  <a:cubicBezTo>
                    <a:pt x="233" y="10569"/>
                    <a:pt x="218" y="10584"/>
                    <a:pt x="200" y="10584"/>
                  </a:cubicBezTo>
                  <a:cubicBezTo>
                    <a:pt x="181" y="10584"/>
                    <a:pt x="166" y="10569"/>
                    <a:pt x="166" y="10550"/>
                  </a:cubicBezTo>
                  <a:close/>
                  <a:moveTo>
                    <a:pt x="0" y="400"/>
                  </a:moveTo>
                  <a:lnTo>
                    <a:pt x="200" y="0"/>
                  </a:lnTo>
                  <a:lnTo>
                    <a:pt x="400" y="40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865" name="Group 254">
              <a:extLst>
                <a:ext uri="{FF2B5EF4-FFF2-40B4-BE49-F238E27FC236}">
                  <a16:creationId xmlns:a16="http://schemas.microsoft.com/office/drawing/2014/main" id="{1C5A7DE4-654E-4015-8613-F17EC8147B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9" y="3719"/>
              <a:ext cx="3214" cy="35"/>
              <a:chOff x="809" y="3719"/>
              <a:chExt cx="3214" cy="35"/>
            </a:xfrm>
          </p:grpSpPr>
          <p:sp>
            <p:nvSpPr>
              <p:cNvPr id="998" name="Line 252">
                <a:extLst>
                  <a:ext uri="{FF2B5EF4-FFF2-40B4-BE49-F238E27FC236}">
                    <a16:creationId xmlns:a16="http://schemas.microsoft.com/office/drawing/2014/main" id="{3D8C8E59-0F09-4663-971A-8FA412CB14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9" y="3736"/>
                <a:ext cx="3164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99" name="Freeform 253">
                <a:extLst>
                  <a:ext uri="{FF2B5EF4-FFF2-40B4-BE49-F238E27FC236}">
                    <a16:creationId xmlns:a16="http://schemas.microsoft.com/office/drawing/2014/main" id="{0EB9DE76-2614-41DB-99A9-EFDC468AE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0" y="3719"/>
                <a:ext cx="53" cy="35"/>
              </a:xfrm>
              <a:custGeom>
                <a:avLst/>
                <a:gdLst>
                  <a:gd name="T0" fmla="*/ 0 w 53"/>
                  <a:gd name="T1" fmla="*/ 35 h 35"/>
                  <a:gd name="T2" fmla="*/ 53 w 53"/>
                  <a:gd name="T3" fmla="*/ 17 h 35"/>
                  <a:gd name="T4" fmla="*/ 0 w 53"/>
                  <a:gd name="T5" fmla="*/ 0 h 35"/>
                  <a:gd name="T6" fmla="*/ 0 w 53"/>
                  <a:gd name="T7" fmla="*/ 35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3" h="35">
                    <a:moveTo>
                      <a:pt x="0" y="35"/>
                    </a:moveTo>
                    <a:lnTo>
                      <a:pt x="53" y="17"/>
                    </a:lnTo>
                    <a:lnTo>
                      <a:pt x="0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66" name="Rectangle 255">
              <a:extLst>
                <a:ext uri="{FF2B5EF4-FFF2-40B4-BE49-F238E27FC236}">
                  <a16:creationId xmlns:a16="http://schemas.microsoft.com/office/drawing/2014/main" id="{37FBABDC-FAC7-499D-A789-AE360EE1A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7" y="3446"/>
              <a:ext cx="1250" cy="2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67" name="Rectangle 256">
              <a:extLst>
                <a:ext uri="{FF2B5EF4-FFF2-40B4-BE49-F238E27FC236}">
                  <a16:creationId xmlns:a16="http://schemas.microsoft.com/office/drawing/2014/main" id="{109FB072-83C3-4D1C-9E3D-CB594432F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" y="3424"/>
              <a:ext cx="97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Operational and </a:t>
              </a:r>
              <a:endParaRPr lang="it-IT" altLang="cs-CZ"/>
            </a:p>
          </p:txBody>
        </p:sp>
        <p:sp>
          <p:nvSpPr>
            <p:cNvPr id="868" name="Rectangle 257">
              <a:extLst>
                <a:ext uri="{FF2B5EF4-FFF2-40B4-BE49-F238E27FC236}">
                  <a16:creationId xmlns:a16="http://schemas.microsoft.com/office/drawing/2014/main" id="{8C21469F-A64E-428A-A00F-FE015AF36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3549"/>
              <a:ext cx="11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financial fixed costs</a:t>
              </a:r>
              <a:endParaRPr lang="it-IT" altLang="cs-CZ"/>
            </a:p>
          </p:txBody>
        </p:sp>
        <p:sp>
          <p:nvSpPr>
            <p:cNvPr id="869" name="Freeform 258">
              <a:extLst>
                <a:ext uri="{FF2B5EF4-FFF2-40B4-BE49-F238E27FC236}">
                  <a16:creationId xmlns:a16="http://schemas.microsoft.com/office/drawing/2014/main" id="{20DBB778-6717-4F01-8A13-C93593143B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2923"/>
              <a:ext cx="48" cy="166"/>
            </a:xfrm>
            <a:custGeom>
              <a:avLst/>
              <a:gdLst>
                <a:gd name="T0" fmla="*/ 21 w 48"/>
                <a:gd name="T1" fmla="*/ 166 h 166"/>
                <a:gd name="T2" fmla="*/ 20 w 48"/>
                <a:gd name="T3" fmla="*/ 24 h 166"/>
                <a:gd name="T4" fmla="*/ 28 w 48"/>
                <a:gd name="T5" fmla="*/ 24 h 166"/>
                <a:gd name="T6" fmla="*/ 29 w 48"/>
                <a:gd name="T7" fmla="*/ 166 h 166"/>
                <a:gd name="T8" fmla="*/ 21 w 48"/>
                <a:gd name="T9" fmla="*/ 166 h 166"/>
                <a:gd name="T10" fmla="*/ 0 w 48"/>
                <a:gd name="T11" fmla="*/ 32 h 166"/>
                <a:gd name="T12" fmla="*/ 24 w 48"/>
                <a:gd name="T13" fmla="*/ 0 h 166"/>
                <a:gd name="T14" fmla="*/ 48 w 48"/>
                <a:gd name="T15" fmla="*/ 31 h 166"/>
                <a:gd name="T16" fmla="*/ 0 w 48"/>
                <a:gd name="T17" fmla="*/ 32 h 1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66">
                  <a:moveTo>
                    <a:pt x="21" y="166"/>
                  </a:moveTo>
                  <a:lnTo>
                    <a:pt x="20" y="24"/>
                  </a:lnTo>
                  <a:lnTo>
                    <a:pt x="28" y="24"/>
                  </a:lnTo>
                  <a:lnTo>
                    <a:pt x="29" y="166"/>
                  </a:lnTo>
                  <a:lnTo>
                    <a:pt x="21" y="166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70" name="Freeform 259">
              <a:extLst>
                <a:ext uri="{FF2B5EF4-FFF2-40B4-BE49-F238E27FC236}">
                  <a16:creationId xmlns:a16="http://schemas.microsoft.com/office/drawing/2014/main" id="{8FCC125E-FC13-4125-B921-9196883475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216"/>
              <a:ext cx="48" cy="174"/>
            </a:xfrm>
            <a:custGeom>
              <a:avLst/>
              <a:gdLst>
                <a:gd name="T0" fmla="*/ 29 w 48"/>
                <a:gd name="T1" fmla="*/ 0 h 174"/>
                <a:gd name="T2" fmla="*/ 28 w 48"/>
                <a:gd name="T3" fmla="*/ 150 h 174"/>
                <a:gd name="T4" fmla="*/ 20 w 48"/>
                <a:gd name="T5" fmla="*/ 150 h 174"/>
                <a:gd name="T6" fmla="*/ 21 w 48"/>
                <a:gd name="T7" fmla="*/ 0 h 174"/>
                <a:gd name="T8" fmla="*/ 29 w 48"/>
                <a:gd name="T9" fmla="*/ 0 h 174"/>
                <a:gd name="T10" fmla="*/ 48 w 48"/>
                <a:gd name="T11" fmla="*/ 142 h 174"/>
                <a:gd name="T12" fmla="*/ 24 w 48"/>
                <a:gd name="T13" fmla="*/ 174 h 174"/>
                <a:gd name="T14" fmla="*/ 0 w 48"/>
                <a:gd name="T15" fmla="*/ 141 h 174"/>
                <a:gd name="T16" fmla="*/ 48 w 48"/>
                <a:gd name="T17" fmla="*/ 142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74">
                  <a:moveTo>
                    <a:pt x="29" y="0"/>
                  </a:moveTo>
                  <a:lnTo>
                    <a:pt x="28" y="150"/>
                  </a:lnTo>
                  <a:lnTo>
                    <a:pt x="20" y="150"/>
                  </a:lnTo>
                  <a:lnTo>
                    <a:pt x="21" y="0"/>
                  </a:lnTo>
                  <a:lnTo>
                    <a:pt x="29" y="0"/>
                  </a:lnTo>
                  <a:close/>
                  <a:moveTo>
                    <a:pt x="48" y="142"/>
                  </a:moveTo>
                  <a:lnTo>
                    <a:pt x="24" y="174"/>
                  </a:lnTo>
                  <a:lnTo>
                    <a:pt x="0" y="141"/>
                  </a:lnTo>
                  <a:lnTo>
                    <a:pt x="48" y="14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71" name="Freeform 260">
              <a:extLst>
                <a:ext uri="{FF2B5EF4-FFF2-40B4-BE49-F238E27FC236}">
                  <a16:creationId xmlns:a16="http://schemas.microsoft.com/office/drawing/2014/main" id="{F6592614-E6F2-4B99-B0C5-B5EB7E0EB6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384"/>
              <a:ext cx="48" cy="67"/>
            </a:xfrm>
            <a:custGeom>
              <a:avLst/>
              <a:gdLst>
                <a:gd name="T0" fmla="*/ 21 w 48"/>
                <a:gd name="T1" fmla="*/ 67 h 67"/>
                <a:gd name="T2" fmla="*/ 20 w 48"/>
                <a:gd name="T3" fmla="*/ 24 h 67"/>
                <a:gd name="T4" fmla="*/ 28 w 48"/>
                <a:gd name="T5" fmla="*/ 23 h 67"/>
                <a:gd name="T6" fmla="*/ 29 w 48"/>
                <a:gd name="T7" fmla="*/ 67 h 67"/>
                <a:gd name="T8" fmla="*/ 21 w 48"/>
                <a:gd name="T9" fmla="*/ 67 h 67"/>
                <a:gd name="T10" fmla="*/ 0 w 48"/>
                <a:gd name="T11" fmla="*/ 32 h 67"/>
                <a:gd name="T12" fmla="*/ 24 w 48"/>
                <a:gd name="T13" fmla="*/ 0 h 67"/>
                <a:gd name="T14" fmla="*/ 48 w 48"/>
                <a:gd name="T15" fmla="*/ 31 h 67"/>
                <a:gd name="T16" fmla="*/ 0 w 48"/>
                <a:gd name="T17" fmla="*/ 32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67">
                  <a:moveTo>
                    <a:pt x="21" y="67"/>
                  </a:moveTo>
                  <a:lnTo>
                    <a:pt x="20" y="24"/>
                  </a:lnTo>
                  <a:lnTo>
                    <a:pt x="28" y="23"/>
                  </a:lnTo>
                  <a:lnTo>
                    <a:pt x="29" y="67"/>
                  </a:lnTo>
                  <a:lnTo>
                    <a:pt x="21" y="67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72" name="Rectangle 261">
              <a:extLst>
                <a:ext uri="{FF2B5EF4-FFF2-40B4-BE49-F238E27FC236}">
                  <a16:creationId xmlns:a16="http://schemas.microsoft.com/office/drawing/2014/main" id="{3E5C8297-E86C-46B0-9515-E74AB8EE7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39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73" name="Rectangle 262">
              <a:extLst>
                <a:ext uri="{FF2B5EF4-FFF2-40B4-BE49-F238E27FC236}">
                  <a16:creationId xmlns:a16="http://schemas.microsoft.com/office/drawing/2014/main" id="{2E6438CA-B4E4-47B7-A959-9CFEE262B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0" y="2122"/>
              <a:ext cx="110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5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 point</a:t>
              </a:r>
              <a:endParaRPr lang="it-IT" altLang="cs-CZ"/>
            </a:p>
          </p:txBody>
        </p:sp>
        <p:sp>
          <p:nvSpPr>
            <p:cNvPr id="874" name="Rectangle 263">
              <a:extLst>
                <a:ext uri="{FF2B5EF4-FFF2-40B4-BE49-F238E27FC236}">
                  <a16:creationId xmlns:a16="http://schemas.microsoft.com/office/drawing/2014/main" id="{6D126DB2-C602-4651-A87B-228EBB7D0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" y="2917"/>
              <a:ext cx="2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Value</a:t>
              </a:r>
              <a:endParaRPr lang="it-IT" altLang="cs-CZ"/>
            </a:p>
          </p:txBody>
        </p:sp>
        <p:sp>
          <p:nvSpPr>
            <p:cNvPr id="875" name="Rectangle 264">
              <a:extLst>
                <a:ext uri="{FF2B5EF4-FFF2-40B4-BE49-F238E27FC236}">
                  <a16:creationId xmlns:a16="http://schemas.microsoft.com/office/drawing/2014/main" id="{F1171ED9-1F77-4B33-9A28-EDE777537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(</a:t>
              </a:r>
              <a:endParaRPr lang="it-IT" altLang="cs-CZ"/>
            </a:p>
          </p:txBody>
        </p:sp>
        <p:sp>
          <p:nvSpPr>
            <p:cNvPr id="876" name="Rectangle 265">
              <a:extLst>
                <a:ext uri="{FF2B5EF4-FFF2-40B4-BE49-F238E27FC236}">
                  <a16:creationId xmlns:a16="http://schemas.microsoft.com/office/drawing/2014/main" id="{73875474-770E-46F4-A091-4CB3E9251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3042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€</a:t>
              </a:r>
              <a:endParaRPr lang="it-IT" altLang="cs-CZ"/>
            </a:p>
          </p:txBody>
        </p:sp>
        <p:sp>
          <p:nvSpPr>
            <p:cNvPr id="877" name="Rectangle 266">
              <a:extLst>
                <a:ext uri="{FF2B5EF4-FFF2-40B4-BE49-F238E27FC236}">
                  <a16:creationId xmlns:a16="http://schemas.microsoft.com/office/drawing/2014/main" id="{42364BBC-9632-4B43-833E-D90380633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)</a:t>
              </a:r>
              <a:endParaRPr lang="it-IT" altLang="cs-CZ"/>
            </a:p>
          </p:txBody>
        </p:sp>
        <p:sp>
          <p:nvSpPr>
            <p:cNvPr id="878" name="Rectangle 267">
              <a:extLst>
                <a:ext uri="{FF2B5EF4-FFF2-40B4-BE49-F238E27FC236}">
                  <a16:creationId xmlns:a16="http://schemas.microsoft.com/office/drawing/2014/main" id="{495F100B-6F9D-4CD0-B686-8302AF6AF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3767"/>
              <a:ext cx="51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Unit sales</a:t>
              </a:r>
              <a:endParaRPr lang="it-IT" altLang="cs-CZ"/>
            </a:p>
          </p:txBody>
        </p:sp>
        <p:sp>
          <p:nvSpPr>
            <p:cNvPr id="879" name="Rectangle 268">
              <a:extLst>
                <a:ext uri="{FF2B5EF4-FFF2-40B4-BE49-F238E27FC236}">
                  <a16:creationId xmlns:a16="http://schemas.microsoft.com/office/drawing/2014/main" id="{95C9A7C8-A2CB-42A2-9F23-9FD8979F7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592"/>
              <a:ext cx="27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dirty="0">
                  <a:solidFill>
                    <a:srgbClr val="000000"/>
                  </a:solidFill>
                  <a:latin typeface="Verdana" panose="020B0604030504040204" pitchFamily="34" charset="0"/>
                </a:rPr>
                <a:t>Profit</a:t>
              </a:r>
              <a:endParaRPr lang="it-IT" altLang="cs-CZ" dirty="0"/>
            </a:p>
          </p:txBody>
        </p:sp>
        <p:sp>
          <p:nvSpPr>
            <p:cNvPr id="880" name="Rectangle 269">
              <a:extLst>
                <a:ext uri="{FF2B5EF4-FFF2-40B4-BE49-F238E27FC236}">
                  <a16:creationId xmlns:a16="http://schemas.microsoft.com/office/drawing/2014/main" id="{A02759EB-B77F-460F-B2AA-C022CFB25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17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1" name="Line 270">
              <a:extLst>
                <a:ext uri="{FF2B5EF4-FFF2-40B4-BE49-F238E27FC236}">
                  <a16:creationId xmlns:a16="http://schemas.microsoft.com/office/drawing/2014/main" id="{263B2080-82AA-4998-B824-ACE93E55E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755"/>
              <a:ext cx="548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2" name="Rectangle 271">
              <a:extLst>
                <a:ext uri="{FF2B5EF4-FFF2-40B4-BE49-F238E27FC236}">
                  <a16:creationId xmlns:a16="http://schemas.microsoft.com/office/drawing/2014/main" id="{F2C35AC8-306F-4A85-AFF5-D1FDACDD9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755"/>
              <a:ext cx="54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3" name="Line 272">
              <a:extLst>
                <a:ext uri="{FF2B5EF4-FFF2-40B4-BE49-F238E27FC236}">
                  <a16:creationId xmlns:a16="http://schemas.microsoft.com/office/drawing/2014/main" id="{ACA20777-F96B-427E-97B9-ADA222603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844"/>
              <a:ext cx="548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4" name="Rectangle 273">
              <a:extLst>
                <a:ext uri="{FF2B5EF4-FFF2-40B4-BE49-F238E27FC236}">
                  <a16:creationId xmlns:a16="http://schemas.microsoft.com/office/drawing/2014/main" id="{AE6683C7-AF5C-47CD-9BBF-13F5F1555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844"/>
              <a:ext cx="548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5" name="Line 274">
              <a:extLst>
                <a:ext uri="{FF2B5EF4-FFF2-40B4-BE49-F238E27FC236}">
                  <a16:creationId xmlns:a16="http://schemas.microsoft.com/office/drawing/2014/main" id="{6E9DB340-8714-48C1-B8BD-F041C04D8D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8" y="2755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6" name="Rectangle 275">
              <a:extLst>
                <a:ext uri="{FF2B5EF4-FFF2-40B4-BE49-F238E27FC236}">
                  <a16:creationId xmlns:a16="http://schemas.microsoft.com/office/drawing/2014/main" id="{B6A47D6D-6C9F-4128-B460-2BE0F5747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2755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7" name="Line 276">
              <a:extLst>
                <a:ext uri="{FF2B5EF4-FFF2-40B4-BE49-F238E27FC236}">
                  <a16:creationId xmlns:a16="http://schemas.microsoft.com/office/drawing/2014/main" id="{C4E718E2-C148-40FB-A9E0-81F869062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6" y="2761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8" name="Rectangle 277">
              <a:extLst>
                <a:ext uri="{FF2B5EF4-FFF2-40B4-BE49-F238E27FC236}">
                  <a16:creationId xmlns:a16="http://schemas.microsoft.com/office/drawing/2014/main" id="{F94C9A92-62FC-4730-97DD-6E99F5D85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2761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9" name="Line 278">
              <a:extLst>
                <a:ext uri="{FF2B5EF4-FFF2-40B4-BE49-F238E27FC236}">
                  <a16:creationId xmlns:a16="http://schemas.microsoft.com/office/drawing/2014/main" id="{0A258E78-FE59-4FB7-A3A7-D6509063E6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2612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0" name="Rectangle 279">
              <a:extLst>
                <a:ext uri="{FF2B5EF4-FFF2-40B4-BE49-F238E27FC236}">
                  <a16:creationId xmlns:a16="http://schemas.microsoft.com/office/drawing/2014/main" id="{07D1B84A-68CE-4928-BF21-8D67FDA99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2612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1" name="Line 280">
              <a:extLst>
                <a:ext uri="{FF2B5EF4-FFF2-40B4-BE49-F238E27FC236}">
                  <a16:creationId xmlns:a16="http://schemas.microsoft.com/office/drawing/2014/main" id="{CA1858DA-9E05-43A6-B1F4-8FE711A29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4" y="2618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2" name="Rectangle 281">
              <a:extLst>
                <a:ext uri="{FF2B5EF4-FFF2-40B4-BE49-F238E27FC236}">
                  <a16:creationId xmlns:a16="http://schemas.microsoft.com/office/drawing/2014/main" id="{F67C511B-416A-42EE-B606-9C9A6C1E2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2618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3" name="Line 282">
              <a:extLst>
                <a:ext uri="{FF2B5EF4-FFF2-40B4-BE49-F238E27FC236}">
                  <a16:creationId xmlns:a16="http://schemas.microsoft.com/office/drawing/2014/main" id="{4C88A5CF-1B20-4008-A799-832870136A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612"/>
              <a:ext cx="547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4" name="Rectangle 283">
              <a:extLst>
                <a:ext uri="{FF2B5EF4-FFF2-40B4-BE49-F238E27FC236}">
                  <a16:creationId xmlns:a16="http://schemas.microsoft.com/office/drawing/2014/main" id="{190EC13C-1874-4E04-8B9E-FB74A2942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612"/>
              <a:ext cx="54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5" name="Line 284">
              <a:extLst>
                <a:ext uri="{FF2B5EF4-FFF2-40B4-BE49-F238E27FC236}">
                  <a16:creationId xmlns:a16="http://schemas.microsoft.com/office/drawing/2014/main" id="{7BD0C084-5BEE-40EF-A352-9A1263324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701"/>
              <a:ext cx="547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6" name="Rectangle 285">
              <a:extLst>
                <a:ext uri="{FF2B5EF4-FFF2-40B4-BE49-F238E27FC236}">
                  <a16:creationId xmlns:a16="http://schemas.microsoft.com/office/drawing/2014/main" id="{61A03DCD-EE8C-436B-8CB1-9A3C1D0C3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701"/>
              <a:ext cx="54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7" name="Line 286">
              <a:extLst>
                <a:ext uri="{FF2B5EF4-FFF2-40B4-BE49-F238E27FC236}">
                  <a16:creationId xmlns:a16="http://schemas.microsoft.com/office/drawing/2014/main" id="{E5986285-50C5-41AF-A53A-5ACD1AF5D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3" y="2586"/>
              <a:ext cx="2010" cy="116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8" name="Line 287">
              <a:extLst>
                <a:ext uri="{FF2B5EF4-FFF2-40B4-BE49-F238E27FC236}">
                  <a16:creationId xmlns:a16="http://schemas.microsoft.com/office/drawing/2014/main" id="{BB87E106-FDC6-4C21-BFA6-58002B8FDD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9" y="2850"/>
              <a:ext cx="2162" cy="53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9" name="Rectangle 288">
              <a:extLst>
                <a:ext uri="{FF2B5EF4-FFF2-40B4-BE49-F238E27FC236}">
                  <a16:creationId xmlns:a16="http://schemas.microsoft.com/office/drawing/2014/main" id="{BDDF381F-1D1D-4BFC-9CEE-68A7D9B9D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3" y="3764"/>
              <a:ext cx="61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</a:t>
              </a:r>
              <a:endParaRPr lang="it-IT" altLang="cs-CZ"/>
            </a:p>
          </p:txBody>
        </p:sp>
        <p:sp>
          <p:nvSpPr>
            <p:cNvPr id="900" name="Rectangle 289">
              <a:extLst>
                <a:ext uri="{FF2B5EF4-FFF2-40B4-BE49-F238E27FC236}">
                  <a16:creationId xmlns:a16="http://schemas.microsoft.com/office/drawing/2014/main" id="{13258151-D6A9-480E-ADF1-9C06D8D48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3889"/>
              <a:ext cx="30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point</a:t>
              </a:r>
              <a:endParaRPr lang="it-IT" altLang="cs-CZ"/>
            </a:p>
          </p:txBody>
        </p:sp>
        <p:sp>
          <p:nvSpPr>
            <p:cNvPr id="901" name="Freeform 290">
              <a:extLst>
                <a:ext uri="{FF2B5EF4-FFF2-40B4-BE49-F238E27FC236}">
                  <a16:creationId xmlns:a16="http://schemas.microsoft.com/office/drawing/2014/main" id="{7580D080-500C-4F9A-A6E5-CE66C9EDCF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2" y="3671"/>
              <a:ext cx="47" cy="63"/>
            </a:xfrm>
            <a:custGeom>
              <a:avLst/>
              <a:gdLst>
                <a:gd name="T0" fmla="*/ 27 w 47"/>
                <a:gd name="T1" fmla="*/ 0 h 63"/>
                <a:gd name="T2" fmla="*/ 28 w 47"/>
                <a:gd name="T3" fmla="*/ 39 h 63"/>
                <a:gd name="T4" fmla="*/ 20 w 47"/>
                <a:gd name="T5" fmla="*/ 39 h 63"/>
                <a:gd name="T6" fmla="*/ 19 w 47"/>
                <a:gd name="T7" fmla="*/ 1 h 63"/>
                <a:gd name="T8" fmla="*/ 27 w 47"/>
                <a:gd name="T9" fmla="*/ 0 h 63"/>
                <a:gd name="T10" fmla="*/ 47 w 47"/>
                <a:gd name="T11" fmla="*/ 30 h 63"/>
                <a:gd name="T12" fmla="*/ 24 w 47"/>
                <a:gd name="T13" fmla="*/ 63 h 63"/>
                <a:gd name="T14" fmla="*/ 0 w 47"/>
                <a:gd name="T15" fmla="*/ 31 h 63"/>
                <a:gd name="T16" fmla="*/ 47 w 47"/>
                <a:gd name="T17" fmla="*/ 3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63">
                  <a:moveTo>
                    <a:pt x="27" y="0"/>
                  </a:moveTo>
                  <a:lnTo>
                    <a:pt x="28" y="39"/>
                  </a:lnTo>
                  <a:lnTo>
                    <a:pt x="20" y="39"/>
                  </a:lnTo>
                  <a:lnTo>
                    <a:pt x="19" y="1"/>
                  </a:lnTo>
                  <a:lnTo>
                    <a:pt x="27" y="0"/>
                  </a:lnTo>
                  <a:close/>
                  <a:moveTo>
                    <a:pt x="47" y="30"/>
                  </a:moveTo>
                  <a:lnTo>
                    <a:pt x="24" y="63"/>
                  </a:lnTo>
                  <a:lnTo>
                    <a:pt x="0" y="31"/>
                  </a:lnTo>
                  <a:lnTo>
                    <a:pt x="47" y="3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02" name="Rectangle 291">
              <a:extLst>
                <a:ext uri="{FF2B5EF4-FFF2-40B4-BE49-F238E27FC236}">
                  <a16:creationId xmlns:a16="http://schemas.microsoft.com/office/drawing/2014/main" id="{F5CBB193-33F8-439D-A86B-95CF12C50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3089"/>
              <a:ext cx="964" cy="1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903" name="Rectangle 292">
              <a:extLst>
                <a:ext uri="{FF2B5EF4-FFF2-40B4-BE49-F238E27FC236}">
                  <a16:creationId xmlns:a16="http://schemas.microsoft.com/office/drawing/2014/main" id="{2BAB5D98-406E-4C5E-A8BD-446BE19F4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3071"/>
              <a:ext cx="82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Variable costs</a:t>
              </a:r>
              <a:endParaRPr lang="it-IT" altLang="cs-CZ"/>
            </a:p>
          </p:txBody>
        </p:sp>
        <p:sp>
          <p:nvSpPr>
            <p:cNvPr id="904" name="Line 293">
              <a:extLst>
                <a:ext uri="{FF2B5EF4-FFF2-40B4-BE49-F238E27FC236}">
                  <a16:creationId xmlns:a16="http://schemas.microsoft.com/office/drawing/2014/main" id="{A1E186FE-0329-4AB5-BA0D-E8AFE79D23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3" y="2524"/>
              <a:ext cx="177" cy="37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5" name="Freeform 294">
              <a:extLst>
                <a:ext uri="{FF2B5EF4-FFF2-40B4-BE49-F238E27FC236}">
                  <a16:creationId xmlns:a16="http://schemas.microsoft.com/office/drawing/2014/main" id="{9E3549C8-FE5E-4661-82CF-FE10DBCF0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2890"/>
              <a:ext cx="79" cy="41"/>
            </a:xfrm>
            <a:custGeom>
              <a:avLst/>
              <a:gdLst>
                <a:gd name="T0" fmla="*/ 0 w 79"/>
                <a:gd name="T1" fmla="*/ 15 h 41"/>
                <a:gd name="T2" fmla="*/ 55 w 79"/>
                <a:gd name="T3" fmla="*/ 41 h 41"/>
                <a:gd name="T4" fmla="*/ 79 w 79"/>
                <a:gd name="T5" fmla="*/ 0 h 41"/>
                <a:gd name="T6" fmla="*/ 0 w 79"/>
                <a:gd name="T7" fmla="*/ 15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9" h="41">
                  <a:moveTo>
                    <a:pt x="0" y="15"/>
                  </a:moveTo>
                  <a:lnTo>
                    <a:pt x="55" y="41"/>
                  </a:lnTo>
                  <a:lnTo>
                    <a:pt x="79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6" name="Line 295">
              <a:extLst>
                <a:ext uri="{FF2B5EF4-FFF2-40B4-BE49-F238E27FC236}">
                  <a16:creationId xmlns:a16="http://schemas.microsoft.com/office/drawing/2014/main" id="{BB6034A6-5170-4D95-8510-4DD82681D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3" y="2524"/>
              <a:ext cx="177" cy="37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7" name="Freeform 296">
              <a:extLst>
                <a:ext uri="{FF2B5EF4-FFF2-40B4-BE49-F238E27FC236}">
                  <a16:creationId xmlns:a16="http://schemas.microsoft.com/office/drawing/2014/main" id="{19FFFBF3-DB48-42D4-AD38-F16662EEF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2890"/>
              <a:ext cx="79" cy="41"/>
            </a:xfrm>
            <a:custGeom>
              <a:avLst/>
              <a:gdLst>
                <a:gd name="T0" fmla="*/ 0 w 79"/>
                <a:gd name="T1" fmla="*/ 15 h 41"/>
                <a:gd name="T2" fmla="*/ 55 w 79"/>
                <a:gd name="T3" fmla="*/ 41 h 41"/>
                <a:gd name="T4" fmla="*/ 79 w 79"/>
                <a:gd name="T5" fmla="*/ 0 h 41"/>
                <a:gd name="T6" fmla="*/ 0 w 79"/>
                <a:gd name="T7" fmla="*/ 15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9" h="41">
                  <a:moveTo>
                    <a:pt x="0" y="15"/>
                  </a:moveTo>
                  <a:lnTo>
                    <a:pt x="55" y="41"/>
                  </a:lnTo>
                  <a:lnTo>
                    <a:pt x="79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8" name="Rectangle 297">
              <a:extLst>
                <a:ext uri="{FF2B5EF4-FFF2-40B4-BE49-F238E27FC236}">
                  <a16:creationId xmlns:a16="http://schemas.microsoft.com/office/drawing/2014/main" id="{09A3BFC7-C7EE-41B5-9C46-DBD5981EA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2408"/>
              <a:ext cx="27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Sales</a:t>
              </a:r>
              <a:endParaRPr lang="it-IT" altLang="cs-CZ"/>
            </a:p>
          </p:txBody>
        </p:sp>
        <p:sp>
          <p:nvSpPr>
            <p:cNvPr id="909" name="Line 298">
              <a:extLst>
                <a:ext uri="{FF2B5EF4-FFF2-40B4-BE49-F238E27FC236}">
                  <a16:creationId xmlns:a16="http://schemas.microsoft.com/office/drawing/2014/main" id="{CA05F9A3-3BC3-4258-87CC-C497E8DC7C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8" y="2912"/>
              <a:ext cx="734" cy="23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0" name="Freeform 299">
              <a:extLst>
                <a:ext uri="{FF2B5EF4-FFF2-40B4-BE49-F238E27FC236}">
                  <a16:creationId xmlns:a16="http://schemas.microsoft.com/office/drawing/2014/main" id="{59A87588-E37F-4E57-8D24-3743A2533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2888"/>
              <a:ext cx="65" cy="48"/>
            </a:xfrm>
            <a:custGeom>
              <a:avLst/>
              <a:gdLst>
                <a:gd name="T0" fmla="*/ 65 w 65"/>
                <a:gd name="T1" fmla="*/ 0 h 48"/>
                <a:gd name="T2" fmla="*/ 0 w 65"/>
                <a:gd name="T3" fmla="*/ 9 h 48"/>
                <a:gd name="T4" fmla="*/ 30 w 65"/>
                <a:gd name="T5" fmla="*/ 48 h 48"/>
                <a:gd name="T6" fmla="*/ 65 w 65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" h="48">
                  <a:moveTo>
                    <a:pt x="65" y="0"/>
                  </a:moveTo>
                  <a:lnTo>
                    <a:pt x="0" y="9"/>
                  </a:lnTo>
                  <a:lnTo>
                    <a:pt x="30" y="48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1" name="Line 300">
              <a:extLst>
                <a:ext uri="{FF2B5EF4-FFF2-40B4-BE49-F238E27FC236}">
                  <a16:creationId xmlns:a16="http://schemas.microsoft.com/office/drawing/2014/main" id="{43DDABE3-98F5-4CAA-84DA-B4F5F08703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8" y="2912"/>
              <a:ext cx="734" cy="23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2" name="Freeform 301">
              <a:extLst>
                <a:ext uri="{FF2B5EF4-FFF2-40B4-BE49-F238E27FC236}">
                  <a16:creationId xmlns:a16="http://schemas.microsoft.com/office/drawing/2014/main" id="{0D9CD576-1FCB-471E-8B74-78D5BB1D1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2888"/>
              <a:ext cx="65" cy="48"/>
            </a:xfrm>
            <a:custGeom>
              <a:avLst/>
              <a:gdLst>
                <a:gd name="T0" fmla="*/ 65 w 65"/>
                <a:gd name="T1" fmla="*/ 0 h 48"/>
                <a:gd name="T2" fmla="*/ 0 w 65"/>
                <a:gd name="T3" fmla="*/ 9 h 48"/>
                <a:gd name="T4" fmla="*/ 30 w 65"/>
                <a:gd name="T5" fmla="*/ 48 h 48"/>
                <a:gd name="T6" fmla="*/ 65 w 65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" h="48">
                  <a:moveTo>
                    <a:pt x="65" y="0"/>
                  </a:moveTo>
                  <a:lnTo>
                    <a:pt x="0" y="9"/>
                  </a:lnTo>
                  <a:lnTo>
                    <a:pt x="30" y="48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3" name="Rectangle 302">
              <a:extLst>
                <a:ext uri="{FF2B5EF4-FFF2-40B4-BE49-F238E27FC236}">
                  <a16:creationId xmlns:a16="http://schemas.microsoft.com/office/drawing/2014/main" id="{933173B1-58F4-49EE-829A-BD0279A36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3073"/>
              <a:ext cx="2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Total</a:t>
              </a:r>
              <a:endParaRPr lang="it-IT" altLang="cs-CZ"/>
            </a:p>
          </p:txBody>
        </p:sp>
        <p:sp>
          <p:nvSpPr>
            <p:cNvPr id="914" name="Rectangle 303">
              <a:extLst>
                <a:ext uri="{FF2B5EF4-FFF2-40B4-BE49-F238E27FC236}">
                  <a16:creationId xmlns:a16="http://schemas.microsoft.com/office/drawing/2014/main" id="{C2AF4D28-0335-4AEC-9F4B-9A224B4E1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3198"/>
              <a:ext cx="4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expenses</a:t>
              </a:r>
              <a:endParaRPr lang="it-IT" altLang="cs-CZ"/>
            </a:p>
          </p:txBody>
        </p:sp>
        <p:sp>
          <p:nvSpPr>
            <p:cNvPr id="915" name="Line 304">
              <a:extLst>
                <a:ext uri="{FF2B5EF4-FFF2-40B4-BE49-F238E27FC236}">
                  <a16:creationId xmlns:a16="http://schemas.microsoft.com/office/drawing/2014/main" id="{1A995023-C00A-4BBF-A59D-B40219717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9" y="2633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6" name="Line 305">
              <a:extLst>
                <a:ext uri="{FF2B5EF4-FFF2-40B4-BE49-F238E27FC236}">
                  <a16:creationId xmlns:a16="http://schemas.microsoft.com/office/drawing/2014/main" id="{04D591D0-AD8A-427E-9D03-D09594C643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5" y="2642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7" name="Line 306">
              <a:extLst>
                <a:ext uri="{FF2B5EF4-FFF2-40B4-BE49-F238E27FC236}">
                  <a16:creationId xmlns:a16="http://schemas.microsoft.com/office/drawing/2014/main" id="{9962B7EC-04A1-412A-8069-B3898C4FD7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3" y="2670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8" name="Line 307">
              <a:extLst>
                <a:ext uri="{FF2B5EF4-FFF2-40B4-BE49-F238E27FC236}">
                  <a16:creationId xmlns:a16="http://schemas.microsoft.com/office/drawing/2014/main" id="{0696E8D4-F82F-4CEE-927F-117F4D2FB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9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9" name="Line 308">
              <a:extLst>
                <a:ext uri="{FF2B5EF4-FFF2-40B4-BE49-F238E27FC236}">
                  <a16:creationId xmlns:a16="http://schemas.microsoft.com/office/drawing/2014/main" id="{710BF25A-212A-4CFE-A5CF-68EE587CA4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2" y="263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0" name="Line 309">
              <a:extLst>
                <a:ext uri="{FF2B5EF4-FFF2-40B4-BE49-F238E27FC236}">
                  <a16:creationId xmlns:a16="http://schemas.microsoft.com/office/drawing/2014/main" id="{E1FFD796-7C25-4B00-BE7E-A254F6B1B9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642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1" name="Line 310">
              <a:extLst>
                <a:ext uri="{FF2B5EF4-FFF2-40B4-BE49-F238E27FC236}">
                  <a16:creationId xmlns:a16="http://schemas.microsoft.com/office/drawing/2014/main" id="{9F5A4D06-8CF8-42E6-AFD1-0392AB17C3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6" y="2670"/>
              <a:ext cx="1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2" name="Line 311">
              <a:extLst>
                <a:ext uri="{FF2B5EF4-FFF2-40B4-BE49-F238E27FC236}">
                  <a16:creationId xmlns:a16="http://schemas.microsoft.com/office/drawing/2014/main" id="{845C2BB6-A6E8-4C85-81F4-75775A1B39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" name="Line 312">
              <a:extLst>
                <a:ext uri="{FF2B5EF4-FFF2-40B4-BE49-F238E27FC236}">
                  <a16:creationId xmlns:a16="http://schemas.microsoft.com/office/drawing/2014/main" id="{35FF8556-DBD8-4824-A850-94B3B3F70E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6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" name="Line 313">
              <a:extLst>
                <a:ext uri="{FF2B5EF4-FFF2-40B4-BE49-F238E27FC236}">
                  <a16:creationId xmlns:a16="http://schemas.microsoft.com/office/drawing/2014/main" id="{17AA6235-17B5-41EB-90F2-91C9D97C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38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" name="Line 314">
              <a:extLst>
                <a:ext uri="{FF2B5EF4-FFF2-40B4-BE49-F238E27FC236}">
                  <a16:creationId xmlns:a16="http://schemas.microsoft.com/office/drawing/2014/main" id="{01696C96-E7A3-45B8-ABC3-212D232F7F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0" y="2664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" name="Line 315">
              <a:extLst>
                <a:ext uri="{FF2B5EF4-FFF2-40B4-BE49-F238E27FC236}">
                  <a16:creationId xmlns:a16="http://schemas.microsoft.com/office/drawing/2014/main" id="{14787E81-CDE4-4B27-89D6-8336A7E44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" name="Line 316">
              <a:extLst>
                <a:ext uri="{FF2B5EF4-FFF2-40B4-BE49-F238E27FC236}">
                  <a16:creationId xmlns:a16="http://schemas.microsoft.com/office/drawing/2014/main" id="{6733CE5D-1758-4E5B-8B49-D90B6E501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2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" name="Line 317">
              <a:extLst>
                <a:ext uri="{FF2B5EF4-FFF2-40B4-BE49-F238E27FC236}">
                  <a16:creationId xmlns:a16="http://schemas.microsoft.com/office/drawing/2014/main" id="{143A5A60-1049-48F9-8BCC-E83730533A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8" y="263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" name="Line 318">
              <a:extLst>
                <a:ext uri="{FF2B5EF4-FFF2-40B4-BE49-F238E27FC236}">
                  <a16:creationId xmlns:a16="http://schemas.microsoft.com/office/drawing/2014/main" id="{D447FD85-C4A7-400B-893E-B5D694085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6" y="2664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0" name="Line 319">
              <a:extLst>
                <a:ext uri="{FF2B5EF4-FFF2-40B4-BE49-F238E27FC236}">
                  <a16:creationId xmlns:a16="http://schemas.microsoft.com/office/drawing/2014/main" id="{BBDF2858-C42F-4850-999C-C8D3891D00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2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1" name="Line 320">
              <a:extLst>
                <a:ext uri="{FF2B5EF4-FFF2-40B4-BE49-F238E27FC236}">
                  <a16:creationId xmlns:a16="http://schemas.microsoft.com/office/drawing/2014/main" id="{571E4564-5A16-4150-8C99-4F9CBDE3B4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2" y="2781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2" name="Line 321">
              <a:extLst>
                <a:ext uri="{FF2B5EF4-FFF2-40B4-BE49-F238E27FC236}">
                  <a16:creationId xmlns:a16="http://schemas.microsoft.com/office/drawing/2014/main" id="{3A9B9711-5B6A-4EC4-9D9E-3F26F90BF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6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3" name="Line 322">
              <a:extLst>
                <a:ext uri="{FF2B5EF4-FFF2-40B4-BE49-F238E27FC236}">
                  <a16:creationId xmlns:a16="http://schemas.microsoft.com/office/drawing/2014/main" id="{8952BDEE-2417-45AE-A68C-69934BA974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4" name="Line 323">
              <a:extLst>
                <a:ext uri="{FF2B5EF4-FFF2-40B4-BE49-F238E27FC236}">
                  <a16:creationId xmlns:a16="http://schemas.microsoft.com/office/drawing/2014/main" id="{E7310502-74CE-4297-A570-1DC924C06C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282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5" name="Line 324">
              <a:extLst>
                <a:ext uri="{FF2B5EF4-FFF2-40B4-BE49-F238E27FC236}">
                  <a16:creationId xmlns:a16="http://schemas.microsoft.com/office/drawing/2014/main" id="{9880315C-C88D-43EA-A885-B20674BA0A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770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6" name="Line 325">
              <a:extLst>
                <a:ext uri="{FF2B5EF4-FFF2-40B4-BE49-F238E27FC236}">
                  <a16:creationId xmlns:a16="http://schemas.microsoft.com/office/drawing/2014/main" id="{A9435CE1-6731-48A5-A751-056CD0D6B0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" y="280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7" name="Line 326">
              <a:extLst>
                <a:ext uri="{FF2B5EF4-FFF2-40B4-BE49-F238E27FC236}">
                  <a16:creationId xmlns:a16="http://schemas.microsoft.com/office/drawing/2014/main" id="{77997C66-A83F-4AFB-ADC7-A78254B02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8" name="Line 327">
              <a:extLst>
                <a:ext uri="{FF2B5EF4-FFF2-40B4-BE49-F238E27FC236}">
                  <a16:creationId xmlns:a16="http://schemas.microsoft.com/office/drawing/2014/main" id="{A1B3C20B-6666-4AC1-92F2-87AB78AD9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9" name="Line 328">
              <a:extLst>
                <a:ext uri="{FF2B5EF4-FFF2-40B4-BE49-F238E27FC236}">
                  <a16:creationId xmlns:a16="http://schemas.microsoft.com/office/drawing/2014/main" id="{9BE36B6A-4AB4-4118-B743-4372FD70CE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4" y="2770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0" name="Line 329">
              <a:extLst>
                <a:ext uri="{FF2B5EF4-FFF2-40B4-BE49-F238E27FC236}">
                  <a16:creationId xmlns:a16="http://schemas.microsoft.com/office/drawing/2014/main" id="{C5737403-96D4-4F19-AE9B-CDB927C2E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8" y="2807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1" name="Line 330">
              <a:extLst>
                <a:ext uri="{FF2B5EF4-FFF2-40B4-BE49-F238E27FC236}">
                  <a16:creationId xmlns:a16="http://schemas.microsoft.com/office/drawing/2014/main" id="{A1C8ECE4-15DC-4CB9-8825-CCEEB7E0B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278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2" name="Line 331">
              <a:extLst>
                <a:ext uri="{FF2B5EF4-FFF2-40B4-BE49-F238E27FC236}">
                  <a16:creationId xmlns:a16="http://schemas.microsoft.com/office/drawing/2014/main" id="{5BEDAD3F-BB0E-4ADC-8ABA-6B06EBC4AA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3" y="2822"/>
              <a:ext cx="22" cy="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3" name="Line 332">
              <a:extLst>
                <a:ext uri="{FF2B5EF4-FFF2-40B4-BE49-F238E27FC236}">
                  <a16:creationId xmlns:a16="http://schemas.microsoft.com/office/drawing/2014/main" id="{1E4FF547-3117-4ACD-8744-0FFD39C59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2840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4" name="Line 333">
              <a:extLst>
                <a:ext uri="{FF2B5EF4-FFF2-40B4-BE49-F238E27FC236}">
                  <a16:creationId xmlns:a16="http://schemas.microsoft.com/office/drawing/2014/main" id="{EA311EEA-30E1-42F5-BC7A-28187EC65D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0" y="2850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5" name="Line 334">
              <a:extLst>
                <a:ext uri="{FF2B5EF4-FFF2-40B4-BE49-F238E27FC236}">
                  <a16:creationId xmlns:a16="http://schemas.microsoft.com/office/drawing/2014/main" id="{66C6AAC1-691E-4733-A9FA-C3DCDE41C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6" name="Line 335">
              <a:extLst>
                <a:ext uri="{FF2B5EF4-FFF2-40B4-BE49-F238E27FC236}">
                  <a16:creationId xmlns:a16="http://schemas.microsoft.com/office/drawing/2014/main" id="{893E0F86-1CCC-47CB-912D-37DC50157B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5" y="2813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7" name="Line 336">
              <a:extLst>
                <a:ext uri="{FF2B5EF4-FFF2-40B4-BE49-F238E27FC236}">
                  <a16:creationId xmlns:a16="http://schemas.microsoft.com/office/drawing/2014/main" id="{6F4D331E-258F-4213-8A4E-A427E22859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3" y="2734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8" name="Line 337">
              <a:extLst>
                <a:ext uri="{FF2B5EF4-FFF2-40B4-BE49-F238E27FC236}">
                  <a16:creationId xmlns:a16="http://schemas.microsoft.com/office/drawing/2014/main" id="{C6C2CF85-AE66-4E3E-9442-77772EDF8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274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9" name="Line 338">
              <a:extLst>
                <a:ext uri="{FF2B5EF4-FFF2-40B4-BE49-F238E27FC236}">
                  <a16:creationId xmlns:a16="http://schemas.microsoft.com/office/drawing/2014/main" id="{C44A40C2-8B0E-4459-B8FA-52CF7BBEB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682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0" name="Line 339">
              <a:extLst>
                <a:ext uri="{FF2B5EF4-FFF2-40B4-BE49-F238E27FC236}">
                  <a16:creationId xmlns:a16="http://schemas.microsoft.com/office/drawing/2014/main" id="{816B65C0-AE18-4B88-BEFF-2DF1C5CCC2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1" y="2692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1" name="Line 340">
              <a:extLst>
                <a:ext uri="{FF2B5EF4-FFF2-40B4-BE49-F238E27FC236}">
                  <a16:creationId xmlns:a16="http://schemas.microsoft.com/office/drawing/2014/main" id="{03D1BB8C-CC24-4A92-9A97-147C7916B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276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2" name="Line 341">
              <a:extLst>
                <a:ext uri="{FF2B5EF4-FFF2-40B4-BE49-F238E27FC236}">
                  <a16:creationId xmlns:a16="http://schemas.microsoft.com/office/drawing/2014/main" id="{54751218-9896-4CFC-AC93-C611BA61AB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77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3" name="Line 342">
              <a:extLst>
                <a:ext uri="{FF2B5EF4-FFF2-40B4-BE49-F238E27FC236}">
                  <a16:creationId xmlns:a16="http://schemas.microsoft.com/office/drawing/2014/main" id="{7CC2AB0D-064B-4106-8002-331FA52BB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3" y="2808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4" name="Line 343">
              <a:extLst>
                <a:ext uri="{FF2B5EF4-FFF2-40B4-BE49-F238E27FC236}">
                  <a16:creationId xmlns:a16="http://schemas.microsoft.com/office/drawing/2014/main" id="{B6AC6D5C-0846-4218-8128-12C974AA17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819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5" name="Line 344">
              <a:extLst>
                <a:ext uri="{FF2B5EF4-FFF2-40B4-BE49-F238E27FC236}">
                  <a16:creationId xmlns:a16="http://schemas.microsoft.com/office/drawing/2014/main" id="{9926B5AC-AA2B-481E-9FB3-DB99964EF8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6" name="Line 345">
              <a:extLst>
                <a:ext uri="{FF2B5EF4-FFF2-40B4-BE49-F238E27FC236}">
                  <a16:creationId xmlns:a16="http://schemas.microsoft.com/office/drawing/2014/main" id="{EEE177DA-030F-425D-A0C7-FE1C95E7CC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281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7" name="Line 346">
              <a:extLst>
                <a:ext uri="{FF2B5EF4-FFF2-40B4-BE49-F238E27FC236}">
                  <a16:creationId xmlns:a16="http://schemas.microsoft.com/office/drawing/2014/main" id="{B83B45EC-BA00-4A46-B4FE-0CCCF4FDE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" y="2876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8" name="Line 347">
              <a:extLst>
                <a:ext uri="{FF2B5EF4-FFF2-40B4-BE49-F238E27FC236}">
                  <a16:creationId xmlns:a16="http://schemas.microsoft.com/office/drawing/2014/main" id="{9721E0F6-910E-4909-BE03-7C420F9F1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7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9" name="Line 348">
              <a:extLst>
                <a:ext uri="{FF2B5EF4-FFF2-40B4-BE49-F238E27FC236}">
                  <a16:creationId xmlns:a16="http://schemas.microsoft.com/office/drawing/2014/main" id="{C112A1CE-170D-45B3-A713-1801928054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2" y="2876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0" name="Line 349">
              <a:extLst>
                <a:ext uri="{FF2B5EF4-FFF2-40B4-BE49-F238E27FC236}">
                  <a16:creationId xmlns:a16="http://schemas.microsoft.com/office/drawing/2014/main" id="{783D3BBE-BE09-48B5-BF39-F12CAB4095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1" name="Line 350">
              <a:extLst>
                <a:ext uri="{FF2B5EF4-FFF2-40B4-BE49-F238E27FC236}">
                  <a16:creationId xmlns:a16="http://schemas.microsoft.com/office/drawing/2014/main" id="{C186561E-2239-47D8-AF60-96F21112A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0" y="2935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2" name="Line 351">
              <a:extLst>
                <a:ext uri="{FF2B5EF4-FFF2-40B4-BE49-F238E27FC236}">
                  <a16:creationId xmlns:a16="http://schemas.microsoft.com/office/drawing/2014/main" id="{F2F995D3-397B-4478-B2E0-0376E6AA3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8" y="2945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3" name="Line 352">
              <a:extLst>
                <a:ext uri="{FF2B5EF4-FFF2-40B4-BE49-F238E27FC236}">
                  <a16:creationId xmlns:a16="http://schemas.microsoft.com/office/drawing/2014/main" id="{CB6EC120-295F-4F6C-A44A-7F9ABCCA70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2892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4" name="Line 353">
              <a:extLst>
                <a:ext uri="{FF2B5EF4-FFF2-40B4-BE49-F238E27FC236}">
                  <a16:creationId xmlns:a16="http://schemas.microsoft.com/office/drawing/2014/main" id="{23FE59C7-2DE5-4E1F-A341-BE8E6B3CE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2" y="2903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5" name="Line 354">
              <a:extLst>
                <a:ext uri="{FF2B5EF4-FFF2-40B4-BE49-F238E27FC236}">
                  <a16:creationId xmlns:a16="http://schemas.microsoft.com/office/drawing/2014/main" id="{F5CA5F44-99E7-4B8B-8357-4F44347597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4" y="295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6" name="Line 355">
              <a:extLst>
                <a:ext uri="{FF2B5EF4-FFF2-40B4-BE49-F238E27FC236}">
                  <a16:creationId xmlns:a16="http://schemas.microsoft.com/office/drawing/2014/main" id="{B51991BC-17E4-4472-8DA7-67AF36DFA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296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7" name="Line 356">
              <a:extLst>
                <a:ext uri="{FF2B5EF4-FFF2-40B4-BE49-F238E27FC236}">
                  <a16:creationId xmlns:a16="http://schemas.microsoft.com/office/drawing/2014/main" id="{90D1C8BA-3CD8-460B-8BD1-D9F1879067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4" y="2992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8" name="Line 357">
              <a:extLst>
                <a:ext uri="{FF2B5EF4-FFF2-40B4-BE49-F238E27FC236}">
                  <a16:creationId xmlns:a16="http://schemas.microsoft.com/office/drawing/2014/main" id="{10C58045-942B-479B-942E-BCDD0A7357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0" y="300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9" name="Line 358">
              <a:extLst>
                <a:ext uri="{FF2B5EF4-FFF2-40B4-BE49-F238E27FC236}">
                  <a16:creationId xmlns:a16="http://schemas.microsoft.com/office/drawing/2014/main" id="{EF46F6DA-6B46-4BAD-A265-39F242CC6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3662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0" name="Line 359">
              <a:extLst>
                <a:ext uri="{FF2B5EF4-FFF2-40B4-BE49-F238E27FC236}">
                  <a16:creationId xmlns:a16="http://schemas.microsoft.com/office/drawing/2014/main" id="{0A2B2268-3CFF-487E-A8A3-893029E0D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5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1" name="Line 360">
              <a:extLst>
                <a:ext uri="{FF2B5EF4-FFF2-40B4-BE49-F238E27FC236}">
                  <a16:creationId xmlns:a16="http://schemas.microsoft.com/office/drawing/2014/main" id="{3D739B23-D8DF-48CD-B581-0A020E850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6" y="3499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2" name="Line 361">
              <a:extLst>
                <a:ext uri="{FF2B5EF4-FFF2-40B4-BE49-F238E27FC236}">
                  <a16:creationId xmlns:a16="http://schemas.microsoft.com/office/drawing/2014/main" id="{84B1E127-20E6-4D74-AD3B-6DF0821CA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4" y="343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3" name="Line 362">
              <a:extLst>
                <a:ext uri="{FF2B5EF4-FFF2-40B4-BE49-F238E27FC236}">
                  <a16:creationId xmlns:a16="http://schemas.microsoft.com/office/drawing/2014/main" id="{61B632BD-BB8E-4E6D-91F7-7C08F6AEF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6" y="361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4" name="Line 363">
              <a:extLst>
                <a:ext uri="{FF2B5EF4-FFF2-40B4-BE49-F238E27FC236}">
                  <a16:creationId xmlns:a16="http://schemas.microsoft.com/office/drawing/2014/main" id="{609D97D3-4363-4DA0-8620-5A5077BFEF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35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5" name="Line 364">
              <a:extLst>
                <a:ext uri="{FF2B5EF4-FFF2-40B4-BE49-F238E27FC236}">
                  <a16:creationId xmlns:a16="http://schemas.microsoft.com/office/drawing/2014/main" id="{4C046E45-8B4F-468D-B004-DEE377B6E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4" y="346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6" name="Line 365">
              <a:extLst>
                <a:ext uri="{FF2B5EF4-FFF2-40B4-BE49-F238E27FC236}">
                  <a16:creationId xmlns:a16="http://schemas.microsoft.com/office/drawing/2014/main" id="{EEA703F9-0A98-4AE1-85B8-CB7861D088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340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7" name="Line 366">
              <a:extLst>
                <a:ext uri="{FF2B5EF4-FFF2-40B4-BE49-F238E27FC236}">
                  <a16:creationId xmlns:a16="http://schemas.microsoft.com/office/drawing/2014/main" id="{8CBC10B9-C810-46D9-842D-E6E4880A76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3488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8" name="Line 367">
              <a:extLst>
                <a:ext uri="{FF2B5EF4-FFF2-40B4-BE49-F238E27FC236}">
                  <a16:creationId xmlns:a16="http://schemas.microsoft.com/office/drawing/2014/main" id="{43B1CA01-910F-45C7-B7CF-A4B670B02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" y="342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9" name="Line 368">
              <a:extLst>
                <a:ext uri="{FF2B5EF4-FFF2-40B4-BE49-F238E27FC236}">
                  <a16:creationId xmlns:a16="http://schemas.microsoft.com/office/drawing/2014/main" id="{B76BCDAC-4B94-460A-AB8D-1A198FB8E3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2" y="33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0" name="Line 369">
              <a:extLst>
                <a:ext uri="{FF2B5EF4-FFF2-40B4-BE49-F238E27FC236}">
                  <a16:creationId xmlns:a16="http://schemas.microsoft.com/office/drawing/2014/main" id="{0001C801-8795-4729-97E0-DBFC1CB33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31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1" name="Line 370">
              <a:extLst>
                <a:ext uri="{FF2B5EF4-FFF2-40B4-BE49-F238E27FC236}">
                  <a16:creationId xmlns:a16="http://schemas.microsoft.com/office/drawing/2014/main" id="{889D4F72-BBCB-463D-9E66-036B031211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8" y="339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2" name="Line 371">
              <a:extLst>
                <a:ext uri="{FF2B5EF4-FFF2-40B4-BE49-F238E27FC236}">
                  <a16:creationId xmlns:a16="http://schemas.microsoft.com/office/drawing/2014/main" id="{15F4821A-CEB3-4F78-9172-106A144EC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8" y="3336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3" name="Line 372">
              <a:extLst>
                <a:ext uri="{FF2B5EF4-FFF2-40B4-BE49-F238E27FC236}">
                  <a16:creationId xmlns:a16="http://schemas.microsoft.com/office/drawing/2014/main" id="{421E3630-AF43-4D72-8D2F-945CEBA4C4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8" y="327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4" name="Line 373">
              <a:extLst>
                <a:ext uri="{FF2B5EF4-FFF2-40B4-BE49-F238E27FC236}">
                  <a16:creationId xmlns:a16="http://schemas.microsoft.com/office/drawing/2014/main" id="{0F38A4AD-98F3-479F-A65A-914C36150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1" y="32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5" name="Line 374">
              <a:extLst>
                <a:ext uri="{FF2B5EF4-FFF2-40B4-BE49-F238E27FC236}">
                  <a16:creationId xmlns:a16="http://schemas.microsoft.com/office/drawing/2014/main" id="{2CF48861-BC7E-4EF5-A0DC-C8E4207B4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" y="3119"/>
              <a:ext cx="0" cy="614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6" name="Freeform 375">
              <a:extLst>
                <a:ext uri="{FF2B5EF4-FFF2-40B4-BE49-F238E27FC236}">
                  <a16:creationId xmlns:a16="http://schemas.microsoft.com/office/drawing/2014/main" id="{300AB210-3A6D-4E4F-BD3E-73ABB4C428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" y="2459"/>
              <a:ext cx="48" cy="1270"/>
            </a:xfrm>
            <a:custGeom>
              <a:avLst/>
              <a:gdLst>
                <a:gd name="T0" fmla="*/ 20 w 400"/>
                <a:gd name="T1" fmla="*/ 1266 h 10584"/>
                <a:gd name="T2" fmla="*/ 20 w 400"/>
                <a:gd name="T3" fmla="*/ 40 h 10584"/>
                <a:gd name="T4" fmla="*/ 24 w 400"/>
                <a:gd name="T5" fmla="*/ 36 h 10584"/>
                <a:gd name="T6" fmla="*/ 28 w 400"/>
                <a:gd name="T7" fmla="*/ 40 h 10584"/>
                <a:gd name="T8" fmla="*/ 28 w 400"/>
                <a:gd name="T9" fmla="*/ 1266 h 10584"/>
                <a:gd name="T10" fmla="*/ 24 w 400"/>
                <a:gd name="T11" fmla="*/ 1270 h 10584"/>
                <a:gd name="T12" fmla="*/ 20 w 400"/>
                <a:gd name="T13" fmla="*/ 1266 h 10584"/>
                <a:gd name="T14" fmla="*/ 0 w 400"/>
                <a:gd name="T15" fmla="*/ 48 h 10584"/>
                <a:gd name="T16" fmla="*/ 24 w 400"/>
                <a:gd name="T17" fmla="*/ 0 h 10584"/>
                <a:gd name="T18" fmla="*/ 48 w 400"/>
                <a:gd name="T19" fmla="*/ 48 h 10584"/>
                <a:gd name="T20" fmla="*/ 0 w 400"/>
                <a:gd name="T21" fmla="*/ 48 h 105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0584">
                  <a:moveTo>
                    <a:pt x="166" y="10550"/>
                  </a:moveTo>
                  <a:lnTo>
                    <a:pt x="166" y="334"/>
                  </a:lnTo>
                  <a:cubicBezTo>
                    <a:pt x="166" y="315"/>
                    <a:pt x="181" y="300"/>
                    <a:pt x="200" y="300"/>
                  </a:cubicBezTo>
                  <a:cubicBezTo>
                    <a:pt x="218" y="300"/>
                    <a:pt x="233" y="315"/>
                    <a:pt x="233" y="334"/>
                  </a:cubicBezTo>
                  <a:lnTo>
                    <a:pt x="233" y="10550"/>
                  </a:lnTo>
                  <a:cubicBezTo>
                    <a:pt x="233" y="10569"/>
                    <a:pt x="218" y="10584"/>
                    <a:pt x="200" y="10584"/>
                  </a:cubicBezTo>
                  <a:cubicBezTo>
                    <a:pt x="181" y="10584"/>
                    <a:pt x="166" y="10569"/>
                    <a:pt x="166" y="10550"/>
                  </a:cubicBezTo>
                  <a:close/>
                  <a:moveTo>
                    <a:pt x="0" y="400"/>
                  </a:moveTo>
                  <a:lnTo>
                    <a:pt x="200" y="0"/>
                  </a:lnTo>
                  <a:lnTo>
                    <a:pt x="400" y="40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87" name="Line 376">
              <a:extLst>
                <a:ext uri="{FF2B5EF4-FFF2-40B4-BE49-F238E27FC236}">
                  <a16:creationId xmlns:a16="http://schemas.microsoft.com/office/drawing/2014/main" id="{489CD522-267C-4391-A6A1-08EDC685D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9" y="3736"/>
              <a:ext cx="3164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8" name="Freeform 377">
              <a:extLst>
                <a:ext uri="{FF2B5EF4-FFF2-40B4-BE49-F238E27FC236}">
                  <a16:creationId xmlns:a16="http://schemas.microsoft.com/office/drawing/2014/main" id="{B7E5A1B8-E156-4E8A-95DF-27921973F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3719"/>
              <a:ext cx="53" cy="35"/>
            </a:xfrm>
            <a:custGeom>
              <a:avLst/>
              <a:gdLst>
                <a:gd name="T0" fmla="*/ 0 w 53"/>
                <a:gd name="T1" fmla="*/ 35 h 35"/>
                <a:gd name="T2" fmla="*/ 53 w 53"/>
                <a:gd name="T3" fmla="*/ 17 h 35"/>
                <a:gd name="T4" fmla="*/ 0 w 53"/>
                <a:gd name="T5" fmla="*/ 0 h 35"/>
                <a:gd name="T6" fmla="*/ 0 w 53"/>
                <a:gd name="T7" fmla="*/ 35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35">
                  <a:moveTo>
                    <a:pt x="0" y="35"/>
                  </a:moveTo>
                  <a:lnTo>
                    <a:pt x="53" y="17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9" name="Line 378">
              <a:extLst>
                <a:ext uri="{FF2B5EF4-FFF2-40B4-BE49-F238E27FC236}">
                  <a16:creationId xmlns:a16="http://schemas.microsoft.com/office/drawing/2014/main" id="{ABF983A1-F266-4097-8226-6F32BB0871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9" y="3736"/>
              <a:ext cx="3164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0" name="Freeform 379">
              <a:extLst>
                <a:ext uri="{FF2B5EF4-FFF2-40B4-BE49-F238E27FC236}">
                  <a16:creationId xmlns:a16="http://schemas.microsoft.com/office/drawing/2014/main" id="{BB884BC8-0574-4C1F-966E-7690DDAAC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3719"/>
              <a:ext cx="53" cy="35"/>
            </a:xfrm>
            <a:custGeom>
              <a:avLst/>
              <a:gdLst>
                <a:gd name="T0" fmla="*/ 0 w 53"/>
                <a:gd name="T1" fmla="*/ 35 h 35"/>
                <a:gd name="T2" fmla="*/ 53 w 53"/>
                <a:gd name="T3" fmla="*/ 17 h 35"/>
                <a:gd name="T4" fmla="*/ 0 w 53"/>
                <a:gd name="T5" fmla="*/ 0 h 35"/>
                <a:gd name="T6" fmla="*/ 0 w 53"/>
                <a:gd name="T7" fmla="*/ 35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35">
                  <a:moveTo>
                    <a:pt x="0" y="35"/>
                  </a:moveTo>
                  <a:lnTo>
                    <a:pt x="53" y="17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1" name="Rectangle 380">
              <a:extLst>
                <a:ext uri="{FF2B5EF4-FFF2-40B4-BE49-F238E27FC236}">
                  <a16:creationId xmlns:a16="http://schemas.microsoft.com/office/drawing/2014/main" id="{2A2FD094-7B31-4446-897B-465E97DF3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7" y="3446"/>
              <a:ext cx="1250" cy="2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992" name="Rectangle 381">
              <a:extLst>
                <a:ext uri="{FF2B5EF4-FFF2-40B4-BE49-F238E27FC236}">
                  <a16:creationId xmlns:a16="http://schemas.microsoft.com/office/drawing/2014/main" id="{64A65CD3-D488-49A3-AFC2-896E353D2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" y="3424"/>
              <a:ext cx="97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 dirty="0">
                  <a:solidFill>
                    <a:srgbClr val="000000"/>
                  </a:solidFill>
                  <a:latin typeface="Verdana" panose="020B0604030504040204" pitchFamily="34" charset="0"/>
                </a:rPr>
                <a:t>Operational and </a:t>
              </a:r>
              <a:endParaRPr lang="it-IT" altLang="cs-CZ" dirty="0"/>
            </a:p>
          </p:txBody>
        </p:sp>
        <p:sp>
          <p:nvSpPr>
            <p:cNvPr id="993" name="Rectangle 382">
              <a:extLst>
                <a:ext uri="{FF2B5EF4-FFF2-40B4-BE49-F238E27FC236}">
                  <a16:creationId xmlns:a16="http://schemas.microsoft.com/office/drawing/2014/main" id="{B19A99E1-D425-4E1F-B4E8-85484FD3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3549"/>
              <a:ext cx="11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financial fixed costs</a:t>
              </a:r>
              <a:endParaRPr lang="it-IT" altLang="cs-CZ"/>
            </a:p>
          </p:txBody>
        </p:sp>
        <p:sp>
          <p:nvSpPr>
            <p:cNvPr id="994" name="Freeform 383">
              <a:extLst>
                <a:ext uri="{FF2B5EF4-FFF2-40B4-BE49-F238E27FC236}">
                  <a16:creationId xmlns:a16="http://schemas.microsoft.com/office/drawing/2014/main" id="{8C5A353A-4059-4A9E-91F5-95C6E97022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2923"/>
              <a:ext cx="48" cy="166"/>
            </a:xfrm>
            <a:custGeom>
              <a:avLst/>
              <a:gdLst>
                <a:gd name="T0" fmla="*/ 21 w 48"/>
                <a:gd name="T1" fmla="*/ 166 h 166"/>
                <a:gd name="T2" fmla="*/ 20 w 48"/>
                <a:gd name="T3" fmla="*/ 24 h 166"/>
                <a:gd name="T4" fmla="*/ 28 w 48"/>
                <a:gd name="T5" fmla="*/ 24 h 166"/>
                <a:gd name="T6" fmla="*/ 29 w 48"/>
                <a:gd name="T7" fmla="*/ 166 h 166"/>
                <a:gd name="T8" fmla="*/ 21 w 48"/>
                <a:gd name="T9" fmla="*/ 166 h 166"/>
                <a:gd name="T10" fmla="*/ 0 w 48"/>
                <a:gd name="T11" fmla="*/ 32 h 166"/>
                <a:gd name="T12" fmla="*/ 24 w 48"/>
                <a:gd name="T13" fmla="*/ 0 h 166"/>
                <a:gd name="T14" fmla="*/ 48 w 48"/>
                <a:gd name="T15" fmla="*/ 31 h 166"/>
                <a:gd name="T16" fmla="*/ 0 w 48"/>
                <a:gd name="T17" fmla="*/ 32 h 1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66">
                  <a:moveTo>
                    <a:pt x="21" y="166"/>
                  </a:moveTo>
                  <a:lnTo>
                    <a:pt x="20" y="24"/>
                  </a:lnTo>
                  <a:lnTo>
                    <a:pt x="28" y="24"/>
                  </a:lnTo>
                  <a:lnTo>
                    <a:pt x="29" y="166"/>
                  </a:lnTo>
                  <a:lnTo>
                    <a:pt x="21" y="166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95" name="Freeform 384">
              <a:extLst>
                <a:ext uri="{FF2B5EF4-FFF2-40B4-BE49-F238E27FC236}">
                  <a16:creationId xmlns:a16="http://schemas.microsoft.com/office/drawing/2014/main" id="{E70AF6FE-08C2-4A86-B75B-0C659F9572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216"/>
              <a:ext cx="48" cy="174"/>
            </a:xfrm>
            <a:custGeom>
              <a:avLst/>
              <a:gdLst>
                <a:gd name="T0" fmla="*/ 29 w 48"/>
                <a:gd name="T1" fmla="*/ 0 h 174"/>
                <a:gd name="T2" fmla="*/ 28 w 48"/>
                <a:gd name="T3" fmla="*/ 150 h 174"/>
                <a:gd name="T4" fmla="*/ 20 w 48"/>
                <a:gd name="T5" fmla="*/ 150 h 174"/>
                <a:gd name="T6" fmla="*/ 21 w 48"/>
                <a:gd name="T7" fmla="*/ 0 h 174"/>
                <a:gd name="T8" fmla="*/ 29 w 48"/>
                <a:gd name="T9" fmla="*/ 0 h 174"/>
                <a:gd name="T10" fmla="*/ 48 w 48"/>
                <a:gd name="T11" fmla="*/ 142 h 174"/>
                <a:gd name="T12" fmla="*/ 24 w 48"/>
                <a:gd name="T13" fmla="*/ 174 h 174"/>
                <a:gd name="T14" fmla="*/ 0 w 48"/>
                <a:gd name="T15" fmla="*/ 141 h 174"/>
                <a:gd name="T16" fmla="*/ 48 w 48"/>
                <a:gd name="T17" fmla="*/ 142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74">
                  <a:moveTo>
                    <a:pt x="29" y="0"/>
                  </a:moveTo>
                  <a:lnTo>
                    <a:pt x="28" y="150"/>
                  </a:lnTo>
                  <a:lnTo>
                    <a:pt x="20" y="150"/>
                  </a:lnTo>
                  <a:lnTo>
                    <a:pt x="21" y="0"/>
                  </a:lnTo>
                  <a:lnTo>
                    <a:pt x="29" y="0"/>
                  </a:lnTo>
                  <a:close/>
                  <a:moveTo>
                    <a:pt x="48" y="142"/>
                  </a:moveTo>
                  <a:lnTo>
                    <a:pt x="24" y="174"/>
                  </a:lnTo>
                  <a:lnTo>
                    <a:pt x="0" y="141"/>
                  </a:lnTo>
                  <a:lnTo>
                    <a:pt x="48" y="14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96" name="Freeform 385">
              <a:extLst>
                <a:ext uri="{FF2B5EF4-FFF2-40B4-BE49-F238E27FC236}">
                  <a16:creationId xmlns:a16="http://schemas.microsoft.com/office/drawing/2014/main" id="{6F5E3556-3BE1-4DCF-907F-75254930AA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384"/>
              <a:ext cx="48" cy="67"/>
            </a:xfrm>
            <a:custGeom>
              <a:avLst/>
              <a:gdLst>
                <a:gd name="T0" fmla="*/ 21 w 48"/>
                <a:gd name="T1" fmla="*/ 67 h 67"/>
                <a:gd name="T2" fmla="*/ 20 w 48"/>
                <a:gd name="T3" fmla="*/ 24 h 67"/>
                <a:gd name="T4" fmla="*/ 28 w 48"/>
                <a:gd name="T5" fmla="*/ 23 h 67"/>
                <a:gd name="T6" fmla="*/ 29 w 48"/>
                <a:gd name="T7" fmla="*/ 67 h 67"/>
                <a:gd name="T8" fmla="*/ 21 w 48"/>
                <a:gd name="T9" fmla="*/ 67 h 67"/>
                <a:gd name="T10" fmla="*/ 0 w 48"/>
                <a:gd name="T11" fmla="*/ 32 h 67"/>
                <a:gd name="T12" fmla="*/ 24 w 48"/>
                <a:gd name="T13" fmla="*/ 0 h 67"/>
                <a:gd name="T14" fmla="*/ 48 w 48"/>
                <a:gd name="T15" fmla="*/ 31 h 67"/>
                <a:gd name="T16" fmla="*/ 0 w 48"/>
                <a:gd name="T17" fmla="*/ 32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67">
                  <a:moveTo>
                    <a:pt x="21" y="67"/>
                  </a:moveTo>
                  <a:lnTo>
                    <a:pt x="20" y="24"/>
                  </a:lnTo>
                  <a:lnTo>
                    <a:pt x="28" y="23"/>
                  </a:lnTo>
                  <a:lnTo>
                    <a:pt x="29" y="67"/>
                  </a:lnTo>
                  <a:lnTo>
                    <a:pt x="21" y="67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97" name="Rectangle 386">
              <a:extLst>
                <a:ext uri="{FF2B5EF4-FFF2-40B4-BE49-F238E27FC236}">
                  <a16:creationId xmlns:a16="http://schemas.microsoft.com/office/drawing/2014/main" id="{5A1D6A6A-2704-46AD-9987-DF5E61308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39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377" name="Text Box 14">
            <a:extLst>
              <a:ext uri="{FF2B5EF4-FFF2-40B4-BE49-F238E27FC236}">
                <a16:creationId xmlns:a16="http://schemas.microsoft.com/office/drawing/2014/main" id="{88CA1348-4B46-4906-BC0F-3EB2BDF9B42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235490" y="2065825"/>
            <a:ext cx="3197350" cy="214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2000" indent="0" algn="ctr" eaLnBrk="1" hangingPunct="1">
              <a:buNone/>
            </a:pPr>
            <a:r>
              <a:rPr lang="cs-CZ" alt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Bod zvratu společnosti je funkcí její nákladové struktury</a:t>
            </a:r>
            <a:endParaRPr lang="en-GB" altLang="cs-CZ" sz="2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78" name="Rectangle 268">
            <a:extLst>
              <a:ext uri="{FF2B5EF4-FFF2-40B4-BE49-F238E27FC236}">
                <a16:creationId xmlns:a16="http://schemas.microsoft.com/office/drawing/2014/main" id="{FB48E08B-9738-4D60-9473-F782C0F2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3872" y="3156975"/>
            <a:ext cx="367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300" dirty="0" err="1">
                <a:solidFill>
                  <a:srgbClr val="000000"/>
                </a:solidFill>
                <a:latin typeface="Verdana" panose="020B0604030504040204" pitchFamily="34" charset="0"/>
              </a:rPr>
              <a:t>Loss</a:t>
            </a:r>
            <a:endParaRPr lang="it-IT" altLang="cs-CZ" dirty="0"/>
          </a:p>
        </p:txBody>
      </p:sp>
    </p:spTree>
    <p:extLst>
      <p:ext uri="{BB962C8B-B14F-4D97-AF65-F5344CB8AC3E}">
        <p14:creationId xmlns:p14="http://schemas.microsoft.com/office/powerpoint/2010/main" val="34196929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C51A963-8B77-47FA-84AF-3E269C6F5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 Aby bylo možné vyčíslit bod zvratu, je nutné rozdělit náklady na fixní a variabilní.</a:t>
                </a:r>
              </a:p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 Bod zvratu je hodnota tržeb, při které </a:t>
                </a:r>
              </a:p>
              <a:p>
                <a:pPr marL="72000" indent="0" algn="ctr">
                  <a:lnSpc>
                    <a:spcPct val="130000"/>
                  </a:lnSpc>
                  <a:buNone/>
                </a:pPr>
                <a:r>
                  <a:rPr lang="cs-CZ" b="1" dirty="0"/>
                  <a:t>Z = T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cs-CZ" b="1" dirty="0"/>
                  <a:t> = 0</a:t>
                </a:r>
              </a:p>
              <a:p>
                <a:pPr marL="72000" indent="0">
                  <a:lnSpc>
                    <a:spcPct val="130000"/>
                  </a:lnSpc>
                  <a:buNone/>
                </a:pPr>
                <a:r>
                  <a:rPr lang="cs-CZ" sz="2000" dirty="0"/>
                  <a:t>přičemž: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T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 ∗ </m:t>
                    </m:r>
                    <m:r>
                      <a:rPr lang="cs-CZ" sz="2000" i="1">
                        <a:latin typeface="Cambria Math"/>
                      </a:rPr>
                      <m:t>𝑄</m:t>
                    </m:r>
                  </m:oMath>
                </a14:m>
                <a:endParaRPr lang="cs-CZ" sz="2000" dirty="0"/>
              </a:p>
              <a:p>
                <a:pPr marL="400050" lvl="1" indent="0">
                  <a:buNone/>
                </a:pPr>
                <a:r>
                  <a:rPr lang="cs-CZ" sz="1000" dirty="0"/>
                  <a:t>T – tržby,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sz="1000" dirty="0"/>
                  <a:t>- cena za jednotku, Q - množství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𝐹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endParaRPr lang="cs-CZ" sz="2000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cs-CZ" sz="1000" dirty="0"/>
                  <a:t>- náklady celkem,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cs-CZ" sz="1000" dirty="0"/>
                  <a:t> - náklady fixní,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cs-CZ" sz="1000" dirty="0"/>
                  <a:t> - náklady variabilní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𝑉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cs-CZ" sz="2000">
                        <a:latin typeface="Cambria Math"/>
                      </a:rPr>
                      <m:t>Q</m:t>
                    </m:r>
                  </m:oMath>
                </a14:m>
                <a:endParaRPr lang="cs-CZ" sz="2000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sz="1000" dirty="0"/>
                  <a:t> - náklady na jednotku</a:t>
                </a:r>
              </a:p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endParaRPr lang="cs-CZ" dirty="0"/>
              </a:p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C51A963-8B77-47FA-84AF-3E269C6F5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37" t="-5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9911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Podnik s vyšší provozní pákou: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Dosahuje bodu zvratu při vyšším objemu výroby a prodeje,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 dosažení bodu zvratu ale jeho zisk roste rychleji.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Vyšší provozní páka podniku však zvyšuje i jeho podnikatelské riziko, při poklesu výroby a prodeje se podnik dříve dostane do ztráty. </a:t>
            </a:r>
          </a:p>
          <a:p>
            <a:pPr marL="72000" indent="0">
              <a:lnSpc>
                <a:spcPct val="130000"/>
              </a:lnSpc>
              <a:buNone/>
            </a:pPr>
            <a:endParaRPr lang="cs-CZ" sz="2000" dirty="0"/>
          </a:p>
          <a:p>
            <a:pPr marL="72000" indent="0">
              <a:lnSpc>
                <a:spcPct val="130000"/>
              </a:lnSpc>
              <a:buNone/>
            </a:pPr>
            <a:r>
              <a:rPr lang="cs-CZ" sz="2000" dirty="0"/>
              <a:t>Obecně platí, že: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Při růstu výroby jsou na tom lépe podniky s vysokým stupněm provozní páky (s relativně vysokými fixními náklady),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při poklesu výroby pak podniky s relativně vysokými variabilními náklady.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4635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9372CF-9528-4E6E-B7A9-0636DDCA9E22}"/>
              </a:ext>
            </a:extLst>
          </p:cNvPr>
          <p:cNvCxnSpPr/>
          <p:nvPr/>
        </p:nvCxnSpPr>
        <p:spPr bwMode="auto">
          <a:xfrm>
            <a:off x="1102659" y="1692002"/>
            <a:ext cx="0" cy="3767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93070BF-EFFD-403E-906B-B7A4347FB8DB}"/>
              </a:ext>
            </a:extLst>
          </p:cNvPr>
          <p:cNvCxnSpPr/>
          <p:nvPr/>
        </p:nvCxnSpPr>
        <p:spPr bwMode="auto">
          <a:xfrm>
            <a:off x="1102659" y="5459506"/>
            <a:ext cx="689385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A143EAA-0907-49BC-B5E7-00A0F0A1DF92}"/>
              </a:ext>
            </a:extLst>
          </p:cNvPr>
          <p:cNvCxnSpPr>
            <a:stCxn id="44" idx="1"/>
          </p:cNvCxnSpPr>
          <p:nvPr/>
        </p:nvCxnSpPr>
        <p:spPr bwMode="auto">
          <a:xfrm flipH="1">
            <a:off x="1102661" y="1622031"/>
            <a:ext cx="4935346" cy="3837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35DED57-5C6A-438C-8D05-700287CA5A38}"/>
              </a:ext>
            </a:extLst>
          </p:cNvPr>
          <p:cNvCxnSpPr/>
          <p:nvPr/>
        </p:nvCxnSpPr>
        <p:spPr bwMode="auto">
          <a:xfrm flipH="1">
            <a:off x="1102660" y="4661647"/>
            <a:ext cx="68938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7B27DA7B-27F5-4F8F-9A00-F661C99AEC59}"/>
              </a:ext>
            </a:extLst>
          </p:cNvPr>
          <p:cNvCxnSpPr/>
          <p:nvPr/>
        </p:nvCxnSpPr>
        <p:spPr bwMode="auto">
          <a:xfrm flipH="1">
            <a:off x="1102660" y="3907387"/>
            <a:ext cx="6932133" cy="729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1E36D12A-2CAF-448F-8C55-AEE011A10821}"/>
              </a:ext>
            </a:extLst>
          </p:cNvPr>
          <p:cNvCxnSpPr/>
          <p:nvPr/>
        </p:nvCxnSpPr>
        <p:spPr bwMode="auto">
          <a:xfrm flipH="1">
            <a:off x="1102663" y="1792705"/>
            <a:ext cx="6140348" cy="28689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56D2D211-ED0E-444B-85A6-BB9323ECB35B}"/>
              </a:ext>
            </a:extLst>
          </p:cNvPr>
          <p:cNvCxnSpPr/>
          <p:nvPr/>
        </p:nvCxnSpPr>
        <p:spPr bwMode="auto">
          <a:xfrm flipH="1">
            <a:off x="1174378" y="1913021"/>
            <a:ext cx="7175538" cy="20673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178F0A60-0FCC-4F8E-96EC-76C4297B32A3}"/>
              </a:ext>
            </a:extLst>
          </p:cNvPr>
          <p:cNvCxnSpPr/>
          <p:nvPr/>
        </p:nvCxnSpPr>
        <p:spPr bwMode="auto">
          <a:xfrm>
            <a:off x="3671389" y="3466896"/>
            <a:ext cx="0" cy="19926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8DE2824B-449B-4766-82DC-2280BA8778A0}"/>
              </a:ext>
            </a:extLst>
          </p:cNvPr>
          <p:cNvCxnSpPr/>
          <p:nvPr/>
        </p:nvCxnSpPr>
        <p:spPr bwMode="auto">
          <a:xfrm>
            <a:off x="4077706" y="3148717"/>
            <a:ext cx="0" cy="23107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2138908A-2A5D-48B8-AD3C-CB7E511F4BE8}"/>
              </a:ext>
            </a:extLst>
          </p:cNvPr>
          <p:cNvSpPr txBox="1"/>
          <p:nvPr/>
        </p:nvSpPr>
        <p:spPr>
          <a:xfrm>
            <a:off x="-50357" y="1822178"/>
            <a:ext cx="1432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Náklady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5B2004B0-F61E-4438-86B5-8A31CC5F0AF7}"/>
              </a:ext>
            </a:extLst>
          </p:cNvPr>
          <p:cNvSpPr txBox="1"/>
          <p:nvPr/>
        </p:nvSpPr>
        <p:spPr>
          <a:xfrm>
            <a:off x="7996518" y="5550350"/>
            <a:ext cx="152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Tržby / t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68420EBF-28E8-41F2-AD90-C8FA6469992E}"/>
              </a:ext>
            </a:extLst>
          </p:cNvPr>
          <p:cNvSpPr txBox="1"/>
          <p:nvPr/>
        </p:nvSpPr>
        <p:spPr>
          <a:xfrm>
            <a:off x="6038007" y="1391198"/>
            <a:ext cx="1054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681E0CF0-D868-4E69-B8C9-797F22497D5E}"/>
                  </a:ext>
                </a:extLst>
              </p:cNvPr>
              <p:cNvSpPr txBox="1"/>
              <p:nvPr/>
            </p:nvSpPr>
            <p:spPr>
              <a:xfrm>
                <a:off x="7152094" y="1476536"/>
                <a:ext cx="1054505" cy="461665"/>
              </a:xfrm>
              <a:prstGeom prst="rect">
                <a:avLst/>
              </a:prstGeom>
              <a:pattFill prst="pct25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𝑐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𝑘𝑙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681E0CF0-D868-4E69-B8C9-797F22497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094" y="1476536"/>
                <a:ext cx="1054505" cy="461665"/>
              </a:xfrm>
              <a:prstGeom prst="rect">
                <a:avLst/>
              </a:prstGeom>
              <a:blipFill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7A96FB2E-AB46-4A85-86EF-5FA457E5951E}"/>
                  </a:ext>
                </a:extLst>
              </p:cNvPr>
              <p:cNvSpPr txBox="1"/>
              <p:nvPr/>
            </p:nvSpPr>
            <p:spPr>
              <a:xfrm>
                <a:off x="8229495" y="1874475"/>
                <a:ext cx="1054505" cy="461665"/>
              </a:xfrm>
              <a:prstGeom prst="rect">
                <a:avLst/>
              </a:prstGeom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𝑐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7A96FB2E-AB46-4A85-86EF-5FA457E59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495" y="1874475"/>
                <a:ext cx="1054505" cy="461665"/>
              </a:xfrm>
              <a:prstGeom prst="rect">
                <a:avLst/>
              </a:prstGeom>
              <a:blipFill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D4E229C1-4164-4D1B-875C-305E2A4A98C0}"/>
                  </a:ext>
                </a:extLst>
              </p:cNvPr>
              <p:cNvSpPr txBox="1"/>
              <p:nvPr/>
            </p:nvSpPr>
            <p:spPr>
              <a:xfrm>
                <a:off x="8079480" y="3712412"/>
                <a:ext cx="1054505" cy="461665"/>
              </a:xfrm>
              <a:prstGeom prst="rect">
                <a:avLst/>
              </a:prstGeom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D4E229C1-4164-4D1B-875C-305E2A4A9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480" y="3712412"/>
                <a:ext cx="1054505" cy="461665"/>
              </a:xfrm>
              <a:prstGeom prst="rect">
                <a:avLst/>
              </a:prstGeom>
              <a:blipFill>
                <a:blip r:embed="rId4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DDD90C70-C1A9-40B3-9DE7-96B497045EC4}"/>
                  </a:ext>
                </a:extLst>
              </p:cNvPr>
              <p:cNvSpPr txBox="1"/>
              <p:nvPr/>
            </p:nvSpPr>
            <p:spPr>
              <a:xfrm>
                <a:off x="8088284" y="4445037"/>
                <a:ext cx="1054505" cy="461665"/>
              </a:xfrm>
              <a:prstGeom prst="rect">
                <a:avLst/>
              </a:prstGeom>
              <a:pattFill prst="pct25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𝑘𝑙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DDD90C70-C1A9-40B3-9DE7-96B497045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284" y="4445037"/>
                <a:ext cx="1054505" cy="461665"/>
              </a:xfrm>
              <a:prstGeom prst="rect">
                <a:avLst/>
              </a:prstGeom>
              <a:blipFill>
                <a:blip r:embed="rId5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ovéPole 48">
            <a:extLst>
              <a:ext uri="{FF2B5EF4-FFF2-40B4-BE49-F238E27FC236}">
                <a16:creationId xmlns:a16="http://schemas.microsoft.com/office/drawing/2014/main" id="{93AFE744-0189-41FB-B71C-F8BD3FE117C3}"/>
              </a:ext>
            </a:extLst>
          </p:cNvPr>
          <p:cNvSpPr txBox="1"/>
          <p:nvPr/>
        </p:nvSpPr>
        <p:spPr>
          <a:xfrm>
            <a:off x="2828396" y="5535412"/>
            <a:ext cx="1054505" cy="24622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cs-CZ" sz="1000" dirty="0"/>
              <a:t>Bod zvratu </a:t>
            </a:r>
            <a:r>
              <a:rPr lang="cs-CZ" sz="1000" dirty="0" err="1"/>
              <a:t>kl</a:t>
            </a:r>
            <a:endParaRPr lang="cs-CZ" sz="1000" dirty="0"/>
          </a:p>
        </p:txBody>
      </p: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CB3AA83C-5FD2-4F1A-B83D-2DFD17B41960}"/>
              </a:ext>
            </a:extLst>
          </p:cNvPr>
          <p:cNvSpPr txBox="1"/>
          <p:nvPr/>
        </p:nvSpPr>
        <p:spPr>
          <a:xfrm>
            <a:off x="4075172" y="5535412"/>
            <a:ext cx="1054505" cy="246221"/>
          </a:xfrm>
          <a:prstGeom prst="rect">
            <a:avLst/>
          </a:prstGeom>
          <a:pattFill prst="pct25">
            <a:fgClr>
              <a:schemeClr val="accent2">
                <a:lumMod val="75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cs-CZ" sz="1000" dirty="0"/>
              <a:t>Bod zvratu </a:t>
            </a:r>
            <a:r>
              <a:rPr lang="cs-CZ" sz="1000" dirty="0" err="1"/>
              <a:t>kt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6089346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30000"/>
              </a:lnSpc>
              <a:buNone/>
            </a:pPr>
            <a:r>
              <a:rPr lang="cs-CZ" sz="2000" b="1" dirty="0"/>
              <a:t>Restrukturalizace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Pokud je podnik v tzv. červených číslech tzn. ve ztrátě, do černých čísel (k zisku) se vrátí pouze: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Zvýšením tržeb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Zvýšením marže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Posunutím svého bodu zvratu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marL="324000" lvl="1" indent="0" algn="ctr">
              <a:lnSpc>
                <a:spcPct val="13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POZOR!</a:t>
            </a:r>
          </a:p>
          <a:p>
            <a:pPr marL="324000" lvl="1" indent="0" algn="ctr">
              <a:lnSpc>
                <a:spcPct val="130000"/>
              </a:lnSpc>
              <a:buNone/>
            </a:pPr>
            <a:r>
              <a:rPr lang="cs-CZ" dirty="0"/>
              <a:t>Snížení hranice bodu zvratu může vést ke snížení ziskovosti podniku vedoucí do začarovaného kruhu.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05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b="1" dirty="0"/>
              <a:t>Externí uživatelé finanční analýzy:</a:t>
            </a:r>
            <a:endParaRPr lang="cs-CZ" sz="20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Potencionální investoři – podobně jako vlastníci verifikují, zda vložené prostředky jsou zhodnocovány a využívány tak jak by měly. Vlastník i potenciální investor se soustředí především na výnosy. Sledují ukazatele tržní hodnoty společnosti, vývoj tržních ukazatelů, ukazatele ziskovosti a také vztah peněžních toků k dlouhodobým závazkům.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Banky a jiní věřitelé – zaměřují se především na dlouhodobou zadluženost, likviditu, rentabilitu a hodnocení ziskovosti v dlouhém časovém období. Na základě zmíněných informací se rozhodují, zda je pro ně podnik dostatečně důvěryhodný a bude schopen plnit své závazky. </a:t>
            </a:r>
          </a:p>
        </p:txBody>
      </p:sp>
    </p:spTree>
    <p:extLst>
      <p:ext uri="{BB962C8B-B14F-4D97-AF65-F5344CB8AC3E}">
        <p14:creationId xmlns:p14="http://schemas.microsoft.com/office/powerpoint/2010/main" val="309733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000" b="1" dirty="0"/>
              <a:t>Externí uživatelé finanční analýzy: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Obchodní partneři – sledují, zda podnik je schopen dostát svým závazkům. Soustředí se hlavně na ukazatele likvidity.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Konkurence – porovnávají vlastní finanční situaci se situací jiných podniků v odvětví. Soustředí se především na výsledky hospodaření, rentabilitu a ziskovou marži.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Stát a jeho orgány – sledování ukazatelů finanční analýzy mají především pro kontrolu vykazovaných daní. Ale může to být také kvůli kontrole podniků, rozdělování finanční výpomoci (dotace) a tvorbu různých statistik. </a:t>
            </a:r>
          </a:p>
        </p:txBody>
      </p:sp>
    </p:spTree>
    <p:extLst>
      <p:ext uri="{BB962C8B-B14F-4D97-AF65-F5344CB8AC3E}">
        <p14:creationId xmlns:p14="http://schemas.microsoft.com/office/powerpoint/2010/main" val="89547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Je důležité zvážit, pro koho je finanční analýza zpracovávána, protože každá zájmová skupina preferuje jiné informace!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Je tedy nutné nejdříve definovat cíl finanční analýzy.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Zvolenému cíli následně přizpůsobujeme metody finanční analýzy.</a:t>
            </a:r>
          </a:p>
        </p:txBody>
      </p:sp>
    </p:spTree>
    <p:extLst>
      <p:ext uri="{BB962C8B-B14F-4D97-AF65-F5344CB8AC3E}">
        <p14:creationId xmlns:p14="http://schemas.microsoft.com/office/powerpoint/2010/main" val="336048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Podle objektu zkoumání: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Mezinárodní analýza – analýza aspektů nadnárodního charakteru (např. globalizační tendence). Informace jsou pak používány do analýz na nižší úrovni.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Analýza národního hospodářství – je zdrojem informací o vývoji vnějšího prostředí firmy. Situace ekonomiky má velký dopad na výkonnost a zdraví firem. Jedná se například o míru ekonomického růstu, míru inflace, míru nezaměstnanosti a také o vývoj úrokové míry.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4395073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2005</TotalTime>
  <Words>3572</Words>
  <Application>Microsoft Office PowerPoint</Application>
  <PresentationFormat>Širokoúhlá obrazovka</PresentationFormat>
  <Paragraphs>478</Paragraphs>
  <Slides>58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5" baseType="lpstr">
      <vt:lpstr>Arial</vt:lpstr>
      <vt:lpstr>Cambria Math</vt:lpstr>
      <vt:lpstr>Tahoma</vt:lpstr>
      <vt:lpstr>Verdana</vt:lpstr>
      <vt:lpstr>Wingdings</vt:lpstr>
      <vt:lpstr>Prezentace_MU_CZ</vt:lpstr>
      <vt:lpstr>Document</vt:lpstr>
      <vt:lpstr>Finanční analýza I.   </vt:lpstr>
      <vt:lpstr>Finanční analýza </vt:lpstr>
      <vt:lpstr>Finanční analýza </vt:lpstr>
      <vt:lpstr>Funkce finanční analýzy </vt:lpstr>
      <vt:lpstr>Uživatelé finanční analýzy </vt:lpstr>
      <vt:lpstr>Uživatelé finanční analýzy </vt:lpstr>
      <vt:lpstr>Uživatelé finanční analýzy </vt:lpstr>
      <vt:lpstr>Uživatelé finanční analýzy </vt:lpstr>
      <vt:lpstr>Členění finanční analýzy </vt:lpstr>
      <vt:lpstr>Členění finanční analýzy </vt:lpstr>
      <vt:lpstr>Členění finanční analýzy </vt:lpstr>
      <vt:lpstr>Finanční analýza</vt:lpstr>
      <vt:lpstr>Finanční analýza</vt:lpstr>
      <vt:lpstr>Ekonomická analýza</vt:lpstr>
      <vt:lpstr>Analýza odvětví</vt:lpstr>
      <vt:lpstr>Technologie – kapitálové výdaje</vt:lpstr>
      <vt:lpstr>Vyhodnocení ekonomického prostředí podniku </vt:lpstr>
      <vt:lpstr>Konkurenční postavení</vt:lpstr>
      <vt:lpstr>Dodavatelsko - odběratelské vztahy</vt:lpstr>
      <vt:lpstr>Dodavatelsko - odběratelské vztahy</vt:lpstr>
      <vt:lpstr>Riziko země</vt:lpstr>
      <vt:lpstr>Řízení společnosti</vt:lpstr>
      <vt:lpstr>Vlastnictví společnosti</vt:lpstr>
      <vt:lpstr>Vztah k ostatním věřitelům </vt:lpstr>
      <vt:lpstr>Zdroje informací pro účetní analýzu </vt:lpstr>
      <vt:lpstr>Účetní analýza</vt:lpstr>
      <vt:lpstr>Srovnávací a normativní analýza</vt:lpstr>
      <vt:lpstr>Metody finanční analýzy </vt:lpstr>
      <vt:lpstr>Metody finanční analýzy </vt:lpstr>
      <vt:lpstr>Metody finanční analýzy </vt:lpstr>
      <vt:lpstr>Horizontální analýza</vt:lpstr>
      <vt:lpstr>Metody finanční analýzy </vt:lpstr>
      <vt:lpstr>Vertikální analýza </vt:lpstr>
      <vt:lpstr>Metody finanční analýzy </vt:lpstr>
      <vt:lpstr>Metody finanční analýzy </vt:lpstr>
      <vt:lpstr>Metody finanční analýzy </vt:lpstr>
      <vt:lpstr>Metody finanční analýzy </vt:lpstr>
      <vt:lpstr>Metody finanční analýzy </vt:lpstr>
      <vt:lpstr>Metody finanční analýzy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Pyramidové soustavy ukazatelů</vt:lpstr>
      <vt:lpstr>Pyramidové soustavy ukazatelů</vt:lpstr>
      <vt:lpstr>Analýza marže</vt:lpstr>
      <vt:lpstr>Provozní páka (Operating leverage)</vt:lpstr>
      <vt:lpstr>Provozní páka (Operating leverage)</vt:lpstr>
      <vt:lpstr>Breakeven point (Bod zvratu)</vt:lpstr>
      <vt:lpstr>Breakeven point (Bod zvratu)</vt:lpstr>
      <vt:lpstr>Breakeven point (Bod zvratu)</vt:lpstr>
      <vt:lpstr>Breakeven point (Bod zvratu)</vt:lpstr>
      <vt:lpstr>Breakeven point (Bod zvratu)</vt:lpstr>
      <vt:lpstr>Breakeven point (Bod zvratu)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8</cp:revision>
  <cp:lastPrinted>1601-01-01T00:00:00Z</cp:lastPrinted>
  <dcterms:created xsi:type="dcterms:W3CDTF">2019-10-20T17:16:57Z</dcterms:created>
  <dcterms:modified xsi:type="dcterms:W3CDTF">2022-03-28T08:04:24Z</dcterms:modified>
</cp:coreProperties>
</file>