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20" r:id="rId3"/>
    <p:sldId id="464" r:id="rId4"/>
    <p:sldId id="465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8" r:id="rId17"/>
    <p:sldId id="477" r:id="rId18"/>
    <p:sldId id="479" r:id="rId19"/>
    <p:sldId id="480" r:id="rId20"/>
    <p:sldId id="481" r:id="rId21"/>
    <p:sldId id="482" r:id="rId22"/>
    <p:sldId id="483" r:id="rId23"/>
    <p:sldId id="484" r:id="rId24"/>
    <p:sldId id="485" r:id="rId25"/>
    <p:sldId id="506" r:id="rId26"/>
    <p:sldId id="507" r:id="rId27"/>
    <p:sldId id="508" r:id="rId28"/>
    <p:sldId id="509" r:id="rId29"/>
    <p:sldId id="510" r:id="rId30"/>
    <p:sldId id="511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22" r:id="rId41"/>
    <p:sldId id="523" r:id="rId42"/>
    <p:sldId id="524" r:id="rId43"/>
    <p:sldId id="525" r:id="rId44"/>
    <p:sldId id="526" r:id="rId45"/>
    <p:sldId id="527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analýza II.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Poměrové ukazatele likvidity, aktivity, zadluženosti, moderní metody hodnocení finanční situace podniku</a:t>
            </a:r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Okamžitá likvidita </a:t>
            </a:r>
            <a:r>
              <a:rPr lang="cs-CZ" sz="2400" dirty="0"/>
              <a:t>(Cash Ratio, likvidita 1. stupně)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hodnotí likviditu podniku nejpřísněji, </a:t>
            </a:r>
            <a:r>
              <a:rPr lang="cs-CZ" sz="2000" b="1" dirty="0"/>
              <a:t>poměřuje pouze nejlikvidnější část oběžných aktiv s krátkodobými závazky.</a:t>
            </a:r>
            <a:r>
              <a:rPr lang="cs-CZ" sz="2000" dirty="0"/>
              <a:t> </a:t>
            </a:r>
          </a:p>
          <a:p>
            <a:pPr marL="72000" indent="0" algn="ctr">
              <a:buNone/>
            </a:pPr>
            <a:r>
              <a:rPr lang="cs-CZ" sz="2000" b="1" dirty="0"/>
              <a:t>Okamžitá likvidita = Peněžní prostředky/KTD závazky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Vyjadřuje okamžitou schopnost podniku uhradit určitou výši běžných závazků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 krátkodobého finančního majetku spadá hotovost, prostředky na běžných účtech, směnky, šeky a krátkodobé cenné papíry. Doporučený interval hodnot je 0,2 – 0,5.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99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 ukazují, jak moc podnik využívá cizí zdroje, tedy jak moc je zadlužen.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Zadlužení může podniku do určité míry snížit průměrné náklady na kapitál, než kdyby používal pouze vlastní zdroje (ty jsou pro podnik nejdražší, protože vlastníci jsou vystaveni většímu riziku než věřitelé).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1536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Zadluženost tedy nemusí nezbytně znamenat negativní dopad na podnik. Pokud je však podnik zadlužen příliš, dojde k opětovnému nárůstu průměrných nákladů na kapitál a zadluženost je potřeba snížit.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 tedy poskytují cenné informace o tom, co by měl podnik udělat, aby se přiblížil vhodnému složení své kapitálové struktury a maximalizoval tak hodnotu podniku.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9468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Ukazatel celkové zadluženosti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Míra zadluženosti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Finanční páka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Ukazatel úrokového krytí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381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Celková zadluženost </a:t>
            </a:r>
            <a:r>
              <a:rPr lang="cs-CZ" sz="2400" dirty="0"/>
              <a:t>(</a:t>
            </a:r>
            <a:r>
              <a:rPr lang="cs-CZ" sz="2400" dirty="0" err="1"/>
              <a:t>Debt</a:t>
            </a:r>
            <a:r>
              <a:rPr lang="cs-CZ" sz="2400" dirty="0"/>
              <a:t> Ratio),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nazývána také věřitelským rizikem, je podílem cizích zdrojů na celkových aktivech. Čím vyšší je ukazatel zadluženosti, tím nižší finanční stability podnik dosahuje.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Optimální hodnota závisí na odvětví, ve kterém podnik působí, a také na jeho schopnosti hradit úroky.</a:t>
            </a:r>
          </a:p>
          <a:p>
            <a:pPr marL="72000" indent="0" algn="ctr">
              <a:buNone/>
            </a:pPr>
            <a:r>
              <a:rPr lang="cs-CZ" sz="2400" b="1" dirty="0"/>
              <a:t>Celková zadluženost = Cizí zdroje/Aktiva * 100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7345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Míra zadluženosti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poměřuje cizí a vlastní kapitál.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Pro jeho posuzování je důležitý jeho časový vývoj, zda se podíl cizích zdrojů zvyšuje, či snižuje.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signalizuje, do jaké míry by mohly být ohroženy nároky věřitelů.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8F665ED-0025-42C9-A4A7-66FFF7D73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7" y="4645638"/>
            <a:ext cx="5481532" cy="86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9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Finanční páka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efekt zvyšování rentability vlastního kapitálu použitím cizího kapitálu v kapitálové struktuře podniku:</a:t>
            </a:r>
            <a:br>
              <a:rPr lang="cs-CZ" sz="2000" dirty="0"/>
            </a:br>
            <a:endParaRPr lang="cs-CZ" sz="2000" dirty="0"/>
          </a:p>
          <a:p>
            <a:pPr marL="72000" indent="0" algn="ctr">
              <a:buNone/>
            </a:pPr>
            <a:r>
              <a:rPr lang="cs-CZ" sz="2000" b="1" i="0" dirty="0">
                <a:solidFill>
                  <a:srgbClr val="FF0000"/>
                </a:solidFill>
                <a:effectLst/>
              </a:rPr>
              <a:t>Je-li úroková míra nižší než výnosnost aktiv, potom použití cizího kapitálu zvyšuje výnosnost vlastního kapitálu.</a:t>
            </a:r>
          </a:p>
          <a:p>
            <a:pPr marL="72000" indent="0" algn="ctr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sz="2400" b="1" dirty="0"/>
              <a:t>Finanční páka = Aktiva/Vlastní kapitál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3760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Úrokové krytí </a:t>
            </a:r>
            <a:r>
              <a:rPr lang="cs-CZ" sz="2000" dirty="0"/>
              <a:t>(</a:t>
            </a:r>
            <a:r>
              <a:rPr lang="cs-CZ" sz="2000" dirty="0" err="1"/>
              <a:t>Interest</a:t>
            </a:r>
            <a:r>
              <a:rPr lang="cs-CZ" sz="2000" dirty="0"/>
              <a:t> </a:t>
            </a:r>
            <a:r>
              <a:rPr lang="cs-CZ" sz="2000" dirty="0" err="1"/>
              <a:t>Coverage</a:t>
            </a:r>
            <a:r>
              <a:rPr lang="cs-CZ" sz="2000" dirty="0"/>
              <a:t>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 zisku před úroky a zdaněním a nákladových úroků.</a:t>
            </a:r>
          </a:p>
          <a:p>
            <a:pPr marL="72000" indent="0" algn="just">
              <a:buNone/>
            </a:pPr>
            <a:r>
              <a:rPr lang="cs-CZ" sz="2000" b="1" dirty="0"/>
              <a:t>Úrokové krytí = EBIT/nákladové úroky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Charakterizuje schopnost podniku tvořit zdroje na úhradu úroků. Akcionáře informuje o tom, zda je podnik schopen platit úroky z dluhů a věřitele informuje o míře zajištění jejich pohledávek.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Čím vyšších hodnot ukazatel dosahuje, tím vyšší je schopnost společnosti splácet úroky. Doporučená hodnota je udávána v rozmezí 3–6, za optimum je považována hodnota 8 a více. Pod hranicí 3 jsou na místě obavy o schopnost společnosti obsluhovat své dluhy.</a:t>
            </a:r>
          </a:p>
        </p:txBody>
      </p:sp>
    </p:spTree>
    <p:extLst>
      <p:ext uri="{BB962C8B-B14F-4D97-AF65-F5344CB8AC3E}">
        <p14:creationId xmlns:p14="http://schemas.microsoft.com/office/powerpoint/2010/main" val="2718632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aktivity odpovídají na otázku, jak dobře využívá podnik svá aktiva.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Pokud má podnik nadbytek aktiv, znamená to, že má i zbytečně vysoké náklady.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Opačně, pokud má podnik příliš málo aktiv, může to pro něj znamenat ušlé příležitosti a nízké výnosy.</a:t>
            </a:r>
          </a:p>
        </p:txBody>
      </p:sp>
    </p:spTree>
    <p:extLst>
      <p:ext uri="{BB962C8B-B14F-4D97-AF65-F5344CB8AC3E}">
        <p14:creationId xmlns:p14="http://schemas.microsoft.com/office/powerpoint/2010/main" val="4946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aktivity lze vyjádřit buď jako dobu obratu nebo jako rychlost obratu.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Doba obratu </a:t>
            </a:r>
            <a:r>
              <a:rPr lang="cs-CZ" sz="2400" dirty="0"/>
              <a:t>je charakterizována jako doba, za kterou se jednotlivé položky aktiv přemění na peníze. Doba obratu proto bývá vyjádřena počtem dní. 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Rychlost obratu </a:t>
            </a:r>
            <a:r>
              <a:rPr lang="cs-CZ" sz="2400" dirty="0"/>
              <a:t>vystihuje, kolikrát jsou aktiva přeměněna během určeného období. Tímto obdobím bývá většinou jeden rok. Obecně platí, že čím je rychlost obratu nižší, tím je počet dní potřebný k přeměně vyšší.</a:t>
            </a:r>
          </a:p>
        </p:txBody>
      </p:sp>
    </p:spTree>
    <p:extLst>
      <p:ext uri="{BB962C8B-B14F-4D97-AF65-F5344CB8AC3E}">
        <p14:creationId xmlns:p14="http://schemas.microsoft.com/office/powerpoint/2010/main" val="213320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Poměrové ukazatele představují podíl dvou položek účetních výkazů.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Navazují na horizontální a vertikální analýzu a pomáhají nám vytvořit si poměrně rychlý a spolehlivý obraz o hospodaření podniku.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Počítají pouze s daty, které jsou veřejně dostupné ze základních účetních výkazů a poskytují možnost srovnání s konkurenčními podniky. Proto se jedná o velmi oblíbené ukazatele při hodnocení výkonnosti podniku. 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Rychlost obratu celkových aktiv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Turnover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zásob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Sales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Inventory)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pohledávek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Receivable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Outstanding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 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závazků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Payable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Outstanding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9706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Rychlost obratu celkových aktiv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Turnover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univerzální ukazatel, který měří efektivnost nakládání s aktivy podniku. Spolu s ukazatelem ziskové marže a finanční páky má určující vliv na rentabilitu celkového kapitálu.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Udává, kolikrát se aktiva obrátí v tržbách za jeden rok.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000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Jedná se tedy o poměr tržeb a celkových aktiv. Čím vyšších hodnot dosahuje, tím pro podnik lépe. Optimální hodnoty ukazatele se liší v závislosti na odvětví, minimální doporučená úroveň je obecně uváděna ve výši 1.</a:t>
            </a:r>
          </a:p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lang="cs-CZ" sz="2000" b="1" dirty="0">
                <a:solidFill>
                  <a:srgbClr val="000000"/>
                </a:solidFill>
                <a:latin typeface="Arial"/>
              </a:rPr>
              <a:t>Rychlost obratu aktiv = Tržby/Aktiva</a:t>
            </a:r>
            <a:endParaRPr kumimoji="0" lang="cs-CZ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519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zásob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Sales </a:t>
            </a:r>
            <a:r>
              <a:rPr lang="cs-CZ" sz="2400" dirty="0" err="1"/>
              <a:t>of</a:t>
            </a:r>
            <a:r>
              <a:rPr lang="cs-CZ" sz="2400" dirty="0"/>
              <a:t> Inventory)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udává počet dní, po které jsou aktiva vázána ve formě zásob, resp. za kolik dní dojde k uhrazení zásob z dosahovaných tržeb.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b="1" dirty="0">
              <a:solidFill>
                <a:srgbClr val="000000"/>
              </a:solidFill>
              <a:latin typeface="Arial"/>
            </a:endParaRPr>
          </a:p>
          <a:p>
            <a:pPr marL="72000" indent="0" algn="ctr">
              <a:buNone/>
            </a:pPr>
            <a:r>
              <a:rPr lang="cs-CZ" sz="2400" b="1" dirty="0"/>
              <a:t>Doba obratu zásob = (Zásoby/Tržby)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2484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pohledávek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Receivable</a:t>
            </a:r>
            <a:r>
              <a:rPr lang="cs-CZ" sz="2400" dirty="0"/>
              <a:t> </a:t>
            </a:r>
            <a:r>
              <a:rPr lang="cs-CZ" sz="2400" dirty="0" err="1"/>
              <a:t>Outstanding</a:t>
            </a:r>
            <a:r>
              <a:rPr lang="cs-CZ" sz="2400" dirty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Vypovídá o počtu dní, za které se pohledávky přemění na peněžní prostředky, resp. o době, za niž byly pohledávky v průměru uhrazovány (tzv. průměrné inkasní období).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Doba obratu pohledávek by měla dosahovat co nejnižších hodnot.</a:t>
            </a:r>
          </a:p>
          <a:p>
            <a:pPr marL="72000" indent="0" algn="ctr">
              <a:buNone/>
            </a:pPr>
            <a:endParaRPr lang="cs-CZ" sz="2000" b="1" dirty="0"/>
          </a:p>
          <a:p>
            <a:pPr marL="72000" indent="0" algn="ctr">
              <a:buNone/>
            </a:pPr>
            <a:r>
              <a:rPr lang="cs-CZ" sz="2000" b="1" dirty="0"/>
              <a:t>Doba obratu pohledávek = (KTD pohledávky z obchodního styku/Tržby)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8370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závazků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Payable</a:t>
            </a:r>
            <a:r>
              <a:rPr lang="cs-CZ" sz="2400" dirty="0"/>
              <a:t> </a:t>
            </a:r>
            <a:r>
              <a:rPr lang="cs-CZ" sz="2400" dirty="0" err="1"/>
              <a:t>Outstanding</a:t>
            </a:r>
            <a:r>
              <a:rPr lang="cs-CZ" sz="2400" dirty="0"/>
              <a:t>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udává, za jakou dobu jsou v průměru závazky podniku uhrazovány.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Optimální je zvyšování doby splatnosti závazků (a snižování rychlosti jejich obratu), neboť tak dochází k prodloužení doby, po kterou je čerpán obchodní úvěr, a podnik tak může získat levný zdroj financování.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72000" indent="0" algn="ctr">
              <a:buNone/>
            </a:pPr>
            <a:r>
              <a:rPr lang="cs-CZ" sz="2400" b="1" dirty="0"/>
              <a:t>Doba obratu závazků = (KTD závazky z obchodního styku/Tržby)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451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Souhrnné indexy hodnocení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Vytváří souhrnnou charakteristiku celkové finančně-ekonomické situace podniku pomocí jednoho čísla.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Nižší vypovídací schopnost než podrobná finanční analýza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Rychlé, globální srovnání řady podniků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Orientační podklad pro hodnocení</a:t>
            </a:r>
          </a:p>
        </p:txBody>
      </p:sp>
    </p:spTree>
    <p:extLst>
      <p:ext uri="{BB962C8B-B14F-4D97-AF65-F5344CB8AC3E}">
        <p14:creationId xmlns:p14="http://schemas.microsoft.com/office/powerpoint/2010/main" val="2542716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Souhrnné indexy hodnocení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Účelově vybrané skupiny ukazatelů, jejichž cílem je předpovědět finanční situaci.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Bankrotní modely</a:t>
            </a:r>
            <a:r>
              <a:rPr lang="cs-CZ" dirty="0"/>
              <a:t>, které odpovídají na otázku, zda je podnik ohrožen bankrotem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Altmanovo Z-scóre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Model IN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Bonitní modely</a:t>
            </a:r>
            <a:r>
              <a:rPr lang="cs-CZ" dirty="0"/>
              <a:t>, které bodovým ohodnocením stanovují bonitu podniku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 err="1"/>
              <a:t>Kralickův</a:t>
            </a:r>
            <a:r>
              <a:rPr lang="cs-CZ" sz="2000" dirty="0"/>
              <a:t> </a:t>
            </a:r>
            <a:r>
              <a:rPr lang="cs-CZ" sz="2000" dirty="0" err="1"/>
              <a:t>Quicktest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7511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Altmanovo Z-scóre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Součet hodnot pěti běžných poměrových ukazatelů, jimž je přiřazena různá váha</a:t>
                </a:r>
              </a:p>
              <a:p>
                <a:pPr algn="just"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algn="just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𝐙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𝟏𝟗𝟖𝟑</m:t>
                        </m:r>
                      </m:sub>
                    </m:sSub>
                    <m:r>
                      <a:rPr lang="en-US" sz="2000" b="1" i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(0,717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) + (0,847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(3,107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(0,42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(0,998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cs-CZ" sz="2000" b="1" dirty="0">
                  <a:solidFill>
                    <a:srgbClr val="00000A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2000" indent="0" algn="just">
                  <a:buNone/>
                </a:pPr>
                <a:r>
                  <a:rPr lang="cs-CZ" sz="1800" dirty="0">
                    <a:solidFill>
                      <a:srgbClr val="00000A"/>
                    </a:solidFill>
                    <a:cs typeface="Times New Roman" panose="02020603050405020304" pitchFamily="18" charset="0"/>
                  </a:rPr>
                  <a:t>Kde: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X1 = ČPK/A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X2 = Nerozdělený zisk/A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X3 = EBIT/A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X4 = VK/CZ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X5 = Tržby/A</a:t>
                </a:r>
              </a:p>
              <a:p>
                <a:pPr marL="72000" indent="0" algn="just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1E32E478-8962-4264-8101-AD91464C0411}"/>
              </a:ext>
            </a:extLst>
          </p:cNvPr>
          <p:cNvSpPr txBox="1"/>
          <p:nvPr/>
        </p:nvSpPr>
        <p:spPr>
          <a:xfrm>
            <a:off x="5829005" y="3783469"/>
            <a:ext cx="56429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atin typeface="+mn-lt"/>
              </a:rPr>
              <a:t>Interpretace: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Z-scóre &gt; 2,9 pásmo prosperity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1,2 &lt; Z-scóre &lt; 2,9 pásmo šedé zóny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Z-scóre &lt; 1,2 pásmo bankrotu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720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Model IN – Index důvěryhodnosti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Model byl zpracován manžely </a:t>
                </a:r>
                <a:r>
                  <a:rPr lang="cs-CZ" sz="2000" dirty="0" err="1"/>
                  <a:t>Neumaierovými</a:t>
                </a:r>
                <a:r>
                  <a:rPr lang="cs-CZ" sz="2000" dirty="0"/>
                  <a:t> s cílem vyhodnotit zdraví českých firem v českém prostředí. Tři verze IN97, IN99, IN05.</a:t>
                </a:r>
              </a:p>
              <a:p>
                <a:pPr algn="just"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marL="72000" indent="0" algn="just">
                  <a:buNone/>
                </a:pPr>
                <a:r>
                  <a:rPr lang="cs-CZ" sz="1800" b="1" dirty="0">
                    <a:solidFill>
                      <a:srgbClr val="00000A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𝟎𝟓</m:t>
                    </m:r>
                    <m:r>
                      <a:rPr lang="en-US" sz="1800" b="1" i="1" smtClean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𝟎𝟒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𝟗𝟕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𝟐𝟏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𝟎𝟗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b>
                        </m:sSub>
                      </m:e>
                    </m:d>
                  </m:oMath>
                </a14:m>
                <a:endParaRPr lang="cs-CZ" sz="2000" b="1" dirty="0"/>
              </a:p>
              <a:p>
                <a:pPr marL="72000" indent="0" algn="just">
                  <a:buNone/>
                </a:pPr>
                <a:r>
                  <a:rPr lang="cs-CZ" sz="1800" dirty="0"/>
                  <a:t>Kde: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X1 = A/CZ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X2 = EBIT/Úrokové náklady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X3 = EBIT/A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X4 = Tržby/A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X5 = OA/KTD CZ</a:t>
                </a:r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680" r="-1474" b="-50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C7C9E39E-C9B7-48C5-A64F-3C198D8DB3A3}"/>
              </a:ext>
            </a:extLst>
          </p:cNvPr>
          <p:cNvSpPr txBox="1"/>
          <p:nvPr/>
        </p:nvSpPr>
        <p:spPr>
          <a:xfrm>
            <a:off x="4278385" y="3762001"/>
            <a:ext cx="71936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atin typeface="+mn-lt"/>
              </a:rPr>
              <a:t>Interpretace: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IN05 &gt; 1,77 podnik s pravděpodobností 67% tvoří hodnotu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IN05 &lt; 0,75 podnik spěje k bankrotu s 86% pravděpodobností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4524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/>
              <a:t>Kralickův Quicktest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Skládá se ze 4 rovnic, z nichž dvě hodnotí finanční stabilitu a dvě výnosovou situaci firmy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R1 = VK/A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R2 = (CZ – peněžní prostředky)/provozní cash flow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R3 = EBIT/A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R4 = provozní cash flow/tržby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K výsledkům se přiřadí bodové hodnocení dle tabulky: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16BAF8C-D276-4603-8B01-B3D050E3A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37305"/>
              </p:ext>
            </p:extLst>
          </p:nvPr>
        </p:nvGraphicFramePr>
        <p:xfrm>
          <a:off x="3144786" y="4345602"/>
          <a:ext cx="6245794" cy="2006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299">
                  <a:extLst>
                    <a:ext uri="{9D8B030D-6E8A-4147-A177-3AD203B41FA5}">
                      <a16:colId xmlns:a16="http://schemas.microsoft.com/office/drawing/2014/main" val="1297701350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569361331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4108968945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1704659910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1859030095"/>
                    </a:ext>
                  </a:extLst>
                </a:gridCol>
                <a:gridCol w="1146287">
                  <a:extLst>
                    <a:ext uri="{9D8B030D-6E8A-4147-A177-3AD203B41FA5}">
                      <a16:colId xmlns:a16="http://schemas.microsoft.com/office/drawing/2014/main" val="2084798489"/>
                    </a:ext>
                  </a:extLst>
                </a:gridCol>
              </a:tblGrid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bodů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 bod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2 body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3 body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4 body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538481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0 - 0,1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0,1 - 0,2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0,2 – 0,3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0,3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431441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3 - 5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5 – 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12 – 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30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8330870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– 0,08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0,08 – 0,12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0,12 – 0,15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0,15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587328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– 0,05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0,05 – 0,08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0,08 – 0,1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20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79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Poměrové ukazatele však neposkytují komplexní obraz o hospodaření firmy a neměly by být konečným bodem analýzy.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Výsledky poměrových ukazatelů je vhodné použít pro další rozbor a zaměřit se více do hloubky na identifikované potencionálně problémové oblasti. 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0477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/>
              <a:t>Kralickův Quicktest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Hodnocení</a:t>
            </a:r>
            <a:r>
              <a:rPr lang="cs-CZ" sz="2000" dirty="0"/>
              <a:t> je provedeno ve třech krocích: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Zhodnotíme finanční stabilitu (součet bodové hodnoty R1 a R2 dělený 2)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Zhodnotíme výnosovou situaci (součet bodové hodnoty R3 a R4 dělený 2)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Následně zhodnotíme finanční situaci jako celek (součet bodové hodnoty finanční stability a výnosové situace dělený 2)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Interpretace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&gt; 3 = bonitní podnik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v intervalu 1 – 3 = šedá zóna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&lt; 1 signalizují potíže ve finančním hospodaření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6123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dirty="0"/>
              <a:t>Výkonnost podniku 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Historický vývoj měření výkonnosti podniku: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1. generace – Zisková marže (zisk / tržby)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2. generace – Růst zisku = maximalizace zisku (80. léta)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3. generace – Výnosnost kapitálu = ROE, ROI, ROCE (90. léta)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4. generace – Tvorba hodnoty pro vlastníky = EVA (současnost)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896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Tradiční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vycházejí zejména z maximalizace zisku jako základního cíle podnikání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ukazatele zisku a rentability je nutné doplnit o další ukazatele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značné množství ukazatelů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možnost ovlivnění pomocí účetních postupů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nezohledňují časovou hodnotu peněz a riziko investorů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některá aktiva, resp. zdroje jejich krytí jsou využívána, ale nejsou v ukazatelích zahrnuta (majetek v leasingu, aktiva ve vlastnictví podnikatele, zaměstnanců…)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789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Moderní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snaží se o propojení všech činností v podniku i lidí účastnících se podnikových procesů, tak aby byla zvýšena hodnota vložených prostředků vlastníky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orientují se na růst hodnoty podniku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měří výkonnost podniku z pohledu zvýšení jeho hodnoty pro vlastníky (zohledňují koncepci řízení hodnoty a ekonomický zisk)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4695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Moderní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by měly splňovat tyto kritéria: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umožňovat využít co nejvíce informací z účetních údajů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být vhodné jak pro řízení podniku, tak k jeho oceňování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vygenerovat konkrétní parametr, který by stanovil, zda podnik vytváří hodnotu pro vlastníky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mít co nejužší vazbu na cenu akcií podniku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uvažovat pouze hodnoty vytvářené provozní (hlavní) činností podniku </a:t>
            </a:r>
            <a:endParaRPr lang="cs-CZ" sz="18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53997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je měřítkem ekonomické výkonnosti podniku orientovaným na hodnocení růstu hodnoty společnosti,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EVA byl vytvořen v 90. letech společností Stern Stewart &amp; Co.,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na rozdíl od ukazatelů finanční analýzy se neorientuje na účetní ale na </a:t>
            </a:r>
            <a:r>
              <a:rPr lang="cs-CZ" sz="2400" b="1" dirty="0"/>
              <a:t>ekonomický zisk</a:t>
            </a:r>
            <a:r>
              <a:rPr lang="cs-CZ" sz="2400" dirty="0"/>
              <a:t>, který v sobě zahrnuje veškeré náklady včetně nákladů na investovaný kapitál, reflektuje tak i náklady obětované příležitosti,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ukazuje, jakou hodnotu podnik dokázal vytvořit svojí činností navíc, než by vložený kapitál vydělal jinde při stejné rizikovosti.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713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>
                  <a:lnSpc>
                    <a:spcPct val="110000"/>
                  </a:lnSpc>
                  <a:buFont typeface="Wingdings" panose="05000000000000000000" pitchFamily="2" charset="2"/>
                  <a:buChar char="§"/>
                </a:pPr>
                <a:r>
                  <a:rPr lang="en-US" sz="2000" b="1" dirty="0"/>
                  <a:t>EVA (Economic Value Added)</a:t>
                </a:r>
                <a:r>
                  <a:rPr lang="cs-CZ" sz="2000" b="1" dirty="0"/>
                  <a:t> – ekonomická přidaná hodnota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𝐄𝐕𝐀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𝐍𝐎𝐏𝐀𝐓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alternativně:</a:t>
                </a:r>
              </a:p>
              <a:p>
                <a:pPr marL="0" lvl="6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𝐄𝐕𝐀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𝐍𝐎𝐏𝐀𝐓</m:t>
                              </m:r>
                            </m:num>
                            <m:den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den>
                          </m:f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𝐖𝐀𝐂𝐂</m:t>
                          </m:r>
                        </m:e>
                      </m:d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Kde: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NOPAT</a:t>
                </a:r>
                <a:r>
                  <a:rPr lang="cs-CZ" sz="2000" dirty="0"/>
                  <a:t> (Net </a:t>
                </a:r>
                <a:r>
                  <a:rPr lang="cs-CZ" sz="2000" dirty="0" err="1"/>
                  <a:t>Operating</a:t>
                </a:r>
                <a:r>
                  <a:rPr lang="cs-CZ" sz="2000" dirty="0"/>
                  <a:t> Profit </a:t>
                </a:r>
                <a:r>
                  <a:rPr lang="cs-CZ" sz="2000" dirty="0" err="1"/>
                  <a:t>After</a:t>
                </a:r>
                <a:r>
                  <a:rPr lang="cs-CZ" sz="2000" dirty="0"/>
                  <a:t> </a:t>
                </a:r>
                <a:r>
                  <a:rPr lang="cs-CZ" sz="2000" dirty="0" err="1"/>
                  <a:t>Taxes</a:t>
                </a:r>
                <a:r>
                  <a:rPr lang="cs-CZ" sz="2000" dirty="0"/>
                  <a:t>) = zisk z hlavní provozní činnosti po zdanění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C</a:t>
                </a:r>
                <a:r>
                  <a:rPr lang="cs-CZ" sz="2000" dirty="0"/>
                  <a:t> (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kapitál vázány v aktivech, která slouží hlavní provozní činnosti podniku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WACC</a:t>
                </a:r>
                <a:r>
                  <a:rPr lang="cs-CZ" sz="2000" dirty="0"/>
                  <a:t> (</a:t>
                </a:r>
                <a:r>
                  <a:rPr lang="cs-CZ" sz="2000" dirty="0" err="1"/>
                  <a:t>Weighted</a:t>
                </a:r>
                <a:r>
                  <a:rPr lang="cs-CZ" sz="2000" dirty="0"/>
                  <a:t> </a:t>
                </a:r>
                <a:r>
                  <a:rPr lang="cs-CZ" sz="2000" dirty="0" err="1"/>
                  <a:t>Average</a:t>
                </a:r>
                <a:r>
                  <a:rPr lang="cs-CZ" sz="2000" dirty="0"/>
                  <a:t> 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průměrné vážené náklady kapitálu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83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EVA měří to, jak podnik svojí činností přispěl ke zvýšení nebo snížení hodnoty pro své vlastníky,</a:t>
            </a:r>
            <a:r>
              <a:rPr lang="en-US" sz="2000" dirty="0"/>
              <a:t> 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je rozdílem mezi ziskem z hlavní provozní činnosti podniku a náklady na kapitál,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je-li EVA kladná, pak podnik tvoří hodnotu, pokud je EVA záporná, podnik hodnotu ztrácí,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při výpočtu EVA je nezbytné provést úpravu vstupních účetních dat, aby odpovídala ekonomické realitě podniku.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9741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EVA je absolutním ukazatelem, je tak ovlivňován velikostí podniku, a proto jej nelze přímo využít pro komparaci s ostatními podniky. Pro mezipodnikové srovnávání nebo pro sledování vývoje v čase je možné využít relativní ukazatel tzv. </a:t>
                </a:r>
                <a:r>
                  <a:rPr lang="cs-CZ" sz="2000" b="1" dirty="0"/>
                  <a:t>hodnotového rozpětí </a:t>
                </a:r>
                <a:r>
                  <a:rPr lang="cs-CZ" sz="2000" dirty="0"/>
                  <a:t>(</a:t>
                </a:r>
                <a:r>
                  <a:rPr lang="cs-CZ" sz="2000" dirty="0" err="1"/>
                  <a:t>Value</a:t>
                </a:r>
                <a:r>
                  <a:rPr lang="cs-CZ" sz="2000" dirty="0"/>
                  <a:t> Spread):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>
                          <a:latin typeface="Cambria Math" panose="02040503050406030204" pitchFamily="18" charset="0"/>
                        </a:rPr>
                        <m:t>𝐕𝐚𝐥𝐮𝐞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𝐒𝐩𝐫𝐞𝐚𝐝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𝐍𝐎𝐏𝐀𝐓</m:t>
                          </m:r>
                        </m:num>
                        <m:den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  <m:r>
                        <a:rPr lang="cs-CZ" sz="18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𝐑𝐎𝐍𝐀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𝐖𝐀𝐂𝐂</m:t>
                      </m:r>
                    </m:oMath>
                  </m:oMathPara>
                </a14:m>
                <a:endParaRPr lang="cs-CZ" sz="1800" b="1" dirty="0"/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výraz </a:t>
                </a:r>
                <a:r>
                  <a:rPr lang="cs-CZ" sz="2000" b="1" dirty="0"/>
                  <a:t>NOPAT/C</a:t>
                </a:r>
                <a:r>
                  <a:rPr lang="cs-CZ" sz="2000" dirty="0"/>
                  <a:t> označuje rentabilitu čistých operativních aktiv (Return On Net </a:t>
                </a:r>
                <a:r>
                  <a:rPr lang="cs-CZ" sz="2000" dirty="0" err="1"/>
                  <a:t>Operating</a:t>
                </a:r>
                <a:r>
                  <a:rPr lang="cs-CZ" sz="2000" dirty="0"/>
                  <a:t> </a:t>
                </a:r>
                <a:r>
                  <a:rPr lang="cs-CZ" sz="2000" dirty="0" err="1"/>
                  <a:t>Assets</a:t>
                </a:r>
                <a:r>
                  <a:rPr lang="cs-CZ" sz="2000" dirty="0"/>
                  <a:t>, </a:t>
                </a:r>
                <a:r>
                  <a:rPr lang="cs-CZ" sz="2000" b="1" dirty="0"/>
                  <a:t>RONA</a:t>
                </a:r>
                <a:r>
                  <a:rPr lang="cs-CZ" sz="2000" dirty="0"/>
                  <a:t>) </a:t>
                </a:r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hodnotové rozpětí udává rozdíl mezi rentabilitou čistých provozních aktiv a náklady kapitálu</a:t>
                </a:r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vyjadřuje tak ekonomickou rentabilitu (resp. ekonomickou přidanou hodnotu v procentech).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 r="-1474" b="-189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911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NOPAT -</a:t>
            </a:r>
            <a:r>
              <a:rPr lang="cs-CZ" sz="2000" dirty="0"/>
              <a:t> čistý zisk z provozní činnosti je zisk, který podnik vytvořil v souvislosti se svojí hlavní činností po odečtení upravených daní,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jeho výpočet je nutné provést několik úprav výsledku hospodaření, aby zachycoval skutečný ekonomický přínos podniku jeho vlastníkům,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při úpravách musí být zajištěn soulad mezi čistými operačními aktivy a čistým operačním ziskem.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109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Ukazatele rentability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likvidity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aktivity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6808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NOPAT</a:t>
                </a:r>
                <a:r>
                  <a:rPr lang="cs-CZ" sz="2000" dirty="0"/>
                  <a:t> - můžeme vypočítat zjednodušeným způsobem, a to z ukazatele EBIT vynásobeného koeficientem (1–t), kde t je sazba daně z příjmů právnických osob:</a:t>
                </a:r>
              </a:p>
              <a:p>
                <a:pPr marL="914338" lvl="8">
                  <a:lnSpc>
                    <a:spcPct val="120000"/>
                  </a:lnSpc>
                </a:pPr>
                <a:endParaRPr lang="cs-CZ" sz="1800" b="1" dirty="0"/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>
                          <a:latin typeface="Cambria Math" panose="02040503050406030204" pitchFamily="18" charset="0"/>
                        </a:rPr>
                        <m:t>𝐍𝐎𝐏𝐀𝐓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𝐄𝐁𝐈𝐓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×(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𝐭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b="1" dirty="0"/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61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342877" lvl="8" indent="-342877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Kapitál C</a:t>
            </a:r>
            <a:r>
              <a:rPr lang="cs-CZ" sz="2000" dirty="0"/>
              <a:t> představuje zpoplatněný kapitál vložený investory a věřiteli do podniku. Tento kapitál financuje čistá operativní aktiva (Net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r>
              <a:rPr lang="cs-CZ" sz="2000" dirty="0"/>
              <a:t>, NOA), tedy aktiva sloužící k hlavní provozní činnosti podniku. Kapitál je obvykle počítán z údajů k počátku sledovaného období.</a:t>
            </a:r>
          </a:p>
          <a:p>
            <a:pPr marL="342877" lvl="8" indent="-342877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Při výpočtu </a:t>
            </a:r>
            <a:r>
              <a:rPr lang="cs-CZ" sz="2000" b="1" dirty="0"/>
              <a:t>NOA</a:t>
            </a:r>
            <a:r>
              <a:rPr lang="cs-CZ" sz="2000" dirty="0"/>
              <a:t> je nutné provést několik úprav účetních dat, je třeba vyloučit neoperativní aktiva (např. portfoliové finanční investice, krátkodobý finanční majetek, nedokončené investice, nevyužitý majetek..), aktivovat v tržním ocenění položky, které v aktivech nejsou vykazovány (např. leasing, goodwill, náklady na výzkum a vývoj, na marketing,…) a snížit pasiva o neúročený cizí kapitál (zejména krátkodobé závazky)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238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velikost investovaného kapitálu C </a:t>
                </a:r>
                <a:r>
                  <a:rPr lang="cs-CZ" sz="2000" dirty="0"/>
                  <a:t>lze určit dvěma způsoby: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první způsob vychází ze strany aktiv podle následujícího vztahu: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dlouhodob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ý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majetek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+č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ist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ý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pracovn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í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kapit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l</m:t>
                      </m:r>
                    </m:oMath>
                  </m:oMathPara>
                </a14:m>
                <a:endParaRPr lang="cs-CZ" sz="2400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Druhým způsobem je výpočet z pasiv dle vztahu: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pasiva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kr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tkodob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é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vazky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obchodn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ho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styku</m:t>
                      </m:r>
                    </m:oMath>
                  </m:oMathPara>
                </a14:m>
                <a:endParaRPr lang="cs-CZ" sz="2400" dirty="0"/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475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WACC</a:t>
                </a:r>
                <a:r>
                  <a:rPr lang="cs-CZ" sz="2000" dirty="0"/>
                  <a:t> - průměrné vážené náklady kapitálu, se vypočítají pomocí vzorce:</a:t>
                </a:r>
              </a:p>
              <a:p>
                <a:pPr marL="72000" indent="0" algn="just">
                  <a:lnSpc>
                    <a:spcPct val="110000"/>
                  </a:lnSpc>
                  <a:spcBef>
                    <a:spcPts val="726"/>
                  </a:spcBef>
                  <a:spcAft>
                    <a:spcPts val="726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𝐝</m:t>
                          </m:r>
                        </m:sub>
                      </m:sSub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𝐃</m:t>
                          </m:r>
                        </m:num>
                        <m:den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𝐭</m:t>
                          </m:r>
                        </m:e>
                      </m:d>
                      <m:r>
                        <a:rPr lang="cs-CZ" sz="2000" b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𝐄</m:t>
                          </m:r>
                        </m:num>
                        <m:den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Kde: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 err="1"/>
                  <a:t>rd</a:t>
                </a:r>
                <a:r>
                  <a:rPr lang="cs-CZ" sz="2000" dirty="0"/>
                  <a:t> = náklad na cizí kapitál (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Debt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D</a:t>
                </a:r>
                <a:r>
                  <a:rPr lang="cs-CZ" sz="2000" dirty="0"/>
                  <a:t> = cizí úročený kapitál (</a:t>
                </a:r>
                <a:r>
                  <a:rPr lang="cs-CZ" sz="2000" dirty="0" err="1"/>
                  <a:t>Debt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E</a:t>
                </a:r>
                <a:r>
                  <a:rPr lang="cs-CZ" sz="2000" dirty="0"/>
                  <a:t> = vlastní kapitál (</a:t>
                </a:r>
                <a:r>
                  <a:rPr lang="cs-CZ" sz="2000" dirty="0" err="1"/>
                  <a:t>Equity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re</a:t>
                </a:r>
                <a:r>
                  <a:rPr lang="cs-CZ" sz="2000" dirty="0"/>
                  <a:t> = náklad na vlastní kapitál (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Equity</a:t>
                </a:r>
                <a:r>
                  <a:rPr lang="cs-CZ" sz="2000" dirty="0"/>
                  <a:t>), resp. očekávaná výnosnost vlastního kapitálu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C </a:t>
                </a:r>
                <a:r>
                  <a:rPr lang="cs-CZ" sz="2000" dirty="0"/>
                  <a:t>= kapitál celkem (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D + E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t</a:t>
                </a:r>
                <a:r>
                  <a:rPr lang="cs-CZ" sz="2000" dirty="0"/>
                  <a:t> = sazba daně z příjmů právnických osob (Tax)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 r="-510" b="-4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562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0" lvl="8">
              <a:lnSpc>
                <a:spcPct val="150000"/>
              </a:lnSpc>
            </a:pPr>
            <a:r>
              <a:rPr lang="pl-PL" sz="2000" b="1" dirty="0"/>
              <a:t>Výhody EVA: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pomáhá manažerům zlepšovat provozní, finanční i investiční rozhodování 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vhodný nástroj pro řízení firmy a přijímání rozhodnutí</a:t>
            </a:r>
            <a:endParaRPr lang="pl-PL" sz="2000" dirty="0"/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obsahuje v sobě vyjádření všech cílů a ůkolů finančního řízení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je vhodná jako komunikační nástroj (jednoduše ukazuje, kdy je podnik úspěšný)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je vhodná jako metoda pro hodnocení investičních projektů a při oceňování podniků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využívá se i jako koncept odměňování a motivace </a:t>
            </a:r>
            <a:r>
              <a:rPr lang="cs-CZ" sz="2000" dirty="0"/>
              <a:t>manažerů i zaměstnanců 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5015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0" lvl="8">
              <a:lnSpc>
                <a:spcPct val="150000"/>
              </a:lnSpc>
            </a:pPr>
            <a:r>
              <a:rPr lang="pl-PL" sz="2000" b="1" dirty="0"/>
              <a:t>Nevýhody EVA: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potřeba rozsáhlých úprav účetních dat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nevýhodou je také náročnost výpočtu nákladů na kapitál (především vlastního)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jedná o absolutní ukazatel, a proto jej nelze přímo využít pro komparaci s ostatními podniky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344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Likvidita</a:t>
            </a:r>
            <a:r>
              <a:rPr lang="cs-CZ" sz="2400" dirty="0"/>
              <a:t> představuje schopnost firmy dostát svým závazkům.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Likvidnost</a:t>
            </a:r>
            <a:r>
              <a:rPr lang="cs-CZ" sz="2400" dirty="0"/>
              <a:t> znamená, jak rychle je podnik schopen přeměnit svá aktiva na peníze.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Ukazatele likvidity </a:t>
            </a:r>
            <a:r>
              <a:rPr lang="cs-CZ" sz="2400" dirty="0"/>
              <a:t>porovnávají to, co je možno uhradit s tím, co je nutno uhradit, tedy zda je podnik schopen plnit své povinnosti vůči věřitelům. 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056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Řízení likvidity </a:t>
            </a:r>
            <a:r>
              <a:rPr lang="cs-CZ" sz="2400" dirty="0"/>
              <a:t>je velmi důležité, protože pro management představuje dostatečná likvidita nejen snížení rizika, ale také volné prostředky, které mohou být použity pro příležitostné investice.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Pro vlastníky však finanční prostředky vázané v krátkodobých aktivech znamenají nižší zhodnocení. Podnik se tedy musí snažit dosáhnout stavu, kdy zhodnocení prostředků bude maximální, a přitom likvidita bude dostačující.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6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 praxi se nejčastěji uplatňují tři ukazatele, které jsou odstupňovány podle míry likvidy, kterou vyjadřují: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Běžná likvidita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Pohotová likvidita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Okamžitá likvidita - solventnost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717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Běžná likvidita </a:t>
            </a:r>
            <a:r>
              <a:rPr lang="cs-CZ" sz="2400" dirty="0"/>
              <a:t>(</a:t>
            </a:r>
            <a:r>
              <a:rPr lang="cs-CZ" sz="2400" dirty="0" err="1"/>
              <a:t>Working</a:t>
            </a:r>
            <a:r>
              <a:rPr lang="cs-CZ" sz="2400" dirty="0"/>
              <a:t> </a:t>
            </a:r>
            <a:r>
              <a:rPr lang="cs-CZ" sz="2400" dirty="0" err="1"/>
              <a:t>Capital</a:t>
            </a:r>
            <a:r>
              <a:rPr lang="cs-CZ" sz="2400" dirty="0"/>
              <a:t> Ratio, </a:t>
            </a:r>
            <a:r>
              <a:rPr lang="cs-CZ" sz="2400" dirty="0" err="1"/>
              <a:t>Current</a:t>
            </a:r>
            <a:r>
              <a:rPr lang="cs-CZ" sz="2400" dirty="0"/>
              <a:t> Ratio),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označovaná také jako likvidita 3. stupně</a:t>
            </a:r>
          </a:p>
          <a:p>
            <a:pPr marL="72000" indent="0" algn="ctr">
              <a:buNone/>
            </a:pPr>
            <a:r>
              <a:rPr lang="cs-CZ" sz="2000" b="1" dirty="0"/>
              <a:t>Běžná likvidita = Oběžná aktiva/KTD závazky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Běžná likvidita udává, kolikrát je schopen podnik uspokojit své věřitele, kdyby proměnil veškerá OA v hotovost.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Platí, že čím vyšší je hodnota ukazatele, tím má podnik vyšší schopnost dostát svým závazkům.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Doporučená úroveň ukazatele je v pásmu 1,5 – 2,5, konkrétní hodnota však závisí na oboru podnikání a vývoji ekonomického cyklu.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895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Pohotová likvidita </a:t>
            </a:r>
            <a:r>
              <a:rPr lang="cs-CZ" sz="2400" dirty="0"/>
              <a:t>(</a:t>
            </a:r>
            <a:r>
              <a:rPr lang="cs-CZ" sz="2400" dirty="0" err="1"/>
              <a:t>Quick</a:t>
            </a:r>
            <a:r>
              <a:rPr lang="cs-CZ" sz="2400" dirty="0"/>
              <a:t> Ratio, Acid Test, likvidita 2. stupně)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vylučuje z oběžných aktiv zásoby, jejich nejméně likvidní složku. </a:t>
            </a:r>
            <a:r>
              <a:rPr lang="cs-CZ" sz="2000" b="1" dirty="0"/>
              <a:t>Jedná se tedy o poměr oběžných aktiv snížených o zásoby a krátkodobých závazků.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marL="72000" indent="0" algn="ctr">
              <a:buNone/>
            </a:pPr>
            <a:r>
              <a:rPr lang="cs-CZ" sz="2000" b="1" dirty="0"/>
              <a:t>Pohotová likvidita = (Oběžná aktiva – Zásoby)/KTD závazky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Doporučené hodnoty jsou v rozmezí 1 – 1,5, přičemž jako optimum je uváděna hodnota 1,0. Vysoké hodnoty jsou příznivé z hlediska věřitelů, ale nevýhodné z hlediska podnikové rentability.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69863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0</TotalTime>
  <Words>2984</Words>
  <Application>Microsoft Office PowerPoint</Application>
  <PresentationFormat>Širokoúhlá obrazovka</PresentationFormat>
  <Paragraphs>353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 Math</vt:lpstr>
      <vt:lpstr>Tahoma</vt:lpstr>
      <vt:lpstr>Wingdings</vt:lpstr>
      <vt:lpstr>Prezentace_MU_CZ</vt:lpstr>
      <vt:lpstr>Finanční analýza II. </vt:lpstr>
      <vt:lpstr>Analýza poměrových ukazatelů </vt:lpstr>
      <vt:lpstr>Analýza poměrových ukazatelů </vt:lpstr>
      <vt:lpstr>Analýza poměrových ukazatelů </vt:lpstr>
      <vt:lpstr>Ukazatele likvidity </vt:lpstr>
      <vt:lpstr>Ukazatele likvidity </vt:lpstr>
      <vt:lpstr>Ukazatele likvidity </vt:lpstr>
      <vt:lpstr>Ukazatele likvidity </vt:lpstr>
      <vt:lpstr>Ukazatele likvidity </vt:lpstr>
      <vt:lpstr>Ukazatele likvidity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aktivity </vt:lpstr>
      <vt:lpstr>Ukazatele aktivity </vt:lpstr>
      <vt:lpstr>Ukazatele aktivity </vt:lpstr>
      <vt:lpstr>Ukazatele aktivity </vt:lpstr>
      <vt:lpstr>Ukazatele aktivity </vt:lpstr>
      <vt:lpstr>Ukazatele aktivity </vt:lpstr>
      <vt:lpstr>Ukazatele aktivity </vt:lpstr>
      <vt:lpstr>Souhrnné indexy hodnocení</vt:lpstr>
      <vt:lpstr>Souhrnné indexy hodnocení</vt:lpstr>
      <vt:lpstr>Altmanovo Z-scóre</vt:lpstr>
      <vt:lpstr>Model IN – Index důvěryhodnosti</vt:lpstr>
      <vt:lpstr>Kralickův Quicktest</vt:lpstr>
      <vt:lpstr>Kralickův Quicktest</vt:lpstr>
      <vt:lpstr>Výkonnost podniku </vt:lpstr>
      <vt:lpstr>Tradiční ukazatele měření výkonnosti podniku:</vt:lpstr>
      <vt:lpstr>Moderní ukazatele měření výkonnosti podniku:</vt:lpstr>
      <vt:lpstr>Moderní ukazatele měření výkonnosti podniku: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2022-03-28T08:03:11Z</dcterms:modified>
</cp:coreProperties>
</file>