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5"/>
  </p:notesMasterIdLst>
  <p:handoutMasterIdLst>
    <p:handoutMasterId r:id="rId36"/>
  </p:handoutMasterIdLst>
  <p:sldIdLst>
    <p:sldId id="256" r:id="rId2"/>
    <p:sldId id="399" r:id="rId3"/>
    <p:sldId id="360" r:id="rId4"/>
    <p:sldId id="361" r:id="rId5"/>
    <p:sldId id="362" r:id="rId6"/>
    <p:sldId id="363" r:id="rId7"/>
    <p:sldId id="364" r:id="rId8"/>
    <p:sldId id="379" r:id="rId9"/>
    <p:sldId id="380" r:id="rId10"/>
    <p:sldId id="381" r:id="rId11"/>
    <p:sldId id="344" r:id="rId12"/>
    <p:sldId id="365" r:id="rId13"/>
    <p:sldId id="366" r:id="rId14"/>
    <p:sldId id="367" r:id="rId15"/>
    <p:sldId id="398" r:id="rId16"/>
    <p:sldId id="368" r:id="rId17"/>
    <p:sldId id="369" r:id="rId18"/>
    <p:sldId id="370" r:id="rId19"/>
    <p:sldId id="371" r:id="rId20"/>
    <p:sldId id="372" r:id="rId21"/>
    <p:sldId id="373" r:id="rId22"/>
    <p:sldId id="374" r:id="rId23"/>
    <p:sldId id="375" r:id="rId24"/>
    <p:sldId id="376" r:id="rId25"/>
    <p:sldId id="377" r:id="rId26"/>
    <p:sldId id="378" r:id="rId27"/>
    <p:sldId id="277" r:id="rId28"/>
    <p:sldId id="279" r:id="rId29"/>
    <p:sldId id="385" r:id="rId30"/>
    <p:sldId id="285" r:id="rId31"/>
    <p:sldId id="386" r:id="rId32"/>
    <p:sldId id="395" r:id="rId33"/>
    <p:sldId id="397" r:id="rId3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4BC8FF"/>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09" autoAdjust="0"/>
    <p:restoredTop sz="96754" autoAdjust="0"/>
  </p:normalViewPr>
  <p:slideViewPr>
    <p:cSldViewPr snapToGrid="0">
      <p:cViewPr varScale="1">
        <p:scale>
          <a:sx n="63" d="100"/>
          <a:sy n="63" d="100"/>
        </p:scale>
        <p:origin x="452" y="64"/>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a Sponerová" userId="ccc0f243-98c2-4971-ae6b-3630abf27fc2" providerId="ADAL" clId="{3B46AC8F-30C9-458F-8A63-C28198817B25}"/>
    <pc:docChg chg="delSld modSld">
      <pc:chgData name="Martina Sponerová" userId="ccc0f243-98c2-4971-ae6b-3630abf27fc2" providerId="ADAL" clId="{3B46AC8F-30C9-458F-8A63-C28198817B25}" dt="2022-03-28T07:54:00.136" v="63" actId="20577"/>
      <pc:docMkLst>
        <pc:docMk/>
      </pc:docMkLst>
      <pc:sldChg chg="modSp mod">
        <pc:chgData name="Martina Sponerová" userId="ccc0f243-98c2-4971-ae6b-3630abf27fc2" providerId="ADAL" clId="{3B46AC8F-30C9-458F-8A63-C28198817B25}" dt="2022-03-28T07:51:14.546" v="51" actId="20577"/>
        <pc:sldMkLst>
          <pc:docMk/>
          <pc:sldMk cId="3210843558" sldId="256"/>
        </pc:sldMkLst>
        <pc:spChg chg="mod">
          <ac:chgData name="Martina Sponerová" userId="ccc0f243-98c2-4971-ae6b-3630abf27fc2" providerId="ADAL" clId="{3B46AC8F-30C9-458F-8A63-C28198817B25}" dt="2022-03-28T07:51:07.646" v="25" actId="20577"/>
          <ac:spMkLst>
            <pc:docMk/>
            <pc:sldMk cId="3210843558" sldId="256"/>
            <ac:spMk id="4" creationId="{F3C58648-ACFE-426C-A517-328ECD990CF3}"/>
          </ac:spMkLst>
        </pc:spChg>
        <pc:spChg chg="mod">
          <ac:chgData name="Martina Sponerová" userId="ccc0f243-98c2-4971-ae6b-3630abf27fc2" providerId="ADAL" clId="{3B46AC8F-30C9-458F-8A63-C28198817B25}" dt="2022-03-28T07:51:14.546" v="51" actId="20577"/>
          <ac:spMkLst>
            <pc:docMk/>
            <pc:sldMk cId="3210843558" sldId="256"/>
            <ac:spMk id="5" creationId="{B2C2A405-E89C-44BE-90A4-EEFF98AD9526}"/>
          </ac:spMkLst>
        </pc:spChg>
      </pc:sldChg>
      <pc:sldChg chg="del">
        <pc:chgData name="Martina Sponerová" userId="ccc0f243-98c2-4971-ae6b-3630abf27fc2" providerId="ADAL" clId="{3B46AC8F-30C9-458F-8A63-C28198817B25}" dt="2022-03-28T07:53:16" v="52" actId="47"/>
        <pc:sldMkLst>
          <pc:docMk/>
          <pc:sldMk cId="2048702823" sldId="387"/>
        </pc:sldMkLst>
      </pc:sldChg>
      <pc:sldChg chg="del">
        <pc:chgData name="Martina Sponerová" userId="ccc0f243-98c2-4971-ae6b-3630abf27fc2" providerId="ADAL" clId="{3B46AC8F-30C9-458F-8A63-C28198817B25}" dt="2022-03-28T07:53:16.666" v="53" actId="47"/>
        <pc:sldMkLst>
          <pc:docMk/>
          <pc:sldMk cId="2282348660" sldId="388"/>
        </pc:sldMkLst>
      </pc:sldChg>
      <pc:sldChg chg="del">
        <pc:chgData name="Martina Sponerová" userId="ccc0f243-98c2-4971-ae6b-3630abf27fc2" providerId="ADAL" clId="{3B46AC8F-30C9-458F-8A63-C28198817B25}" dt="2022-03-28T07:53:21.658" v="54" actId="47"/>
        <pc:sldMkLst>
          <pc:docMk/>
          <pc:sldMk cId="1876263328" sldId="389"/>
        </pc:sldMkLst>
      </pc:sldChg>
      <pc:sldChg chg="del">
        <pc:chgData name="Martina Sponerová" userId="ccc0f243-98c2-4971-ae6b-3630abf27fc2" providerId="ADAL" clId="{3B46AC8F-30C9-458F-8A63-C28198817B25}" dt="2022-03-28T07:53:24.288" v="56" actId="47"/>
        <pc:sldMkLst>
          <pc:docMk/>
          <pc:sldMk cId="2263897524" sldId="390"/>
        </pc:sldMkLst>
      </pc:sldChg>
      <pc:sldChg chg="del">
        <pc:chgData name="Martina Sponerová" userId="ccc0f243-98c2-4971-ae6b-3630abf27fc2" providerId="ADAL" clId="{3B46AC8F-30C9-458F-8A63-C28198817B25}" dt="2022-03-28T07:53:22.376" v="55" actId="47"/>
        <pc:sldMkLst>
          <pc:docMk/>
          <pc:sldMk cId="1487435124" sldId="391"/>
        </pc:sldMkLst>
      </pc:sldChg>
      <pc:sldChg chg="del">
        <pc:chgData name="Martina Sponerová" userId="ccc0f243-98c2-4971-ae6b-3630abf27fc2" providerId="ADAL" clId="{3B46AC8F-30C9-458F-8A63-C28198817B25}" dt="2022-03-28T07:53:25.290" v="57" actId="47"/>
        <pc:sldMkLst>
          <pc:docMk/>
          <pc:sldMk cId="3783548214" sldId="392"/>
        </pc:sldMkLst>
      </pc:sldChg>
      <pc:sldChg chg="del">
        <pc:chgData name="Martina Sponerová" userId="ccc0f243-98c2-4971-ae6b-3630abf27fc2" providerId="ADAL" clId="{3B46AC8F-30C9-458F-8A63-C28198817B25}" dt="2022-03-28T07:53:32.708" v="58" actId="47"/>
        <pc:sldMkLst>
          <pc:docMk/>
          <pc:sldMk cId="24269521" sldId="393"/>
        </pc:sldMkLst>
      </pc:sldChg>
      <pc:sldChg chg="del">
        <pc:chgData name="Martina Sponerová" userId="ccc0f243-98c2-4971-ae6b-3630abf27fc2" providerId="ADAL" clId="{3B46AC8F-30C9-458F-8A63-C28198817B25}" dt="2022-03-28T07:53:35.301" v="59" actId="47"/>
        <pc:sldMkLst>
          <pc:docMk/>
          <pc:sldMk cId="2425338132" sldId="394"/>
        </pc:sldMkLst>
      </pc:sldChg>
      <pc:sldChg chg="del">
        <pc:chgData name="Martina Sponerová" userId="ccc0f243-98c2-4971-ae6b-3630abf27fc2" providerId="ADAL" clId="{3B46AC8F-30C9-458F-8A63-C28198817B25}" dt="2022-03-28T07:53:50.830" v="60" actId="47"/>
        <pc:sldMkLst>
          <pc:docMk/>
          <pc:sldMk cId="2008573677" sldId="396"/>
        </pc:sldMkLst>
      </pc:sldChg>
      <pc:sldChg chg="modSp mod">
        <pc:chgData name="Martina Sponerová" userId="ccc0f243-98c2-4971-ae6b-3630abf27fc2" providerId="ADAL" clId="{3B46AC8F-30C9-458F-8A63-C28198817B25}" dt="2022-03-28T07:54:00.136" v="63" actId="20577"/>
        <pc:sldMkLst>
          <pc:docMk/>
          <pc:sldMk cId="2074689285" sldId="397"/>
        </pc:sldMkLst>
        <pc:spChg chg="mod">
          <ac:chgData name="Martina Sponerová" userId="ccc0f243-98c2-4971-ae6b-3630abf27fc2" providerId="ADAL" clId="{3B46AC8F-30C9-458F-8A63-C28198817B25}" dt="2022-03-28T07:54:00.136" v="63" actId="20577"/>
          <ac:spMkLst>
            <pc:docMk/>
            <pc:sldMk cId="2074689285" sldId="397"/>
            <ac:spMk id="5" creationId="{407610A3-944B-4FD8-BE4E-7EB1F90F25C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7B9D61B-E7C7-4855-AA6C-5F8523188119}"/>
              </a:ext>
            </a:extLst>
          </p:cNvPr>
          <p:cNvSpPr>
            <a:spLocks noGrp="1" noChangeArrowheads="1"/>
          </p:cNvSpPr>
          <p:nvPr>
            <p:ph type="sldNum" sz="quarter" idx="5"/>
          </p:nvPr>
        </p:nvSpPr>
        <p:spPr>
          <a:ln/>
        </p:spPr>
        <p:txBody>
          <a:bodyPr/>
          <a:lstStyle/>
          <a:p>
            <a:fld id="{A3BF7D70-4EA5-4A3E-8FC4-D83FEBCFC155}" type="slidenum">
              <a:rPr lang="cs-CZ" altLang="cs-CZ"/>
              <a:pPr/>
              <a:t>11</a:t>
            </a:fld>
            <a:endParaRPr lang="cs-CZ" altLang="cs-CZ"/>
          </a:p>
        </p:txBody>
      </p:sp>
      <p:sp>
        <p:nvSpPr>
          <p:cNvPr id="271362" name="Zástupný symbol pro obrázek snímku 1">
            <a:extLst>
              <a:ext uri="{FF2B5EF4-FFF2-40B4-BE49-F238E27FC236}">
                <a16:creationId xmlns:a16="http://schemas.microsoft.com/office/drawing/2014/main" id="{B0276E85-CE66-4960-B43F-285C4A7E7F2B}"/>
              </a:ext>
            </a:extLst>
          </p:cNvPr>
          <p:cNvSpPr>
            <a:spLocks noGrp="1" noRot="1" noChangeAspect="1" noTextEdit="1"/>
          </p:cNvSpPr>
          <p:nvPr>
            <p:ph type="sldImg"/>
          </p:nvPr>
        </p:nvSpPr>
        <p:spPr>
          <a:xfrm>
            <a:off x="139700" y="768350"/>
            <a:ext cx="6819900" cy="3836988"/>
          </a:xfrm>
          <a:ln/>
          <a:extLst>
            <a:ext uri="{909E8E84-426E-40DD-AFC4-6F175D3DCCD1}">
              <a14:hiddenFill xmlns:a14="http://schemas.microsoft.com/office/drawing/2010/main">
                <a:noFill/>
              </a14:hiddenFill>
            </a:ext>
          </a:extLst>
        </p:spPr>
      </p:sp>
      <p:sp>
        <p:nvSpPr>
          <p:cNvPr id="271363" name="Zástupný symbol pro poznámky 2">
            <a:extLst>
              <a:ext uri="{FF2B5EF4-FFF2-40B4-BE49-F238E27FC236}">
                <a16:creationId xmlns:a16="http://schemas.microsoft.com/office/drawing/2014/main" id="{C7307583-D11C-497D-9C54-0FF4B454EE5A}"/>
              </a:ext>
            </a:extLst>
          </p:cNvPr>
          <p:cNvSpPr>
            <a:spLocks noGrp="1"/>
          </p:cNvSpPr>
          <p:nvPr>
            <p:ph type="body" idx="1"/>
          </p:nvPr>
        </p:nvSpPr>
        <p:spPr/>
        <p:txBody>
          <a:bodyPr/>
          <a:lstStyle/>
          <a:p>
            <a:pPr>
              <a:spcBef>
                <a:spcPct val="0"/>
              </a:spcBef>
            </a:pPr>
            <a:endParaRPr lang="cs-CZ" altLang="cs-CZ"/>
          </a:p>
        </p:txBody>
      </p:sp>
      <p:sp>
        <p:nvSpPr>
          <p:cNvPr id="271364" name="Zástupný symbol pro číslo snímku 3">
            <a:extLst>
              <a:ext uri="{FF2B5EF4-FFF2-40B4-BE49-F238E27FC236}">
                <a16:creationId xmlns:a16="http://schemas.microsoft.com/office/drawing/2014/main" id="{56983665-C05E-4E95-A6FC-A144AD480D27}"/>
              </a:ext>
            </a:extLst>
          </p:cNvPr>
          <p:cNvSpPr txBox="1">
            <a:spLocks noGrp="1"/>
          </p:cNvSpPr>
          <p:nvPr/>
        </p:nvSpPr>
        <p:spPr bwMode="auto">
          <a:xfrm>
            <a:off x="4021138"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8" tIns="49524" rIns="99048" bIns="49524" anchor="b"/>
          <a:lstStyle>
            <a:lvl1pPr defTabSz="990600">
              <a:defRPr>
                <a:solidFill>
                  <a:schemeClr val="tx1"/>
                </a:solidFill>
                <a:latin typeface="Arial" panose="020B0604020202020204" pitchFamily="34" charset="0"/>
              </a:defRPr>
            </a:lvl1pPr>
            <a:lvl2pPr marL="804863" indent="-309563" defTabSz="990600">
              <a:defRPr>
                <a:solidFill>
                  <a:schemeClr val="tx1"/>
                </a:solidFill>
                <a:latin typeface="Arial" panose="020B0604020202020204" pitchFamily="34" charset="0"/>
              </a:defRPr>
            </a:lvl2pPr>
            <a:lvl3pPr marL="1238250" indent="-247650" defTabSz="990600">
              <a:defRPr>
                <a:solidFill>
                  <a:schemeClr val="tx1"/>
                </a:solidFill>
                <a:latin typeface="Arial" panose="020B0604020202020204" pitchFamily="34" charset="0"/>
              </a:defRPr>
            </a:lvl3pPr>
            <a:lvl4pPr marL="1733550" indent="-247650" defTabSz="990600">
              <a:defRPr>
                <a:solidFill>
                  <a:schemeClr val="tx1"/>
                </a:solidFill>
                <a:latin typeface="Arial" panose="020B0604020202020204" pitchFamily="34" charset="0"/>
              </a:defRPr>
            </a:lvl4pPr>
            <a:lvl5pPr marL="2228850" indent="-247650" defTabSz="990600">
              <a:defRPr>
                <a:solidFill>
                  <a:schemeClr val="tx1"/>
                </a:solidFill>
                <a:latin typeface="Arial" panose="020B0604020202020204" pitchFamily="34" charset="0"/>
              </a:defRPr>
            </a:lvl5pPr>
            <a:lvl6pPr marL="2686050" indent="-247650" defTabSz="990600" fontAlgn="base">
              <a:spcBef>
                <a:spcPct val="0"/>
              </a:spcBef>
              <a:spcAft>
                <a:spcPct val="0"/>
              </a:spcAft>
              <a:defRPr>
                <a:solidFill>
                  <a:schemeClr val="tx1"/>
                </a:solidFill>
                <a:latin typeface="Arial" panose="020B0604020202020204" pitchFamily="34" charset="0"/>
              </a:defRPr>
            </a:lvl6pPr>
            <a:lvl7pPr marL="3143250" indent="-247650" defTabSz="990600" fontAlgn="base">
              <a:spcBef>
                <a:spcPct val="0"/>
              </a:spcBef>
              <a:spcAft>
                <a:spcPct val="0"/>
              </a:spcAft>
              <a:defRPr>
                <a:solidFill>
                  <a:schemeClr val="tx1"/>
                </a:solidFill>
                <a:latin typeface="Arial" panose="020B0604020202020204" pitchFamily="34" charset="0"/>
              </a:defRPr>
            </a:lvl7pPr>
            <a:lvl8pPr marL="3600450" indent="-247650" defTabSz="990600" fontAlgn="base">
              <a:spcBef>
                <a:spcPct val="0"/>
              </a:spcBef>
              <a:spcAft>
                <a:spcPct val="0"/>
              </a:spcAft>
              <a:defRPr>
                <a:solidFill>
                  <a:schemeClr val="tx1"/>
                </a:solidFill>
                <a:latin typeface="Arial" panose="020B0604020202020204" pitchFamily="34" charset="0"/>
              </a:defRPr>
            </a:lvl8pPr>
            <a:lvl9pPr marL="4057650" indent="-247650" defTabSz="990600" fontAlgn="base">
              <a:spcBef>
                <a:spcPct val="0"/>
              </a:spcBef>
              <a:spcAft>
                <a:spcPct val="0"/>
              </a:spcAft>
              <a:defRPr>
                <a:solidFill>
                  <a:schemeClr val="tx1"/>
                </a:solidFill>
                <a:latin typeface="Arial" panose="020B0604020202020204" pitchFamily="34" charset="0"/>
              </a:defRPr>
            </a:lvl9pPr>
          </a:lstStyle>
          <a:p>
            <a:pPr algn="r"/>
            <a:fld id="{52276690-8A68-436B-AB91-B68487EF9D1F}" type="slidenum">
              <a:rPr lang="cs-CZ" altLang="cs-CZ" sz="1300">
                <a:cs typeface="Arial" panose="020B0604020202020204" pitchFamily="34" charset="0"/>
              </a:rPr>
              <a:pPr algn="r"/>
              <a:t>11</a:t>
            </a:fld>
            <a:endParaRPr lang="cs-CZ" altLang="cs-CZ" sz="1300">
              <a:cs typeface="Arial" panose="020B0604020202020204" pitchFamily="34" charset="0"/>
            </a:endParaRPr>
          </a:p>
        </p:txBody>
      </p:sp>
    </p:spTree>
    <p:extLst>
      <p:ext uri="{BB962C8B-B14F-4D97-AF65-F5344CB8AC3E}">
        <p14:creationId xmlns:p14="http://schemas.microsoft.com/office/powerpoint/2010/main" val="27450380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49B9B08F-DEFC-41F5-A90C-7ED8ADA130B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1624" cy="1036098"/>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Po kliknutí můžete upravovat styly textu v předloze.</a:t>
            </a:r>
          </a:p>
        </p:txBody>
      </p:sp>
      <p:pic>
        <p:nvPicPr>
          <p:cNvPr id="16" name="Obrázek 15">
            <a:extLst>
              <a:ext uri="{FF2B5EF4-FFF2-40B4-BE49-F238E27FC236}">
                <a16:creationId xmlns:a16="http://schemas.microsoft.com/office/drawing/2014/main" id="{F3FD241E-C136-47D8-959E-BB3B67B34C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A47E0891-B72B-451F-A5CC-18CC27B9DF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B9006E"/>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9" name="Obrázek 8">
            <a:extLst>
              <a:ext uri="{FF2B5EF4-FFF2-40B4-BE49-F238E27FC236}">
                <a16:creationId xmlns:a16="http://schemas.microsoft.com/office/drawing/2014/main" id="{4F60899B-36F3-4125-A4D2-BF77A443E53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77426" y="6050485"/>
            <a:ext cx="883410" cy="597601"/>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ECON">
    <p:bg>
      <p:bgPr>
        <a:solidFill>
          <a:srgbClr val="B9006E"/>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3F35F32C-C513-46D5-A31A-1C8F92EC97F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23135" y="2019299"/>
            <a:ext cx="4199887" cy="2841099"/>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B9006E"/>
                </a:solidFill>
              </a:defRPr>
            </a:lvl1pPr>
          </a:lstStyle>
          <a:p>
            <a:r>
              <a:rPr lang="cs-CZ" dirty="0"/>
              <a:t>Definujte zápatí - název prezentace / pracoviště</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B9006E"/>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F7D96717-61A6-4CA4-8435-E0D536EBA67F}"/>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599CB6BE-5475-43A1-B06C-8E7566E44666}"/>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5" y="2160589"/>
            <a:ext cx="4184035" cy="3880773"/>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1" y="2160590"/>
            <a:ext cx="4184034" cy="3880773"/>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pPr lvl="0"/>
            <a:endParaRPr lang="cs-CZ"/>
          </a:p>
        </p:txBody>
      </p:sp>
      <p:sp>
        <p:nvSpPr>
          <p:cNvPr id="6" name="Footer Placeholder 5"/>
          <p:cNvSpPr>
            <a:spLocks noGrp="1"/>
          </p:cNvSpPr>
          <p:nvPr>
            <p:ph type="ftr" sz="quarter" idx="11"/>
          </p:nvPr>
        </p:nvSpPr>
        <p:spPr/>
        <p:txBody>
          <a:bodyPr/>
          <a:lstStyle/>
          <a:p>
            <a:pPr lvl="0"/>
            <a:endParaRPr lang="cs-CZ"/>
          </a:p>
        </p:txBody>
      </p:sp>
      <p:sp>
        <p:nvSpPr>
          <p:cNvPr id="7" name="Slide Number Placeholder 6"/>
          <p:cNvSpPr>
            <a:spLocks noGrp="1"/>
          </p:cNvSpPr>
          <p:nvPr>
            <p:ph type="sldNum" sz="quarter" idx="12"/>
          </p:nvPr>
        </p:nvSpPr>
        <p:spPr/>
        <p:txBody>
          <a:bodyPr/>
          <a:lstStyle/>
          <a:p>
            <a:pPr lvl="0"/>
            <a:fld id="{96C236DA-EE5B-4EB9-BBC5-50DD8397EDB9}" type="slidenum">
              <a:rPr lang="cs-CZ" smtClean="0"/>
              <a:t>‹#›</a:t>
            </a:fld>
            <a:endParaRPr lang="cs-CZ"/>
          </a:p>
        </p:txBody>
      </p:sp>
    </p:spTree>
    <p:extLst>
      <p:ext uri="{BB962C8B-B14F-4D97-AF65-F5344CB8AC3E}">
        <p14:creationId xmlns:p14="http://schemas.microsoft.com/office/powerpoint/2010/main" val="27977366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endParaRPr lang="cs-CZ"/>
          </a:p>
        </p:txBody>
      </p:sp>
      <p:sp>
        <p:nvSpPr>
          <p:cNvPr id="3" name="Footer Placeholder 2"/>
          <p:cNvSpPr>
            <a:spLocks noGrp="1"/>
          </p:cNvSpPr>
          <p:nvPr>
            <p:ph type="ftr" sz="quarter" idx="11"/>
          </p:nvPr>
        </p:nvSpPr>
        <p:spPr/>
        <p:txBody>
          <a:bodyPr/>
          <a:lstStyle/>
          <a:p>
            <a:pPr lvl="0"/>
            <a:endParaRPr lang="cs-CZ"/>
          </a:p>
        </p:txBody>
      </p:sp>
      <p:sp>
        <p:nvSpPr>
          <p:cNvPr id="4" name="Slide Number Placeholder 3"/>
          <p:cNvSpPr>
            <a:spLocks noGrp="1"/>
          </p:cNvSpPr>
          <p:nvPr>
            <p:ph type="sldNum" sz="quarter" idx="12"/>
          </p:nvPr>
        </p:nvSpPr>
        <p:spPr/>
        <p:txBody>
          <a:bodyPr/>
          <a:lstStyle/>
          <a:p>
            <a:pPr lvl="0"/>
            <a:fld id="{E79902D1-6A8C-4F61-91AD-608F2B3B3D00}" type="slidenum">
              <a:rPr lang="cs-CZ" smtClean="0"/>
              <a:t>‹#›</a:t>
            </a:fld>
            <a:endParaRPr lang="cs-CZ"/>
          </a:p>
        </p:txBody>
      </p:sp>
    </p:spTree>
    <p:extLst>
      <p:ext uri="{BB962C8B-B14F-4D97-AF65-F5344CB8AC3E}">
        <p14:creationId xmlns:p14="http://schemas.microsoft.com/office/powerpoint/2010/main" val="775952826"/>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9" name="Obrázek 8">
            <a:extLst>
              <a:ext uri="{FF2B5EF4-FFF2-40B4-BE49-F238E27FC236}">
                <a16:creationId xmlns:a16="http://schemas.microsoft.com/office/drawing/2014/main" id="{EE00E847-80B3-4CCA-A625-6785A7EF08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1A2D5337-C607-4767-9675-2A7AE5CC3A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20782" cy="1028764"/>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BF1866C0-9E4A-449F-8756-70AFEADAD4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DEA7DE3-FBF5-48DB-AE89-99F65F9D8C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4" name="Obrázek 13">
            <a:extLst>
              <a:ext uri="{FF2B5EF4-FFF2-40B4-BE49-F238E27FC236}">
                <a16:creationId xmlns:a16="http://schemas.microsoft.com/office/drawing/2014/main" id="{6A3A2FD6-9C9B-4458-A2AA-D1DD17E7E2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Po kliknutí můžete upravovat styly textu v předloze.</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Po kliknutí můžete upravovat styly textu v předloze.</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6FCA30E9-0899-4BB2-A33A-8E8587324D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Po kliknutí můžete upravovat styly textu v předloze.</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pic>
        <p:nvPicPr>
          <p:cNvPr id="8" name="Obrázek 7">
            <a:extLst>
              <a:ext uri="{FF2B5EF4-FFF2-40B4-BE49-F238E27FC236}">
                <a16:creationId xmlns:a16="http://schemas.microsoft.com/office/drawing/2014/main" id="{4E8261C5-758A-4D2F-9F56-BFDCAE9A46A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6F243F96-CFB0-4597-BBC0-87FD04D98E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 id="2147483694" r:id="rId15"/>
    <p:sldLayoutId id="2147483695" r:id="rId16"/>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8"/>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407835-F81D-479E-BC76-9FC18468D6BB}"/>
              </a:ext>
            </a:extLst>
          </p:cNvPr>
          <p:cNvSpPr>
            <a:spLocks noGrp="1"/>
          </p:cNvSpPr>
          <p:nvPr>
            <p:ph type="ftr" sz="quarter" idx="10"/>
          </p:nvPr>
        </p:nvSpPr>
        <p:spPr/>
        <p:txBody>
          <a:bodyPr/>
          <a:lstStyle/>
          <a:p>
            <a:r>
              <a:rPr lang="cs-CZ" dirty="0"/>
              <a:t>Martina Sponerová</a:t>
            </a:r>
          </a:p>
        </p:txBody>
      </p:sp>
      <p:sp>
        <p:nvSpPr>
          <p:cNvPr id="3" name="Zástupný symbol pro číslo snímku 2">
            <a:extLst>
              <a:ext uri="{FF2B5EF4-FFF2-40B4-BE49-F238E27FC236}">
                <a16:creationId xmlns:a16="http://schemas.microsoft.com/office/drawing/2014/main" id="{1D74D0B9-0477-47D2-BB97-22A5A069A7F1}"/>
              </a:ext>
            </a:extLst>
          </p:cNvPr>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a:extLst>
              <a:ext uri="{FF2B5EF4-FFF2-40B4-BE49-F238E27FC236}">
                <a16:creationId xmlns:a16="http://schemas.microsoft.com/office/drawing/2014/main" id="{F3C58648-ACFE-426C-A517-328ECD990CF3}"/>
              </a:ext>
            </a:extLst>
          </p:cNvPr>
          <p:cNvSpPr>
            <a:spLocks noGrp="1"/>
          </p:cNvSpPr>
          <p:nvPr>
            <p:ph type="title"/>
          </p:nvPr>
        </p:nvSpPr>
        <p:spPr/>
        <p:txBody>
          <a:bodyPr/>
          <a:lstStyle/>
          <a:p>
            <a:r>
              <a:rPr lang="cs-CZ" altLang="cs-CZ" dirty="0"/>
              <a:t>Základní finanční výkazy</a:t>
            </a:r>
            <a:br>
              <a:rPr lang="cs-CZ" altLang="cs-CZ" dirty="0"/>
            </a:br>
            <a:endParaRPr lang="cs-CZ" dirty="0"/>
          </a:p>
        </p:txBody>
      </p:sp>
      <p:sp>
        <p:nvSpPr>
          <p:cNvPr id="5" name="Podnadpis 4">
            <a:extLst>
              <a:ext uri="{FF2B5EF4-FFF2-40B4-BE49-F238E27FC236}">
                <a16:creationId xmlns:a16="http://schemas.microsoft.com/office/drawing/2014/main" id="{B2C2A405-E89C-44BE-90A4-EEFF98AD9526}"/>
              </a:ext>
            </a:extLst>
          </p:cNvPr>
          <p:cNvSpPr>
            <a:spLocks noGrp="1"/>
          </p:cNvSpPr>
          <p:nvPr>
            <p:ph type="subTitle" idx="1"/>
          </p:nvPr>
        </p:nvSpPr>
        <p:spPr/>
        <p:txBody>
          <a:bodyPr/>
          <a:lstStyle/>
          <a:p>
            <a:pPr algn="just">
              <a:spcAft>
                <a:spcPts val="1000"/>
              </a:spcAft>
            </a:pPr>
            <a:r>
              <a:rPr lang="cs-CZ" dirty="0">
                <a:effectLst/>
                <a:latin typeface="Arial" panose="020B0604020202020204" pitchFamily="34" charset="0"/>
                <a:ea typeface="MS Mincho" panose="02020609040205080304" pitchFamily="49" charset="-128"/>
                <a:cs typeface="Times New Roman" panose="02020603050405020304" pitchFamily="18" charset="0"/>
              </a:rPr>
              <a:t>Majetková a finanční struktura podniku. Základní položky rozvahy ve finanční analýze.</a:t>
            </a:r>
          </a:p>
        </p:txBody>
      </p:sp>
    </p:spTree>
    <p:extLst>
      <p:ext uri="{BB962C8B-B14F-4D97-AF65-F5344CB8AC3E}">
        <p14:creationId xmlns:p14="http://schemas.microsoft.com/office/powerpoint/2010/main" val="3210843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312F7679-2D57-416D-8A42-1EFF6D04230E}"/>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71485C9D-9589-4E98-A77B-729A190532EB}"/>
              </a:ext>
            </a:extLst>
          </p:cNvPr>
          <p:cNvSpPr>
            <a:spLocks noGrp="1"/>
          </p:cNvSpPr>
          <p:nvPr>
            <p:ph type="title"/>
          </p:nvPr>
        </p:nvSpPr>
        <p:spPr/>
        <p:txBody>
          <a:bodyPr/>
          <a:lstStyle/>
          <a:p>
            <a:r>
              <a:rPr lang="cs-CZ" dirty="0"/>
              <a:t>ROZVAHA</a:t>
            </a:r>
          </a:p>
        </p:txBody>
      </p:sp>
      <p:sp>
        <p:nvSpPr>
          <p:cNvPr id="5" name="Zástupný obsah 4">
            <a:extLst>
              <a:ext uri="{FF2B5EF4-FFF2-40B4-BE49-F238E27FC236}">
                <a16:creationId xmlns:a16="http://schemas.microsoft.com/office/drawing/2014/main" id="{3FACD845-48DB-439E-BDB7-DAA34F121380}"/>
              </a:ext>
            </a:extLst>
          </p:cNvPr>
          <p:cNvSpPr>
            <a:spLocks noGrp="1"/>
          </p:cNvSpPr>
          <p:nvPr>
            <p:ph idx="1"/>
          </p:nvPr>
        </p:nvSpPr>
        <p:spPr/>
        <p:txBody>
          <a:bodyPr/>
          <a:lstStyle/>
          <a:p>
            <a:endParaRPr lang="cs-CZ" sz="1800" b="0" i="0" u="none" strike="noStrike" dirty="0">
              <a:effectLst/>
              <a:latin typeface="Arial" panose="020B0604020202020204" pitchFamily="34" charset="0"/>
            </a:endParaRPr>
          </a:p>
          <a:p>
            <a:endParaRPr lang="cs-CZ" dirty="0"/>
          </a:p>
        </p:txBody>
      </p:sp>
      <p:graphicFrame>
        <p:nvGraphicFramePr>
          <p:cNvPr id="8" name="Group 83">
            <a:extLst>
              <a:ext uri="{FF2B5EF4-FFF2-40B4-BE49-F238E27FC236}">
                <a16:creationId xmlns:a16="http://schemas.microsoft.com/office/drawing/2014/main" id="{4A9B30F8-E5E4-40E3-9560-BC843E0DF4B9}"/>
              </a:ext>
            </a:extLst>
          </p:cNvPr>
          <p:cNvGraphicFramePr>
            <a:graphicFrameLocks noGrp="1"/>
          </p:cNvGraphicFramePr>
          <p:nvPr>
            <p:extLst>
              <p:ext uri="{D42A27DB-BD31-4B8C-83A1-F6EECF244321}">
                <p14:modId xmlns:p14="http://schemas.microsoft.com/office/powerpoint/2010/main" val="917090443"/>
              </p:ext>
            </p:extLst>
          </p:nvPr>
        </p:nvGraphicFramePr>
        <p:xfrm>
          <a:off x="2404110" y="2031999"/>
          <a:ext cx="7200900" cy="3437675"/>
        </p:xfrm>
        <a:graphic>
          <a:graphicData uri="http://schemas.openxmlformats.org/drawingml/2006/table">
            <a:tbl>
              <a:tblPr/>
              <a:tblGrid>
                <a:gridCol w="3602037">
                  <a:extLst>
                    <a:ext uri="{9D8B030D-6E8A-4147-A177-3AD203B41FA5}">
                      <a16:colId xmlns:a16="http://schemas.microsoft.com/office/drawing/2014/main" val="20000"/>
                    </a:ext>
                  </a:extLst>
                </a:gridCol>
                <a:gridCol w="3598863">
                  <a:extLst>
                    <a:ext uri="{9D8B030D-6E8A-4147-A177-3AD203B41FA5}">
                      <a16:colId xmlns:a16="http://schemas.microsoft.com/office/drawing/2014/main" val="20001"/>
                    </a:ext>
                  </a:extLst>
                </a:gridCol>
              </a:tblGrid>
              <a:tr h="1601195">
                <a:tc rowSpan="2">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2800" b="0" i="0" u="none" strike="noStrike" cap="none" normalizeH="0" baseline="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2800" b="0" i="0" u="none" strike="noStrike" cap="none" normalizeH="0" baseline="0" dirty="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33732">
                <a:tc vMerge="1">
                  <a:txBody>
                    <a:bodyPr/>
                    <a:lstStyle/>
                    <a:p>
                      <a:endParaRPr lang="cs-CZ"/>
                    </a:p>
                  </a:txBody>
                  <a:tcPr/>
                </a:tc>
                <a:tc rowSpan="2">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2800" b="0" i="0" u="none" strike="noStrike" cap="none" normalizeH="0" baseline="0" dirty="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02748">
                <a:tc>
                  <a:txBody>
                    <a:bodyPr/>
                    <a:lstStyle>
                      <a:lvl1pPr eaLnBrk="0" hangingPunct="0">
                        <a:spcBef>
                          <a:spcPct val="20000"/>
                        </a:spcBef>
                        <a:defRPr sz="2800">
                          <a:solidFill>
                            <a:schemeClr val="bg1"/>
                          </a:solidFill>
                          <a:latin typeface="Verdana" panose="020B0604030504040204" pitchFamily="34" charset="0"/>
                        </a:defRPr>
                      </a:lvl1pPr>
                      <a:lvl2pPr eaLnBrk="0" hangingPunct="0">
                        <a:spcBef>
                          <a:spcPct val="20000"/>
                        </a:spcBef>
                        <a:defRPr sz="2400">
                          <a:solidFill>
                            <a:schemeClr val="bg1"/>
                          </a:solidFill>
                          <a:latin typeface="Verdana" panose="020B0604030504040204" pitchFamily="34" charset="0"/>
                        </a:defRPr>
                      </a:lvl2pPr>
                      <a:lvl3pPr eaLnBrk="0" hangingPunct="0">
                        <a:spcBef>
                          <a:spcPct val="20000"/>
                        </a:spcBef>
                        <a:defRPr sz="2000">
                          <a:solidFill>
                            <a:schemeClr val="bg1"/>
                          </a:solidFill>
                          <a:latin typeface="Verdana" panose="020B0604030504040204" pitchFamily="34" charset="0"/>
                        </a:defRPr>
                      </a:lvl3pPr>
                      <a:lvl4pPr eaLnBrk="0" hangingPunct="0">
                        <a:spcBef>
                          <a:spcPct val="20000"/>
                        </a:spcBef>
                        <a:defRPr>
                          <a:solidFill>
                            <a:schemeClr val="bg1"/>
                          </a:solidFill>
                          <a:latin typeface="Verdana" panose="020B0604030504040204" pitchFamily="34" charset="0"/>
                        </a:defRPr>
                      </a:lvl4pPr>
                      <a:lvl5pPr eaLnBrk="0" hangingPunct="0">
                        <a:spcBef>
                          <a:spcPct val="20000"/>
                        </a:spcBef>
                        <a:defRPr>
                          <a:solidFill>
                            <a:schemeClr val="bg1"/>
                          </a:solidFill>
                          <a:latin typeface="Verdana" panose="020B0604030504040204" pitchFamily="34" charset="0"/>
                        </a:defRPr>
                      </a:lvl5pPr>
                      <a:lvl6pPr eaLnBrk="0" fontAlgn="base" hangingPunct="0">
                        <a:spcBef>
                          <a:spcPct val="20000"/>
                        </a:spcBef>
                        <a:spcAft>
                          <a:spcPct val="0"/>
                        </a:spcAft>
                        <a:defRPr>
                          <a:solidFill>
                            <a:schemeClr val="bg1"/>
                          </a:solidFill>
                          <a:latin typeface="Verdana" panose="020B0604030504040204" pitchFamily="34" charset="0"/>
                        </a:defRPr>
                      </a:lvl6pPr>
                      <a:lvl7pPr eaLnBrk="0" fontAlgn="base" hangingPunct="0">
                        <a:spcBef>
                          <a:spcPct val="20000"/>
                        </a:spcBef>
                        <a:spcAft>
                          <a:spcPct val="0"/>
                        </a:spcAft>
                        <a:defRPr>
                          <a:solidFill>
                            <a:schemeClr val="bg1"/>
                          </a:solidFill>
                          <a:latin typeface="Verdana" panose="020B0604030504040204" pitchFamily="34" charset="0"/>
                        </a:defRPr>
                      </a:lvl7pPr>
                      <a:lvl8pPr eaLnBrk="0" fontAlgn="base" hangingPunct="0">
                        <a:spcBef>
                          <a:spcPct val="20000"/>
                        </a:spcBef>
                        <a:spcAft>
                          <a:spcPct val="0"/>
                        </a:spcAft>
                        <a:defRPr>
                          <a:solidFill>
                            <a:schemeClr val="bg1"/>
                          </a:solidFill>
                          <a:latin typeface="Verdana" panose="020B0604030504040204" pitchFamily="34" charset="0"/>
                        </a:defRPr>
                      </a:lvl8pPr>
                      <a:lvl9pPr eaLnBrk="0" fontAlgn="base" hangingPunct="0">
                        <a:spcBef>
                          <a:spcPct val="20000"/>
                        </a:spcBef>
                        <a:spcAft>
                          <a:spcPct val="0"/>
                        </a:spcAft>
                        <a:defRPr>
                          <a:solidFill>
                            <a:schemeClr val="bg1"/>
                          </a:solidFill>
                          <a:latin typeface="Verdana" panose="020B060403050404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altLang="cs-CZ" sz="2800" b="0" i="0" u="none" strike="noStrike" cap="none" normalizeH="0" baseline="0" dirty="0">
                        <a:ln>
                          <a:noFill/>
                        </a:ln>
                        <a:solidFill>
                          <a:schemeClr val="tx1"/>
                        </a:solidFill>
                        <a:effectLst/>
                        <a:latin typeface="Verdan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cs-CZ"/>
                    </a:p>
                  </a:txBody>
                  <a:tcPr/>
                </a:tc>
                <a:extLst>
                  <a:ext uri="{0D108BD9-81ED-4DB2-BD59-A6C34878D82A}">
                    <a16:rowId xmlns:a16="http://schemas.microsoft.com/office/drawing/2014/main" val="10002"/>
                  </a:ext>
                </a:extLst>
              </a:tr>
            </a:tbl>
          </a:graphicData>
        </a:graphic>
      </p:graphicFrame>
      <p:grpSp>
        <p:nvGrpSpPr>
          <p:cNvPr id="13" name="Skupina 12">
            <a:extLst>
              <a:ext uri="{FF2B5EF4-FFF2-40B4-BE49-F238E27FC236}">
                <a16:creationId xmlns:a16="http://schemas.microsoft.com/office/drawing/2014/main" id="{BD4DB15D-BC51-4F35-875F-F12F26035369}"/>
              </a:ext>
            </a:extLst>
          </p:cNvPr>
          <p:cNvGrpSpPr/>
          <p:nvPr/>
        </p:nvGrpSpPr>
        <p:grpSpPr>
          <a:xfrm>
            <a:off x="2697459" y="2648869"/>
            <a:ext cx="6143485" cy="2393828"/>
            <a:chOff x="1409362" y="2683005"/>
            <a:chExt cx="6143485" cy="2406580"/>
          </a:xfrm>
        </p:grpSpPr>
        <p:sp>
          <p:nvSpPr>
            <p:cNvPr id="9" name="Text Box 60">
              <a:extLst>
                <a:ext uri="{FF2B5EF4-FFF2-40B4-BE49-F238E27FC236}">
                  <a16:creationId xmlns:a16="http://schemas.microsoft.com/office/drawing/2014/main" id="{C45D9D22-D85E-40EA-ADED-92D51C37FB73}"/>
                </a:ext>
              </a:extLst>
            </p:cNvPr>
            <p:cNvSpPr txBox="1">
              <a:spLocks noChangeArrowheads="1"/>
            </p:cNvSpPr>
            <p:nvPr/>
          </p:nvSpPr>
          <p:spPr bwMode="auto">
            <a:xfrm>
              <a:off x="1409362" y="2683005"/>
              <a:ext cx="286861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sz="2000" dirty="0">
                  <a:latin typeface="Verdana" panose="020B0604030504040204" pitchFamily="34" charset="0"/>
                </a:rPr>
                <a:t>Dlouhodobý majetek</a:t>
              </a:r>
              <a:endParaRPr lang="en-GB" altLang="cs-CZ" sz="2000" dirty="0">
                <a:latin typeface="Verdana" panose="020B0604030504040204" pitchFamily="34" charset="0"/>
              </a:endParaRPr>
            </a:p>
          </p:txBody>
        </p:sp>
        <p:sp>
          <p:nvSpPr>
            <p:cNvPr id="10" name="Text Box 61">
              <a:extLst>
                <a:ext uri="{FF2B5EF4-FFF2-40B4-BE49-F238E27FC236}">
                  <a16:creationId xmlns:a16="http://schemas.microsoft.com/office/drawing/2014/main" id="{5B3EC9F6-362C-4D8E-8A79-6CD37D9D824B}"/>
                </a:ext>
              </a:extLst>
            </p:cNvPr>
            <p:cNvSpPr txBox="1">
              <a:spLocks noChangeArrowheads="1"/>
            </p:cNvSpPr>
            <p:nvPr/>
          </p:nvSpPr>
          <p:spPr bwMode="auto">
            <a:xfrm>
              <a:off x="1834513" y="4689475"/>
              <a:ext cx="201830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sz="2000" dirty="0">
                  <a:latin typeface="Verdana" panose="020B0604030504040204" pitchFamily="34" charset="0"/>
                </a:rPr>
                <a:t>Oběžná aktiva</a:t>
              </a:r>
              <a:endParaRPr lang="en-GB" altLang="cs-CZ" sz="2000" dirty="0">
                <a:latin typeface="Verdana" panose="020B0604030504040204" pitchFamily="34" charset="0"/>
              </a:endParaRPr>
            </a:p>
          </p:txBody>
        </p:sp>
        <p:sp>
          <p:nvSpPr>
            <p:cNvPr id="11" name="Text Box 62">
              <a:extLst>
                <a:ext uri="{FF2B5EF4-FFF2-40B4-BE49-F238E27FC236}">
                  <a16:creationId xmlns:a16="http://schemas.microsoft.com/office/drawing/2014/main" id="{9872A050-5D97-4A5D-A5EA-CD8AF9132A29}"/>
                </a:ext>
              </a:extLst>
            </p:cNvPr>
            <p:cNvSpPr txBox="1">
              <a:spLocks noChangeArrowheads="1"/>
            </p:cNvSpPr>
            <p:nvPr/>
          </p:nvSpPr>
          <p:spPr bwMode="auto">
            <a:xfrm>
              <a:off x="5651498" y="4292600"/>
              <a:ext cx="18002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sz="2000" dirty="0">
                  <a:latin typeface="Verdana" panose="020B0604030504040204" pitchFamily="34" charset="0"/>
                </a:rPr>
                <a:t>Cizí zdroje</a:t>
              </a:r>
              <a:endParaRPr lang="en-GB" altLang="cs-CZ" sz="2000" dirty="0">
                <a:latin typeface="Verdana" panose="020B0604030504040204" pitchFamily="34" charset="0"/>
              </a:endParaRPr>
            </a:p>
          </p:txBody>
        </p:sp>
        <p:sp>
          <p:nvSpPr>
            <p:cNvPr id="12" name="Text Box 63">
              <a:extLst>
                <a:ext uri="{FF2B5EF4-FFF2-40B4-BE49-F238E27FC236}">
                  <a16:creationId xmlns:a16="http://schemas.microsoft.com/office/drawing/2014/main" id="{6DB6A5C5-803D-4BCA-B7B5-A130E13289B7}"/>
                </a:ext>
              </a:extLst>
            </p:cNvPr>
            <p:cNvSpPr txBox="1">
              <a:spLocks noChangeArrowheads="1"/>
            </p:cNvSpPr>
            <p:nvPr/>
          </p:nvSpPr>
          <p:spPr bwMode="auto">
            <a:xfrm>
              <a:off x="5550376" y="2683005"/>
              <a:ext cx="200247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sz="2000" dirty="0">
                  <a:latin typeface="Verdana" panose="020B0604030504040204" pitchFamily="34" charset="0"/>
                </a:rPr>
                <a:t>Vlastní kapitál</a:t>
              </a:r>
              <a:endParaRPr lang="en-GB" altLang="cs-CZ" sz="2000" dirty="0">
                <a:latin typeface="Verdana" panose="020B0604030504040204" pitchFamily="34" charset="0"/>
              </a:endParaRPr>
            </a:p>
          </p:txBody>
        </p:sp>
      </p:grpSp>
    </p:spTree>
    <p:extLst>
      <p:ext uri="{BB962C8B-B14F-4D97-AF65-F5344CB8AC3E}">
        <p14:creationId xmlns:p14="http://schemas.microsoft.com/office/powerpoint/2010/main" val="1802582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Nadpis 1">
            <a:extLst>
              <a:ext uri="{FF2B5EF4-FFF2-40B4-BE49-F238E27FC236}">
                <a16:creationId xmlns:a16="http://schemas.microsoft.com/office/drawing/2014/main" id="{D08EC5CA-80A4-4EDF-A07A-5CD63EBCA133}"/>
              </a:ext>
            </a:extLst>
          </p:cNvPr>
          <p:cNvSpPr>
            <a:spLocks noGrp="1"/>
          </p:cNvSpPr>
          <p:nvPr>
            <p:ph type="title"/>
          </p:nvPr>
        </p:nvSpPr>
        <p:spPr>
          <a:xfrm>
            <a:off x="545197" y="71480"/>
            <a:ext cx="8596367" cy="1320800"/>
          </a:xfrm>
        </p:spPr>
        <p:txBody>
          <a:bodyPr anchor="ctr">
            <a:normAutofit/>
          </a:bodyPr>
          <a:lstStyle/>
          <a:p>
            <a:r>
              <a:rPr lang="cs-CZ" altLang="cs-CZ" sz="4400" dirty="0"/>
              <a:t>Modelová rozvaha podniku</a:t>
            </a:r>
          </a:p>
        </p:txBody>
      </p:sp>
      <p:pic>
        <p:nvPicPr>
          <p:cNvPr id="5" name="Zástupný obsah 3">
            <a:extLst>
              <a:ext uri="{FF2B5EF4-FFF2-40B4-BE49-F238E27FC236}">
                <a16:creationId xmlns:a16="http://schemas.microsoft.com/office/drawing/2014/main" id="{B28DA53B-2BE0-4FA0-A40C-0EAF1E44E18C}"/>
              </a:ext>
            </a:extLst>
          </p:cNvPr>
          <p:cNvPicPr>
            <a:picLocks noGrp="1" noChangeAspect="1"/>
          </p:cNvPicPr>
          <p:nvPr>
            <p:ph idx="1"/>
          </p:nvPr>
        </p:nvPicPr>
        <p:blipFill>
          <a:blip r:embed="rId3"/>
          <a:stretch>
            <a:fillRect/>
          </a:stretch>
        </p:blipFill>
        <p:spPr>
          <a:xfrm>
            <a:off x="1231647" y="1412960"/>
            <a:ext cx="9728705" cy="5213623"/>
          </a:xfrm>
          <a:prstGeom prst="rect">
            <a:avLst/>
          </a:prstGeom>
        </p:spPr>
      </p:pic>
    </p:spTree>
    <p:extLst>
      <p:ext uri="{BB962C8B-B14F-4D97-AF65-F5344CB8AC3E}">
        <p14:creationId xmlns:p14="http://schemas.microsoft.com/office/powerpoint/2010/main" val="288993641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b="1" dirty="0"/>
              <a:t>Majetková struktura podniku</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algn="just">
              <a:buFont typeface="Wingdings" panose="05000000000000000000" pitchFamily="2" charset="2"/>
              <a:buChar char="§"/>
            </a:pPr>
            <a:r>
              <a:rPr lang="cs-CZ" sz="2400" dirty="0"/>
              <a:t>Majetek podniku (podle zákoníku „obchodní majetek“) neboli aktiva.</a:t>
            </a:r>
          </a:p>
          <a:p>
            <a:pPr algn="just">
              <a:lnSpc>
                <a:spcPct val="150000"/>
              </a:lnSpc>
              <a:buFont typeface="Wingdings" panose="05000000000000000000" pitchFamily="2" charset="2"/>
              <a:buChar char="§"/>
            </a:pPr>
            <a:r>
              <a:rPr lang="cs-CZ" sz="2400" b="1" dirty="0"/>
              <a:t>Majetková struktura podniku </a:t>
            </a:r>
            <a:r>
              <a:rPr lang="cs-CZ" sz="2400" dirty="0"/>
              <a:t>představuje podrobnou strukturu aktiv podniku. Za aktivum se považuje takový majetek podniku, který pro podnik představuje budoucí ekonomický užitek. Pokud se podíváme na stranu aktiv rozvahy, vidíme, že majetek podniku lze dělit z hlediska doby využití na dlouhodobý a oběžný (krátkodobý).</a:t>
            </a:r>
          </a:p>
          <a:p>
            <a:pPr lvl="1">
              <a:lnSpc>
                <a:spcPct val="150000"/>
              </a:lnSpc>
              <a:buFont typeface="Wingdings" panose="05000000000000000000" pitchFamily="2" charset="2"/>
              <a:buChar char="§"/>
            </a:pPr>
            <a:endParaRPr lang="cs-CZ" altLang="cs-CZ" sz="2400" dirty="0"/>
          </a:p>
        </p:txBody>
      </p:sp>
    </p:spTree>
    <p:extLst>
      <p:ext uri="{BB962C8B-B14F-4D97-AF65-F5344CB8AC3E}">
        <p14:creationId xmlns:p14="http://schemas.microsoft.com/office/powerpoint/2010/main" val="4293486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b="1" dirty="0"/>
              <a:t>Majetková struktura podniku</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lvl="0">
              <a:buFont typeface="Wingdings" panose="05000000000000000000" pitchFamily="2" charset="2"/>
              <a:buChar char="§"/>
            </a:pPr>
            <a:r>
              <a:rPr lang="cs-CZ" sz="1935" b="1" dirty="0"/>
              <a:t>Dlouhodobý majetek</a:t>
            </a:r>
          </a:p>
          <a:p>
            <a:pPr lvl="1" algn="just">
              <a:buFont typeface="Wingdings" panose="05000000000000000000" pitchFamily="2" charset="2"/>
              <a:buChar char="§"/>
            </a:pPr>
            <a:r>
              <a:rPr lang="cs-CZ" sz="1935" dirty="0"/>
              <a:t>dlouhodobý nehmotný majetek – know-how podniku, goodwill, software, výsledky výzkumu, licence, patenty;</a:t>
            </a:r>
          </a:p>
          <a:p>
            <a:pPr lvl="1" algn="just">
              <a:buFont typeface="Wingdings" panose="05000000000000000000" pitchFamily="2" charset="2"/>
              <a:buChar char="§"/>
            </a:pPr>
            <a:r>
              <a:rPr lang="cs-CZ" sz="1935" dirty="0"/>
              <a:t>dlouhodobý hmotný majetek – pozemky, budovy, stavby, strojní a technické zařízení, inventář, (umělecké a kulturní sbírky a předměty);</a:t>
            </a:r>
          </a:p>
          <a:p>
            <a:pPr lvl="1" algn="just">
              <a:buFont typeface="Wingdings" panose="05000000000000000000" pitchFamily="2" charset="2"/>
              <a:buChar char="§"/>
            </a:pPr>
            <a:r>
              <a:rPr lang="cs-CZ" sz="1935" dirty="0"/>
              <a:t>dlouhodobý finanční majetek – cenné papíry a účasti se splatností nad 1 rok, poskytnuté půjčky se splatností nad 1 rok. </a:t>
            </a:r>
          </a:p>
          <a:p>
            <a:pPr lvl="0" algn="just">
              <a:buFont typeface="Wingdings" panose="05000000000000000000" pitchFamily="2" charset="2"/>
              <a:buChar char="§"/>
            </a:pPr>
            <a:r>
              <a:rPr lang="cs-CZ" sz="1935" b="1" dirty="0"/>
              <a:t>Oběžná (krátkodobá) aktiva</a:t>
            </a:r>
            <a:endParaRPr lang="cs-CZ" sz="1935" dirty="0"/>
          </a:p>
          <a:p>
            <a:pPr lvl="1" algn="just">
              <a:buFont typeface="Wingdings" panose="05000000000000000000" pitchFamily="2" charset="2"/>
              <a:buChar char="§"/>
            </a:pPr>
            <a:r>
              <a:rPr lang="cs-CZ" sz="1935" dirty="0"/>
              <a:t>zásoby zboží, materiálu, polotovarů, pomocných látek;</a:t>
            </a:r>
          </a:p>
          <a:p>
            <a:pPr lvl="1" algn="just">
              <a:buFont typeface="Wingdings" panose="05000000000000000000" pitchFamily="2" charset="2"/>
              <a:buChar char="§"/>
            </a:pPr>
            <a:r>
              <a:rPr lang="cs-CZ" sz="1935" dirty="0"/>
              <a:t>krátkodobé pohledávky se splatností do jednoho roku;</a:t>
            </a:r>
          </a:p>
          <a:p>
            <a:pPr lvl="1" algn="just">
              <a:buFont typeface="Wingdings" panose="05000000000000000000" pitchFamily="2" charset="2"/>
              <a:buChar char="§"/>
            </a:pPr>
            <a:r>
              <a:rPr lang="cs-CZ" sz="1935" dirty="0"/>
              <a:t>krátkodobý finanční majetek se splatností do jednoho roku;</a:t>
            </a:r>
          </a:p>
          <a:p>
            <a:pPr lvl="1" algn="just">
              <a:buFont typeface="Wingdings" panose="05000000000000000000" pitchFamily="2" charset="2"/>
              <a:buChar char="§"/>
            </a:pPr>
            <a:r>
              <a:rPr lang="cs-CZ" sz="1935" dirty="0"/>
              <a:t>peněžní prostředky – pokladní hotovost, prostředky na běžných účtech.</a:t>
            </a:r>
          </a:p>
          <a:p>
            <a:pPr lvl="1">
              <a:lnSpc>
                <a:spcPct val="150000"/>
              </a:lnSpc>
              <a:buFont typeface="Wingdings" panose="05000000000000000000" pitchFamily="2" charset="2"/>
              <a:buChar char="§"/>
            </a:pPr>
            <a:endParaRPr lang="cs-CZ" altLang="cs-CZ" sz="2400" dirty="0"/>
          </a:p>
        </p:txBody>
      </p:sp>
    </p:spTree>
    <p:extLst>
      <p:ext uri="{BB962C8B-B14F-4D97-AF65-F5344CB8AC3E}">
        <p14:creationId xmlns:p14="http://schemas.microsoft.com/office/powerpoint/2010/main" val="3491746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b="1" dirty="0"/>
              <a:t>Majetková struktura podniku</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0" indent="0">
              <a:buNone/>
            </a:pPr>
            <a:r>
              <a:rPr lang="cs-CZ" sz="2400" dirty="0"/>
              <a:t>Majetková struktura podniku závisí na:</a:t>
            </a:r>
          </a:p>
          <a:p>
            <a:pPr>
              <a:lnSpc>
                <a:spcPct val="150000"/>
              </a:lnSpc>
              <a:buFont typeface="Wingdings" panose="05000000000000000000" pitchFamily="2" charset="2"/>
              <a:buChar char="§"/>
            </a:pPr>
            <a:r>
              <a:rPr lang="cs-CZ" sz="2400" dirty="0"/>
              <a:t>Oboru podnikání (banka, obchodní, výrobní firma).</a:t>
            </a:r>
          </a:p>
          <a:p>
            <a:pPr>
              <a:lnSpc>
                <a:spcPct val="150000"/>
              </a:lnSpc>
              <a:buFont typeface="Wingdings" panose="05000000000000000000" pitchFamily="2" charset="2"/>
              <a:buChar char="§"/>
            </a:pPr>
            <a:r>
              <a:rPr lang="cs-CZ" sz="2400" dirty="0"/>
              <a:t>Technické náročnosti výroby – podíl stálého hmotného majetku, i nehmotného a investičního majetku (know-how, patenty, atd.).</a:t>
            </a:r>
          </a:p>
          <a:p>
            <a:pPr>
              <a:lnSpc>
                <a:spcPct val="150000"/>
              </a:lnSpc>
              <a:buFont typeface="Wingdings" panose="05000000000000000000" pitchFamily="2" charset="2"/>
              <a:buChar char="§"/>
            </a:pPr>
            <a:r>
              <a:rPr lang="cs-CZ" sz="2400" dirty="0"/>
              <a:t>Rozvinutosti peněžního a kapitálového trhu – podíl finančního majetku.</a:t>
            </a:r>
          </a:p>
          <a:p>
            <a:pPr>
              <a:lnSpc>
                <a:spcPct val="150000"/>
              </a:lnSpc>
              <a:buFont typeface="Wingdings" panose="05000000000000000000" pitchFamily="2" charset="2"/>
              <a:buChar char="§"/>
            </a:pPr>
            <a:r>
              <a:rPr lang="cs-CZ" sz="2400" dirty="0"/>
              <a:t>Ekonomické situaci podniku, případně jeho strategii.</a:t>
            </a:r>
          </a:p>
          <a:p>
            <a:pPr lvl="1">
              <a:lnSpc>
                <a:spcPct val="150000"/>
              </a:lnSpc>
              <a:buFont typeface="Wingdings" panose="05000000000000000000" pitchFamily="2" charset="2"/>
              <a:buChar char="§"/>
            </a:pPr>
            <a:endParaRPr lang="cs-CZ" altLang="cs-CZ" sz="2400" dirty="0"/>
          </a:p>
        </p:txBody>
      </p:sp>
    </p:spTree>
    <p:extLst>
      <p:ext uri="{BB962C8B-B14F-4D97-AF65-F5344CB8AC3E}">
        <p14:creationId xmlns:p14="http://schemas.microsoft.com/office/powerpoint/2010/main" val="33479432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b="1" dirty="0"/>
              <a:t>Příklad</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lvl="1" algn="just">
              <a:lnSpc>
                <a:spcPct val="150000"/>
              </a:lnSpc>
              <a:buFont typeface="Wingdings" panose="05000000000000000000" pitchFamily="2" charset="2"/>
              <a:buChar char="§"/>
            </a:pPr>
            <a:r>
              <a:rPr lang="cs-CZ" altLang="cs-CZ" dirty="0"/>
              <a:t>Podíl jednotlivých položek majetku na aktivech pro průmysl, stavebnictví a služby. </a:t>
            </a:r>
          </a:p>
          <a:p>
            <a:pPr lvl="1" algn="just">
              <a:lnSpc>
                <a:spcPct val="150000"/>
              </a:lnSpc>
              <a:buFont typeface="Wingdings" panose="05000000000000000000" pitchFamily="2" charset="2"/>
              <a:buChar char="§"/>
            </a:pPr>
            <a:r>
              <a:rPr lang="cs-CZ" altLang="cs-CZ" dirty="0"/>
              <a:t>Je patrné výrazné zastoupení DDM v případě průmyslu a služeb, stavebnictví naopak vykazuje velký podíl pohledávek, což je dáno dlouhou dobou jejich splatnosti.</a:t>
            </a:r>
          </a:p>
        </p:txBody>
      </p:sp>
      <p:graphicFrame>
        <p:nvGraphicFramePr>
          <p:cNvPr id="6" name="Tabulka 5">
            <a:extLst>
              <a:ext uri="{FF2B5EF4-FFF2-40B4-BE49-F238E27FC236}">
                <a16:creationId xmlns:a16="http://schemas.microsoft.com/office/drawing/2014/main" id="{2AD417A1-A448-4C61-9C87-EBB3EA072893}"/>
              </a:ext>
            </a:extLst>
          </p:cNvPr>
          <p:cNvGraphicFramePr>
            <a:graphicFrameLocks noGrp="1"/>
          </p:cNvGraphicFramePr>
          <p:nvPr>
            <p:extLst>
              <p:ext uri="{D42A27DB-BD31-4B8C-83A1-F6EECF244321}">
                <p14:modId xmlns:p14="http://schemas.microsoft.com/office/powerpoint/2010/main" val="148056703"/>
              </p:ext>
            </p:extLst>
          </p:nvPr>
        </p:nvGraphicFramePr>
        <p:xfrm>
          <a:off x="3120684" y="3237412"/>
          <a:ext cx="5936231" cy="2990590"/>
        </p:xfrm>
        <a:graphic>
          <a:graphicData uri="http://schemas.openxmlformats.org/drawingml/2006/table">
            <a:tbl>
              <a:tblPr firstRow="1" firstCol="1" bandRow="1"/>
              <a:tblGrid>
                <a:gridCol w="2063468">
                  <a:extLst>
                    <a:ext uri="{9D8B030D-6E8A-4147-A177-3AD203B41FA5}">
                      <a16:colId xmlns:a16="http://schemas.microsoft.com/office/drawing/2014/main" val="3631353597"/>
                    </a:ext>
                  </a:extLst>
                </a:gridCol>
                <a:gridCol w="1290921">
                  <a:extLst>
                    <a:ext uri="{9D8B030D-6E8A-4147-A177-3AD203B41FA5}">
                      <a16:colId xmlns:a16="http://schemas.microsoft.com/office/drawing/2014/main" val="2559380104"/>
                    </a:ext>
                  </a:extLst>
                </a:gridCol>
                <a:gridCol w="1290921">
                  <a:extLst>
                    <a:ext uri="{9D8B030D-6E8A-4147-A177-3AD203B41FA5}">
                      <a16:colId xmlns:a16="http://schemas.microsoft.com/office/drawing/2014/main" val="323580960"/>
                    </a:ext>
                  </a:extLst>
                </a:gridCol>
                <a:gridCol w="1290921">
                  <a:extLst>
                    <a:ext uri="{9D8B030D-6E8A-4147-A177-3AD203B41FA5}">
                      <a16:colId xmlns:a16="http://schemas.microsoft.com/office/drawing/2014/main" val="2673930661"/>
                    </a:ext>
                  </a:extLst>
                </a:gridCol>
              </a:tblGrid>
              <a:tr h="299059">
                <a:tc>
                  <a:txBody>
                    <a:bodyPr/>
                    <a:lstStyle/>
                    <a:p>
                      <a:pPr algn="ct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Průmysl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Stavebnictví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cs-CZ" sz="1400" dirty="0">
                          <a:effectLst/>
                          <a:latin typeface="Calibri" panose="020F0502020204030204" pitchFamily="34" charset="0"/>
                          <a:ea typeface="Calibri" panose="020F0502020204030204" pitchFamily="34" charset="0"/>
                          <a:cs typeface="Times New Roman" panose="02020603050405020304" pitchFamily="18" charset="0"/>
                        </a:rPr>
                        <a:t>Služby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6897187"/>
                  </a:ext>
                </a:extLst>
              </a:tr>
              <a:tr h="299059">
                <a:tc>
                  <a:txBody>
                    <a:bodyPr/>
                    <a:lstStyle/>
                    <a:p>
                      <a:pPr>
                        <a:lnSpc>
                          <a:spcPct val="107000"/>
                        </a:lnSpc>
                        <a:spcAft>
                          <a:spcPts val="800"/>
                        </a:spcAft>
                      </a:pPr>
                      <a:r>
                        <a:rPr lang="cs-CZ" sz="1400" b="1">
                          <a:effectLst/>
                          <a:latin typeface="Calibri" panose="020F0502020204030204" pitchFamily="34" charset="0"/>
                          <a:ea typeface="Calibri" panose="020F0502020204030204" pitchFamily="34" charset="0"/>
                          <a:cs typeface="Times New Roman" panose="02020603050405020304" pitchFamily="18" charset="0"/>
                        </a:rPr>
                        <a:t>AKTIVA</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b="1">
                          <a:effectLst/>
                          <a:latin typeface="Calibri" panose="020F0502020204030204" pitchFamily="34" charset="0"/>
                          <a:ea typeface="Calibri" panose="020F0502020204030204" pitchFamily="34" charset="0"/>
                          <a:cs typeface="Times New Roman" panose="02020603050405020304" pitchFamily="18" charset="0"/>
                        </a:rPr>
                        <a:t>100 %</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b="1">
                          <a:effectLst/>
                          <a:latin typeface="Calibri" panose="020F0502020204030204" pitchFamily="34" charset="0"/>
                          <a:ea typeface="Calibri" panose="020F0502020204030204" pitchFamily="34" charset="0"/>
                          <a:cs typeface="Times New Roman" panose="02020603050405020304" pitchFamily="18" charset="0"/>
                        </a:rPr>
                        <a:t>100 %</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b="1" dirty="0">
                          <a:effectLst/>
                          <a:latin typeface="Calibri" panose="020F0502020204030204" pitchFamily="34" charset="0"/>
                          <a:ea typeface="Calibri" panose="020F0502020204030204" pitchFamily="34" charset="0"/>
                          <a:cs typeface="Times New Roman" panose="02020603050405020304" pitchFamily="18" charset="0"/>
                        </a:rPr>
                        <a:t>100 %</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9337591"/>
                  </a:ext>
                </a:extLst>
              </a:tr>
              <a:tr h="299059">
                <a:tc>
                  <a:txBody>
                    <a:bodyPr/>
                    <a:lstStyle/>
                    <a:p>
                      <a:pPr>
                        <a:lnSpc>
                          <a:spcPct val="107000"/>
                        </a:lnSpc>
                        <a:spcAft>
                          <a:spcPts val="800"/>
                        </a:spcAft>
                      </a:pPr>
                      <a:r>
                        <a:rPr lang="cs-CZ" sz="1400" b="1">
                          <a:effectLst/>
                          <a:latin typeface="Calibri" panose="020F0502020204030204" pitchFamily="34" charset="0"/>
                          <a:ea typeface="Calibri" panose="020F0502020204030204" pitchFamily="34" charset="0"/>
                          <a:cs typeface="Times New Roman" panose="02020603050405020304" pitchFamily="18" charset="0"/>
                        </a:rPr>
                        <a:t>Dlouhodobý majetek</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b="1">
                          <a:effectLst/>
                          <a:latin typeface="Calibri" panose="020F0502020204030204" pitchFamily="34" charset="0"/>
                          <a:ea typeface="Calibri" panose="020F0502020204030204" pitchFamily="34" charset="0"/>
                          <a:cs typeface="Times New Roman" panose="02020603050405020304" pitchFamily="18" charset="0"/>
                        </a:rPr>
                        <a:t>56 %</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b="1">
                          <a:effectLst/>
                          <a:latin typeface="Calibri" panose="020F0502020204030204" pitchFamily="34" charset="0"/>
                          <a:ea typeface="Calibri" panose="020F0502020204030204" pitchFamily="34" charset="0"/>
                          <a:cs typeface="Times New Roman" panose="02020603050405020304" pitchFamily="18" charset="0"/>
                        </a:rPr>
                        <a:t>30 %</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b="1" dirty="0">
                          <a:effectLst/>
                          <a:latin typeface="Calibri" panose="020F0502020204030204" pitchFamily="34" charset="0"/>
                          <a:ea typeface="Calibri" panose="020F0502020204030204" pitchFamily="34" charset="0"/>
                          <a:cs typeface="Times New Roman" panose="02020603050405020304" pitchFamily="18" charset="0"/>
                        </a:rPr>
                        <a:t>62 %</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1948302"/>
                  </a:ext>
                </a:extLst>
              </a:tr>
              <a:tr h="299059">
                <a:tc>
                  <a:txBody>
                    <a:bodyPr/>
                    <a:lstStyle/>
                    <a:p>
                      <a:pP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DHM a DNHM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40 %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21 %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dirty="0">
                          <a:effectLst/>
                          <a:latin typeface="Calibri" panose="020F0502020204030204" pitchFamily="34" charset="0"/>
                          <a:ea typeface="Calibri" panose="020F0502020204030204" pitchFamily="34" charset="0"/>
                          <a:cs typeface="Times New Roman" panose="02020603050405020304" pitchFamily="18" charset="0"/>
                        </a:rPr>
                        <a:t>49 %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382612"/>
                  </a:ext>
                </a:extLst>
              </a:tr>
              <a:tr h="299059">
                <a:tc>
                  <a:txBody>
                    <a:bodyPr/>
                    <a:lstStyle/>
                    <a:p>
                      <a:pP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DFM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16 %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9 %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dirty="0">
                          <a:effectLst/>
                          <a:latin typeface="Calibri" panose="020F0502020204030204" pitchFamily="34" charset="0"/>
                          <a:ea typeface="Calibri" panose="020F0502020204030204" pitchFamily="34" charset="0"/>
                          <a:cs typeface="Times New Roman" panose="02020603050405020304" pitchFamily="18" charset="0"/>
                        </a:rPr>
                        <a:t>13 %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9476774"/>
                  </a:ext>
                </a:extLst>
              </a:tr>
              <a:tr h="299059">
                <a:tc>
                  <a:txBody>
                    <a:bodyPr/>
                    <a:lstStyle/>
                    <a:p>
                      <a:pPr>
                        <a:lnSpc>
                          <a:spcPct val="107000"/>
                        </a:lnSpc>
                        <a:spcAft>
                          <a:spcPts val="800"/>
                        </a:spcAft>
                      </a:pPr>
                      <a:r>
                        <a:rPr lang="cs-CZ" sz="1400" b="1">
                          <a:effectLst/>
                          <a:latin typeface="Calibri" panose="020F0502020204030204" pitchFamily="34" charset="0"/>
                          <a:ea typeface="Calibri" panose="020F0502020204030204" pitchFamily="34" charset="0"/>
                          <a:cs typeface="Times New Roman" panose="02020603050405020304" pitchFamily="18" charset="0"/>
                        </a:rPr>
                        <a:t>Oběžná aktiva</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b="1">
                          <a:effectLst/>
                          <a:latin typeface="Calibri" panose="020F0502020204030204" pitchFamily="34" charset="0"/>
                          <a:ea typeface="Calibri" panose="020F0502020204030204" pitchFamily="34" charset="0"/>
                          <a:cs typeface="Times New Roman" panose="02020603050405020304" pitchFamily="18" charset="0"/>
                        </a:rPr>
                        <a:t>42 %</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b="1">
                          <a:effectLst/>
                          <a:latin typeface="Calibri" panose="020F0502020204030204" pitchFamily="34" charset="0"/>
                          <a:ea typeface="Calibri" panose="020F0502020204030204" pitchFamily="34" charset="0"/>
                          <a:cs typeface="Times New Roman" panose="02020603050405020304" pitchFamily="18" charset="0"/>
                        </a:rPr>
                        <a:t>69 %</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b="1" dirty="0">
                          <a:effectLst/>
                          <a:latin typeface="Calibri" panose="020F0502020204030204" pitchFamily="34" charset="0"/>
                          <a:ea typeface="Calibri" panose="020F0502020204030204" pitchFamily="34" charset="0"/>
                          <a:cs typeface="Times New Roman" panose="02020603050405020304" pitchFamily="18" charset="0"/>
                        </a:rPr>
                        <a:t>37 %</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1448272"/>
                  </a:ext>
                </a:extLst>
              </a:tr>
              <a:tr h="299059">
                <a:tc>
                  <a:txBody>
                    <a:bodyPr/>
                    <a:lstStyle/>
                    <a:p>
                      <a:pP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Zásoby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9 %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8 %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dirty="0">
                          <a:effectLst/>
                          <a:latin typeface="Calibri" panose="020F0502020204030204" pitchFamily="34" charset="0"/>
                          <a:ea typeface="Calibri" panose="020F0502020204030204" pitchFamily="34" charset="0"/>
                          <a:cs typeface="Times New Roman" panose="02020603050405020304" pitchFamily="18" charset="0"/>
                        </a:rPr>
                        <a:t>7 %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1032490"/>
                  </a:ext>
                </a:extLst>
              </a:tr>
              <a:tr h="299059">
                <a:tc>
                  <a:txBody>
                    <a:bodyPr/>
                    <a:lstStyle/>
                    <a:p>
                      <a:pP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Pohledávky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26 %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45 %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dirty="0">
                          <a:effectLst/>
                          <a:latin typeface="Calibri" panose="020F0502020204030204" pitchFamily="34" charset="0"/>
                          <a:ea typeface="Calibri" panose="020F0502020204030204" pitchFamily="34" charset="0"/>
                          <a:cs typeface="Times New Roman" panose="02020603050405020304" pitchFamily="18" charset="0"/>
                        </a:rPr>
                        <a:t>23 %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7538867"/>
                  </a:ext>
                </a:extLst>
              </a:tr>
              <a:tr h="299059">
                <a:tc>
                  <a:txBody>
                    <a:bodyPr/>
                    <a:lstStyle/>
                    <a:p>
                      <a:pP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Peněžní prostředky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7 %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a:effectLst/>
                          <a:latin typeface="Calibri" panose="020F0502020204030204" pitchFamily="34" charset="0"/>
                          <a:ea typeface="Calibri" panose="020F0502020204030204" pitchFamily="34" charset="0"/>
                          <a:cs typeface="Times New Roman" panose="02020603050405020304" pitchFamily="18" charset="0"/>
                        </a:rPr>
                        <a:t>16 %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dirty="0">
                          <a:effectLst/>
                          <a:latin typeface="Calibri" panose="020F0502020204030204" pitchFamily="34" charset="0"/>
                          <a:ea typeface="Calibri" panose="020F0502020204030204" pitchFamily="34" charset="0"/>
                          <a:cs typeface="Times New Roman" panose="02020603050405020304" pitchFamily="18" charset="0"/>
                        </a:rPr>
                        <a:t>7 %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7646495"/>
                  </a:ext>
                </a:extLst>
              </a:tr>
              <a:tr h="299059">
                <a:tc>
                  <a:txBody>
                    <a:bodyPr/>
                    <a:lstStyle/>
                    <a:p>
                      <a:pPr>
                        <a:lnSpc>
                          <a:spcPct val="107000"/>
                        </a:lnSpc>
                        <a:spcAft>
                          <a:spcPts val="800"/>
                        </a:spcAft>
                      </a:pPr>
                      <a:r>
                        <a:rPr lang="cs-CZ" sz="1400" b="1">
                          <a:effectLst/>
                          <a:latin typeface="Calibri" panose="020F0502020204030204" pitchFamily="34" charset="0"/>
                          <a:ea typeface="Calibri" panose="020F0502020204030204" pitchFamily="34" charset="0"/>
                          <a:cs typeface="Times New Roman" panose="02020603050405020304" pitchFamily="18" charset="0"/>
                        </a:rPr>
                        <a:t>Časové rozlišení</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b="1">
                          <a:effectLst/>
                          <a:latin typeface="Calibri" panose="020F0502020204030204" pitchFamily="34" charset="0"/>
                          <a:ea typeface="Calibri" panose="020F0502020204030204" pitchFamily="34" charset="0"/>
                          <a:cs typeface="Times New Roman" panose="02020603050405020304" pitchFamily="18" charset="0"/>
                        </a:rPr>
                        <a:t>2 %</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b="1">
                          <a:effectLst/>
                          <a:latin typeface="Calibri" panose="020F0502020204030204" pitchFamily="34" charset="0"/>
                          <a:ea typeface="Calibri" panose="020F0502020204030204" pitchFamily="34" charset="0"/>
                          <a:cs typeface="Times New Roman" panose="02020603050405020304" pitchFamily="18" charset="0"/>
                        </a:rPr>
                        <a:t>1 %</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800"/>
                        </a:spcAft>
                      </a:pPr>
                      <a:r>
                        <a:rPr lang="cs-CZ" sz="1400" b="1" dirty="0">
                          <a:effectLst/>
                          <a:latin typeface="Calibri" panose="020F0502020204030204" pitchFamily="34" charset="0"/>
                          <a:ea typeface="Calibri" panose="020F0502020204030204" pitchFamily="34" charset="0"/>
                          <a:cs typeface="Times New Roman" panose="02020603050405020304" pitchFamily="18" charset="0"/>
                        </a:rPr>
                        <a:t>1 %</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566085"/>
                  </a:ext>
                </a:extLst>
              </a:tr>
            </a:tbl>
          </a:graphicData>
        </a:graphic>
      </p:graphicFrame>
    </p:spTree>
    <p:extLst>
      <p:ext uri="{BB962C8B-B14F-4D97-AF65-F5344CB8AC3E}">
        <p14:creationId xmlns:p14="http://schemas.microsoft.com/office/powerpoint/2010/main" val="3733958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b="1" dirty="0"/>
              <a:t>Finanční struktura podniku</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342877" lvl="3" indent="-342877" algn="just" defTabSz="457169">
              <a:lnSpc>
                <a:spcPct val="150000"/>
              </a:lnSpc>
              <a:spcBef>
                <a:spcPts val="1000"/>
              </a:spcBef>
              <a:buClr>
                <a:schemeClr val="accent1"/>
              </a:buClr>
              <a:buSzPct val="80000"/>
              <a:buFont typeface="Wingdings" panose="05000000000000000000" pitchFamily="2" charset="2"/>
              <a:buChar char="§"/>
            </a:pPr>
            <a:r>
              <a:rPr lang="cs-CZ" sz="2400" b="1" dirty="0">
                <a:latin typeface="+mn-lt"/>
              </a:rPr>
              <a:t>Finanční struktura podniku </a:t>
            </a:r>
            <a:r>
              <a:rPr lang="cs-CZ" sz="2400" dirty="0">
                <a:latin typeface="+mn-lt"/>
              </a:rPr>
              <a:t>představuje strukturu podnikového kapitálu, ze kterého je financován jeho majetek. V rozvaze podniku je zobrazena na straně pasiv. </a:t>
            </a:r>
          </a:p>
          <a:p>
            <a:pPr lvl="1">
              <a:lnSpc>
                <a:spcPct val="150000"/>
              </a:lnSpc>
              <a:buFont typeface="Wingdings" panose="05000000000000000000" pitchFamily="2" charset="2"/>
              <a:buChar char="§"/>
            </a:pPr>
            <a:endParaRPr lang="cs-CZ" altLang="cs-CZ" sz="2400" dirty="0"/>
          </a:p>
        </p:txBody>
      </p:sp>
    </p:spTree>
    <p:extLst>
      <p:ext uri="{BB962C8B-B14F-4D97-AF65-F5344CB8AC3E}">
        <p14:creationId xmlns:p14="http://schemas.microsoft.com/office/powerpoint/2010/main" val="570908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b="1" dirty="0"/>
              <a:t>Finanční struktura podniku</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342877" indent="-342877" defTabSz="457169">
              <a:spcBef>
                <a:spcPts val="1000"/>
              </a:spcBef>
              <a:buClr>
                <a:schemeClr val="accent1"/>
              </a:buClr>
              <a:buSzPct val="80000"/>
              <a:buFont typeface="Wingdings" panose="05000000000000000000" pitchFamily="2" charset="2"/>
              <a:buChar char="§"/>
            </a:pPr>
            <a:r>
              <a:rPr lang="cs-CZ" sz="2400" b="1" dirty="0">
                <a:latin typeface="+mn-lt"/>
              </a:rPr>
              <a:t>Vlastní kapitál</a:t>
            </a:r>
          </a:p>
          <a:p>
            <a:pPr marL="742899" lvl="1" indent="-285730" algn="just" defTabSz="457169">
              <a:spcBef>
                <a:spcPts val="1000"/>
              </a:spcBef>
              <a:buClr>
                <a:schemeClr val="accent1"/>
              </a:buClr>
              <a:buSzPct val="80000"/>
              <a:buFont typeface="Wingdings" panose="05000000000000000000" pitchFamily="2" charset="2"/>
              <a:buChar char="§"/>
            </a:pPr>
            <a:r>
              <a:rPr lang="cs-CZ" sz="2400" dirty="0">
                <a:latin typeface="+mn-lt"/>
              </a:rPr>
              <a:t>základní kapitál – tvoří ho akciový kapitál vložený do podniku jeho akcionáři, resp. peněžní a nepeněžité vklady společníků;</a:t>
            </a:r>
          </a:p>
          <a:p>
            <a:pPr marL="742899" lvl="1" indent="-285730" algn="just" defTabSz="457169">
              <a:spcBef>
                <a:spcPts val="1000"/>
              </a:spcBef>
              <a:buClr>
                <a:schemeClr val="accent1"/>
              </a:buClr>
              <a:buSzPct val="80000"/>
              <a:buFont typeface="Wingdings" panose="05000000000000000000" pitchFamily="2" charset="2"/>
              <a:buChar char="§"/>
            </a:pPr>
            <a:r>
              <a:rPr lang="cs-CZ" sz="2400" dirty="0">
                <a:latin typeface="+mn-lt"/>
              </a:rPr>
              <a:t>kapitálové fondy – jsou tvořeny z darů, dotací, neodepisovaného majetku, emisního ážia;</a:t>
            </a:r>
          </a:p>
          <a:p>
            <a:pPr marL="742899" lvl="1" indent="-285730" algn="just" defTabSz="457169">
              <a:spcBef>
                <a:spcPts val="1000"/>
              </a:spcBef>
              <a:buClr>
                <a:schemeClr val="accent1"/>
              </a:buClr>
              <a:buSzPct val="80000"/>
              <a:buFont typeface="Wingdings" panose="05000000000000000000" pitchFamily="2" charset="2"/>
              <a:buChar char="§"/>
            </a:pPr>
            <a:r>
              <a:rPr lang="cs-CZ" sz="2400" dirty="0">
                <a:latin typeface="+mn-lt"/>
              </a:rPr>
              <a:t>fondy ze zisku – rezervní fond, statutární fondy, ostatní fondy tvořené ze zisku;</a:t>
            </a:r>
          </a:p>
          <a:p>
            <a:pPr marL="742899" lvl="1" indent="-285730" algn="just" defTabSz="457169">
              <a:spcBef>
                <a:spcPts val="1000"/>
              </a:spcBef>
              <a:buClr>
                <a:schemeClr val="accent1"/>
              </a:buClr>
              <a:buSzPct val="80000"/>
              <a:buFont typeface="Wingdings" panose="05000000000000000000" pitchFamily="2" charset="2"/>
              <a:buChar char="§"/>
            </a:pPr>
            <a:r>
              <a:rPr lang="cs-CZ" sz="2400" dirty="0">
                <a:latin typeface="+mn-lt"/>
              </a:rPr>
              <a:t>výsledek hospodaření – zisk nebo ztráta.</a:t>
            </a:r>
          </a:p>
          <a:p>
            <a:pPr lvl="1">
              <a:lnSpc>
                <a:spcPct val="150000"/>
              </a:lnSpc>
              <a:buFont typeface="Wingdings" panose="05000000000000000000" pitchFamily="2" charset="2"/>
              <a:buChar char="§"/>
            </a:pPr>
            <a:endParaRPr lang="cs-CZ" altLang="cs-CZ" sz="2400" dirty="0"/>
          </a:p>
        </p:txBody>
      </p:sp>
    </p:spTree>
    <p:extLst>
      <p:ext uri="{BB962C8B-B14F-4D97-AF65-F5344CB8AC3E}">
        <p14:creationId xmlns:p14="http://schemas.microsoft.com/office/powerpoint/2010/main" val="14551037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b="1" dirty="0"/>
              <a:t>Finanční struktura podniku</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342877" indent="-342877" algn="just" defTabSz="457169">
              <a:spcBef>
                <a:spcPts val="1000"/>
              </a:spcBef>
              <a:buClr>
                <a:schemeClr val="accent1"/>
              </a:buClr>
              <a:buSzPct val="80000"/>
              <a:buFont typeface="Wingdings" panose="05000000000000000000" pitchFamily="2" charset="2"/>
              <a:buChar char="§"/>
            </a:pPr>
            <a:r>
              <a:rPr lang="cs-CZ" sz="2400" b="1" dirty="0">
                <a:latin typeface="+mn-lt"/>
              </a:rPr>
              <a:t>Cizí zdroje</a:t>
            </a:r>
          </a:p>
          <a:p>
            <a:pPr marL="742899" lvl="1" indent="-285730" algn="just" defTabSz="457169">
              <a:spcBef>
                <a:spcPts val="1000"/>
              </a:spcBef>
              <a:buClr>
                <a:schemeClr val="accent1"/>
              </a:buClr>
              <a:buSzPct val="80000"/>
              <a:buFont typeface="Wingdings" panose="05000000000000000000" pitchFamily="2" charset="2"/>
              <a:buChar char="§"/>
            </a:pPr>
            <a:r>
              <a:rPr lang="cs-CZ" sz="2400" dirty="0">
                <a:latin typeface="+mn-lt"/>
              </a:rPr>
              <a:t>rezervy – jsou tvořeny za určitým účelem (např. rezervy na opravy dlouhodobého hmotného majetku, rezervy na nedobytné pohledávky apod.);</a:t>
            </a:r>
          </a:p>
          <a:p>
            <a:pPr marL="742899" lvl="1" indent="-285730" algn="just" defTabSz="457169">
              <a:spcBef>
                <a:spcPts val="1000"/>
              </a:spcBef>
              <a:buClr>
                <a:schemeClr val="accent1"/>
              </a:buClr>
              <a:buSzPct val="80000"/>
              <a:buFont typeface="Wingdings" panose="05000000000000000000" pitchFamily="2" charset="2"/>
              <a:buChar char="§"/>
            </a:pPr>
            <a:r>
              <a:rPr lang="cs-CZ" sz="2400" dirty="0">
                <a:latin typeface="+mn-lt"/>
              </a:rPr>
              <a:t>dlouhodobé závazky – podnikem emitované dluhopisy, závazky vůči různým subjektům se splatností nad 1 rok, bankovní úvěry se splatností nad 1 rok;</a:t>
            </a:r>
          </a:p>
          <a:p>
            <a:pPr marL="742899" lvl="1" indent="-285730" algn="just" defTabSz="457169">
              <a:spcBef>
                <a:spcPts val="1000"/>
              </a:spcBef>
              <a:buClr>
                <a:schemeClr val="accent1"/>
              </a:buClr>
              <a:buSzPct val="80000"/>
              <a:buFont typeface="Wingdings" panose="05000000000000000000" pitchFamily="2" charset="2"/>
              <a:buChar char="§"/>
            </a:pPr>
            <a:r>
              <a:rPr lang="cs-CZ" sz="2400" dirty="0">
                <a:latin typeface="+mn-lt"/>
              </a:rPr>
              <a:t>krátkodobé závazky – obchodní úvěry, závazky vůči státu, společníkům, zaměstnancům, bankovní úvěry…(se splatností do 1 roku).</a:t>
            </a:r>
          </a:p>
        </p:txBody>
      </p:sp>
    </p:spTree>
    <p:extLst>
      <p:ext uri="{BB962C8B-B14F-4D97-AF65-F5344CB8AC3E}">
        <p14:creationId xmlns:p14="http://schemas.microsoft.com/office/powerpoint/2010/main" val="31764109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t>Optimalizace finanční struktury </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0" lvl="1" indent="0">
              <a:lnSpc>
                <a:spcPct val="150000"/>
              </a:lnSpc>
              <a:buNone/>
            </a:pPr>
            <a:r>
              <a:rPr lang="cs-CZ" altLang="cs-CZ" sz="2400" b="1" dirty="0"/>
              <a:t>Volba optimální finanční struktury souvisí s:</a:t>
            </a:r>
          </a:p>
          <a:p>
            <a:pPr marL="342877" lvl="1" indent="-342877">
              <a:lnSpc>
                <a:spcPct val="150000"/>
              </a:lnSpc>
              <a:buFont typeface="Wingdings" panose="05000000000000000000" pitchFamily="2" charset="2"/>
              <a:buChar char="§"/>
            </a:pPr>
            <a:r>
              <a:rPr lang="cs-CZ" altLang="cs-CZ" sz="2400" dirty="0"/>
              <a:t>strukturou majetku podniku</a:t>
            </a:r>
          </a:p>
          <a:p>
            <a:pPr marL="342877" lvl="1" indent="-342877">
              <a:lnSpc>
                <a:spcPct val="150000"/>
              </a:lnSpc>
              <a:buFont typeface="Wingdings" panose="05000000000000000000" pitchFamily="2" charset="2"/>
              <a:buChar char="§"/>
            </a:pPr>
            <a:r>
              <a:rPr lang="cs-CZ" altLang="cs-CZ" sz="2400" dirty="0"/>
              <a:t>náklady na kapitál a jeho jednotlivé druhy</a:t>
            </a:r>
          </a:p>
          <a:p>
            <a:pPr marL="342877" lvl="1" indent="-342877">
              <a:lnSpc>
                <a:spcPct val="150000"/>
              </a:lnSpc>
              <a:buFont typeface="Wingdings" panose="05000000000000000000" pitchFamily="2" charset="2"/>
              <a:buChar char="§"/>
            </a:pPr>
            <a:r>
              <a:rPr lang="cs-CZ" altLang="cs-CZ" sz="2400" dirty="0"/>
              <a:t>podílem vlastního a cizího kapitálu</a:t>
            </a:r>
          </a:p>
          <a:p>
            <a:pPr marL="342877" lvl="1" indent="-342877">
              <a:lnSpc>
                <a:spcPct val="150000"/>
              </a:lnSpc>
              <a:buFont typeface="Wingdings" panose="05000000000000000000" pitchFamily="2" charset="2"/>
              <a:buChar char="§"/>
            </a:pPr>
            <a:r>
              <a:rPr lang="cs-CZ" altLang="cs-CZ" sz="2400" dirty="0"/>
              <a:t>délkou splatnosti používaného kapitálu</a:t>
            </a:r>
          </a:p>
          <a:p>
            <a:pPr marL="342877" lvl="1" indent="-342877">
              <a:lnSpc>
                <a:spcPct val="150000"/>
              </a:lnSpc>
              <a:buFont typeface="Wingdings" panose="05000000000000000000" pitchFamily="2" charset="2"/>
              <a:buChar char="§"/>
            </a:pPr>
            <a:r>
              <a:rPr lang="cs-CZ" altLang="cs-CZ" sz="2400" dirty="0"/>
              <a:t>finančním rizikem používaného kapitálu </a:t>
            </a:r>
          </a:p>
          <a:p>
            <a:pPr marL="342877" lvl="1" indent="-342877">
              <a:lnSpc>
                <a:spcPct val="150000"/>
              </a:lnSpc>
              <a:buFont typeface="Wingdings" panose="05000000000000000000" pitchFamily="2" charset="2"/>
              <a:buChar char="§"/>
            </a:pPr>
            <a:r>
              <a:rPr lang="cs-CZ" altLang="cs-CZ" sz="2400" dirty="0"/>
              <a:t>udržením kontroly nad činností podniku</a:t>
            </a:r>
          </a:p>
        </p:txBody>
      </p:sp>
    </p:spTree>
    <p:extLst>
      <p:ext uri="{BB962C8B-B14F-4D97-AF65-F5344CB8AC3E}">
        <p14:creationId xmlns:p14="http://schemas.microsoft.com/office/powerpoint/2010/main" val="2372997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2</a:t>
            </a:fld>
            <a:endParaRPr lang="cs-CZ" altLang="cs-CZ"/>
          </a:p>
        </p:txBody>
      </p:sp>
      <p:sp>
        <p:nvSpPr>
          <p:cNvPr id="96258" name="Rectangle 2"/>
          <p:cNvSpPr>
            <a:spLocks noGrp="1" noChangeArrowheads="1"/>
          </p:cNvSpPr>
          <p:nvPr>
            <p:ph type="title"/>
          </p:nvPr>
        </p:nvSpPr>
        <p:spPr/>
        <p:txBody>
          <a:bodyPr/>
          <a:lstStyle/>
          <a:p>
            <a:r>
              <a:rPr lang="cs-CZ" altLang="cs-CZ" dirty="0"/>
              <a:t>Obsah</a:t>
            </a:r>
          </a:p>
        </p:txBody>
      </p:sp>
      <p:sp>
        <p:nvSpPr>
          <p:cNvPr id="96259" name="Rectangle 3"/>
          <p:cNvSpPr>
            <a:spLocks noGrp="1" noChangeArrowheads="1"/>
          </p:cNvSpPr>
          <p:nvPr>
            <p:ph type="body" idx="1"/>
          </p:nvPr>
        </p:nvSpPr>
        <p:spPr/>
        <p:txBody>
          <a:bodyPr/>
          <a:lstStyle/>
          <a:p>
            <a:pPr algn="just"/>
            <a:r>
              <a:rPr lang="cs-CZ" altLang="cs-CZ" sz="1800" dirty="0"/>
              <a:t>Cíle podniku</a:t>
            </a:r>
          </a:p>
          <a:p>
            <a:pPr algn="just"/>
            <a:r>
              <a:rPr lang="cs-CZ" altLang="cs-CZ" sz="1800" dirty="0"/>
              <a:t>Majetková struktura podniku</a:t>
            </a:r>
          </a:p>
          <a:p>
            <a:pPr algn="just"/>
            <a:r>
              <a:rPr lang="cs-CZ" altLang="cs-CZ" sz="1800" dirty="0"/>
              <a:t>Finanční struktura podniku</a:t>
            </a:r>
          </a:p>
          <a:p>
            <a:pPr algn="just"/>
            <a:r>
              <a:rPr lang="cs-CZ" altLang="cs-CZ" sz="1800" dirty="0"/>
              <a:t>Bilanční pravidla, strategie financování</a:t>
            </a:r>
          </a:p>
          <a:p>
            <a:pPr algn="just"/>
            <a:r>
              <a:rPr lang="cs-CZ" altLang="cs-CZ" sz="1800" dirty="0"/>
              <a:t>Čistý pracovní kapitál</a:t>
            </a:r>
          </a:p>
          <a:p>
            <a:pPr algn="just"/>
            <a:r>
              <a:rPr lang="cs-CZ" altLang="cs-CZ" sz="1800" dirty="0"/>
              <a:t>Analýza rozvahy z pohledu vázaného kapitálu</a:t>
            </a:r>
          </a:p>
          <a:p>
            <a:pPr algn="just"/>
            <a:r>
              <a:rPr lang="cs-CZ" altLang="cs-CZ" sz="1800" dirty="0"/>
              <a:t>Analýza rozvahy z pohledu likvidity a solventnosti</a:t>
            </a:r>
            <a:endParaRPr lang="cs-CZ" altLang="cs-CZ" sz="1600" dirty="0"/>
          </a:p>
        </p:txBody>
      </p:sp>
    </p:spTree>
    <p:extLst>
      <p:ext uri="{BB962C8B-B14F-4D97-AF65-F5344CB8AC3E}">
        <p14:creationId xmlns:p14="http://schemas.microsoft.com/office/powerpoint/2010/main" val="8841969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t>Optimalizace finanční struktury </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342900" lvl="1" indent="-342900" algn="just">
              <a:lnSpc>
                <a:spcPct val="150000"/>
              </a:lnSpc>
              <a:buFont typeface="Wingdings" panose="05000000000000000000" pitchFamily="2" charset="2"/>
              <a:buChar char="§"/>
            </a:pPr>
            <a:r>
              <a:rPr lang="cs-CZ" sz="2400" b="1" dirty="0"/>
              <a:t>Optimální finanční struktura </a:t>
            </a:r>
            <a:r>
              <a:rPr lang="cs-CZ" altLang="cs-CZ" sz="2400" dirty="0"/>
              <a:t>– </a:t>
            </a:r>
            <a:r>
              <a:rPr lang="cs-CZ" sz="2400" dirty="0"/>
              <a:t>je taková, při které jsou průměrné náklady na kapitál podniku minimální, a tudíž tržní hodnota firmy bude maximální.</a:t>
            </a:r>
          </a:p>
          <a:p>
            <a:pPr marL="342900" lvl="1" indent="-342900" algn="just">
              <a:lnSpc>
                <a:spcPct val="150000"/>
              </a:lnSpc>
              <a:buFont typeface="Wingdings" panose="05000000000000000000" pitchFamily="2" charset="2"/>
              <a:buChar char="§"/>
            </a:pPr>
            <a:endParaRPr lang="cs-CZ" altLang="cs-CZ" sz="2400" dirty="0"/>
          </a:p>
          <a:p>
            <a:pPr marL="342900" lvl="1" indent="-342900" algn="just">
              <a:lnSpc>
                <a:spcPct val="150000"/>
              </a:lnSpc>
              <a:buFont typeface="Wingdings" panose="05000000000000000000" pitchFamily="2" charset="2"/>
              <a:buChar char="§"/>
            </a:pPr>
            <a:r>
              <a:rPr lang="cs-CZ" altLang="cs-CZ" sz="2400" dirty="0"/>
              <a:t>Cílem optimalizace finanční struktury je zabezpečovat vhodnou strukturu zdrojů z hlediska likvidity, rizika a nákladů.</a:t>
            </a:r>
          </a:p>
          <a:p>
            <a:pPr marL="342900" lvl="1" indent="-342900" algn="just">
              <a:lnSpc>
                <a:spcPct val="150000"/>
              </a:lnSpc>
              <a:buFont typeface="Wingdings" panose="05000000000000000000" pitchFamily="2" charset="2"/>
              <a:buChar char="§"/>
            </a:pPr>
            <a:endParaRPr lang="cs-CZ" sz="2400" dirty="0"/>
          </a:p>
          <a:p>
            <a:pPr marL="345586" lvl="1" indent="-345586">
              <a:buFont typeface="Wingdings" panose="05000000000000000000" pitchFamily="2" charset="2"/>
              <a:buChar char="§"/>
            </a:pPr>
            <a:endParaRPr lang="cs-CZ" altLang="cs-CZ" sz="2400" dirty="0"/>
          </a:p>
        </p:txBody>
      </p:sp>
    </p:spTree>
    <p:extLst>
      <p:ext uri="{BB962C8B-B14F-4D97-AF65-F5344CB8AC3E}">
        <p14:creationId xmlns:p14="http://schemas.microsoft.com/office/powerpoint/2010/main" val="17035156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t>Bilanční pravidla </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457200" lvl="1" indent="-457200">
              <a:lnSpc>
                <a:spcPct val="150000"/>
              </a:lnSpc>
              <a:buFont typeface="Wingdings" panose="05000000000000000000" pitchFamily="2" charset="2"/>
              <a:buChar char="§"/>
            </a:pPr>
            <a:r>
              <a:rPr lang="cs-CZ" sz="2400" b="1" dirty="0"/>
              <a:t>Zlaté pravidlo  financování</a:t>
            </a:r>
          </a:p>
          <a:p>
            <a:pPr lvl="1">
              <a:lnSpc>
                <a:spcPct val="150000"/>
              </a:lnSpc>
              <a:buFont typeface="Wingdings" panose="05000000000000000000" pitchFamily="2" charset="2"/>
              <a:buChar char="§"/>
            </a:pPr>
            <a:r>
              <a:rPr lang="cs-CZ" sz="2400" dirty="0"/>
              <a:t>Krátkodobé zdroje by měly být použity na financování krátkodobých potřeb (oběžných aktiv).</a:t>
            </a:r>
          </a:p>
          <a:p>
            <a:pPr lvl="1">
              <a:lnSpc>
                <a:spcPct val="150000"/>
              </a:lnSpc>
              <a:buFont typeface="Wingdings" panose="05000000000000000000" pitchFamily="2" charset="2"/>
              <a:buChar char="§"/>
            </a:pPr>
            <a:r>
              <a:rPr lang="cs-CZ" sz="2400" dirty="0"/>
              <a:t>Dlouhodobé zdroje by měly být použity na financování dlouhodobých potřeb (dlouhodobého majetku – investic).</a:t>
            </a:r>
          </a:p>
          <a:p>
            <a:pPr marL="345586" lvl="1" indent="-345586">
              <a:buFont typeface="Wingdings" panose="05000000000000000000" pitchFamily="2" charset="2"/>
              <a:buChar char="§"/>
            </a:pPr>
            <a:endParaRPr lang="cs-CZ" altLang="cs-CZ" sz="2400" dirty="0"/>
          </a:p>
        </p:txBody>
      </p:sp>
    </p:spTree>
    <p:extLst>
      <p:ext uri="{BB962C8B-B14F-4D97-AF65-F5344CB8AC3E}">
        <p14:creationId xmlns:p14="http://schemas.microsoft.com/office/powerpoint/2010/main" val="844767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t>Bilanční pravidla </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342900" lvl="1" indent="-342900">
              <a:lnSpc>
                <a:spcPct val="150000"/>
              </a:lnSpc>
              <a:buFont typeface="Wingdings" panose="05000000000000000000" pitchFamily="2" charset="2"/>
              <a:buChar char="§"/>
            </a:pPr>
            <a:r>
              <a:rPr lang="cs-CZ" sz="2400" b="1" dirty="0"/>
              <a:t>Zlaté pravidlo vyrovnání rizika</a:t>
            </a:r>
          </a:p>
          <a:p>
            <a:pPr lvl="1">
              <a:lnSpc>
                <a:spcPct val="150000"/>
              </a:lnSpc>
              <a:buFont typeface="Wingdings" panose="05000000000000000000" pitchFamily="2" charset="2"/>
              <a:buChar char="§"/>
            </a:pPr>
            <a:r>
              <a:rPr lang="cs-CZ" sz="2400" dirty="0"/>
              <a:t>Vlastní kapitál by měl převyšovat cizí zdroje,  případně by se měly rovnat. </a:t>
            </a:r>
          </a:p>
          <a:p>
            <a:pPr lvl="1">
              <a:lnSpc>
                <a:spcPct val="150000"/>
              </a:lnSpc>
              <a:buFont typeface="Wingdings" panose="05000000000000000000" pitchFamily="2" charset="2"/>
              <a:buChar char="§"/>
            </a:pPr>
            <a:r>
              <a:rPr lang="cs-CZ" sz="2400" dirty="0"/>
              <a:t>Pokud je suma cizích zdrojů příliš vysoká, firma se stává rizikovější pro investory a průměrné náklady na kapitál rostou.</a:t>
            </a:r>
          </a:p>
          <a:p>
            <a:pPr marL="345586" lvl="1" indent="-345586">
              <a:buFont typeface="Wingdings" panose="05000000000000000000" pitchFamily="2" charset="2"/>
              <a:buChar char="§"/>
            </a:pPr>
            <a:endParaRPr lang="cs-CZ" altLang="cs-CZ" sz="2400" dirty="0"/>
          </a:p>
        </p:txBody>
      </p:sp>
    </p:spTree>
    <p:extLst>
      <p:ext uri="{BB962C8B-B14F-4D97-AF65-F5344CB8AC3E}">
        <p14:creationId xmlns:p14="http://schemas.microsoft.com/office/powerpoint/2010/main" val="21107986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t>Bilanční pravidla </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342900" lvl="1" indent="-342900">
              <a:lnSpc>
                <a:spcPct val="150000"/>
              </a:lnSpc>
              <a:buFont typeface="Wingdings" panose="05000000000000000000" pitchFamily="2" charset="2"/>
              <a:buChar char="§"/>
            </a:pPr>
            <a:r>
              <a:rPr lang="cs-CZ" sz="2400" b="1" dirty="0"/>
              <a:t>Zlaté pari pravidlo</a:t>
            </a:r>
          </a:p>
          <a:p>
            <a:pPr lvl="1">
              <a:lnSpc>
                <a:spcPct val="150000"/>
              </a:lnSpc>
              <a:buFont typeface="Wingdings" panose="05000000000000000000" pitchFamily="2" charset="2"/>
              <a:buChar char="§"/>
            </a:pPr>
            <a:r>
              <a:rPr lang="cs-CZ" sz="2400" dirty="0"/>
              <a:t>Jde o vztah dlouhodobého majetku a vlastních zdrojů podniku. </a:t>
            </a:r>
          </a:p>
          <a:p>
            <a:pPr lvl="1">
              <a:lnSpc>
                <a:spcPct val="150000"/>
              </a:lnSpc>
              <a:buFont typeface="Wingdings" panose="05000000000000000000" pitchFamily="2" charset="2"/>
              <a:buChar char="§"/>
            </a:pPr>
            <a:r>
              <a:rPr lang="cs-CZ" sz="2400" dirty="0"/>
              <a:t>Mělo by platit, že dlouhodobý majetek je financován vlastním kapitálem. </a:t>
            </a:r>
          </a:p>
          <a:p>
            <a:pPr lvl="1">
              <a:lnSpc>
                <a:spcPct val="150000"/>
              </a:lnSpc>
              <a:buFont typeface="Wingdings" panose="05000000000000000000" pitchFamily="2" charset="2"/>
              <a:buChar char="§"/>
            </a:pPr>
            <a:r>
              <a:rPr lang="cs-CZ" sz="2400" dirty="0"/>
              <a:t>Dlouhodobý majetek je financován zpravidla i z cizích zdrojů, proto se stálá aktiva a vlastní zdroje rovnají jen výjimečně. </a:t>
            </a:r>
          </a:p>
          <a:p>
            <a:pPr lvl="1">
              <a:lnSpc>
                <a:spcPct val="150000"/>
              </a:lnSpc>
              <a:buFont typeface="Wingdings" panose="05000000000000000000" pitchFamily="2" charset="2"/>
              <a:buChar char="§"/>
            </a:pPr>
            <a:r>
              <a:rPr lang="cs-CZ" sz="2400" dirty="0"/>
              <a:t>Toto pravidlo není v praxi příliš dodržováno, protože neumožňuje využít výhody financování cizím kapitálem.</a:t>
            </a:r>
          </a:p>
          <a:p>
            <a:pPr marL="457169" lvl="1" indent="0">
              <a:buNone/>
            </a:pPr>
            <a:endParaRPr lang="cs-CZ" sz="2800" dirty="0"/>
          </a:p>
          <a:p>
            <a:pPr marL="345586" lvl="1" indent="-345586">
              <a:buFont typeface="Wingdings" panose="05000000000000000000" pitchFamily="2" charset="2"/>
              <a:buChar char="§"/>
            </a:pPr>
            <a:endParaRPr lang="cs-CZ" altLang="cs-CZ" sz="2400" dirty="0"/>
          </a:p>
        </p:txBody>
      </p:sp>
    </p:spTree>
    <p:extLst>
      <p:ext uri="{BB962C8B-B14F-4D97-AF65-F5344CB8AC3E}">
        <p14:creationId xmlns:p14="http://schemas.microsoft.com/office/powerpoint/2010/main" val="31961376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t>Bilanční pravidla </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342900" lvl="1" indent="-342900">
              <a:lnSpc>
                <a:spcPct val="150000"/>
              </a:lnSpc>
              <a:buFont typeface="Wingdings" panose="05000000000000000000" pitchFamily="2" charset="2"/>
              <a:buChar char="§"/>
            </a:pPr>
            <a:r>
              <a:rPr lang="cs-CZ" sz="2400" b="1" dirty="0"/>
              <a:t>Zlaté poměrové pravidlo</a:t>
            </a:r>
          </a:p>
          <a:p>
            <a:pPr lvl="1">
              <a:lnSpc>
                <a:spcPct val="150000"/>
              </a:lnSpc>
              <a:buFont typeface="Wingdings" panose="05000000000000000000" pitchFamily="2" charset="2"/>
              <a:buChar char="§"/>
            </a:pPr>
            <a:r>
              <a:rPr lang="cs-CZ" sz="2400" dirty="0"/>
              <a:t>Toto pravidlo dává doporučení, aby tempo růstu investic nepřekročilo tempo růstu tržeb. </a:t>
            </a:r>
          </a:p>
          <a:p>
            <a:pPr lvl="1">
              <a:lnSpc>
                <a:spcPct val="150000"/>
              </a:lnSpc>
              <a:buFont typeface="Wingdings" panose="05000000000000000000" pitchFamily="2" charset="2"/>
              <a:buChar char="§"/>
            </a:pPr>
            <a:r>
              <a:rPr lang="cs-CZ" sz="2400" dirty="0"/>
              <a:t>Nedodržení tohoto pravidla by v budoucnu mohlo vést ke snížení rentability a likvidity podniku.</a:t>
            </a:r>
          </a:p>
          <a:p>
            <a:pPr marL="457169" lvl="1" indent="0">
              <a:lnSpc>
                <a:spcPct val="150000"/>
              </a:lnSpc>
              <a:buNone/>
            </a:pPr>
            <a:endParaRPr lang="cs-CZ" sz="2400" dirty="0"/>
          </a:p>
          <a:p>
            <a:pPr marL="345586" lvl="1" indent="-345586">
              <a:buFont typeface="Wingdings" panose="05000000000000000000" pitchFamily="2" charset="2"/>
              <a:buChar char="§"/>
            </a:pPr>
            <a:endParaRPr lang="cs-CZ" altLang="cs-CZ" sz="2400" dirty="0"/>
          </a:p>
        </p:txBody>
      </p:sp>
    </p:spTree>
    <p:extLst>
      <p:ext uri="{BB962C8B-B14F-4D97-AF65-F5344CB8AC3E}">
        <p14:creationId xmlns:p14="http://schemas.microsoft.com/office/powerpoint/2010/main" val="11576442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t>Optimalizace finanční struktury </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342900" lvl="1" indent="-342900">
              <a:lnSpc>
                <a:spcPct val="80000"/>
              </a:lnSpc>
              <a:buFont typeface="Wingdings" panose="05000000000000000000" pitchFamily="2" charset="2"/>
              <a:buChar char="§"/>
            </a:pPr>
            <a:r>
              <a:rPr lang="cs-CZ" sz="2400" b="1" dirty="0"/>
              <a:t>Doporučení - shrnutí:</a:t>
            </a:r>
          </a:p>
          <a:p>
            <a:pPr lvl="1">
              <a:lnSpc>
                <a:spcPct val="150000"/>
              </a:lnSpc>
              <a:buFont typeface="Wingdings" panose="05000000000000000000" pitchFamily="2" charset="2"/>
              <a:buChar char="§"/>
            </a:pPr>
            <a:r>
              <a:rPr lang="cs-CZ" dirty="0"/>
              <a:t>Poměr vlastního a cizího kapitálu, při němž jsou celkové náklady na pořízení kapitálu nejnižší a v důsledku toho tržní hodnota firmy nejvyšší.</a:t>
            </a:r>
          </a:p>
          <a:p>
            <a:pPr lvl="1">
              <a:lnSpc>
                <a:spcPct val="150000"/>
              </a:lnSpc>
              <a:buFont typeface="Wingdings" panose="05000000000000000000" pitchFamily="2" charset="2"/>
              <a:buChar char="§"/>
            </a:pPr>
            <a:r>
              <a:rPr lang="cs-CZ" altLang="cs-CZ" dirty="0"/>
              <a:t>Krátkodobá (oběžná) aktiva financovat krátkodobým kapitálem.</a:t>
            </a:r>
          </a:p>
          <a:p>
            <a:pPr lvl="1">
              <a:lnSpc>
                <a:spcPct val="150000"/>
              </a:lnSpc>
              <a:buFont typeface="Wingdings" panose="05000000000000000000" pitchFamily="2" charset="2"/>
              <a:buChar char="§"/>
            </a:pPr>
            <a:r>
              <a:rPr lang="cs-CZ" altLang="cs-CZ" dirty="0"/>
              <a:t>Dlouhodobá aktiva financovat dlouhodobým kapitálem (vlastním nebo cizím).</a:t>
            </a:r>
          </a:p>
          <a:p>
            <a:pPr lvl="1">
              <a:lnSpc>
                <a:spcPct val="150000"/>
              </a:lnSpc>
              <a:buFont typeface="Wingdings" panose="05000000000000000000" pitchFamily="2" charset="2"/>
              <a:buChar char="§"/>
            </a:pPr>
            <a:r>
              <a:rPr lang="cs-CZ" altLang="cs-CZ" dirty="0"/>
              <a:t>Dlouhodobým kapitálem krýt i část oběžných aktiv, která je v podniku trvale přítomna (tj. čistý pracovní kapitál, viz dále).</a:t>
            </a:r>
          </a:p>
          <a:p>
            <a:pPr lvl="1">
              <a:lnSpc>
                <a:spcPct val="150000"/>
              </a:lnSpc>
              <a:buFont typeface="Wingdings" panose="05000000000000000000" pitchFamily="2" charset="2"/>
              <a:buChar char="§"/>
            </a:pPr>
            <a:r>
              <a:rPr lang="cs-CZ" altLang="cs-CZ" dirty="0"/>
              <a:t>Dlouhodobá aktiva typická pro hlavní činnost podniku financovat vlastním kapitálem, zbytek dlouhodobých aktiv financovat cizími zdroji (v případě problémů je lze odprodat a přitom dále pokračovat v činnosti).</a:t>
            </a:r>
          </a:p>
          <a:p>
            <a:pPr marL="457169" lvl="1" indent="0">
              <a:buNone/>
            </a:pPr>
            <a:endParaRPr lang="cs-CZ" sz="3200" dirty="0"/>
          </a:p>
          <a:p>
            <a:pPr marL="457169" lvl="1" indent="0">
              <a:lnSpc>
                <a:spcPct val="150000"/>
              </a:lnSpc>
              <a:buNone/>
            </a:pPr>
            <a:endParaRPr lang="cs-CZ" sz="2400" dirty="0"/>
          </a:p>
          <a:p>
            <a:pPr marL="345586" lvl="1" indent="-345586">
              <a:buFont typeface="Wingdings" panose="05000000000000000000" pitchFamily="2" charset="2"/>
              <a:buChar char="§"/>
            </a:pPr>
            <a:endParaRPr lang="cs-CZ" altLang="cs-CZ" sz="2400" dirty="0"/>
          </a:p>
        </p:txBody>
      </p:sp>
    </p:spTree>
    <p:extLst>
      <p:ext uri="{BB962C8B-B14F-4D97-AF65-F5344CB8AC3E}">
        <p14:creationId xmlns:p14="http://schemas.microsoft.com/office/powerpoint/2010/main" val="8061265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t>Optimalizace finanční struktury </a:t>
            </a:r>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342900" lvl="1" indent="-342900">
              <a:lnSpc>
                <a:spcPct val="80000"/>
              </a:lnSpc>
              <a:buFont typeface="Wingdings" panose="05000000000000000000" pitchFamily="2" charset="2"/>
              <a:buChar char="§"/>
            </a:pPr>
            <a:r>
              <a:rPr lang="cs-CZ" sz="2400" b="1" dirty="0"/>
              <a:t>Doporučení - shrnutí:</a:t>
            </a:r>
          </a:p>
          <a:p>
            <a:pPr lvl="1" algn="just">
              <a:lnSpc>
                <a:spcPct val="150000"/>
              </a:lnSpc>
              <a:buFont typeface="Wingdings" panose="05000000000000000000" pitchFamily="2" charset="2"/>
              <a:buChar char="§"/>
            </a:pPr>
            <a:r>
              <a:rPr lang="cs-CZ" altLang="cs-CZ" sz="2000" dirty="0"/>
              <a:t>Vyšší podíl dlouhodobého kapitálu, než odpovídá dlouhodobým aktivům, snižuje celkovou efektivnost činnosti podniku (dlouhodobý kapitál je dražší).</a:t>
            </a:r>
          </a:p>
          <a:p>
            <a:pPr lvl="1" algn="just">
              <a:lnSpc>
                <a:spcPct val="150000"/>
              </a:lnSpc>
              <a:buFont typeface="Wingdings" panose="05000000000000000000" pitchFamily="2" charset="2"/>
              <a:buChar char="§"/>
            </a:pPr>
            <a:r>
              <a:rPr lang="cs-CZ" altLang="cs-CZ" sz="2000" dirty="0"/>
              <a:t>Nižší podíl dlouhodobého kapitálu (tj. používání krátkodobého kapitálu i na krytí dlouhodobého majetku) je značně riskantní, protože může vyvolat platební potíže podniku.</a:t>
            </a:r>
          </a:p>
          <a:p>
            <a:pPr lvl="1" algn="just">
              <a:lnSpc>
                <a:spcPct val="150000"/>
              </a:lnSpc>
              <a:buFont typeface="Wingdings" panose="05000000000000000000" pitchFamily="2" charset="2"/>
              <a:buChar char="§"/>
            </a:pPr>
            <a:r>
              <a:rPr lang="cs-CZ" altLang="cs-CZ" sz="2000" dirty="0"/>
              <a:t>Oběžný majetek by měl být podstatně vyšší, než krátkodobý cizí kapitál → zajištění chodu podniku i v případě problémů.</a:t>
            </a:r>
          </a:p>
          <a:p>
            <a:pPr marL="457169" lvl="1" indent="0">
              <a:buNone/>
            </a:pPr>
            <a:endParaRPr lang="cs-CZ" sz="3200" dirty="0"/>
          </a:p>
          <a:p>
            <a:pPr marL="457169" lvl="1" indent="0">
              <a:lnSpc>
                <a:spcPct val="150000"/>
              </a:lnSpc>
              <a:buNone/>
            </a:pPr>
            <a:endParaRPr lang="cs-CZ" sz="2400" dirty="0"/>
          </a:p>
          <a:p>
            <a:pPr marL="345586" lvl="1" indent="-345586">
              <a:buFont typeface="Wingdings" panose="05000000000000000000" pitchFamily="2" charset="2"/>
              <a:buChar char="§"/>
            </a:pPr>
            <a:endParaRPr lang="cs-CZ" altLang="cs-CZ" sz="2400" dirty="0"/>
          </a:p>
        </p:txBody>
      </p:sp>
    </p:spTree>
    <p:extLst>
      <p:ext uri="{BB962C8B-B14F-4D97-AF65-F5344CB8AC3E}">
        <p14:creationId xmlns:p14="http://schemas.microsoft.com/office/powerpoint/2010/main" val="16780349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3A767BE0-25F2-4D3C-A79D-97B409BE5651}"/>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a:extLst>
              <a:ext uri="{FF2B5EF4-FFF2-40B4-BE49-F238E27FC236}">
                <a16:creationId xmlns:a16="http://schemas.microsoft.com/office/drawing/2014/main" id="{57D30311-D8EE-44E7-BA5C-EDF8BD8027A6}"/>
              </a:ext>
            </a:extLst>
          </p:cNvPr>
          <p:cNvSpPr>
            <a:spLocks noGrp="1"/>
          </p:cNvSpPr>
          <p:nvPr>
            <p:ph type="title"/>
          </p:nvPr>
        </p:nvSpPr>
        <p:spPr/>
        <p:txBody>
          <a:bodyPr/>
          <a:lstStyle/>
          <a:p>
            <a:r>
              <a:rPr lang="cs-CZ" altLang="cs-CZ" dirty="0"/>
              <a:t>Strategie financování</a:t>
            </a:r>
            <a:endParaRPr lang="cs-CZ" dirty="0"/>
          </a:p>
        </p:txBody>
      </p:sp>
      <p:sp>
        <p:nvSpPr>
          <p:cNvPr id="5" name="Zástupný obsah 4">
            <a:extLst>
              <a:ext uri="{FF2B5EF4-FFF2-40B4-BE49-F238E27FC236}">
                <a16:creationId xmlns:a16="http://schemas.microsoft.com/office/drawing/2014/main" id="{FC42289F-EC48-446C-B738-930EF8F26F74}"/>
              </a:ext>
            </a:extLst>
          </p:cNvPr>
          <p:cNvSpPr>
            <a:spLocks noGrp="1"/>
          </p:cNvSpPr>
          <p:nvPr>
            <p:ph idx="1"/>
          </p:nvPr>
        </p:nvSpPr>
        <p:spPr/>
        <p:txBody>
          <a:bodyPr/>
          <a:lstStyle/>
          <a:p>
            <a:pPr algn="just"/>
            <a:endParaRPr lang="cs-CZ" sz="1600" b="1" dirty="0"/>
          </a:p>
          <a:p>
            <a:pPr algn="just"/>
            <a:endParaRPr lang="cs-CZ" sz="1600" b="1" dirty="0"/>
          </a:p>
          <a:p>
            <a:pPr algn="just"/>
            <a:endParaRPr lang="cs-CZ" sz="1600" b="1" dirty="0"/>
          </a:p>
          <a:p>
            <a:pPr algn="just"/>
            <a:endParaRPr lang="cs-CZ" sz="1600" b="1" dirty="0"/>
          </a:p>
          <a:p>
            <a:pPr algn="just"/>
            <a:endParaRPr lang="cs-CZ" sz="1600" b="1" dirty="0"/>
          </a:p>
          <a:p>
            <a:pPr algn="just"/>
            <a:endParaRPr lang="cs-CZ" sz="1600" b="1" dirty="0"/>
          </a:p>
          <a:p>
            <a:pPr algn="just"/>
            <a:r>
              <a:rPr lang="cs-CZ" sz="1600" b="1" dirty="0"/>
              <a:t>Neutrální strategie</a:t>
            </a:r>
          </a:p>
          <a:p>
            <a:pPr marL="0" indent="0" algn="just">
              <a:buNone/>
            </a:pPr>
            <a:r>
              <a:rPr lang="cs-CZ" sz="1600" dirty="0"/>
              <a:t>Dlouhodobý majetek a trvale přítomná oběžná aktiva jsou financována dlouhodobým kapitálem (vlastním i cizím), pohyblivá část oběžných aktiv je financována krátkodobým kapitálem</a:t>
            </a:r>
          </a:p>
          <a:p>
            <a:pPr algn="just"/>
            <a:r>
              <a:rPr lang="cs-CZ" sz="1600" b="1" dirty="0"/>
              <a:t>Konzervativní strategie</a:t>
            </a:r>
          </a:p>
          <a:p>
            <a:pPr marL="0" indent="0" algn="just">
              <a:buNone/>
            </a:pPr>
            <a:r>
              <a:rPr lang="cs-CZ" sz="1600" dirty="0"/>
              <a:t>Vyznačuje se vyšším použitím dlouhodobých finančních zdrojů, kdy se těmito zdroji financuje i část oběžných aktiv. To však přináší vyšší náklady na financování.</a:t>
            </a:r>
          </a:p>
          <a:p>
            <a:endParaRPr lang="cs-CZ" dirty="0"/>
          </a:p>
        </p:txBody>
      </p:sp>
      <p:grpSp>
        <p:nvGrpSpPr>
          <p:cNvPr id="6" name="Skupina 5">
            <a:extLst>
              <a:ext uri="{FF2B5EF4-FFF2-40B4-BE49-F238E27FC236}">
                <a16:creationId xmlns:a16="http://schemas.microsoft.com/office/drawing/2014/main" id="{56535899-D884-4A7D-9AA6-32E51717E71D}"/>
              </a:ext>
            </a:extLst>
          </p:cNvPr>
          <p:cNvGrpSpPr/>
          <p:nvPr/>
        </p:nvGrpSpPr>
        <p:grpSpPr>
          <a:xfrm>
            <a:off x="2859065" y="1635508"/>
            <a:ext cx="6175461" cy="2093221"/>
            <a:chOff x="2859065" y="1755825"/>
            <a:chExt cx="6175461" cy="2093221"/>
          </a:xfrm>
        </p:grpSpPr>
        <p:pic>
          <p:nvPicPr>
            <p:cNvPr id="7" name="Obrázek 6">
              <a:extLst>
                <a:ext uri="{FF2B5EF4-FFF2-40B4-BE49-F238E27FC236}">
                  <a16:creationId xmlns:a16="http://schemas.microsoft.com/office/drawing/2014/main" id="{F8827F18-61A1-4BB7-90D8-1D408854B88C}"/>
                </a:ext>
              </a:extLst>
            </p:cNvPr>
            <p:cNvPicPr>
              <a:picLocks noChangeAspect="1"/>
            </p:cNvPicPr>
            <p:nvPr/>
          </p:nvPicPr>
          <p:blipFill>
            <a:blip r:embed="rId2"/>
            <a:stretch>
              <a:fillRect/>
            </a:stretch>
          </p:blipFill>
          <p:spPr>
            <a:xfrm>
              <a:off x="3157473" y="2190790"/>
              <a:ext cx="5877053" cy="1658256"/>
            </a:xfrm>
            <a:prstGeom prst="rect">
              <a:avLst/>
            </a:prstGeom>
          </p:spPr>
        </p:pic>
        <p:sp>
          <p:nvSpPr>
            <p:cNvPr id="8" name="Rectangle 1">
              <a:extLst>
                <a:ext uri="{FF2B5EF4-FFF2-40B4-BE49-F238E27FC236}">
                  <a16:creationId xmlns:a16="http://schemas.microsoft.com/office/drawing/2014/main" id="{249DCB13-6844-4907-A4E1-B792282F26C5}"/>
                </a:ext>
              </a:extLst>
            </p:cNvPr>
            <p:cNvSpPr>
              <a:spLocks noChangeArrowheads="1"/>
            </p:cNvSpPr>
            <p:nvPr/>
          </p:nvSpPr>
          <p:spPr bwMode="auto">
            <a:xfrm>
              <a:off x="2859065" y="1755825"/>
              <a:ext cx="5979522"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49263"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49263"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Neutrální strategie</a:t>
              </a:r>
              <a:r>
                <a:rPr lang="cs-CZ" altLang="cs-CZ" sz="1600" b="1" dirty="0">
                  <a:latin typeface="Calibri" panose="020F0502020204030204" pitchFamily="34" charset="0"/>
                  <a:ea typeface="Calibri" panose="020F0502020204030204" pitchFamily="34" charset="0"/>
                  <a:cs typeface="Times New Roman" panose="02020603050405020304" pitchFamily="18" charset="0"/>
                </a:rPr>
                <a:t>                                      </a:t>
              </a:r>
              <a:r>
                <a:rPr kumimoji="0" lang="cs-CZ" altLang="cs-CZ"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Konzervativní strategie</a:t>
              </a:r>
              <a:endParaRPr kumimoji="0" lang="cs-CZ" altLang="cs-CZ" sz="1600" b="0" i="0" u="none" strike="noStrike" cap="none" normalizeH="0" baseline="0" dirty="0">
                <a:ln>
                  <a:noFill/>
                </a:ln>
                <a:solidFill>
                  <a:schemeClr val="tx1"/>
                </a:solidFill>
                <a:effectLst/>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3900527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28</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altLang="cs-CZ" dirty="0"/>
              <a:t>Strategie financování</a:t>
            </a:r>
            <a:endParaRPr lang="cs-CZ" dirty="0"/>
          </a:p>
        </p:txBody>
      </p:sp>
      <p:sp>
        <p:nvSpPr>
          <p:cNvPr id="5" name="Zástupný symbol pro obsah 4"/>
          <p:cNvSpPr>
            <a:spLocks noGrp="1"/>
          </p:cNvSpPr>
          <p:nvPr>
            <p:ph idx="1"/>
          </p:nvPr>
        </p:nvSpPr>
        <p:spPr/>
        <p:txBody>
          <a:bodyPr/>
          <a:lstStyle/>
          <a:p>
            <a:pPr marL="0" indent="0">
              <a:buNone/>
            </a:pPr>
            <a:endParaRPr lang="cs-CZ" sz="1800" b="1" dirty="0"/>
          </a:p>
          <a:p>
            <a:pPr marL="0" indent="0">
              <a:buNone/>
            </a:pPr>
            <a:endParaRPr lang="cs-CZ" sz="1800" b="1" dirty="0"/>
          </a:p>
          <a:p>
            <a:pPr marL="0" indent="0">
              <a:buNone/>
            </a:pPr>
            <a:endParaRPr lang="cs-CZ" sz="1800" b="1" dirty="0"/>
          </a:p>
          <a:p>
            <a:pPr marL="0" indent="0">
              <a:buNone/>
            </a:pPr>
            <a:endParaRPr lang="cs-CZ" sz="1800" b="1" dirty="0"/>
          </a:p>
          <a:p>
            <a:pPr marL="0" indent="0">
              <a:buNone/>
            </a:pPr>
            <a:endParaRPr lang="cs-CZ" sz="1800" b="1" dirty="0"/>
          </a:p>
          <a:p>
            <a:pPr marL="0" indent="0">
              <a:buNone/>
            </a:pPr>
            <a:endParaRPr lang="cs-CZ" sz="1800" b="1" dirty="0"/>
          </a:p>
          <a:p>
            <a:pPr marL="0" indent="0">
              <a:buNone/>
            </a:pPr>
            <a:endParaRPr lang="cs-CZ" sz="1600" b="1" dirty="0"/>
          </a:p>
          <a:p>
            <a:pPr marL="0" indent="0">
              <a:buNone/>
            </a:pPr>
            <a:r>
              <a:rPr lang="cs-CZ" sz="1600" b="1" dirty="0"/>
              <a:t>Agresivní strategie</a:t>
            </a:r>
          </a:p>
          <a:p>
            <a:pPr algn="just">
              <a:buFont typeface="Arial" panose="020B0604020202020204" pitchFamily="34" charset="0"/>
              <a:buChar char="•"/>
            </a:pPr>
            <a:r>
              <a:rPr lang="cs-CZ" sz="1600" dirty="0"/>
              <a:t>Krátkodobými zdroji je financována i část trvale přítomných oběžných aktiv, případně také dlouhodobý majetek podniku. Nižší náklady na financování jsou však v tomto případě doprovázeny vyšším rizikem platební neschopnosti.</a:t>
            </a:r>
          </a:p>
          <a:p>
            <a:pPr marL="0" indent="0">
              <a:buNone/>
            </a:pPr>
            <a:endParaRPr lang="cs-CZ" sz="1800" b="1" dirty="0"/>
          </a:p>
          <a:p>
            <a:pPr marL="0" indent="0">
              <a:buNone/>
            </a:pPr>
            <a:endParaRPr lang="cs-CZ" sz="1800" b="1" dirty="0"/>
          </a:p>
          <a:p>
            <a:pPr marL="0" indent="0">
              <a:buNone/>
            </a:pPr>
            <a:endParaRPr lang="cs-CZ" sz="1800" b="1" dirty="0"/>
          </a:p>
        </p:txBody>
      </p:sp>
      <p:graphicFrame>
        <p:nvGraphicFramePr>
          <p:cNvPr id="6" name="Tabulka 5"/>
          <p:cNvGraphicFramePr>
            <a:graphicFrameLocks noGrp="1"/>
          </p:cNvGraphicFramePr>
          <p:nvPr/>
        </p:nvGraphicFramePr>
        <p:xfrm>
          <a:off x="1261284" y="2222988"/>
          <a:ext cx="2513330" cy="1652715"/>
        </p:xfrm>
        <a:graphic>
          <a:graphicData uri="http://schemas.openxmlformats.org/drawingml/2006/table">
            <a:tbl>
              <a:tblPr firstRow="1" firstCol="1" bandRow="1"/>
              <a:tblGrid>
                <a:gridCol w="1167130">
                  <a:extLst>
                    <a:ext uri="{9D8B030D-6E8A-4147-A177-3AD203B41FA5}">
                      <a16:colId xmlns:a16="http://schemas.microsoft.com/office/drawing/2014/main" val="2840391539"/>
                    </a:ext>
                  </a:extLst>
                </a:gridCol>
                <a:gridCol w="269875">
                  <a:extLst>
                    <a:ext uri="{9D8B030D-6E8A-4147-A177-3AD203B41FA5}">
                      <a16:colId xmlns:a16="http://schemas.microsoft.com/office/drawing/2014/main" val="634139509"/>
                    </a:ext>
                  </a:extLst>
                </a:gridCol>
                <a:gridCol w="1076325">
                  <a:extLst>
                    <a:ext uri="{9D8B030D-6E8A-4147-A177-3AD203B41FA5}">
                      <a16:colId xmlns:a16="http://schemas.microsoft.com/office/drawing/2014/main" val="3261703289"/>
                    </a:ext>
                  </a:extLst>
                </a:gridCol>
              </a:tblGrid>
              <a:tr h="0">
                <a:tc>
                  <a:txBody>
                    <a:bodyPr/>
                    <a:lstStyle/>
                    <a:p>
                      <a:pPr algn="ctr">
                        <a:lnSpc>
                          <a:spcPct val="107000"/>
                        </a:lnSpc>
                        <a:spcAft>
                          <a:spcPts val="0"/>
                        </a:spcAft>
                      </a:pPr>
                      <a:r>
                        <a:rPr lang="cs-CZ" sz="1100" dirty="0">
                          <a:effectLst/>
                          <a:latin typeface="Calibri" panose="020F0502020204030204" pitchFamily="34" charset="0"/>
                          <a:ea typeface="Calibri" panose="020F0502020204030204" pitchFamily="34" charset="0"/>
                          <a:cs typeface="Times New Roman" panose="02020603050405020304" pitchFamily="18" charset="0"/>
                        </a:rPr>
                        <a:t>Dlouhodobý majetek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0"/>
                        </a:spcAft>
                      </a:pPr>
                      <a:r>
                        <a:rPr lang="cs-CZ" sz="1100" dirty="0">
                          <a:effectLst/>
                          <a:latin typeface="Calibri" panose="020F0502020204030204" pitchFamily="34" charset="0"/>
                          <a:ea typeface="Calibri" panose="020F0502020204030204" pitchFamily="34" charset="0"/>
                          <a:cs typeface="Times New Roman" panose="02020603050405020304" pitchFamily="18" charset="0"/>
                        </a:rPr>
                        <a:t>Vlastní kapitál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573960854"/>
                  </a:ext>
                </a:extLst>
              </a:tr>
              <a:tr h="0">
                <a:tc>
                  <a:txBody>
                    <a:bodyPr/>
                    <a:lstStyle/>
                    <a:p>
                      <a:pPr algn="ctr">
                        <a:lnSpc>
                          <a:spcPct val="107000"/>
                        </a:lnSpc>
                        <a:spcAft>
                          <a:spcPts val="0"/>
                        </a:spcAft>
                      </a:pPr>
                      <a:r>
                        <a:rPr lang="cs-CZ"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Cizí zdroje</a:t>
                      </a:r>
                    </a:p>
                    <a:p>
                      <a:pPr algn="ctr">
                        <a:lnSpc>
                          <a:spcPct val="107000"/>
                        </a:lnSpc>
                        <a:spcAft>
                          <a:spcPts val="0"/>
                        </a:spcAft>
                      </a:pPr>
                      <a:r>
                        <a:rPr lang="cs-CZ" sz="900">
                          <a:effectLst/>
                          <a:latin typeface="Calibri" panose="020F0502020204030204" pitchFamily="34" charset="0"/>
                          <a:ea typeface="Calibri" panose="020F0502020204030204" pitchFamily="34" charset="0"/>
                          <a:cs typeface="Times New Roman" panose="02020603050405020304" pitchFamily="18" charset="0"/>
                        </a:rPr>
                        <a:t>Dlouhodobé</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9147027"/>
                  </a:ext>
                </a:extLst>
              </a:tr>
              <a:tr h="0">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13268968"/>
                  </a:ext>
                </a:extLst>
              </a:tr>
              <a:tr h="0">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Oběžný majetek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42737607"/>
                  </a:ext>
                </a:extLst>
              </a:tr>
              <a:tr h="0">
                <a:tc>
                  <a:txBody>
                    <a:bodyPr/>
                    <a:lstStyle/>
                    <a:p>
                      <a:pPr algn="ctr">
                        <a:lnSpc>
                          <a:spcPct val="107000"/>
                        </a:lnSpc>
                        <a:spcAft>
                          <a:spcPts val="0"/>
                        </a:spcAft>
                      </a:pPr>
                      <a:r>
                        <a:rPr lang="cs-CZ" sz="900">
                          <a:effectLst/>
                          <a:latin typeface="Calibri" panose="020F0502020204030204" pitchFamily="34" charset="0"/>
                          <a:ea typeface="Calibri" panose="020F0502020204030204" pitchFamily="34" charset="0"/>
                          <a:cs typeface="Times New Roman" panose="02020603050405020304" pitchFamily="18" charset="0"/>
                        </a:rPr>
                        <a:t>Trvale přítomný</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0"/>
                        </a:spcAft>
                      </a:pPr>
                      <a:r>
                        <a:rPr lang="cs-CZ" sz="1100" dirty="0">
                          <a:effectLst/>
                          <a:latin typeface="Calibri" panose="020F0502020204030204" pitchFamily="34" charset="0"/>
                          <a:ea typeface="Calibri" panose="020F0502020204030204" pitchFamily="34" charset="0"/>
                          <a:cs typeface="Times New Roman" panose="02020603050405020304" pitchFamily="18" charset="0"/>
                        </a:rPr>
                        <a:t>Cizí zdroje</a:t>
                      </a:r>
                    </a:p>
                    <a:p>
                      <a:pPr algn="ctr">
                        <a:lnSpc>
                          <a:spcPct val="107000"/>
                        </a:lnSpc>
                        <a:spcAft>
                          <a:spcPts val="0"/>
                        </a:spcAft>
                      </a:pPr>
                      <a:r>
                        <a:rPr lang="cs-CZ" sz="900" dirty="0">
                          <a:effectLst/>
                          <a:latin typeface="Calibri" panose="020F0502020204030204" pitchFamily="34" charset="0"/>
                          <a:ea typeface="Calibri" panose="020F0502020204030204" pitchFamily="34" charset="0"/>
                          <a:cs typeface="Times New Roman" panose="02020603050405020304" pitchFamily="18" charset="0"/>
                        </a:rPr>
                        <a:t>Krátkodobé</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57998970"/>
                  </a:ext>
                </a:extLst>
              </a:tr>
              <a:tr h="0">
                <a:tc>
                  <a:txBody>
                    <a:bodyPr/>
                    <a:lstStyle/>
                    <a:p>
                      <a:pPr algn="ctr">
                        <a:lnSpc>
                          <a:spcPct val="107000"/>
                        </a:lnSpc>
                        <a:spcAft>
                          <a:spcPts val="0"/>
                        </a:spcAft>
                      </a:pPr>
                      <a:r>
                        <a:rPr lang="cs-CZ" sz="1100" dirty="0">
                          <a:effectLst/>
                          <a:latin typeface="Calibri" panose="020F0502020204030204" pitchFamily="34" charset="0"/>
                          <a:ea typeface="Calibri" panose="020F0502020204030204" pitchFamily="34" charset="0"/>
                          <a:cs typeface="Times New Roman" panose="02020603050405020304" pitchFamily="18" charset="0"/>
                        </a:rPr>
                        <a:t>Oběžný majetek</a:t>
                      </a:r>
                    </a:p>
                    <a:p>
                      <a:pPr algn="ctr">
                        <a:lnSpc>
                          <a:spcPct val="107000"/>
                        </a:lnSpc>
                        <a:spcAft>
                          <a:spcPts val="0"/>
                        </a:spcAft>
                      </a:pPr>
                      <a:r>
                        <a:rPr lang="cs-CZ" sz="900" dirty="0">
                          <a:effectLst/>
                          <a:latin typeface="Calibri" panose="020F0502020204030204" pitchFamily="34" charset="0"/>
                          <a:ea typeface="Calibri" panose="020F0502020204030204" pitchFamily="34" charset="0"/>
                          <a:cs typeface="Times New Roman" panose="02020603050405020304" pitchFamily="18" charset="0"/>
                        </a:rPr>
                        <a:t>Pohyblivá část</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0"/>
                        </a:spcAft>
                      </a:pPr>
                      <a:r>
                        <a:rPr lang="cs-CZ"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3459410"/>
                  </a:ext>
                </a:extLst>
              </a:tr>
            </a:tbl>
          </a:graphicData>
        </a:graphic>
      </p:graphicFrame>
      <p:sp>
        <p:nvSpPr>
          <p:cNvPr id="7" name="TextovéPole 6"/>
          <p:cNvSpPr txBox="1"/>
          <p:nvPr/>
        </p:nvSpPr>
        <p:spPr>
          <a:xfrm>
            <a:off x="1618262" y="1767582"/>
            <a:ext cx="2126510" cy="338554"/>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sz="16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Agresivní strategie</a:t>
            </a:r>
          </a:p>
        </p:txBody>
      </p:sp>
    </p:spTree>
    <p:extLst>
      <p:ext uri="{BB962C8B-B14F-4D97-AF65-F5344CB8AC3E}">
        <p14:creationId xmlns:p14="http://schemas.microsoft.com/office/powerpoint/2010/main" val="20289277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solidFill>
                  <a:schemeClr val="tx2"/>
                </a:solidFill>
                <a:latin typeface="+mj-lt"/>
                <a:ea typeface="+mj-ea"/>
                <a:cs typeface="+mj-cs"/>
              </a:rPr>
              <a:t>Čistý pracovní kapitál (Net </a:t>
            </a:r>
            <a:r>
              <a:rPr lang="cs-CZ" altLang="cs-CZ" sz="4000" dirty="0" err="1">
                <a:solidFill>
                  <a:schemeClr val="tx2"/>
                </a:solidFill>
                <a:latin typeface="+mj-lt"/>
                <a:ea typeface="+mj-ea"/>
                <a:cs typeface="+mj-cs"/>
              </a:rPr>
              <a:t>Working</a:t>
            </a:r>
            <a:r>
              <a:rPr lang="cs-CZ" altLang="cs-CZ" sz="4000" dirty="0">
                <a:solidFill>
                  <a:schemeClr val="tx2"/>
                </a:solidFill>
                <a:latin typeface="+mj-lt"/>
                <a:ea typeface="+mj-ea"/>
                <a:cs typeface="+mj-cs"/>
              </a:rPr>
              <a:t> </a:t>
            </a:r>
            <a:r>
              <a:rPr lang="cs-CZ" altLang="cs-CZ" sz="4000" dirty="0" err="1">
                <a:solidFill>
                  <a:schemeClr val="tx2"/>
                </a:solidFill>
                <a:latin typeface="+mj-lt"/>
                <a:ea typeface="+mj-ea"/>
                <a:cs typeface="+mj-cs"/>
              </a:rPr>
              <a:t>Capital</a:t>
            </a:r>
            <a:r>
              <a:rPr lang="cs-CZ" altLang="cs-CZ" sz="4000" dirty="0">
                <a:solidFill>
                  <a:schemeClr val="tx2"/>
                </a:solidFill>
                <a:latin typeface="+mj-lt"/>
                <a:ea typeface="+mj-ea"/>
                <a:cs typeface="+mj-cs"/>
              </a:rPr>
              <a:t>)</a:t>
            </a:r>
            <a:endParaRPr lang="cs-CZ" altLang="cs-CZ" sz="4000"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552938" lvl="1" indent="-552938" algn="just">
              <a:lnSpc>
                <a:spcPct val="150000"/>
              </a:lnSpc>
              <a:buFont typeface="Wingdings" panose="05000000000000000000" pitchFamily="2" charset="2"/>
              <a:buChar char="§"/>
            </a:pPr>
            <a:r>
              <a:rPr lang="cs-CZ" altLang="cs-CZ" sz="2400" dirty="0"/>
              <a:t>Čistý pracovní kapitál je definován jako rozdíl mezi oběžným majetkem a krátkodobými cizími zdroji a má významný vliv na platební schopnost podniku. Konstrukce ČPK je založena na rozlišení oběžného a dlouhodobého majetku a dále na rozlišení dlouhodobě a krátkodobě vázaného kapitálu.</a:t>
            </a:r>
          </a:p>
          <a:p>
            <a:pPr marL="552938" lvl="1" indent="-552938">
              <a:lnSpc>
                <a:spcPct val="150000"/>
              </a:lnSpc>
              <a:buFont typeface="Wingdings" panose="05000000000000000000" pitchFamily="2" charset="2"/>
              <a:buChar char="§"/>
            </a:pPr>
            <a:endParaRPr lang="cs-CZ" altLang="cs-CZ" sz="2400" b="1" dirty="0"/>
          </a:p>
          <a:p>
            <a:pPr marL="552938" lvl="1" indent="-552938">
              <a:lnSpc>
                <a:spcPct val="150000"/>
              </a:lnSpc>
              <a:buFont typeface="Wingdings" panose="05000000000000000000" pitchFamily="2" charset="2"/>
              <a:buChar char="§"/>
            </a:pPr>
            <a:r>
              <a:rPr lang="cs-CZ" altLang="cs-CZ" sz="2400" b="1" dirty="0"/>
              <a:t>ČPK = Oběžná aktiva – krátkodobé cizí zdroje</a:t>
            </a:r>
          </a:p>
          <a:p>
            <a:pPr marL="552938" lvl="1" indent="-552938">
              <a:lnSpc>
                <a:spcPct val="150000"/>
              </a:lnSpc>
              <a:buFont typeface="Wingdings" panose="05000000000000000000" pitchFamily="2" charset="2"/>
              <a:buChar char="§"/>
            </a:pPr>
            <a:r>
              <a:rPr lang="cs-CZ" altLang="cs-CZ" sz="2400" b="1" dirty="0"/>
              <a:t>ČPK = Vlastní kapitál + dlouhodobé cizí zdroje – dlouhodobý majetek </a:t>
            </a:r>
            <a:endParaRPr lang="cs-CZ" altLang="cs-CZ" sz="2400" dirty="0"/>
          </a:p>
          <a:p>
            <a:pPr marL="457169" lvl="1" indent="0">
              <a:buNone/>
            </a:pPr>
            <a:endParaRPr lang="cs-CZ" sz="3200" dirty="0"/>
          </a:p>
          <a:p>
            <a:pPr marL="457169" lvl="1" indent="0">
              <a:lnSpc>
                <a:spcPct val="150000"/>
              </a:lnSpc>
              <a:buNone/>
            </a:pPr>
            <a:endParaRPr lang="cs-CZ" sz="2400" dirty="0"/>
          </a:p>
          <a:p>
            <a:pPr marL="345586" lvl="1" indent="-345586">
              <a:buFont typeface="Wingdings" panose="05000000000000000000" pitchFamily="2" charset="2"/>
              <a:buChar char="§"/>
            </a:pPr>
            <a:endParaRPr lang="cs-CZ" altLang="cs-CZ" sz="2400" dirty="0"/>
          </a:p>
        </p:txBody>
      </p:sp>
    </p:spTree>
    <p:extLst>
      <p:ext uri="{BB962C8B-B14F-4D97-AF65-F5344CB8AC3E}">
        <p14:creationId xmlns:p14="http://schemas.microsoft.com/office/powerpoint/2010/main" val="1740311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t>Cíle podniku </a:t>
            </a:r>
            <a:endParaRPr lang="cs-CZ"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a:lnSpc>
                <a:spcPct val="150000"/>
              </a:lnSpc>
              <a:buFont typeface="Wingdings" panose="05000000000000000000" pitchFamily="2" charset="2"/>
              <a:buChar char="§"/>
            </a:pPr>
            <a:r>
              <a:rPr lang="cs-CZ" altLang="cs-CZ" sz="2000" dirty="0"/>
              <a:t> Jako hlavní cíl podnikání je nejčastěji uváděna snaha o  maximalizaci zisku.</a:t>
            </a:r>
          </a:p>
          <a:p>
            <a:pPr>
              <a:lnSpc>
                <a:spcPct val="150000"/>
              </a:lnSpc>
              <a:buFont typeface="Wingdings" panose="05000000000000000000" pitchFamily="2" charset="2"/>
              <a:buChar char="§"/>
            </a:pPr>
            <a:endParaRPr lang="cs-CZ" altLang="cs-CZ" sz="2000" dirty="0"/>
          </a:p>
          <a:p>
            <a:pPr>
              <a:lnSpc>
                <a:spcPct val="150000"/>
              </a:lnSpc>
            </a:pPr>
            <a:r>
              <a:rPr lang="cs-CZ" altLang="cs-CZ" sz="2000" b="1" dirty="0"/>
              <a:t>Námitky:</a:t>
            </a:r>
          </a:p>
          <a:p>
            <a:pPr lvl="1">
              <a:lnSpc>
                <a:spcPct val="150000"/>
              </a:lnSpc>
              <a:buFont typeface="Wingdings" panose="05000000000000000000" pitchFamily="2" charset="2"/>
              <a:buChar char="§"/>
            </a:pPr>
            <a:r>
              <a:rPr lang="cs-CZ" altLang="cs-CZ" sz="2000" dirty="0"/>
              <a:t> V současnosti se zpravidla podniky snaží o dosahování více cílů (růst tržeb, obratu, podílu na trhu, dobré jméno firmy …).</a:t>
            </a:r>
          </a:p>
          <a:p>
            <a:pPr lvl="1">
              <a:lnSpc>
                <a:spcPct val="150000"/>
              </a:lnSpc>
              <a:buFont typeface="Wingdings" panose="05000000000000000000" pitchFamily="2" charset="2"/>
              <a:buChar char="§"/>
            </a:pPr>
            <a:r>
              <a:rPr lang="cs-CZ" altLang="cs-CZ" sz="2000" dirty="0"/>
              <a:t> Jde o statický přístup, který nerozlišuje, ve kterém období bylo zisku dosaženo.</a:t>
            </a:r>
          </a:p>
          <a:p>
            <a:pPr lvl="1">
              <a:lnSpc>
                <a:spcPct val="150000"/>
              </a:lnSpc>
              <a:buFont typeface="Wingdings" panose="05000000000000000000" pitchFamily="2" charset="2"/>
              <a:buChar char="§"/>
            </a:pPr>
            <a:r>
              <a:rPr lang="cs-CZ" altLang="cs-CZ" sz="2000" dirty="0"/>
              <a:t> Nutnost využívání CF pro hodnocení podniku. </a:t>
            </a:r>
          </a:p>
          <a:p>
            <a:pPr lvl="1">
              <a:lnSpc>
                <a:spcPct val="150000"/>
              </a:lnSpc>
              <a:buFont typeface="Wingdings" panose="05000000000000000000" pitchFamily="2" charset="2"/>
              <a:buChar char="§"/>
            </a:pPr>
            <a:r>
              <a:rPr lang="cs-CZ" altLang="cs-CZ" sz="2000" dirty="0"/>
              <a:t> Nebere v úvahu různý stupeň rizika.</a:t>
            </a:r>
          </a:p>
          <a:p>
            <a:pPr lvl="1">
              <a:lnSpc>
                <a:spcPct val="150000"/>
              </a:lnSpc>
              <a:buFont typeface="Wingdings" panose="05000000000000000000" pitchFamily="2" charset="2"/>
              <a:buChar char="§"/>
            </a:pPr>
            <a:r>
              <a:rPr lang="cs-CZ" altLang="cs-CZ" sz="2000" dirty="0"/>
              <a:t> Ziskové kritérium je důležité, ale není jediné!</a:t>
            </a:r>
            <a:endParaRPr lang="cs-CZ" dirty="0"/>
          </a:p>
        </p:txBody>
      </p:sp>
    </p:spTree>
    <p:extLst>
      <p:ext uri="{BB962C8B-B14F-4D97-AF65-F5344CB8AC3E}">
        <p14:creationId xmlns:p14="http://schemas.microsoft.com/office/powerpoint/2010/main" val="7984291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0018FA38-A56B-418D-941B-DE459BA3A9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10905" y="1649005"/>
            <a:ext cx="6693819" cy="3272023"/>
          </a:xfrm>
          <a:prstGeom prst="rect">
            <a:avLst/>
          </a:prstGeom>
        </p:spPr>
      </p:pic>
      <p:pic>
        <p:nvPicPr>
          <p:cNvPr id="5" name="Obrázek 4">
            <a:extLst>
              <a:ext uri="{FF2B5EF4-FFF2-40B4-BE49-F238E27FC236}">
                <a16:creationId xmlns:a16="http://schemas.microsoft.com/office/drawing/2014/main" id="{6B6FCDE0-9C44-45D7-A60C-526E881431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2422" y="1649006"/>
            <a:ext cx="4608482" cy="3099205"/>
          </a:xfrm>
          <a:prstGeom prst="rect">
            <a:avLst/>
          </a:prstGeom>
        </p:spPr>
      </p:pic>
    </p:spTree>
    <p:extLst>
      <p:ext uri="{BB962C8B-B14F-4D97-AF65-F5344CB8AC3E}">
        <p14:creationId xmlns:p14="http://schemas.microsoft.com/office/powerpoint/2010/main" val="6963164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solidFill>
                  <a:schemeClr val="tx2"/>
                </a:solidFill>
                <a:latin typeface="+mj-lt"/>
                <a:ea typeface="+mj-ea"/>
                <a:cs typeface="+mj-cs"/>
              </a:rPr>
              <a:t>Úpravy vzorce pracovního kapitálu</a:t>
            </a:r>
            <a:endParaRPr lang="cs-CZ" altLang="cs-CZ" sz="4000"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552938" lvl="1" indent="-552938">
              <a:lnSpc>
                <a:spcPct val="150000"/>
              </a:lnSpc>
              <a:buFont typeface="Wingdings" panose="05000000000000000000" pitchFamily="2" charset="2"/>
              <a:buChar char="§"/>
            </a:pPr>
            <a:r>
              <a:rPr lang="cs-CZ" altLang="cs-CZ" dirty="0"/>
              <a:t>Zatímco výše uvedený vzorec a příklad jsou nejstandardnější definicí pracovního kapitálu, existují i ​​jiné cílenější definice.</a:t>
            </a:r>
            <a:endParaRPr lang="cs-CZ" dirty="0"/>
          </a:p>
          <a:p>
            <a:pPr marL="552938" lvl="1" indent="-552938">
              <a:lnSpc>
                <a:spcPct val="150000"/>
              </a:lnSpc>
              <a:buFont typeface="Wingdings" panose="05000000000000000000" pitchFamily="2" charset="2"/>
              <a:buChar char="§"/>
            </a:pPr>
            <a:r>
              <a:rPr lang="cs-CZ" sz="2400" b="1" dirty="0"/>
              <a:t>Příklady alternativního vyjádření pracovního kapitálu jako operativního pracovního kapitálu</a:t>
            </a:r>
            <a:r>
              <a:rPr lang="en-US" sz="2400" b="1" dirty="0"/>
              <a:t>:</a:t>
            </a:r>
            <a:endParaRPr lang="cs-CZ" sz="2400" b="1" dirty="0"/>
          </a:p>
          <a:p>
            <a:pPr marL="552938" lvl="1" indent="-552938">
              <a:lnSpc>
                <a:spcPct val="150000"/>
              </a:lnSpc>
              <a:buFont typeface="Wingdings" panose="05000000000000000000" pitchFamily="2" charset="2"/>
              <a:buChar char="§"/>
            </a:pPr>
            <a:r>
              <a:rPr lang="cs-CZ" sz="2400" dirty="0"/>
              <a:t>Oběžná aktiva </a:t>
            </a:r>
            <a:r>
              <a:rPr lang="en-US" sz="2400" dirty="0"/>
              <a:t>– </a:t>
            </a:r>
            <a:r>
              <a:rPr lang="cs-CZ" sz="2400" dirty="0"/>
              <a:t>Peněžní prostředky</a:t>
            </a:r>
            <a:r>
              <a:rPr lang="en-US" sz="2400" dirty="0"/>
              <a:t> – </a:t>
            </a:r>
            <a:r>
              <a:rPr lang="cs-CZ" sz="2400" dirty="0"/>
              <a:t>Krátkodobé závazky z </a:t>
            </a:r>
            <a:r>
              <a:rPr lang="cs-CZ" sz="2400" dirty="0" err="1"/>
              <a:t>obch.styku</a:t>
            </a:r>
            <a:endParaRPr lang="en-US" sz="2400" dirty="0"/>
          </a:p>
          <a:p>
            <a:pPr marL="552938" lvl="1" indent="-552938">
              <a:lnSpc>
                <a:spcPct val="150000"/>
              </a:lnSpc>
              <a:buFont typeface="Wingdings" panose="05000000000000000000" pitchFamily="2" charset="2"/>
              <a:buChar char="§"/>
            </a:pPr>
            <a:r>
              <a:rPr lang="cs-CZ" sz="2400" dirty="0"/>
              <a:t>Pohledávky z obchodního styku </a:t>
            </a:r>
            <a:r>
              <a:rPr lang="en-US" sz="2400" dirty="0"/>
              <a:t>+ </a:t>
            </a:r>
            <a:r>
              <a:rPr lang="cs-CZ" sz="2400" dirty="0"/>
              <a:t>Zásoby</a:t>
            </a:r>
            <a:r>
              <a:rPr lang="en-US" sz="2400" dirty="0"/>
              <a:t> – </a:t>
            </a:r>
            <a:r>
              <a:rPr lang="cs-CZ" sz="2400" dirty="0"/>
              <a:t>Krátkodobé závazky z obchodního styku</a:t>
            </a:r>
            <a:endParaRPr lang="cs-CZ" altLang="cs-CZ" sz="2400" dirty="0"/>
          </a:p>
        </p:txBody>
      </p:sp>
    </p:spTree>
    <p:extLst>
      <p:ext uri="{BB962C8B-B14F-4D97-AF65-F5344CB8AC3E}">
        <p14:creationId xmlns:p14="http://schemas.microsoft.com/office/powerpoint/2010/main" val="24613976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solidFill>
                  <a:schemeClr val="tx2"/>
                </a:solidFill>
                <a:latin typeface="+mj-lt"/>
                <a:ea typeface="+mj-ea"/>
                <a:cs typeface="+mj-cs"/>
              </a:rPr>
              <a:t>Analýza solventnosti</a:t>
            </a:r>
            <a:endParaRPr lang="cs-CZ" altLang="cs-CZ" sz="4000"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552938" lvl="1" indent="-552938">
              <a:lnSpc>
                <a:spcPct val="150000"/>
              </a:lnSpc>
              <a:buFont typeface="Wingdings" panose="05000000000000000000" pitchFamily="2" charset="2"/>
              <a:buChar char="§"/>
            </a:pPr>
            <a:r>
              <a:rPr lang="cs-CZ" altLang="cs-CZ" sz="2400" dirty="0"/>
              <a:t>Solventnost = schopnost společnosti splácet své závazky v dohodnutých lhůtách</a:t>
            </a:r>
          </a:p>
          <a:p>
            <a:pPr marL="552938" lvl="1" indent="-552938">
              <a:lnSpc>
                <a:spcPct val="150000"/>
              </a:lnSpc>
              <a:buFont typeface="Wingdings" panose="05000000000000000000" pitchFamily="2" charset="2"/>
              <a:buChar char="§"/>
            </a:pPr>
            <a:endParaRPr lang="cs-CZ" altLang="cs-CZ" sz="1800" dirty="0"/>
          </a:p>
        </p:txBody>
      </p:sp>
      <p:grpSp>
        <p:nvGrpSpPr>
          <p:cNvPr id="11" name="Skupina 10">
            <a:extLst>
              <a:ext uri="{FF2B5EF4-FFF2-40B4-BE49-F238E27FC236}">
                <a16:creationId xmlns:a16="http://schemas.microsoft.com/office/drawing/2014/main" id="{5D7D1647-C2EE-4AC2-93B1-01FE9F016C49}"/>
              </a:ext>
            </a:extLst>
          </p:cNvPr>
          <p:cNvGrpSpPr/>
          <p:nvPr/>
        </p:nvGrpSpPr>
        <p:grpSpPr>
          <a:xfrm>
            <a:off x="1889761" y="2859338"/>
            <a:ext cx="8079739" cy="2978873"/>
            <a:chOff x="595949" y="2832826"/>
            <a:chExt cx="8079739" cy="2978873"/>
          </a:xfrm>
        </p:grpSpPr>
        <p:sp>
          <p:nvSpPr>
            <p:cNvPr id="6" name="Text Box 13">
              <a:extLst>
                <a:ext uri="{FF2B5EF4-FFF2-40B4-BE49-F238E27FC236}">
                  <a16:creationId xmlns:a16="http://schemas.microsoft.com/office/drawing/2014/main" id="{3658CBA5-AB50-432F-8F39-8C4DBA5FD932}"/>
                </a:ext>
              </a:extLst>
            </p:cNvPr>
            <p:cNvSpPr txBox="1">
              <a:spLocks noChangeArrowheads="1"/>
            </p:cNvSpPr>
            <p:nvPr/>
          </p:nvSpPr>
          <p:spPr bwMode="auto">
            <a:xfrm>
              <a:off x="6134100" y="5103813"/>
              <a:ext cx="2541588" cy="707886"/>
            </a:xfrm>
            <a:prstGeom prst="rect">
              <a:avLst/>
            </a:prstGeom>
            <a:noFill/>
            <a:ln>
              <a:noFill/>
            </a:ln>
            <a:effectLst/>
          </p:spPr>
          <p:txBody>
            <a:bodyPr>
              <a:spAutoFit/>
            </a:bodyPr>
            <a:lstStyle/>
            <a:p>
              <a:pPr algn="ctr">
                <a:defRPr/>
              </a:pPr>
              <a:r>
                <a:rPr lang="cs-CZ" altLang="cs-CZ" sz="2000" dirty="0">
                  <a:solidFill>
                    <a:srgbClr val="000000"/>
                  </a:solidFill>
                  <a:latin typeface="Verdana" panose="020B0604030504040204" pitchFamily="34" charset="0"/>
                </a:rPr>
                <a:t>Podnik je nesolventní</a:t>
              </a:r>
              <a:endParaRPr lang="en-GB" altLang="cs-CZ" sz="2000" b="1" dirty="0">
                <a:solidFill>
                  <a:srgbClr val="000000"/>
                </a:solidFill>
                <a:effectLst>
                  <a:outerShdw blurRad="38100" dist="38100" dir="2700000" algn="tl">
                    <a:srgbClr val="C0C0C0"/>
                  </a:outerShdw>
                </a:effectLst>
                <a:latin typeface="Verdana" panose="020B0604030504040204" pitchFamily="34" charset="0"/>
              </a:endParaRPr>
            </a:p>
          </p:txBody>
        </p:sp>
        <p:sp>
          <p:nvSpPr>
            <p:cNvPr id="7" name="Text Box 9">
              <a:extLst>
                <a:ext uri="{FF2B5EF4-FFF2-40B4-BE49-F238E27FC236}">
                  <a16:creationId xmlns:a16="http://schemas.microsoft.com/office/drawing/2014/main" id="{B4E9E49B-6CAF-4193-8931-314A53D092A0}"/>
                </a:ext>
              </a:extLst>
            </p:cNvPr>
            <p:cNvSpPr txBox="1">
              <a:spLocks noChangeArrowheads="1"/>
            </p:cNvSpPr>
            <p:nvPr/>
          </p:nvSpPr>
          <p:spPr bwMode="auto">
            <a:xfrm>
              <a:off x="595949" y="2832826"/>
              <a:ext cx="272986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cs-CZ" altLang="cs-CZ" sz="2000" dirty="0">
                  <a:solidFill>
                    <a:srgbClr val="000000"/>
                  </a:solidFill>
                  <a:latin typeface="Verdana" panose="020B0604030504040204" pitchFamily="34" charset="0"/>
                </a:rPr>
                <a:t>Pokud podnik dluží více než vlastní</a:t>
              </a:r>
              <a:endParaRPr lang="en-GB" altLang="cs-CZ" sz="2000" dirty="0">
                <a:solidFill>
                  <a:srgbClr val="000000"/>
                </a:solidFill>
                <a:latin typeface="Verdana" panose="020B0604030504040204" pitchFamily="34" charset="0"/>
              </a:endParaRPr>
            </a:p>
          </p:txBody>
        </p:sp>
        <p:sp>
          <p:nvSpPr>
            <p:cNvPr id="8" name="Line 10">
              <a:extLst>
                <a:ext uri="{FF2B5EF4-FFF2-40B4-BE49-F238E27FC236}">
                  <a16:creationId xmlns:a16="http://schemas.microsoft.com/office/drawing/2014/main" id="{DDEEF403-9E80-4798-A517-29E78473332E}"/>
                </a:ext>
              </a:extLst>
            </p:cNvPr>
            <p:cNvSpPr>
              <a:spLocks noChangeShapeType="1"/>
            </p:cNvSpPr>
            <p:nvPr/>
          </p:nvSpPr>
          <p:spPr bwMode="auto">
            <a:xfrm rot="18300000">
              <a:off x="3181350" y="3801201"/>
              <a:ext cx="0" cy="400050"/>
            </a:xfrm>
            <a:prstGeom prst="line">
              <a:avLst/>
            </a:prstGeom>
            <a:noFill/>
            <a:ln w="508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cs-CZ" sz="1800" b="0" i="0" u="none" strike="noStrike" kern="0" cap="none" spc="0" normalizeH="0" baseline="0" noProof="0">
                <a:ln>
                  <a:noFill/>
                </a:ln>
                <a:solidFill>
                  <a:srgbClr val="000000"/>
                </a:solidFill>
                <a:effectLst/>
                <a:uLnTx/>
                <a:uFillTx/>
                <a:latin typeface="Arial" panose="020B0604020202020204" pitchFamily="34" charset="0"/>
              </a:endParaRPr>
            </a:p>
          </p:txBody>
        </p:sp>
        <p:sp>
          <p:nvSpPr>
            <p:cNvPr id="9" name="Text Box 11">
              <a:extLst>
                <a:ext uri="{FF2B5EF4-FFF2-40B4-BE49-F238E27FC236}">
                  <a16:creationId xmlns:a16="http://schemas.microsoft.com/office/drawing/2014/main" id="{84359E72-C9B1-4DA4-96D1-C6382A2C169C}"/>
                </a:ext>
              </a:extLst>
            </p:cNvPr>
            <p:cNvSpPr txBox="1">
              <a:spLocks noChangeArrowheads="1"/>
            </p:cNvSpPr>
            <p:nvPr/>
          </p:nvSpPr>
          <p:spPr bwMode="auto">
            <a:xfrm>
              <a:off x="3324225" y="4128226"/>
              <a:ext cx="2592387" cy="707886"/>
            </a:xfrm>
            <a:prstGeom prst="rect">
              <a:avLst/>
            </a:prstGeom>
            <a:noFill/>
            <a:ln>
              <a:noFill/>
            </a:ln>
            <a:effectLst/>
          </p:spPr>
          <p:txBody>
            <a:bodyPr>
              <a:spAutoFit/>
            </a:bodyPr>
            <a:lstStyle/>
            <a:p>
              <a:pPr algn="ctr">
                <a:defRPr/>
              </a:pPr>
              <a:r>
                <a:rPr lang="cs-CZ" altLang="cs-CZ" sz="2000" b="1" dirty="0">
                  <a:solidFill>
                    <a:srgbClr val="000000"/>
                  </a:solidFill>
                  <a:effectLst>
                    <a:outerShdw blurRad="38100" dist="38100" dir="2700000" algn="tl">
                      <a:srgbClr val="C0C0C0"/>
                    </a:outerShdw>
                  </a:effectLst>
                  <a:latin typeface="Verdana" panose="020B0604030504040204" pitchFamily="34" charset="0"/>
                </a:rPr>
                <a:t>Vlastní kapitál je záporný</a:t>
              </a:r>
              <a:endParaRPr lang="en-GB" altLang="cs-CZ" sz="2000" b="1" dirty="0">
                <a:solidFill>
                  <a:srgbClr val="000000"/>
                </a:solidFill>
                <a:effectLst>
                  <a:outerShdw blurRad="38100" dist="38100" dir="2700000" algn="tl">
                    <a:srgbClr val="C0C0C0"/>
                  </a:outerShdw>
                </a:effectLst>
                <a:latin typeface="Verdana" panose="020B0604030504040204" pitchFamily="34" charset="0"/>
              </a:endParaRPr>
            </a:p>
          </p:txBody>
        </p:sp>
        <p:sp>
          <p:nvSpPr>
            <p:cNvPr id="10" name="Line 12">
              <a:extLst>
                <a:ext uri="{FF2B5EF4-FFF2-40B4-BE49-F238E27FC236}">
                  <a16:creationId xmlns:a16="http://schemas.microsoft.com/office/drawing/2014/main" id="{0045664B-F536-42B1-AAFE-51C40B2E61F5}"/>
                </a:ext>
              </a:extLst>
            </p:cNvPr>
            <p:cNvSpPr>
              <a:spLocks noChangeShapeType="1"/>
            </p:cNvSpPr>
            <p:nvPr/>
          </p:nvSpPr>
          <p:spPr bwMode="auto">
            <a:xfrm rot="18300000">
              <a:off x="6134100" y="4809264"/>
              <a:ext cx="0" cy="400050"/>
            </a:xfrm>
            <a:prstGeom prst="line">
              <a:avLst/>
            </a:prstGeom>
            <a:noFill/>
            <a:ln w="508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cs-CZ" sz="1800" b="0" i="0" u="none" strike="noStrike" kern="0" cap="none" spc="0" normalizeH="0" baseline="0" noProof="0">
                <a:ln>
                  <a:noFill/>
                </a:ln>
                <a:solidFill>
                  <a:srgbClr val="000000"/>
                </a:solidFill>
                <a:effectLst/>
                <a:uLnTx/>
                <a:uFillTx/>
                <a:latin typeface="Arial" panose="020B0604020202020204" pitchFamily="34" charset="0"/>
              </a:endParaRPr>
            </a:p>
          </p:txBody>
        </p:sp>
      </p:grpSp>
    </p:spTree>
    <p:extLst>
      <p:ext uri="{BB962C8B-B14F-4D97-AF65-F5344CB8AC3E}">
        <p14:creationId xmlns:p14="http://schemas.microsoft.com/office/powerpoint/2010/main" val="13521156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dirty="0"/>
              <a:t>Závěr</a:t>
            </a:r>
            <a:endParaRPr lang="cs-CZ" altLang="cs-CZ" sz="4000"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r>
              <a:rPr lang="cs-CZ" altLang="cs-CZ" sz="1800" dirty="0"/>
              <a:t>Představuje základní přehled o majetku a zdrojích jeho financování ve statické podobě (k okamžiku účetní závěrky).</a:t>
            </a:r>
          </a:p>
          <a:p>
            <a:r>
              <a:rPr lang="cs-CZ" altLang="cs-CZ" sz="1800" dirty="0"/>
              <a:t>Cílem optimalizace finanční struktury je zabezpečovat vhodnou strukturu zdrojů z hlediska likvidity, rizika a nákladů.</a:t>
            </a:r>
          </a:p>
          <a:p>
            <a:r>
              <a:rPr lang="cs-CZ" altLang="cs-CZ" sz="1800" dirty="0"/>
              <a:t>Konstrukce ČPK je založena na rozlišení oběžného a dlouhodobého majetku a dále na rozlišení dlouhodobě a krátkodobě vázaného </a:t>
            </a:r>
            <a:r>
              <a:rPr lang="cs-CZ" altLang="cs-CZ" sz="1800"/>
              <a:t>kapitálu.</a:t>
            </a:r>
            <a:endParaRPr lang="cs-CZ" altLang="cs-CZ" sz="1800" dirty="0"/>
          </a:p>
        </p:txBody>
      </p:sp>
    </p:spTree>
    <p:extLst>
      <p:ext uri="{BB962C8B-B14F-4D97-AF65-F5344CB8AC3E}">
        <p14:creationId xmlns:p14="http://schemas.microsoft.com/office/powerpoint/2010/main" val="2074689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t>Cíle podniku </a:t>
            </a:r>
            <a:endParaRPr lang="cs-CZ"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algn="just">
              <a:lnSpc>
                <a:spcPct val="150000"/>
              </a:lnSpc>
              <a:buFont typeface="Wingdings" panose="05000000000000000000" pitchFamily="2" charset="2"/>
              <a:buChar char="§"/>
            </a:pPr>
            <a:r>
              <a:rPr lang="cs-CZ" altLang="cs-CZ" sz="2000" b="1" dirty="0"/>
              <a:t>Cílem všech podniků </a:t>
            </a:r>
            <a:r>
              <a:rPr lang="cs-CZ" altLang="cs-CZ" sz="2000" dirty="0"/>
              <a:t>je snaha o jejich dlouhodobou existenci a zajištění dlouhodobého rozvoje podniku, resp. snaha o dlouhodobou prosperitu podniku.</a:t>
            </a:r>
          </a:p>
          <a:p>
            <a:pPr algn="just">
              <a:lnSpc>
                <a:spcPct val="150000"/>
              </a:lnSpc>
            </a:pPr>
            <a:endParaRPr lang="cs-CZ" altLang="cs-CZ" sz="2000" dirty="0"/>
          </a:p>
          <a:p>
            <a:pPr algn="just">
              <a:lnSpc>
                <a:spcPct val="150000"/>
              </a:lnSpc>
              <a:buFont typeface="Wingdings" panose="05000000000000000000" pitchFamily="2" charset="2"/>
              <a:buChar char="§"/>
            </a:pPr>
            <a:r>
              <a:rPr lang="cs-CZ" altLang="cs-CZ" sz="2000" b="1" dirty="0"/>
              <a:t> Hlavním cílem z pohledu podnikových financí </a:t>
            </a:r>
            <a:r>
              <a:rPr lang="cs-CZ" altLang="cs-CZ" sz="2000" dirty="0"/>
              <a:t>je snaha o maximalizaci tržní hodnoty podniku (v podmínkách akciové společnosti maximalizaci tržní ceny akcií). </a:t>
            </a:r>
          </a:p>
        </p:txBody>
      </p:sp>
    </p:spTree>
    <p:extLst>
      <p:ext uri="{BB962C8B-B14F-4D97-AF65-F5344CB8AC3E}">
        <p14:creationId xmlns:p14="http://schemas.microsoft.com/office/powerpoint/2010/main" val="2698802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t>Cíle podniku </a:t>
            </a:r>
            <a:endParaRPr lang="cs-CZ"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a:buFont typeface="Wingdings" panose="05000000000000000000" pitchFamily="2" charset="2"/>
              <a:buChar char="§"/>
            </a:pPr>
            <a:r>
              <a:rPr lang="cs-CZ" sz="2000" b="1" dirty="0">
                <a:solidFill>
                  <a:schemeClr val="accent1"/>
                </a:solidFill>
              </a:rPr>
              <a:t>Dílčí cíle:</a:t>
            </a:r>
            <a:endParaRPr lang="cs-CZ" altLang="cs-CZ" sz="2000" b="1" dirty="0">
              <a:solidFill>
                <a:schemeClr val="accent1"/>
              </a:solidFill>
            </a:endParaRPr>
          </a:p>
          <a:p>
            <a:pPr lvl="1">
              <a:lnSpc>
                <a:spcPct val="150000"/>
              </a:lnSpc>
              <a:buFont typeface="Wingdings" panose="05000000000000000000" pitchFamily="2" charset="2"/>
              <a:buChar char="§"/>
            </a:pPr>
            <a:r>
              <a:rPr lang="cs-CZ" altLang="cs-CZ" sz="2000" dirty="0"/>
              <a:t> Platební schopnost (likvidita) podniku </a:t>
            </a:r>
          </a:p>
          <a:p>
            <a:pPr lvl="1">
              <a:lnSpc>
                <a:spcPct val="150000"/>
              </a:lnSpc>
              <a:buFont typeface="Wingdings" panose="05000000000000000000" pitchFamily="2" charset="2"/>
              <a:buChar char="§"/>
            </a:pPr>
            <a:r>
              <a:rPr lang="cs-CZ" altLang="cs-CZ" sz="2000" dirty="0"/>
              <a:t> Rentabilita podniku </a:t>
            </a:r>
          </a:p>
          <a:p>
            <a:pPr lvl="1" algn="just">
              <a:lnSpc>
                <a:spcPct val="150000"/>
              </a:lnSpc>
              <a:buFont typeface="Wingdings" panose="05000000000000000000" pitchFamily="2" charset="2"/>
              <a:buChar char="§"/>
            </a:pPr>
            <a:r>
              <a:rPr lang="cs-CZ" altLang="cs-CZ" sz="2000" dirty="0"/>
              <a:t> Finanční stabilita podniku (schopnost podniku dlouhodobě vytvářet a udržovat žádoucí vztah mezi jednotlivými složkami majetku a finančními zdroji na jejich krytí)</a:t>
            </a:r>
          </a:p>
        </p:txBody>
      </p:sp>
    </p:spTree>
    <p:extLst>
      <p:ext uri="{BB962C8B-B14F-4D97-AF65-F5344CB8AC3E}">
        <p14:creationId xmlns:p14="http://schemas.microsoft.com/office/powerpoint/2010/main" val="59183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altLang="cs-CZ" sz="4000" dirty="0"/>
              <a:t>Cíle podniku - </a:t>
            </a:r>
            <a:r>
              <a:rPr lang="cs-CZ" altLang="cs-CZ" sz="4000" dirty="0" err="1"/>
              <a:t>Shareholder</a:t>
            </a:r>
            <a:r>
              <a:rPr lang="cs-CZ" altLang="cs-CZ" sz="4000" dirty="0"/>
              <a:t> x Stakeholder </a:t>
            </a:r>
            <a:r>
              <a:rPr lang="cs-CZ" altLang="cs-CZ" sz="4000" dirty="0" err="1"/>
              <a:t>value</a:t>
            </a:r>
            <a:r>
              <a:rPr lang="cs-CZ" altLang="cs-CZ" sz="4000" dirty="0"/>
              <a:t> </a:t>
            </a:r>
            <a:endParaRPr lang="cs-CZ"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lvl="1">
              <a:lnSpc>
                <a:spcPct val="150000"/>
              </a:lnSpc>
              <a:buFont typeface="Wingdings" panose="05000000000000000000" pitchFamily="2" charset="2"/>
              <a:buChar char="§"/>
            </a:pPr>
            <a:endParaRPr lang="cs-CZ" altLang="cs-CZ" sz="2000" dirty="0"/>
          </a:p>
          <a:p>
            <a:pPr lvl="1">
              <a:lnSpc>
                <a:spcPct val="150000"/>
              </a:lnSpc>
              <a:buFont typeface="Wingdings" panose="05000000000000000000" pitchFamily="2" charset="2"/>
              <a:buChar char="§"/>
            </a:pPr>
            <a:r>
              <a:rPr lang="cs-CZ" altLang="cs-CZ" sz="2000" dirty="0"/>
              <a:t> </a:t>
            </a:r>
            <a:r>
              <a:rPr lang="cs-CZ" altLang="cs-CZ" sz="2400" dirty="0"/>
              <a:t>Cíle věřitelů </a:t>
            </a:r>
          </a:p>
          <a:p>
            <a:pPr lvl="1">
              <a:lnSpc>
                <a:spcPct val="150000"/>
              </a:lnSpc>
              <a:buFont typeface="Wingdings" panose="05000000000000000000" pitchFamily="2" charset="2"/>
              <a:buChar char="§"/>
            </a:pPr>
            <a:r>
              <a:rPr lang="cs-CZ" altLang="cs-CZ" sz="2400" dirty="0"/>
              <a:t> Cíle odběratelů </a:t>
            </a:r>
          </a:p>
          <a:p>
            <a:pPr lvl="1">
              <a:lnSpc>
                <a:spcPct val="150000"/>
              </a:lnSpc>
              <a:buFont typeface="Wingdings" panose="05000000000000000000" pitchFamily="2" charset="2"/>
              <a:buChar char="§"/>
            </a:pPr>
            <a:r>
              <a:rPr lang="cs-CZ" altLang="cs-CZ" sz="2400" dirty="0"/>
              <a:t> Cíle dodavatelů</a:t>
            </a:r>
          </a:p>
          <a:p>
            <a:pPr lvl="1">
              <a:lnSpc>
                <a:spcPct val="150000"/>
              </a:lnSpc>
              <a:buFont typeface="Wingdings" panose="05000000000000000000" pitchFamily="2" charset="2"/>
              <a:buChar char="§"/>
            </a:pPr>
            <a:r>
              <a:rPr lang="cs-CZ" altLang="cs-CZ" sz="2400" dirty="0"/>
              <a:t> Cíle manažerů </a:t>
            </a:r>
          </a:p>
          <a:p>
            <a:pPr lvl="1">
              <a:lnSpc>
                <a:spcPct val="150000"/>
              </a:lnSpc>
              <a:buFont typeface="Wingdings" panose="05000000000000000000" pitchFamily="2" charset="2"/>
              <a:buChar char="§"/>
            </a:pPr>
            <a:r>
              <a:rPr lang="cs-CZ" altLang="cs-CZ" sz="2400" dirty="0"/>
              <a:t> Cíle zaměstnanců</a:t>
            </a:r>
          </a:p>
        </p:txBody>
      </p:sp>
    </p:spTree>
    <p:extLst>
      <p:ext uri="{BB962C8B-B14F-4D97-AF65-F5344CB8AC3E}">
        <p14:creationId xmlns:p14="http://schemas.microsoft.com/office/powerpoint/2010/main" val="1860894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sz="4000" dirty="0"/>
              <a:t>Zdroje finančních informací</a:t>
            </a:r>
            <a:endParaRPr lang="cs-CZ"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lvl="1">
              <a:lnSpc>
                <a:spcPct val="150000"/>
              </a:lnSpc>
              <a:buFont typeface="Wingdings" panose="05000000000000000000" pitchFamily="2" charset="2"/>
              <a:buChar char="§"/>
            </a:pPr>
            <a:endParaRPr lang="cs-CZ" altLang="cs-CZ" sz="2000" dirty="0"/>
          </a:p>
          <a:p>
            <a:pPr lvl="1">
              <a:lnSpc>
                <a:spcPct val="150000"/>
              </a:lnSpc>
              <a:buFont typeface="Wingdings" panose="05000000000000000000" pitchFamily="2" charset="2"/>
              <a:buChar char="§"/>
            </a:pPr>
            <a:r>
              <a:rPr lang="cs-CZ" sz="2400" dirty="0"/>
              <a:t>Rozvaha</a:t>
            </a:r>
          </a:p>
          <a:p>
            <a:pPr lvl="1">
              <a:lnSpc>
                <a:spcPct val="150000"/>
              </a:lnSpc>
              <a:buFont typeface="Wingdings" panose="05000000000000000000" pitchFamily="2" charset="2"/>
              <a:buChar char="§"/>
            </a:pPr>
            <a:r>
              <a:rPr lang="cs-CZ" sz="2400" dirty="0"/>
              <a:t>Výkaz zisku a ztráty</a:t>
            </a:r>
          </a:p>
          <a:p>
            <a:pPr lvl="1">
              <a:lnSpc>
                <a:spcPct val="150000"/>
              </a:lnSpc>
              <a:buFont typeface="Wingdings" panose="05000000000000000000" pitchFamily="2" charset="2"/>
              <a:buChar char="§"/>
            </a:pPr>
            <a:r>
              <a:rPr lang="cs-CZ" sz="2400" dirty="0"/>
              <a:t>Výkaz cash </a:t>
            </a:r>
            <a:r>
              <a:rPr lang="cs-CZ" sz="2400" dirty="0" err="1"/>
              <a:t>flow</a:t>
            </a:r>
            <a:endParaRPr lang="cs-CZ" altLang="cs-CZ" sz="2400" dirty="0"/>
          </a:p>
        </p:txBody>
      </p:sp>
    </p:spTree>
    <p:extLst>
      <p:ext uri="{BB962C8B-B14F-4D97-AF65-F5344CB8AC3E}">
        <p14:creationId xmlns:p14="http://schemas.microsoft.com/office/powerpoint/2010/main" val="296185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sz="4000" dirty="0"/>
              <a:t>ROZVAHA</a:t>
            </a:r>
            <a:endParaRPr lang="cs-CZ"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lvl="1">
              <a:lnSpc>
                <a:spcPct val="150000"/>
              </a:lnSpc>
              <a:buFont typeface="Wingdings" panose="05000000000000000000" pitchFamily="2" charset="2"/>
              <a:buChar char="§"/>
            </a:pPr>
            <a:r>
              <a:rPr lang="cs-CZ" altLang="cs-CZ" sz="2400" dirty="0"/>
              <a:t>Zachycuje bilanční formou stav dlouhodobého hmotného a nehmotného majetku (aktiva) a zdrojů jejich financování (pasiva) k určitému datu.</a:t>
            </a:r>
          </a:p>
          <a:p>
            <a:pPr lvl="1">
              <a:lnSpc>
                <a:spcPct val="150000"/>
              </a:lnSpc>
              <a:buFont typeface="Wingdings" panose="05000000000000000000" pitchFamily="2" charset="2"/>
              <a:buChar char="§"/>
            </a:pPr>
            <a:endParaRPr lang="cs-CZ" altLang="cs-CZ" sz="2400" dirty="0"/>
          </a:p>
          <a:p>
            <a:pPr lvl="1">
              <a:lnSpc>
                <a:spcPct val="150000"/>
              </a:lnSpc>
              <a:buFont typeface="Wingdings" panose="05000000000000000000" pitchFamily="2" charset="2"/>
              <a:buChar char="§"/>
            </a:pPr>
            <a:r>
              <a:rPr lang="cs-CZ" altLang="cs-CZ" sz="2400" dirty="0"/>
              <a:t>Představuje základní přehled o majetku a zdrojích jeho financování ve statické podobě (k okamžiku účetní závěrky).</a:t>
            </a:r>
          </a:p>
        </p:txBody>
      </p:sp>
    </p:spTree>
    <p:extLst>
      <p:ext uri="{BB962C8B-B14F-4D97-AF65-F5344CB8AC3E}">
        <p14:creationId xmlns:p14="http://schemas.microsoft.com/office/powerpoint/2010/main" val="752050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7185443-13CA-450D-B954-D22C67D295C0}"/>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BEF508D0-EFD3-4A5F-B4E4-8A8BC86D2836}"/>
              </a:ext>
            </a:extLst>
          </p:cNvPr>
          <p:cNvSpPr>
            <a:spLocks noGrp="1"/>
          </p:cNvSpPr>
          <p:nvPr>
            <p:ph type="title"/>
          </p:nvPr>
        </p:nvSpPr>
        <p:spPr/>
        <p:txBody>
          <a:bodyPr/>
          <a:lstStyle/>
          <a:p>
            <a:r>
              <a:rPr lang="cs-CZ" sz="4000" dirty="0"/>
              <a:t>ROZVAHA</a:t>
            </a:r>
            <a:endParaRPr lang="cs-CZ" dirty="0"/>
          </a:p>
        </p:txBody>
      </p:sp>
      <p:sp>
        <p:nvSpPr>
          <p:cNvPr id="5" name="Zástupný obsah 4">
            <a:extLst>
              <a:ext uri="{FF2B5EF4-FFF2-40B4-BE49-F238E27FC236}">
                <a16:creationId xmlns:a16="http://schemas.microsoft.com/office/drawing/2014/main" id="{407610A3-944B-4FD8-BE4E-7EB1F90F25C5}"/>
              </a:ext>
            </a:extLst>
          </p:cNvPr>
          <p:cNvSpPr>
            <a:spLocks noGrp="1"/>
          </p:cNvSpPr>
          <p:nvPr>
            <p:ph idx="1"/>
          </p:nvPr>
        </p:nvSpPr>
        <p:spPr/>
        <p:txBody>
          <a:bodyPr/>
          <a:lstStyle/>
          <a:p>
            <a:pPr marL="324000" lvl="1" indent="0">
              <a:lnSpc>
                <a:spcPct val="150000"/>
              </a:lnSpc>
              <a:buNone/>
            </a:pPr>
            <a:r>
              <a:rPr lang="cs-CZ" altLang="cs-CZ" sz="2400" b="1" dirty="0"/>
              <a:t>AKTIVA</a:t>
            </a:r>
          </a:p>
          <a:p>
            <a:pPr lvl="1">
              <a:lnSpc>
                <a:spcPct val="150000"/>
              </a:lnSpc>
              <a:buFont typeface="Wingdings" panose="05000000000000000000" pitchFamily="2" charset="2"/>
              <a:buChar char="§"/>
            </a:pPr>
            <a:r>
              <a:rPr lang="cs-CZ" altLang="cs-CZ" dirty="0"/>
              <a:t> Dlouhodobý majetek</a:t>
            </a:r>
          </a:p>
          <a:p>
            <a:pPr lvl="1">
              <a:lnSpc>
                <a:spcPct val="150000"/>
              </a:lnSpc>
              <a:buFont typeface="Wingdings" panose="05000000000000000000" pitchFamily="2" charset="2"/>
              <a:buChar char="§"/>
            </a:pPr>
            <a:r>
              <a:rPr lang="cs-CZ" altLang="cs-CZ" dirty="0"/>
              <a:t> Oběžná aktiva</a:t>
            </a:r>
          </a:p>
          <a:p>
            <a:pPr lvl="2">
              <a:lnSpc>
                <a:spcPct val="150000"/>
              </a:lnSpc>
              <a:buFont typeface="Wingdings" panose="05000000000000000000" pitchFamily="2" charset="2"/>
              <a:buChar char="§"/>
            </a:pPr>
            <a:r>
              <a:rPr lang="cs-CZ" altLang="cs-CZ" sz="2000" dirty="0"/>
              <a:t>Zásoby a pohledávky z obchodního styku</a:t>
            </a:r>
          </a:p>
          <a:p>
            <a:pPr lvl="2">
              <a:lnSpc>
                <a:spcPct val="150000"/>
              </a:lnSpc>
              <a:buFont typeface="Wingdings" panose="05000000000000000000" pitchFamily="2" charset="2"/>
              <a:buChar char="§"/>
            </a:pPr>
            <a:r>
              <a:rPr lang="cs-CZ" altLang="cs-CZ" sz="2000" dirty="0"/>
              <a:t>Krátkodobý finanční majetek</a:t>
            </a:r>
          </a:p>
          <a:p>
            <a:pPr lvl="2">
              <a:lnSpc>
                <a:spcPct val="150000"/>
              </a:lnSpc>
              <a:buFont typeface="Wingdings" panose="05000000000000000000" pitchFamily="2" charset="2"/>
              <a:buChar char="§"/>
            </a:pPr>
            <a:r>
              <a:rPr lang="cs-CZ" altLang="cs-CZ" sz="2000" dirty="0"/>
              <a:t>Peněžní prostředky</a:t>
            </a:r>
          </a:p>
          <a:p>
            <a:pPr marL="324000" lvl="1" indent="0">
              <a:lnSpc>
                <a:spcPct val="150000"/>
              </a:lnSpc>
              <a:buNone/>
            </a:pPr>
            <a:r>
              <a:rPr lang="cs-CZ" altLang="cs-CZ" sz="2400" b="1" dirty="0"/>
              <a:t>PASIVA</a:t>
            </a:r>
          </a:p>
          <a:p>
            <a:pPr lvl="1">
              <a:lnSpc>
                <a:spcPct val="150000"/>
              </a:lnSpc>
              <a:buFont typeface="Wingdings" panose="05000000000000000000" pitchFamily="2" charset="2"/>
              <a:buChar char="§"/>
            </a:pPr>
            <a:r>
              <a:rPr lang="cs-CZ" altLang="cs-CZ" dirty="0"/>
              <a:t>Vlastní kapitál</a:t>
            </a:r>
          </a:p>
          <a:p>
            <a:pPr lvl="1">
              <a:lnSpc>
                <a:spcPct val="150000"/>
              </a:lnSpc>
              <a:buFont typeface="Wingdings" panose="05000000000000000000" pitchFamily="2" charset="2"/>
              <a:buChar char="§"/>
            </a:pPr>
            <a:r>
              <a:rPr lang="cs-CZ" altLang="cs-CZ" dirty="0"/>
              <a:t>Cizí zdroje</a:t>
            </a:r>
          </a:p>
          <a:p>
            <a:pPr marL="324000" lvl="1" indent="0" algn="ctr">
              <a:lnSpc>
                <a:spcPct val="150000"/>
              </a:lnSpc>
              <a:buNone/>
            </a:pPr>
            <a:r>
              <a:rPr lang="cs-CZ" altLang="cs-CZ" sz="2400" b="1" dirty="0"/>
              <a:t>MAJETEK = ZDROJE FINANCOVÁNÍ</a:t>
            </a:r>
          </a:p>
        </p:txBody>
      </p:sp>
    </p:spTree>
    <p:extLst>
      <p:ext uri="{BB962C8B-B14F-4D97-AF65-F5344CB8AC3E}">
        <p14:creationId xmlns:p14="http://schemas.microsoft.com/office/powerpoint/2010/main" val="3476716725"/>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ECON-CZ.potx" id="{AE58135E-4D61-4028-838C-EC4BFDF857E0}" vid="{3EB0DBB9-0B57-400A-AD77-0800E0296781}"/>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prezentace-econ-cz</Template>
  <TotalTime>1080</TotalTime>
  <Words>1661</Words>
  <Application>Microsoft Office PowerPoint</Application>
  <PresentationFormat>Širokoúhlá obrazovka</PresentationFormat>
  <Paragraphs>279</Paragraphs>
  <Slides>33</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33</vt:i4>
      </vt:variant>
    </vt:vector>
  </HeadingPairs>
  <TitlesOfParts>
    <vt:vector size="39" baseType="lpstr">
      <vt:lpstr>Arial</vt:lpstr>
      <vt:lpstr>Calibri</vt:lpstr>
      <vt:lpstr>Tahoma</vt:lpstr>
      <vt:lpstr>Verdana</vt:lpstr>
      <vt:lpstr>Wingdings</vt:lpstr>
      <vt:lpstr>Prezentace_MU_CZ</vt:lpstr>
      <vt:lpstr>Základní finanční výkazy </vt:lpstr>
      <vt:lpstr>Obsah</vt:lpstr>
      <vt:lpstr>Cíle podniku </vt:lpstr>
      <vt:lpstr>Cíle podniku </vt:lpstr>
      <vt:lpstr>Cíle podniku </vt:lpstr>
      <vt:lpstr>Cíle podniku - Shareholder x Stakeholder value </vt:lpstr>
      <vt:lpstr>Zdroje finančních informací</vt:lpstr>
      <vt:lpstr>ROZVAHA</vt:lpstr>
      <vt:lpstr>ROZVAHA</vt:lpstr>
      <vt:lpstr>ROZVAHA</vt:lpstr>
      <vt:lpstr>Modelová rozvaha podniku</vt:lpstr>
      <vt:lpstr>Majetková struktura podniku</vt:lpstr>
      <vt:lpstr>Majetková struktura podniku</vt:lpstr>
      <vt:lpstr>Majetková struktura podniku</vt:lpstr>
      <vt:lpstr>Příklad</vt:lpstr>
      <vt:lpstr>Finanční struktura podniku</vt:lpstr>
      <vt:lpstr>Finanční struktura podniku</vt:lpstr>
      <vt:lpstr>Finanční struktura podniku</vt:lpstr>
      <vt:lpstr>Optimalizace finanční struktury </vt:lpstr>
      <vt:lpstr>Optimalizace finanční struktury </vt:lpstr>
      <vt:lpstr>Bilanční pravidla </vt:lpstr>
      <vt:lpstr>Bilanční pravidla </vt:lpstr>
      <vt:lpstr>Bilanční pravidla </vt:lpstr>
      <vt:lpstr>Bilanční pravidla </vt:lpstr>
      <vt:lpstr>Optimalizace finanční struktury </vt:lpstr>
      <vt:lpstr>Optimalizace finanční struktury </vt:lpstr>
      <vt:lpstr>Strategie financování</vt:lpstr>
      <vt:lpstr>Strategie financování</vt:lpstr>
      <vt:lpstr>Čistý pracovní kapitál (Net Working Capital)</vt:lpstr>
      <vt:lpstr>Prezentace aplikace PowerPoint</vt:lpstr>
      <vt:lpstr>Úpravy vzorce pracovního kapitálu</vt:lpstr>
      <vt:lpstr>Analýza solventnosti</vt:lpstr>
      <vt:lpstr>Závěr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Admin</dc:creator>
  <cp:lastModifiedBy>Martina Sponerová</cp:lastModifiedBy>
  <cp:revision>25</cp:revision>
  <cp:lastPrinted>1601-01-01T00:00:00Z</cp:lastPrinted>
  <dcterms:created xsi:type="dcterms:W3CDTF">2019-10-20T17:16:57Z</dcterms:created>
  <dcterms:modified xsi:type="dcterms:W3CDTF">2022-03-28T07:54:01Z</dcterms:modified>
</cp:coreProperties>
</file>