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32" r:id="rId7"/>
    <p:sldMasterId id="2147483744" r:id="rId8"/>
  </p:sldMasterIdLst>
  <p:notesMasterIdLst>
    <p:notesMasterId r:id="rId36"/>
  </p:notesMasterIdLst>
  <p:sldIdLst>
    <p:sldId id="314" r:id="rId9"/>
    <p:sldId id="258" r:id="rId10"/>
    <p:sldId id="290" r:id="rId11"/>
    <p:sldId id="261" r:id="rId12"/>
    <p:sldId id="292" r:id="rId13"/>
    <p:sldId id="313" r:id="rId14"/>
    <p:sldId id="263" r:id="rId15"/>
    <p:sldId id="264" r:id="rId16"/>
    <p:sldId id="296" r:id="rId17"/>
    <p:sldId id="274" r:id="rId18"/>
    <p:sldId id="288" r:id="rId19"/>
    <p:sldId id="297" r:id="rId20"/>
    <p:sldId id="301" r:id="rId21"/>
    <p:sldId id="302" r:id="rId22"/>
    <p:sldId id="303" r:id="rId23"/>
    <p:sldId id="267" r:id="rId24"/>
    <p:sldId id="270" r:id="rId25"/>
    <p:sldId id="276" r:id="rId26"/>
    <p:sldId id="304" r:id="rId27"/>
    <p:sldId id="307" r:id="rId28"/>
    <p:sldId id="305" r:id="rId29"/>
    <p:sldId id="306" r:id="rId30"/>
    <p:sldId id="308" r:id="rId31"/>
    <p:sldId id="309" r:id="rId32"/>
    <p:sldId id="310" r:id="rId33"/>
    <p:sldId id="311" r:id="rId34"/>
    <p:sldId id="312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H" initials="JH" lastIdx="5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414"/>
    <a:srgbClr val="81D9B7"/>
    <a:srgbClr val="5C9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28" autoAdjust="0"/>
  </p:normalViewPr>
  <p:slideViewPr>
    <p:cSldViewPr>
      <p:cViewPr varScale="1">
        <p:scale>
          <a:sx n="70" d="100"/>
          <a:sy n="70" d="100"/>
        </p:scale>
        <p:origin x="6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8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4A345-3CC8-4094-AEC1-877622A36780}" type="datetimeFigureOut">
              <a:rPr lang="cs-CZ" smtClean="0"/>
              <a:pPr/>
              <a:t>26.1.2016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2AF85-D0F9-47D2-8309-49449A17FA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66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08248-FB05-44A4-9C7D-3325E1411C3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2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24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64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3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86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1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68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98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69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497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948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21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233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079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6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78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811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84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20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26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810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02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11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869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481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2428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21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414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176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1736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223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3187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031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7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3422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347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023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9062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2750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488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054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703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767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443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3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9090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655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550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749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125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667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745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054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703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767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4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029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305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5655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550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749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1257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667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745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7543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5700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16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419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394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1133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008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217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006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937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7448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796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2440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2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95636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39489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079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0043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309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1358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0664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28401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71778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4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98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/>
              <a:pPr/>
              <a:t>26.1.2016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5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6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8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0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26.1.2016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3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6805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The presentation is divided into three levels:</a:t>
            </a: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i="1" dirty="0" smtClean="0">
                <a:latin typeface="Georgia" panose="02040502050405020303" pitchFamily="18" charset="0"/>
              </a:rPr>
              <a:t>		</a:t>
            </a:r>
            <a:r>
              <a:rPr lang="en-GB" sz="2400" i="1" dirty="0" smtClean="0">
                <a:latin typeface="Georgia" panose="02040502050405020303" pitchFamily="18" charset="0"/>
              </a:rPr>
              <a:t>= Lower-intermediate/Intermediate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= Upper-intermediate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= Advanced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3852" y="42345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>
                <a:latin typeface="Georgia" panose="02040502050405020303" pitchFamily="18" charset="0"/>
              </a:rPr>
              <a:t> </a:t>
            </a:r>
            <a:r>
              <a:rPr lang="en-US" b="1" dirty="0" smtClean="0">
                <a:latin typeface="Georgia" panose="02040502050405020303" pitchFamily="18" charset="0"/>
              </a:rPr>
              <a:t>The passive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763688" y="2816932"/>
            <a:ext cx="504056" cy="5040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1763688" y="3420001"/>
            <a:ext cx="504056" cy="50405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1763688" y="4030447"/>
            <a:ext cx="504056" cy="50405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073008" cy="96226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6" y="1484784"/>
            <a:ext cx="8878908" cy="4896544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GB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Rewrite the following active sentences into passive sentences, each</a:t>
            </a:r>
            <a:r>
              <a:rPr lang="cs-CZ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starting with a different subject in each of them. You may need to omit the agents</a:t>
            </a: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  <a:b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</a:br>
            <a:endParaRPr lang="en-GB" sz="16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r>
              <a:rPr lang="en-GB" sz="2400" dirty="0" smtClean="0">
                <a:latin typeface="Georgia" panose="02040502050405020303" pitchFamily="18" charset="0"/>
              </a:rPr>
              <a:t>They have offered </a:t>
            </a:r>
            <a:r>
              <a:rPr lang="en-GB" sz="2400" b="1" u="sng" dirty="0" smtClean="0">
                <a:latin typeface="Georgia" panose="02040502050405020303" pitchFamily="18" charset="0"/>
              </a:rPr>
              <a:t>me</a:t>
            </a:r>
            <a:r>
              <a:rPr lang="en-GB" sz="2400" b="1" dirty="0" smtClean="0">
                <a:latin typeface="Georgia" panose="02040502050405020303" pitchFamily="18" charset="0"/>
              </a:rPr>
              <a:t> </a:t>
            </a:r>
            <a:r>
              <a:rPr lang="en-GB" sz="2400" b="1" u="sng" dirty="0" smtClean="0">
                <a:latin typeface="Georgia" panose="02040502050405020303" pitchFamily="18" charset="0"/>
              </a:rPr>
              <a:t>the job</a:t>
            </a:r>
            <a:r>
              <a:rPr lang="en-GB" sz="2400" dirty="0" smtClean="0">
                <a:latin typeface="Georgia" panose="02040502050405020303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GB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I have been offered the job.	</a:t>
            </a:r>
          </a:p>
          <a:p>
            <a:pPr marL="457200" indent="-457200">
              <a:buAutoNum type="arabicPeriod"/>
            </a:pPr>
            <a:r>
              <a:rPr lang="en-GB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job has been offered to me.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They showed </a:t>
            </a:r>
            <a:r>
              <a:rPr lang="en-GB" sz="2400" b="1" u="sng" dirty="0" smtClean="0">
                <a:latin typeface="Georgia" panose="02040502050405020303" pitchFamily="18" charset="0"/>
              </a:rPr>
              <a:t>us</a:t>
            </a: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en-GB" sz="2400" b="1" u="sng" dirty="0" smtClean="0">
                <a:latin typeface="Georgia" panose="02040502050405020303" pitchFamily="18" charset="0"/>
              </a:rPr>
              <a:t>the financial statements</a:t>
            </a:r>
            <a:r>
              <a:rPr lang="en-GB" sz="2400" u="sng" dirty="0" smtClean="0">
                <a:latin typeface="Georgia" panose="02040502050405020303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GB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We were shown the financial statements.</a:t>
            </a:r>
          </a:p>
          <a:p>
            <a:pPr marL="457200" indent="-457200">
              <a:buAutoNum type="arabicPeriod"/>
            </a:pPr>
            <a:r>
              <a:rPr lang="en-GB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financial statements were shown to us.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Someone promised </a:t>
            </a:r>
            <a:r>
              <a:rPr lang="en-GB" sz="2400" b="1" u="sng" dirty="0" smtClean="0">
                <a:latin typeface="Georgia" panose="02040502050405020303" pitchFamily="18" charset="0"/>
              </a:rPr>
              <a:t>the</a:t>
            </a:r>
            <a:r>
              <a:rPr lang="en-GB" sz="2400" i="1" u="sng" dirty="0" smtClean="0">
                <a:latin typeface="Georgia" panose="02040502050405020303" pitchFamily="18" charset="0"/>
              </a:rPr>
              <a:t> </a:t>
            </a:r>
            <a:r>
              <a:rPr lang="en-GB" sz="2400" b="1" u="sng" dirty="0" smtClean="0">
                <a:latin typeface="Georgia" panose="02040502050405020303" pitchFamily="18" charset="0"/>
              </a:rPr>
              <a:t>employees</a:t>
            </a:r>
            <a:r>
              <a:rPr lang="en-GB" sz="2400" i="1" dirty="0" smtClean="0">
                <a:latin typeface="Georgia" panose="02040502050405020303" pitchFamily="18" charset="0"/>
              </a:rPr>
              <a:t> </a:t>
            </a:r>
            <a:r>
              <a:rPr lang="en-GB" sz="2400" b="1" u="sng" dirty="0" smtClean="0">
                <a:latin typeface="Georgia" panose="02040502050405020303" pitchFamily="18" charset="0"/>
              </a:rPr>
              <a:t>higher salaries</a:t>
            </a:r>
            <a:r>
              <a:rPr lang="en-GB" sz="2400" dirty="0" smtClean="0">
                <a:latin typeface="Georgia" panose="02040502050405020303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rgbClr val="C00000"/>
                </a:solidFill>
                <a:latin typeface="Georgia" panose="02040502050405020303" pitchFamily="18" charset="0"/>
              </a:rPr>
              <a:t>The employees were promised higher salaries.</a:t>
            </a:r>
            <a:endParaRPr lang="en-GB" sz="2400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rgbClr val="C00000"/>
                </a:solidFill>
                <a:latin typeface="Georgia" panose="02040502050405020303" pitchFamily="18" charset="0"/>
              </a:rPr>
              <a:t>Higher salaries were promised to the </a:t>
            </a:r>
            <a:r>
              <a:rPr lang="en-GB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employees.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They will pay </a:t>
            </a:r>
            <a:r>
              <a:rPr lang="en-GB" sz="2400" b="1" u="sng" dirty="0" smtClean="0">
                <a:latin typeface="Georgia" panose="02040502050405020303" pitchFamily="18" charset="0"/>
              </a:rPr>
              <a:t>the workers</a:t>
            </a:r>
            <a:r>
              <a:rPr lang="en-GB" sz="2400" b="1" dirty="0" smtClean="0">
                <a:latin typeface="Georgia" panose="02040502050405020303" pitchFamily="18" charset="0"/>
              </a:rPr>
              <a:t> </a:t>
            </a:r>
            <a:r>
              <a:rPr lang="en-GB" sz="2400" b="1" u="sng" dirty="0" smtClean="0">
                <a:latin typeface="Georgia" panose="02040502050405020303" pitchFamily="18" charset="0"/>
              </a:rPr>
              <a:t>£50 </a:t>
            </a:r>
            <a:r>
              <a:rPr lang="en-GB" sz="2400" dirty="0" smtClean="0">
                <a:latin typeface="Georgia" pitchFamily="18" charset="0"/>
              </a:rPr>
              <a:t>every Friday.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workers will be paid £50 every Friday.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£50 will be paid to the workers every Friday.</a:t>
            </a:r>
            <a:endParaRPr lang="en-GB" sz="2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6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108504" cy="818248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c</a:t>
            </a:r>
            <a:r>
              <a:rPr lang="en-GB" b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ausative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get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and </a:t>
            </a:r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268760"/>
            <a:ext cx="8782963" cy="5112568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900" b="1" i="1" dirty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</a:t>
            </a: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endParaRPr lang="cs-CZ" sz="16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r>
              <a:rPr lang="en-GB" sz="2200" dirty="0">
                <a:latin typeface="Georgia" panose="02040502050405020303" pitchFamily="18" charset="0"/>
              </a:rPr>
              <a:t>I’m </a:t>
            </a:r>
            <a:r>
              <a:rPr lang="en-GB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getting/having the photocopier repaired </a:t>
            </a:r>
            <a:r>
              <a:rPr lang="en-GB" sz="2200" dirty="0">
                <a:latin typeface="Georgia" panose="02040502050405020303" pitchFamily="18" charset="0"/>
              </a:rPr>
              <a:t>at the moment.</a:t>
            </a:r>
          </a:p>
          <a:p>
            <a:r>
              <a:rPr lang="en-GB" sz="2200" dirty="0">
                <a:latin typeface="Georgia" panose="02040502050405020303" pitchFamily="18" charset="0"/>
              </a:rPr>
              <a:t>I will need </a:t>
            </a:r>
            <a:r>
              <a:rPr lang="en-GB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to get/have my blood pressure checked</a:t>
            </a:r>
            <a:r>
              <a:rPr lang="en-GB" sz="2200" dirty="0">
                <a:latin typeface="Georgia" panose="02040502050405020303" pitchFamily="18" charset="0"/>
              </a:rPr>
              <a:t>.</a:t>
            </a:r>
          </a:p>
          <a:p>
            <a:pPr marL="0" lvl="0" indent="0">
              <a:buNone/>
            </a:pPr>
            <a:endParaRPr lang="en-GB" sz="1200" b="1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dirty="0">
                <a:latin typeface="Georgia" panose="02040502050405020303" pitchFamily="18" charset="0"/>
              </a:rPr>
              <a:t>In the passive form, causative </a:t>
            </a:r>
            <a:r>
              <a:rPr lang="en-GB" sz="2200" i="1" dirty="0">
                <a:latin typeface="Georgia" panose="02040502050405020303" pitchFamily="18" charset="0"/>
              </a:rPr>
              <a:t>get</a:t>
            </a:r>
            <a:r>
              <a:rPr lang="en-GB" sz="2200" dirty="0">
                <a:latin typeface="Georgia" panose="02040502050405020303" pitchFamily="18" charset="0"/>
              </a:rPr>
              <a:t> and </a:t>
            </a:r>
            <a:r>
              <a:rPr lang="en-GB" sz="2200" i="1" dirty="0">
                <a:latin typeface="Georgia" panose="02040502050405020303" pitchFamily="18" charset="0"/>
              </a:rPr>
              <a:t>have</a:t>
            </a:r>
            <a:r>
              <a:rPr lang="en-GB" sz="2200" dirty="0">
                <a:latin typeface="Georgia" panose="02040502050405020303" pitchFamily="18" charset="0"/>
              </a:rPr>
              <a:t> mean </a:t>
            </a:r>
            <a:r>
              <a:rPr lang="en-GB" sz="2200" dirty="0" smtClean="0">
                <a:latin typeface="Georgia" panose="02040502050405020303" pitchFamily="18" charset="0"/>
              </a:rPr>
              <a:t>“arrange </a:t>
            </a:r>
            <a:r>
              <a:rPr lang="en-GB" sz="2200" dirty="0">
                <a:latin typeface="Georgia" panose="02040502050405020303" pitchFamily="18" charset="0"/>
              </a:rPr>
              <a:t>for somebody else to do something (and usually pay for it</a:t>
            </a:r>
            <a:r>
              <a:rPr lang="en-GB" sz="2200" dirty="0" smtClean="0">
                <a:latin typeface="Georgia" panose="02040502050405020303" pitchFamily="18" charset="0"/>
              </a:rPr>
              <a:t>)”</a:t>
            </a:r>
            <a:r>
              <a:rPr lang="cs-CZ" sz="2200" dirty="0" smtClean="0">
                <a:latin typeface="Georgia" panose="02040502050405020303" pitchFamily="18" charset="0"/>
              </a:rPr>
              <a:t>.</a:t>
            </a:r>
            <a:endParaRPr lang="en-GB" sz="22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b="1" dirty="0" smtClean="0">
                <a:latin typeface="Georgia" panose="02040502050405020303" pitchFamily="18" charset="0"/>
              </a:rPr>
              <a:t>Active form</a:t>
            </a:r>
            <a:r>
              <a:rPr lang="en-GB" sz="2200" dirty="0" smtClean="0">
                <a:latin typeface="Georgia" panose="02040502050405020303" pitchFamily="18" charset="0"/>
              </a:rPr>
              <a:t>:</a:t>
            </a:r>
          </a:p>
          <a:p>
            <a:r>
              <a:rPr lang="en-GB" sz="2200" dirty="0" smtClean="0">
                <a:latin typeface="Georgia" panose="02040502050405020303" pitchFamily="18" charset="0"/>
              </a:rPr>
              <a:t>I’ll </a:t>
            </a:r>
            <a:r>
              <a:rPr lang="en-GB" sz="2200" b="1" dirty="0" smtClean="0">
                <a:latin typeface="Georgia" panose="02040502050405020303" pitchFamily="18" charset="0"/>
              </a:rPr>
              <a:t>get</a:t>
            </a:r>
            <a:r>
              <a:rPr lang="en-GB" sz="2200" dirty="0" smtClean="0">
                <a:latin typeface="Georgia" panose="02040502050405020303" pitchFamily="18" charset="0"/>
              </a:rPr>
              <a:t> </a:t>
            </a:r>
            <a:r>
              <a:rPr lang="cs-CZ" sz="2200" dirty="0" err="1" smtClean="0">
                <a:latin typeface="Georgia" panose="02040502050405020303" pitchFamily="18" charset="0"/>
              </a:rPr>
              <a:t>the</a:t>
            </a:r>
            <a:r>
              <a:rPr lang="en-GB" sz="2200" dirty="0" smtClean="0">
                <a:latin typeface="Georgia" panose="02040502050405020303" pitchFamily="18" charset="0"/>
              </a:rPr>
              <a:t> </a:t>
            </a:r>
            <a:r>
              <a:rPr lang="cs-CZ" sz="2200" dirty="0" err="1" smtClean="0">
                <a:latin typeface="Georgia" panose="02040502050405020303" pitchFamily="18" charset="0"/>
              </a:rPr>
              <a:t>supplier</a:t>
            </a:r>
            <a:r>
              <a:rPr lang="cs-CZ" sz="2200" dirty="0" smtClean="0">
                <a:latin typeface="Georgia" panose="02040502050405020303" pitchFamily="18" charset="0"/>
              </a:rPr>
              <a:t> </a:t>
            </a:r>
            <a:r>
              <a:rPr lang="en-GB" sz="2200" b="1" dirty="0" smtClean="0">
                <a:latin typeface="Georgia" panose="02040502050405020303" pitchFamily="18" charset="0"/>
              </a:rPr>
              <a:t>to repair </a:t>
            </a:r>
            <a:r>
              <a:rPr lang="en-GB" sz="2200" dirty="0" smtClean="0">
                <a:latin typeface="Georgia" panose="02040502050405020303" pitchFamily="18" charset="0"/>
              </a:rPr>
              <a:t>the photocopier.</a:t>
            </a:r>
          </a:p>
          <a:p>
            <a:r>
              <a:rPr lang="en-GB" sz="2200" dirty="0" smtClean="0">
                <a:latin typeface="Georgia" panose="02040502050405020303" pitchFamily="18" charset="0"/>
              </a:rPr>
              <a:t>Shall I </a:t>
            </a:r>
            <a:r>
              <a:rPr lang="en-GB" sz="2200" b="1" dirty="0" smtClean="0">
                <a:latin typeface="Georgia" panose="02040502050405020303" pitchFamily="18" charset="0"/>
              </a:rPr>
              <a:t>have</a:t>
            </a:r>
            <a:r>
              <a:rPr lang="en-GB" sz="2200" dirty="0" smtClean="0">
                <a:latin typeface="Georgia" panose="02040502050405020303" pitchFamily="18" charset="0"/>
              </a:rPr>
              <a:t> my doctor </a:t>
            </a:r>
            <a:r>
              <a:rPr lang="en-GB" sz="2200" b="1" dirty="0" smtClean="0">
                <a:latin typeface="Georgia" panose="02040502050405020303" pitchFamily="18" charset="0"/>
              </a:rPr>
              <a:t>check</a:t>
            </a:r>
            <a:r>
              <a:rPr lang="en-GB" sz="2200" dirty="0" smtClean="0">
                <a:latin typeface="Georgia" panose="02040502050405020303" pitchFamily="18" charset="0"/>
              </a:rPr>
              <a:t> my blood pressure?</a:t>
            </a:r>
          </a:p>
          <a:p>
            <a:pPr marL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In the active form, causative </a:t>
            </a:r>
            <a:r>
              <a:rPr lang="en-GB" sz="2200" i="1" dirty="0" smtClean="0">
                <a:latin typeface="Georgia" panose="02040502050405020303" pitchFamily="18" charset="0"/>
              </a:rPr>
              <a:t>get</a:t>
            </a:r>
            <a:r>
              <a:rPr lang="en-GB" sz="2200" dirty="0" smtClean="0">
                <a:latin typeface="Georgia" panose="02040502050405020303" pitchFamily="18" charset="0"/>
              </a:rPr>
              <a:t> and </a:t>
            </a:r>
            <a:r>
              <a:rPr lang="en-GB" sz="2200" i="1" dirty="0" smtClean="0">
                <a:latin typeface="Georgia" panose="02040502050405020303" pitchFamily="18" charset="0"/>
              </a:rPr>
              <a:t>have</a:t>
            </a:r>
            <a:r>
              <a:rPr lang="en-GB" sz="2200" dirty="0" smtClean="0">
                <a:latin typeface="Georgia" panose="02040502050405020303" pitchFamily="18" charset="0"/>
              </a:rPr>
              <a:t> mean “ask or cause somebody to</a:t>
            </a:r>
            <a:r>
              <a:rPr lang="cs-CZ" sz="2200" dirty="0" smtClean="0"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latin typeface="Georgia" panose="02040502050405020303" pitchFamily="18" charset="0"/>
              </a:rPr>
              <a:t>do something”.</a:t>
            </a:r>
          </a:p>
          <a:p>
            <a:pPr>
              <a:buNone/>
            </a:pPr>
            <a:endParaRPr lang="en-GB" sz="13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These structures can be used in all tenses.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91680" y="2494476"/>
            <a:ext cx="5688632" cy="46166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get/have + object + past </a:t>
            </a:r>
            <a:r>
              <a:rPr lang="en-GB" sz="2400" b="1" dirty="0" smtClean="0">
                <a:latin typeface="Georgia" panose="02040502050405020303" pitchFamily="18" charset="0"/>
              </a:rPr>
              <a:t>participle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108504" cy="67423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340768"/>
            <a:ext cx="8782963" cy="5182141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Rewrite each sentence so that it contains causative get/have in the passive form</a:t>
            </a:r>
            <a:r>
              <a:rPr lang="cs-CZ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endParaRPr lang="en-GB" sz="16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1. </a:t>
            </a:r>
            <a:r>
              <a:rPr lang="en-GB" sz="1800" dirty="0" smtClean="0">
                <a:latin typeface="Georgia" panose="02040502050405020303" pitchFamily="18" charset="0"/>
              </a:rPr>
              <a:t>A translator is translating a business letter for me.</a:t>
            </a:r>
          </a:p>
          <a:p>
            <a:pPr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I’m having/getting</a:t>
            </a:r>
            <a:r>
              <a:rPr lang="cs-CZ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 business letter translated.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2. </a:t>
            </a:r>
            <a:r>
              <a:rPr lang="en-GB" sz="1800" dirty="0" smtClean="0">
                <a:latin typeface="Georgia" panose="02040502050405020303" pitchFamily="18" charset="0"/>
              </a:rPr>
              <a:t>The Dean will have a painter to paint a portrait for him.</a:t>
            </a:r>
          </a:p>
          <a:p>
            <a:pPr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Dean will have/get his portrait painted.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3. </a:t>
            </a:r>
            <a:r>
              <a:rPr lang="en-GB" sz="1800" dirty="0" smtClean="0">
                <a:latin typeface="Georgia" panose="02040502050405020303" pitchFamily="18" charset="0"/>
              </a:rPr>
              <a:t>Isn’t it time someone fixed your television?</a:t>
            </a:r>
          </a:p>
          <a:p>
            <a:pPr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Isn’t it time you had/got your television fixed?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4. </a:t>
            </a:r>
            <a:r>
              <a:rPr lang="en-GB" sz="1800" dirty="0" smtClean="0">
                <a:latin typeface="Georgia" panose="02040502050405020303" pitchFamily="18" charset="0"/>
              </a:rPr>
              <a:t>Helen’s publisher has just published her book.</a:t>
            </a:r>
          </a:p>
          <a:p>
            <a:pPr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Helen has just had/got her book published.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5. </a:t>
            </a:r>
            <a:r>
              <a:rPr lang="en-GB" sz="1800" dirty="0" smtClean="0">
                <a:latin typeface="Georgia" panose="02040502050405020303" pitchFamily="18" charset="0"/>
              </a:rPr>
              <a:t>I had a dressmaker make a dress for me.</a:t>
            </a:r>
          </a:p>
          <a:p>
            <a:pPr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 had/got my dress made by a dressmaker.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6. </a:t>
            </a:r>
            <a:r>
              <a:rPr lang="en-GB" sz="1800" dirty="0" smtClean="0">
                <a:latin typeface="Georgia" panose="02040502050405020303" pitchFamily="18" charset="0"/>
              </a:rPr>
              <a:t>I should get someone service my car.</a:t>
            </a:r>
          </a:p>
          <a:p>
            <a:pPr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 should have/get my car serviced.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7. </a:t>
            </a:r>
            <a:r>
              <a:rPr lang="en-GB" sz="1800" dirty="0" smtClean="0">
                <a:latin typeface="Georgia" panose="02040502050405020303" pitchFamily="18" charset="0"/>
              </a:rPr>
              <a:t>The men are going to install central heating in </a:t>
            </a:r>
            <a:r>
              <a:rPr lang="en-US" sz="1800" dirty="0" smtClean="0">
                <a:latin typeface="Georgia" panose="02040502050405020303" pitchFamily="18" charset="0"/>
              </a:rPr>
              <a:t>our</a:t>
            </a:r>
            <a:r>
              <a:rPr lang="en-GB" sz="1800" dirty="0" smtClean="0">
                <a:latin typeface="Georgia" panose="02040502050405020303" pitchFamily="18" charset="0"/>
              </a:rPr>
              <a:t> warehouse.</a:t>
            </a:r>
          </a:p>
          <a:p>
            <a:pPr marL="0">
              <a:buNone/>
            </a:pP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We are going to have/get central heating installed in the warehouse.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108504" cy="81824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reporting with passive verbs </a:t>
            </a:r>
            <a:r>
              <a:rPr lang="cs-CZ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(1)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6" y="1268760"/>
            <a:ext cx="8878908" cy="5112568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following examples:</a:t>
            </a:r>
            <a:endParaRPr lang="en-GB" sz="12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/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It is reported that </a:t>
            </a:r>
            <a:r>
              <a:rPr lang="en-GB" sz="1600" dirty="0" smtClean="0">
                <a:latin typeface="Georgia" panose="02040502050405020303" pitchFamily="18" charset="0"/>
              </a:rPr>
              <a:t>the Finance Minister is going to resign.</a:t>
            </a:r>
          </a:p>
          <a:p>
            <a:pPr marL="0" indent="0"/>
            <a:r>
              <a:rPr lang="cs-CZ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It has been acknowledged that </a:t>
            </a:r>
            <a:r>
              <a:rPr lang="en-GB" sz="1600" dirty="0" smtClean="0">
                <a:latin typeface="Georgia" panose="02040502050405020303" pitchFamily="18" charset="0"/>
              </a:rPr>
              <a:t>the company is understaffed.</a:t>
            </a:r>
          </a:p>
          <a:p>
            <a:pPr marL="0" indent="0"/>
            <a:r>
              <a:rPr lang="en-GB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It can be seen that </a:t>
            </a:r>
            <a:r>
              <a:rPr lang="en-GB" sz="1600" dirty="0" smtClean="0">
                <a:latin typeface="Georgia" panose="02040502050405020303" pitchFamily="18" charset="0"/>
              </a:rPr>
              <a:t>prices rose sharply in September</a:t>
            </a:r>
            <a:r>
              <a:rPr lang="en-GB" sz="16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/>
            </a:r>
            <a:b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</a:br>
            <a:endParaRPr lang="cs-CZ" sz="16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600" b="1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We often use the following passive structure to report what people say/think…, particularly if we want to avoid  mentioning who said/thought</a:t>
            </a:r>
            <a:r>
              <a:rPr lang="cs-CZ" sz="1800" dirty="0" smtClean="0">
                <a:solidFill>
                  <a:prstClr val="black"/>
                </a:solidFill>
                <a:latin typeface="Georgia" panose="02040502050405020303" pitchFamily="18" charset="0"/>
              </a:rPr>
              <a:t>…</a:t>
            </a:r>
            <a:r>
              <a:rPr lang="en-GB" sz="18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what is reported:</a:t>
            </a:r>
          </a:p>
          <a:p>
            <a:pPr marL="0" indent="0">
              <a:buNone/>
            </a:pPr>
            <a:r>
              <a:rPr lang="en-GB" sz="1600" dirty="0" smtClean="0">
                <a:latin typeface="Georgia" panose="02040502050405020303" pitchFamily="18" charset="0"/>
              </a:rPr>
              <a:t>This pattern can be used with the following verbs: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agree, announce, assume, calculate, claim, consider, decide, declare, discover, estimate, expect, feel, find, know, mention, propose, recommend, say, show,  suggest, suppose, think, understand</a:t>
            </a:r>
            <a:r>
              <a:rPr lang="cs-CZ" sz="16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.</a:t>
            </a:r>
            <a:r>
              <a:rPr lang="en-GB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/>
            </a:r>
            <a:br>
              <a:rPr lang="en-GB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endParaRPr lang="en-GB" sz="16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dirty="0" smtClean="0">
                <a:latin typeface="Georgia" panose="02040502050405020303" pitchFamily="18" charset="0"/>
              </a:rPr>
              <a:t>With verbs </a:t>
            </a:r>
            <a:r>
              <a:rPr lang="en-GB" sz="16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agree, decide, forbid, hope, plan</a:t>
            </a:r>
            <a:r>
              <a:rPr lang="en-GB" sz="1600" dirty="0" smtClean="0">
                <a:latin typeface="Georgia" panose="02040502050405020303" pitchFamily="18" charset="0"/>
              </a:rPr>
              <a:t>, and </a:t>
            </a:r>
            <a:r>
              <a:rPr lang="en-GB" sz="16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propose</a:t>
            </a:r>
            <a:r>
              <a:rPr lang="en-GB" sz="1600" dirty="0" smtClean="0">
                <a:latin typeface="Georgia" panose="02040502050405020303" pitchFamily="18" charset="0"/>
              </a:rPr>
              <a:t>, </a:t>
            </a:r>
            <a:r>
              <a:rPr lang="cs-CZ" sz="1600" dirty="0" err="1" smtClean="0">
                <a:latin typeface="Georgia" panose="02040502050405020303" pitchFamily="18" charset="0"/>
              </a:rPr>
              <a:t>the</a:t>
            </a:r>
            <a:r>
              <a:rPr lang="cs-CZ" sz="1600" dirty="0" smtClean="0">
                <a:latin typeface="Georgia" panose="02040502050405020303" pitchFamily="18" charset="0"/>
              </a:rPr>
              <a:t> </a:t>
            </a:r>
            <a:r>
              <a:rPr lang="cs-CZ" sz="1600" dirty="0" err="1" smtClean="0">
                <a:latin typeface="Georgia" panose="02040502050405020303" pitchFamily="18" charset="0"/>
              </a:rPr>
              <a:t>following</a:t>
            </a:r>
            <a:r>
              <a:rPr lang="cs-CZ" sz="1600" dirty="0" smtClean="0">
                <a:latin typeface="Georgia" panose="02040502050405020303" pitchFamily="18" charset="0"/>
              </a:rPr>
              <a:t> </a:t>
            </a:r>
            <a:r>
              <a:rPr lang="cs-CZ" sz="1600" dirty="0" err="1" smtClean="0">
                <a:latin typeface="Georgia" panose="02040502050405020303" pitchFamily="18" charset="0"/>
              </a:rPr>
              <a:t>structure</a:t>
            </a:r>
            <a:r>
              <a:rPr lang="cs-CZ" sz="1600" dirty="0" smtClean="0">
                <a:latin typeface="Georgia" panose="02040502050405020303" pitchFamily="18" charset="0"/>
              </a:rPr>
              <a:t> </a:t>
            </a:r>
            <a:r>
              <a:rPr lang="cs-CZ" sz="1600" dirty="0" err="1" smtClean="0">
                <a:latin typeface="Georgia" panose="02040502050405020303" pitchFamily="18" charset="0"/>
              </a:rPr>
              <a:t>can</a:t>
            </a:r>
            <a:r>
              <a:rPr lang="cs-CZ" sz="1600" dirty="0" smtClean="0">
                <a:latin typeface="Georgia" panose="02040502050405020303" pitchFamily="18" charset="0"/>
              </a:rPr>
              <a:t> </a:t>
            </a:r>
            <a:r>
              <a:rPr lang="cs-CZ" sz="1600" dirty="0" err="1" smtClean="0">
                <a:latin typeface="Georgia" panose="02040502050405020303" pitchFamily="18" charset="0"/>
              </a:rPr>
              <a:t>be</a:t>
            </a:r>
            <a:r>
              <a:rPr lang="cs-CZ" sz="1600" dirty="0" smtClean="0">
                <a:latin typeface="Georgia" panose="02040502050405020303" pitchFamily="18" charset="0"/>
              </a:rPr>
              <a:t> </a:t>
            </a:r>
            <a:r>
              <a:rPr lang="cs-CZ" sz="1600" dirty="0" err="1" smtClean="0">
                <a:latin typeface="Georgia" panose="02040502050405020303" pitchFamily="18" charset="0"/>
              </a:rPr>
              <a:t>used</a:t>
            </a:r>
            <a:r>
              <a:rPr lang="cs-CZ" sz="1600" dirty="0" smtClean="0">
                <a:latin typeface="Georgia" panose="02040502050405020303" pitchFamily="18" charset="0"/>
              </a:rPr>
              <a:t>:</a:t>
            </a:r>
            <a:r>
              <a:rPr lang="cs-CZ" sz="2400" dirty="0" smtClean="0">
                <a:latin typeface="Georgia" panose="02040502050405020303" pitchFamily="18" charset="0"/>
              </a:rPr>
              <a:t/>
            </a:r>
            <a:br>
              <a:rPr lang="cs-CZ" sz="2400" dirty="0" smtClean="0">
                <a:latin typeface="Georgia" panose="02040502050405020303" pitchFamily="18" charset="0"/>
              </a:rPr>
            </a:b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6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b="1" dirty="0" smtClean="0">
                <a:latin typeface="Georgia" panose="02040502050405020303" pitchFamily="18" charset="0"/>
              </a:rPr>
              <a:t>Example: </a:t>
            </a:r>
            <a:r>
              <a:rPr lang="en-GB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It was agreed to set up </a:t>
            </a:r>
            <a:r>
              <a:rPr lang="en-GB" sz="1600" dirty="0" smtClean="0">
                <a:latin typeface="Georgia" panose="02040502050405020303" pitchFamily="18" charset="0"/>
              </a:rPr>
              <a:t>a committee</a:t>
            </a:r>
            <a:r>
              <a:rPr lang="cs-CZ" sz="1600" dirty="0" smtClean="0">
                <a:latin typeface="Georgia" panose="02040502050405020303" pitchFamily="18" charset="0"/>
              </a:rPr>
              <a:t>.</a:t>
            </a:r>
            <a:endParaRPr lang="en-GB" sz="16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6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14702" y="2699371"/>
            <a:ext cx="5189546" cy="46166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Georgia" panose="02040502050405020303" pitchFamily="18" charset="0"/>
              </a:rPr>
              <a:t>it + passive verb + that </a:t>
            </a:r>
            <a:r>
              <a:rPr lang="en-GB" sz="2400" b="1" i="1" dirty="0" smtClean="0">
                <a:latin typeface="Georgia" panose="02040502050405020303" pitchFamily="18" charset="0"/>
              </a:rPr>
              <a:t>clause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02734" y="5486911"/>
            <a:ext cx="4613482" cy="461665"/>
          </a:xfrm>
          <a:prstGeom prst="rect">
            <a:avLst/>
          </a:prstGeom>
          <a:solidFill>
            <a:srgbClr val="DA1414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it + passive + to-infinitive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108504" cy="81824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reporting with passive verbs (2)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417860"/>
            <a:ext cx="8782963" cy="5112568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1600" b="1" dirty="0" smtClean="0">
                <a:latin typeface="Georgia" panose="02040502050405020303" pitchFamily="18" charset="0"/>
              </a:rPr>
              <a:t>Look at the following examples</a:t>
            </a:r>
            <a:r>
              <a:rPr lang="en-GB" sz="1600" dirty="0" smtClean="0">
                <a:latin typeface="Georgia" panose="02040502050405020303" pitchFamily="18" charset="0"/>
              </a:rPr>
              <a:t>:</a:t>
            </a:r>
            <a:endParaRPr lang="cs-CZ" sz="1600" dirty="0" smtClean="0">
              <a:latin typeface="Georgia" panose="02040502050405020303" pitchFamily="18" charset="0"/>
            </a:endParaRPr>
          </a:p>
          <a:p>
            <a:pPr>
              <a:buNone/>
            </a:pPr>
            <a:endParaRPr lang="en-GB" sz="1600" dirty="0" smtClean="0">
              <a:latin typeface="Georgia" panose="02040502050405020303" pitchFamily="18" charset="0"/>
            </a:endParaRPr>
          </a:p>
          <a:p>
            <a:r>
              <a:rPr lang="en-GB" sz="2000" dirty="0" smtClean="0">
                <a:latin typeface="Georgia" panose="02040502050405020303" pitchFamily="18" charset="0"/>
              </a:rPr>
              <a:t>It is said that </a:t>
            </a:r>
            <a:r>
              <a:rPr lang="en-GB" sz="2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company</a:t>
            </a:r>
            <a:r>
              <a:rPr lang="en-GB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latin typeface="Georgia" panose="02040502050405020303" pitchFamily="18" charset="0"/>
              </a:rPr>
              <a:t>is almost bankrupt.</a:t>
            </a:r>
          </a:p>
          <a:p>
            <a:r>
              <a:rPr lang="en-GB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company is said to be </a:t>
            </a:r>
            <a:r>
              <a:rPr lang="en-GB" sz="2000" dirty="0" smtClean="0">
                <a:latin typeface="Georgia" panose="02040502050405020303" pitchFamily="18" charset="0"/>
              </a:rPr>
              <a:t>almost bankrupt.</a:t>
            </a:r>
          </a:p>
          <a:p>
            <a:pPr>
              <a:buNone/>
            </a:pPr>
            <a:endParaRPr lang="en-GB" sz="2000" dirty="0" smtClean="0">
              <a:latin typeface="Georgia" panose="02040502050405020303" pitchFamily="18" charset="0"/>
            </a:endParaRPr>
          </a:p>
          <a:p>
            <a:r>
              <a:rPr lang="en-GB" sz="2000" dirty="0" smtClean="0">
                <a:latin typeface="Georgia" panose="02040502050405020303" pitchFamily="18" charset="0"/>
              </a:rPr>
              <a:t>It was expected that </a:t>
            </a:r>
            <a:r>
              <a:rPr lang="en-GB" sz="2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damage</a:t>
            </a:r>
            <a:r>
              <a:rPr lang="en-GB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latin typeface="Georgia" panose="02040502050405020303" pitchFamily="18" charset="0"/>
              </a:rPr>
              <a:t>would be extensive.</a:t>
            </a:r>
          </a:p>
          <a:p>
            <a:r>
              <a:rPr lang="en-GB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 damage was expected to be </a:t>
            </a:r>
            <a:r>
              <a:rPr lang="en-GB" sz="2000" dirty="0" smtClean="0">
                <a:latin typeface="Georgia" panose="02040502050405020303" pitchFamily="18" charset="0"/>
              </a:rPr>
              <a:t>extensive.</a:t>
            </a:r>
          </a:p>
          <a:p>
            <a:pPr>
              <a:buNone/>
            </a:pPr>
            <a:endParaRPr lang="en-GB" sz="2000" dirty="0" smtClean="0">
              <a:latin typeface="Georgia" panose="02040502050405020303" pitchFamily="18" charset="0"/>
            </a:endParaRPr>
          </a:p>
          <a:p>
            <a:r>
              <a:rPr lang="en-GB" sz="2000" dirty="0" smtClean="0">
                <a:latin typeface="Georgia" panose="02040502050405020303" pitchFamily="18" charset="0"/>
              </a:rPr>
              <a:t>It has been confirmed that </a:t>
            </a:r>
            <a:r>
              <a:rPr lang="en-GB" sz="2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some findings </a:t>
            </a:r>
            <a:r>
              <a:rPr lang="en-GB" sz="2000" dirty="0" smtClean="0">
                <a:latin typeface="Georgia" panose="02040502050405020303" pitchFamily="18" charset="0"/>
              </a:rPr>
              <a:t>of the study are invalid.</a:t>
            </a:r>
          </a:p>
          <a:p>
            <a:r>
              <a:rPr lang="en-GB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Some findings of the study have been confirmed to be </a:t>
            </a:r>
            <a:r>
              <a:rPr lang="en-GB" sz="2000" dirty="0" smtClean="0">
                <a:latin typeface="Georgia" panose="02040502050405020303" pitchFamily="18" charset="0"/>
              </a:rPr>
              <a:t>invalid.</a:t>
            </a:r>
            <a:endParaRPr lang="cs-CZ" sz="2000" dirty="0" smtClean="0">
              <a:latin typeface="Georgia" panose="02040502050405020303" pitchFamily="18" charset="0"/>
            </a:endParaRPr>
          </a:p>
          <a:p>
            <a:pPr>
              <a:buNone/>
            </a:pPr>
            <a:endParaRPr lang="cs-CZ" sz="900" dirty="0" smtClean="0">
              <a:latin typeface="Georgia" panose="02040502050405020303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Georgia" panose="02040502050405020303" pitchFamily="18" charset="0"/>
              </a:rPr>
              <a:t>A reporting sentence does not have to start with „</a:t>
            </a:r>
            <a:r>
              <a:rPr lang="en-US" sz="2000" b="1" dirty="0" smtClean="0">
                <a:latin typeface="Georgia" panose="02040502050405020303" pitchFamily="18" charset="0"/>
              </a:rPr>
              <a:t>it</a:t>
            </a:r>
            <a:r>
              <a:rPr lang="en-US" sz="2000" dirty="0" smtClean="0">
                <a:latin typeface="Georgia" panose="02040502050405020303" pitchFamily="18" charset="0"/>
              </a:rPr>
              <a:t>“, it may also start with the subject of the reported sentence. The verb in the passive form is followed by an infinitive.</a:t>
            </a:r>
          </a:p>
          <a:p>
            <a:endParaRPr lang="cs-CZ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000" b="1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>
              <a:buNone/>
            </a:pPr>
            <a:r>
              <a:rPr lang="en-GB" sz="2000" b="1" dirty="0">
                <a:solidFill>
                  <a:srgbClr val="C00000"/>
                </a:solidFill>
                <a:latin typeface="Georgia" panose="02040502050405020303" pitchFamily="18" charset="0"/>
              </a:rPr>
              <a:t>		</a:t>
            </a:r>
          </a:p>
          <a:p>
            <a:pPr marL="0" indent="0">
              <a:buNone/>
            </a:pPr>
            <a:endParaRPr lang="en-GB" sz="20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9632" y="5733256"/>
            <a:ext cx="6120680" cy="461665"/>
          </a:xfrm>
          <a:prstGeom prst="rect">
            <a:avLst/>
          </a:prstGeom>
          <a:solidFill>
            <a:srgbClr val="DA1414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eorgia" panose="02040502050405020303" pitchFamily="18" charset="0"/>
              </a:rPr>
              <a:t>subject + passive verb + to-infinitive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5" y="1361159"/>
            <a:ext cx="8878908" cy="5161750"/>
          </a:xfrm>
          <a:solidFill>
            <a:schemeClr val="bg1">
              <a:lumMod val="85000"/>
            </a:schemeClr>
          </a:solidFill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GB" sz="21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Complete the second sentence </a:t>
            </a:r>
            <a:r>
              <a:rPr lang="en-US" sz="21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and keep the meaning as close </a:t>
            </a:r>
            <a:r>
              <a:rPr lang="en-GB" sz="21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to the first sentence</a:t>
            </a:r>
            <a:r>
              <a:rPr lang="cs-CZ" sz="21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as </a:t>
            </a:r>
            <a:r>
              <a:rPr lang="en-US" sz="21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possible</a:t>
            </a:r>
            <a:r>
              <a:rPr lang="en-GB" sz="21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, using the word given. The word must not be changed.</a:t>
            </a:r>
            <a:br>
              <a:rPr lang="en-GB" sz="21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</a:br>
            <a:endParaRPr lang="en-GB" sz="21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1. </a:t>
            </a:r>
            <a:r>
              <a:rPr lang="en-GB" sz="2400" dirty="0" smtClean="0">
                <a:latin typeface="Georgia" panose="02040502050405020303" pitchFamily="18" charset="0"/>
              </a:rPr>
              <a:t>They say the country is on the verge of civil war.   </a:t>
            </a:r>
            <a:r>
              <a:rPr lang="cs-CZ" sz="2400" dirty="0" smtClean="0">
                <a:latin typeface="Georgia" panose="02040502050405020303" pitchFamily="18" charset="0"/>
              </a:rPr>
              <a:t>	    </a:t>
            </a:r>
            <a:r>
              <a:rPr lang="en-GB" sz="2000" b="1" dirty="0" smtClean="0">
                <a:latin typeface="Georgia" panose="02040502050405020303" pitchFamily="18" charset="0"/>
              </a:rPr>
              <a:t>SAID</a:t>
            </a:r>
          </a:p>
          <a:p>
            <a:pPr marL="457200" indent="-45720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  </a:t>
            </a:r>
            <a:r>
              <a:rPr lang="en-GB" sz="2400" dirty="0" smtClean="0">
                <a:latin typeface="Georgia" panose="02040502050405020303" pitchFamily="18" charset="0"/>
              </a:rPr>
              <a:t>The country </a:t>
            </a:r>
            <a:r>
              <a:rPr lang="cs-CZ" sz="2400" dirty="0" smtClean="0">
                <a:latin typeface="Georgia" panose="02040502050405020303" pitchFamily="18" charset="0"/>
              </a:rPr>
              <a:t>__________ </a:t>
            </a:r>
            <a:r>
              <a:rPr lang="en-GB" sz="2400" dirty="0" smtClean="0">
                <a:latin typeface="Georgia" panose="02040502050405020303" pitchFamily="18" charset="0"/>
              </a:rPr>
              <a:t>on the verge of civil war.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2. </a:t>
            </a:r>
            <a:r>
              <a:rPr lang="en-GB" sz="2400" dirty="0" smtClean="0">
                <a:latin typeface="Georgia" panose="02040502050405020303" pitchFamily="18" charset="0"/>
              </a:rPr>
              <a:t>People thought the President was ill.     </a:t>
            </a:r>
            <a:r>
              <a:rPr lang="cs-CZ" sz="2400" dirty="0" smtClean="0">
                <a:latin typeface="Georgia" panose="02040502050405020303" pitchFamily="18" charset="0"/>
              </a:rPr>
              <a:t>		                    </a:t>
            </a:r>
            <a:r>
              <a:rPr lang="en-GB" sz="2000" b="1" dirty="0" smtClean="0">
                <a:latin typeface="Georgia" panose="02040502050405020303" pitchFamily="18" charset="0"/>
              </a:rPr>
              <a:t>BE</a:t>
            </a:r>
          </a:p>
          <a:p>
            <a:pPr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  </a:t>
            </a:r>
            <a:r>
              <a:rPr lang="en-GB" sz="2400" dirty="0" smtClean="0">
                <a:latin typeface="Georgia" panose="02040502050405020303" pitchFamily="18" charset="0"/>
              </a:rPr>
              <a:t>The President </a:t>
            </a:r>
            <a:r>
              <a:rPr lang="cs-CZ" sz="2400" dirty="0" smtClean="0">
                <a:latin typeface="Georgia" panose="02040502050405020303" pitchFamily="18" charset="0"/>
              </a:rPr>
              <a:t>______________ </a:t>
            </a:r>
            <a:r>
              <a:rPr lang="en-GB" sz="2400" dirty="0" smtClean="0">
                <a:latin typeface="Georgia" panose="02040502050405020303" pitchFamily="18" charset="0"/>
              </a:rPr>
              <a:t>ill.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3. </a:t>
            </a:r>
            <a:r>
              <a:rPr lang="en-GB" sz="2400" dirty="0" smtClean="0">
                <a:latin typeface="Georgia" panose="02040502050405020303" pitchFamily="18" charset="0"/>
              </a:rPr>
              <a:t>They thought he was the best actor for the part.   </a:t>
            </a:r>
            <a:r>
              <a:rPr lang="cs-CZ" sz="2400" dirty="0" smtClean="0">
                <a:latin typeface="Georgia" panose="02040502050405020303" pitchFamily="18" charset="0"/>
              </a:rPr>
              <a:t>	                    </a:t>
            </a:r>
            <a:r>
              <a:rPr lang="en-GB" sz="2000" b="1" dirty="0" smtClean="0">
                <a:latin typeface="Georgia" panose="02040502050405020303" pitchFamily="18" charset="0"/>
              </a:rPr>
              <a:t>CONSIDERED</a:t>
            </a:r>
          </a:p>
          <a:p>
            <a:pPr marL="457200" indent="-45720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  </a:t>
            </a:r>
            <a:r>
              <a:rPr lang="en-GB" sz="2400" dirty="0" smtClean="0">
                <a:latin typeface="Georgia" panose="02040502050405020303" pitchFamily="18" charset="0"/>
              </a:rPr>
              <a:t>He </a:t>
            </a:r>
            <a:r>
              <a:rPr lang="cs-CZ" sz="2400" dirty="0" smtClean="0">
                <a:latin typeface="Georgia" panose="02040502050405020303" pitchFamily="18" charset="0"/>
              </a:rPr>
              <a:t>_________________ </a:t>
            </a:r>
            <a:r>
              <a:rPr lang="en-GB" sz="2400" dirty="0" smtClean="0">
                <a:latin typeface="Georgia" panose="02040502050405020303" pitchFamily="18" charset="0"/>
              </a:rPr>
              <a:t>the best actor for the part.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4. </a:t>
            </a:r>
            <a:r>
              <a:rPr lang="en-GB" sz="2400" dirty="0" smtClean="0">
                <a:latin typeface="Georgia" panose="02040502050405020303" pitchFamily="18" charset="0"/>
              </a:rPr>
              <a:t>The directors decided to discuss the matter later. </a:t>
            </a:r>
            <a:r>
              <a:rPr lang="cs-CZ" sz="2400" dirty="0" smtClean="0">
                <a:latin typeface="Georgia" panose="02040502050405020303" pitchFamily="18" charset="0"/>
              </a:rPr>
              <a:t>                     </a:t>
            </a:r>
            <a:r>
              <a:rPr lang="en-GB" sz="2100" b="1" dirty="0" smtClean="0">
                <a:latin typeface="Georgia" panose="02040502050405020303" pitchFamily="18" charset="0"/>
              </a:rPr>
              <a:t>AGREED</a:t>
            </a:r>
            <a:endParaRPr lang="en-GB" sz="24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   </a:t>
            </a:r>
            <a:r>
              <a:rPr lang="en-GB" sz="2400" dirty="0" smtClean="0">
                <a:latin typeface="Georgia" panose="02040502050405020303" pitchFamily="18" charset="0"/>
              </a:rPr>
              <a:t>It </a:t>
            </a:r>
            <a:r>
              <a:rPr lang="cs-CZ" sz="2400" dirty="0" smtClean="0">
                <a:latin typeface="Georgia" panose="02040502050405020303" pitchFamily="18" charset="0"/>
              </a:rPr>
              <a:t>__________ </a:t>
            </a:r>
            <a:r>
              <a:rPr lang="en-GB" sz="2400" dirty="0" smtClean="0">
                <a:latin typeface="Georgia" panose="02040502050405020303" pitchFamily="18" charset="0"/>
              </a:rPr>
              <a:t>that the directors </a:t>
            </a:r>
            <a:r>
              <a:rPr lang="cs-CZ" sz="2400" dirty="0" smtClean="0">
                <a:latin typeface="Georgia" panose="02040502050405020303" pitchFamily="18" charset="0"/>
              </a:rPr>
              <a:t>____________ </a:t>
            </a:r>
            <a:r>
              <a:rPr lang="en-GB" sz="2400" dirty="0" smtClean="0">
                <a:latin typeface="Georgia" panose="02040502050405020303" pitchFamily="18" charset="0"/>
              </a:rPr>
              <a:t>the matter later.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5. </a:t>
            </a:r>
            <a:r>
              <a:rPr lang="en-GB" sz="2400" dirty="0" smtClean="0">
                <a:latin typeface="Georgia" panose="02040502050405020303" pitchFamily="18" charset="0"/>
              </a:rPr>
              <a:t>The court ordered him to pay a fine of £100.    </a:t>
            </a:r>
            <a:r>
              <a:rPr lang="cs-CZ" sz="2400" dirty="0" smtClean="0">
                <a:latin typeface="Georgia" panose="02040502050405020303" pitchFamily="18" charset="0"/>
              </a:rPr>
              <a:t>	                     </a:t>
            </a:r>
            <a:r>
              <a:rPr lang="en-GB" sz="2000" b="1" dirty="0" smtClean="0">
                <a:latin typeface="Georgia" panose="02040502050405020303" pitchFamily="18" charset="0"/>
              </a:rPr>
              <a:t>WAS</a:t>
            </a:r>
          </a:p>
          <a:p>
            <a:pPr marL="457200" indent="-45720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  </a:t>
            </a:r>
            <a:r>
              <a:rPr lang="en-GB" sz="2400" dirty="0" smtClean="0">
                <a:latin typeface="Georgia" panose="02040502050405020303" pitchFamily="18" charset="0"/>
              </a:rPr>
              <a:t>He </a:t>
            </a:r>
            <a:r>
              <a:rPr lang="cs-CZ" sz="2400" dirty="0" smtClean="0">
                <a:latin typeface="Georgia" panose="02040502050405020303" pitchFamily="18" charset="0"/>
              </a:rPr>
              <a:t>___________________________ </a:t>
            </a:r>
            <a:r>
              <a:rPr lang="en-GB" sz="2400" dirty="0" smtClean="0">
                <a:latin typeface="Georgia" panose="02040502050405020303" pitchFamily="18" charset="0"/>
              </a:rPr>
              <a:t>by the court.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6. </a:t>
            </a:r>
            <a:r>
              <a:rPr lang="en-GB" sz="2400" dirty="0" smtClean="0">
                <a:latin typeface="Georgia" panose="02040502050405020303" pitchFamily="18" charset="0"/>
              </a:rPr>
              <a:t>People believe that he owns houses all over </a:t>
            </a:r>
            <a:r>
              <a:rPr lang="en-US" sz="2400" dirty="0" smtClean="0">
                <a:latin typeface="Georgia" panose="02040502050405020303" pitchFamily="18" charset="0"/>
              </a:rPr>
              <a:t>the city</a:t>
            </a:r>
            <a:r>
              <a:rPr lang="en-GB" sz="2400" dirty="0" smtClean="0">
                <a:latin typeface="Georgia" panose="02040502050405020303" pitchFamily="18" charset="0"/>
              </a:rPr>
              <a:t>.       </a:t>
            </a:r>
            <a:r>
              <a:rPr lang="cs-CZ" sz="2400" dirty="0" smtClean="0">
                <a:latin typeface="Georgia" panose="02040502050405020303" pitchFamily="18" charset="0"/>
              </a:rPr>
              <a:t>          </a:t>
            </a:r>
            <a:r>
              <a:rPr lang="en-GB" sz="2000" b="1" dirty="0" smtClean="0">
                <a:latin typeface="Georgia" panose="02040502050405020303" pitchFamily="18" charset="0"/>
              </a:rPr>
              <a:t>OWN</a:t>
            </a:r>
          </a:p>
          <a:p>
            <a:pPr marL="457200" indent="-45720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  </a:t>
            </a:r>
            <a:r>
              <a:rPr lang="en-GB" sz="2400" dirty="0" smtClean="0">
                <a:latin typeface="Georgia" panose="02040502050405020303" pitchFamily="18" charset="0"/>
              </a:rPr>
              <a:t>He </a:t>
            </a:r>
            <a:r>
              <a:rPr lang="cs-CZ" sz="2400" dirty="0" smtClean="0">
                <a:latin typeface="Georgia" panose="02040502050405020303" pitchFamily="18" charset="0"/>
              </a:rPr>
              <a:t>______________ </a:t>
            </a:r>
            <a:r>
              <a:rPr lang="en-GB" sz="2400" dirty="0" smtClean="0">
                <a:latin typeface="Georgia" panose="02040502050405020303" pitchFamily="18" charset="0"/>
              </a:rPr>
              <a:t>houses all over Brno.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7. </a:t>
            </a:r>
            <a:r>
              <a:rPr lang="en-US" sz="2400" dirty="0" smtClean="0">
                <a:latin typeface="Georgia" panose="02040502050405020303" pitchFamily="18" charset="0"/>
              </a:rPr>
              <a:t>Reports say </a:t>
            </a:r>
            <a:r>
              <a:rPr lang="en-GB" sz="2400" dirty="0" smtClean="0">
                <a:latin typeface="Georgia" panose="02040502050405020303" pitchFamily="18" charset="0"/>
              </a:rPr>
              <a:t>that D1 highway is blocked by traffic jams.   </a:t>
            </a:r>
            <a:r>
              <a:rPr lang="cs-CZ" sz="2400" dirty="0" smtClean="0">
                <a:latin typeface="Georgia" panose="02040502050405020303" pitchFamily="18" charset="0"/>
              </a:rPr>
              <a:t>         </a:t>
            </a:r>
            <a:r>
              <a:rPr lang="en-GB" sz="2000" b="1" dirty="0" smtClean="0">
                <a:latin typeface="Georgia" panose="02040502050405020303" pitchFamily="18" charset="0"/>
              </a:rPr>
              <a:t>BE</a:t>
            </a:r>
          </a:p>
          <a:p>
            <a:pPr marL="457200" indent="-45720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  </a:t>
            </a:r>
            <a:r>
              <a:rPr lang="en-GB" sz="2400" dirty="0" smtClean="0">
                <a:latin typeface="Georgia" panose="02040502050405020303" pitchFamily="18" charset="0"/>
              </a:rPr>
              <a:t>Highway D1 </a:t>
            </a:r>
            <a:r>
              <a:rPr lang="cs-CZ" sz="2400" dirty="0" smtClean="0">
                <a:latin typeface="Georgia" panose="02040502050405020303" pitchFamily="18" charset="0"/>
              </a:rPr>
              <a:t>______________________ </a:t>
            </a:r>
            <a:r>
              <a:rPr lang="en-GB" sz="2400" dirty="0" smtClean="0">
                <a:latin typeface="Georgia" panose="02040502050405020303" pitchFamily="18" charset="0"/>
              </a:rPr>
              <a:t>traffic jams. </a:t>
            </a:r>
            <a:endParaRPr lang="en-GB" sz="2400" dirty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108504" cy="67423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63688" y="2411596"/>
            <a:ext cx="175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is said to be 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07704" y="2987660"/>
            <a:ext cx="2389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was thought to be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576" y="3573016"/>
            <a:ext cx="273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was considered to be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5576" y="4149080"/>
            <a:ext cx="171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was 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agreed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211960" y="4149080"/>
            <a:ext cx="1908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would discuss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23464" y="4725144"/>
            <a:ext cx="4108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was ordered to pay a fine of £100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55576" y="5291916"/>
            <a:ext cx="2304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is believed to own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835696" y="5877272"/>
            <a:ext cx="348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is reported to be blocked by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6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0" grpId="0"/>
      <p:bldP spid="12" grpId="0"/>
      <p:bldP spid="13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40" y="-56702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  <a:endParaRPr lang="en-GB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he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passive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gerund</a:t>
            </a:r>
            <a:endParaRPr lang="en-GB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0405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600" b="1" i="1" dirty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</a:t>
            </a: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endParaRPr lang="cs-CZ" sz="2400" dirty="0" smtClean="0">
              <a:latin typeface="Georgia" panose="02040502050405020303" pitchFamily="18" charset="0"/>
            </a:endParaRPr>
          </a:p>
          <a:p>
            <a:r>
              <a:rPr lang="en-GB" sz="2000" dirty="0" smtClean="0">
                <a:latin typeface="Georgia" panose="02040502050405020303" pitchFamily="18" charset="0"/>
              </a:rPr>
              <a:t>She enjoys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 </a:t>
            </a:r>
            <a:r>
              <a:rPr lang="cs-CZ" sz="2000" b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interviewed</a:t>
            </a:r>
            <a:r>
              <a:rPr lang="en-US" sz="2000" dirty="0" smtClean="0">
                <a:latin typeface="Georgia" panose="02040502050405020303" pitchFamily="18" charset="0"/>
              </a:rPr>
              <a:t>.</a:t>
            </a:r>
          </a:p>
          <a:p>
            <a:r>
              <a:rPr lang="en-GB" sz="2000" dirty="0" smtClean="0">
                <a:latin typeface="Georgia" panose="02040502050405020303" pitchFamily="18" charset="0"/>
              </a:rPr>
              <a:t>Her </a:t>
            </a:r>
            <a:r>
              <a:rPr lang="cs-CZ" sz="2000" dirty="0" smtClean="0">
                <a:latin typeface="Georgia" panose="02040502050405020303" pitchFamily="18" charset="0"/>
              </a:rPr>
              <a:t>boss</a:t>
            </a:r>
            <a:r>
              <a:rPr lang="en-GB" sz="2000" dirty="0" smtClean="0">
                <a:latin typeface="Georgia" panose="02040502050405020303" pitchFamily="18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insists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on being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updated </a:t>
            </a:r>
            <a:r>
              <a:rPr lang="en-GB" sz="2000" dirty="0" smtClean="0">
                <a:latin typeface="Georgia" panose="02040502050405020303" pitchFamily="18" charset="0"/>
              </a:rPr>
              <a:t>regularly</a:t>
            </a:r>
            <a:r>
              <a:rPr lang="en-US" sz="2000" dirty="0" smtClean="0">
                <a:latin typeface="Georgia" panose="02040502050405020303" pitchFamily="18" charset="0"/>
              </a:rPr>
              <a:t>.</a:t>
            </a:r>
            <a:r>
              <a:rPr lang="cs-CZ" sz="2000" dirty="0" smtClean="0">
                <a:latin typeface="Georgia" panose="02040502050405020303" pitchFamily="18" charset="0"/>
              </a:rPr>
              <a:t> 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I</a:t>
            </a:r>
            <a:r>
              <a:rPr lang="cs-CZ" sz="2000" dirty="0" smtClean="0"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latin typeface="Georgia" panose="02040502050405020303" pitchFamily="18" charset="0"/>
              </a:rPr>
              <a:t>hate</a:t>
            </a:r>
            <a:r>
              <a:rPr lang="cs-CZ" sz="2000" dirty="0" smtClean="0"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constantly told </a:t>
            </a:r>
            <a:r>
              <a:rPr lang="en-GB" sz="2000" dirty="0" smtClean="0">
                <a:latin typeface="Georgia" panose="02040502050405020303" pitchFamily="18" charset="0"/>
              </a:rPr>
              <a:t>what to </a:t>
            </a:r>
            <a:r>
              <a:rPr lang="cs-CZ" sz="2000" dirty="0" smtClean="0">
                <a:latin typeface="Georgia" panose="02040502050405020303" pitchFamily="18" charset="0"/>
              </a:rPr>
              <a:t>do.</a:t>
            </a:r>
            <a:endParaRPr lang="en-US" sz="2000" dirty="0" smtClean="0">
              <a:latin typeface="Georgia" panose="02040502050405020303" pitchFamily="18" charset="0"/>
            </a:endParaRPr>
          </a:p>
          <a:p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served </a:t>
            </a:r>
            <a:r>
              <a:rPr lang="en-GB" sz="2000" dirty="0" smtClean="0">
                <a:latin typeface="Georgia" panose="02040502050405020303" pitchFamily="18" charset="0"/>
              </a:rPr>
              <a:t>quickly is very important for customers in a restaurant</a:t>
            </a:r>
            <a:r>
              <a:rPr lang="cs-CZ" sz="2000" dirty="0" smtClean="0">
                <a:latin typeface="Georgia" panose="02040502050405020303" pitchFamily="18" charset="0"/>
              </a:rPr>
              <a:t>.</a:t>
            </a:r>
            <a:endParaRPr lang="en-US" sz="2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Gerunds function as nouns. They </a:t>
            </a:r>
            <a:r>
              <a:rPr lang="cs-CZ" sz="2000" dirty="0" smtClean="0">
                <a:latin typeface="Georgia" panose="02040502050405020303" pitchFamily="18" charset="0"/>
              </a:rPr>
              <a:t>are not </a:t>
            </a:r>
            <a:r>
              <a:rPr lang="en-GB" sz="2000" dirty="0" smtClean="0">
                <a:latin typeface="Georgia" panose="02040502050405020303" pitchFamily="18" charset="0"/>
              </a:rPr>
              <a:t>verbs in the continuous form. Gerunds can be both active and PASSIVE</a:t>
            </a:r>
            <a:r>
              <a:rPr lang="cs-CZ" sz="22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02335"/>
              </p:ext>
            </p:extLst>
          </p:nvPr>
        </p:nvGraphicFramePr>
        <p:xfrm>
          <a:off x="434685" y="4725144"/>
          <a:ext cx="7843900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6103"/>
                <a:gridCol w="2201457"/>
                <a:gridCol w="470634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active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She</a:t>
                      </a:r>
                      <a:r>
                        <a:rPr lang="en-GB" baseline="0" noProof="0" dirty="0" smtClean="0"/>
                        <a:t> likes telling people what to do.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She</a:t>
                      </a:r>
                      <a:r>
                        <a:rPr lang="en-GB" baseline="0" noProof="0" dirty="0" smtClean="0"/>
                        <a:t> tells people what they are supposed  to do and she likes it.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solidFill>
                            <a:schemeClr val="bg1"/>
                          </a:solidFill>
                        </a:rPr>
                        <a:t>passive</a:t>
                      </a:r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noProof="0" dirty="0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GB" b="1" noProof="0" dirty="0" smtClean="0">
                          <a:solidFill>
                            <a:schemeClr val="bg1"/>
                          </a:solidFill>
                        </a:rPr>
                        <a:t>e hates being told what to do.</a:t>
                      </a:r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solidFill>
                            <a:schemeClr val="bg1"/>
                          </a:solidFill>
                        </a:rPr>
                        <a:t>Other people tell him</a:t>
                      </a:r>
                      <a:r>
                        <a:rPr lang="en-GB" b="1" baseline="0" noProof="0" dirty="0" smtClean="0">
                          <a:solidFill>
                            <a:schemeClr val="bg1"/>
                          </a:solidFill>
                        </a:rPr>
                        <a:t> what to do and he hates it.</a:t>
                      </a:r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07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  <a:endParaRPr lang="en-GB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74624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40865" y="1340768"/>
            <a:ext cx="8793618" cy="468052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b="1" i="1" dirty="0">
                <a:latin typeface="Georgia" panose="02040502050405020303" pitchFamily="18" charset="0"/>
              </a:rPr>
              <a:t>Use the verb in </a:t>
            </a:r>
            <a:r>
              <a:rPr lang="en-GB" sz="1700" b="1" i="1" dirty="0" smtClean="0">
                <a:latin typeface="Georgia" panose="02040502050405020303" pitchFamily="18" charset="0"/>
              </a:rPr>
              <a:t>brackets</a:t>
            </a:r>
            <a:r>
              <a:rPr lang="cs-CZ" sz="1700" b="1" i="1" dirty="0" smtClean="0">
                <a:latin typeface="Georgia" panose="02040502050405020303" pitchFamily="18" charset="0"/>
              </a:rPr>
              <a:t> </a:t>
            </a:r>
            <a:r>
              <a:rPr lang="en-US" sz="1700" b="1" i="1" dirty="0" smtClean="0">
                <a:latin typeface="Georgia" panose="02040502050405020303" pitchFamily="18" charset="0"/>
              </a:rPr>
              <a:t>to </a:t>
            </a:r>
            <a:r>
              <a:rPr lang="en-GB" sz="1700" b="1" i="1" dirty="0" smtClean="0">
                <a:latin typeface="Georgia" panose="02040502050405020303" pitchFamily="18" charset="0"/>
              </a:rPr>
              <a:t>form </a:t>
            </a:r>
            <a:r>
              <a:rPr lang="en-US" sz="1700" b="1" i="1" dirty="0" smtClean="0">
                <a:latin typeface="Georgia" panose="02040502050405020303" pitchFamily="18" charset="0"/>
              </a:rPr>
              <a:t>a </a:t>
            </a:r>
            <a:r>
              <a:rPr lang="en-US" sz="1700" b="1" i="1" dirty="0">
                <a:latin typeface="Georgia" panose="02040502050405020303" pitchFamily="18" charset="0"/>
              </a:rPr>
              <a:t>passive </a:t>
            </a:r>
            <a:r>
              <a:rPr lang="en-US" sz="1700" b="1" i="1" dirty="0" smtClean="0">
                <a:latin typeface="Georgia" panose="02040502050405020303" pitchFamily="18" charset="0"/>
              </a:rPr>
              <a:t>gerund</a:t>
            </a:r>
            <a:r>
              <a:rPr lang="cs-CZ" sz="1600" b="1" dirty="0" smtClean="0">
                <a:latin typeface="Georgia" panose="02040502050405020303" pitchFamily="18" charset="0"/>
              </a:rPr>
              <a:t>.</a:t>
            </a:r>
            <a:endParaRPr lang="en-GB" sz="1600" b="1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cs-CZ" sz="2200" dirty="0" smtClean="0">
                <a:latin typeface="Georgia" panose="02040502050405020303" pitchFamily="18" charset="0"/>
              </a:rPr>
              <a:t>1. </a:t>
            </a:r>
            <a:r>
              <a:rPr lang="en-US" sz="2200" dirty="0" smtClean="0">
                <a:latin typeface="Georgia" panose="02040502050405020303" pitchFamily="18" charset="0"/>
              </a:rPr>
              <a:t>The </a:t>
            </a:r>
            <a:r>
              <a:rPr lang="en-US" sz="2200" dirty="0">
                <a:latin typeface="Georgia" panose="02040502050405020303" pitchFamily="18" charset="0"/>
              </a:rPr>
              <a:t>students </a:t>
            </a:r>
            <a:r>
              <a:rPr lang="en-US" sz="2200" dirty="0" smtClean="0">
                <a:latin typeface="Georgia" panose="02040502050405020303" pitchFamily="18" charset="0"/>
              </a:rPr>
              <a:t>don</a:t>
            </a:r>
            <a:r>
              <a:rPr lang="cs-CZ" sz="2200" dirty="0" smtClean="0">
                <a:latin typeface="Georgia" panose="02040502050405020303" pitchFamily="18" charset="0"/>
              </a:rPr>
              <a:t>’</a:t>
            </a:r>
            <a:r>
              <a:rPr lang="en-US" sz="2200" dirty="0" smtClean="0">
                <a:latin typeface="Georgia" panose="02040502050405020303" pitchFamily="18" charset="0"/>
              </a:rPr>
              <a:t>t </a:t>
            </a:r>
            <a:r>
              <a:rPr lang="en-US" sz="2200" dirty="0">
                <a:latin typeface="Georgia" panose="02040502050405020303" pitchFamily="18" charset="0"/>
              </a:rPr>
              <a:t>look forward to </a:t>
            </a:r>
            <a:r>
              <a:rPr lang="en-US" sz="2200" dirty="0" smtClean="0">
                <a:latin typeface="Georgia" panose="02040502050405020303" pitchFamily="18" charset="0"/>
              </a:rPr>
              <a:t>___</a:t>
            </a:r>
            <a:r>
              <a:rPr lang="cs-CZ" sz="2200" dirty="0" smtClean="0">
                <a:latin typeface="Georgia" panose="02040502050405020303" pitchFamily="18" charset="0"/>
              </a:rPr>
              <a:t>___</a:t>
            </a:r>
            <a:r>
              <a:rPr lang="en-US" sz="2200" dirty="0" smtClean="0">
                <a:latin typeface="Georgia" panose="02040502050405020303" pitchFamily="18" charset="0"/>
              </a:rPr>
              <a:t>_</a:t>
            </a:r>
            <a:r>
              <a:rPr lang="cs-CZ" sz="2200" dirty="0" smtClean="0">
                <a:latin typeface="Georgia" panose="02040502050405020303" pitchFamily="18" charset="0"/>
              </a:rPr>
              <a:t>__</a:t>
            </a:r>
            <a:r>
              <a:rPr lang="en-US" sz="2200" dirty="0" smtClean="0">
                <a:latin typeface="Georgia" panose="02040502050405020303" pitchFamily="18" charset="0"/>
              </a:rPr>
              <a:t>_</a:t>
            </a:r>
            <a:r>
              <a:rPr lang="cs-CZ" sz="2200" dirty="0" smtClean="0">
                <a:latin typeface="Georgia" panose="02040502050405020303" pitchFamily="18" charset="0"/>
              </a:rPr>
              <a:t>_</a:t>
            </a:r>
            <a:r>
              <a:rPr lang="en-US" sz="2200" dirty="0" smtClean="0">
                <a:latin typeface="Georgia" panose="02040502050405020303" pitchFamily="18" charset="0"/>
              </a:rPr>
              <a:t>(</a:t>
            </a:r>
            <a:r>
              <a:rPr lang="cs-CZ" sz="2200" dirty="0">
                <a:latin typeface="Georgia" panose="02040502050405020303" pitchFamily="18" charset="0"/>
              </a:rPr>
              <a:t>TEST</a:t>
            </a:r>
            <a:r>
              <a:rPr lang="en-US" sz="2200" dirty="0">
                <a:latin typeface="Georgia" panose="02040502050405020303" pitchFamily="18" charset="0"/>
              </a:rPr>
              <a:t>) on their math skills. </a:t>
            </a:r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cs-CZ" sz="2200" dirty="0" smtClean="0">
                <a:latin typeface="Georgia" panose="02040502050405020303" pitchFamily="18" charset="0"/>
              </a:rPr>
              <a:t>2. </a:t>
            </a:r>
            <a:r>
              <a:rPr lang="en-US" sz="2200" dirty="0" smtClean="0">
                <a:latin typeface="Georgia" panose="02040502050405020303" pitchFamily="18" charset="0"/>
              </a:rPr>
              <a:t>The </a:t>
            </a:r>
            <a:r>
              <a:rPr lang="en-US" sz="2200" dirty="0">
                <a:latin typeface="Georgia" panose="02040502050405020303" pitchFamily="18" charset="0"/>
              </a:rPr>
              <a:t>customer insists on </a:t>
            </a:r>
            <a:r>
              <a:rPr lang="en-US" sz="2200" dirty="0" smtClean="0">
                <a:latin typeface="Georgia" panose="02040502050405020303" pitchFamily="18" charset="0"/>
              </a:rPr>
              <a:t>__</a:t>
            </a:r>
            <a:r>
              <a:rPr lang="cs-CZ" sz="2200" dirty="0" smtClean="0">
                <a:latin typeface="Georgia" panose="02040502050405020303" pitchFamily="18" charset="0"/>
              </a:rPr>
              <a:t>__</a:t>
            </a:r>
            <a:r>
              <a:rPr lang="en-US" sz="2200" dirty="0" smtClean="0">
                <a:latin typeface="Georgia" panose="02040502050405020303" pitchFamily="18" charset="0"/>
              </a:rPr>
              <a:t>__</a:t>
            </a:r>
            <a:r>
              <a:rPr lang="cs-CZ" sz="2200" dirty="0" smtClean="0">
                <a:latin typeface="Georgia" panose="02040502050405020303" pitchFamily="18" charset="0"/>
              </a:rPr>
              <a:t>__</a:t>
            </a:r>
            <a:r>
              <a:rPr lang="en-US" sz="2200" dirty="0" smtClean="0">
                <a:latin typeface="Georgia" panose="02040502050405020303" pitchFamily="18" charset="0"/>
              </a:rPr>
              <a:t>___</a:t>
            </a:r>
            <a:r>
              <a:rPr lang="cs-CZ" sz="2200" dirty="0" smtClean="0">
                <a:latin typeface="Georgia" panose="02040502050405020303" pitchFamily="18" charset="0"/>
              </a:rPr>
              <a:t> </a:t>
            </a:r>
            <a:r>
              <a:rPr lang="en-US" sz="2200" dirty="0">
                <a:latin typeface="Georgia" panose="02040502050405020303" pitchFamily="18" charset="0"/>
              </a:rPr>
              <a:t>(</a:t>
            </a:r>
            <a:r>
              <a:rPr lang="cs-CZ" sz="2200" dirty="0">
                <a:latin typeface="Georgia" panose="02040502050405020303" pitchFamily="18" charset="0"/>
              </a:rPr>
              <a:t>GIVE</a:t>
            </a:r>
            <a:r>
              <a:rPr lang="en-US" sz="2200" dirty="0" smtClean="0">
                <a:latin typeface="Georgia" panose="02040502050405020303" pitchFamily="18" charset="0"/>
              </a:rPr>
              <a:t>)</a:t>
            </a:r>
            <a:r>
              <a:rPr lang="cs-CZ" sz="2200" dirty="0" smtClean="0">
                <a:latin typeface="Georgia" panose="02040502050405020303" pitchFamily="18" charset="0"/>
              </a:rPr>
              <a:t> </a:t>
            </a:r>
            <a:r>
              <a:rPr lang="en-US" sz="2200" dirty="0" smtClean="0">
                <a:latin typeface="Georgia" panose="02040502050405020303" pitchFamily="18" charset="0"/>
              </a:rPr>
              <a:t>a </a:t>
            </a:r>
            <a:r>
              <a:rPr lang="en-US" sz="2200" dirty="0">
                <a:latin typeface="Georgia" panose="02040502050405020303" pitchFamily="18" charset="0"/>
              </a:rPr>
              <a:t>refund for his purchase. </a:t>
            </a:r>
            <a:endParaRPr lang="en-GB" sz="1000" b="1" dirty="0" smtClean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cs-CZ" sz="2200" dirty="0" smtClean="0">
                <a:latin typeface="Georgia" panose="02040502050405020303" pitchFamily="18" charset="0"/>
              </a:rPr>
              <a:t>3. </a:t>
            </a:r>
            <a:r>
              <a:rPr lang="en-US" sz="2200" dirty="0" smtClean="0">
                <a:latin typeface="Georgia" panose="02040502050405020303" pitchFamily="18" charset="0"/>
              </a:rPr>
              <a:t>Martha </a:t>
            </a:r>
            <a:r>
              <a:rPr lang="en-US" sz="2200" dirty="0">
                <a:latin typeface="Georgia" panose="02040502050405020303" pitchFamily="18" charset="0"/>
              </a:rPr>
              <a:t>hates </a:t>
            </a:r>
            <a:r>
              <a:rPr lang="en-US" sz="2200" dirty="0" smtClean="0">
                <a:latin typeface="Georgia" panose="02040502050405020303" pitchFamily="18" charset="0"/>
              </a:rPr>
              <a:t>_____</a:t>
            </a:r>
            <a:r>
              <a:rPr lang="cs-CZ" sz="2200" dirty="0" smtClean="0">
                <a:latin typeface="Georgia" panose="02040502050405020303" pitchFamily="18" charset="0"/>
              </a:rPr>
              <a:t>_</a:t>
            </a:r>
            <a:r>
              <a:rPr lang="en-US" sz="2200" dirty="0" smtClean="0">
                <a:latin typeface="Georgia" panose="02040502050405020303" pitchFamily="18" charset="0"/>
              </a:rPr>
              <a:t>______ (</a:t>
            </a:r>
            <a:r>
              <a:rPr lang="cs-CZ" sz="2200" dirty="0" smtClean="0">
                <a:latin typeface="Georgia" panose="02040502050405020303" pitchFamily="18" charset="0"/>
              </a:rPr>
              <a:t>PUSH</a:t>
            </a:r>
            <a:r>
              <a:rPr lang="en-US" sz="2200" dirty="0" smtClean="0">
                <a:latin typeface="Georgia" panose="02040502050405020303" pitchFamily="18" charset="0"/>
              </a:rPr>
              <a:t>) </a:t>
            </a:r>
            <a:r>
              <a:rPr lang="cs-CZ" sz="2200" dirty="0" smtClean="0">
                <a:latin typeface="Georgia" panose="02040502050405020303" pitchFamily="18" charset="0"/>
              </a:rPr>
              <a:t>in</a:t>
            </a:r>
            <a:r>
              <a:rPr lang="en-US" sz="2200" dirty="0" smtClean="0">
                <a:latin typeface="Georgia" panose="02040502050405020303" pitchFamily="18" charset="0"/>
              </a:rPr>
              <a:t>to </a:t>
            </a:r>
            <a:r>
              <a:rPr lang="en-GB" sz="2200" dirty="0" smtClean="0">
                <a:latin typeface="Georgia" panose="02040502050405020303" pitchFamily="18" charset="0"/>
              </a:rPr>
              <a:t>staying </a:t>
            </a:r>
            <a:r>
              <a:rPr lang="en-US" sz="2200" dirty="0" smtClean="0">
                <a:latin typeface="Georgia" panose="02040502050405020303" pitchFamily="18" charset="0"/>
              </a:rPr>
              <a:t>late </a:t>
            </a:r>
            <a:r>
              <a:rPr lang="en-US" sz="2200" dirty="0">
                <a:latin typeface="Georgia" panose="02040502050405020303" pitchFamily="18" charset="0"/>
              </a:rPr>
              <a:t>at work. </a:t>
            </a:r>
            <a:endParaRPr lang="cs-CZ" sz="2200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GB" sz="600" b="1" dirty="0" smtClean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cs-CZ" sz="2200" dirty="0" smtClean="0">
                <a:latin typeface="Georgia" panose="02040502050405020303" pitchFamily="18" charset="0"/>
              </a:rPr>
              <a:t>4. </a:t>
            </a:r>
            <a:r>
              <a:rPr lang="en-US" sz="2200" dirty="0" smtClean="0">
                <a:latin typeface="Georgia" panose="02040502050405020303" pitchFamily="18" charset="0"/>
              </a:rPr>
              <a:t>___</a:t>
            </a:r>
            <a:r>
              <a:rPr lang="cs-CZ" sz="2200" dirty="0" smtClean="0">
                <a:latin typeface="Georgia" panose="02040502050405020303" pitchFamily="18" charset="0"/>
              </a:rPr>
              <a:t>__________</a:t>
            </a:r>
            <a:r>
              <a:rPr lang="en-US" sz="2200" dirty="0" smtClean="0">
                <a:latin typeface="Georgia" panose="02040502050405020303" pitchFamily="18" charset="0"/>
              </a:rPr>
              <a:t> (</a:t>
            </a:r>
            <a:r>
              <a:rPr lang="cs-CZ" sz="2200" dirty="0" smtClean="0">
                <a:latin typeface="Georgia" panose="02040502050405020303" pitchFamily="18" charset="0"/>
              </a:rPr>
              <a:t>ASK</a:t>
            </a:r>
            <a:r>
              <a:rPr lang="en-US" sz="2200" dirty="0" smtClean="0">
                <a:latin typeface="Georgia" panose="02040502050405020303" pitchFamily="18" charset="0"/>
              </a:rPr>
              <a:t>) </a:t>
            </a:r>
            <a:r>
              <a:rPr lang="en-GB" sz="2200" dirty="0" smtClean="0">
                <a:latin typeface="Georgia" panose="02040502050405020303" pitchFamily="18" charset="0"/>
              </a:rPr>
              <a:t>unpleasant questions </a:t>
            </a:r>
            <a:r>
              <a:rPr lang="en-US" sz="2200" dirty="0" smtClean="0">
                <a:latin typeface="Georgia" panose="02040502050405020303" pitchFamily="18" charset="0"/>
              </a:rPr>
              <a:t>is </a:t>
            </a:r>
            <a:r>
              <a:rPr lang="cs-CZ" sz="2200" dirty="0" smtClean="0">
                <a:latin typeface="Georgia" panose="02040502050405020303" pitchFamily="18" charset="0"/>
              </a:rPr>
              <a:t>a </a:t>
            </a:r>
            <a:r>
              <a:rPr lang="en-US" sz="2200" dirty="0" smtClean="0">
                <a:latin typeface="Georgia" panose="02040502050405020303" pitchFamily="18" charset="0"/>
              </a:rPr>
              <a:t>necessary </a:t>
            </a:r>
            <a:r>
              <a:rPr lang="cs-CZ" sz="2200" dirty="0" smtClean="0">
                <a:latin typeface="Georgia" panose="02040502050405020303" pitchFamily="18" charset="0"/>
              </a:rPr>
              <a:t>part </a:t>
            </a:r>
            <a:r>
              <a:rPr lang="en-GB" sz="2200" dirty="0" smtClean="0">
                <a:latin typeface="Georgia" panose="02040502050405020303" pitchFamily="18" charset="0"/>
              </a:rPr>
              <a:t>of a</a:t>
            </a:r>
            <a:r>
              <a:rPr lang="cs-CZ" sz="2200" dirty="0" smtClean="0"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latin typeface="Georgia" panose="02040502050405020303" pitchFamily="18" charset="0"/>
              </a:rPr>
              <a:t>job interview</a:t>
            </a:r>
            <a:r>
              <a:rPr lang="cs-CZ" sz="2200" dirty="0" smtClean="0">
                <a:latin typeface="Georgia" panose="02040502050405020303" pitchFamily="18" charset="0"/>
              </a:rPr>
              <a:t>.</a:t>
            </a:r>
            <a:r>
              <a:rPr lang="en-US" sz="2200" dirty="0" smtClean="0">
                <a:latin typeface="Georgia" panose="02040502050405020303" pitchFamily="18" charset="0"/>
              </a:rPr>
              <a:t> </a:t>
            </a:r>
            <a:endParaRPr lang="cs-CZ" sz="2200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cs-CZ" sz="2200" dirty="0" smtClean="0">
                <a:latin typeface="Georgia" panose="02040502050405020303" pitchFamily="18" charset="0"/>
              </a:rPr>
              <a:t>5. </a:t>
            </a:r>
            <a:r>
              <a:rPr lang="en-US" sz="2200" dirty="0" smtClean="0">
                <a:latin typeface="Georgia" panose="02040502050405020303" pitchFamily="18" charset="0"/>
              </a:rPr>
              <a:t>______</a:t>
            </a:r>
            <a:r>
              <a:rPr lang="cs-CZ" sz="2200" dirty="0" smtClean="0">
                <a:latin typeface="Georgia" panose="02040502050405020303" pitchFamily="18" charset="0"/>
              </a:rPr>
              <a:t>___</a:t>
            </a:r>
            <a:r>
              <a:rPr lang="en-US" sz="2200" dirty="0" smtClean="0">
                <a:latin typeface="Georgia" panose="02040502050405020303" pitchFamily="18" charset="0"/>
              </a:rPr>
              <a:t>____ </a:t>
            </a:r>
            <a:r>
              <a:rPr lang="en-US" sz="2200" dirty="0">
                <a:latin typeface="Georgia" panose="02040502050405020303" pitchFamily="18" charset="0"/>
              </a:rPr>
              <a:t>(</a:t>
            </a:r>
            <a:r>
              <a:rPr lang="cs-CZ" sz="2200" dirty="0">
                <a:latin typeface="Georgia" panose="02040502050405020303" pitchFamily="18" charset="0"/>
              </a:rPr>
              <a:t>FORCE</a:t>
            </a:r>
            <a:r>
              <a:rPr lang="en-US" sz="2200" dirty="0" smtClean="0">
                <a:latin typeface="Georgia" panose="02040502050405020303" pitchFamily="18" charset="0"/>
              </a:rPr>
              <a:t>)</a:t>
            </a:r>
            <a:r>
              <a:rPr lang="cs-CZ" sz="2200" dirty="0" smtClean="0">
                <a:latin typeface="Georgia" panose="02040502050405020303" pitchFamily="18" charset="0"/>
              </a:rPr>
              <a:t> </a:t>
            </a:r>
            <a:r>
              <a:rPr lang="en-US" sz="2200" dirty="0" smtClean="0">
                <a:latin typeface="Georgia" panose="02040502050405020303" pitchFamily="18" charset="0"/>
              </a:rPr>
              <a:t>to </a:t>
            </a:r>
            <a:r>
              <a:rPr lang="en-GB" sz="2200" dirty="0" smtClean="0">
                <a:latin typeface="Georgia" panose="02040502050405020303" pitchFamily="18" charset="0"/>
              </a:rPr>
              <a:t>resign from </a:t>
            </a:r>
            <a:r>
              <a:rPr lang="cs-CZ" sz="2200" dirty="0" smtClean="0">
                <a:latin typeface="Georgia" panose="02040502050405020303" pitchFamily="18" charset="0"/>
              </a:rPr>
              <a:t>a top </a:t>
            </a:r>
            <a:r>
              <a:rPr lang="en-GB" sz="2200" dirty="0" smtClean="0">
                <a:latin typeface="Georgia" panose="02040502050405020303" pitchFamily="18" charset="0"/>
              </a:rPr>
              <a:t>job</a:t>
            </a:r>
            <a:r>
              <a:rPr lang="en-US" sz="2200" dirty="0" smtClean="0">
                <a:latin typeface="Georgia" panose="02040502050405020303" pitchFamily="18" charset="0"/>
              </a:rPr>
              <a:t> </a:t>
            </a:r>
            <a:r>
              <a:rPr lang="en-US" sz="2200" dirty="0">
                <a:latin typeface="Georgia" panose="02040502050405020303" pitchFamily="18" charset="0"/>
              </a:rPr>
              <a:t>was very </a:t>
            </a:r>
            <a:r>
              <a:rPr lang="en-US" sz="2200" dirty="0" smtClean="0">
                <a:latin typeface="Georgia" panose="02040502050405020303" pitchFamily="18" charset="0"/>
              </a:rPr>
              <a:t>difficult</a:t>
            </a:r>
            <a:r>
              <a:rPr lang="cs-CZ" sz="2200" dirty="0" smtClean="0"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latin typeface="Georgia" panose="02040502050405020303" pitchFamily="18" charset="0"/>
              </a:rPr>
              <a:t>for the director. </a:t>
            </a:r>
            <a:endParaRPr lang="en-GB" sz="2200" b="1" dirty="0" smtClean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32040" y="1628800"/>
            <a:ext cx="20881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</a:t>
            </a:r>
            <a:r>
              <a:rPr lang="cs-CZ" sz="22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tested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635896" y="2564904"/>
            <a:ext cx="18542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 given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368066" y="3546296"/>
            <a:ext cx="22108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 pushed</a:t>
            </a:r>
            <a:endParaRPr lang="en-GB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65566" y="4150241"/>
            <a:ext cx="21782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asked</a:t>
            </a:r>
            <a:endParaRPr lang="en-GB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65566" y="5086345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Being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forced</a:t>
            </a:r>
            <a:endParaRPr lang="en-GB" sz="2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00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  <a:endParaRPr lang="en-GB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22520"/>
            <a:ext cx="8640960" cy="818248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reporting about an earlier event</a:t>
            </a:r>
            <a:endParaRPr lang="en-GB" sz="4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19" y="1628800"/>
            <a:ext cx="8782963" cy="460851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following </a:t>
            </a:r>
            <a:r>
              <a:rPr lang="cs-CZ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sample </a:t>
            </a: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sentences</a:t>
            </a: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  <a:endParaRPr lang="en-GB" sz="2400" dirty="0" smtClean="0">
              <a:latin typeface="Georgia" panose="02040502050405020303" pitchFamily="18" charset="0"/>
            </a:endParaRPr>
          </a:p>
          <a:p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He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is believed to have earned </a:t>
            </a:r>
            <a:r>
              <a:rPr lang="en-GB" sz="2200" dirty="0" smtClean="0">
                <a:latin typeface="Georgia" panose="02040502050405020303" pitchFamily="18" charset="0"/>
              </a:rPr>
              <a:t>his money by smuggling</a:t>
            </a:r>
            <a:r>
              <a:rPr lang="en-GB" sz="2400" dirty="0" smtClean="0">
                <a:latin typeface="Georgia" panose="02040502050405020303" pitchFamily="18" charset="0"/>
              </a:rPr>
              <a:t>.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</a:t>
            </a:r>
            <a:r>
              <a:rPr lang="cs-CZ" sz="2200" dirty="0" smtClean="0">
                <a:latin typeface="Georgia" panose="02040502050405020303" pitchFamily="18" charset="0"/>
              </a:rPr>
              <a:t>(</a:t>
            </a:r>
            <a:r>
              <a:rPr lang="en-GB" sz="2200" dirty="0" smtClean="0">
                <a:latin typeface="Georgia" panose="02040502050405020303" pitchFamily="18" charset="0"/>
              </a:rPr>
              <a:t>They </a:t>
            </a:r>
            <a:r>
              <a:rPr lang="en-GB" sz="2200" b="1" dirty="0" smtClean="0">
                <a:latin typeface="Georgia" panose="02040502050405020303" pitchFamily="18" charset="0"/>
              </a:rPr>
              <a:t>believe</a:t>
            </a:r>
            <a:r>
              <a:rPr lang="en-GB" sz="2200" dirty="0" smtClean="0">
                <a:latin typeface="Georgia" panose="02040502050405020303" pitchFamily="18" charset="0"/>
              </a:rPr>
              <a:t> that he </a:t>
            </a:r>
            <a:r>
              <a:rPr lang="en-GB" sz="2200" b="1" dirty="0" smtClean="0">
                <a:latin typeface="Georgia" panose="02040502050405020303" pitchFamily="18" charset="0"/>
              </a:rPr>
              <a:t>has earned </a:t>
            </a:r>
            <a:r>
              <a:rPr lang="en-GB" sz="2200" dirty="0" smtClean="0">
                <a:latin typeface="Georgia" panose="02040502050405020303" pitchFamily="18" charset="0"/>
              </a:rPr>
              <a:t>his money by smuggling</a:t>
            </a:r>
            <a:r>
              <a:rPr lang="cs-CZ" sz="2200" dirty="0" smtClean="0">
                <a:latin typeface="Georgia" panose="02040502050405020303" pitchFamily="18" charset="0"/>
              </a:rPr>
              <a:t>.)</a:t>
            </a:r>
            <a:endParaRPr lang="en-GB" sz="2200" dirty="0" smtClean="0">
              <a:latin typeface="Georgia" panose="02040502050405020303" pitchFamily="18" charset="0"/>
            </a:endParaRPr>
          </a:p>
          <a:p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Lucy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was known to have graduated </a:t>
            </a:r>
            <a:r>
              <a:rPr lang="en-GB" sz="2200" dirty="0" smtClean="0">
                <a:latin typeface="Georgia" panose="02040502050405020303" pitchFamily="18" charset="0"/>
              </a:rPr>
              <a:t>from </a:t>
            </a:r>
            <a:r>
              <a:rPr lang="cs-CZ" sz="2200" dirty="0" smtClean="0">
                <a:latin typeface="Georgia" panose="02040502050405020303" pitchFamily="18" charset="0"/>
              </a:rPr>
              <a:t>Oxford.</a:t>
            </a:r>
          </a:p>
          <a:p>
            <a:pPr marL="0" indent="0">
              <a:buNone/>
            </a:pPr>
            <a:r>
              <a:rPr lang="cs-CZ" sz="2200" dirty="0">
                <a:latin typeface="Georgia" panose="02040502050405020303" pitchFamily="18" charset="0"/>
              </a:rPr>
              <a:t>	</a:t>
            </a:r>
            <a:r>
              <a:rPr lang="cs-CZ" sz="2200" dirty="0" smtClean="0">
                <a:latin typeface="Georgia" panose="02040502050405020303" pitchFamily="18" charset="0"/>
              </a:rPr>
              <a:t>(</a:t>
            </a:r>
            <a:r>
              <a:rPr lang="en-GB" sz="2200" dirty="0" smtClean="0">
                <a:latin typeface="Georgia" panose="02040502050405020303" pitchFamily="18" charset="0"/>
              </a:rPr>
              <a:t>Everybody </a:t>
            </a:r>
            <a:r>
              <a:rPr lang="en-GB" sz="2200" b="1" dirty="0" smtClean="0">
                <a:latin typeface="Georgia" panose="02040502050405020303" pitchFamily="18" charset="0"/>
              </a:rPr>
              <a:t>knew</a:t>
            </a:r>
            <a:r>
              <a:rPr lang="en-GB" sz="2200" dirty="0" smtClean="0">
                <a:latin typeface="Georgia" panose="02040502050405020303" pitchFamily="18" charset="0"/>
              </a:rPr>
              <a:t> that Lucy </a:t>
            </a:r>
            <a:r>
              <a:rPr lang="en-GB" sz="2200" b="1" dirty="0" smtClean="0">
                <a:latin typeface="Georgia" panose="02040502050405020303" pitchFamily="18" charset="0"/>
              </a:rPr>
              <a:t>had graduated </a:t>
            </a:r>
            <a:r>
              <a:rPr lang="en-GB" sz="2200" dirty="0" smtClean="0">
                <a:latin typeface="Georgia" panose="02040502050405020303" pitchFamily="18" charset="0"/>
              </a:rPr>
              <a:t>from </a:t>
            </a:r>
            <a:r>
              <a:rPr lang="cs-CZ" sz="2200" dirty="0" smtClean="0">
                <a:latin typeface="Georgia" panose="02040502050405020303" pitchFamily="18" charset="0"/>
              </a:rPr>
              <a:t>Oxford.)</a:t>
            </a:r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500" b="1" dirty="0" smtClean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000" b="1" dirty="0" smtClean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0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If the </a:t>
            </a:r>
            <a:r>
              <a:rPr lang="en-GB" sz="2000" b="1" dirty="0" smtClean="0">
                <a:latin typeface="Georgia" panose="02040502050405020303" pitchFamily="18" charset="0"/>
              </a:rPr>
              <a:t>reported event happens before the reporting</a:t>
            </a:r>
            <a:r>
              <a:rPr lang="en-GB" sz="2000" dirty="0" smtClean="0">
                <a:latin typeface="Georgia" panose="02040502050405020303" pitchFamily="18" charset="0"/>
              </a:rPr>
              <a:t>, we use </a:t>
            </a:r>
            <a:r>
              <a:rPr lang="en-GB" sz="2000" b="1" dirty="0" smtClean="0">
                <a:latin typeface="Georgia" panose="02040502050405020303" pitchFamily="18" charset="0"/>
              </a:rPr>
              <a:t>perfect infinitives</a:t>
            </a:r>
            <a:r>
              <a:rPr lang="cs-CZ" sz="2000" b="1" dirty="0" smtClean="0"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latin typeface="Georgia" panose="02040502050405020303" pitchFamily="18" charset="0"/>
              </a:rPr>
              <a:t>or p</a:t>
            </a:r>
            <a:r>
              <a:rPr lang="cs-CZ" sz="2000" b="1" dirty="0" smtClean="0">
                <a:latin typeface="Georgia" panose="02040502050405020303" pitchFamily="18" charset="0"/>
              </a:rPr>
              <a:t>e</a:t>
            </a:r>
            <a:r>
              <a:rPr lang="en-GB" sz="2000" b="1" dirty="0" smtClean="0">
                <a:latin typeface="Georgia" panose="02040502050405020303" pitchFamily="18" charset="0"/>
              </a:rPr>
              <a:t>r</a:t>
            </a:r>
            <a:r>
              <a:rPr lang="cs-CZ" sz="2000" b="1" dirty="0" smtClean="0">
                <a:latin typeface="Georgia" panose="02040502050405020303" pitchFamily="18" charset="0"/>
              </a:rPr>
              <a:t>f</a:t>
            </a:r>
            <a:r>
              <a:rPr lang="en-GB" sz="2000" b="1" dirty="0" smtClean="0">
                <a:latin typeface="Georgia" panose="02040502050405020303" pitchFamily="18" charset="0"/>
              </a:rPr>
              <a:t>e</a:t>
            </a:r>
            <a:r>
              <a:rPr lang="cs-CZ" sz="2000" b="1" dirty="0" smtClean="0">
                <a:latin typeface="Georgia" panose="02040502050405020303" pitchFamily="18" charset="0"/>
              </a:rPr>
              <a:t>c</a:t>
            </a:r>
            <a:r>
              <a:rPr lang="en-GB" sz="2000" b="1" dirty="0" smtClean="0">
                <a:latin typeface="Georgia" panose="02040502050405020303" pitchFamily="18" charset="0"/>
              </a:rPr>
              <a:t>t continuous infinitives</a:t>
            </a:r>
            <a:r>
              <a:rPr lang="en-GB" sz="2000" dirty="0" smtClean="0">
                <a:latin typeface="Georgia" panose="02040502050405020303" pitchFamily="18" charset="0"/>
              </a:rPr>
              <a:t>, depending on whether the verb in the reported clause was simple or continuous.</a:t>
            </a:r>
            <a:endParaRPr lang="en-GB" sz="20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83568" y="3933056"/>
            <a:ext cx="7848872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Georgia" panose="02040502050405020303" pitchFamily="18" charset="0"/>
              </a:rPr>
              <a:t>Subject + passive reporting verb + to-infinitive </a:t>
            </a:r>
            <a:r>
              <a:rPr lang="cs-CZ" sz="2400" b="1" dirty="0" smtClean="0">
                <a:latin typeface="Georgia" panose="02040502050405020303" pitchFamily="18" charset="0"/>
              </a:rPr>
              <a:t>                  </a:t>
            </a:r>
            <a:r>
              <a:rPr lang="en-GB" sz="2400" b="1" dirty="0" smtClean="0">
                <a:latin typeface="Georgia" panose="02040502050405020303" pitchFamily="18" charset="0"/>
              </a:rPr>
              <a:t>(</a:t>
            </a:r>
            <a:r>
              <a:rPr lang="en-GB" sz="2400" b="1" dirty="0">
                <a:latin typeface="Georgia" panose="02040502050405020303" pitchFamily="18" charset="0"/>
              </a:rPr>
              <a:t>perfect or perfect continuous</a:t>
            </a:r>
            <a:r>
              <a:rPr lang="en-GB" sz="2400" b="1" dirty="0" smtClean="0">
                <a:latin typeface="Georgia" panose="02040502050405020303" pitchFamily="18" charset="0"/>
              </a:rPr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448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  <a:endParaRPr lang="en-GB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r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eporting </a:t>
            </a:r>
            <a:r>
              <a:rPr lang="en-GB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about an earlier event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5497" y="1340767"/>
            <a:ext cx="8998986" cy="5182141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reporting may happen in the present</a:t>
            </a:r>
            <a:r>
              <a:rPr lang="cs-CZ" sz="1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r>
              <a:rPr lang="en-GB" sz="1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cs-CZ" sz="1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                                                                               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and the reported event in the past</a:t>
            </a:r>
            <a:r>
              <a:rPr lang="en-GB" sz="21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endParaRPr lang="en-GB" sz="2100" dirty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600" dirty="0" smtClean="0">
              <a:latin typeface="Georgia" panose="02040502050405020303" pitchFamily="18" charset="0"/>
            </a:endParaRPr>
          </a:p>
          <a:p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Georgia" panose="02040502050405020303" pitchFamily="18" charset="0"/>
              </a:rPr>
              <a:t>                                                          </a:t>
            </a:r>
            <a:endParaRPr lang="cs-CZ" sz="22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dirty="0">
                <a:latin typeface="Georgia" panose="02040502050405020303" pitchFamily="18" charset="0"/>
              </a:rPr>
              <a:t>Everybody </a:t>
            </a:r>
            <a:r>
              <a:rPr lang="en-GB" sz="1800" b="1" i="1" dirty="0">
                <a:latin typeface="Georgia" panose="02040502050405020303" pitchFamily="18" charset="0"/>
              </a:rPr>
              <a:t>knows</a:t>
            </a: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1800" dirty="0">
                <a:latin typeface="Georgia" panose="02040502050405020303" pitchFamily="18" charset="0"/>
              </a:rPr>
              <a:t>that she </a:t>
            </a:r>
            <a:r>
              <a:rPr lang="en-GB" sz="1800" b="1" dirty="0">
                <a:latin typeface="Georgia" panose="02040502050405020303" pitchFamily="18" charset="0"/>
              </a:rPr>
              <a:t>was/has been </a:t>
            </a:r>
            <a:r>
              <a:rPr lang="en-GB" sz="1800" b="1" dirty="0" smtClean="0">
                <a:latin typeface="Georgia" panose="02040502050405020303" pitchFamily="18" charset="0"/>
              </a:rPr>
              <a:t>studying </a:t>
            </a:r>
            <a:r>
              <a:rPr lang="en-GB" sz="1800" dirty="0" smtClean="0">
                <a:latin typeface="Georgia" panose="02040502050405020303" pitchFamily="18" charset="0"/>
              </a:rPr>
              <a:t>Spanish for years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endParaRPr lang="cs-CZ" sz="18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dirty="0">
                <a:latin typeface="Georgia" panose="02040502050405020303" pitchFamily="18" charset="0"/>
              </a:rPr>
              <a:t>She </a:t>
            </a:r>
            <a:r>
              <a:rPr lang="en-GB" sz="18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is known </a:t>
            </a:r>
            <a:r>
              <a:rPr lang="en-GB" sz="1800" b="1" u="sng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to have been </a:t>
            </a:r>
            <a:r>
              <a:rPr lang="en-GB" sz="18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studying </a:t>
            </a:r>
            <a:r>
              <a:rPr lang="en-GB" sz="1800" dirty="0" smtClean="0">
                <a:latin typeface="Georgia" panose="02040502050405020303" pitchFamily="18" charset="0"/>
              </a:rPr>
              <a:t>Spanish for </a:t>
            </a:r>
            <a:r>
              <a:rPr lang="en-GB" sz="1800" dirty="0">
                <a:latin typeface="Georgia" panose="02040502050405020303" pitchFamily="18" charset="0"/>
              </a:rPr>
              <a:t>years.</a:t>
            </a:r>
          </a:p>
          <a:p>
            <a:pPr marL="0" indent="0">
              <a:buNone/>
            </a:pPr>
            <a:endParaRPr lang="cs-CZ" sz="600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reporting may also happen in the past</a:t>
            </a:r>
            <a:r>
              <a:rPr lang="cs-CZ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and the reported event in the earlier pas</a:t>
            </a:r>
            <a:r>
              <a:rPr lang="cs-CZ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t:</a:t>
            </a:r>
          </a:p>
          <a:p>
            <a:pPr marL="0" indent="0">
              <a:buNone/>
            </a:pPr>
            <a:endParaRPr lang="cs-CZ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dirty="0">
                <a:latin typeface="Georgia" panose="02040502050405020303" pitchFamily="18" charset="0"/>
              </a:rPr>
              <a:t>Everybody </a:t>
            </a:r>
            <a:r>
              <a:rPr lang="en-GB" sz="1800" b="1" i="1" dirty="0">
                <a:latin typeface="Georgia" panose="02040502050405020303" pitchFamily="18" charset="0"/>
              </a:rPr>
              <a:t>thought</a:t>
            </a: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1800" dirty="0">
                <a:latin typeface="Georgia" panose="02040502050405020303" pitchFamily="18" charset="0"/>
              </a:rPr>
              <a:t>that the organizers </a:t>
            </a:r>
            <a:r>
              <a:rPr lang="en-GB" sz="1800" b="1" u="sng" dirty="0">
                <a:latin typeface="Georgia" panose="02040502050405020303" pitchFamily="18" charset="0"/>
              </a:rPr>
              <a:t>had been preparing </a:t>
            </a:r>
            <a:r>
              <a:rPr lang="en-GB" sz="1800" dirty="0">
                <a:latin typeface="Georgia" panose="02040502050405020303" pitchFamily="18" charset="0"/>
              </a:rPr>
              <a:t>for days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The </a:t>
            </a:r>
            <a:r>
              <a:rPr lang="en-GB" sz="1800" dirty="0">
                <a:latin typeface="Georgia" panose="02040502050405020303" pitchFamily="18" charset="0"/>
              </a:rPr>
              <a:t>organizers </a:t>
            </a:r>
            <a:r>
              <a:rPr lang="en-GB" sz="18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were thought </a:t>
            </a:r>
            <a:r>
              <a:rPr lang="en-GB" sz="1800" b="1" u="sng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to have been preparing </a:t>
            </a:r>
            <a:r>
              <a:rPr lang="en-GB" sz="1800" dirty="0">
                <a:latin typeface="Georgia" panose="02040502050405020303" pitchFamily="18" charset="0"/>
              </a:rPr>
              <a:t>for days.</a:t>
            </a:r>
          </a:p>
          <a:p>
            <a:pPr marL="0" indent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360000" indent="0">
              <a:lnSpc>
                <a:spcPct val="110000"/>
              </a:lnSpc>
              <a:buNone/>
            </a:pPr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545717" y="1453260"/>
            <a:ext cx="18002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Georgia" panose="02040502050405020303" pitchFamily="18" charset="0"/>
              </a:rPr>
              <a:t>They </a:t>
            </a:r>
            <a:r>
              <a:rPr lang="en-GB" b="1" dirty="0" smtClean="0">
                <a:latin typeface="Georgia" panose="02040502050405020303" pitchFamily="18" charset="0"/>
              </a:rPr>
              <a:t>believe</a:t>
            </a:r>
            <a:r>
              <a:rPr lang="cs-CZ" b="1" dirty="0" smtClean="0">
                <a:latin typeface="Georgia" panose="02040502050405020303" pitchFamily="18" charset="0"/>
              </a:rPr>
              <a:t>…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44008" y="1907540"/>
            <a:ext cx="4214142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Georgia" panose="02040502050405020303" pitchFamily="18" charset="0"/>
              </a:rPr>
              <a:t>T</a:t>
            </a:r>
            <a:r>
              <a:rPr lang="en-GB" dirty="0" smtClean="0">
                <a:latin typeface="Georgia" panose="02040502050405020303" pitchFamily="18" charset="0"/>
              </a:rPr>
              <a:t>he counterfeits </a:t>
            </a:r>
            <a:r>
              <a:rPr lang="en-GB" b="1" u="sng" dirty="0" smtClean="0">
                <a:latin typeface="Georgia" panose="02040502050405020303" pitchFamily="18" charset="0"/>
              </a:rPr>
              <a:t>were made</a:t>
            </a:r>
            <a:r>
              <a:rPr lang="en-GB" dirty="0" smtClean="0">
                <a:latin typeface="Georgia" panose="02040502050405020303" pitchFamily="18" charset="0"/>
              </a:rPr>
              <a:t> </a:t>
            </a:r>
            <a:r>
              <a:rPr lang="cs-CZ" dirty="0" smtClean="0">
                <a:latin typeface="Georgia" panose="02040502050405020303" pitchFamily="18" charset="0"/>
              </a:rPr>
              <a:t>in China.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380818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Georgia" panose="02040502050405020303" pitchFamily="18" charset="0"/>
              </a:rPr>
              <a:t>The </a:t>
            </a:r>
            <a:r>
              <a:rPr lang="cs-CZ" sz="2000" dirty="0" err="1" smtClean="0">
                <a:latin typeface="Georgia" panose="02040502050405020303" pitchFamily="18" charset="0"/>
              </a:rPr>
              <a:t>counterfeits</a:t>
            </a:r>
            <a:r>
              <a:rPr lang="cs-CZ" sz="2000" dirty="0" smtClean="0">
                <a:latin typeface="Georgia" panose="02040502050405020303" pitchFamily="18" charset="0"/>
              </a:rPr>
              <a:t> </a:t>
            </a:r>
            <a:r>
              <a:rPr lang="cs-CZ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are </a:t>
            </a:r>
            <a:r>
              <a:rPr lang="cs-CZ" sz="2000" b="1" i="1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believed</a:t>
            </a:r>
            <a:endParaRPr lang="en-GB" dirty="0"/>
          </a:p>
        </p:txBody>
      </p:sp>
      <p:sp>
        <p:nvSpPr>
          <p:cNvPr id="9" name="TextovéPole 8"/>
          <p:cNvSpPr txBox="1"/>
          <p:nvPr/>
        </p:nvSpPr>
        <p:spPr>
          <a:xfrm>
            <a:off x="2051720" y="270892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Georgia" panose="02040502050405020303" pitchFamily="18" charset="0"/>
              </a:rPr>
              <a:t>reporting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27984" y="234888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to have been </a:t>
            </a:r>
            <a:r>
              <a:rPr lang="cs-CZ" sz="2000" b="1" u="sng" dirty="0" err="1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made</a:t>
            </a:r>
            <a:r>
              <a:rPr lang="cs-CZ" sz="2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000" dirty="0" smtClean="0">
                <a:latin typeface="Georgia" panose="02040502050405020303" pitchFamily="18" charset="0"/>
              </a:rPr>
              <a:t>in</a:t>
            </a:r>
            <a:r>
              <a:rPr lang="en-GB" sz="2000" dirty="0" smtClean="0">
                <a:latin typeface="Georgia" panose="02040502050405020303" pitchFamily="18" charset="0"/>
              </a:rPr>
              <a:t> </a:t>
            </a:r>
            <a:r>
              <a:rPr lang="cs-CZ" sz="2000" dirty="0" smtClean="0">
                <a:latin typeface="Georgia" panose="02040502050405020303" pitchFamily="18" charset="0"/>
              </a:rPr>
              <a:t>China.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88024" y="270892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Georgia" panose="02040502050405020303" pitchFamily="18" charset="0"/>
              </a:rPr>
              <a:t>reported event</a:t>
            </a:r>
            <a:endParaRPr lang="en-GB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644342" y="4067780"/>
            <a:ext cx="2096009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Georgia" panose="02040502050405020303" pitchFamily="18" charset="0"/>
              </a:rPr>
              <a:t>They </a:t>
            </a:r>
            <a:r>
              <a:rPr lang="en-GB" b="1" dirty="0" smtClean="0">
                <a:latin typeface="Georgia" panose="02040502050405020303" pitchFamily="18" charset="0"/>
              </a:rPr>
              <a:t>claimed</a:t>
            </a:r>
            <a:r>
              <a:rPr lang="cs-CZ" b="1" dirty="0" smtClean="0">
                <a:latin typeface="Georgia" panose="02040502050405020303" pitchFamily="18" charset="0"/>
              </a:rPr>
              <a:t>…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177296" y="4530606"/>
            <a:ext cx="396670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Georgia" panose="02040502050405020303" pitchFamily="18" charset="0"/>
              </a:rPr>
              <a:t>T</a:t>
            </a:r>
            <a:r>
              <a:rPr lang="en-GB" sz="1400" dirty="0" smtClean="0">
                <a:latin typeface="Georgia" panose="02040502050405020303" pitchFamily="18" charset="0"/>
              </a:rPr>
              <a:t>he </a:t>
            </a:r>
            <a:r>
              <a:rPr lang="en-GB" sz="1400" dirty="0">
                <a:latin typeface="Georgia" panose="02040502050405020303" pitchFamily="18" charset="0"/>
              </a:rPr>
              <a:t>documents </a:t>
            </a:r>
            <a:r>
              <a:rPr lang="en-GB" sz="1400" b="1" u="sng" dirty="0">
                <a:latin typeface="Georgia" panose="02040502050405020303" pitchFamily="18" charset="0"/>
              </a:rPr>
              <a:t>had been signed </a:t>
            </a:r>
            <a:r>
              <a:rPr lang="en-GB" sz="1400" dirty="0">
                <a:latin typeface="Georgia" panose="02040502050405020303" pitchFamily="18" charset="0"/>
              </a:rPr>
              <a:t>by the CEO</a:t>
            </a:r>
            <a:r>
              <a:rPr lang="en-GB" sz="1600" dirty="0" smtClean="0">
                <a:latin typeface="Georgia" panose="02040502050405020303" pitchFamily="18" charset="0"/>
              </a:rPr>
              <a:t>.</a:t>
            </a:r>
            <a:endParaRPr lang="cs-CZ" sz="16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02445" y="4900691"/>
            <a:ext cx="3748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Georgia" panose="02040502050405020303" pitchFamily="18" charset="0"/>
              </a:rPr>
              <a:t>The documents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were claimed</a:t>
            </a:r>
            <a:endParaRPr lang="en-GB" sz="2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276516" y="522920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Georgia" panose="02040502050405020303" pitchFamily="18" charset="0"/>
              </a:rPr>
              <a:t>reporting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33181" y="4901098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to have been </a:t>
            </a:r>
            <a:r>
              <a:rPr lang="en-GB" sz="2000" b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signed </a:t>
            </a:r>
            <a:r>
              <a:rPr lang="en-GB" sz="2000" dirty="0" smtClean="0">
                <a:latin typeface="Georgia" panose="02040502050405020303" pitchFamily="18" charset="0"/>
              </a:rPr>
              <a:t>by the CEO</a:t>
            </a:r>
            <a:r>
              <a:rPr lang="cs-CZ" sz="2000" dirty="0" smtClean="0">
                <a:latin typeface="Georgia" panose="02040502050405020303" pitchFamily="18" charset="0"/>
              </a:rPr>
              <a:t>.</a:t>
            </a:r>
            <a:endParaRPr lang="en-GB" sz="2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91980" y="522920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Georgia" panose="02040502050405020303" pitchFamily="18" charset="0"/>
              </a:rPr>
              <a:t>reported event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0815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 animBg="1"/>
      <p:bldP spid="5" grpId="0" animBg="1"/>
      <p:bldP spid="6" grpId="0"/>
      <p:bldP spid="9" grpId="0"/>
      <p:bldP spid="10" grpId="0"/>
      <p:bldP spid="12" grpId="0"/>
      <p:bldP spid="13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127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524111" y="1321371"/>
            <a:ext cx="8089082" cy="367803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The government </a:t>
            </a:r>
            <a:r>
              <a:rPr lang="en-US" sz="2000" b="1" dirty="0" smtClean="0">
                <a:latin typeface="Georgia" panose="02040502050405020303" pitchFamily="18" charset="0"/>
              </a:rPr>
              <a:t>raised</a:t>
            </a:r>
            <a:r>
              <a:rPr lang="en-US" sz="2000" dirty="0" smtClean="0">
                <a:latin typeface="Georgia" panose="02040502050405020303" pitchFamily="18" charset="0"/>
              </a:rPr>
              <a:t> interest rates by 1%.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Interest rates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 raised </a:t>
            </a:r>
            <a:r>
              <a:rPr lang="en-US" sz="2000" dirty="0" smtClean="0">
                <a:latin typeface="Georgia" panose="02040502050405020303" pitchFamily="18" charset="0"/>
              </a:rPr>
              <a:t>by 1%.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They </a:t>
            </a:r>
            <a:r>
              <a:rPr lang="en-US" sz="2000" b="1" dirty="0" smtClean="0">
                <a:latin typeface="Georgia" panose="02040502050405020303" pitchFamily="18" charset="0"/>
              </a:rPr>
              <a:t>have closed </a:t>
            </a:r>
            <a:r>
              <a:rPr lang="en-US" sz="2000" dirty="0" smtClean="0">
                <a:latin typeface="Georgia" panose="02040502050405020303" pitchFamily="18" charset="0"/>
              </a:rPr>
              <a:t>fifty retail outlets over the last year.</a:t>
            </a:r>
          </a:p>
          <a:p>
            <a:r>
              <a:rPr lang="en-US" sz="2000" dirty="0" smtClean="0">
                <a:latin typeface="Georgia" panose="02040502050405020303" pitchFamily="18" charset="0"/>
              </a:rPr>
              <a:t>Fifty retail </a:t>
            </a:r>
            <a:r>
              <a:rPr lang="en-US" sz="2000" dirty="0" err="1" smtClean="0">
                <a:latin typeface="Georgia" panose="02040502050405020303" pitchFamily="18" charset="0"/>
              </a:rPr>
              <a:t>outle</a:t>
            </a:r>
            <a:r>
              <a:rPr lang="cs-CZ" sz="2000" dirty="0" smtClean="0">
                <a:latin typeface="Georgia" panose="02040502050405020303" pitchFamily="18" charset="0"/>
              </a:rPr>
              <a:t>t</a:t>
            </a:r>
            <a:r>
              <a:rPr lang="en-US" sz="2000" dirty="0" smtClean="0">
                <a:latin typeface="Georgia" panose="02040502050405020303" pitchFamily="18" charset="0"/>
              </a:rPr>
              <a:t>s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 been closed </a:t>
            </a:r>
            <a:r>
              <a:rPr lang="en-US" sz="2000" dirty="0" smtClean="0">
                <a:latin typeface="Georgia" panose="02040502050405020303" pitchFamily="18" charset="0"/>
              </a:rPr>
              <a:t>over the last year</a:t>
            </a:r>
            <a:r>
              <a:rPr lang="en-GB" sz="2000" dirty="0" smtClean="0">
                <a:latin typeface="Georgia" panose="02040502050405020303" pitchFamily="18" charset="0"/>
              </a:rPr>
              <a:t>.</a:t>
            </a:r>
            <a:r>
              <a:rPr lang="cs-CZ" sz="2000" dirty="0" smtClean="0">
                <a:latin typeface="Georgia" panose="02040502050405020303" pitchFamily="18" charset="0"/>
              </a:rPr>
              <a:t/>
            </a:r>
            <a:br>
              <a:rPr lang="cs-CZ" sz="2000" dirty="0" smtClean="0">
                <a:latin typeface="Georgia" panose="02040502050405020303" pitchFamily="18" charset="0"/>
              </a:rPr>
            </a:br>
            <a:r>
              <a:rPr lang="cs-CZ" sz="1800" dirty="0" smtClean="0">
                <a:latin typeface="Georgia" panose="02040502050405020303" pitchFamily="18" charset="0"/>
              </a:rPr>
              <a:t/>
            </a:r>
            <a:br>
              <a:rPr lang="cs-CZ" sz="1800" dirty="0" smtClean="0">
                <a:latin typeface="Georgia" panose="02040502050405020303" pitchFamily="18" charset="0"/>
              </a:rPr>
            </a:br>
            <a:endParaRPr lang="cs-CZ" sz="1800" dirty="0" smtClean="0">
              <a:latin typeface="Georgia" panose="02040502050405020303" pitchFamily="18" charset="0"/>
            </a:endParaRPr>
          </a:p>
          <a:p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3378"/>
              </p:ext>
            </p:extLst>
          </p:nvPr>
        </p:nvGraphicFramePr>
        <p:xfrm>
          <a:off x="1367768" y="3645024"/>
          <a:ext cx="5976663" cy="1280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7197"/>
                <a:gridCol w="2639819"/>
                <a:gridCol w="26996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We</a:t>
                      </a:r>
                      <a:r>
                        <a:rPr lang="en-US" baseline="0" noProof="0" dirty="0" smtClean="0"/>
                        <a:t> use</a:t>
                      </a:r>
                      <a:endParaRPr lang="en-US" noProof="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an ACTIVE</a:t>
                      </a:r>
                      <a:r>
                        <a:rPr lang="en-US" baseline="0" noProof="0" dirty="0" smtClean="0"/>
                        <a:t> VERB</a:t>
                      </a:r>
                      <a:r>
                        <a:rPr lang="en-US" noProof="0" dirty="0" smtClean="0"/>
                        <a:t> (wrote, plays)</a:t>
                      </a:r>
                      <a:endParaRPr lang="en-US" noProof="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solidFill>
                            <a:schemeClr val="bg1"/>
                          </a:solidFill>
                        </a:rPr>
                        <a:t>We</a:t>
                      </a:r>
                      <a:r>
                        <a:rPr lang="en-US" baseline="0" noProof="0" dirty="0" smtClean="0">
                          <a:solidFill>
                            <a:schemeClr val="bg1"/>
                          </a:solidFill>
                        </a:rPr>
                        <a:t> use</a:t>
                      </a:r>
                      <a:endParaRPr lang="en-US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>
                          <a:solidFill>
                            <a:schemeClr val="bg1"/>
                          </a:solidFill>
                        </a:rPr>
                        <a:t>a PASSIVE VERB (were published, is played)</a:t>
                      </a:r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9" name="Obdélník 8"/>
          <p:cNvSpPr/>
          <p:nvPr/>
        </p:nvSpPr>
        <p:spPr>
          <a:xfrm>
            <a:off x="426723" y="5793070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Georgia" panose="02040502050405020303" pitchFamily="18" charset="0"/>
              </a:rPr>
              <a:t>We use </a:t>
            </a:r>
            <a:r>
              <a:rPr lang="en-GB" sz="2000" i="1" dirty="0" smtClean="0">
                <a:latin typeface="Georgia" panose="02040502050405020303" pitchFamily="18" charset="0"/>
              </a:rPr>
              <a:t>BY</a:t>
            </a:r>
            <a:r>
              <a:rPr lang="en-GB" sz="2000" dirty="0" smtClean="0">
                <a:latin typeface="Georgia" panose="02040502050405020303" pitchFamily="18" charset="0"/>
              </a:rPr>
              <a:t>… if we want to introduce the agent</a:t>
            </a:r>
            <a:r>
              <a:rPr lang="cs-CZ" sz="2000" dirty="0" smtClean="0">
                <a:latin typeface="Georgia" panose="02040502050405020303" pitchFamily="18" charset="0"/>
              </a:rPr>
              <a:t> (</a:t>
            </a:r>
            <a:r>
              <a:rPr lang="en-GB" sz="2000" dirty="0" smtClean="0">
                <a:latin typeface="Georgia" panose="02040502050405020303" pitchFamily="18" charset="0"/>
              </a:rPr>
              <a:t>who or what causes the action): </a:t>
            </a:r>
            <a:r>
              <a:rPr lang="cs-CZ" sz="2000" dirty="0" smtClean="0">
                <a:latin typeface="Georgia" panose="02040502050405020303" pitchFamily="18" charset="0"/>
              </a:rPr>
              <a:t>Apple </a:t>
            </a:r>
            <a:r>
              <a:rPr lang="en-GB" sz="2000" dirty="0" smtClean="0">
                <a:latin typeface="Georgia" panose="02040502050405020303" pitchFamily="18" charset="0"/>
              </a:rPr>
              <a:t>was </a:t>
            </a:r>
            <a:r>
              <a:rPr lang="en-US" sz="2000" dirty="0" smtClean="0">
                <a:latin typeface="Georgia" panose="02040502050405020303" pitchFamily="18" charset="0"/>
              </a:rPr>
              <a:t>founded</a:t>
            </a:r>
            <a:r>
              <a:rPr lang="cs-CZ" sz="2000" dirty="0" smtClean="0"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by </a:t>
            </a:r>
            <a:r>
              <a:rPr lang="cs-CZ" sz="2000" b="1" dirty="0" err="1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Steve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000" b="1" dirty="0" err="1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Jobs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000" b="1" dirty="0" err="1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and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000" b="1" dirty="0" err="1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Steve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000" b="1" dirty="0" err="1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Wozniak</a:t>
            </a:r>
            <a:r>
              <a:rPr lang="en-GB" sz="2000" dirty="0" smtClean="0">
                <a:latin typeface="Georgia" panose="02040502050405020303" pitchFamily="18" charset="0"/>
              </a:rPr>
              <a:t>.</a:t>
            </a:r>
            <a:endParaRPr lang="en-GB" sz="2000" dirty="0">
              <a:latin typeface="Georgia" panose="02040502050405020303" pitchFamily="18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74624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the passive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61300" y="3645024"/>
            <a:ext cx="271901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 say WHAT THE SUBJECT </a:t>
            </a:r>
            <a:r>
              <a:rPr lang="en-US" b="1" dirty="0" smtClean="0">
                <a:solidFill>
                  <a:schemeClr val="bg1"/>
                </a:solidFill>
              </a:rPr>
              <a:t>DOES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1821" y="4270017"/>
            <a:ext cx="2708491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 say WHAT HAPPENS TO THE </a:t>
            </a:r>
            <a:r>
              <a:rPr lang="en-US" b="1" dirty="0" smtClean="0">
                <a:solidFill>
                  <a:schemeClr val="bg1"/>
                </a:solidFill>
              </a:rPr>
              <a:t>SUBJECT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26724" y="5165525"/>
            <a:ext cx="8249732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Georgia" panose="02040502050405020303" pitchFamily="18" charset="0"/>
              </a:rPr>
              <a:t>be </a:t>
            </a:r>
            <a:r>
              <a:rPr lang="en-GB" sz="2000" i="1" dirty="0" smtClean="0">
                <a:latin typeface="Georgia" panose="02040502050405020303" pitchFamily="18" charset="0"/>
              </a:rPr>
              <a:t>(is/was/has been</a:t>
            </a:r>
            <a:r>
              <a:rPr lang="cs-CZ" sz="2000" i="1" dirty="0" smtClean="0">
                <a:latin typeface="Georgia" panose="02040502050405020303" pitchFamily="18" charset="0"/>
              </a:rPr>
              <a:t>…</a:t>
            </a:r>
            <a:r>
              <a:rPr lang="en-GB" sz="2000" i="1" dirty="0" smtClean="0">
                <a:latin typeface="Georgia" panose="02040502050405020303" pitchFamily="18" charset="0"/>
              </a:rPr>
              <a:t>)</a:t>
            </a:r>
            <a:r>
              <a:rPr lang="en-GB" sz="2000" b="1" dirty="0" smtClean="0">
                <a:latin typeface="Georgia" panose="02040502050405020303" pitchFamily="18" charset="0"/>
              </a:rPr>
              <a:t> + </a:t>
            </a:r>
            <a:r>
              <a:rPr lang="en-GB" sz="2000" b="1" dirty="0">
                <a:latin typeface="Georgia" panose="02040502050405020303" pitchFamily="18" charset="0"/>
              </a:rPr>
              <a:t>the </a:t>
            </a:r>
            <a:r>
              <a:rPr lang="en-GB" sz="2000" b="1" dirty="0" smtClean="0">
                <a:latin typeface="Georgia" panose="02040502050405020303" pitchFamily="18" charset="0"/>
              </a:rPr>
              <a:t>past participle</a:t>
            </a:r>
            <a:r>
              <a:rPr lang="cs-CZ" sz="2000" b="1" dirty="0" smtClean="0">
                <a:latin typeface="Georgia" panose="02040502050405020303" pitchFamily="18" charset="0"/>
              </a:rPr>
              <a:t> </a:t>
            </a:r>
            <a:r>
              <a:rPr lang="en-GB" sz="2000" i="1" dirty="0" smtClean="0">
                <a:latin typeface="Georgia" panose="02040502050405020303" pitchFamily="18" charset="0"/>
              </a:rPr>
              <a:t>(done/cleaned/built</a:t>
            </a:r>
            <a:r>
              <a:rPr lang="cs-CZ" sz="2000" i="1" dirty="0" smtClean="0">
                <a:latin typeface="Georgia" panose="02040502050405020303" pitchFamily="18" charset="0"/>
              </a:rPr>
              <a:t>…</a:t>
            </a:r>
            <a:r>
              <a:rPr lang="en-GB" sz="2000" i="1" dirty="0" smtClean="0">
                <a:latin typeface="Georgia" panose="02040502050405020303" pitchFamily="18" charset="0"/>
              </a:rPr>
              <a:t>)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08942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2" grpId="0" animBg="1"/>
      <p:bldP spid="3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  <a:endParaRPr lang="en-GB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18248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sz="4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5497" y="1340768"/>
            <a:ext cx="8998986" cy="508121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Rewrite the following sentences with the passive form of the reporting verb and active or passive infinitive</a:t>
            </a:r>
            <a:r>
              <a:rPr lang="cs-CZ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endParaRPr lang="en-GB" sz="1600" dirty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6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Georgia" panose="02040502050405020303" pitchFamily="18" charset="0"/>
              </a:rPr>
              <a:t>1. </a:t>
            </a:r>
            <a:r>
              <a:rPr lang="en-GB" sz="1800" dirty="0" smtClean="0">
                <a:latin typeface="Georgia" panose="02040502050405020303" pitchFamily="18" charset="0"/>
              </a:rPr>
              <a:t>The</a:t>
            </a:r>
            <a:r>
              <a:rPr lang="cs-CZ" sz="1800" dirty="0" smtClean="0">
                <a:latin typeface="Georgia" panose="02040502050405020303" pitchFamily="18" charset="0"/>
              </a:rPr>
              <a:t>y </a:t>
            </a:r>
            <a:r>
              <a:rPr lang="en-GB" sz="1800" dirty="0" smtClean="0">
                <a:latin typeface="Georgia" panose="02040502050405020303" pitchFamily="18" charset="0"/>
              </a:rPr>
              <a:t>believe that the tourists are safe.</a:t>
            </a:r>
          </a:p>
          <a:p>
            <a:pPr marL="0" indent="0">
              <a:buNone/>
            </a:pPr>
            <a:r>
              <a:rPr lang="cs-CZ" sz="1800" dirty="0">
                <a:latin typeface="Georgia" panose="02040502050405020303" pitchFamily="18" charset="0"/>
              </a:rPr>
              <a:t> </a:t>
            </a:r>
            <a:r>
              <a:rPr lang="cs-CZ" sz="1800" dirty="0" smtClean="0">
                <a:latin typeface="Georgia" panose="02040502050405020303" pitchFamily="18" charset="0"/>
              </a:rPr>
              <a:t>   </a:t>
            </a:r>
            <a:r>
              <a:rPr lang="en-GB" sz="1800" dirty="0" smtClean="0">
                <a:latin typeface="Georgia" panose="02040502050405020303" pitchFamily="18" charset="0"/>
              </a:rPr>
              <a:t>The</a:t>
            </a:r>
            <a:r>
              <a:rPr lang="cs-CZ" sz="1800" dirty="0" smtClean="0">
                <a:latin typeface="Georgia" panose="02040502050405020303" pitchFamily="18" charset="0"/>
              </a:rPr>
              <a:t> </a:t>
            </a:r>
            <a:r>
              <a:rPr lang="en-GB" sz="1800" dirty="0" smtClean="0">
                <a:latin typeface="Georgia" panose="02040502050405020303" pitchFamily="18" charset="0"/>
              </a:rPr>
              <a:t>tourists </a:t>
            </a:r>
            <a:r>
              <a:rPr lang="cs-CZ" sz="1800" dirty="0" smtClean="0">
                <a:latin typeface="Georgia" panose="02040502050405020303" pitchFamily="18" charset="0"/>
              </a:rPr>
              <a:t>________________ </a:t>
            </a:r>
            <a:r>
              <a:rPr lang="en-GB" sz="1800" dirty="0" smtClean="0">
                <a:latin typeface="Georgia" panose="02040502050405020303" pitchFamily="18" charset="0"/>
              </a:rPr>
              <a:t>safe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2. </a:t>
            </a:r>
            <a:r>
              <a:rPr lang="en-GB" sz="1800" dirty="0" smtClean="0">
                <a:latin typeface="Georgia" panose="02040502050405020303" pitchFamily="18" charset="0"/>
              </a:rPr>
              <a:t>The</a:t>
            </a:r>
            <a:r>
              <a:rPr lang="cs-CZ" sz="1800" dirty="0" smtClean="0">
                <a:latin typeface="Georgia" panose="02040502050405020303" pitchFamily="18" charset="0"/>
              </a:rPr>
              <a:t>y </a:t>
            </a:r>
            <a:r>
              <a:rPr lang="en-GB" sz="1800" dirty="0" smtClean="0">
                <a:latin typeface="Georgia" panose="02040502050405020303" pitchFamily="18" charset="0"/>
              </a:rPr>
              <a:t>reported that the suspect has fled the country.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    </a:t>
            </a:r>
            <a:r>
              <a:rPr lang="en-GB" sz="1800" dirty="0" smtClean="0">
                <a:latin typeface="Georgia" panose="02040502050405020303" pitchFamily="18" charset="0"/>
              </a:rPr>
              <a:t>The</a:t>
            </a:r>
            <a:r>
              <a:rPr lang="cs-CZ" sz="1800" dirty="0" smtClean="0">
                <a:latin typeface="Georgia" panose="02040502050405020303" pitchFamily="18" charset="0"/>
              </a:rPr>
              <a:t> </a:t>
            </a:r>
            <a:r>
              <a:rPr lang="en-GB" sz="1800" dirty="0" smtClean="0">
                <a:latin typeface="Georgia" panose="02040502050405020303" pitchFamily="18" charset="0"/>
              </a:rPr>
              <a:t>suspect </a:t>
            </a:r>
            <a:r>
              <a:rPr lang="cs-CZ" sz="1800" b="1" dirty="0" smtClean="0">
                <a:latin typeface="Georgia" panose="02040502050405020303" pitchFamily="18" charset="0"/>
              </a:rPr>
              <a:t>_____________________</a:t>
            </a:r>
            <a:r>
              <a:rPr lang="cs-CZ" sz="18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1800" dirty="0" smtClean="0">
                <a:latin typeface="Georgia" panose="02040502050405020303" pitchFamily="18" charset="0"/>
              </a:rPr>
              <a:t>the country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  <a:endParaRPr lang="cs-CZ" sz="18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3. </a:t>
            </a:r>
            <a:r>
              <a:rPr lang="en-GB" sz="1800" dirty="0" smtClean="0">
                <a:latin typeface="Georgia" panose="02040502050405020303" pitchFamily="18" charset="0"/>
              </a:rPr>
              <a:t>People think that the soldiers were killed by rebels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Georgia" panose="02040502050405020303" pitchFamily="18" charset="0"/>
              </a:rPr>
              <a:t> </a:t>
            </a:r>
            <a:r>
              <a:rPr lang="cs-CZ" sz="1800" dirty="0" smtClean="0">
                <a:latin typeface="Georgia" panose="02040502050405020303" pitchFamily="18" charset="0"/>
              </a:rPr>
              <a:t>   </a:t>
            </a:r>
            <a:r>
              <a:rPr lang="en-GB" sz="1800" dirty="0" smtClean="0">
                <a:latin typeface="Georgia" panose="02040502050405020303" pitchFamily="18" charset="0"/>
              </a:rPr>
              <a:t>The</a:t>
            </a:r>
            <a:r>
              <a:rPr lang="cs-CZ" sz="1800" dirty="0" smtClean="0">
                <a:latin typeface="Georgia" panose="02040502050405020303" pitchFamily="18" charset="0"/>
              </a:rPr>
              <a:t> </a:t>
            </a:r>
            <a:r>
              <a:rPr lang="en-GB" sz="1800" dirty="0" smtClean="0">
                <a:latin typeface="Georgia" panose="02040502050405020303" pitchFamily="18" charset="0"/>
              </a:rPr>
              <a:t>soldiers </a:t>
            </a:r>
            <a:r>
              <a:rPr lang="cs-CZ" sz="1800" b="1" dirty="0" smtClean="0">
                <a:latin typeface="Georgia" panose="02040502050405020303" pitchFamily="18" charset="0"/>
              </a:rPr>
              <a:t>__________________________ </a:t>
            </a:r>
            <a:r>
              <a:rPr lang="en-GB" sz="1800" dirty="0" smtClean="0">
                <a:latin typeface="Georgia" panose="02040502050405020303" pitchFamily="18" charset="0"/>
              </a:rPr>
              <a:t>by rebels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4. </a:t>
            </a:r>
            <a:r>
              <a:rPr lang="en-GB" sz="1800" dirty="0" smtClean="0">
                <a:latin typeface="Georgia" panose="02040502050405020303" pitchFamily="18" charset="0"/>
              </a:rPr>
              <a:t>Everybody knows that cancers is caused by smoking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800" dirty="0">
                <a:latin typeface="Georgia" panose="02040502050405020303" pitchFamily="18" charset="0"/>
              </a:rPr>
              <a:t> </a:t>
            </a:r>
            <a:r>
              <a:rPr lang="cs-CZ" sz="1800" dirty="0" smtClean="0">
                <a:latin typeface="Georgia" panose="02040502050405020303" pitchFamily="18" charset="0"/>
              </a:rPr>
              <a:t>   </a:t>
            </a:r>
            <a:r>
              <a:rPr lang="en-GB" sz="1800" dirty="0" smtClean="0">
                <a:latin typeface="Georgia" panose="02040502050405020303" pitchFamily="18" charset="0"/>
              </a:rPr>
              <a:t>Cancer</a:t>
            </a:r>
            <a:r>
              <a:rPr lang="cs-CZ" sz="1800" b="1" dirty="0" smtClean="0">
                <a:latin typeface="Georgia" panose="02040502050405020303" pitchFamily="18" charset="0"/>
              </a:rPr>
              <a:t>______________________ </a:t>
            </a:r>
            <a:r>
              <a:rPr lang="cs-CZ" sz="1800" dirty="0" smtClean="0">
                <a:latin typeface="Georgia" panose="02040502050405020303" pitchFamily="18" charset="0"/>
              </a:rPr>
              <a:t>smoking</a:t>
            </a:r>
            <a:r>
              <a:rPr lang="en-GB" sz="1800" dirty="0" smtClean="0">
                <a:latin typeface="Georgia" panose="02040502050405020303" pitchFamily="18" charset="0"/>
              </a:rPr>
              <a:t>.</a:t>
            </a:r>
            <a:endParaRPr lang="cs-CZ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5. </a:t>
            </a:r>
            <a:r>
              <a:rPr lang="en-GB" sz="1800" dirty="0" smtClean="0">
                <a:latin typeface="Georgia" panose="02040502050405020303" pitchFamily="18" charset="0"/>
              </a:rPr>
              <a:t>Everyone thought that the documents were destroyed in the fire.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    </a:t>
            </a:r>
            <a:r>
              <a:rPr lang="en-GB" sz="1800" dirty="0" smtClean="0">
                <a:latin typeface="Georgia" panose="02040502050405020303" pitchFamily="18" charset="0"/>
              </a:rPr>
              <a:t>The documents </a:t>
            </a:r>
            <a:r>
              <a:rPr lang="cs-CZ" sz="1800" b="1" dirty="0" smtClean="0">
                <a:latin typeface="Georgia" panose="02040502050405020303" pitchFamily="18" charset="0"/>
              </a:rPr>
              <a:t>______________________________ </a:t>
            </a:r>
            <a:r>
              <a:rPr lang="en-GB" sz="1800" dirty="0" smtClean="0">
                <a:latin typeface="Georgia" panose="02040502050405020303" pitchFamily="18" charset="0"/>
              </a:rPr>
              <a:t>in the fire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dirty="0" smtClean="0">
                <a:latin typeface="Georgia" panose="02040502050405020303" pitchFamily="18" charset="0"/>
              </a:rPr>
              <a:t>6. </a:t>
            </a:r>
            <a:r>
              <a:rPr lang="en-GB" sz="1800" dirty="0">
                <a:latin typeface="Georgia" panose="02040502050405020303" pitchFamily="18" charset="0"/>
              </a:rPr>
              <a:t>Everybody assumed</a:t>
            </a: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1800" dirty="0">
                <a:latin typeface="Georgia" panose="02040502050405020303" pitchFamily="18" charset="0"/>
              </a:rPr>
              <a:t>that Lucy had finished the project the day before</a:t>
            </a:r>
            <a:r>
              <a:rPr lang="cs-CZ" sz="18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latin typeface="Georgia" panose="02040502050405020303" pitchFamily="18" charset="0"/>
              </a:rPr>
              <a:t> </a:t>
            </a:r>
            <a:r>
              <a:rPr lang="cs-CZ" sz="1800" dirty="0" smtClean="0">
                <a:latin typeface="Georgia" panose="02040502050405020303" pitchFamily="18" charset="0"/>
              </a:rPr>
              <a:t>    </a:t>
            </a:r>
            <a:r>
              <a:rPr lang="en-GB" sz="1800" dirty="0">
                <a:latin typeface="Georgia" panose="02040502050405020303" pitchFamily="18" charset="0"/>
              </a:rPr>
              <a:t>Lucy </a:t>
            </a:r>
            <a:r>
              <a:rPr lang="cs-CZ" sz="1800" dirty="0" smtClean="0">
                <a:latin typeface="Georgia" panose="02040502050405020303" pitchFamily="18" charset="0"/>
              </a:rPr>
              <a:t>__________________________ </a:t>
            </a:r>
            <a:r>
              <a:rPr lang="en-GB" sz="1800" dirty="0" smtClean="0">
                <a:latin typeface="Georgia" panose="02040502050405020303" pitchFamily="18" charset="0"/>
              </a:rPr>
              <a:t>the </a:t>
            </a:r>
            <a:r>
              <a:rPr lang="en-GB" sz="1800" dirty="0">
                <a:latin typeface="Georgia" panose="02040502050405020303" pitchFamily="18" charset="0"/>
              </a:rPr>
              <a:t>project the day before.</a:t>
            </a:r>
          </a:p>
          <a:p>
            <a:pPr marL="0" indent="0">
              <a:buNone/>
            </a:pPr>
            <a:endParaRPr lang="cs-CZ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200" dirty="0">
                <a:latin typeface="Georgia" panose="02040502050405020303" pitchFamily="18" charset="0"/>
              </a:rPr>
              <a:t> </a:t>
            </a:r>
            <a:r>
              <a:rPr lang="cs-CZ" sz="2200" dirty="0" smtClean="0">
                <a:latin typeface="Georgia" panose="02040502050405020303" pitchFamily="18" charset="0"/>
              </a:rPr>
              <a:t>   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547664" y="2348880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are believed to be</a:t>
            </a:r>
            <a:endParaRPr lang="en-GB" sz="2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547664" y="302889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was reported to have fled</a:t>
            </a:r>
            <a:endParaRPr lang="en-GB" sz="2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56721" y="3676962"/>
            <a:ext cx="428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are thought to have been killed</a:t>
            </a:r>
            <a:endParaRPr lang="en-GB" sz="2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187500" y="4325034"/>
            <a:ext cx="3456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is known to be caused by</a:t>
            </a:r>
            <a:endParaRPr lang="en-GB" sz="2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07704" y="4973106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were thought to have been destroyed</a:t>
            </a:r>
            <a:endParaRPr lang="en-GB" sz="20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566124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was assumed to have finished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420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  <a:endParaRPr lang="en-GB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52" y="660533"/>
            <a:ext cx="8229600" cy="89511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verbs which cannot be used in the passive voice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69159" y="1626365"/>
            <a:ext cx="8998986" cy="489654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Intransitive</a:t>
            </a:r>
            <a:r>
              <a:rPr lang="cs-CZ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verbs </a:t>
            </a:r>
            <a:r>
              <a:rPr lang="en-GB" sz="20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– 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verbs which do not take an object – cannot be passive</a:t>
            </a:r>
            <a:r>
              <a:rPr lang="cs-CZ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</a:p>
          <a:p>
            <a:r>
              <a:rPr lang="en-GB" sz="2200" dirty="0" smtClean="0">
                <a:latin typeface="Georgia" panose="02040502050405020303" pitchFamily="18" charset="0"/>
              </a:rPr>
              <a:t>He was </a:t>
            </a:r>
            <a:r>
              <a:rPr lang="en-GB" sz="2200" u="sng" dirty="0" smtClean="0">
                <a:latin typeface="Georgia" panose="02040502050405020303" pitchFamily="18" charset="0"/>
              </a:rPr>
              <a:t>walking</a:t>
            </a:r>
            <a:r>
              <a:rPr lang="en-GB" sz="2200" dirty="0" smtClean="0">
                <a:latin typeface="Georgia" panose="02040502050405020303" pitchFamily="18" charset="0"/>
              </a:rPr>
              <a:t> to</a:t>
            </a:r>
            <a:r>
              <a:rPr lang="cs-CZ" sz="2200" dirty="0" smtClean="0">
                <a:latin typeface="Georgia" panose="02040502050405020303" pitchFamily="18" charset="0"/>
              </a:rPr>
              <a:t>o</a:t>
            </a:r>
            <a:r>
              <a:rPr lang="en-GB" sz="2200" dirty="0" smtClean="0">
                <a:latin typeface="Georgia" panose="02040502050405020303" pitchFamily="18" charset="0"/>
              </a:rPr>
              <a:t> slowly.</a:t>
            </a:r>
          </a:p>
          <a:p>
            <a:r>
              <a:rPr lang="en-GB" sz="2200" dirty="0" smtClean="0">
                <a:latin typeface="Georgia" panose="02040502050405020303" pitchFamily="18" charset="0"/>
              </a:rPr>
              <a:t>We </a:t>
            </a:r>
            <a:r>
              <a:rPr lang="en-GB" sz="2200" u="sng" dirty="0" smtClean="0">
                <a:latin typeface="Georgia" panose="02040502050405020303" pitchFamily="18" charset="0"/>
              </a:rPr>
              <a:t>arrived</a:t>
            </a:r>
            <a:r>
              <a:rPr lang="en-GB" sz="2200" dirty="0" smtClean="0">
                <a:latin typeface="Georgia" panose="02040502050405020303" pitchFamily="18" charset="0"/>
              </a:rPr>
              <a:t> late</a:t>
            </a:r>
            <a:r>
              <a:rPr lang="cs-CZ" sz="22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Certain state verbs</a:t>
            </a:r>
            <a:r>
              <a:rPr lang="cs-CZ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cs-CZ" sz="20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cs-CZ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are not 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used in the passive even if they are transitive (take an object). These are for example: </a:t>
            </a:r>
            <a:r>
              <a:rPr lang="en-GB" sz="2000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belong, suit, lack</a:t>
            </a:r>
            <a:r>
              <a:rPr lang="cs-CZ" sz="16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…</a:t>
            </a: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John </a:t>
            </a:r>
            <a:r>
              <a:rPr lang="en-GB" sz="2200" u="sng" dirty="0" smtClean="0">
                <a:solidFill>
                  <a:prstClr val="black"/>
                </a:solidFill>
                <a:latin typeface="Georgia" panose="02040502050405020303" pitchFamily="18" charset="0"/>
              </a:rPr>
              <a:t>has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three sisters.</a:t>
            </a: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I’m afraid Friday doesn’t </a:t>
            </a:r>
            <a:r>
              <a:rPr lang="en-GB" sz="2200" u="sng" dirty="0" smtClean="0">
                <a:solidFill>
                  <a:prstClr val="black"/>
                </a:solidFill>
                <a:latin typeface="Georgia" panose="02040502050405020303" pitchFamily="18" charset="0"/>
              </a:rPr>
              <a:t>suit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me</a:t>
            </a:r>
            <a:r>
              <a:rPr lang="cs-CZ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cs-CZ" sz="10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Some verbs are always passive</a:t>
            </a:r>
            <a:r>
              <a:rPr lang="en-GB" sz="1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endParaRPr lang="en-GB" sz="20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was born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in 1965.</a:t>
            </a: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area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is inhabited</a:t>
            </a: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by families with small children.</a:t>
            </a:r>
          </a:p>
          <a:p>
            <a:pPr marL="0" indent="0">
              <a:buNone/>
            </a:pPr>
            <a:endParaRPr lang="cs-CZ" sz="22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6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  <a:endParaRPr lang="en-GB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52" y="529416"/>
            <a:ext cx="8229600" cy="89511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additional points 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69159" y="1611324"/>
            <a:ext cx="8998986" cy="489654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Active verbs with a passive meaning</a:t>
            </a:r>
            <a:r>
              <a:rPr lang="cs-CZ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</a:p>
          <a:p>
            <a:r>
              <a:rPr lang="en-GB" sz="2200" dirty="0" smtClean="0">
                <a:latin typeface="Georgia" panose="02040502050405020303" pitchFamily="18" charset="0"/>
              </a:rPr>
              <a:t>The new tablet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doesn’t sell </a:t>
            </a:r>
            <a:r>
              <a:rPr lang="en-GB" sz="2200" dirty="0" smtClean="0">
                <a:latin typeface="Georgia" panose="02040502050405020303" pitchFamily="18" charset="0"/>
              </a:rPr>
              <a:t>as well as they supposed.</a:t>
            </a:r>
          </a:p>
          <a:p>
            <a:r>
              <a:rPr lang="en-GB" sz="2200" dirty="0" smtClean="0">
                <a:latin typeface="Georgia" panose="02040502050405020303" pitchFamily="18" charset="0"/>
              </a:rPr>
              <a:t>The sign on the door </a:t>
            </a: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read</a:t>
            </a:r>
            <a:r>
              <a:rPr lang="en-GB" sz="2200" dirty="0" smtClean="0">
                <a:latin typeface="Georgia" panose="02040502050405020303" pitchFamily="18" charset="0"/>
              </a:rPr>
              <a:t> </a:t>
            </a:r>
            <a:r>
              <a:rPr lang="en-US" sz="2200" dirty="0" smtClean="0">
                <a:latin typeface="Georgia" panose="02040502050405020303" pitchFamily="18" charset="0"/>
              </a:rPr>
              <a:t>“</a:t>
            </a:r>
            <a:r>
              <a:rPr lang="en-GB" sz="2200" dirty="0" smtClean="0">
                <a:latin typeface="Georgia" panose="02040502050405020303" pitchFamily="18" charset="0"/>
              </a:rPr>
              <a:t>No entry”.</a:t>
            </a:r>
          </a:p>
          <a:p>
            <a:pPr marL="0" indent="0">
              <a:buNone/>
            </a:pPr>
            <a:endParaRPr lang="cs-CZ" sz="1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Active gerunds after </a:t>
            </a:r>
            <a:r>
              <a:rPr lang="en-GB" sz="2000" b="1" i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need</a:t>
            </a: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, </a:t>
            </a:r>
            <a:r>
              <a:rPr lang="en-GB" sz="2000" b="1" i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require</a:t>
            </a: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and </a:t>
            </a:r>
            <a:r>
              <a:rPr lang="en-GB" sz="2000" b="1" i="1" u="sng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want</a:t>
            </a: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also have a passive meaning</a:t>
            </a:r>
            <a:r>
              <a:rPr lang="cs-CZ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room needs painting. (i.e. It should be painted.)</a:t>
            </a: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gas bombs require careful handling. (i.e. They should be handled carefully.)</a:t>
            </a:r>
          </a:p>
          <a:p>
            <a:pPr marL="0" indent="0">
              <a:buNone/>
            </a:pPr>
            <a:endParaRPr lang="cs-CZ" sz="10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Passive verbs with an active meaning</a:t>
            </a:r>
            <a:r>
              <a:rPr lang="cs-CZ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My mother is retired now. (i.e. She has retired.)</a:t>
            </a:r>
          </a:p>
          <a:p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Those times are gone. (i.e. Those times have gone.)</a:t>
            </a:r>
          </a:p>
          <a:p>
            <a:pPr marL="0" indent="0">
              <a:buNone/>
            </a:pPr>
            <a:endParaRPr lang="cs-CZ" sz="22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82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  <a:latin typeface="Garamond" pitchFamily="18" charset="0"/>
              </a:rPr>
              <a:t> 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52" y="548466"/>
            <a:ext cx="8229600" cy="89511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active and passive tenses chart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23107"/>
              </p:ext>
            </p:extLst>
          </p:nvPr>
        </p:nvGraphicFramePr>
        <p:xfrm>
          <a:off x="1275190" y="1412776"/>
          <a:ext cx="6583680" cy="2236470"/>
        </p:xfrm>
        <a:graphic>
          <a:graphicData uri="http://schemas.openxmlformats.org/drawingml/2006/table">
            <a:tbl>
              <a:tblPr/>
              <a:tblGrid>
                <a:gridCol w="3291840"/>
                <a:gridCol w="329184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SIMPLE PRESENT and SIMPLE PAST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The active object becomes the passive subject.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am/is/are +  past participle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was/were + past participle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Active: Simple Present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The movie </a:t>
                      </a:r>
                      <a:r>
                        <a:rPr lang="en-US" sz="1600" u="sng" dirty="0"/>
                        <a:t>fascinates</a:t>
                      </a:r>
                      <a:r>
                        <a:rPr lang="en-US" sz="1600" dirty="0"/>
                        <a:t> me. 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Passive: Simple Present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I </a:t>
                      </a:r>
                      <a:r>
                        <a:rPr lang="en-US" sz="1600" u="sng" dirty="0"/>
                        <a:t>am fascinated</a:t>
                      </a:r>
                      <a:r>
                        <a:rPr lang="en-US" sz="1600" dirty="0"/>
                        <a:t> by the movie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Active: Simple Past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 smtClean="0"/>
                        <a:t>The movie </a:t>
                      </a:r>
                      <a:r>
                        <a:rPr lang="en-US" sz="1600" u="sng" dirty="0" smtClean="0"/>
                        <a:t>bored</a:t>
                      </a:r>
                      <a:r>
                        <a:rPr lang="en-US" sz="1600" dirty="0" smtClean="0"/>
                        <a:t> me</a:t>
                      </a:r>
                      <a:r>
                        <a:rPr lang="cs-CZ" sz="1600" dirty="0" smtClean="0"/>
                        <a:t>.</a:t>
                      </a:r>
                      <a:endParaRPr lang="en-US" sz="1600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Passive: Simple Past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I </a:t>
                      </a:r>
                      <a:r>
                        <a:rPr lang="en-US" sz="1600" u="sng" dirty="0"/>
                        <a:t>was bored</a:t>
                      </a:r>
                      <a:r>
                        <a:rPr lang="en-US" sz="1600" dirty="0"/>
                        <a:t> by the movie. 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47480"/>
              </p:ext>
            </p:extLst>
          </p:nvPr>
        </p:nvGraphicFramePr>
        <p:xfrm>
          <a:off x="357190" y="3861048"/>
          <a:ext cx="8422924" cy="2480310"/>
        </p:xfrm>
        <a:graphic>
          <a:graphicData uri="http://schemas.openxmlformats.org/drawingml/2006/table">
            <a:tbl>
              <a:tblPr/>
              <a:tblGrid>
                <a:gridCol w="4286818"/>
                <a:gridCol w="4136106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PRESENT and PAST CONTINUOUS (PROGRESSIVE)</a:t>
                      </a:r>
                      <a:r>
                        <a:rPr lang="en-US" sz="1600" dirty="0" smtClean="0"/>
                        <a:t>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Passive form: 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am/is/are + being + past participle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was/were + being + past participle</a:t>
                      </a:r>
                      <a:endParaRPr lang="en-US" sz="1600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Active: Present Continuous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 smtClean="0"/>
                        <a:t>June </a:t>
                      </a:r>
                      <a:r>
                        <a:rPr lang="en-US" sz="1600" u="sng" dirty="0" smtClean="0"/>
                        <a:t>is helping</a:t>
                      </a:r>
                      <a:r>
                        <a:rPr lang="en-US" sz="1600" dirty="0" smtClean="0"/>
                        <a:t> Su and Ling.</a:t>
                      </a:r>
                      <a:endParaRPr lang="en-US" sz="1600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 </a:t>
                      </a:r>
                      <a:r>
                        <a:rPr lang="en-US" sz="1600" b="1" dirty="0"/>
                        <a:t>Passive: Present Continuous 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 smtClean="0"/>
                        <a:t>Su </a:t>
                      </a:r>
                      <a:r>
                        <a:rPr lang="en-US" sz="1600" dirty="0"/>
                        <a:t>and Ling </a:t>
                      </a:r>
                      <a:r>
                        <a:rPr lang="en-US" sz="1600" u="sng" dirty="0"/>
                        <a:t>are being helped</a:t>
                      </a:r>
                      <a:r>
                        <a:rPr lang="en-US" sz="1600" dirty="0"/>
                        <a:t> by June.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Active: Past Continuous</a:t>
                      </a:r>
                      <a:r>
                        <a:rPr lang="en-US" sz="1600" dirty="0"/>
                        <a:t> </a:t>
                      </a:r>
                      <a:br>
                        <a:rPr lang="en-US" sz="1600" dirty="0"/>
                      </a:br>
                      <a:r>
                        <a:rPr lang="en-US" sz="1600" dirty="0" smtClean="0"/>
                        <a:t>Susan </a:t>
                      </a:r>
                      <a:r>
                        <a:rPr lang="en-US" sz="1600" u="sng" dirty="0"/>
                        <a:t>was cleaning</a:t>
                      </a:r>
                      <a:r>
                        <a:rPr lang="en-US" sz="1600" dirty="0"/>
                        <a:t> the kitchen and patio.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Passive: Past Continuous</a:t>
                      </a:r>
                      <a:r>
                        <a:rPr lang="en-US" sz="1600" dirty="0" smtClean="0"/>
                        <a:t>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The kitchen and patio </a:t>
                      </a:r>
                      <a:r>
                        <a:rPr lang="en-US" sz="1600" u="sng" dirty="0" smtClean="0"/>
                        <a:t>were being cleaned</a:t>
                      </a:r>
                      <a:r>
                        <a:rPr lang="en-US" sz="1600" dirty="0" smtClean="0"/>
                        <a:t> by Susan.</a:t>
                      </a:r>
                      <a:endParaRPr lang="en-US" sz="1600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2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  <a:latin typeface="Garamond" pitchFamily="18" charset="0"/>
              </a:rPr>
              <a:t> 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52" y="522520"/>
            <a:ext cx="8229600" cy="89511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active and passive tenses chart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852853"/>
              </p:ext>
            </p:extLst>
          </p:nvPr>
        </p:nvGraphicFramePr>
        <p:xfrm>
          <a:off x="395535" y="1600200"/>
          <a:ext cx="8352928" cy="4591148"/>
        </p:xfrm>
        <a:graphic>
          <a:graphicData uri="http://schemas.openxmlformats.org/drawingml/2006/table">
            <a:tbl>
              <a:tblPr/>
              <a:tblGrid>
                <a:gridCol w="4176464"/>
                <a:gridCol w="4176464"/>
              </a:tblGrid>
              <a:tr h="10147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PRESENT PERFECT, PAST PERFECT and FUTURE PERFECT</a:t>
                      </a:r>
                      <a:r>
                        <a:rPr lang="en-US" sz="1800" dirty="0"/>
                        <a:t>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Passive form: 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have/has been + past participle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had been + past participle</a:t>
                      </a:r>
                    </a:p>
                  </a:txBody>
                  <a:tcPr marL="40526" marR="40526" marT="40526" marB="405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1640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Active: Present Perfect</a:t>
                      </a:r>
                      <a:r>
                        <a:rPr lang="en-US" sz="1800" dirty="0"/>
                        <a:t> </a:t>
                      </a:r>
                      <a:br>
                        <a:rPr lang="en-US" sz="1800" dirty="0"/>
                      </a:br>
                      <a:r>
                        <a:rPr lang="en-US" sz="1800" dirty="0" smtClean="0"/>
                        <a:t>Jack </a:t>
                      </a:r>
                      <a:r>
                        <a:rPr lang="en-US" sz="1800" u="sng" dirty="0"/>
                        <a:t>has </a:t>
                      </a:r>
                      <a:r>
                        <a:rPr lang="en-US" sz="1800" u="sng" dirty="0" smtClean="0"/>
                        <a:t>sent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/>
                        <a:t>the gift</a:t>
                      </a:r>
                      <a:r>
                        <a:rPr lang="en-US" sz="1800" u="none" dirty="0"/>
                        <a:t>s</a:t>
                      </a:r>
                      <a:r>
                        <a:rPr lang="en-US" sz="1800" dirty="0"/>
                        <a:t>.</a:t>
                      </a:r>
                    </a:p>
                  </a:txBody>
                  <a:tcPr marL="40526" marR="40526" marT="40526" marB="405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Passive: Present Perfect</a:t>
                      </a:r>
                      <a:r>
                        <a:rPr lang="en-US" sz="1800" dirty="0"/>
                        <a:t> </a:t>
                      </a:r>
                      <a:br>
                        <a:rPr lang="en-US" sz="1800" dirty="0"/>
                      </a:br>
                      <a:r>
                        <a:rPr lang="en-US" sz="1800" dirty="0" smtClean="0"/>
                        <a:t>The </a:t>
                      </a:r>
                      <a:r>
                        <a:rPr lang="en-US" sz="1800" dirty="0"/>
                        <a:t>gifts </a:t>
                      </a:r>
                      <a:r>
                        <a:rPr lang="en-US" sz="1800" u="sng" dirty="0"/>
                        <a:t>have been </a:t>
                      </a:r>
                      <a:r>
                        <a:rPr lang="en-US" sz="1800" u="sng" dirty="0" smtClean="0"/>
                        <a:t>sent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/>
                        <a:t>by Jack.</a:t>
                      </a:r>
                    </a:p>
                  </a:txBody>
                  <a:tcPr marL="40526" marR="40526" marT="40526" marB="405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820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Active: Past Perfect</a:t>
                      </a:r>
                      <a:r>
                        <a:rPr lang="en-US" sz="1800" dirty="0"/>
                        <a:t>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Steven Spielberg </a:t>
                      </a:r>
                      <a:r>
                        <a:rPr lang="en-US" sz="1800" u="sng" dirty="0"/>
                        <a:t>had directed</a:t>
                      </a:r>
                      <a:r>
                        <a:rPr lang="en-US" sz="1800" dirty="0"/>
                        <a:t> the movie. </a:t>
                      </a:r>
                    </a:p>
                  </a:txBody>
                  <a:tcPr marL="40526" marR="40526" marT="40526" marB="405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Passive: Past Perfect</a:t>
                      </a:r>
                      <a:r>
                        <a:rPr lang="en-US" sz="1800" dirty="0"/>
                        <a:t>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The movie </a:t>
                      </a:r>
                      <a:r>
                        <a:rPr lang="en-US" sz="1800" u="sng" dirty="0"/>
                        <a:t>had been directed</a:t>
                      </a:r>
                      <a:r>
                        <a:rPr lang="en-US" sz="1800" dirty="0"/>
                        <a:t> by Steven Spielberg. </a:t>
                      </a:r>
                    </a:p>
                  </a:txBody>
                  <a:tcPr marL="40526" marR="40526" marT="40526" marB="405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4820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Active: Future Perfect</a:t>
                      </a:r>
                      <a:r>
                        <a:rPr lang="en-US" sz="1800" dirty="0"/>
                        <a:t>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John </a:t>
                      </a:r>
                      <a:r>
                        <a:rPr lang="en-US" sz="1800" u="sng" dirty="0"/>
                        <a:t>will have finished</a:t>
                      </a:r>
                      <a:r>
                        <a:rPr lang="en-US" sz="1800" dirty="0"/>
                        <a:t> the project next month. </a:t>
                      </a:r>
                    </a:p>
                  </a:txBody>
                  <a:tcPr marL="40526" marR="40526" marT="40526" marB="405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Passive: Future Perfect</a:t>
                      </a:r>
                      <a:r>
                        <a:rPr lang="en-US" sz="1800" dirty="0"/>
                        <a:t>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The project </a:t>
                      </a:r>
                      <a:r>
                        <a:rPr lang="en-US" sz="1800" u="sng" dirty="0"/>
                        <a:t>will have been finished</a:t>
                      </a:r>
                      <a:r>
                        <a:rPr lang="en-US" sz="1800" dirty="0"/>
                        <a:t> by next month. </a:t>
                      </a:r>
                    </a:p>
                  </a:txBody>
                  <a:tcPr marL="40526" marR="40526" marT="40526" marB="405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78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  <a:latin typeface="Garamond" pitchFamily="18" charset="0"/>
              </a:rPr>
              <a:t> 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52" y="555312"/>
            <a:ext cx="8229600" cy="89511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active and passive tenses chart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812305"/>
              </p:ext>
            </p:extLst>
          </p:nvPr>
        </p:nvGraphicFramePr>
        <p:xfrm>
          <a:off x="932248" y="1916832"/>
          <a:ext cx="7272808" cy="4241791"/>
        </p:xfrm>
        <a:graphic>
          <a:graphicData uri="http://schemas.openxmlformats.org/drawingml/2006/table">
            <a:tbl>
              <a:tblPr/>
              <a:tblGrid>
                <a:gridCol w="3636404"/>
                <a:gridCol w="3636404"/>
              </a:tblGrid>
              <a:tr h="1179091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FUTURE TENSES</a:t>
                      </a:r>
                      <a:r>
                        <a:rPr lang="en-US" dirty="0"/>
                        <a:t> </a:t>
                      </a:r>
                      <a:br>
                        <a:rPr lang="en-US" dirty="0"/>
                      </a:br>
                      <a:r>
                        <a:rPr lang="en-US" dirty="0"/>
                        <a:t>Passive forms: will + be + past participle </a:t>
                      </a:r>
                      <a:br>
                        <a:rPr lang="en-US" dirty="0"/>
                      </a:br>
                      <a:r>
                        <a:rPr lang="en-US" dirty="0"/>
                        <a:t>is/are going to be + past participle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79091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Active: Future with WILL</a:t>
                      </a:r>
                      <a:r>
                        <a:rPr lang="en-US" u="none" dirty="0"/>
                        <a:t>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I </a:t>
                      </a:r>
                      <a:r>
                        <a:rPr lang="en-US" u="sng" dirty="0" smtClean="0"/>
                        <a:t>will mail</a:t>
                      </a:r>
                      <a:r>
                        <a:rPr lang="en-US" dirty="0" smtClean="0"/>
                        <a:t> </a:t>
                      </a:r>
                      <a:r>
                        <a:rPr lang="en-US" u="none" dirty="0" smtClean="0"/>
                        <a:t>the </a:t>
                      </a:r>
                      <a:r>
                        <a:rPr lang="en-US" u="none" dirty="0"/>
                        <a:t>gift.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Jack </a:t>
                      </a:r>
                      <a:r>
                        <a:rPr lang="en-US" u="sng" dirty="0"/>
                        <a:t>will mail </a:t>
                      </a:r>
                      <a:r>
                        <a:rPr lang="en-US" u="none" dirty="0"/>
                        <a:t>the gifts.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Passive: Future with WILL</a:t>
                      </a:r>
                      <a:r>
                        <a:rPr lang="en-US" u="none" dirty="0"/>
                        <a:t>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The gift </a:t>
                      </a:r>
                      <a:r>
                        <a:rPr lang="en-US" u="sng" dirty="0"/>
                        <a:t>will be mailed </a:t>
                      </a:r>
                      <a:r>
                        <a:rPr lang="en-US" u="none" dirty="0"/>
                        <a:t>by me.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The gifts </a:t>
                      </a:r>
                      <a:r>
                        <a:rPr lang="en-US" u="sng" dirty="0"/>
                        <a:t>will be mailed</a:t>
                      </a:r>
                      <a:r>
                        <a:rPr lang="en-US" u="none" dirty="0"/>
                        <a:t> by Jack.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3609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Active: Future with GOING TO</a:t>
                      </a:r>
                      <a:r>
                        <a:rPr lang="en-US" u="none" dirty="0"/>
                        <a:t>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I </a:t>
                      </a:r>
                      <a:r>
                        <a:rPr lang="en-US" u="sng" dirty="0"/>
                        <a:t>am going to make</a:t>
                      </a:r>
                      <a:r>
                        <a:rPr lang="en-US" u="none" dirty="0"/>
                        <a:t> the cake.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Sue </a:t>
                      </a:r>
                      <a:r>
                        <a:rPr lang="en-US" u="sng" dirty="0"/>
                        <a:t>is going to make</a:t>
                      </a:r>
                      <a:r>
                        <a:rPr lang="en-US" u="none" dirty="0"/>
                        <a:t> two cakes.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Passive: Future with GOING TO</a:t>
                      </a:r>
                      <a:r>
                        <a:rPr lang="en-US" u="none" dirty="0"/>
                        <a:t>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The cake </a:t>
                      </a:r>
                      <a:r>
                        <a:rPr lang="en-US" u="sng" dirty="0"/>
                        <a:t>is going to be made</a:t>
                      </a:r>
                      <a:r>
                        <a:rPr lang="en-US" u="none" dirty="0"/>
                        <a:t> by me. </a:t>
                      </a:r>
                      <a:br>
                        <a:rPr lang="en-US" u="none" dirty="0"/>
                      </a:br>
                      <a:r>
                        <a:rPr lang="en-US" u="none" dirty="0"/>
                        <a:t>Two cakes </a:t>
                      </a:r>
                      <a:r>
                        <a:rPr lang="en-US" u="sng" dirty="0"/>
                        <a:t>are going to be made</a:t>
                      </a:r>
                      <a:r>
                        <a:rPr lang="en-US" u="none" dirty="0"/>
                        <a:t> by Sue.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90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  <a:latin typeface="Garamond" pitchFamily="18" charset="0"/>
              </a:rPr>
              <a:t> 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52" y="473540"/>
            <a:ext cx="8229600" cy="78964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active and passive tenses chart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497987"/>
              </p:ext>
            </p:extLst>
          </p:nvPr>
        </p:nvGraphicFramePr>
        <p:xfrm>
          <a:off x="165027" y="1205792"/>
          <a:ext cx="8854970" cy="5300796"/>
        </p:xfrm>
        <a:graphic>
          <a:graphicData uri="http://schemas.openxmlformats.org/drawingml/2006/table">
            <a:tbl>
              <a:tblPr/>
              <a:tblGrid>
                <a:gridCol w="4320479"/>
                <a:gridCol w="4534491"/>
              </a:tblGrid>
              <a:tr h="7110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PRESENT / FUTURE MODALS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passive form follows this pattern: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modal + be + past participle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59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WILL / WON'T (WILL NOT)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Sharon </a:t>
                      </a:r>
                      <a:r>
                        <a:rPr lang="en-US" sz="1200" u="sng" dirty="0"/>
                        <a:t>will invite</a:t>
                      </a:r>
                      <a:r>
                        <a:rPr lang="en-US" sz="1200" dirty="0"/>
                        <a:t> Tom to the party.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WILL / WON'T (WILL NOT)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Tom </a:t>
                      </a:r>
                      <a:r>
                        <a:rPr lang="en-US" sz="1200" u="sng" dirty="0"/>
                        <a:t>will be invited</a:t>
                      </a:r>
                      <a:r>
                        <a:rPr lang="en-US" sz="1200" dirty="0"/>
                        <a:t> to the party by Sharon.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CAN / CAN'T (CAN NOT)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Mai </a:t>
                      </a:r>
                      <a:r>
                        <a:rPr lang="en-US" sz="1200" u="sng" dirty="0"/>
                        <a:t>can foretell</a:t>
                      </a:r>
                      <a:r>
                        <a:rPr lang="en-US" sz="1200" dirty="0"/>
                        <a:t> the future.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CAN / CAN'T (CAN NOT)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The future </a:t>
                      </a:r>
                      <a:r>
                        <a:rPr lang="en-US" sz="1200" u="sng" dirty="0"/>
                        <a:t>can be foretold</a:t>
                      </a:r>
                      <a:r>
                        <a:rPr lang="en-US" sz="1200" dirty="0"/>
                        <a:t> by Mai.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MAY / MAY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Her company </a:t>
                      </a:r>
                      <a:r>
                        <a:rPr lang="en-US" sz="1200" u="sng" dirty="0"/>
                        <a:t>may give</a:t>
                      </a:r>
                      <a:r>
                        <a:rPr lang="en-US" sz="1200" dirty="0"/>
                        <a:t> Katya a new office. </a:t>
                      </a:r>
                      <a:br>
                        <a:rPr lang="en-US" sz="1200" dirty="0"/>
                      </a:br>
                      <a:r>
                        <a:rPr lang="en-US" sz="1200" b="1" dirty="0" smtClean="0"/>
                        <a:t>MIGHT </a:t>
                      </a:r>
                      <a:r>
                        <a:rPr lang="en-US" sz="1200" b="1" dirty="0"/>
                        <a:t>/ MIGHT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The </a:t>
                      </a:r>
                      <a:r>
                        <a:rPr lang="en-US" sz="1200" dirty="0"/>
                        <a:t>lazy students </a:t>
                      </a:r>
                      <a:r>
                        <a:rPr lang="en-US" sz="1200" u="sng" dirty="0"/>
                        <a:t>might not do</a:t>
                      </a:r>
                      <a:r>
                        <a:rPr lang="en-US" sz="1200" dirty="0"/>
                        <a:t> the homework.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MAY / MAY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Katya </a:t>
                      </a:r>
                      <a:r>
                        <a:rPr lang="en-US" sz="1200" u="sng" dirty="0"/>
                        <a:t>may be given</a:t>
                      </a:r>
                      <a:r>
                        <a:rPr lang="en-US" sz="1200" dirty="0"/>
                        <a:t> a new office by her company. </a:t>
                      </a:r>
                      <a:br>
                        <a:rPr lang="en-US" sz="1200" dirty="0"/>
                      </a:br>
                      <a:r>
                        <a:rPr lang="en-US" sz="1200" b="1" dirty="0" smtClean="0"/>
                        <a:t>MIGHT </a:t>
                      </a:r>
                      <a:r>
                        <a:rPr lang="en-US" sz="1200" b="1" dirty="0"/>
                        <a:t>/ MIGHT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The </a:t>
                      </a:r>
                      <a:r>
                        <a:rPr lang="en-US" sz="1200" dirty="0"/>
                        <a:t>homework </a:t>
                      </a:r>
                      <a:r>
                        <a:rPr lang="en-US" sz="1200" u="sng" dirty="0"/>
                        <a:t>might not be done</a:t>
                      </a:r>
                      <a:r>
                        <a:rPr lang="en-US" sz="1200" dirty="0"/>
                        <a:t> by the lazy students.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SHOULD / SHOULDN'T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Students </a:t>
                      </a:r>
                      <a:r>
                        <a:rPr lang="en-US" sz="1200" u="sng" dirty="0"/>
                        <a:t>should memorize</a:t>
                      </a:r>
                      <a:r>
                        <a:rPr lang="en-US" sz="1200" dirty="0"/>
                        <a:t> English verbs.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SHOULD / SHOULDN'T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English verbs </a:t>
                      </a:r>
                      <a:r>
                        <a:rPr lang="en-US" sz="1200" u="sng" dirty="0"/>
                        <a:t>should be memorized</a:t>
                      </a:r>
                      <a:r>
                        <a:rPr lang="en-US" sz="1200" dirty="0"/>
                        <a:t>  by students.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OUGHT TO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Students </a:t>
                      </a:r>
                      <a:r>
                        <a:rPr lang="en-US" sz="1200" u="sng" dirty="0"/>
                        <a:t>ought to learn</a:t>
                      </a:r>
                      <a:r>
                        <a:rPr lang="en-US" sz="1200" dirty="0"/>
                        <a:t> English verbs.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OUGHT TO </a:t>
                      </a:r>
                      <a:r>
                        <a:rPr lang="en-US" sz="1200" dirty="0"/>
                        <a:t/>
                      </a:r>
                      <a:br>
                        <a:rPr lang="en-US" sz="1200" dirty="0"/>
                      </a:br>
                      <a:r>
                        <a:rPr lang="en-US" sz="1200" dirty="0"/>
                        <a:t>English verbs </a:t>
                      </a:r>
                      <a:r>
                        <a:rPr lang="en-US" sz="1200" u="sng" dirty="0"/>
                        <a:t>ought to be memorized</a:t>
                      </a:r>
                      <a:r>
                        <a:rPr lang="en-US" sz="1200" dirty="0"/>
                        <a:t> by students.</a:t>
                      </a:r>
                    </a:p>
                  </a:txBody>
                  <a:tcPr marL="10551" marR="10551" marT="10551" marB="105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804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HAD BETTER / HAD BETTER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Students </a:t>
                      </a:r>
                      <a:r>
                        <a:rPr lang="en-US" sz="1200" u="sng" dirty="0"/>
                        <a:t>had better practice</a:t>
                      </a:r>
                      <a:r>
                        <a:rPr lang="en-US" sz="1200" dirty="0"/>
                        <a:t> English every day.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HAD BETTER / HAD BETTER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English </a:t>
                      </a:r>
                      <a:r>
                        <a:rPr lang="en-US" sz="1200" u="sng" dirty="0"/>
                        <a:t>had better be practiced</a:t>
                      </a:r>
                      <a:r>
                        <a:rPr lang="en-US" sz="1200" dirty="0"/>
                        <a:t> every day by students. 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MUST / MUST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Customers </a:t>
                      </a:r>
                      <a:r>
                        <a:rPr lang="en-US" sz="1200" u="sng" dirty="0"/>
                        <a:t>must not use</a:t>
                      </a:r>
                      <a:r>
                        <a:rPr lang="en-US" sz="1200" dirty="0"/>
                        <a:t> that door.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MUST / MUST NOT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That </a:t>
                      </a:r>
                      <a:r>
                        <a:rPr lang="en-US" sz="1200" dirty="0"/>
                        <a:t>door </a:t>
                      </a:r>
                      <a:r>
                        <a:rPr lang="en-US" sz="1200" u="sng" dirty="0"/>
                        <a:t>must not be used</a:t>
                      </a:r>
                      <a:r>
                        <a:rPr lang="en-US" sz="1200" dirty="0"/>
                        <a:t> by customers.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HAS TO / HAVE TO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Sara </a:t>
                      </a:r>
                      <a:r>
                        <a:rPr lang="en-US" sz="1200" dirty="0"/>
                        <a:t>and Miho </a:t>
                      </a:r>
                      <a:r>
                        <a:rPr lang="en-US" sz="1200" u="sng" dirty="0"/>
                        <a:t>have to wash</a:t>
                      </a:r>
                      <a:r>
                        <a:rPr lang="en-US" sz="1200" dirty="0"/>
                        <a:t> the dishes every day. </a:t>
                      </a:r>
                      <a:br>
                        <a:rPr lang="en-US" sz="1200" dirty="0"/>
                      </a:br>
                      <a:r>
                        <a:rPr lang="en-US" sz="1200" b="1" dirty="0"/>
                        <a:t>DOESN'T HAVE TO/ DON'T HAVE TO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The </a:t>
                      </a:r>
                      <a:r>
                        <a:rPr lang="en-US" sz="1200" dirty="0"/>
                        <a:t>children </a:t>
                      </a:r>
                      <a:r>
                        <a:rPr lang="en-US" sz="1200" u="sng" dirty="0"/>
                        <a:t>don't have to clean</a:t>
                      </a:r>
                      <a:r>
                        <a:rPr lang="en-US" sz="1200" dirty="0"/>
                        <a:t> their bedrooms every day.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HAS TO / HAVE TO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The </a:t>
                      </a:r>
                      <a:r>
                        <a:rPr lang="en-US" sz="1200" dirty="0"/>
                        <a:t>dishes </a:t>
                      </a:r>
                      <a:r>
                        <a:rPr lang="en-US" sz="1200" u="sng" dirty="0"/>
                        <a:t>have to be washed</a:t>
                      </a:r>
                      <a:r>
                        <a:rPr lang="en-US" sz="1200" dirty="0"/>
                        <a:t> by </a:t>
                      </a:r>
                      <a:r>
                        <a:rPr lang="en-US" sz="1200" dirty="0" smtClean="0"/>
                        <a:t>Sara and Miho </a:t>
                      </a:r>
                      <a:r>
                        <a:rPr lang="en-US" sz="1200" dirty="0"/>
                        <a:t>every day. </a:t>
                      </a:r>
                      <a:br>
                        <a:rPr lang="en-US" sz="1200" dirty="0"/>
                      </a:br>
                      <a:r>
                        <a:rPr lang="en-US" sz="1200" b="1" dirty="0"/>
                        <a:t>DOESN'T HAVE TO/ DON'T HAVE TO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Their </a:t>
                      </a:r>
                      <a:r>
                        <a:rPr lang="en-US" sz="1200" dirty="0"/>
                        <a:t>bedrooms </a:t>
                      </a:r>
                      <a:r>
                        <a:rPr lang="en-US" sz="1200" u="sng" dirty="0"/>
                        <a:t>don't have to be cleaned</a:t>
                      </a:r>
                      <a:r>
                        <a:rPr lang="en-US" sz="1200" dirty="0"/>
                        <a:t> every day.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38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Active: BE SUPPOSED TO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Janet </a:t>
                      </a:r>
                      <a:r>
                        <a:rPr lang="en-US" sz="1200" u="sng" dirty="0"/>
                        <a:t>is supposed to clean</a:t>
                      </a:r>
                      <a:r>
                        <a:rPr lang="en-US" sz="1200" dirty="0"/>
                        <a:t> the living room.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They </a:t>
                      </a:r>
                      <a:r>
                        <a:rPr lang="en-US" sz="1200" u="sng" dirty="0"/>
                        <a:t>aren't supposed to make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smtClean="0"/>
                        <a:t>desserts.</a:t>
                      </a:r>
                      <a:endParaRPr lang="en-US" sz="1200" dirty="0"/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Passive: BE SUPPOSED TO</a:t>
                      </a:r>
                      <a:r>
                        <a:rPr lang="en-US" sz="1200" dirty="0"/>
                        <a:t>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The </a:t>
                      </a:r>
                      <a:r>
                        <a:rPr lang="en-US" sz="1200" dirty="0"/>
                        <a:t>living room </a:t>
                      </a:r>
                      <a:r>
                        <a:rPr lang="en-US" sz="1200" u="sng" dirty="0"/>
                        <a:t>is supposed to be cleaned</a:t>
                      </a:r>
                      <a:r>
                        <a:rPr lang="en-US" sz="1200" dirty="0"/>
                        <a:t> by Janet. </a:t>
                      </a:r>
                      <a:br>
                        <a:rPr lang="en-US" sz="1200" dirty="0"/>
                      </a:br>
                      <a:r>
                        <a:rPr lang="en-US" sz="1200" dirty="0" smtClean="0"/>
                        <a:t>Desserts </a:t>
                      </a:r>
                      <a:r>
                        <a:rPr lang="en-US" sz="1200" u="sng" dirty="0" smtClean="0"/>
                        <a:t>aren't </a:t>
                      </a:r>
                      <a:r>
                        <a:rPr lang="en-US" sz="1200" u="sng" dirty="0"/>
                        <a:t>supposed to be made</a:t>
                      </a:r>
                      <a:r>
                        <a:rPr lang="en-US" sz="1200" dirty="0"/>
                        <a:t> by them.</a:t>
                      </a:r>
                    </a:p>
                  </a:txBody>
                  <a:tcPr marL="10551" marR="10551" marT="10551" marB="105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7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r"/>
            <a:r>
              <a:rPr lang="en-GB" sz="1600" b="1" dirty="0">
                <a:solidFill>
                  <a:prstClr val="white"/>
                </a:solidFill>
                <a:latin typeface="Garamond" pitchFamily="18" charset="0"/>
              </a:rPr>
              <a:t> </a:t>
            </a:r>
            <a:endParaRPr lang="cs-CZ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852" y="551120"/>
            <a:ext cx="8229600" cy="78964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active and passive tenses chart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174032"/>
              </p:ext>
            </p:extLst>
          </p:nvPr>
        </p:nvGraphicFramePr>
        <p:xfrm>
          <a:off x="390565" y="1358714"/>
          <a:ext cx="8317177" cy="5040561"/>
        </p:xfrm>
        <a:graphic>
          <a:graphicData uri="http://schemas.openxmlformats.org/drawingml/2006/table">
            <a:tbl>
              <a:tblPr/>
              <a:tblGrid>
                <a:gridCol w="4181435"/>
                <a:gridCol w="4032448"/>
                <a:gridCol w="103294"/>
              </a:tblGrid>
              <a:tr h="84852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PAST MODALS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past passive form follows this pattern: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modal + have been + past participle</a:t>
                      </a:r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145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Active: SHOULD HAVE / SHOULDN'T HAVE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students </a:t>
                      </a:r>
                      <a:r>
                        <a:rPr lang="en-US" sz="1400" u="sng" dirty="0"/>
                        <a:t>should have learned</a:t>
                      </a:r>
                      <a:r>
                        <a:rPr lang="en-US" sz="1400" dirty="0"/>
                        <a:t> the verbs.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children </a:t>
                      </a:r>
                      <a:r>
                        <a:rPr lang="en-US" sz="1400" u="sng" dirty="0"/>
                        <a:t>shouldn't have broken</a:t>
                      </a:r>
                      <a:r>
                        <a:rPr lang="en-US" sz="1400" dirty="0"/>
                        <a:t> the window.</a:t>
                      </a:r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Passive: SHOULD HAVE / SHOULDN'T HAVE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verbs </a:t>
                      </a:r>
                      <a:r>
                        <a:rPr lang="en-US" sz="1400" u="sng" dirty="0"/>
                        <a:t>should have been learned</a:t>
                      </a:r>
                      <a:r>
                        <a:rPr lang="en-US" sz="1400" dirty="0"/>
                        <a:t> by the students.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window </a:t>
                      </a:r>
                      <a:r>
                        <a:rPr lang="en-US" sz="1400" u="sng" dirty="0"/>
                        <a:t>shouldn't have been broken</a:t>
                      </a:r>
                      <a:r>
                        <a:rPr lang="en-US" sz="1400" dirty="0"/>
                        <a:t> by the children.</a:t>
                      </a:r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38947" marR="38947" marT="19473" marB="19473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5825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Active: OUGHT TO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Students </a:t>
                      </a:r>
                      <a:r>
                        <a:rPr lang="en-US" sz="1400" u="sng" dirty="0"/>
                        <a:t>ought to have learned</a:t>
                      </a:r>
                      <a:r>
                        <a:rPr lang="en-US" sz="1400" dirty="0"/>
                        <a:t> the verbs. </a:t>
                      </a:r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Passive: OUGHT TO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verbs </a:t>
                      </a:r>
                      <a:r>
                        <a:rPr lang="en-US" sz="1400" u="sng" dirty="0"/>
                        <a:t>ought to have been learned</a:t>
                      </a:r>
                      <a:r>
                        <a:rPr lang="en-US" sz="1400" dirty="0"/>
                        <a:t> by the students.</a:t>
                      </a:r>
                    </a:p>
                  </a:txBody>
                  <a:tcPr marL="20285" marR="20285" marT="20285" marB="202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 marL="38947" marR="38947" marT="19473" marB="19473">
                    <a:lnL>
                      <a:noFill/>
                    </a:lnL>
                  </a:tcPr>
                </a:tc>
              </a:tr>
              <a:tr h="11145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Active: BE SUPPOSED TO (past time)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I </a:t>
                      </a:r>
                      <a:r>
                        <a:rPr lang="en-US" sz="1400" u="sng" dirty="0"/>
                        <a:t>was supposed to type</a:t>
                      </a:r>
                      <a:r>
                        <a:rPr lang="en-US" sz="1400" dirty="0"/>
                        <a:t> the composition. </a:t>
                      </a:r>
                      <a:br>
                        <a:rPr lang="en-US" sz="1400" dirty="0"/>
                      </a:br>
                      <a:r>
                        <a:rPr lang="en-US" sz="1400" dirty="0" smtClean="0"/>
                        <a:t>Frank </a:t>
                      </a:r>
                      <a:r>
                        <a:rPr lang="en-US" sz="1400" dirty="0"/>
                        <a:t>and Jane </a:t>
                      </a:r>
                      <a:r>
                        <a:rPr lang="en-US" sz="1400" u="sng" dirty="0"/>
                        <a:t>were supposed to make</a:t>
                      </a:r>
                      <a:r>
                        <a:rPr lang="en-US" sz="1400" dirty="0"/>
                        <a:t> dinner. 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Passive: BE SUPPOSED TO (past time)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The composition </a:t>
                      </a:r>
                      <a:r>
                        <a:rPr lang="en-US" sz="1400" u="sng" dirty="0"/>
                        <a:t>was supposed to be typed</a:t>
                      </a:r>
                      <a:r>
                        <a:rPr lang="en-US" sz="1400" dirty="0"/>
                        <a:t>  by me. </a:t>
                      </a:r>
                      <a:br>
                        <a:rPr lang="en-US" sz="1400" dirty="0"/>
                      </a:br>
                      <a:r>
                        <a:rPr lang="en-US" sz="1400" dirty="0" smtClean="0"/>
                        <a:t>Dinner </a:t>
                      </a:r>
                      <a:r>
                        <a:rPr lang="en-US" sz="1400" u="sng" dirty="0"/>
                        <a:t>was supposed to be made</a:t>
                      </a:r>
                      <a:r>
                        <a:rPr lang="en-US" sz="1400" dirty="0"/>
                        <a:t> by them. 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38947" marR="38947" marT="19473" marB="19473">
                    <a:lnL>
                      <a:noFill/>
                    </a:lnL>
                  </a:tcPr>
                </a:tc>
              </a:tr>
              <a:tr h="138048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Active: MAY / MAY NOT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That firm </a:t>
                      </a:r>
                      <a:r>
                        <a:rPr lang="en-US" sz="1400" u="sng" dirty="0"/>
                        <a:t>may have offered</a:t>
                      </a:r>
                      <a:r>
                        <a:rPr lang="en-US" sz="1400" dirty="0"/>
                        <a:t> Katya a new job. </a:t>
                      </a:r>
                      <a:br>
                        <a:rPr lang="en-US" sz="1400" dirty="0"/>
                      </a:br>
                      <a:r>
                        <a:rPr lang="en-US" sz="1400" b="1" dirty="0" smtClean="0"/>
                        <a:t>MIGHT </a:t>
                      </a:r>
                      <a:r>
                        <a:rPr lang="en-US" sz="1400" b="1" dirty="0"/>
                        <a:t>/ MIGHT NOT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That firm </a:t>
                      </a:r>
                      <a:r>
                        <a:rPr lang="en-US" sz="1400" u="sng" dirty="0"/>
                        <a:t>might have offered</a:t>
                      </a:r>
                      <a:r>
                        <a:rPr lang="en-US" sz="1400" dirty="0"/>
                        <a:t> Katya a new job. 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Passive: MAY / MAY NOT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Katya </a:t>
                      </a:r>
                      <a:r>
                        <a:rPr lang="en-US" sz="1400" u="sng" dirty="0"/>
                        <a:t>may have been offered</a:t>
                      </a:r>
                      <a:r>
                        <a:rPr lang="en-US" sz="1400" dirty="0"/>
                        <a:t> a new job by that firm. </a:t>
                      </a:r>
                      <a:br>
                        <a:rPr lang="en-US" sz="1400" dirty="0"/>
                      </a:br>
                      <a:r>
                        <a:rPr lang="en-US" sz="1400" b="1" dirty="0" smtClean="0"/>
                        <a:t>MIGHT </a:t>
                      </a:r>
                      <a:r>
                        <a:rPr lang="en-US" sz="1400" b="1" dirty="0"/>
                        <a:t>/ MIGHT NOT</a:t>
                      </a:r>
                      <a:r>
                        <a:rPr lang="en-US" sz="1400" dirty="0"/>
                        <a:t>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Katya </a:t>
                      </a:r>
                      <a:r>
                        <a:rPr lang="en-US" sz="1400" u="sng" dirty="0"/>
                        <a:t>might have been offered</a:t>
                      </a:r>
                      <a:r>
                        <a:rPr lang="en-US" sz="1400" dirty="0"/>
                        <a:t> a new job by that firm. </a:t>
                      </a: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20285" marR="20285" marT="20285" marB="2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 marL="38947" marR="38947" marT="19473" marB="19473">
                    <a:lnL>
                      <a:noFill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76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hen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is the passive used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?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781128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prstClr val="black"/>
                </a:solidFill>
                <a:latin typeface="Georgia" panose="02040502050405020303" pitchFamily="18" charset="0"/>
              </a:rPr>
              <a:t>i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f the agent is not known</a:t>
            </a:r>
          </a:p>
          <a:p>
            <a:pPr marL="0" lvl="0" indent="0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My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laptop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was stolen last month.</a:t>
            </a:r>
          </a:p>
          <a:p>
            <a:r>
              <a:rPr lang="cs-CZ" sz="2400" dirty="0">
                <a:solidFill>
                  <a:prstClr val="black"/>
                </a:solidFill>
                <a:latin typeface="Georgia" panose="02040502050405020303" pitchFamily="18" charset="0"/>
              </a:rPr>
              <a:t>i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f the agent is unimportant or obvious</a:t>
            </a:r>
          </a:p>
          <a:p>
            <a:pPr marL="0" lvl="0" indent="0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The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robber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was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arrested. </a:t>
            </a:r>
            <a:r>
              <a:rPr lang="en-GB" sz="2400" dirty="0" smtClean="0">
                <a:latin typeface="Georgia" panose="02040502050405020303" pitchFamily="18" charset="0"/>
              </a:rPr>
              <a:t>(</a:t>
            </a:r>
            <a:r>
              <a:rPr lang="en-GB" sz="2400" i="1" dirty="0" smtClean="0">
                <a:latin typeface="Georgia" panose="02040502050405020303" pitchFamily="18" charset="0"/>
              </a:rPr>
              <a:t>the police is the agent</a:t>
            </a:r>
            <a:r>
              <a:rPr lang="en-GB" sz="2400" dirty="0" smtClean="0">
                <a:latin typeface="Georgia" panose="02040502050405020303" pitchFamily="18" charset="0"/>
              </a:rPr>
              <a:t>)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cs-CZ" sz="2400" dirty="0">
                <a:solidFill>
                  <a:prstClr val="black"/>
                </a:solidFill>
                <a:latin typeface="Georgia" panose="02040502050405020303" pitchFamily="18" charset="0"/>
              </a:rPr>
              <a:t>i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f you want to start a sentence with an object </a:t>
            </a: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(</a:t>
            </a:r>
            <a:r>
              <a:rPr lang="cs-CZ" sz="2400" dirty="0" err="1" smtClean="0">
                <a:solidFill>
                  <a:prstClr val="black"/>
                </a:solidFill>
                <a:latin typeface="Georgia" panose="02040502050405020303" pitchFamily="18" charset="0"/>
              </a:rPr>
              <a:t>of</a:t>
            </a: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a Czech sentence)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The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contract was signed by the director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.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>
              <a:buNone/>
            </a:pP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400" dirty="0" smtClean="0">
                <a:latin typeface="Georgia" panose="02040502050405020303" pitchFamily="18" charset="0"/>
              </a:rPr>
              <a:t>(</a:t>
            </a:r>
            <a:r>
              <a:rPr lang="cs-CZ" sz="2400" b="1" i="1" dirty="0" smtClean="0">
                <a:latin typeface="Georgia" panose="02040502050405020303" pitchFamily="18" charset="0"/>
              </a:rPr>
              <a:t>NOT</a:t>
            </a:r>
            <a:r>
              <a:rPr lang="en-GB" sz="24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cs-CZ" sz="2400" i="1" strike="sngStrike" dirty="0" smtClean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GB" sz="2400" i="1" strike="sngStrike" dirty="0" smtClean="0">
                <a:solidFill>
                  <a:prstClr val="black"/>
                </a:solidFill>
                <a:latin typeface="Georgia" panose="02040502050405020303" pitchFamily="18" charset="0"/>
              </a:rPr>
              <a:t>he </a:t>
            </a:r>
            <a:r>
              <a:rPr lang="en-US" sz="2400" i="1" strike="sngStrike" dirty="0" smtClean="0">
                <a:solidFill>
                  <a:prstClr val="black"/>
                </a:solidFill>
                <a:latin typeface="Georgia" panose="02040502050405020303" pitchFamily="18" charset="0"/>
              </a:rPr>
              <a:t>contract signed the director</a:t>
            </a:r>
            <a:r>
              <a:rPr lang="cs-CZ" sz="24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  <a:r>
              <a:rPr lang="en-GB" sz="2400" dirty="0" smtClean="0">
                <a:latin typeface="Georgia" panose="02040502050405020303" pitchFamily="18" charset="0"/>
              </a:rPr>
              <a:t>)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endParaRPr lang="cs-CZ" sz="2400" b="1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GB" sz="2400" dirty="0" smtClean="0">
                <a:latin typeface="Georgia" panose="02040502050405020303" pitchFamily="18" charset="0"/>
              </a:rPr>
              <a:t>If and only if the verb </a:t>
            </a:r>
            <a:r>
              <a:rPr lang="en-US" sz="2400" dirty="0" smtClean="0">
                <a:latin typeface="Georgia" panose="02040502050405020303" pitchFamily="18" charset="0"/>
              </a:rPr>
              <a:t>needs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GB" sz="2400" dirty="0" smtClean="0">
                <a:latin typeface="Georgia" panose="02040502050405020303" pitchFamily="18" charset="0"/>
              </a:rPr>
              <a:t>an object.</a:t>
            </a:r>
          </a:p>
          <a:p>
            <a:pPr mar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(</a:t>
            </a:r>
            <a:r>
              <a:rPr lang="en-GB" sz="2400" b="1" dirty="0" smtClean="0">
                <a:latin typeface="Georgia" panose="02040502050405020303" pitchFamily="18" charset="0"/>
              </a:rPr>
              <a:t>NOT</a:t>
            </a:r>
            <a:r>
              <a:rPr lang="en-GB" sz="2400" dirty="0" smtClean="0">
                <a:latin typeface="Georgia" panose="02040502050405020303" pitchFamily="18" charset="0"/>
              </a:rPr>
              <a:t> with verbs which do not need an object: e.g. arrive)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arrived late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. 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f the agent is the key information </a:t>
            </a: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in a sentence</a:t>
            </a:r>
            <a:endParaRPr lang="en-GB" sz="24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Microsoft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set </a:t>
            </a:r>
            <a:r>
              <a:rPr lang="cs-CZ" sz="2400" b="1" dirty="0" err="1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up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by </a:t>
            </a:r>
            <a:r>
              <a:rPr lang="cs-CZ" sz="2400" b="1" dirty="0" err="1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Bill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Gates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.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400" dirty="0" smtClean="0">
                <a:latin typeface="Georgia" panose="02040502050405020303" pitchFamily="18" charset="0"/>
              </a:rPr>
              <a:t>(</a:t>
            </a:r>
            <a:r>
              <a:rPr lang="en-GB" sz="2400" i="1" dirty="0" smtClean="0">
                <a:latin typeface="Georgia" panose="02040502050405020303" pitchFamily="18" charset="0"/>
              </a:rPr>
              <a:t>not </a:t>
            </a:r>
            <a:r>
              <a:rPr lang="cs-CZ" sz="2400" i="1" dirty="0" smtClean="0">
                <a:latin typeface="Georgia" panose="02040502050405020303" pitchFamily="18" charset="0"/>
              </a:rPr>
              <a:t>by </a:t>
            </a:r>
            <a:r>
              <a:rPr lang="cs-CZ" sz="2400" i="1" dirty="0" err="1" smtClean="0">
                <a:latin typeface="Georgia" panose="02040502050405020303" pitchFamily="18" charset="0"/>
              </a:rPr>
              <a:t>Steve</a:t>
            </a:r>
            <a:r>
              <a:rPr lang="cs-CZ" sz="2400" i="1" dirty="0" smtClean="0">
                <a:latin typeface="Georgia" panose="02040502050405020303" pitchFamily="18" charset="0"/>
              </a:rPr>
              <a:t> </a:t>
            </a:r>
            <a:r>
              <a:rPr lang="cs-CZ" sz="2400" i="1" dirty="0" err="1" smtClean="0">
                <a:latin typeface="Georgia" panose="02040502050405020303" pitchFamily="18" charset="0"/>
              </a:rPr>
              <a:t>Jobs</a:t>
            </a:r>
            <a:r>
              <a:rPr lang="en-GB" sz="2400" dirty="0" smtClean="0">
                <a:latin typeface="Georgia" panose="02040502050405020303" pitchFamily="18" charset="0"/>
              </a:rPr>
              <a:t>)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8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he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passive and tenses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56792"/>
            <a:ext cx="8388424" cy="4525963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Passive voice </a:t>
            </a:r>
            <a:r>
              <a:rPr lang="en-US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is</a:t>
            </a: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used in all tenses:</a:t>
            </a:r>
          </a:p>
          <a:p>
            <a:r>
              <a:rPr lang="en-US" sz="2400" dirty="0" smtClean="0">
                <a:latin typeface="Georgia" panose="02040502050405020303" pitchFamily="18" charset="0"/>
              </a:rPr>
              <a:t>English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is</a:t>
            </a: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spoken</a:t>
            </a: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all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over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the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world</a:t>
            </a:r>
            <a:r>
              <a:rPr lang="en-GB" sz="2400" dirty="0" smtClean="0">
                <a:latin typeface="Georgia" panose="02040502050405020303" pitchFamily="18" charset="0"/>
              </a:rPr>
              <a:t>. 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Georgia" panose="02040502050405020303" pitchFamily="18" charset="0"/>
              </a:rPr>
              <a:t>	</a:t>
            </a:r>
            <a:r>
              <a:rPr lang="en-GB" sz="2000" b="1" dirty="0" smtClean="0">
                <a:latin typeface="Georgia" panose="02040502050405020303" pitchFamily="18" charset="0"/>
              </a:rPr>
              <a:t>PRESENT SIMPLE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Charles University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</a:t>
            </a: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founded</a:t>
            </a:r>
            <a:r>
              <a:rPr lang="en-GB" sz="2400" dirty="0" smtClean="0">
                <a:latin typeface="Georgia" panose="02040502050405020303" pitchFamily="18" charset="0"/>
              </a:rPr>
              <a:t> in 1348.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Georgia" panose="02040502050405020303" pitchFamily="18" charset="0"/>
              </a:rPr>
              <a:t>	</a:t>
            </a:r>
            <a:r>
              <a:rPr lang="en-GB" sz="2000" b="1" dirty="0" smtClean="0">
                <a:latin typeface="Georgia" panose="02040502050405020303" pitchFamily="18" charset="0"/>
              </a:rPr>
              <a:t>PAST SIMPLE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I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 been invited</a:t>
            </a:r>
            <a:r>
              <a:rPr lang="en-GB" sz="2400" dirty="0" smtClean="0">
                <a:latin typeface="Georgia" panose="02040502050405020303" pitchFamily="18" charset="0"/>
              </a:rPr>
              <a:t> to a </a:t>
            </a:r>
            <a:r>
              <a:rPr lang="en-US" sz="2400" dirty="0" smtClean="0">
                <a:latin typeface="Georgia" panose="02040502050405020303" pitchFamily="18" charset="0"/>
              </a:rPr>
              <a:t>conference</a:t>
            </a:r>
            <a:r>
              <a:rPr lang="en-GB" sz="2400" dirty="0" smtClean="0">
                <a:latin typeface="Georgia" panose="02040502050405020303" pitchFamily="18" charset="0"/>
              </a:rPr>
              <a:t>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Georgia" panose="02040502050405020303" pitchFamily="18" charset="0"/>
              </a:rPr>
              <a:t>	</a:t>
            </a:r>
            <a:r>
              <a:rPr lang="en-GB" sz="2000" b="1" dirty="0" smtClean="0">
                <a:latin typeface="Georgia" panose="02040502050405020303" pitchFamily="18" charset="0"/>
              </a:rPr>
              <a:t>PRESENT PERFECT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The project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will not be finished </a:t>
            </a:r>
            <a:r>
              <a:rPr lang="en-GB" sz="2400" dirty="0" smtClean="0">
                <a:latin typeface="Georgia" panose="02040502050405020303" pitchFamily="18" charset="0"/>
              </a:rPr>
              <a:t>in time.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Georgia" panose="02040502050405020303" pitchFamily="18" charset="0"/>
              </a:rPr>
              <a:t>	</a:t>
            </a:r>
            <a:r>
              <a:rPr lang="cs-CZ" sz="2000" b="1" dirty="0" smtClean="0">
                <a:latin typeface="Georgia" panose="02040502050405020303" pitchFamily="18" charset="0"/>
              </a:rPr>
              <a:t>FUTURE SIMPLE</a:t>
            </a:r>
            <a:endParaRPr lang="en-GB" sz="2000" b="1" dirty="0" smtClean="0">
              <a:latin typeface="Georgia" panose="02040502050405020303" pitchFamily="18" charset="0"/>
            </a:endParaRPr>
          </a:p>
          <a:p>
            <a:r>
              <a:rPr lang="en-GB" sz="2400" dirty="0" smtClean="0">
                <a:latin typeface="Georgia" panose="02040502050405020303" pitchFamily="18" charset="0"/>
              </a:rPr>
              <a:t>The drug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is going to be tested </a:t>
            </a:r>
            <a:r>
              <a:rPr lang="en-GB" sz="2400" dirty="0" smtClean="0">
                <a:latin typeface="Georgia" panose="02040502050405020303" pitchFamily="18" charset="0"/>
              </a:rPr>
              <a:t>on animals.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Georgia" panose="02040502050405020303" pitchFamily="18" charset="0"/>
              </a:rPr>
              <a:t>	</a:t>
            </a:r>
            <a:r>
              <a:rPr lang="cs-CZ" sz="2000" b="1" dirty="0" smtClean="0">
                <a:latin typeface="Georgia" panose="02040502050405020303" pitchFamily="18" charset="0"/>
              </a:rPr>
              <a:t>FUTURE WITH G</a:t>
            </a:r>
            <a:r>
              <a:rPr lang="en-GB" sz="2000" b="1" dirty="0" smtClean="0">
                <a:latin typeface="Georgia" panose="02040502050405020303" pitchFamily="18" charset="0"/>
              </a:rPr>
              <a:t>OING TO</a:t>
            </a: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182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Rewrite the sentences using passive voice:</a:t>
            </a:r>
            <a:endParaRPr lang="en-GB" sz="24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1.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Somebody cleans Tom’s office twice a week.</a:t>
            </a:r>
            <a:endParaRPr lang="en-GB" sz="24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Tom’s office</a:t>
            </a:r>
            <a:r>
              <a:rPr lang="cs-CZ" sz="2400" b="1" dirty="0" smtClean="0">
                <a:latin typeface="Georgia" panose="02040502050405020303" pitchFamily="18" charset="0"/>
              </a:rPr>
              <a:t> ________</a:t>
            </a:r>
            <a:r>
              <a:rPr lang="en-GB" sz="2400" b="1" dirty="0" smtClean="0">
                <a:latin typeface="Georgia" panose="02040502050405020303" pitchFamily="18" charset="0"/>
              </a:rPr>
              <a:t> twice a week.</a:t>
            </a:r>
            <a:endParaRPr lang="en-GB" sz="24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2. 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Sam repaired the car.</a:t>
            </a:r>
            <a:endParaRPr lang="en-GB" sz="24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The car </a:t>
            </a:r>
            <a:r>
              <a:rPr lang="cs-CZ" sz="2400" b="1" dirty="0" smtClean="0">
                <a:latin typeface="Georgia" panose="02040502050405020303" pitchFamily="18" charset="0"/>
              </a:rPr>
              <a:t>_____________ </a:t>
            </a:r>
            <a:r>
              <a:rPr lang="en-GB" sz="2400" b="1" dirty="0" smtClean="0">
                <a:latin typeface="Georgia" panose="02040502050405020303" pitchFamily="18" charset="0"/>
              </a:rPr>
              <a:t>Sam.</a:t>
            </a:r>
            <a:endParaRPr lang="en-GB" sz="24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3. 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Many tourists have recently visited the castle.</a:t>
            </a:r>
            <a:endParaRPr lang="en-GB" sz="24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The castle </a:t>
            </a:r>
            <a:r>
              <a:rPr lang="cs-CZ" sz="2400" b="1" dirty="0" smtClean="0">
                <a:latin typeface="Georgia" panose="02040502050405020303" pitchFamily="18" charset="0"/>
              </a:rPr>
              <a:t>_____________________ </a:t>
            </a:r>
            <a:r>
              <a:rPr lang="en-GB" sz="2400" b="1" dirty="0" smtClean="0">
                <a:latin typeface="Georgia" panose="02040502050405020303" pitchFamily="18" charset="0"/>
              </a:rPr>
              <a:t>many tourists.</a:t>
            </a:r>
            <a:endParaRPr lang="en-GB" sz="24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4. 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Someone will finish the translation by 5 p.m.</a:t>
            </a:r>
            <a:endParaRPr lang="en-GB" sz="24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The translation </a:t>
            </a:r>
            <a:r>
              <a:rPr lang="cs-CZ" sz="2400" b="1" dirty="0" smtClean="0">
                <a:latin typeface="Georgia" panose="02040502050405020303" pitchFamily="18" charset="0"/>
              </a:rPr>
              <a:t>_____________ </a:t>
            </a:r>
            <a:r>
              <a:rPr lang="en-GB" sz="2400" b="1" dirty="0" smtClean="0">
                <a:latin typeface="Georgia" panose="02040502050405020303" pitchFamily="18" charset="0"/>
              </a:rPr>
              <a:t>by 5 p.m.</a:t>
            </a:r>
            <a:endParaRPr lang="en-GB" sz="24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5. </a:t>
            </a:r>
            <a:r>
              <a:rPr lang="en-GB" sz="24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They are going to serve a delicious dinner tonight.</a:t>
            </a:r>
            <a:endParaRPr lang="en-GB" sz="24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A delicious dinner </a:t>
            </a:r>
            <a:r>
              <a:rPr lang="cs-CZ" sz="2400" b="1" dirty="0" smtClean="0">
                <a:latin typeface="Georgia" panose="02040502050405020303" pitchFamily="18" charset="0"/>
              </a:rPr>
              <a:t>_______________ </a:t>
            </a:r>
            <a:r>
              <a:rPr lang="en-GB" sz="2400" b="1" dirty="0" smtClean="0">
                <a:latin typeface="Georgia" panose="02040502050405020303" pitchFamily="18" charset="0"/>
              </a:rPr>
              <a:t>tonight.</a:t>
            </a:r>
            <a:endParaRPr lang="en-GB" sz="24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67744" y="2276872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is cleaned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47664" y="3068960"/>
            <a:ext cx="24865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repaired by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936429" y="3861048"/>
            <a:ext cx="4241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has recently been visited by 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915816" y="4690407"/>
            <a:ext cx="2592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will be finished</a:t>
            </a:r>
            <a:endParaRPr lang="cs-CZ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54794" y="5517232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is going </a:t>
            </a:r>
            <a:r>
              <a:rPr lang="cs-CZ" sz="22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to</a:t>
            </a:r>
            <a:r>
              <a:rPr lang="en-GB" sz="22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be served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3912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182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92270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Decide whether to use active or passive voice and fill in the gaps:</a:t>
            </a:r>
            <a:endParaRPr lang="en-GB" sz="16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The police _____ just ___________ (announce) that the </a:t>
            </a:r>
            <a:r>
              <a:rPr lang="en-GB" sz="2000" dirty="0" err="1" smtClean="0">
                <a:latin typeface="Georgia" panose="02040502050405020303" pitchFamily="18" charset="0"/>
              </a:rPr>
              <a:t>Portnoy's</a:t>
            </a:r>
            <a:r>
              <a:rPr lang="en-GB" sz="2000" dirty="0" smtClean="0">
                <a:latin typeface="Georgia" panose="02040502050405020303" pitchFamily="18" charset="0"/>
              </a:rPr>
              <a:t> Bank ____________ (rob) yesterday. Two men __________ (enter) the bank at 4.30 with guns in their hands. Customers and bank clerks ____________ (ask) to lie down on the floor and one of the bank clerks ___________ (make) to fill the robbers' bags with money. After that the two men _____ (leave) the bank quickly. The police officer Jason </a:t>
            </a:r>
            <a:r>
              <a:rPr lang="en-GB" sz="2000" dirty="0" err="1" smtClean="0">
                <a:latin typeface="Georgia" panose="02040502050405020303" pitchFamily="18" charset="0"/>
              </a:rPr>
              <a:t>Gregson</a:t>
            </a:r>
            <a:r>
              <a:rPr lang="en-GB" sz="2000" dirty="0" smtClean="0">
                <a:latin typeface="Georgia" panose="02040502050405020303" pitchFamily="18" charset="0"/>
              </a:rPr>
              <a:t> says that more than 200,000 pounds ____________ (steal) yesterday, but nobody ____________ (injure). Jason </a:t>
            </a:r>
            <a:r>
              <a:rPr lang="en-GB" sz="2000" dirty="0" err="1" smtClean="0">
                <a:latin typeface="Georgia" panose="02040502050405020303" pitchFamily="18" charset="0"/>
              </a:rPr>
              <a:t>Gregson</a:t>
            </a:r>
            <a:r>
              <a:rPr lang="en-GB" sz="2000" dirty="0" smtClean="0">
                <a:latin typeface="Georgia" panose="02040502050405020303" pitchFamily="18" charset="0"/>
              </a:rPr>
              <a:t> believes that the robbers ______________ (find) soon. The bank __</a:t>
            </a:r>
            <a:r>
              <a:rPr lang="cs-CZ" sz="2000" dirty="0" smtClean="0">
                <a:latin typeface="Georgia" panose="02040502050405020303" pitchFamily="18" charset="0"/>
              </a:rPr>
              <a:t>__</a:t>
            </a:r>
            <a:r>
              <a:rPr lang="en-GB" sz="2000" dirty="0" smtClean="0">
                <a:latin typeface="Georgia" panose="02040502050405020303" pitchFamily="18" charset="0"/>
              </a:rPr>
              <a:t>____________ (close) since yesterday. </a:t>
            </a:r>
            <a:endParaRPr lang="en-GB" sz="20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44096" y="1921788"/>
            <a:ext cx="886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</a:t>
            </a:r>
            <a:endParaRPr lang="en-US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911911"/>
            <a:ext cx="180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announced</a:t>
            </a:r>
            <a:endParaRPr lang="en-GB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9512" y="2350061"/>
            <a:ext cx="18549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robbed</a:t>
            </a:r>
            <a:endParaRPr lang="en-GB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51472" y="2342798"/>
            <a:ext cx="14402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entered</a:t>
            </a:r>
            <a:endParaRPr lang="en-GB" sz="2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79512" y="3212976"/>
            <a:ext cx="19966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 asked </a:t>
            </a:r>
            <a:endParaRPr lang="en-GB" sz="2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49361" y="3717032"/>
            <a:ext cx="17851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made</a:t>
            </a:r>
            <a:endParaRPr lang="en-GB" sz="2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223908" y="4158535"/>
            <a:ext cx="6652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left</a:t>
            </a:r>
            <a:endParaRPr lang="en-GB" sz="2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381252" y="4654297"/>
            <a:ext cx="2179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 stolen</a:t>
            </a:r>
            <a:endParaRPr lang="en-GB" sz="2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444096" y="5085184"/>
            <a:ext cx="21583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injured</a:t>
            </a:r>
            <a:endParaRPr lang="en-GB" sz="2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223908" y="5516071"/>
            <a:ext cx="2268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will be found</a:t>
            </a:r>
            <a:endParaRPr lang="en-GB" sz="22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924749" y="5507637"/>
            <a:ext cx="26318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has been closed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8439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passive and tenses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5" y="1340768"/>
            <a:ext cx="8712968" cy="5040559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Passive voice is used in all tenses including the following</a:t>
            </a:r>
            <a:r>
              <a:rPr lang="en-US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endParaRPr lang="cs-CZ" sz="17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US" sz="1100" dirty="0" smtClean="0">
              <a:latin typeface="Georgia" panose="02040502050405020303" pitchFamily="18" charset="0"/>
            </a:endParaRPr>
          </a:p>
          <a:p>
            <a:r>
              <a:rPr lang="en-US" sz="2400" dirty="0" smtClean="0">
                <a:latin typeface="Georgia" panose="02040502050405020303" pitchFamily="18" charset="0"/>
              </a:rPr>
              <a:t>The </a:t>
            </a:r>
            <a:r>
              <a:rPr lang="cs-CZ" sz="2400" dirty="0" smtClean="0">
                <a:latin typeface="Georgia" panose="02040502050405020303" pitchFamily="18" charset="0"/>
              </a:rPr>
              <a:t>data</a:t>
            </a:r>
            <a:r>
              <a:rPr lang="en-US" sz="2400" dirty="0" smtClean="0">
                <a:latin typeface="Georgia" panose="02040502050405020303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Georgia" panose="02040502050405020303" pitchFamily="18" charset="0"/>
              </a:rPr>
              <a:t>is being </a:t>
            </a:r>
            <a:r>
              <a:rPr lang="en-GB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processed</a:t>
            </a:r>
            <a:r>
              <a:rPr lang="cs-CZ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right now.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Georgia" panose="02040502050405020303" pitchFamily="18" charset="0"/>
              </a:rPr>
              <a:t>	</a:t>
            </a:r>
            <a:r>
              <a:rPr lang="en-US" sz="2000" b="1" dirty="0" smtClean="0">
                <a:latin typeface="Georgia" panose="02040502050405020303" pitchFamily="18" charset="0"/>
              </a:rPr>
              <a:t>PRESENT CONTINUOUS</a:t>
            </a:r>
          </a:p>
          <a:p>
            <a:r>
              <a:rPr lang="en-US" sz="2400" dirty="0" smtClean="0">
                <a:latin typeface="Georgia" panose="02040502050405020303" pitchFamily="18" charset="0"/>
              </a:rPr>
              <a:t>Many valuable buildings </a:t>
            </a:r>
            <a:r>
              <a:rPr lang="en-US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been destroyed </a:t>
            </a:r>
            <a:r>
              <a:rPr lang="en-US" sz="2400" dirty="0" smtClean="0">
                <a:latin typeface="Georgia" panose="02040502050405020303" pitchFamily="18" charset="0"/>
              </a:rPr>
              <a:t>before the government started protecting historical buildings.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Georgia" panose="02040502050405020303" pitchFamily="18" charset="0"/>
              </a:rPr>
              <a:t>	</a:t>
            </a:r>
            <a:r>
              <a:rPr lang="en-US" sz="2000" b="1" dirty="0" smtClean="0">
                <a:latin typeface="Georgia" panose="02040502050405020303" pitchFamily="18" charset="0"/>
              </a:rPr>
              <a:t>PAST PERFECT</a:t>
            </a:r>
          </a:p>
          <a:p>
            <a:r>
              <a:rPr lang="en-US" sz="2400" dirty="0" smtClean="0">
                <a:latin typeface="Georgia" panose="02040502050405020303" pitchFamily="18" charset="0"/>
              </a:rPr>
              <a:t>The customer </a:t>
            </a:r>
            <a:r>
              <a:rPr lang="en-US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was being served </a:t>
            </a:r>
            <a:r>
              <a:rPr lang="en-US" sz="2400" dirty="0" smtClean="0">
                <a:latin typeface="Georgia" panose="02040502050405020303" pitchFamily="18" charset="0"/>
              </a:rPr>
              <a:t>when all the light</a:t>
            </a:r>
            <a:r>
              <a:rPr lang="cs-CZ" sz="2400" dirty="0" smtClean="0">
                <a:latin typeface="Georgia" panose="02040502050405020303" pitchFamily="18" charset="0"/>
              </a:rPr>
              <a:t>s</a:t>
            </a:r>
            <a:r>
              <a:rPr lang="en-US" sz="2400" dirty="0" smtClean="0">
                <a:latin typeface="Georgia" panose="02040502050405020303" pitchFamily="18" charset="0"/>
              </a:rPr>
              <a:t> went out.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Georgia" panose="02040502050405020303" pitchFamily="18" charset="0"/>
              </a:rPr>
              <a:t>	</a:t>
            </a:r>
            <a:r>
              <a:rPr lang="en-US" sz="2000" b="1" dirty="0" smtClean="0">
                <a:latin typeface="Georgia" panose="02040502050405020303" pitchFamily="18" charset="0"/>
              </a:rPr>
              <a:t>PAST CONTINUOUS</a:t>
            </a:r>
          </a:p>
          <a:p>
            <a:r>
              <a:rPr lang="en-US" sz="2400" dirty="0" smtClean="0">
                <a:latin typeface="Georgia" panose="02040502050405020303" pitchFamily="18" charset="0"/>
              </a:rPr>
              <a:t>The </a:t>
            </a:r>
            <a:r>
              <a:rPr lang="en-GB" sz="2400" dirty="0" smtClean="0">
                <a:latin typeface="Georgia" panose="02040502050405020303" pitchFamily="18" charset="0"/>
              </a:rPr>
              <a:t>project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will have been completed </a:t>
            </a:r>
            <a:r>
              <a:rPr lang="en-US" sz="2400" dirty="0" smtClean="0">
                <a:latin typeface="Georgia" panose="02040502050405020303" pitchFamily="18" charset="0"/>
              </a:rPr>
              <a:t>by Friday.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Georgia" panose="02040502050405020303" pitchFamily="18" charset="0"/>
              </a:rPr>
              <a:t>	</a:t>
            </a:r>
            <a:r>
              <a:rPr lang="en-US" sz="2000" b="1" dirty="0" smtClean="0">
                <a:latin typeface="Georgia" panose="02040502050405020303" pitchFamily="18" charset="0"/>
              </a:rPr>
              <a:t>FUTURE PERFECT</a:t>
            </a:r>
          </a:p>
          <a:p>
            <a:r>
              <a:rPr lang="en-US" sz="2400" dirty="0" smtClean="0">
                <a:latin typeface="Georgia" panose="02040502050405020303" pitchFamily="18" charset="0"/>
              </a:rPr>
              <a:t>The book </a:t>
            </a:r>
            <a:r>
              <a:rPr lang="en-US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would be published </a:t>
            </a:r>
            <a:r>
              <a:rPr lang="en-US" sz="2400" dirty="0" smtClean="0">
                <a:latin typeface="Georgia" panose="02040502050405020303" pitchFamily="18" charset="0"/>
              </a:rPr>
              <a:t>if it </a:t>
            </a:r>
            <a:r>
              <a:rPr lang="en-US" sz="2400" dirty="0" smtClean="0">
                <a:latin typeface="Georgia" panose="02040502050405020303" pitchFamily="18" charset="0"/>
              </a:rPr>
              <a:t>w</a:t>
            </a:r>
            <a:r>
              <a:rPr lang="cs-CZ" sz="2400" dirty="0" err="1" smtClean="0">
                <a:latin typeface="Georgia" panose="02040502050405020303" pitchFamily="18" charset="0"/>
              </a:rPr>
              <a:t>ere</a:t>
            </a:r>
            <a:r>
              <a:rPr lang="en-US" sz="2400" dirty="0" smtClean="0"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written by a famous writer.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Georgia" panose="02040502050405020303" pitchFamily="18" charset="0"/>
              </a:rPr>
              <a:t>	</a:t>
            </a:r>
            <a:r>
              <a:rPr lang="en-US" sz="2000" b="1" dirty="0" smtClean="0">
                <a:latin typeface="Georgia" panose="02040502050405020303" pitchFamily="18" charset="0"/>
              </a:rPr>
              <a:t>CONDITIONAL</a:t>
            </a:r>
          </a:p>
          <a:p>
            <a:pPr marL="0" indent="0">
              <a:buNone/>
            </a:pPr>
            <a:endParaRPr lang="en-US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5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37312" y="1412195"/>
            <a:ext cx="8459435" cy="4896544"/>
          </a:xfrm>
          <a:solidFill>
            <a:schemeClr val="bg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GB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Rewrite the following active sentences using </a:t>
            </a:r>
            <a:r>
              <a:rPr lang="en-US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</a:t>
            </a:r>
            <a:r>
              <a:rPr lang="en-GB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passive form</a:t>
            </a:r>
            <a:r>
              <a:rPr lang="cs-CZ" sz="17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:</a:t>
            </a:r>
            <a:endParaRPr lang="en-GB" sz="17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1100" b="1" i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r>
              <a:rPr lang="en-GB" sz="2400" dirty="0" smtClean="0">
                <a:latin typeface="Georgia" panose="02040502050405020303" pitchFamily="18" charset="0"/>
              </a:rPr>
              <a:t>They are going to close the factory.</a:t>
            </a:r>
          </a:p>
          <a:p>
            <a:pPr mar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The factory </a:t>
            </a:r>
            <a:r>
              <a:rPr lang="cs-CZ" sz="2400" b="1" dirty="0" smtClean="0">
                <a:latin typeface="Georgia" panose="02040502050405020303" pitchFamily="18" charset="0"/>
              </a:rPr>
              <a:t>__________________.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They are still considering the matter.</a:t>
            </a:r>
          </a:p>
          <a:p>
            <a:pPr mar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The matter</a:t>
            </a:r>
            <a:r>
              <a:rPr lang="cs-CZ" sz="2400" b="1" dirty="0" smtClean="0">
                <a:latin typeface="Georgia" panose="02040502050405020303" pitchFamily="18" charset="0"/>
              </a:rPr>
              <a:t>_____________________</a:t>
            </a:r>
            <a:r>
              <a:rPr lang="en-GB" sz="2400" b="1" dirty="0" smtClean="0">
                <a:latin typeface="Georgia" panose="02040502050405020303" pitchFamily="18" charset="0"/>
              </a:rPr>
              <a:t>.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They were making every effort to end the strike.</a:t>
            </a:r>
          </a:p>
          <a:p>
            <a:pPr mar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Every effort</a:t>
            </a:r>
            <a:r>
              <a:rPr lang="cs-CZ" sz="2400" b="1" dirty="0" smtClean="0">
                <a:latin typeface="Georgia" panose="02040502050405020303" pitchFamily="18" charset="0"/>
              </a:rPr>
              <a:t> ___________________________</a:t>
            </a:r>
            <a:r>
              <a:rPr lang="en-GB" sz="2400" b="1" dirty="0" smtClean="0">
                <a:latin typeface="Georgia" panose="02040502050405020303" pitchFamily="18" charset="0"/>
              </a:rPr>
              <a:t>.</a:t>
            </a:r>
          </a:p>
          <a:p>
            <a:r>
              <a:rPr lang="en-GB" sz="2400" dirty="0" smtClean="0">
                <a:latin typeface="Georgia" panose="02040502050405020303" pitchFamily="18" charset="0"/>
              </a:rPr>
              <a:t>They had finished the work by the end of 2006.</a:t>
            </a:r>
          </a:p>
          <a:p>
            <a:pPr marL="0" indent="0">
              <a:buNone/>
            </a:pPr>
            <a:r>
              <a:rPr lang="en-GB" sz="2400" b="1" dirty="0" smtClean="0">
                <a:latin typeface="Georgia" panose="02040502050405020303" pitchFamily="18" charset="0"/>
              </a:rPr>
              <a:t>The work</a:t>
            </a:r>
            <a:r>
              <a:rPr lang="cs-CZ" sz="2400" b="1" dirty="0" smtClean="0">
                <a:latin typeface="Georgia" panose="02040502050405020303" pitchFamily="18" charset="0"/>
              </a:rPr>
              <a:t> _______________________________</a:t>
            </a:r>
            <a:r>
              <a:rPr lang="en-GB" sz="2400" b="1" dirty="0" smtClean="0">
                <a:latin typeface="Georgia" panose="02040502050405020303" pitchFamily="18" charset="0"/>
              </a:rPr>
              <a:t>.</a:t>
            </a:r>
          </a:p>
          <a:p>
            <a:r>
              <a:rPr lang="cs-CZ" sz="2400" dirty="0" smtClean="0">
                <a:latin typeface="Georgia" panose="02040502050405020303" pitchFamily="18" charset="0"/>
              </a:rPr>
              <a:t>By 2020</a:t>
            </a:r>
            <a:r>
              <a:rPr lang="en-GB" sz="2400" dirty="0" smtClean="0">
                <a:latin typeface="Georgia" panose="02040502050405020303" pitchFamily="18" charset="0"/>
              </a:rPr>
              <a:t> women will have achieved </a:t>
            </a:r>
            <a:r>
              <a:rPr lang="cs-CZ" sz="2400" dirty="0" smtClean="0">
                <a:latin typeface="Georgia" panose="02040502050405020303" pitchFamily="18" charset="0"/>
              </a:rPr>
              <a:t>full </a:t>
            </a:r>
            <a:r>
              <a:rPr lang="en-GB" sz="2400" dirty="0" smtClean="0">
                <a:latin typeface="Georgia" panose="02040502050405020303" pitchFamily="18" charset="0"/>
              </a:rPr>
              <a:t>equality.</a:t>
            </a:r>
          </a:p>
          <a:p>
            <a:pPr marL="0" indent="0">
              <a:buNone/>
            </a:pPr>
            <a:r>
              <a:rPr lang="cs-CZ" sz="2400" b="1" dirty="0" smtClean="0">
                <a:latin typeface="Georgia" panose="02040502050405020303" pitchFamily="18" charset="0"/>
              </a:rPr>
              <a:t>By 2020</a:t>
            </a:r>
            <a:r>
              <a:rPr lang="en-GB" sz="2400" b="1" dirty="0" smtClean="0">
                <a:latin typeface="Georgia" panose="02040502050405020303" pitchFamily="18" charset="0"/>
              </a:rPr>
              <a:t> full equality for women</a:t>
            </a:r>
            <a:r>
              <a:rPr lang="cs-CZ" sz="2400" b="1" dirty="0" smtClean="0">
                <a:latin typeface="Georgia" panose="02040502050405020303" pitchFamily="18" charset="0"/>
              </a:rPr>
              <a:t> _________________</a:t>
            </a:r>
            <a:r>
              <a:rPr lang="en-GB" sz="2400" b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39752" y="2276872"/>
            <a:ext cx="31470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is going to be </a:t>
            </a:r>
            <a:r>
              <a:rPr lang="en-GB" sz="22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closed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483768" y="3068960"/>
            <a:ext cx="36102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is still being considered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3934217"/>
            <a:ext cx="50095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was being made to end the strike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051720" y="4726305"/>
            <a:ext cx="5616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had been finished by the end of 2006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76056" y="5518393"/>
            <a:ext cx="36577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C00000"/>
                </a:solidFill>
                <a:latin typeface="Georgia" panose="02040502050405020303" pitchFamily="18" charset="0"/>
              </a:rPr>
              <a:t>will have been achieved</a:t>
            </a:r>
            <a:endParaRPr lang="cs-CZ" sz="2200" dirty="0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1824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The passive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1782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verbs with two objects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i="1" dirty="0">
                <a:latin typeface="Georgia" panose="02040502050405020303" pitchFamily="18" charset="0"/>
              </a:rPr>
              <a:t>Look at the sample sentences:</a:t>
            </a:r>
          </a:p>
          <a:p>
            <a:r>
              <a:rPr lang="en-GB" sz="2000" dirty="0">
                <a:latin typeface="Georgia" panose="02040502050405020303" pitchFamily="18" charset="0"/>
              </a:rPr>
              <a:t>The company sent </a:t>
            </a:r>
            <a:r>
              <a:rPr lang="en-GB" sz="2000" i="1" dirty="0">
                <a:latin typeface="Georgia" panose="02040502050405020303" pitchFamily="18" charset="0"/>
              </a:rPr>
              <a:t>the</a:t>
            </a:r>
            <a:r>
              <a:rPr lang="cs-CZ" sz="2000" i="1" dirty="0">
                <a:latin typeface="Georgia" panose="02040502050405020303" pitchFamily="18" charset="0"/>
              </a:rPr>
              <a:t> </a:t>
            </a:r>
            <a:r>
              <a:rPr lang="en-GB" sz="2000" i="1" dirty="0">
                <a:latin typeface="Georgia" panose="02040502050405020303" pitchFamily="18" charset="0"/>
              </a:rPr>
              <a:t>supplier </a:t>
            </a:r>
            <a:r>
              <a:rPr lang="en-GB" sz="2000" b="1" dirty="0">
                <a:latin typeface="Georgia" panose="02040502050405020303" pitchFamily="18" charset="0"/>
              </a:rPr>
              <a:t>a letter</a:t>
            </a:r>
            <a:r>
              <a:rPr lang="en-GB" sz="2000" dirty="0">
                <a:latin typeface="Georgia" panose="02040502050405020303" pitchFamily="18" charset="0"/>
              </a:rPr>
              <a:t>. </a:t>
            </a:r>
            <a:r>
              <a:rPr lang="cs-CZ" sz="2000" dirty="0">
                <a:latin typeface="Georgia" panose="02040502050405020303" pitchFamily="18" charset="0"/>
              </a:rPr>
              <a:t>						</a:t>
            </a:r>
            <a:r>
              <a:rPr lang="cs-CZ" sz="1400" i="1" dirty="0">
                <a:latin typeface="Georgia" panose="02040502050405020303" pitchFamily="18" charset="0"/>
              </a:rPr>
              <a:t>	</a:t>
            </a:r>
            <a:endParaRPr lang="en-GB" sz="1400" b="1" dirty="0">
              <a:latin typeface="Georgia" panose="02040502050405020303" pitchFamily="18" charset="0"/>
            </a:endParaRPr>
          </a:p>
          <a:p>
            <a:pPr marL="457200" indent="-457200">
              <a:buAutoNum type="arabicParenBoth"/>
            </a:pPr>
            <a:r>
              <a:rPr lang="en-GB" sz="2000" b="1" dirty="0">
                <a:solidFill>
                  <a:srgbClr val="C00000"/>
                </a:solidFill>
                <a:latin typeface="Georgia" panose="02040502050405020303" pitchFamily="18" charset="0"/>
              </a:rPr>
              <a:t>The supplier was sent a letter (by the company).</a:t>
            </a:r>
          </a:p>
          <a:p>
            <a:pPr marL="457200" indent="-457200">
              <a:buAutoNum type="arabicParenBoth"/>
            </a:pPr>
            <a:r>
              <a:rPr lang="en-GB" sz="2000" b="1" dirty="0">
                <a:solidFill>
                  <a:srgbClr val="C00000"/>
                </a:solidFill>
                <a:latin typeface="Georgia" panose="02040502050405020303" pitchFamily="18" charset="0"/>
              </a:rPr>
              <a:t> A letter was sent to the supplier (by the company).</a:t>
            </a: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A passive sentence is made by turning the object of an active sentence into the subject of a passive sentence. If a verb has two objects (a direct object and an indirect object), two passive sentences can be made.</a:t>
            </a:r>
          </a:p>
          <a:p>
            <a:pPr marL="0" indent="0">
              <a:buNone/>
            </a:pPr>
            <a:endParaRPr lang="en-GB" sz="9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r>
              <a:rPr lang="en-GB" sz="1800" dirty="0" smtClean="0">
                <a:latin typeface="Georgia" panose="02040502050405020303" pitchFamily="18" charset="0"/>
              </a:rPr>
              <a:t>Both options are grammatically correct but the first option is more common in English.</a:t>
            </a:r>
          </a:p>
          <a:p>
            <a:r>
              <a:rPr lang="en-GB" sz="1800" dirty="0" smtClean="0">
                <a:latin typeface="Georgia" panose="02040502050405020303" pitchFamily="18" charset="0"/>
              </a:rPr>
              <a:t>This applies </a:t>
            </a:r>
            <a:r>
              <a:rPr lang="en-US" sz="1800" dirty="0" smtClean="0">
                <a:latin typeface="Georgia" panose="02040502050405020303" pitchFamily="18" charset="0"/>
              </a:rPr>
              <a:t>mainly</a:t>
            </a:r>
            <a:r>
              <a:rPr lang="cs-CZ" sz="1800" dirty="0" smtClean="0">
                <a:latin typeface="Georgia" panose="02040502050405020303" pitchFamily="18" charset="0"/>
              </a:rPr>
              <a:t> </a:t>
            </a:r>
            <a:r>
              <a:rPr lang="en-GB" sz="1800" dirty="0" smtClean="0">
                <a:latin typeface="Georgia" panose="02040502050405020303" pitchFamily="18" charset="0"/>
              </a:rPr>
              <a:t>to the following verbs: 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give, lend, offer, pay, send, sell, show, promise, tell</a:t>
            </a:r>
            <a:r>
              <a:rPr lang="en-GB" sz="18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GB" sz="2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52428" y="235267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indirect object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174046" y="234966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Georgia" panose="02040502050405020303" pitchFamily="18" charset="0"/>
              </a:rPr>
              <a:t>direct object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82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 I-1</Template>
  <TotalTime>2866</TotalTime>
  <Words>2451</Words>
  <Application>Microsoft Office PowerPoint</Application>
  <PresentationFormat>Předvádění na obrazovce (4:3)</PresentationFormat>
  <Paragraphs>445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8</vt:i4>
      </vt:variant>
      <vt:variant>
        <vt:lpstr>Nadpisy snímků</vt:lpstr>
      </vt:variant>
      <vt:variant>
        <vt:i4>27</vt:i4>
      </vt:variant>
    </vt:vector>
  </HeadingPairs>
  <TitlesOfParts>
    <vt:vector size="39" baseType="lpstr">
      <vt:lpstr>Arial</vt:lpstr>
      <vt:lpstr>Calibri</vt:lpstr>
      <vt:lpstr>Garamond</vt:lpstr>
      <vt:lpstr>Georgia</vt:lpstr>
      <vt:lpstr>IB I-1</vt:lpstr>
      <vt:lpstr>1_IB I-1</vt:lpstr>
      <vt:lpstr>2_IB I-1</vt:lpstr>
      <vt:lpstr>3_IB I-1</vt:lpstr>
      <vt:lpstr>4_IB I-1</vt:lpstr>
      <vt:lpstr>5_IB I-1</vt:lpstr>
      <vt:lpstr>7_IB I-1</vt:lpstr>
      <vt:lpstr>8_IB I-1</vt:lpstr>
      <vt:lpstr> The passive</vt:lpstr>
      <vt:lpstr>the passive</vt:lpstr>
      <vt:lpstr>When is the passive used?</vt:lpstr>
      <vt:lpstr>the passive and tenses</vt:lpstr>
      <vt:lpstr>practice</vt:lpstr>
      <vt:lpstr>practice</vt:lpstr>
      <vt:lpstr>passive and tenses</vt:lpstr>
      <vt:lpstr>practice</vt:lpstr>
      <vt:lpstr>verbs with two objects</vt:lpstr>
      <vt:lpstr>practice</vt:lpstr>
      <vt:lpstr>causative get and have</vt:lpstr>
      <vt:lpstr>practice</vt:lpstr>
      <vt:lpstr>reporting with passive verbs (1)</vt:lpstr>
      <vt:lpstr>reporting with passive verbs (2)</vt:lpstr>
      <vt:lpstr>practice</vt:lpstr>
      <vt:lpstr>the passive gerund</vt:lpstr>
      <vt:lpstr> practice</vt:lpstr>
      <vt:lpstr>reporting about an earlier event</vt:lpstr>
      <vt:lpstr>reporting about an earlier event</vt:lpstr>
      <vt:lpstr>practice</vt:lpstr>
      <vt:lpstr>verbs which cannot be used in the passive voice</vt:lpstr>
      <vt:lpstr>additional points </vt:lpstr>
      <vt:lpstr>active and passive tenses chart</vt:lpstr>
      <vt:lpstr>active and passive tenses chart</vt:lpstr>
      <vt:lpstr>active and passive tenses chart</vt:lpstr>
      <vt:lpstr>active and passive tenses chart</vt:lpstr>
      <vt:lpstr>active and passive tenses chart</vt:lpstr>
    </vt:vector>
  </TitlesOfParts>
  <Company>Ekonomicko-správní fakulta Masarykovy univerzity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Wachsmuthová</dc:creator>
  <cp:lastModifiedBy>cjv</cp:lastModifiedBy>
  <cp:revision>232</cp:revision>
  <dcterms:created xsi:type="dcterms:W3CDTF">2013-09-02T10:58:55Z</dcterms:created>
  <dcterms:modified xsi:type="dcterms:W3CDTF">2016-01-25T23:07:52Z</dcterms:modified>
</cp:coreProperties>
</file>