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301" r:id="rId6"/>
    <p:sldId id="302" r:id="rId7"/>
    <p:sldId id="303" r:id="rId8"/>
    <p:sldId id="304" r:id="rId9"/>
    <p:sldId id="316" r:id="rId10"/>
    <p:sldId id="305" r:id="rId11"/>
    <p:sldId id="307" r:id="rId12"/>
    <p:sldId id="308" r:id="rId13"/>
    <p:sldId id="309" r:id="rId14"/>
    <p:sldId id="310" r:id="rId15"/>
    <p:sldId id="311" r:id="rId16"/>
    <p:sldId id="312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315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313" r:id="rId44"/>
    <p:sldId id="314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>
      <p:cViewPr varScale="1">
        <p:scale>
          <a:sx n="62" d="100"/>
          <a:sy n="62" d="100"/>
        </p:scale>
        <p:origin x="15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9C99C-6514-4E24-AEEE-825DE7612556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2361E-C900-4583-83CB-6810A6C1A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93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6187-FBEB-4CE7-AB6E-FB9583D80C4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27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D5D1-66CA-4EA8-8171-99E4D630CAD5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78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google.cz/url?sa=i&amp;rct=j&amp;q=&amp;esrc=s&amp;source=images&amp;cd=&amp;cad=rja&amp;uact=8&amp;ved=0ahUKEwi70KySuZ3MAhXLtBoKHb2tDGIQjRwIBw&amp;url=http://www.forum-inspirace.cz/&amp;bvm=bv.119745492,d.bGs&amp;psig=AFQjCNF4Lq46z0U7JSGq7zMsNirYod9k3A&amp;ust=146124960752549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ve.cz/clanky/nejlepsi-program-pro-firemni-finance-a-ucetnictvi/sc-3-a-159166/default.aspx" TargetMode="External"/><Relationship Id="rId2" Type="http://schemas.openxmlformats.org/officeDocument/2006/relationships/hyperlink" Target="http://www.mr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etnikavarna.cz/diskuse/vypis-prispevku/forumid-5912-mrp-nebo-pohoda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cs-CZ" dirty="0"/>
              <a:t>ICTU_P2</a:t>
            </a:r>
            <a:br>
              <a:rPr lang="cs-CZ" dirty="0"/>
            </a:br>
            <a:r>
              <a:rPr lang="cs-CZ" b="1" dirty="0"/>
              <a:t>Přehled vybraných ekonomických programů pro malé a střední firmy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322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Vzhled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41" y="1600200"/>
            <a:ext cx="6075118" cy="4525963"/>
          </a:xfrm>
        </p:spPr>
      </p:pic>
    </p:spTree>
    <p:extLst>
      <p:ext uri="{BB962C8B-B14F-4D97-AF65-F5344CB8AC3E}">
        <p14:creationId xmlns:p14="http://schemas.microsoft.com/office/powerpoint/2010/main" val="335808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Účetní systém MRP-K/S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Účetně-informační systém</a:t>
            </a:r>
          </a:p>
          <a:p>
            <a:r>
              <a:rPr lang="cs-CZ" dirty="0"/>
              <a:t>CRM</a:t>
            </a:r>
          </a:p>
          <a:p>
            <a:r>
              <a:rPr lang="cs-CZ" dirty="0"/>
              <a:t>Maloobchod</a:t>
            </a:r>
          </a:p>
          <a:p>
            <a:r>
              <a:rPr lang="cs-CZ" dirty="0"/>
              <a:t>Restaurace</a:t>
            </a:r>
          </a:p>
          <a:p>
            <a:r>
              <a:rPr lang="cs-CZ" dirty="0"/>
              <a:t>Evidence obalů</a:t>
            </a:r>
          </a:p>
          <a:p>
            <a:r>
              <a:rPr lang="cs-CZ" dirty="0"/>
              <a:t>Manažerské grafické analýzy</a:t>
            </a:r>
          </a:p>
          <a:p>
            <a:r>
              <a:rPr lang="cs-CZ" dirty="0"/>
              <a:t>Daňová optimalizace</a:t>
            </a:r>
          </a:p>
          <a:p>
            <a:r>
              <a:rPr lang="cs-CZ" dirty="0"/>
              <a:t>12 498 Kč</a:t>
            </a:r>
          </a:p>
        </p:txBody>
      </p:sp>
      <p:pic>
        <p:nvPicPr>
          <p:cNvPr id="6146" name="Picture 2" descr="http://www.jobsought.com/wp-content/uploads/2016/01/accounting-softw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9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Výhody a 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Komplexní systém</a:t>
            </a:r>
          </a:p>
          <a:p>
            <a:r>
              <a:rPr lang="cs-CZ" dirty="0"/>
              <a:t>Online podpora</a:t>
            </a:r>
          </a:p>
          <a:p>
            <a:r>
              <a:rPr lang="cs-CZ" dirty="0"/>
              <a:t>Grafické analýzy</a:t>
            </a:r>
          </a:p>
          <a:p>
            <a:r>
              <a:rPr lang="cs-CZ" dirty="0"/>
              <a:t>Vhodný pro podnikatele, malé i střední podniky</a:t>
            </a:r>
          </a:p>
          <a:p>
            <a:r>
              <a:rPr lang="cs-CZ" dirty="0"/>
              <a:t>Přehlednost</a:t>
            </a:r>
          </a:p>
          <a:p>
            <a:r>
              <a:rPr lang="cs-CZ" dirty="0"/>
              <a:t>Časté aktualizace</a:t>
            </a:r>
          </a:p>
          <a:p>
            <a:r>
              <a:rPr lang="cs-CZ" dirty="0"/>
              <a:t>Snadné ovládání</a:t>
            </a:r>
          </a:p>
          <a:p>
            <a:endParaRPr lang="cs-CZ" dirty="0"/>
          </a:p>
        </p:txBody>
      </p:sp>
      <p:pic>
        <p:nvPicPr>
          <p:cNvPr id="8194" name="Picture 2" descr="https://upload.wikimedia.org/wikipedia/commons/thumb/e/eb/Blue_check.svg/220px-Blue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2599556" cy="25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3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Vzhled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3" y="1412776"/>
            <a:ext cx="7257497" cy="4608511"/>
          </a:xfrm>
        </p:spPr>
      </p:pic>
    </p:spTree>
    <p:extLst>
      <p:ext uri="{BB962C8B-B14F-4D97-AF65-F5344CB8AC3E}">
        <p14:creationId xmlns:p14="http://schemas.microsoft.com/office/powerpoint/2010/main" val="184694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0992"/>
            <a:ext cx="8718036" cy="4145639"/>
          </a:xfrm>
          <a:prstGeom prst="rect">
            <a:avLst/>
          </a:prstGeom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6156176" y="5013176"/>
            <a:ext cx="4010784" cy="135997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0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+mn-lt"/>
              </a:rPr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česká softwarová společnost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vyrábí řadu informačních systémů ABRA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trhu působí od roku 1991 (do roku 2006 AKTIS, s. r. o./a. 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sídlo v Praze, 9 poboček v ČR a 2 na Slovensku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45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+mn-lt"/>
              </a:rPr>
              <a:t>Reference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až 20.000 zákazníků po celém světě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98% spokojenost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" y="5071863"/>
            <a:ext cx="3409950" cy="1190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786" y="5071863"/>
            <a:ext cx="2343150" cy="12001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046" y="5093021"/>
            <a:ext cx="2857500" cy="11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+mn-lt"/>
              </a:rPr>
              <a:t>Poskytované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uživatelská školení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konzultace a servis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vedení účetnictví, mzdové agendy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ekonomické poradenství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ABRA online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tvorba webových stránek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správa IT</a:t>
            </a:r>
          </a:p>
        </p:txBody>
      </p:sp>
    </p:spTree>
    <p:extLst>
      <p:ext uri="{BB962C8B-B14F-4D97-AF65-F5344CB8AC3E}">
        <p14:creationId xmlns:p14="http://schemas.microsoft.com/office/powerpoint/2010/main" val="187990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aktivním podporovatelem podnikatelského prostředí, rozvoje firem a vzdělávání studentů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podporuje projekty, které považuje za důležité pro rozvoj české společnosti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705777" y="4354047"/>
            <a:ext cx="2952328" cy="2037574"/>
            <a:chOff x="108008" y="4150228"/>
            <a:chExt cx="2952328" cy="2037574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4453129"/>
              <a:ext cx="2376264" cy="1734673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108008" y="4150228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 práce na kole</a:t>
              </a:r>
            </a:p>
          </p:txBody>
        </p:sp>
      </p:grpSp>
      <p:pic>
        <p:nvPicPr>
          <p:cNvPr id="1028" name="Picture 4" descr="Diplomová práce roku 2011, 6. roční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9"/>
          <a:stretch/>
        </p:blipFill>
        <p:spPr bwMode="auto">
          <a:xfrm>
            <a:off x="4007292" y="4906611"/>
            <a:ext cx="2190563" cy="14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orum-inspirace.cz/fs/c94bcd0e-ae9e-11e3-b77b-984be1e9fad2-logo-forum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02" y="4814017"/>
            <a:ext cx="1424225" cy="15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7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167376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dirty="0"/>
              <a:t> </a:t>
            </a:r>
            <a:r>
              <a:rPr lang="cs-CZ" sz="2600" dirty="0">
                <a:solidFill>
                  <a:schemeClr val="tx1"/>
                </a:solidFill>
              </a:rPr>
              <a:t>informační systémy pro střední a velké podniky pokrývající veškeré firemní procesy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sz="2600" dirty="0">
                <a:solidFill>
                  <a:schemeClr val="tx1"/>
                </a:solidFill>
              </a:rPr>
              <a:t> jádro vždy obsahuje moduly: Účetnictví, Banku, Majetek, Pokladnu, Nákup, Prodej a Skladové hospodářství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sz="2600" dirty="0">
                <a:solidFill>
                  <a:schemeClr val="tx1"/>
                </a:solidFill>
              </a:rPr>
              <a:t> možnost dokoupení dalších modulů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sz="2600" dirty="0">
                <a:solidFill>
                  <a:schemeClr val="tx1"/>
                </a:solidFill>
              </a:rPr>
              <a:t> prodej nebo pronájem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cs-CZ" sz="2600" dirty="0">
                <a:solidFill>
                  <a:schemeClr val="tx1"/>
                </a:solidFill>
              </a:rPr>
              <a:t> přizpůsobení systému konkrétnímu podnikatelskému oboru (restaurace, cestovní kanceláře, reklamní agentury apod.)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  <p:pic>
        <p:nvPicPr>
          <p:cNvPr id="2050" name="Picture 2" descr="https://www.abra.eu/stazeni-souboru/820/g4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71276"/>
            <a:ext cx="4056715" cy="12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abra.eu/stazeni-souboru/819/g3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276"/>
            <a:ext cx="4236389" cy="13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0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MRP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8293" y="4481526"/>
            <a:ext cx="6400800" cy="1752600"/>
          </a:xfrm>
        </p:spPr>
        <p:txBody>
          <a:bodyPr/>
          <a:lstStyle/>
          <a:p>
            <a:r>
              <a:rPr lang="sk-SK" dirty="0"/>
              <a:t>Charakteristika </a:t>
            </a:r>
            <a:r>
              <a:rPr lang="cs-CZ" dirty="0"/>
              <a:t>produktů</a:t>
            </a: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9388" y="535782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</a:t>
            </a:r>
            <a:endParaRPr lang="sk-SK" dirty="0"/>
          </a:p>
        </p:txBody>
      </p:sp>
      <p:pic>
        <p:nvPicPr>
          <p:cNvPr id="1026" name="Picture 2" descr="http://progress-plus.co.uk/wp-content/uploads/2014/11/M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951081" cy="35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4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609850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131">
            <a:off x="2786728" y="370739"/>
            <a:ext cx="3695700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352675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754">
            <a:off x="2587348" y="3556842"/>
            <a:ext cx="3648075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6014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4013" cy="5328592"/>
          </a:xfrm>
        </p:spPr>
      </p:pic>
    </p:spTree>
    <p:extLst>
      <p:ext uri="{BB962C8B-B14F-4D97-AF65-F5344CB8AC3E}">
        <p14:creationId xmlns:p14="http://schemas.microsoft.com/office/powerpoint/2010/main" val="1107507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229350" cy="1428750"/>
          </a:xfrm>
        </p:spPr>
      </p:pic>
      <p:sp>
        <p:nvSpPr>
          <p:cNvPr id="5" name="Obdélník 4"/>
          <p:cNvSpPr/>
          <p:nvPr/>
        </p:nvSpPr>
        <p:spPr>
          <a:xfrm>
            <a:off x="683568" y="1982437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cs-CZ" sz="2800" dirty="0"/>
              <a:t> účetní on-line software určený pro potřeby menších firem, živnostníků a účetních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cs-CZ" sz="2800" dirty="0"/>
              <a:t> prodej nebo pronájem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cs-CZ" sz="2800" dirty="0"/>
              <a:t> 3 varianty:   ONE  →  BUSINESS   →   PREMIUM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cs-CZ" sz="2800" dirty="0"/>
              <a:t> ONE obsahuje moduly: Daňová evidence, Podvojné účetnictví, Fakturace, Banka a pokladna, Sklady, Majetek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407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prodiss.cz/images/w10/001hlavniOb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07707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7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536" y="1916832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cs-CZ" sz="2400" dirty="0"/>
              <a:t>aplikace k evidenci a následnému vyhodnocování a vyúčtování pracovního času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cs-CZ" sz="2400" dirty="0"/>
              <a:t>dostupná na webu, tabletu a nebo přes mobil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cs-CZ" sz="2400" dirty="0"/>
              <a:t>tvoří jí následující provázané moduly: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cs-CZ" sz="2400" b="1" dirty="0"/>
              <a:t>1. </a:t>
            </a:r>
            <a:r>
              <a:rPr lang="cs-CZ" sz="2400" b="1" dirty="0" err="1"/>
              <a:t>Attendance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pt-BR" sz="2400" dirty="0"/>
              <a:t>evidence docházky a přestávek</a:t>
            </a:r>
            <a:endParaRPr lang="cs-CZ" sz="2400" dirty="0"/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cs-CZ" sz="2400" b="1" dirty="0"/>
              <a:t>2. </a:t>
            </a:r>
            <a:r>
              <a:rPr lang="cs-CZ" sz="2400" b="1" dirty="0" err="1"/>
              <a:t>Time</a:t>
            </a:r>
            <a:r>
              <a:rPr lang="cs-CZ" sz="2400" b="1" dirty="0"/>
              <a:t> </a:t>
            </a:r>
            <a:r>
              <a:rPr lang="cs-CZ" sz="2400" b="1" dirty="0" err="1"/>
              <a:t>Tracking</a:t>
            </a:r>
            <a:r>
              <a:rPr lang="cs-CZ" sz="2400" b="1" dirty="0"/>
              <a:t> </a:t>
            </a:r>
            <a:r>
              <a:rPr lang="cs-CZ" sz="2400" dirty="0"/>
              <a:t>- sledování pracovního času stráveného na projektech </a:t>
            </a:r>
          </a:p>
          <a:p>
            <a:pPr>
              <a:spcBef>
                <a:spcPts val="1200"/>
              </a:spcBef>
              <a:buClr>
                <a:schemeClr val="accent1"/>
              </a:buClr>
            </a:pPr>
            <a:r>
              <a:rPr lang="cs-CZ" sz="2400" b="1" dirty="0"/>
              <a:t>3. </a:t>
            </a:r>
            <a:r>
              <a:rPr lang="cs-CZ" sz="2400" b="1" dirty="0" err="1"/>
              <a:t>Billing</a:t>
            </a:r>
            <a:r>
              <a:rPr lang="cs-CZ" sz="2400" b="1" dirty="0"/>
              <a:t> </a:t>
            </a:r>
            <a:r>
              <a:rPr lang="cs-CZ" sz="2400" dirty="0"/>
              <a:t>– vyúčtování odpracovaného času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552728" cy="810407"/>
          </a:xfrm>
        </p:spPr>
      </p:pic>
    </p:spTree>
    <p:extLst>
      <p:ext uri="{BB962C8B-B14F-4D97-AF65-F5344CB8AC3E}">
        <p14:creationId xmlns:p14="http://schemas.microsoft.com/office/powerpoint/2010/main" val="178595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https://www.primaerp.com/assets/attendance/webapps/cs_cz_3-10307e4ac55ada7c2420f21b87d0e1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51974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7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88840"/>
            <a:ext cx="7709481" cy="40233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/>
              <a:t> ABRA </a:t>
            </a:r>
            <a:r>
              <a:rPr lang="cs-CZ" sz="2800" b="1" dirty="0" err="1"/>
              <a:t>eSHOP</a:t>
            </a:r>
            <a:r>
              <a:rPr lang="cs-CZ" sz="2800" b="1" dirty="0"/>
              <a:t> </a:t>
            </a:r>
            <a:r>
              <a:rPr lang="cs-CZ" sz="2800" dirty="0"/>
              <a:t>- prodej s kompletní správou přímo v informačním systému ABRA</a:t>
            </a:r>
          </a:p>
          <a:p>
            <a:pPr>
              <a:buFont typeface="Wingdings" pitchFamily="2" charset="2"/>
              <a:buChar char="v"/>
            </a:pPr>
            <a:endParaRPr lang="cs-CZ" sz="2800" dirty="0"/>
          </a:p>
          <a:p>
            <a:pPr>
              <a:buFont typeface="Wingdings" pitchFamily="2" charset="2"/>
              <a:buChar char="v"/>
            </a:pPr>
            <a:r>
              <a:rPr lang="cs-CZ" sz="2800" dirty="0"/>
              <a:t> </a:t>
            </a:r>
            <a:r>
              <a:rPr lang="cs-CZ" sz="2800" b="1" dirty="0"/>
              <a:t>ABRA </a:t>
            </a:r>
            <a:r>
              <a:rPr lang="cs-CZ" sz="2800" b="1" dirty="0" err="1"/>
              <a:t>iGATE</a:t>
            </a:r>
            <a:r>
              <a:rPr lang="cs-CZ" sz="2800" b="1" dirty="0"/>
              <a:t> </a:t>
            </a:r>
            <a:r>
              <a:rPr lang="cs-CZ" sz="2800" dirty="0"/>
              <a:t>- zobrazení dat uložených v informačním systému na libovolném zařízení připojeném k internetu</a:t>
            </a:r>
          </a:p>
          <a:p>
            <a:pPr>
              <a:buFont typeface="Wingdings" pitchFamily="2" charset="2"/>
              <a:buChar char="v"/>
            </a:pPr>
            <a:endParaRPr lang="cs-CZ" sz="2800" dirty="0"/>
          </a:p>
          <a:p>
            <a:pPr>
              <a:buFont typeface="Wingdings" pitchFamily="2" charset="2"/>
              <a:buChar char="v"/>
            </a:pPr>
            <a:r>
              <a:rPr lang="cs-CZ" sz="2800" dirty="0"/>
              <a:t> </a:t>
            </a:r>
            <a:r>
              <a:rPr lang="cs-CZ" sz="2800" b="1" dirty="0"/>
              <a:t>ABRA </a:t>
            </a:r>
            <a:r>
              <a:rPr lang="cs-CZ" sz="2800" b="1" dirty="0" err="1"/>
              <a:t>mGATE</a:t>
            </a:r>
            <a:r>
              <a:rPr lang="cs-CZ" sz="2800" b="1" dirty="0"/>
              <a:t> </a:t>
            </a:r>
            <a:r>
              <a:rPr lang="cs-CZ" sz="2800" dirty="0"/>
              <a:t>- aplikace pro mobily a tablety umožňující on-line napojení na informační systémy ABRA</a:t>
            </a:r>
          </a:p>
          <a:p>
            <a:endParaRPr lang="cs-CZ" dirty="0"/>
          </a:p>
          <a:p>
            <a:r>
              <a:rPr lang="cs-CZ" dirty="0"/>
              <a:t>a další…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produkty</a:t>
            </a:r>
          </a:p>
        </p:txBody>
      </p:sp>
    </p:spTree>
    <p:extLst>
      <p:ext uri="{BB962C8B-B14F-4D97-AF65-F5344CB8AC3E}">
        <p14:creationId xmlns:p14="http://schemas.microsoft.com/office/powerpoint/2010/main" val="3828073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B6AFB-53DC-4BF8-AE57-F7CAC3FF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EA4A6-A318-47C4-B4D1-7B413FE54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www.popronsystems.cz/get/22.jpg?s=xxl">
            <a:extLst>
              <a:ext uri="{FF2B5EF4-FFF2-40B4-BE49-F238E27FC236}">
                <a16:creationId xmlns:a16="http://schemas.microsoft.com/office/drawing/2014/main" id="{EA9630C5-D822-4F38-A752-A442BBAF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98860" cy="48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37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sk-SK" dirty="0"/>
              <a:t>O </a:t>
            </a:r>
            <a:r>
              <a:rPr lang="sk-SK" dirty="0" err="1"/>
              <a:t>společnosti</a:t>
            </a:r>
            <a:endParaRPr lang="sk-SK" dirty="0"/>
          </a:p>
          <a:p>
            <a:pPr>
              <a:lnSpc>
                <a:spcPct val="200000"/>
              </a:lnSpc>
            </a:pPr>
            <a:r>
              <a:rPr lang="sk-SK" dirty="0"/>
              <a:t>Produkty</a:t>
            </a:r>
          </a:p>
          <a:p>
            <a:pPr>
              <a:lnSpc>
                <a:spcPct val="200000"/>
              </a:lnSpc>
            </a:pPr>
            <a:r>
              <a:rPr lang="sk-SK" dirty="0" err="1"/>
              <a:t>Helios</a:t>
            </a:r>
            <a:r>
              <a:rPr lang="sk-SK" dirty="0"/>
              <a:t> </a:t>
            </a:r>
            <a:r>
              <a:rPr lang="sk-SK" dirty="0" err="1"/>
              <a:t>Red</a:t>
            </a:r>
            <a:endParaRPr lang="sk-SK" dirty="0"/>
          </a:p>
          <a:p>
            <a:endParaRPr lang="sk-SK" dirty="0"/>
          </a:p>
        </p:txBody>
      </p:sp>
      <p:pic>
        <p:nvPicPr>
          <p:cNvPr id="6" name="Picture 2" descr="http://www.popronsystems.cz/get/22.jpg?s=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18223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Asseco</a:t>
            </a:r>
            <a:r>
              <a:rPr lang="sk-SK" dirty="0"/>
              <a:t> </a:t>
            </a:r>
            <a:r>
              <a:rPr lang="sk-SK" dirty="0" err="1"/>
              <a:t>Solutions</a:t>
            </a:r>
            <a:r>
              <a:rPr lang="sk-SK" dirty="0"/>
              <a:t>, a.s.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Největší</a:t>
            </a:r>
            <a:r>
              <a:rPr lang="sk-SK" dirty="0"/>
              <a:t> </a:t>
            </a:r>
            <a:r>
              <a:rPr lang="sk-SK" dirty="0" err="1"/>
              <a:t>distributor</a:t>
            </a:r>
            <a:r>
              <a:rPr lang="sk-SK" dirty="0"/>
              <a:t> IS v ČR a SR</a:t>
            </a:r>
          </a:p>
          <a:p>
            <a:r>
              <a:rPr lang="sk-SK" dirty="0"/>
              <a:t>hlavní činnosti: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dirty="0"/>
              <a:t>vývoj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dirty="0" err="1"/>
              <a:t>implementace</a:t>
            </a:r>
            <a:endParaRPr lang="sk-SK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k-SK" dirty="0"/>
              <a:t>podpora</a:t>
            </a:r>
          </a:p>
        </p:txBody>
      </p:sp>
      <p:pic>
        <p:nvPicPr>
          <p:cNvPr id="9218" name="Picture 2" descr="http://www.assecosolutions.com/themes/asseco/_images/social/Asseco-Solu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72660"/>
            <a:ext cx="2880320" cy="1504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MRP-Informatics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Vznik v roce 1990,</a:t>
            </a:r>
          </a:p>
          <a:p>
            <a:r>
              <a:rPr lang="cs-CZ" dirty="0"/>
              <a:t>Základ společnosti pochází z JZD Slušovice</a:t>
            </a:r>
          </a:p>
          <a:p>
            <a:r>
              <a:rPr lang="cs-CZ" dirty="0"/>
              <a:t>Vývoj informačních systémů</a:t>
            </a:r>
          </a:p>
          <a:p>
            <a:r>
              <a:rPr lang="cs-CZ" dirty="0"/>
              <a:t>Pobočka na Slovensku</a:t>
            </a:r>
          </a:p>
          <a:p>
            <a:r>
              <a:rPr lang="sk-SK" dirty="0"/>
              <a:t>vývoj a </a:t>
            </a:r>
            <a:r>
              <a:rPr lang="cs-CZ" dirty="0"/>
              <a:t>velkodistribuce</a:t>
            </a:r>
            <a:r>
              <a:rPr lang="sk-SK" dirty="0"/>
              <a:t> softwarových </a:t>
            </a:r>
            <a:r>
              <a:rPr lang="cs-CZ" dirty="0"/>
              <a:t>ekonomicko-účetních</a:t>
            </a:r>
            <a:r>
              <a:rPr lang="sk-SK" dirty="0"/>
              <a:t> agend</a:t>
            </a:r>
          </a:p>
          <a:p>
            <a:r>
              <a:rPr lang="cs-CZ" dirty="0" err="1"/>
              <a:t>Videosystémy</a:t>
            </a:r>
            <a:r>
              <a:rPr lang="sk-SK" dirty="0"/>
              <a:t> na </a:t>
            </a:r>
            <a:r>
              <a:rPr lang="cs-CZ" dirty="0"/>
              <a:t>monitorování</a:t>
            </a:r>
            <a:r>
              <a:rPr lang="sk-SK" dirty="0"/>
              <a:t> a </a:t>
            </a:r>
            <a:r>
              <a:rPr lang="cs-CZ" dirty="0"/>
              <a:t>střežení</a:t>
            </a:r>
            <a:r>
              <a:rPr lang="sk-SK" dirty="0"/>
              <a:t> </a:t>
            </a:r>
            <a:r>
              <a:rPr lang="cs-CZ" dirty="0"/>
              <a:t>objektů</a:t>
            </a:r>
          </a:p>
          <a:p>
            <a:r>
              <a:rPr lang="cs-CZ" dirty="0"/>
              <a:t>Internetové služby</a:t>
            </a:r>
            <a:endParaRPr lang="sk-SK" dirty="0"/>
          </a:p>
        </p:txBody>
      </p:sp>
      <p:pic>
        <p:nvPicPr>
          <p:cNvPr id="2050" name="Picture 2" descr="http://static1.squarespace.com/static/5294d152e4b070faa7d36388/t/533f4d7ae4b077ee2ed6bf6f/1460129246652/?format=75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848497" cy="15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57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967" y="908720"/>
            <a:ext cx="7024744" cy="1143000"/>
          </a:xfrm>
        </p:spPr>
        <p:txBody>
          <a:bodyPr>
            <a:normAutofit/>
          </a:bodyPr>
          <a:lstStyle/>
          <a:p>
            <a:r>
              <a:rPr lang="sk-SK" b="1" dirty="0"/>
              <a:t>Produkty</a:t>
            </a:r>
          </a:p>
        </p:txBody>
      </p:sp>
      <p:sp>
        <p:nvSpPr>
          <p:cNvPr id="4" name="Obdĺžnik 3"/>
          <p:cNvSpPr/>
          <p:nvPr/>
        </p:nvSpPr>
        <p:spPr>
          <a:xfrm>
            <a:off x="971600" y="2348880"/>
            <a:ext cx="2376264" cy="115212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rgbClr val="008000"/>
                </a:solidFill>
              </a:rPr>
              <a:t>Helios</a:t>
            </a:r>
            <a:r>
              <a:rPr lang="sk-SK" sz="2400" b="1" dirty="0">
                <a:solidFill>
                  <a:srgbClr val="008000"/>
                </a:solidFill>
              </a:rPr>
              <a:t> </a:t>
            </a:r>
            <a:r>
              <a:rPr lang="sk-SK" sz="2400" b="1" dirty="0" err="1">
                <a:solidFill>
                  <a:srgbClr val="008000"/>
                </a:solidFill>
              </a:rPr>
              <a:t>Green</a:t>
            </a:r>
            <a:endParaRPr lang="sk-SK" sz="2400" b="1" dirty="0">
              <a:solidFill>
                <a:srgbClr val="008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012160" y="2321915"/>
            <a:ext cx="2232248" cy="1179093"/>
          </a:xfrm>
          <a:prstGeom prst="rect">
            <a:avLst/>
          </a:prstGeom>
          <a:solidFill>
            <a:srgbClr val="FF818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rgbClr val="C00000"/>
                </a:solidFill>
              </a:rPr>
              <a:t>Helios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sk-SK" sz="2400" b="1" dirty="0" err="1">
                <a:solidFill>
                  <a:srgbClr val="C00000"/>
                </a:solidFill>
              </a:rPr>
              <a:t>Red</a:t>
            </a:r>
            <a:endParaRPr lang="sk-SK" sz="2400" b="1" dirty="0">
              <a:solidFill>
                <a:srgbClr val="C0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616660" y="2348880"/>
            <a:ext cx="2215480" cy="116726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rgbClr val="823500"/>
                </a:solidFill>
              </a:rPr>
              <a:t>Helios</a:t>
            </a:r>
            <a:r>
              <a:rPr lang="sk-SK" sz="2400" b="1" dirty="0">
                <a:solidFill>
                  <a:srgbClr val="823500"/>
                </a:solidFill>
              </a:rPr>
              <a:t> Orange</a:t>
            </a:r>
          </a:p>
        </p:txBody>
      </p:sp>
      <p:sp>
        <p:nvSpPr>
          <p:cNvPr id="7" name="Obdĺžnik 6"/>
          <p:cNvSpPr/>
          <p:nvPr/>
        </p:nvSpPr>
        <p:spPr>
          <a:xfrm>
            <a:off x="5940152" y="3858190"/>
            <a:ext cx="2376264" cy="107726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chemeClr val="tx1"/>
                </a:solidFill>
              </a:rPr>
              <a:t>Helios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Easy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971600" y="3858190"/>
            <a:ext cx="2349624" cy="1080121"/>
          </a:xfrm>
          <a:prstGeom prst="rect">
            <a:avLst/>
          </a:prstGeom>
          <a:solidFill>
            <a:srgbClr val="8FE2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rgbClr val="002060"/>
                </a:solidFill>
              </a:rPr>
              <a:t>Helios</a:t>
            </a:r>
            <a:r>
              <a:rPr lang="sk-SK" sz="2400" b="1" dirty="0">
                <a:solidFill>
                  <a:srgbClr val="002060"/>
                </a:solidFill>
              </a:rPr>
              <a:t> One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3566889" y="3839787"/>
            <a:ext cx="2232248" cy="1077264"/>
          </a:xfrm>
          <a:prstGeom prst="rect">
            <a:avLst/>
          </a:prstGeom>
          <a:solidFill>
            <a:srgbClr val="FFFF6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rgbClr val="C08000"/>
                </a:solidFill>
              </a:rPr>
              <a:t>Helios</a:t>
            </a:r>
            <a:r>
              <a:rPr lang="sk-SK" sz="2400" b="1" dirty="0">
                <a:solidFill>
                  <a:srgbClr val="C08000"/>
                </a:solidFill>
              </a:rPr>
              <a:t> </a:t>
            </a:r>
            <a:r>
              <a:rPr lang="sk-SK" sz="2400" b="1" dirty="0" err="1">
                <a:solidFill>
                  <a:srgbClr val="C08000"/>
                </a:solidFill>
              </a:rPr>
              <a:t>Fenix</a:t>
            </a:r>
            <a:endParaRPr lang="sk-SK" sz="2400" b="1" dirty="0">
              <a:solidFill>
                <a:srgbClr val="C08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944960" y="5111137"/>
            <a:ext cx="2376264" cy="1077264"/>
          </a:xfrm>
          <a:prstGeom prst="rect">
            <a:avLst/>
          </a:prstGeom>
          <a:solidFill>
            <a:srgbClr val="C563A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542045"/>
                </a:solidFill>
              </a:rPr>
              <a:t>Mobilní </a:t>
            </a:r>
            <a:r>
              <a:rPr lang="sk-SK" sz="2400" b="1" dirty="0" err="1">
                <a:solidFill>
                  <a:srgbClr val="542045"/>
                </a:solidFill>
              </a:rPr>
              <a:t>řešení</a:t>
            </a:r>
            <a:endParaRPr lang="sk-SK" sz="2400" b="1" dirty="0">
              <a:solidFill>
                <a:srgbClr val="542045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575987" y="5117708"/>
            <a:ext cx="2256153" cy="1077264"/>
          </a:xfrm>
          <a:prstGeom prst="rect">
            <a:avLst/>
          </a:prstGeom>
          <a:solidFill>
            <a:srgbClr val="FF99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>
                <a:solidFill>
                  <a:srgbClr val="8C2885"/>
                </a:solidFill>
              </a:rPr>
              <a:t>Další</a:t>
            </a:r>
            <a:r>
              <a:rPr lang="sk-SK" sz="2400" b="1" dirty="0">
                <a:solidFill>
                  <a:srgbClr val="8C2885"/>
                </a:solidFill>
              </a:rPr>
              <a:t> produkty</a:t>
            </a:r>
          </a:p>
        </p:txBody>
      </p:sp>
    </p:spTree>
    <p:extLst>
      <p:ext uri="{BB962C8B-B14F-4D97-AF65-F5344CB8AC3E}">
        <p14:creationId xmlns:p14="http://schemas.microsoft.com/office/powerpoint/2010/main" val="28585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Helios</a:t>
            </a:r>
            <a:r>
              <a:rPr lang="sk-SK" dirty="0"/>
              <a:t> </a:t>
            </a:r>
            <a:r>
              <a:rPr lang="sk-SK" dirty="0" err="1"/>
              <a:t>Red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492" y="2636912"/>
            <a:ext cx="6984892" cy="319571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dirty="0" err="1"/>
              <a:t>Zpracování</a:t>
            </a:r>
            <a:r>
              <a:rPr lang="sk-SK" dirty="0"/>
              <a:t>  agend malých a </a:t>
            </a:r>
            <a:r>
              <a:rPr lang="sk-SK" dirty="0" err="1"/>
              <a:t>středních</a:t>
            </a:r>
            <a:r>
              <a:rPr lang="sk-SK" dirty="0"/>
              <a:t> </a:t>
            </a:r>
            <a:r>
              <a:rPr lang="sk-SK" dirty="0" err="1"/>
              <a:t>firem</a:t>
            </a:r>
            <a:r>
              <a:rPr lang="sk-SK" dirty="0"/>
              <a:t> a </a:t>
            </a:r>
            <a:r>
              <a:rPr lang="sk-SK" dirty="0" err="1"/>
              <a:t>podnikatelů</a:t>
            </a:r>
            <a:r>
              <a:rPr lang="sk-SK" dirty="0"/>
              <a:t> bez </a:t>
            </a:r>
            <a:r>
              <a:rPr lang="sk-SK" dirty="0" err="1"/>
              <a:t>ohledu</a:t>
            </a:r>
            <a:r>
              <a:rPr lang="sk-SK" dirty="0"/>
              <a:t> na obor, </a:t>
            </a:r>
            <a:r>
              <a:rPr lang="sk-SK" dirty="0" err="1"/>
              <a:t>zaměření</a:t>
            </a:r>
            <a:endParaRPr lang="sk-SK" dirty="0"/>
          </a:p>
          <a:p>
            <a:pPr>
              <a:lnSpc>
                <a:spcPct val="200000"/>
              </a:lnSpc>
            </a:pPr>
            <a:r>
              <a:rPr lang="sk-SK" dirty="0"/>
              <a:t>„pomocník pro </a:t>
            </a:r>
            <a:r>
              <a:rPr lang="sk-SK" dirty="0" err="1"/>
              <a:t>účetní</a:t>
            </a:r>
            <a:r>
              <a:rPr lang="sk-SK" dirty="0"/>
              <a:t> </a:t>
            </a:r>
            <a:r>
              <a:rPr lang="sk-SK" dirty="0" err="1"/>
              <a:t>kanceláře</a:t>
            </a:r>
            <a:r>
              <a:rPr lang="sk-SK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853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33BB-F72A-400D-B5CB-3631F27420A5}" type="slidenum">
              <a:rPr lang="sk-SK" smtClean="0"/>
              <a:t>32</a:t>
            </a:fld>
            <a:endParaRPr lang="sk-SK"/>
          </a:p>
        </p:txBody>
      </p:sp>
      <p:pic>
        <p:nvPicPr>
          <p:cNvPr id="1026" name="Picture 2" descr="C:\Users\Monika\Desktop\úvodná obrazov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" y="0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33BB-F72A-400D-B5CB-3631F27420A5}" type="slidenum">
              <a:rPr lang="sk-SK" smtClean="0"/>
              <a:t>33</a:t>
            </a:fld>
            <a:endParaRPr lang="sk-SK"/>
          </a:p>
        </p:txBody>
      </p:sp>
      <p:pic>
        <p:nvPicPr>
          <p:cNvPr id="7170" name="Picture 2" descr="C:\Users\Monika\Desktop\účtovníct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63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33BB-F72A-400D-B5CB-3631F27420A5}" type="slidenum">
              <a:rPr lang="sk-SK" smtClean="0"/>
              <a:t>34</a:t>
            </a:fld>
            <a:endParaRPr lang="sk-SK"/>
          </a:p>
        </p:txBody>
      </p:sp>
      <p:pic>
        <p:nvPicPr>
          <p:cNvPr id="8194" name="Picture 2" descr="C:\Users\Monika\Desktop\prehľa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6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33BB-F72A-400D-B5CB-3631F27420A5}" type="slidenum">
              <a:rPr lang="sk-SK" smtClean="0"/>
              <a:t>35</a:t>
            </a:fld>
            <a:endParaRPr lang="sk-SK"/>
          </a:p>
        </p:txBody>
      </p:sp>
      <p:pic>
        <p:nvPicPr>
          <p:cNvPr id="5122" name="Picture 2" descr="C:\Users\Monika\Desktop\faktura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58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33BB-F72A-400D-B5CB-3631F27420A5}" type="slidenum">
              <a:rPr lang="sk-SK" smtClean="0"/>
              <a:t>36</a:t>
            </a:fld>
            <a:endParaRPr lang="sk-SK"/>
          </a:p>
        </p:txBody>
      </p:sp>
      <p:pic>
        <p:nvPicPr>
          <p:cNvPr id="6146" name="Picture 2" descr="C:\Users\Monika\Desktop\faktú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76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33BB-F72A-400D-B5CB-3631F27420A5}" type="slidenum">
              <a:rPr lang="sk-SK" smtClean="0"/>
              <a:t>37</a:t>
            </a:fld>
            <a:endParaRPr lang="sk-SK"/>
          </a:p>
        </p:txBody>
      </p:sp>
      <p:pic>
        <p:nvPicPr>
          <p:cNvPr id="2050" name="Picture 2" descr="C:\Users\Monika\Desktop\mzdová eviden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87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33BB-F72A-400D-B5CB-3631F27420A5}" type="slidenum">
              <a:rPr lang="sk-SK" smtClean="0"/>
              <a:t>38</a:t>
            </a:fld>
            <a:endParaRPr lang="sk-SK"/>
          </a:p>
        </p:txBody>
      </p:sp>
      <p:pic>
        <p:nvPicPr>
          <p:cNvPr id="3074" name="Picture 2" descr="C:\Users\Monika\Desktop\mz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93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33BB-F72A-400D-B5CB-3631F27420A5}" type="slidenum">
              <a:rPr lang="sk-SK" smtClean="0"/>
              <a:t>39</a:t>
            </a:fld>
            <a:endParaRPr lang="sk-SK"/>
          </a:p>
        </p:txBody>
      </p:sp>
      <p:pic>
        <p:nvPicPr>
          <p:cNvPr id="4099" name="Picture 3" descr="C:\Users\Monika\Desktop\čistá mz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8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/>
              <a:t>Ekonomicko-účetní</a:t>
            </a:r>
            <a:r>
              <a:rPr lang="sk-SK" b="1" dirty="0"/>
              <a:t> agendy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/>
              <a:t>Tři základní skupiny</a:t>
            </a:r>
          </a:p>
          <a:p>
            <a:endParaRPr lang="cs-CZ" dirty="0"/>
          </a:p>
          <a:p>
            <a:r>
              <a:rPr lang="cs-CZ" dirty="0"/>
              <a:t>Univerzální účetní systém</a:t>
            </a:r>
          </a:p>
          <a:p>
            <a:endParaRPr lang="cs-CZ" dirty="0"/>
          </a:p>
          <a:p>
            <a:r>
              <a:rPr lang="cs-CZ" dirty="0"/>
              <a:t>Vizuální účetní systém</a:t>
            </a:r>
          </a:p>
          <a:p>
            <a:endParaRPr lang="cs-CZ" dirty="0"/>
          </a:p>
          <a:p>
            <a:r>
              <a:rPr lang="cs-CZ" dirty="0"/>
              <a:t>MRP-K/S účetní systém</a:t>
            </a:r>
          </a:p>
        </p:txBody>
      </p:sp>
      <p:pic>
        <p:nvPicPr>
          <p:cNvPr id="3074" name="Picture 2" descr="https://trishandersoncpa.files.wordpress.com/2015/05/taxes-accounting-busin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789040"/>
            <a:ext cx="4088943" cy="272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68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http://www.mrp.cz/</a:t>
            </a:r>
            <a:endParaRPr lang="cs-CZ" dirty="0"/>
          </a:p>
          <a:p>
            <a:r>
              <a:rPr lang="cs-CZ" dirty="0">
                <a:hlinkClick r:id="rId3"/>
              </a:rPr>
              <a:t>http://www.zive.cz/clanky/nejlepsi-program-pro-firemni-finance-a-ucetnictvi/sc-3-a-159166/default.aspx</a:t>
            </a:r>
            <a:endParaRPr lang="cs-CZ" dirty="0"/>
          </a:p>
          <a:p>
            <a:r>
              <a:rPr lang="cs-CZ" dirty="0">
                <a:hlinkClick r:id="rId4"/>
              </a:rPr>
              <a:t>http://www.ucetnikavarna.cz/diskuse/vypis-prispevku/forumid-5912-mrp-nebo-pohoda/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044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86051-B9F8-40F3-B993-D9A29938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CDBCDF-4CBD-4D9A-B22E-8E0B5CF80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8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Univerzální účetní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Nejstarší produkt</a:t>
            </a:r>
          </a:p>
          <a:p>
            <a:r>
              <a:rPr lang="cs-CZ" dirty="0"/>
              <a:t>Vhodný pro operační systém MS-DOS (jen pro některé verze Os Windows)</a:t>
            </a:r>
          </a:p>
          <a:p>
            <a:r>
              <a:rPr lang="cs-CZ" dirty="0"/>
              <a:t>Široké spektrum uživatelů</a:t>
            </a:r>
          </a:p>
          <a:p>
            <a:r>
              <a:rPr lang="cs-CZ" dirty="0"/>
              <a:t>Daňová evidence, účetnictví, daň z příjmů, sklad, fakturace, mzdy a personalistika, evidence majetku, kniha jízd</a:t>
            </a:r>
          </a:p>
          <a:p>
            <a:r>
              <a:rPr lang="cs-CZ" dirty="0"/>
              <a:t>2 698 Kč/5 498 Kč</a:t>
            </a:r>
          </a:p>
        </p:txBody>
      </p:sp>
    </p:spTree>
    <p:extLst>
      <p:ext uri="{BB962C8B-B14F-4D97-AF65-F5344CB8AC3E}">
        <p14:creationId xmlns:p14="http://schemas.microsoft.com/office/powerpoint/2010/main" val="399379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Vzhled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6" y="1340768"/>
            <a:ext cx="7443947" cy="4785395"/>
          </a:xfrm>
        </p:spPr>
      </p:pic>
    </p:spTree>
    <p:extLst>
      <p:ext uri="{BB962C8B-B14F-4D97-AF65-F5344CB8AC3E}">
        <p14:creationId xmlns:p14="http://schemas.microsoft.com/office/powerpoint/2010/main" val="169375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Výhody a 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Kompatibilní jen s některými verzemi Windows</a:t>
            </a:r>
          </a:p>
          <a:p>
            <a:r>
              <a:rPr lang="cs-CZ" dirty="0"/>
              <a:t>Modulární systém – možnost zakoupení pouze jednotlivých modulů</a:t>
            </a:r>
          </a:p>
          <a:p>
            <a:r>
              <a:rPr lang="cs-CZ" dirty="0"/>
              <a:t>Jednoduchý, ale bez grafického prostředí (DOS verze)</a:t>
            </a:r>
          </a:p>
          <a:p>
            <a:r>
              <a:rPr lang="cs-CZ" dirty="0"/>
              <a:t>Modul pro restaurace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http://soundsenglish.com/wp-content/uploads/2016/03/li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24752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9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Vizuální účetní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Modulové seskupení</a:t>
            </a:r>
          </a:p>
          <a:p>
            <a:r>
              <a:rPr lang="cs-CZ" dirty="0" err="1"/>
              <a:t>Multiverze</a:t>
            </a:r>
            <a:endParaRPr lang="cs-CZ" dirty="0"/>
          </a:p>
          <a:p>
            <a:r>
              <a:rPr lang="cs-CZ" dirty="0"/>
              <a:t>Analýza hospodaření</a:t>
            </a:r>
          </a:p>
          <a:p>
            <a:r>
              <a:rPr lang="cs-CZ" dirty="0"/>
              <a:t>Plán rozvoje firmy</a:t>
            </a:r>
          </a:p>
          <a:p>
            <a:r>
              <a:rPr lang="cs-CZ" dirty="0"/>
              <a:t>Kontrolní hlášení DPH</a:t>
            </a:r>
          </a:p>
          <a:p>
            <a:r>
              <a:rPr lang="cs-CZ" dirty="0"/>
              <a:t>Výroba a kalkulace</a:t>
            </a:r>
          </a:p>
          <a:p>
            <a:r>
              <a:rPr lang="cs-CZ" dirty="0"/>
              <a:t>6 998 Kč</a:t>
            </a:r>
          </a:p>
        </p:txBody>
      </p:sp>
      <p:sp>
        <p:nvSpPr>
          <p:cNvPr id="4" name="AutoShape 2" descr="data:image/jpeg;base64,/9j/4AAQSkZJRgABAQAAAQABAAD/2wCEAAkGBxMSEhUTExMWFRUVFRUVFRUYGBcYFxcVGBUYFhcXFRUYHSggGBolGxUVITEhJSkrLi4uFx8zODMsNygtLisBCgoKDg0OGhAQGy0lHyUtLS0tLS0tLS0tLS0tLS0tLS0tLS0tLS0tLS0tLS0tLS0tLS0tLS0tLS0tLS0tLS0tLf/AABEIALcBEwMBEQACEQEDEQH/xAAcAAABBQEBAQAAAAAAAAAAAAAEAQIDBQYHAAj/xABIEAACAQIDBQUEBQkFBwUAAAABAgMAEQQSIQUGMUFREyJhcZEHMoGhFEJSscEVI2JykqKy0eEWU4Lw8SREc4OTwtIIM1Rjo//EABoBAAIDAQEAAAAAAAAAAAAAAAECAAMEBQb/xAA1EQACAgEDAgIIBgICAwEAAAAAAQIRAxIhMQRBE1EUIjJhkaHR8AVScYGxwULhM/EjYtIV/9oADAMBAAIRAxEAPwDt4QUbFUULlqWHSj1qBKR61QlIwHtc20sWG7BT35eQ5IOJPnw+NdDocbtzZzuuyJLQu5wbESXuDWyTvYzwjW4A0nI1RqNKj3I4m1pYumNJbD3pmBCQGxtQi96DNWrCRVhSPBois6X7F8SC00R4ghx8dPwqvIrjZdifrUddjhFr3NZG3Zpoe72FRKyMhMgYWZbjnz+VNprhi3fJkd4fZpgsVdox2Eh+snuk/pJwqxZn/mr/AJK3h/K6/g5dvH7OcbhLsE7aMfXj1NvFOI+F6tVS9l/Urdx9pfQxrc+VtLePjSvYZCgVACOdRUlygrgkjNPHkWSPoH2LzK2ACg95XfMOlzcfIis/VcplnTu7RvstZLNNDWIFRO9kRprkB2XixPeVWuhJRVHVWIdj43FvIeNXZcbxy0S5+omOWuOpcB+WqrGoS1Qh7LRsglqlkPZagBLVCCFaNkojZaZMAzLRsBZ1mNJ6oQ9UII7AC50AopWBuj589omP+k4yV0YFFsinlZRrb43ru4cbhiSOBmyqWZsw+KjB4EXpJruX45PugN9fOqGaFsC5rMKqb9Yuq4hLVcylDbUo1k8TXp07RVJUSXpveKbj2Q4SZsbnRT2aqRI3IfZHiaEmlF39seCbkq+0d24VhNYK7XNWpUI2IBUID7R2jFh42lmkEUa6s5+4DiT4VKbJZjcT7W8OjlVjaVLKVdWXUEXsQeB8KseCP5inx3fsmf29vVsnGj89gpA/94mRXHxB1+NWRi+HK/1K3kXKVfoYWfBYYsckkgW/dzKpNvEg1Zoh5lLzZPyogOzYr37Y/sf1oeFH83yD6RkqtHzHfk5OU4/6bfzo+EvzfIHpEu8Pmb/2YbwYfZ8sna4jMkqLYLHISJASOABvcHlVXU49UdmXdNlqW6OwbU2mFXTTS5voQOOo5GuDmy16qPRdNg1etIyG19uNFhS5JLzX7NT9gmyXH6R18r8xXU/DenUE82Xhb/ovv+jB+I5vEmsOLl7fv9P9gmysc2Hjjhzd8Gzfrt3n9NAfENXK6vqJZJuT5bt+7yX7I6/S9LCMElwlS99d/wB2avDbVOgzfOqlkfmSfTx8ixw20eTajrV0M3mZMnTrlFhFOrGwIJGpHOx52rT2syVToktUJSPWqEpHrVLJSEyijYNKEKCpYHEb2Yo6mLQokqUNqHZ6FB1C5qlE1HP/AGu7akhgSKM5e1YhzzygagedxW/ocabcn2MHX5Wo6V3OC7RkcsdbDpeteVybM+CMIxAGwvO9j51Q8ZpWXsDSZxzvVL1LcujoZAX1FVOW6LEtmWINa0ZRVFRAZIy21pqp2Knexa7u7FlxsywxDU6s3JF5saO3PYWnddz6J3e2LFgoFhiFgPebmzc2J61lnJzZqhBQQU0tz0oqNINiVACrUZDivt12+XmjwaHSPvyeMjaKD5C5+NCbqKiuX9oMN5OT4X2/v9TGRYZAAMi3sLnxrZHHFKqOdLJNtu2O7CP7AptEPIHiT8zww6fZ+ZqaIeRPEn5iPhUI0FvEE0HjiwrLNPdnosMlvrepqRxxoksk77fA2Pss2VE+PDsCewjaZQSSM4ZVUkeBe/mBWTrqhj2N34cnkyetRvtus0syRZrIQ0k/XsltoPFmIUeZrl9Fg8XJfl/Pb6/ojv8AWZ10+Gly+P7+/MqGlbFYgyi/5pisSgEgMBYudNVUEKvUg8r10/xHPHHBYU/e/e+y/t/sjl/hmByk8suXsvcu7/V8L3WyqwmEmSRzKJNG7rspAtx0JFq81u5NyPTpxpKJotlYotKgvyb1t/rUXtIWa9VmkgmJFWajJONMNw07Ibj/ACKthkcTPkxqRc4bGK/gen8q1xyKRjnjcQmnKz1Qh6oQ9UIJRFBQxqykVjwaFEI8ViljRnY2CgknwFGMNTpElJRVs+ct/d55doz5lBWJLiMdRzY+JtXShjcVUTBLJFu5GVaJjow+NRxb5CpxW8QWfCkcH+dUzxtcMuhlvlA5zDneq3qRatLIHJuL1TJtyVlqSrYsIzWqLMsiRadCMO2XgJMTKsMS5nc2A6dSegFMtxao+hdy91o9nwhF1kbWR+bN/IdKz5J6tlwX44ad3yXEzk+VSKGbIwaYUXNUogPtPHpBC80hssasxPkL0UrdAk6R8xvimxWJknfizFz5ngPgLD4UmP8A8mTV2+6Bmfh4lHv92H3rcYD16hDwNQg69EBGhsSPjQXIzVpG49me1Y4JJ85szxAJ1JDglQOZ4G3RTWL8QxzyQSgu50PwueOGRubo3WwdtKFZZcq4gku6cXVGJaNG04hStwL2NxXKn0+Tp0ta2ffsd2OfH1U3ofs7V9+ZY/lYZtLjTpbXX+lZckt9jSsXq7nocbck3qpSGlHYmBS+bKt+uUX9aYr3JRL0t6VAUh4kpkK0hwemFaC8LtMjRtR86uhl7Mz5MK5RbRSBhcG4rQnZlaa5H0QHqhD1QgKKtKRwoEMn7T8aIsDJc2zWX4E6/K9a+jS8S32MvVt+HS5Z87Y3azE2jWw61qydQ26gjPi6RJXkZXSLIfeb52rO1N8s1xcF7KB2jA+teqmku5apN9h+Fg7SRI1vd3VB5sQPxobWkRtpNm99qm4cWzkglhLFX7r5iTZgLg35X1qScJboEFNbS3MLE1OmJJBuDgaR1RFLOxCqo4kmro7sqex9Aez/AHOTARZms07gZ26for4Cq8k79WPBZjhXrPn+DTTS9KWMR2yO/OmFHBb87GhYRrUUAot6d3JNpYdsOk4gAKl2KZ83E5NGFuAJ48RS5J6Y15kjG5J+Rz1/Y/joQezaGbW+jFGPwcWH7VTDlhBUxM+KU3aKXHbnY+H38JN5qvaD1jvWlZYPuZ3hmuxSSqVOVgVYcQwII8wassrpiA1AC3ogGNxB+FB8jLijovs+2WIImx8o1IKYcEeYeS3qB4BvtCjGDyzUF+/39/ILksUHNkGE+j4vEsHIM2ZlAfgRa90PNrhgedzfhWH8ZUpyjGPsx/n74Ov+BzhCMtXtPf7/ALLHaWw5cOoaOZlUngzZgPInlXn1jblSPTeLDTbKU7SxEUpVps3A27pGvIED5Vc+lyrH4jWxk9MwPN4Se/3t+pfbO3kJNmHxH4isxfoNBhscTY3060UmVyotIsSOtWJmeRJ9JBqWQUteoQnw2JZDoaeM3ESUFLktMPtVTo2hq+OZPkzTwNcGS349pa7OnSH6LJJnXN2hbs0IGpEZynOQOI0tcda3YsKmuTJkyaOwdgvabsyRFc4jsywuUdWDKejWBF/IkUH02RPgniw8zUWpLAecgAk8BUVt0Tg+efadvS2OnKK1sPESF/TYaFvLkK6UMeiNfEwyyapWv2MBJiiNEX41VLK47RRbHFe8mQMGOpU26nhVe73aLVpWyYdsbYeJxThMPA7km2YA5B4s/ACklNR3Y6i5OrO8+z72ax4ACaW0uKI976sd+UYP8XHyrFlyauDXigo8mmx2MAOWUKynSxAI+dZnNrk2xxprYz+P3S2XiAS2GjUn60fcb1S1WRzyXDEl0yezRBuJuPhsJJJMrGVixEZa1406eJ8a6WLPrht+5y83T6J/wbKWX1qyMStshAphBrNRANLUaINbE5QS1soBY35AamppsGqluH7AQ9irEWaT86wPEZ9VU+IXKv8AhrLllcti3Gqjv3LGqywWgQjxECOLOiuOjKGHoaK24I9yixm5WzpfewcIvzRezPrHY1Yss13K3ji+xRYz2T4B/cM8X6rhh/8AorH51YupmhH08GZbef2ZwYSPt2xbGNWX82YxnfX3FkDDKSOeXTjV2LLLI9NFOTHHEtVgm7i4zHx4hMOikRshQk5FUuuXIl+gjBA5d3prq9JjhTXdmddPLLT8vv7/AGKyXcHaSa/RXuDcFHjYgjUEZHJvVTz4pKrH8DLF2grbeL2jLCsOIw0qhDdnMMilyOGY2y+lr6UmHBhhPXF/Mt6jquoyY/DkjPZbaHQ9Doa30mjlPUmW2w45JpkhQXaRgoPTqWPQC5+FcjrPw+FOcNju/h34vkUljyb+/v8A7NTiMNiMI2WZCl+B4xv+q3C/hoa4koShyekjlhlWxIuNJFxS2R4x8e2CvG/3UjkJoC4NtFtBapqJpLKHHHnRsWguGXOQBxJsKaHrOkCT0q2ZH25bYEcEOEU3aRs79ckeg8rsf3DXoOmjpjf7ff33ODmeqRxjtqv1FOg+su0n6CsVQL7kZTfTb07K2DgTPiJUawUgZU4FiSfGtGLFFeuyjLkb9TzOVv7MtoNq8bjwBT+dWPRLmZUp5IezjEj3CxMZ1w8jHlcqfuNXQjiW92U5J55Kqo6Lut7P4Y0SbGIskjWKQEXSPxYcGbz0HLrWPq+ra2ijZ0XRrmb+/vsbxGVFsiqAOAAAFciU5S3Z2I44rZAG03ltdTbrVMtTNeLQuxRS4g+7KLg9arb8y/bsV02zgLmN2W/K9xU0jqd8kGx9qvC+S+oOo6+NacM5RaM2bDGdmxjnB1B412o7o8/LZ0OMoo0LYwyUaBYmepQLKva3514MKP8AeJLP/wAFBnmv4FVyX6uKkpaYuQK1SUTc1zzWeqEFtUIIaJBuWpZAV9mqTdWkQkknK2hJ5kG4/wBOlNrF0HE/aLt58ViBh4i0io/ZxDS8jk5S1gADdtB4DxrpY4+HDfl8nOm/Fn7lwdW3N3ekwGFWFezLe/Ie8C0jAZrkXva1hpwArn5MkZyvc6EIOKovYZHObOgWx0IbMG8RoCPjVdLsx033GvDmp1KgUBYrZitoQD5i9WRyEaIcLsOON+0SNFe1s6qoax4jMBejLLap8AUEnaW4bNEzqVchlOhVlVgR4giqmoPsOpNFDjtxkYZoX7NuOU6p5Dmvz8qx5MEW/V2N+LrJr2tzOT7rY1Wt2JYfaR0t+8QfUVllgmal1OJrkrcVg5YWtLG0ZP2hx/VYaH4Gq5QceUGORS9lhWHxxWw5Ug7XmabYEqhHxUhypGGsTwFhd3v0A09a6HRYtT1GDrMmlaT5+3t282OxcmIa4DG0an6sS6IvnbU+JNdqktkcnfuU1QJ9Ob47anweFeXuk6BfMmwqnFCEpCZZyjE5h7NMQ0m01d2LOySMzE3PAfKteX2GZcVuafv/AKZ0HbuIxKzzdm0mW0OWxNr5+/bp3eNV4lDStSXcsy+Jqem+387mc2btrHx44dq0rYftGFioK5CSFN7Xtwp5RxuNKuAR8VSt3V/I3mLx3fve6ngByrlZ4SR1sLi+SOTFBiq8Dca1naluXpx2BtqTtfutfwrJLk6EON0VR2rY2kW3mNPWhY1EONmBQmMd7kBrf4VZjxuT2FnNQVsk2RswsmdxZzyPKuxhwqMd0cXqM7lL1WXUGHK8r1ptGOmSX68agBeFQhGTRAA7i/7Ti8Viz7kVsHAfK0k7Dzbsx/gNZuolvp8i3CttXn/BuqzFwDIzMzWYgA5RopvbidQeZI+FWpJJWJdsa8pX6yDzFj6qw+6jpTBdCDHeK/CQfcwP31PD+6JrHLtNetv2T/C34UPCYdaBN4drKmGkIJBYZFIzA3bS63HG1z8Ku6Tp3kzJfuUdVnWPE3+3xMZ7ONyUSZsZM3aaWw6mwK6WLmx6DKp00ueYtZ1z0TcIv9foDoo6salJffmdMRFS9s3kcxA8r8ONYHb5NlJcCgg8xU4ItyVbcqUahGWimBojK01gGNwNFAJsO5KgniRSSVMeL2HkHrQDuQ4nDLIpVwrKeIYXFBpPZhTknaZz2fYV5CIhZGawFycov48hWfJ0bv1eDbj6tV63JmPbHt9YIY9nQG1wDLb+7B0B8WYEnyPWutgxLHBI5eXI5zbf3/19Djxq0rEqBO9e2uSRcLHe2XtRfzsbUmBpW0VZ03SZgfZRJfHlieEMlted1p9WqxHFRpL72ZqNu74ypjzFntEuh87X++rHiVKiRz7tNDtq7yFYHIYGYsoS1tFvrx0JteosdcjzycUaD2S7SlxcErTnMUkCr3QNMoY8OPGqM9JJoOJtydv73NNvFIsUEjW92N30493pWZw1RZohPTNWc0w+8dhnbujj3iM3pWaPQyaOjP8AEIRJhvjA62fh0IpH0eROho9fhauznuL3kminZ4HKqGJVTqLdLV0MWNYkttzl5eoeVtJ7G13d9qMT2XEr2TcM41Q/yrQpwl7v1KKnHnf9PodF2ftOOVQ0bq4PMEGpKLXJIyT4Ds6njSjDDEORo6gUUm9U0sWFkaGJ5ZCCqLGrO2ZtL2UE2HWj4kYrUxfDlL1V3NFuTsT6HgYID76pml53lc55Dfn3mPwArnt27NaVKkXM8mRS3QX/AJVErdAbpWZbF7Z7JirxSlVt3gCoY2ux1tfUnnatscepWmjLLJpdNMdh95cN+kn+D/wvUfTzIs8A5NtwNwmQeZy/xWpPBmuUOssH3CYpVb3WDeRB+6larkdNMHx2y452USKGCHPbkWtYBuoAvoeop8eaeO9Dq9hMmKGStSutzO4/EtiMUQHZYYjkOQ2Zyp7yrqBx0zHRRc31FWxWiHG7+RRJ6587L5hk+2sPEWZ2F+UcXeC8+9I2hPlp58aVYcktl8X9B3mxx3fy+pXRb6Ss35qFpFvyaRjbp3AR8bVY+kgvaf8ABUusk/ZVr9/6NHsza0koJeGWG1veyte9+H1tLcwONZpYUuHZqhllJbqixSS/Br/BfmLaVW4luomwpYk3Ogt4a/6W9aSVIKPbQwodCGYqOOht61ISp7ElG0T4RbIo6AUk+WPHgkIPWhsGmQ4xiqMb8j/KmhTkhZXRj9qbXjwUMk0h9xbkefAD9ImwHia2xhqe5TKXZHzjtfaT4maSeQ3eRix6AcAo8AAAPKrG7FA6ARtAh9De2TZs0uBLCxETCRhzyjjbyBv8KpxPlIE1w2cx9lj2xj91mywucqi7HVeANXQd2inIqp/fBNvJefFyzBGQMfdYWYFVAIt8PnWmNJ6e9GdxcoueyVmaxM7A2ZrjNe2t9AeIqnI3F0y7F6yR2v2Kx5MC7E3zzM2nQKot8jVWdOor3FuJ+tL9S09oc5+iYjLe/wBFlAPCzEC3xpIxbg0uQyklJN8Hz3s+JlBLklj1N9KtxQcV63JR1GRTe3AVmvVllFErbtTyf+2EfydfxNLPFJ8F2PLFckEu5uOH+7ufKzfcaoeGRpWaJd7pbh7UkYmJjhQpALSF1H+FQDmPw+IqmeSWDay7Hjjn3r+jse72788S/wC04wzn9GMJ8yWLeelVS62TXCL49Gl3LzJGOC+pJ+VZ5dTN9zTDpYrsMfFkdLVT4ku5oWGHCQi7Vcmw1po5ZydIE+mxxVsdvVi8sWUcX0+H+b+ldXpoXO2cTPKo0BbH3kygJNcgaCQam36Q4nzHpzqzL01u4fATHnraRdO+GkXMxhZerZD634GsyWSLpWXepJW6KfHQ7P8A7vMekeZfxC1oh6R5/EpksPl8CixOBha5iicHkS2b1GXT1rTFzXtMzyjB+yi5gxZgw1kRmkCM3K3aEXHPgDYeQqlw1zt8f0XKWmFLn+zE45ERlhLGyJdyL95m4FrEE82Pi9bY29zBOk1G+AzZ4h0yzRKepjF/UnN8qSeryv8Actho7NfAuVws7+7jI/AGSSP5Zao1xjzB/BMv0yfEv5R5t2safrqw/wCPKfvSp6Ti8vkgeBl+2/oRx7GxkBzqAuoF+1uG10BU+9xOnjUebFNV/QyxZIu/7OgQR5Rb4nzNcyTtnQSpEOOhUqcx0HjTQbvYWSRPAO6PIUsuRo8DqBDFe1TeWXAQQSRBGL4gI6ODldOykYrcaqbhSCOYHK4rRghqbK8stKOLb/b+naCRRLGYY07zqWDZpOA7wAuqjhccWPQVoW2xW99zFE0bAevUsJ6oQ+kN9MO80XZh2APEA8R0pUrVBhJKVsxm5uw/oeMEuUtdSunHiPlpQx4nFvcfqZxlFUuGbXbWzocS/dZBrmBLWKkizWA4nzq/HNw3a3MWTHGe3Yyu1vZjJLIJEnjN2OhAFl1INx6WtUnmUt5IWGFwVQZ0vdfZK4LDJCCpbUs2gu7an/PhWTNPxJ32NGGHhwq9yr33VWgkSdrRuFXuHvWJFzfrVmLTySalLYq8FulgOzUdiraDvMO8fM9asc3ZUsMUQ7Q3TwAQnsFBtyqKTC8cTkO3RCjKscITsy2dhe8gJuCTytw+NUzyJSpKjSsDcbu/1Jt0IpsVjI4IJpUDG72d+5ENWa/AWGmvMgUrzuO9iLp03Wk+hoYTZVW4jQBQSSSQPE8Seprl5JSnK2dbHGOONIdN4UrLYg2JcKCSbWBPpSS2VlsFboE+jvMoZTZSRqengKtxYJZVd0hcnURwy0tWy1wGCA8T1/lW+GKONbHMy55ZOQbaOD+kAlTYhu5fgVGlj4E3N/EVphLQY5x1FHJgWQ2dSvnwPkeBrSsifBncGuR8MIFz0GvOyjn99RyIkAriJL30IvexUG3gDxp6RXbDk2m3NAfIkfgaTQPrfkS/lUfYPqP5UNA3ie4yG20Xt2ZLjNZiDyJ5Dwty8a0Q43MWVLVaApXUcvupyttEAxRX3bjyNvuo0Lqrgvt2sbMczZyFFgLGxLHU3Yamwt61VkjF7NGrBObt2bbd6B5ZO0cswQaFiTduAtfprWHqJRhHTE6GGLk9TNQzgcTasKTZqbQNikRhqb9Nfwp46hW0TRSCw1HClcXYU1Q/OOooUw2vM5D/AOomW8WEQHjJK/HmqqB/HWvpotxl+39lGWVSX7/0cEckHWq5OUXuOqa2FElMp2RxHB6sUhaFzUbJR08+1mRxZsPF5guPlc1clj95mfiLy+/3Fbf8sCDBa4tmRyCPK4NXqEeSmWSbVA2H3jw+o/PLdSDmyyC5+sPdN6Hhpu0/v5gWSajTX8f6Fw3ZNqNo5PBoHB/dYileKXb+Rl1FLf8Aj6WaXYe0cJDJnlxvagLYKsLrqedyel/WjLFkapL5lazQu2/kyw2hvBgZEYLNqbaFSBYG/HrVT6bLTX9mjH1WFSTf8MM2bt/DBbGdB8aTwMvkWy6jC3tIs2YTx5oryKbgMgLAkaGxAqqVwdS2Zdj0y3XBjZd0Hlk70LD9ZSo66kjSs02uWb4ySWxst2d2sPgVZlX849s787cQoPS+vnWKc0yxJstztENougqvXY+it2IXohBsY10ewzd1rL1NtAKWStUi6D0tNllhksqpyUAeZ5n1rqYYaIJHJzT1zcg4R6W4aWvRb3KRIMDa1mOmlrC3yFB5CKIR2HI2Pw/rSahtBHNgVZChAyniBdfHkfCiptOwPGmqKt914+RYfEEfw1cuqkVPpog77qnlL6r+N6ddX5oV9L7yMbrP/eD9n+tH0teQvoz8yTb26qzqmT828YyhrXuvRgDqQdQfPrSYupcG73sOXplNKtqKIezk88R6RH/zq/07yXzM/oHm/l/sIh9nMAN3lmbwGVQf3SfnSvrZ9khl0EO7ZosBsTDwoqJEtluRmGZrk3JLNqeNUSyzk7bNMMUYKki2gWw8/u5VRJ7l8VsQypc3p4ukI92N7Dwo6wUOGHHShrYdIv0YeNDxGTSVu3N1cLjFC4mESBb5Sbhlva+V1IZb2HA8hRWWS4DoOe7c9hkD3OFxDxH7EoEieQYZWHmc1Os77oHhnNt4vZVtLC3Ywdso+vATIP2LB/3beNH/AMcuNg+sjEupUkMLEGxHAgjkRyoetHkPIgPjR1LzBQXOnStE4+RTCRPhMRl0LWqzFOtirLj1bpFxhkBAOYG/iK2RSMGRtbUTTMOA++i2hIpg4j8fnS0WahRFepRNRIFVfH/PSmpIS5SPorcBOz2fhl/+pWPm4zn5sa4/Uq8jZ18DqCos9tT2juBezL99YsyahZt6fedMzWOnd/AeFYGpM6K0rgHUFTpTIgdFJfzpwB2DhvrWrBit6mZuoy0tKLWKG3GtTl5GAIUUjITLSMdC0AnqhBNahBNaIBc1AItQh6oQ9UIeqEK3b+248JGJJA7AsFCxoXYkgn3V5WB1qzHjc3SFlLSjNv7SIfq4PGt5QW+9hV/ov/svn9CrxX+X5r6gsvtNt7uzcaf8CD/uqejR/N8n/obXLyXxAp/aliPqbJxJ/WZR9wNDwYecvgv/AKBrye74/wCivn9qm0fqbIYfrOfwWj4WNdpP4L6hufmvv9yuxHtR2yfd2ci+Ydv+4UNEPyP4/wCgVP8AMvh/sqsT7Rd4G4QKn6sP/kTU44x/G/qguDf+f8fQp8VvbvC/GSdf1URfuFHXPtBL9r/myeEq3b+P0F3jxGPxMMCNhDKRF35ZY0aZmJJuJhZwByF6053FU8cLvnt8k0ijFjnbUpfpuv7Mp/ZXGf8AxX+VY9Evymn9zpvs22LsrESGLE4cGYnNGS75GAHuhQQMw1Pj8K39bhaWuHHc53R5r9Wb3OuYLc7Z8JvHg8Op69kl/Ui9ct5JPudLSh+0d1MFOLS4WFvHIoI8mAvQU5LuHSjN432X7NBzdhp0DMB8daWWbJHex4Y4S2oCxHsy2c3upIn6rnT1vSrq8i7jvpcb5RVYj2RQ5TkxMgP1cwBHxAIJq5fiGRcpfP6lL/D8b8/l9DGbZ9ne0IjZIxODwaNvvVyCPnV8PxGD9rYql+HTW8Wmd32QmWGNSLFUUW6WAFqSU4ybaZFjlFU0RbxPaBj0yn98VTm/42X9P/yIzy4vrrXPvzOkl5DZsetuHgaXUh1FjNmYp58SIIgMqgPNIeKJ9VVH2mIIHgGPKrcEdcvcV9RPRD3m6iiAroN9jkt2SUCEIbXQ2HL+dPW24tk6E9ardBtjs5qUG2ez0KJqYvaVNIdQokqUHULnoUTUezipRNSFzCpQbR7NQoli1AmQ29tINOV+rH3eBsW4t+A+BrZihUf1KJu2RR4tPtCrKYhOuIQ/WX1FCmQfnTqvqKm4D1k6r6ipuQQxr4UbZBpgXwqWyDGwq9KmpkoeuGXpU1MlDvo69KFslHBYpSjK6MVZSGVhxBBuCK7TSZxU2j6B3F3mXHYcMbCVLLKv6X2h4HjXA6vp/Cntw+DudNn8SO/KNJWU0iML6GoQp8ZAUOh05VnyQrdGvFNS5IFLVWi1ojlkJ5f0pJOyyKoGGLZTYmgm0WOKluQ4nEiVGiJ94Wv01uD8qKztXEEunW0vIoJEaNgrqNeDDUHyJoWmSmC4zaaRgBRmkYhUXiSxNgAPMihV7DqkrZvt2NjfRocrWMrnPM3WQjUD9FRZR4DxroYoaI0cfPl8Sd9i3tVhSMkOnHjTIDGotFsBNSBPVCEc8qorOxsqgsT0AFzRSbdIDaStlXHthJ0/Mlj3spOVlN9DYX48Rwq9YXB+uVLKpr1S2iQgAHU8yaok7douSrkcaBATH7QihAMjZQxsNCeAueAqyEJT9lCynGPIRDIG4X4X+HxpJKho7kpWlsZoC27tIYbDvKeIFlHVjoo9T99GEdUqDwjk7bWJ1JOupPjW2yaRp2rUsmk9+VjUsGn3HvyuaNk0nvywetS0TR7j35ZNG0DQO/LJ61NSJoE/LpHP50NSJoHQbckc5YwznooLfdVcs0I8sZYJPsWix48i/YP6qPleqvS4D+is5MDXoDzbRfbm7xNgcSso1Q92VeqE8fMcR/Wq82JZYaWWYcjxy1I+icJillRZEIZWAZSOBB1FednBwk4s7sZqStE1KMDY+O6G3Eaio1aoMZUzP9qaxt0dBRs92gtrSMdWB4mJJDqOHiQR5Gqtmy9NxQIdmlTeOQnwbX5io8bW6YyzXtJAuJiM6tC90Y8GHFW5EdakG73GyRjptFT7J9hvPPJi5x3cO7QxA8DMujv4hRoPFjzWt2KHdnK6jLtpR13LWizFQhFtahKB7Em9WcIQlApWEWgQaGB0vr0okMnvtj2YphI/ecgv/wBqn+I+AHWtnSwSTyMydTNtrGi43e2eI1AHuoLA9W5sfU+tVdRkvbzL8EEl+hbM3Os6Ra2Vm09qhEBRlZibCxDADmTb/OtX4sLk/WKZ5KWxnMPI2MxIL2KRi5sLC19Pix+QrVJLFCl3M8W8s7fY2+GSw8TXOm7Z0IqkSUpOWcP9u++TpPHg4GA7IdpNwPfYdxT0IW5/5gptTitu48Vbs5Z/afE/bH7IoeLIc9/anEfaX0o+LIFi/wBq8R+h6H+dTxJEs0excLtPFQNPFEhUGwBurP1KXNiB51bDXJWgOaXJWbQ2tjYDabDGO3NlcD4NwNK5TjyiKaYIN7pPsL6ml8VhteR0Lc3dPG41VlmUYaFhdSTeSQHgUQ8B4n0NVvPJ+yWxgv8AI2kOwcDDYdl2jA2JkbNqPDh8qyZOoldWbYdOuS1TakSCyBUHRQAPlVWtDeCV8m8IBPe+dL4jLViRxG9e4s8HQ4GiCjqfsh3ntfByN1aEn95PxHxrD1uDUta7cmzpMtPQzqJxFczQb7I3xY1HhR8PuHUZ8yi/GuXJ7nWgthsjA86WRZDkGyC/nVHc0t7ExjIGhB89PnVjutipNPknwE6FiJUU+PP4HjVuCaupIp6iEquDLzZiwwRrHGvZot7CxtqSxNzxJJJJPEk10NHkcpyd+sFriUJChluQSBcXIHGw+NBxa7EtDpPI1ECQJFMxkydmQo+udPQW118asaSjd7+Qityqhdr4rsYmcAluCi1+8eF/AcfhQxR1ySDkemNlJs2V44DLK7MW9xWJNvs8evHyrVNKU9MUZoNxjch2ziMPDJipdSQcvU3PLxZrD0pct5JrHH7/AOhoVCLyS+/+yn3awjyu2IfV5GIX4+8R4ch4Ka0ZZKC0rhFGGLk9b5ZuGyxpqbKouT4DUmubvOX6m91FUYraW8Erhk0CvcWt3gt+F/LSujj6eMafkYJ55PYrJXyJl5nj+P8AKr0rdlTdKjYbtbN7OMAjvHvP58l+A09a5/UZLdm7BjpUXxNZDS2BbZ2iuGgeZtci6D7TcFUeZsKaMdToh80bU3alxEsk0suaSV2dz+kxvYDkBwA6AU8sUm7L4rGlW4C+5Tj6/wDn0oLDIjUPeMG5Mp0DXPIcz8LVHimgJY/M2W6nsrVSJcY2bgVhHD/mH8BVuPB3kU5JxW0TokmKVAEQAZbADgo5Aac/AVsUTO5DGxelpFBB0C6G/mOFHT5Aszu0d3Nnz+/hUUn6ydw+d1tcePCklhi+wVNo0GMxbPGqI+TKoW97Gw0F9OdqwZOhd+qzo4OujD21ZldpbL2gb9l2bjl+cKn+H8az/wD5z7mp/icHwjJ4+HbCccPp1Xv/AMJNT0Ov8Sv0yUuGiikxO0rm+YeGUaeoo+DH8oPGy/mQ/NXqLPK0KGqWCifB41onWRDZkYMp8RRtdwJM+gtnbYWaGOUHR1Deo1rlzxaZNHShk1RTBMftcKrG+p0FZ+qmscPeaumxvJP3FVFPzvxrh9zt0T578OXEVJDQ95CsrX4286pb3NGlUST4l01YafaBuPj0ptbXJWoJ8D45s4zKdQL+fhUTvdEarZmm3W2n2qZSbleHlW/p8muJzesw+HK1wy8tV5jFqEPVCHqhBroDxAPnRTaBRDisFHKoR0VlGoBGgIFhb1oxnKLtMEoRkqaFw+DRLZFAsLDwHhRlklLlkjCMeBmPwQlTIWYAm5y21tyNwdP5VIZHB2gTxqSplId0VzZhK3hdQfutWldY+6M/oi5TG4fddhKHZ1ZV1AsRqOHz1oy6tONJAXStSts0cMdh486ySds1RVIfalDW5zv2hbW7SUYdT3YtX8ZCOHwB/ePStmHHUb8xdasyQivwt6gfjV6gwPIgzD4C/vuijzBPyo+GxXmRaYabDQe6QWtx0J9eAFMsbKnlQ6baBcXFlXqWt8zr8B606hQuoFXFqug7x6ngL9B/p502hsGtDDib8fAEnz58L+Wg86OkGoccRodT4m/joe9z89ByFDSTUEwqDqe6L8eBJPTmD48TSsNhitplHdAtYdf89ONCg2PSVxwN9T4n06+A4c6DigqRMNrRjQgX56A/OuNnnJZGjs4MUZY0z52bF13XlPPrEMbG0rzDrCMOOpH1AywHStk7fOHwEaEMzhScg4m5vbwFHPlUY33obBhk212tlfDviXP5wFT06V57M55JXI7mLTBUjQQ7cjZBZx61n0svUkWUW1E+qwvoeNK0yyLQk22VB1YX89aWmOpIUbVWZWjvqyMPlR5dBtLcod3dvNE4hl0I4UJY3jZFOMzpOwoYwGdS4Lm57xFvBctjaur0WOOnUjldflnqUXwizZL8JJR5SP8Aia26V5HO1MYYpPq4qYf9Nv4kNTTHyJqYgGKB0xZPg0UR/hC0NEPL+fqHU/P7+BMcTjBwkgPnE4+YkpfDiHWxU2jixxjgbykdPvRqDxIKmTJtab62H/YlVv4gtL4XvJrJ02t1hlH/AEz/AAuaHhPzDrQRHtBD9oeaMPwtS+HIOtE6yqeBFK4tBtDr0Ai1CFdvBtQYaB5TqQLIPtOdFHr8gasw49c0ivLPRFs4nNO9y5uxJLMeZJNyfWuxpiczXNPYHXay9G9DSasfmXVnf+PzQVDtROYPpRWl8MWXirmIfBtWHn8xTaPJieK1ygj6dhTxC+gqaZeYHlj5FLvBtVI7NBHE627wLyLID4AMAVt018KPrxF8SEnRVYDe2NmVHgdSTZWSTMl/HNqOHDWlWZXvfyLdDa2a+f8As0OD2p0EYPje/LQE3tzp20+BU2uQ6PaqAgP3T1Y6fBhp86OlA8Rhhx6qLm1jzuLfCp4ZPFCcPi81sv4AW9fkKV46HWSyOUam97+R/CqZdMpOzRHqnFUfOhkrnPKzTpH4aF5GCoCzHkKkXKbpEk1FWzabI2GkAzSDNJ8l8BXQx9Ooq5cnPn1jcqigifaUY0oS8PhlynmatIWOMPqFvTxwY5GbJ1fUQdUEJgOqD0qPpcXkSPXZ3yHbPwQzcBR9Gxc0FdZme1lrt4wx4dnZEZgtgDxufEais/UY8ai20bumyZZSSTMfurj51N2C5Rfre1utcVQippncWtxaJsXBNjJUI7qqTYjQ+tW5Hr7Ax4dO7Z1bdxWSFVZiSNLnjW3p46YUc3q98ll2r1eZaH9pQIOSSoQe8tRIDEElQg4y6VKIejnqNEslaahRCL6UaOklijF0NJLCI56VxDYJtnCrOmV9bG635G1r00PVexGYzF7LyHQVemDSmATYFW4ix60HFMeM3ErcXssjgKraaNEXGRVy4M0NUkHwovsCS4JvGj4jEeCPkBT7PvxF6bXfIjwLsBYjYasDa6k9OB8xwNB401tsJTT3QKq4vD+6xZRyOo9D+BqpOcAvGmW2zN77d2RSvW3eU+anX76ux9R5lGTAarZO1ICVyRo5drLldFtzJ75CrYa8q0eMkrKfBdmk2dh+1QyQkSISCtiOB43twovLRFiT7jmdlNisgI/Rv8xTLJEDwyPnO1cM6Zp93trLEuVIxmPvN9Y1sw54wVJFE+meR25FhjMe8g0BFPPM5LYbF0ygUxw0l72rG7N0YossLPiALDT4U0c848Al0kJ8oPiTENxc1H1OTzDHo8S7FlgcBJe5ZjUWfJ5hfTY/JFjJssye9qKryTlPkvxQhDgPwmxAo4VWoFjypFxsvZipyqyMSjJlsv8ADratUODBkdsJBp7K6PM9uNGhG0eWQUaYLRIZKmlg1ITNRoXUgaTaIU2Ktbra4+VMsd9xHlSCIpAdQwoOLGU0yYG99QLdaWmHUgftVJIBBtxpnFrkimmNzUAhMMlK0MTM9AhWYyO9OglNiItaYbkHZeRqckTaK/F4PmKRxNMJ2V8kVI4lqYPJh6UNEZww6UydCuKYx8NyI0p7srcKBJdkIwsVBpdCZOACbdkG4U2DcRxHUfOlprYDxRlvx+hDG+MwZR4zIMgsrRMeHRo20I8NatU1FU1t7jLLp53cWajD+2WRVAfDK7Di1mW/jlF7UviYPNirFn8kcpGGPSufTOq4IMwWHINMk0FUa3Z0VwLitONWVz2LZdlg8qteErWYLh2QOlZ546L45Swh2aByqvQHxA6LAjpUUQPIFRYYUdImsKWGiogcyeJbUyRW5E6mrIlMhmOzGJwpsxUhT0NtKeOzFfByD+1+0sG3ZyuHA07wuD/iFafF7SSMUum7xbXz/kvtm+0tmsJIUv1U1fDHjn7jPklmguz+X1L3B7yPN7mRdLnMbeVq0Po4pWtzIutm5aWkiKfeWZTb82fI0y6JMrf4hO6oEk3um/Q9f61PQ4IPpmR9vkAYjeeRuJj9f60V08F3J42WXb5FdNvC/wDfAeAc068KPkL4eWT/AMgZNum+krXOndLa+dB5sPDaLF0ublJnS90JJPoy9qSWJbjqct9L/CuZnpzdHV6e4wSZfRtVBcTZ6FDWDTGiErsQKIyAXFQYjdb1CIAxEN6Vl0ZWAslqFWPqoTsxS0PYvZ1CCdlanTsRqjwFqILGyWIqXRKsAfDrf3R6VS0rLE2ZiLZ4pI4xZTD8Js4VasRX4poMBghV8MdFOTLZoIMMLVYyhSCUhFZ5ovhMnVKp0luolUUNJNQopqFciS9CiahUejQLJVamSFY2Y3UjqKIEZDaO68ct70HFSLVkaRnpdwFv3WI+NRYmuJA8SD5iP/sVYAdq/wC1WxKaj7bMb8Jy9hEw3KX7TH/EaXfvJj+p2iiePciLnc/E0jivN/EdSS7IIj3OgH1RU0IPi12JV3VgH1BRUV5C+KFYfd6McFHyo7LsDxH5ml2dGEQKOVK9xbDFelIP7SpRCF5aNBTBJjUGQI5oDogNQYhlF6AUwN0oUWJkRS1SrBqoeopWqHUrHWoDWQSpTJitArVJETIWFUtFm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xMSEhUTExMWFRUVFRUVFRUYGBcYFxcVGBUYFhcXFRUYHSggGBolGxUVITEhJSkrLi4uFx8zODMsNygtLisBCgoKDg0OGhAQGy0lHyUtLS0tLS0tLS0tLS0tLS0tLS0tLS0tLS0tLS0tLS0tLS0tLS0tLS0tLS0tLS0tLS0tLf/AABEIALcBEwMBEQACEQEDEQH/xAAcAAABBQEBAQAAAAAAAAAAAAAEAQIDBQYHAAj/xABIEAACAQIDBQUEBQkFBwUAAAABAgMAEQQSIQUGMUFREyJhcZEHMoGhFEJSscEVI2JykqKy0eEWU4Lw8SREc4OTwtIIM1Rjo//EABoBAAIDAQEAAAAAAAAAAAAAAAECAAMEBQb/xAA1EQACAgEDAgIIBgICAwEAAAAAAQIRAxIhMQRBE1EUIjJhkaHR8AVScYGxwULhM/EjYtIV/9oADAMBAAIRAxEAPwDt4QUbFUULlqWHSj1qBKR61QlIwHtc20sWG7BT35eQ5IOJPnw+NdDocbtzZzuuyJLQu5wbESXuDWyTvYzwjW4A0nI1RqNKj3I4m1pYumNJbD3pmBCQGxtQi96DNWrCRVhSPBois6X7F8SC00R4ghx8dPwqvIrjZdifrUddjhFr3NZG3Zpoe72FRKyMhMgYWZbjnz+VNprhi3fJkd4fZpgsVdox2Eh+snuk/pJwqxZn/mr/AJK3h/K6/g5dvH7OcbhLsE7aMfXj1NvFOI+F6tVS9l/Urdx9pfQxrc+VtLePjSvYZCgVACOdRUlygrgkjNPHkWSPoH2LzK2ACg95XfMOlzcfIis/VcplnTu7RvstZLNNDWIFRO9kRprkB2XixPeVWuhJRVHVWIdj43FvIeNXZcbxy0S5+omOWuOpcB+WqrGoS1Qh7LRsglqlkPZagBLVCCFaNkojZaZMAzLRsBZ1mNJ6oQ9UII7AC50AopWBuj589omP+k4yV0YFFsinlZRrb43ru4cbhiSOBmyqWZsw+KjB4EXpJruX45PugN9fOqGaFsC5rMKqb9Yuq4hLVcylDbUo1k8TXp07RVJUSXpveKbj2Q4SZsbnRT2aqRI3IfZHiaEmlF39seCbkq+0d24VhNYK7XNWpUI2IBUID7R2jFh42lmkEUa6s5+4DiT4VKbJZjcT7W8OjlVjaVLKVdWXUEXsQeB8KseCP5inx3fsmf29vVsnGj89gpA/94mRXHxB1+NWRi+HK/1K3kXKVfoYWfBYYsckkgW/dzKpNvEg1Zoh5lLzZPyogOzYr37Y/sf1oeFH83yD6RkqtHzHfk5OU4/6bfzo+EvzfIHpEu8Pmb/2YbwYfZ8sna4jMkqLYLHISJASOABvcHlVXU49UdmXdNlqW6OwbU2mFXTTS5voQOOo5GuDmy16qPRdNg1etIyG19uNFhS5JLzX7NT9gmyXH6R18r8xXU/DenUE82Xhb/ovv+jB+I5vEmsOLl7fv9P9gmysc2Hjjhzd8Gzfrt3n9NAfENXK6vqJZJuT5bt+7yX7I6/S9LCMElwlS99d/wB2avDbVOgzfOqlkfmSfTx8ixw20eTajrV0M3mZMnTrlFhFOrGwIJGpHOx52rT2syVToktUJSPWqEpHrVLJSEyijYNKEKCpYHEb2Yo6mLQokqUNqHZ6FB1C5qlE1HP/AGu7akhgSKM5e1YhzzygagedxW/ocabcn2MHX5Wo6V3OC7RkcsdbDpeteVybM+CMIxAGwvO9j51Q8ZpWXsDSZxzvVL1LcujoZAX1FVOW6LEtmWINa0ZRVFRAZIy21pqp2Knexa7u7FlxsywxDU6s3JF5saO3PYWnddz6J3e2LFgoFhiFgPebmzc2J61lnJzZqhBQQU0tz0oqNINiVACrUZDivt12+XmjwaHSPvyeMjaKD5C5+NCbqKiuX9oMN5OT4X2/v9TGRYZAAMi3sLnxrZHHFKqOdLJNtu2O7CP7AptEPIHiT8zww6fZ+ZqaIeRPEn5iPhUI0FvEE0HjiwrLNPdnosMlvrepqRxxoksk77fA2Pss2VE+PDsCewjaZQSSM4ZVUkeBe/mBWTrqhj2N34cnkyetRvtus0syRZrIQ0k/XsltoPFmIUeZrl9Fg8XJfl/Pb6/ojv8AWZ10+Gly+P7+/MqGlbFYgyi/5pisSgEgMBYudNVUEKvUg8r10/xHPHHBYU/e/e+y/t/sjl/hmByk8suXsvcu7/V8L3WyqwmEmSRzKJNG7rspAtx0JFq81u5NyPTpxpKJotlYotKgvyb1t/rUXtIWa9VmkgmJFWajJONMNw07Ibj/ACKthkcTPkxqRc4bGK/gen8q1xyKRjnjcQmnKz1Qh6oQ9UIJRFBQxqykVjwaFEI8ViljRnY2CgknwFGMNTpElJRVs+ct/d55doz5lBWJLiMdRzY+JtXShjcVUTBLJFu5GVaJjow+NRxb5CpxW8QWfCkcH+dUzxtcMuhlvlA5zDneq3qRatLIHJuL1TJtyVlqSrYsIzWqLMsiRadCMO2XgJMTKsMS5nc2A6dSegFMtxao+hdy91o9nwhF1kbWR+bN/IdKz5J6tlwX44ad3yXEzk+VSKGbIwaYUXNUogPtPHpBC80hssasxPkL0UrdAk6R8xvimxWJknfizFz5ngPgLD4UmP8A8mTV2+6Bmfh4lHv92H3rcYD16hDwNQg69EBGhsSPjQXIzVpG49me1Y4JJ85szxAJ1JDglQOZ4G3RTWL8QxzyQSgu50PwueOGRubo3WwdtKFZZcq4gku6cXVGJaNG04hStwL2NxXKn0+Tp0ta2ffsd2OfH1U3ofs7V9+ZY/lYZtLjTpbXX+lZckt9jSsXq7nocbck3qpSGlHYmBS+bKt+uUX9aYr3JRL0t6VAUh4kpkK0hwemFaC8LtMjRtR86uhl7Mz5MK5RbRSBhcG4rQnZlaa5H0QHqhD1QgKKtKRwoEMn7T8aIsDJc2zWX4E6/K9a+jS8S32MvVt+HS5Z87Y3azE2jWw61qydQ26gjPi6RJXkZXSLIfeb52rO1N8s1xcF7KB2jA+teqmku5apN9h+Fg7SRI1vd3VB5sQPxobWkRtpNm99qm4cWzkglhLFX7r5iTZgLg35X1qScJboEFNbS3MLE1OmJJBuDgaR1RFLOxCqo4kmro7sqex9Aez/AHOTARZms07gZ26for4Cq8k79WPBZjhXrPn+DTTS9KWMR2yO/OmFHBb87GhYRrUUAot6d3JNpYdsOk4gAKl2KZ83E5NGFuAJ48RS5J6Y15kjG5J+Rz1/Y/joQezaGbW+jFGPwcWH7VTDlhBUxM+KU3aKXHbnY+H38JN5qvaD1jvWlZYPuZ3hmuxSSqVOVgVYcQwII8wassrpiA1AC3ogGNxB+FB8jLijovs+2WIImx8o1IKYcEeYeS3qB4BvtCjGDyzUF+/39/ILksUHNkGE+j4vEsHIM2ZlAfgRa90PNrhgedzfhWH8ZUpyjGPsx/n74Ov+BzhCMtXtPf7/ALLHaWw5cOoaOZlUngzZgPInlXn1jblSPTeLDTbKU7SxEUpVps3A27pGvIED5Vc+lyrH4jWxk9MwPN4Se/3t+pfbO3kJNmHxH4isxfoNBhscTY3060UmVyotIsSOtWJmeRJ9JBqWQUteoQnw2JZDoaeM3ESUFLktMPtVTo2hq+OZPkzTwNcGS349pa7OnSH6LJJnXN2hbs0IGpEZynOQOI0tcda3YsKmuTJkyaOwdgvabsyRFc4jsywuUdWDKejWBF/IkUH02RPgniw8zUWpLAecgAk8BUVt0Tg+efadvS2OnKK1sPESF/TYaFvLkK6UMeiNfEwyyapWv2MBJiiNEX41VLK47RRbHFe8mQMGOpU26nhVe73aLVpWyYdsbYeJxThMPA7km2YA5B4s/ACklNR3Y6i5OrO8+z72ax4ACaW0uKI976sd+UYP8XHyrFlyauDXigo8mmx2MAOWUKynSxAI+dZnNrk2xxprYz+P3S2XiAS2GjUn60fcb1S1WRzyXDEl0yezRBuJuPhsJJJMrGVixEZa1406eJ8a6WLPrht+5y83T6J/wbKWX1qyMStshAphBrNRANLUaINbE5QS1soBY35AamppsGqluH7AQ9irEWaT86wPEZ9VU+IXKv8AhrLllcti3Gqjv3LGqywWgQjxECOLOiuOjKGHoaK24I9yixm5WzpfewcIvzRezPrHY1Yss13K3ji+xRYz2T4B/cM8X6rhh/8AorH51YupmhH08GZbef2ZwYSPt2xbGNWX82YxnfX3FkDDKSOeXTjV2LLLI9NFOTHHEtVgm7i4zHx4hMOikRshQk5FUuuXIl+gjBA5d3prq9JjhTXdmddPLLT8vv7/AGKyXcHaSa/RXuDcFHjYgjUEZHJvVTz4pKrH8DLF2grbeL2jLCsOIw0qhDdnMMilyOGY2y+lr6UmHBhhPXF/Mt6jquoyY/DkjPZbaHQ9Doa30mjlPUmW2w45JpkhQXaRgoPTqWPQC5+FcjrPw+FOcNju/h34vkUljyb+/v8A7NTiMNiMI2WZCl+B4xv+q3C/hoa4koShyekjlhlWxIuNJFxS2R4x8e2CvG/3UjkJoC4NtFtBapqJpLKHHHnRsWguGXOQBxJsKaHrOkCT0q2ZH25bYEcEOEU3aRs79ckeg8rsf3DXoOmjpjf7ff33ODmeqRxjtqv1FOg+su0n6CsVQL7kZTfTb07K2DgTPiJUawUgZU4FiSfGtGLFFeuyjLkb9TzOVv7MtoNq8bjwBT+dWPRLmZUp5IezjEj3CxMZ1w8jHlcqfuNXQjiW92U5J55Kqo6Lut7P4Y0SbGIskjWKQEXSPxYcGbz0HLrWPq+ra2ijZ0XRrmb+/vsbxGVFsiqAOAAAFciU5S3Z2I44rZAG03ltdTbrVMtTNeLQuxRS4g+7KLg9arb8y/bsV02zgLmN2W/K9xU0jqd8kGx9qvC+S+oOo6+NacM5RaM2bDGdmxjnB1B412o7o8/LZ0OMoo0LYwyUaBYmepQLKva3514MKP8AeJLP/wAFBnmv4FVyX6uKkpaYuQK1SUTc1zzWeqEFtUIIaJBuWpZAV9mqTdWkQkknK2hJ5kG4/wBOlNrF0HE/aLt58ViBh4i0io/ZxDS8jk5S1gADdtB4DxrpY4+HDfl8nOm/Fn7lwdW3N3ekwGFWFezLe/Ie8C0jAZrkXva1hpwArn5MkZyvc6EIOKovYZHObOgWx0IbMG8RoCPjVdLsx033GvDmp1KgUBYrZitoQD5i9WRyEaIcLsOON+0SNFe1s6qoax4jMBejLLap8AUEnaW4bNEzqVchlOhVlVgR4giqmoPsOpNFDjtxkYZoX7NuOU6p5Dmvz8qx5MEW/V2N+LrJr2tzOT7rY1Wt2JYfaR0t+8QfUVllgmal1OJrkrcVg5YWtLG0ZP2hx/VYaH4Gq5QceUGORS9lhWHxxWw5Ug7XmabYEqhHxUhypGGsTwFhd3v0A09a6HRYtT1GDrMmlaT5+3t282OxcmIa4DG0an6sS6IvnbU+JNdqktkcnfuU1QJ9Ob47anweFeXuk6BfMmwqnFCEpCZZyjE5h7NMQ0m01d2LOySMzE3PAfKteX2GZcVuafv/AKZ0HbuIxKzzdm0mW0OWxNr5+/bp3eNV4lDStSXcsy+Jqem+387mc2btrHx44dq0rYftGFioK5CSFN7Xtwp5RxuNKuAR8VSt3V/I3mLx3fve6ngByrlZ4SR1sLi+SOTFBiq8Dca1naluXpx2BtqTtfutfwrJLk6EON0VR2rY2kW3mNPWhY1EONmBQmMd7kBrf4VZjxuT2FnNQVsk2RswsmdxZzyPKuxhwqMd0cXqM7lL1WXUGHK8r1ptGOmSX68agBeFQhGTRAA7i/7Ti8Viz7kVsHAfK0k7Dzbsx/gNZuolvp8i3CttXn/BuqzFwDIzMzWYgA5RopvbidQeZI+FWpJJWJdsa8pX6yDzFj6qw+6jpTBdCDHeK/CQfcwP31PD+6JrHLtNetv2T/C34UPCYdaBN4drKmGkIJBYZFIzA3bS63HG1z8Ku6Tp3kzJfuUdVnWPE3+3xMZ7ONyUSZsZM3aaWw6mwK6WLmx6DKp00ueYtZ1z0TcIv9foDoo6salJffmdMRFS9s3kcxA8r8ONYHb5NlJcCgg8xU4ItyVbcqUahGWimBojK01gGNwNFAJsO5KgniRSSVMeL2HkHrQDuQ4nDLIpVwrKeIYXFBpPZhTknaZz2fYV5CIhZGawFycov48hWfJ0bv1eDbj6tV63JmPbHt9YIY9nQG1wDLb+7B0B8WYEnyPWutgxLHBI5eXI5zbf3/19Djxq0rEqBO9e2uSRcLHe2XtRfzsbUmBpW0VZ03SZgfZRJfHlieEMlted1p9WqxHFRpL72ZqNu74ypjzFntEuh87X++rHiVKiRz7tNDtq7yFYHIYGYsoS1tFvrx0JteosdcjzycUaD2S7SlxcErTnMUkCr3QNMoY8OPGqM9JJoOJtydv73NNvFIsUEjW92N30493pWZw1RZohPTNWc0w+8dhnbujj3iM3pWaPQyaOjP8AEIRJhvjA62fh0IpH0eROho9fhauznuL3kminZ4HKqGJVTqLdLV0MWNYkttzl5eoeVtJ7G13d9qMT2XEr2TcM41Q/yrQpwl7v1KKnHnf9PodF2ftOOVQ0bq4PMEGpKLXJIyT4Ds6njSjDDEORo6gUUm9U0sWFkaGJ5ZCCqLGrO2ZtL2UE2HWj4kYrUxfDlL1V3NFuTsT6HgYID76pml53lc55Dfn3mPwArnt27NaVKkXM8mRS3QX/AJVErdAbpWZbF7Z7JirxSlVt3gCoY2ux1tfUnnatscepWmjLLJpdNMdh95cN+kn+D/wvUfTzIs8A5NtwNwmQeZy/xWpPBmuUOssH3CYpVb3WDeRB+6larkdNMHx2y452USKGCHPbkWtYBuoAvoeop8eaeO9Dq9hMmKGStSutzO4/EtiMUQHZYYjkOQ2Zyp7yrqBx0zHRRc31FWxWiHG7+RRJ6587L5hk+2sPEWZ2F+UcXeC8+9I2hPlp58aVYcktl8X9B3mxx3fy+pXRb6Ss35qFpFvyaRjbp3AR8bVY+kgvaf8ABUusk/ZVr9/6NHsza0koJeGWG1veyte9+H1tLcwONZpYUuHZqhllJbqixSS/Br/BfmLaVW4luomwpYk3Ogt4a/6W9aSVIKPbQwodCGYqOOht61ISp7ElG0T4RbIo6AUk+WPHgkIPWhsGmQ4xiqMb8j/KmhTkhZXRj9qbXjwUMk0h9xbkefAD9ImwHia2xhqe5TKXZHzjtfaT4maSeQ3eRix6AcAo8AAAPKrG7FA6ARtAh9De2TZs0uBLCxETCRhzyjjbyBv8KpxPlIE1w2cx9lj2xj91mywucqi7HVeANXQd2inIqp/fBNvJefFyzBGQMfdYWYFVAIt8PnWmNJ6e9GdxcoueyVmaxM7A2ZrjNe2t9AeIqnI3F0y7F6yR2v2Kx5MC7E3zzM2nQKot8jVWdOor3FuJ+tL9S09oc5+iYjLe/wBFlAPCzEC3xpIxbg0uQyklJN8Hz3s+JlBLklj1N9KtxQcV63JR1GRTe3AVmvVllFErbtTyf+2EfydfxNLPFJ8F2PLFckEu5uOH+7ufKzfcaoeGRpWaJd7pbh7UkYmJjhQpALSF1H+FQDmPw+IqmeSWDay7Hjjn3r+jse72788S/wC04wzn9GMJ8yWLeelVS62TXCL49Gl3LzJGOC+pJ+VZ5dTN9zTDpYrsMfFkdLVT4ku5oWGHCQi7Vcmw1po5ZydIE+mxxVsdvVi8sWUcX0+H+b+ldXpoXO2cTPKo0BbH3kygJNcgaCQam36Q4nzHpzqzL01u4fATHnraRdO+GkXMxhZerZD634GsyWSLpWXepJW6KfHQ7P8A7vMekeZfxC1oh6R5/EpksPl8CixOBha5iicHkS2b1GXT1rTFzXtMzyjB+yi5gxZgw1kRmkCM3K3aEXHPgDYeQqlw1zt8f0XKWmFLn+zE45ERlhLGyJdyL95m4FrEE82Pi9bY29zBOk1G+AzZ4h0yzRKepjF/UnN8qSeryv8Actho7NfAuVws7+7jI/AGSSP5Zao1xjzB/BMv0yfEv5R5t2safrqw/wCPKfvSp6Ti8vkgeBl+2/oRx7GxkBzqAuoF+1uG10BU+9xOnjUebFNV/QyxZIu/7OgQR5Rb4nzNcyTtnQSpEOOhUqcx0HjTQbvYWSRPAO6PIUsuRo8DqBDFe1TeWXAQQSRBGL4gI6ODldOykYrcaqbhSCOYHK4rRghqbK8stKOLb/b+naCRRLGYY07zqWDZpOA7wAuqjhccWPQVoW2xW99zFE0bAevUsJ6oQ+kN9MO80XZh2APEA8R0pUrVBhJKVsxm5uw/oeMEuUtdSunHiPlpQx4nFvcfqZxlFUuGbXbWzocS/dZBrmBLWKkizWA4nzq/HNw3a3MWTHGe3Yyu1vZjJLIJEnjN2OhAFl1INx6WtUnmUt5IWGFwVQZ0vdfZK4LDJCCpbUs2gu7an/PhWTNPxJ32NGGHhwq9yr33VWgkSdrRuFXuHvWJFzfrVmLTySalLYq8FulgOzUdiraDvMO8fM9asc3ZUsMUQ7Q3TwAQnsFBtyqKTC8cTkO3RCjKscITsy2dhe8gJuCTytw+NUzyJSpKjSsDcbu/1Jt0IpsVjI4IJpUDG72d+5ENWa/AWGmvMgUrzuO9iLp03Wk+hoYTZVW4jQBQSSSQPE8Seprl5JSnK2dbHGOONIdN4UrLYg2JcKCSbWBPpSS2VlsFboE+jvMoZTZSRqengKtxYJZVd0hcnURwy0tWy1wGCA8T1/lW+GKONbHMy55ZOQbaOD+kAlTYhu5fgVGlj4E3N/EVphLQY5x1FHJgWQ2dSvnwPkeBrSsifBncGuR8MIFz0GvOyjn99RyIkAriJL30IvexUG3gDxp6RXbDk2m3NAfIkfgaTQPrfkS/lUfYPqP5UNA3ie4yG20Xt2ZLjNZiDyJ5Dwty8a0Q43MWVLVaApXUcvupyttEAxRX3bjyNvuo0Lqrgvt2sbMczZyFFgLGxLHU3Yamwt61VkjF7NGrBObt2bbd6B5ZO0cswQaFiTduAtfprWHqJRhHTE6GGLk9TNQzgcTasKTZqbQNikRhqb9Nfwp46hW0TRSCw1HClcXYU1Q/OOooUw2vM5D/AOomW8WEQHjJK/HmqqB/HWvpotxl+39lGWVSX7/0cEckHWq5OUXuOqa2FElMp2RxHB6sUhaFzUbJR08+1mRxZsPF5guPlc1clj95mfiLy+/3Fbf8sCDBa4tmRyCPK4NXqEeSmWSbVA2H3jw+o/PLdSDmyyC5+sPdN6Hhpu0/v5gWSajTX8f6Fw3ZNqNo5PBoHB/dYileKXb+Rl1FLf8Aj6WaXYe0cJDJnlxvagLYKsLrqedyel/WjLFkapL5lazQu2/kyw2hvBgZEYLNqbaFSBYG/HrVT6bLTX9mjH1WFSTf8MM2bt/DBbGdB8aTwMvkWy6jC3tIs2YTx5oryKbgMgLAkaGxAqqVwdS2Zdj0y3XBjZd0Hlk70LD9ZSo66kjSs02uWb4ySWxst2d2sPgVZlX849s787cQoPS+vnWKc0yxJstztENougqvXY+it2IXohBsY10ewzd1rL1NtAKWStUi6D0tNllhksqpyUAeZ5n1rqYYaIJHJzT1zcg4R6W4aWvRb3KRIMDa1mOmlrC3yFB5CKIR2HI2Pw/rSahtBHNgVZChAyniBdfHkfCiptOwPGmqKt914+RYfEEfw1cuqkVPpog77qnlL6r+N6ddX5oV9L7yMbrP/eD9n+tH0teQvoz8yTb26qzqmT828YyhrXuvRgDqQdQfPrSYupcG73sOXplNKtqKIezk88R6RH/zq/07yXzM/oHm/l/sIh9nMAN3lmbwGVQf3SfnSvrZ9khl0EO7ZosBsTDwoqJEtluRmGZrk3JLNqeNUSyzk7bNMMUYKki2gWw8/u5VRJ7l8VsQypc3p4ukI92N7Dwo6wUOGHHShrYdIv0YeNDxGTSVu3N1cLjFC4mESBb5Sbhlva+V1IZb2HA8hRWWS4DoOe7c9hkD3OFxDxH7EoEieQYZWHmc1Os77oHhnNt4vZVtLC3Ywdso+vATIP2LB/3beNH/AMcuNg+sjEupUkMLEGxHAgjkRyoetHkPIgPjR1LzBQXOnStE4+RTCRPhMRl0LWqzFOtirLj1bpFxhkBAOYG/iK2RSMGRtbUTTMOA++i2hIpg4j8fnS0WahRFepRNRIFVfH/PSmpIS5SPorcBOz2fhl/+pWPm4zn5sa4/Uq8jZ18DqCos9tT2juBezL99YsyahZt6fedMzWOnd/AeFYGpM6K0rgHUFTpTIgdFJfzpwB2DhvrWrBit6mZuoy0tKLWKG3GtTl5GAIUUjITLSMdC0AnqhBNahBNaIBc1AItQh6oQ9UIeqEK3b+248JGJJA7AsFCxoXYkgn3V5WB1qzHjc3SFlLSjNv7SIfq4PGt5QW+9hV/ov/svn9CrxX+X5r6gsvtNt7uzcaf8CD/uqejR/N8n/obXLyXxAp/aliPqbJxJ/WZR9wNDwYecvgv/AKBrye74/wCivn9qm0fqbIYfrOfwWj4WNdpP4L6hufmvv9yuxHtR2yfd2ci+Ydv+4UNEPyP4/wCgVP8AMvh/sqsT7Rd4G4QKn6sP/kTU44x/G/qguDf+f8fQp8VvbvC/GSdf1URfuFHXPtBL9r/myeEq3b+P0F3jxGPxMMCNhDKRF35ZY0aZmJJuJhZwByF6053FU8cLvnt8k0ijFjnbUpfpuv7Mp/ZXGf8AxX+VY9Evymn9zpvs22LsrESGLE4cGYnNGS75GAHuhQQMw1Pj8K39bhaWuHHc53R5r9Wb3OuYLc7Z8JvHg8Op69kl/Ui9ct5JPudLSh+0d1MFOLS4WFvHIoI8mAvQU5LuHSjN432X7NBzdhp0DMB8daWWbJHex4Y4S2oCxHsy2c3upIn6rnT1vSrq8i7jvpcb5RVYj2RQ5TkxMgP1cwBHxAIJq5fiGRcpfP6lL/D8b8/l9DGbZ9ne0IjZIxODwaNvvVyCPnV8PxGD9rYql+HTW8Wmd32QmWGNSLFUUW6WAFqSU4ybaZFjlFU0RbxPaBj0yn98VTm/42X9P/yIzy4vrrXPvzOkl5DZsetuHgaXUh1FjNmYp58SIIgMqgPNIeKJ9VVH2mIIHgGPKrcEdcvcV9RPRD3m6iiAroN9jkt2SUCEIbXQ2HL+dPW24tk6E9ardBtjs5qUG2ez0KJqYvaVNIdQokqUHULnoUTUezipRNSFzCpQbR7NQoli1AmQ29tINOV+rH3eBsW4t+A+BrZihUf1KJu2RR4tPtCrKYhOuIQ/WX1FCmQfnTqvqKm4D1k6r6ipuQQxr4UbZBpgXwqWyDGwq9KmpkoeuGXpU1MlDvo69KFslHBYpSjK6MVZSGVhxBBuCK7TSZxU2j6B3F3mXHYcMbCVLLKv6X2h4HjXA6vp/Cntw+DudNn8SO/KNJWU0iML6GoQp8ZAUOh05VnyQrdGvFNS5IFLVWi1ojlkJ5f0pJOyyKoGGLZTYmgm0WOKluQ4nEiVGiJ94Wv01uD8qKztXEEunW0vIoJEaNgrqNeDDUHyJoWmSmC4zaaRgBRmkYhUXiSxNgAPMihV7DqkrZvt2NjfRocrWMrnPM3WQjUD9FRZR4DxroYoaI0cfPl8Sd9i3tVhSMkOnHjTIDGotFsBNSBPVCEc8qorOxsqgsT0AFzRSbdIDaStlXHthJ0/Mlj3spOVlN9DYX48Rwq9YXB+uVLKpr1S2iQgAHU8yaok7douSrkcaBATH7QihAMjZQxsNCeAueAqyEJT9lCynGPIRDIG4X4X+HxpJKho7kpWlsZoC27tIYbDvKeIFlHVjoo9T99GEdUqDwjk7bWJ1JOupPjW2yaRp2rUsmk9+VjUsGn3HvyuaNk0nvywetS0TR7j35ZNG0DQO/LJ61NSJoE/LpHP50NSJoHQbckc5YwznooLfdVcs0I8sZYJPsWix48i/YP6qPleqvS4D+is5MDXoDzbRfbm7xNgcSso1Q92VeqE8fMcR/Wq82JZYaWWYcjxy1I+icJillRZEIZWAZSOBB1FednBwk4s7sZqStE1KMDY+O6G3Eaio1aoMZUzP9qaxt0dBRs92gtrSMdWB4mJJDqOHiQR5Gqtmy9NxQIdmlTeOQnwbX5io8bW6YyzXtJAuJiM6tC90Y8GHFW5EdakG73GyRjptFT7J9hvPPJi5x3cO7QxA8DMujv4hRoPFjzWt2KHdnK6jLtpR13LWizFQhFtahKB7Em9WcIQlApWEWgQaGB0vr0okMnvtj2YphI/ecgv/wBqn+I+AHWtnSwSTyMydTNtrGi43e2eI1AHuoLA9W5sfU+tVdRkvbzL8EEl+hbM3Os6Ra2Vm09qhEBRlZibCxDADmTb/OtX4sLk/WKZ5KWxnMPI2MxIL2KRi5sLC19Pix+QrVJLFCl3M8W8s7fY2+GSw8TXOm7Z0IqkSUpOWcP9u++TpPHg4GA7IdpNwPfYdxT0IW5/5gptTitu48Vbs5Z/afE/bH7IoeLIc9/anEfaX0o+LIFi/wBq8R+h6H+dTxJEs0excLtPFQNPFEhUGwBurP1KXNiB51bDXJWgOaXJWbQ2tjYDabDGO3NlcD4NwNK5TjyiKaYIN7pPsL6ml8VhteR0Lc3dPG41VlmUYaFhdSTeSQHgUQ8B4n0NVvPJ+yWxgv8AI2kOwcDDYdl2jA2JkbNqPDh8qyZOoldWbYdOuS1TakSCyBUHRQAPlVWtDeCV8m8IBPe+dL4jLViRxG9e4s8HQ4GiCjqfsh3ntfByN1aEn95PxHxrD1uDUta7cmzpMtPQzqJxFczQb7I3xY1HhR8PuHUZ8yi/GuXJ7nWgthsjA86WRZDkGyC/nVHc0t7ExjIGhB89PnVjutipNPknwE6FiJUU+PP4HjVuCaupIp6iEquDLzZiwwRrHGvZot7CxtqSxNzxJJJJPEk10NHkcpyd+sFriUJChluQSBcXIHGw+NBxa7EtDpPI1ECQJFMxkydmQo+udPQW118asaSjd7+Qityqhdr4rsYmcAluCi1+8eF/AcfhQxR1ySDkemNlJs2V44DLK7MW9xWJNvs8evHyrVNKU9MUZoNxjch2ziMPDJipdSQcvU3PLxZrD0pct5JrHH7/AOhoVCLyS+/+yn3awjyu2IfV5GIX4+8R4ch4Ka0ZZKC0rhFGGLk9b5ZuGyxpqbKouT4DUmubvOX6m91FUYraW8Erhk0CvcWt3gt+F/LSujj6eMafkYJ55PYrJXyJl5nj+P8AKr0rdlTdKjYbtbN7OMAjvHvP58l+A09a5/UZLdm7BjpUXxNZDS2BbZ2iuGgeZtci6D7TcFUeZsKaMdToh80bU3alxEsk0suaSV2dz+kxvYDkBwA6AU8sUm7L4rGlW4C+5Tj6/wDn0oLDIjUPeMG5Mp0DXPIcz8LVHimgJY/M2W6nsrVSJcY2bgVhHD/mH8BVuPB3kU5JxW0TokmKVAEQAZbADgo5Aac/AVsUTO5DGxelpFBB0C6G/mOFHT5Aszu0d3Nnz+/hUUn6ydw+d1tcePCklhi+wVNo0GMxbPGqI+TKoW97Gw0F9OdqwZOhd+qzo4OujD21ZldpbL2gb9l2bjl+cKn+H8az/wD5z7mp/icHwjJ4+HbCccPp1Xv/AMJNT0Ov8Sv0yUuGiikxO0rm+YeGUaeoo+DH8oPGy/mQ/NXqLPK0KGqWCifB41onWRDZkYMp8RRtdwJM+gtnbYWaGOUHR1Deo1rlzxaZNHShk1RTBMftcKrG+p0FZ+qmscPeaumxvJP3FVFPzvxrh9zt0T578OXEVJDQ95CsrX4286pb3NGlUST4l01YafaBuPj0ptbXJWoJ8D45s4zKdQL+fhUTvdEarZmm3W2n2qZSbleHlW/p8muJzesw+HK1wy8tV5jFqEPVCHqhBroDxAPnRTaBRDisFHKoR0VlGoBGgIFhb1oxnKLtMEoRkqaFw+DRLZFAsLDwHhRlklLlkjCMeBmPwQlTIWYAm5y21tyNwdP5VIZHB2gTxqSplId0VzZhK3hdQfutWldY+6M/oi5TG4fddhKHZ1ZV1AsRqOHz1oy6tONJAXStSts0cMdh486ySds1RVIfalDW5zv2hbW7SUYdT3YtX8ZCOHwB/ePStmHHUb8xdasyQivwt6gfjV6gwPIgzD4C/vuijzBPyo+GxXmRaYabDQe6QWtx0J9eAFMsbKnlQ6baBcXFlXqWt8zr8B606hQuoFXFqug7x6ngL9B/p502hsGtDDib8fAEnz58L+Wg86OkGoccRodT4m/joe9z89ByFDSTUEwqDqe6L8eBJPTmD48TSsNhitplHdAtYdf89ONCg2PSVxwN9T4n06+A4c6DigqRMNrRjQgX56A/OuNnnJZGjs4MUZY0z52bF13XlPPrEMbG0rzDrCMOOpH1AywHStk7fOHwEaEMzhScg4m5vbwFHPlUY33obBhk212tlfDviXP5wFT06V57M55JXI7mLTBUjQQ7cjZBZx61n0svUkWUW1E+qwvoeNK0yyLQk22VB1YX89aWmOpIUbVWZWjvqyMPlR5dBtLcod3dvNE4hl0I4UJY3jZFOMzpOwoYwGdS4Lm57xFvBctjaur0WOOnUjldflnqUXwizZL8JJR5SP8Aia26V5HO1MYYpPq4qYf9Nv4kNTTHyJqYgGKB0xZPg0UR/hC0NEPL+fqHU/P7+BMcTjBwkgPnE4+YkpfDiHWxU2jixxjgbykdPvRqDxIKmTJtab62H/YlVv4gtL4XvJrJ02t1hlH/AEz/AAuaHhPzDrQRHtBD9oeaMPwtS+HIOtE6yqeBFK4tBtDr0Ai1CFdvBtQYaB5TqQLIPtOdFHr8gasw49c0ivLPRFs4nNO9y5uxJLMeZJNyfWuxpiczXNPYHXay9G9DSasfmXVnf+PzQVDtROYPpRWl8MWXirmIfBtWHn8xTaPJieK1ygj6dhTxC+gqaZeYHlj5FLvBtVI7NBHE627wLyLID4AMAVt018KPrxF8SEnRVYDe2NmVHgdSTZWSTMl/HNqOHDWlWZXvfyLdDa2a+f8As0OD2p0EYPje/LQE3tzp20+BU2uQ6PaqAgP3T1Y6fBhp86OlA8Rhhx6qLm1jzuLfCp4ZPFCcPi81sv4AW9fkKV46HWSyOUam97+R/CqZdMpOzRHqnFUfOhkrnPKzTpH4aF5GCoCzHkKkXKbpEk1FWzabI2GkAzSDNJ8l8BXQx9Ooq5cnPn1jcqigifaUY0oS8PhlynmatIWOMPqFvTxwY5GbJ1fUQdUEJgOqD0qPpcXkSPXZ3yHbPwQzcBR9Gxc0FdZme1lrt4wx4dnZEZgtgDxufEais/UY8ai20bumyZZSSTMfurj51N2C5Rfre1utcVQippncWtxaJsXBNjJUI7qqTYjQ+tW5Hr7Ax4dO7Z1bdxWSFVZiSNLnjW3p46YUc3q98ll2r1eZaH9pQIOSSoQe8tRIDEElQg4y6VKIejnqNEslaahRCL6UaOklijF0NJLCI56VxDYJtnCrOmV9bG635G1r00PVexGYzF7LyHQVemDSmATYFW4ix60HFMeM3ErcXssjgKraaNEXGRVy4M0NUkHwovsCS4JvGj4jEeCPkBT7PvxF6bXfIjwLsBYjYasDa6k9OB8xwNB401tsJTT3QKq4vD+6xZRyOo9D+BqpOcAvGmW2zN77d2RSvW3eU+anX76ux9R5lGTAarZO1ICVyRo5drLldFtzJ75CrYa8q0eMkrKfBdmk2dh+1QyQkSISCtiOB43twovLRFiT7jmdlNisgI/Rv8xTLJEDwyPnO1cM6Zp93trLEuVIxmPvN9Y1sw54wVJFE+meR25FhjMe8g0BFPPM5LYbF0ygUxw0l72rG7N0YossLPiALDT4U0c848Al0kJ8oPiTENxc1H1OTzDHo8S7FlgcBJe5ZjUWfJ5hfTY/JFjJssye9qKryTlPkvxQhDgPwmxAo4VWoFjypFxsvZipyqyMSjJlsv8ADratUODBkdsJBp7K6PM9uNGhG0eWQUaYLRIZKmlg1ITNRoXUgaTaIU2Ktbra4+VMsd9xHlSCIpAdQwoOLGU0yYG99QLdaWmHUgftVJIBBtxpnFrkimmNzUAhMMlK0MTM9AhWYyO9OglNiItaYbkHZeRqckTaK/F4PmKRxNMJ2V8kVI4lqYPJh6UNEZww6UydCuKYx8NyI0p7srcKBJdkIwsVBpdCZOACbdkG4U2DcRxHUfOlprYDxRlvx+hDG+MwZR4zIMgsrRMeHRo20I8NatU1FU1t7jLLp53cWajD+2WRVAfDK7Di1mW/jlF7UviYPNirFn8kcpGGPSufTOq4IMwWHINMk0FUa3Z0VwLitONWVz2LZdlg8qteErWYLh2QOlZ546L45Swh2aByqvQHxA6LAjpUUQPIFRYYUdImsKWGiogcyeJbUyRW5E6mrIlMhmOzGJwpsxUhT0NtKeOzFfByD+1+0sG3ZyuHA07wuD/iFafF7SSMUum7xbXz/kvtm+0tmsJIUv1U1fDHjn7jPklmguz+X1L3B7yPN7mRdLnMbeVq0Po4pWtzIutm5aWkiKfeWZTb82fI0y6JMrf4hO6oEk3um/Q9f61PQ4IPpmR9vkAYjeeRuJj9f60V08F3J42WXb5FdNvC/wDfAeAc068KPkL4eWT/AMgZNum+krXOndLa+dB5sPDaLF0ublJnS90JJPoy9qSWJbjqct9L/CuZnpzdHV6e4wSZfRtVBcTZ6FDWDTGiErsQKIyAXFQYjdb1CIAxEN6Vl0ZWAslqFWPqoTsxS0PYvZ1CCdlanTsRqjwFqILGyWIqXRKsAfDrf3R6VS0rLE2ZiLZ4pI4xZTD8Js4VasRX4poMBghV8MdFOTLZoIMMLVYyhSCUhFZ5ovhMnVKp0luolUUNJNQopqFciS9CiahUejQLJVamSFY2Y3UjqKIEZDaO68ct70HFSLVkaRnpdwFv3WI+NRYmuJA8SD5iP/sVYAdq/wC1WxKaj7bMb8Jy9hEw3KX7TH/EaXfvJj+p2iiePciLnc/E0jivN/EdSS7IIj3OgH1RU0IPi12JV3VgH1BRUV5C+KFYfd6McFHyo7LsDxH5ml2dGEQKOVK9xbDFelIP7SpRCF5aNBTBJjUGQI5oDogNQYhlF6AUwN0oUWJkRS1SrBqoeopWqHUrHWoDWQSpTJitArVJETIWFUtFmo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xMSEhUTExMWFRUVFRUVFRUYGBcYFxcVGBUYFhcXFRUYHSggGBolGxUVITEhJSkrLi4uFx8zODMsNygtLisBCgoKDg0OGhAQGy0lHyUtLS0tLS0tLS0tLS0tLS0tLS0tLS0tLS0tLS0tLS0tLS0tLS0tLS0tLS0tLS0tLS0tLf/AABEIALcBEwMBEQACEQEDEQH/xAAcAAABBQEBAQAAAAAAAAAAAAAEAQIDBQYHAAj/xABIEAACAQIDBQUEBQkFBwUAAAABAgMAEQQSIQUGMUFREyJhcZEHMoGhFEJSscEVI2JykqKy0eEWU4Lw8SREc4OTwtIIM1Rjo//EABoBAAIDAQEAAAAAAAAAAAAAAAECAAMEBQb/xAA1EQACAgEDAgIIBgICAwEAAAAAAQIRAxIhMQRBE1EUIjJhkaHR8AVScYGxwULhM/EjYtIV/9oADAMBAAIRAxEAPwDt4QUbFUULlqWHSj1qBKR61QlIwHtc20sWG7BT35eQ5IOJPnw+NdDocbtzZzuuyJLQu5wbESXuDWyTvYzwjW4A0nI1RqNKj3I4m1pYumNJbD3pmBCQGxtQi96DNWrCRVhSPBois6X7F8SC00R4ghx8dPwqvIrjZdifrUddjhFr3NZG3Zpoe72FRKyMhMgYWZbjnz+VNprhi3fJkd4fZpgsVdox2Eh+snuk/pJwqxZn/mr/AJK3h/K6/g5dvH7OcbhLsE7aMfXj1NvFOI+F6tVS9l/Urdx9pfQxrc+VtLePjSvYZCgVACOdRUlygrgkjNPHkWSPoH2LzK2ACg95XfMOlzcfIis/VcplnTu7RvstZLNNDWIFRO9kRprkB2XixPeVWuhJRVHVWIdj43FvIeNXZcbxy0S5+omOWuOpcB+WqrGoS1Qh7LRsglqlkPZagBLVCCFaNkojZaZMAzLRsBZ1mNJ6oQ9UII7AC50AopWBuj589omP+k4yV0YFFsinlZRrb43ru4cbhiSOBmyqWZsw+KjB4EXpJruX45PugN9fOqGaFsC5rMKqb9Yuq4hLVcylDbUo1k8TXp07RVJUSXpveKbj2Q4SZsbnRT2aqRI3IfZHiaEmlF39seCbkq+0d24VhNYK7XNWpUI2IBUID7R2jFh42lmkEUa6s5+4DiT4VKbJZjcT7W8OjlVjaVLKVdWXUEXsQeB8KseCP5inx3fsmf29vVsnGj89gpA/94mRXHxB1+NWRi+HK/1K3kXKVfoYWfBYYsckkgW/dzKpNvEg1Zoh5lLzZPyogOzYr37Y/sf1oeFH83yD6RkqtHzHfk5OU4/6bfzo+EvzfIHpEu8Pmb/2YbwYfZ8sna4jMkqLYLHISJASOABvcHlVXU49UdmXdNlqW6OwbU2mFXTTS5voQOOo5GuDmy16qPRdNg1etIyG19uNFhS5JLzX7NT9gmyXH6R18r8xXU/DenUE82Xhb/ovv+jB+I5vEmsOLl7fv9P9gmysc2Hjjhzd8Gzfrt3n9NAfENXK6vqJZJuT5bt+7yX7I6/S9LCMElwlS99d/wB2avDbVOgzfOqlkfmSfTx8ixw20eTajrV0M3mZMnTrlFhFOrGwIJGpHOx52rT2syVToktUJSPWqEpHrVLJSEyijYNKEKCpYHEb2Yo6mLQokqUNqHZ6FB1C5qlE1HP/AGu7akhgSKM5e1YhzzygagedxW/ocabcn2MHX5Wo6V3OC7RkcsdbDpeteVybM+CMIxAGwvO9j51Q8ZpWXsDSZxzvVL1LcujoZAX1FVOW6LEtmWINa0ZRVFRAZIy21pqp2Knexa7u7FlxsywxDU6s3JF5saO3PYWnddz6J3e2LFgoFhiFgPebmzc2J61lnJzZqhBQQU0tz0oqNINiVACrUZDivt12+XmjwaHSPvyeMjaKD5C5+NCbqKiuX9oMN5OT4X2/v9TGRYZAAMi3sLnxrZHHFKqOdLJNtu2O7CP7AptEPIHiT8zww6fZ+ZqaIeRPEn5iPhUI0FvEE0HjiwrLNPdnosMlvrepqRxxoksk77fA2Pss2VE+PDsCewjaZQSSM4ZVUkeBe/mBWTrqhj2N34cnkyetRvtus0syRZrIQ0k/XsltoPFmIUeZrl9Fg8XJfl/Pb6/ojv8AWZ10+Gly+P7+/MqGlbFYgyi/5pisSgEgMBYudNVUEKvUg8r10/xHPHHBYU/e/e+y/t/sjl/hmByk8suXsvcu7/V8L3WyqwmEmSRzKJNG7rspAtx0JFq81u5NyPTpxpKJotlYotKgvyb1t/rUXtIWa9VmkgmJFWajJONMNw07Ibj/ACKthkcTPkxqRc4bGK/gen8q1xyKRjnjcQmnKz1Qh6oQ9UIJRFBQxqykVjwaFEI8ViljRnY2CgknwFGMNTpElJRVs+ct/d55doz5lBWJLiMdRzY+JtXShjcVUTBLJFu5GVaJjow+NRxb5CpxW8QWfCkcH+dUzxtcMuhlvlA5zDneq3qRatLIHJuL1TJtyVlqSrYsIzWqLMsiRadCMO2XgJMTKsMS5nc2A6dSegFMtxao+hdy91o9nwhF1kbWR+bN/IdKz5J6tlwX44ad3yXEzk+VSKGbIwaYUXNUogPtPHpBC80hssasxPkL0UrdAk6R8xvimxWJknfizFz5ngPgLD4UmP8A8mTV2+6Bmfh4lHv92H3rcYD16hDwNQg69EBGhsSPjQXIzVpG49me1Y4JJ85szxAJ1JDglQOZ4G3RTWL8QxzyQSgu50PwueOGRubo3WwdtKFZZcq4gku6cXVGJaNG04hStwL2NxXKn0+Tp0ta2ffsd2OfH1U3ofs7V9+ZY/lYZtLjTpbXX+lZckt9jSsXq7nocbck3qpSGlHYmBS+bKt+uUX9aYr3JRL0t6VAUh4kpkK0hwemFaC8LtMjRtR86uhl7Mz5MK5RbRSBhcG4rQnZlaa5H0QHqhD1QgKKtKRwoEMn7T8aIsDJc2zWX4E6/K9a+jS8S32MvVt+HS5Z87Y3azE2jWw61qydQ26gjPi6RJXkZXSLIfeb52rO1N8s1xcF7KB2jA+teqmku5apN9h+Fg7SRI1vd3VB5sQPxobWkRtpNm99qm4cWzkglhLFX7r5iTZgLg35X1qScJboEFNbS3MLE1OmJJBuDgaR1RFLOxCqo4kmro7sqex9Aez/AHOTARZms07gZ26for4Cq8k79WPBZjhXrPn+DTTS9KWMR2yO/OmFHBb87GhYRrUUAot6d3JNpYdsOk4gAKl2KZ83E5NGFuAJ48RS5J6Y15kjG5J+Rz1/Y/joQezaGbW+jFGPwcWH7VTDlhBUxM+KU3aKXHbnY+H38JN5qvaD1jvWlZYPuZ3hmuxSSqVOVgVYcQwII8wassrpiA1AC3ogGNxB+FB8jLijovs+2WIImx8o1IKYcEeYeS3qB4BvtCjGDyzUF+/39/ILksUHNkGE+j4vEsHIM2ZlAfgRa90PNrhgedzfhWH8ZUpyjGPsx/n74Ov+BzhCMtXtPf7/ALLHaWw5cOoaOZlUngzZgPInlXn1jblSPTeLDTbKU7SxEUpVps3A27pGvIED5Vc+lyrH4jWxk9MwPN4Se/3t+pfbO3kJNmHxH4isxfoNBhscTY3060UmVyotIsSOtWJmeRJ9JBqWQUteoQnw2JZDoaeM3ESUFLktMPtVTo2hq+OZPkzTwNcGS349pa7OnSH6LJJnXN2hbs0IGpEZynOQOI0tcda3YsKmuTJkyaOwdgvabsyRFc4jsywuUdWDKejWBF/IkUH02RPgniw8zUWpLAecgAk8BUVt0Tg+efadvS2OnKK1sPESF/TYaFvLkK6UMeiNfEwyyapWv2MBJiiNEX41VLK47RRbHFe8mQMGOpU26nhVe73aLVpWyYdsbYeJxThMPA7km2YA5B4s/ACklNR3Y6i5OrO8+z72ax4ACaW0uKI976sd+UYP8XHyrFlyauDXigo8mmx2MAOWUKynSxAI+dZnNrk2xxprYz+P3S2XiAS2GjUn60fcb1S1WRzyXDEl0yezRBuJuPhsJJJMrGVixEZa1406eJ8a6WLPrht+5y83T6J/wbKWX1qyMStshAphBrNRANLUaINbE5QS1soBY35AamppsGqluH7AQ9irEWaT86wPEZ9VU+IXKv8AhrLllcti3Gqjv3LGqywWgQjxECOLOiuOjKGHoaK24I9yixm5WzpfewcIvzRezPrHY1Yss13K3ji+xRYz2T4B/cM8X6rhh/8AorH51YupmhH08GZbef2ZwYSPt2xbGNWX82YxnfX3FkDDKSOeXTjV2LLLI9NFOTHHEtVgm7i4zHx4hMOikRshQk5FUuuXIl+gjBA5d3prq9JjhTXdmddPLLT8vv7/AGKyXcHaSa/RXuDcFHjYgjUEZHJvVTz4pKrH8DLF2grbeL2jLCsOIw0qhDdnMMilyOGY2y+lr6UmHBhhPXF/Mt6jquoyY/DkjPZbaHQ9Doa30mjlPUmW2w45JpkhQXaRgoPTqWPQC5+FcjrPw+FOcNju/h34vkUljyb+/v8A7NTiMNiMI2WZCl+B4xv+q3C/hoa4koShyekjlhlWxIuNJFxS2R4x8e2CvG/3UjkJoC4NtFtBapqJpLKHHHnRsWguGXOQBxJsKaHrOkCT0q2ZH25bYEcEOEU3aRs79ckeg8rsf3DXoOmjpjf7ff33ODmeqRxjtqv1FOg+su0n6CsVQL7kZTfTb07K2DgTPiJUawUgZU4FiSfGtGLFFeuyjLkb9TzOVv7MtoNq8bjwBT+dWPRLmZUp5IezjEj3CxMZ1w8jHlcqfuNXQjiW92U5J55Kqo6Lut7P4Y0SbGIskjWKQEXSPxYcGbz0HLrWPq+ra2ijZ0XRrmb+/vsbxGVFsiqAOAAAFciU5S3Z2I44rZAG03ltdTbrVMtTNeLQuxRS4g+7KLg9arb8y/bsV02zgLmN2W/K9xU0jqd8kGx9qvC+S+oOo6+NacM5RaM2bDGdmxjnB1B412o7o8/LZ0OMoo0LYwyUaBYmepQLKva3514MKP8AeJLP/wAFBnmv4FVyX6uKkpaYuQK1SUTc1zzWeqEFtUIIaJBuWpZAV9mqTdWkQkknK2hJ5kG4/wBOlNrF0HE/aLt58ViBh4i0io/ZxDS8jk5S1gADdtB4DxrpY4+HDfl8nOm/Fn7lwdW3N3ekwGFWFezLe/Ie8C0jAZrkXva1hpwArn5MkZyvc6EIOKovYZHObOgWx0IbMG8RoCPjVdLsx033GvDmp1KgUBYrZitoQD5i9WRyEaIcLsOON+0SNFe1s6qoax4jMBejLLap8AUEnaW4bNEzqVchlOhVlVgR4giqmoPsOpNFDjtxkYZoX7NuOU6p5Dmvz8qx5MEW/V2N+LrJr2tzOT7rY1Wt2JYfaR0t+8QfUVllgmal1OJrkrcVg5YWtLG0ZP2hx/VYaH4Gq5QceUGORS9lhWHxxWw5Ug7XmabYEqhHxUhypGGsTwFhd3v0A09a6HRYtT1GDrMmlaT5+3t282OxcmIa4DG0an6sS6IvnbU+JNdqktkcnfuU1QJ9Ob47anweFeXuk6BfMmwqnFCEpCZZyjE5h7NMQ0m01d2LOySMzE3PAfKteX2GZcVuafv/AKZ0HbuIxKzzdm0mW0OWxNr5+/bp3eNV4lDStSXcsy+Jqem+387mc2btrHx44dq0rYftGFioK5CSFN7Xtwp5RxuNKuAR8VSt3V/I3mLx3fve6ngByrlZ4SR1sLi+SOTFBiq8Dca1naluXpx2BtqTtfutfwrJLk6EON0VR2rY2kW3mNPWhY1EONmBQmMd7kBrf4VZjxuT2FnNQVsk2RswsmdxZzyPKuxhwqMd0cXqM7lL1WXUGHK8r1ptGOmSX68agBeFQhGTRAA7i/7Ti8Viz7kVsHAfK0k7Dzbsx/gNZuolvp8i3CttXn/BuqzFwDIzMzWYgA5RopvbidQeZI+FWpJJWJdsa8pX6yDzFj6qw+6jpTBdCDHeK/CQfcwP31PD+6JrHLtNetv2T/C34UPCYdaBN4drKmGkIJBYZFIzA3bS63HG1z8Ku6Tp3kzJfuUdVnWPE3+3xMZ7ONyUSZsZM3aaWw6mwK6WLmx6DKp00ueYtZ1z0TcIv9foDoo6salJffmdMRFS9s3kcxA8r8ONYHb5NlJcCgg8xU4ItyVbcqUahGWimBojK01gGNwNFAJsO5KgniRSSVMeL2HkHrQDuQ4nDLIpVwrKeIYXFBpPZhTknaZz2fYV5CIhZGawFycov48hWfJ0bv1eDbj6tV63JmPbHt9YIY9nQG1wDLb+7B0B8WYEnyPWutgxLHBI5eXI5zbf3/19Djxq0rEqBO9e2uSRcLHe2XtRfzsbUmBpW0VZ03SZgfZRJfHlieEMlted1p9WqxHFRpL72ZqNu74ypjzFntEuh87X++rHiVKiRz7tNDtq7yFYHIYGYsoS1tFvrx0JteosdcjzycUaD2S7SlxcErTnMUkCr3QNMoY8OPGqM9JJoOJtydv73NNvFIsUEjW92N30493pWZw1RZohPTNWc0w+8dhnbujj3iM3pWaPQyaOjP8AEIRJhvjA62fh0IpH0eROho9fhauznuL3kminZ4HKqGJVTqLdLV0MWNYkttzl5eoeVtJ7G13d9qMT2XEr2TcM41Q/yrQpwl7v1KKnHnf9PodF2ftOOVQ0bq4PMEGpKLXJIyT4Ds6njSjDDEORo6gUUm9U0sWFkaGJ5ZCCqLGrO2ZtL2UE2HWj4kYrUxfDlL1V3NFuTsT6HgYID76pml53lc55Dfn3mPwArnt27NaVKkXM8mRS3QX/AJVErdAbpWZbF7Z7JirxSlVt3gCoY2ux1tfUnnatscepWmjLLJpdNMdh95cN+kn+D/wvUfTzIs8A5NtwNwmQeZy/xWpPBmuUOssH3CYpVb3WDeRB+6larkdNMHx2y452USKGCHPbkWtYBuoAvoeop8eaeO9Dq9hMmKGStSutzO4/EtiMUQHZYYjkOQ2Zyp7yrqBx0zHRRc31FWxWiHG7+RRJ6587L5hk+2sPEWZ2F+UcXeC8+9I2hPlp58aVYcktl8X9B3mxx3fy+pXRb6Ss35qFpFvyaRjbp3AR8bVY+kgvaf8ABUusk/ZVr9/6NHsza0koJeGWG1veyte9+H1tLcwONZpYUuHZqhllJbqixSS/Br/BfmLaVW4luomwpYk3Ogt4a/6W9aSVIKPbQwodCGYqOOht61ISp7ElG0T4RbIo6AUk+WPHgkIPWhsGmQ4xiqMb8j/KmhTkhZXRj9qbXjwUMk0h9xbkefAD9ImwHia2xhqe5TKXZHzjtfaT4maSeQ3eRix6AcAo8AAAPKrG7FA6ARtAh9De2TZs0uBLCxETCRhzyjjbyBv8KpxPlIE1w2cx9lj2xj91mywucqi7HVeANXQd2inIqp/fBNvJefFyzBGQMfdYWYFVAIt8PnWmNJ6e9GdxcoueyVmaxM7A2ZrjNe2t9AeIqnI3F0y7F6yR2v2Kx5MC7E3zzM2nQKot8jVWdOor3FuJ+tL9S09oc5+iYjLe/wBFlAPCzEC3xpIxbg0uQyklJN8Hz3s+JlBLklj1N9KtxQcV63JR1GRTe3AVmvVllFErbtTyf+2EfydfxNLPFJ8F2PLFckEu5uOH+7ufKzfcaoeGRpWaJd7pbh7UkYmJjhQpALSF1H+FQDmPw+IqmeSWDay7Hjjn3r+jse72788S/wC04wzn9GMJ8yWLeelVS62TXCL49Gl3LzJGOC+pJ+VZ5dTN9zTDpYrsMfFkdLVT4ku5oWGHCQi7Vcmw1po5ZydIE+mxxVsdvVi8sWUcX0+H+b+ldXpoXO2cTPKo0BbH3kygJNcgaCQam36Q4nzHpzqzL01u4fATHnraRdO+GkXMxhZerZD634GsyWSLpWXepJW6KfHQ7P8A7vMekeZfxC1oh6R5/EpksPl8CixOBha5iicHkS2b1GXT1rTFzXtMzyjB+yi5gxZgw1kRmkCM3K3aEXHPgDYeQqlw1zt8f0XKWmFLn+zE45ERlhLGyJdyL95m4FrEE82Pi9bY29zBOk1G+AzZ4h0yzRKepjF/UnN8qSeryv8Actho7NfAuVws7+7jI/AGSSP5Zao1xjzB/BMv0yfEv5R5t2safrqw/wCPKfvSp6Ti8vkgeBl+2/oRx7GxkBzqAuoF+1uG10BU+9xOnjUebFNV/QyxZIu/7OgQR5Rb4nzNcyTtnQSpEOOhUqcx0HjTQbvYWSRPAO6PIUsuRo8DqBDFe1TeWXAQQSRBGL4gI6ODldOykYrcaqbhSCOYHK4rRghqbK8stKOLb/b+naCRRLGYY07zqWDZpOA7wAuqjhccWPQVoW2xW99zFE0bAevUsJ6oQ+kN9MO80XZh2APEA8R0pUrVBhJKVsxm5uw/oeMEuUtdSunHiPlpQx4nFvcfqZxlFUuGbXbWzocS/dZBrmBLWKkizWA4nzq/HNw3a3MWTHGe3Yyu1vZjJLIJEnjN2OhAFl1INx6WtUnmUt5IWGFwVQZ0vdfZK4LDJCCpbUs2gu7an/PhWTNPxJ32NGGHhwq9yr33VWgkSdrRuFXuHvWJFzfrVmLTySalLYq8FulgOzUdiraDvMO8fM9asc3ZUsMUQ7Q3TwAQnsFBtyqKTC8cTkO3RCjKscITsy2dhe8gJuCTytw+NUzyJSpKjSsDcbu/1Jt0IpsVjI4IJpUDG72d+5ENWa/AWGmvMgUrzuO9iLp03Wk+hoYTZVW4jQBQSSSQPE8Seprl5JSnK2dbHGOONIdN4UrLYg2JcKCSbWBPpSS2VlsFboE+jvMoZTZSRqengKtxYJZVd0hcnURwy0tWy1wGCA8T1/lW+GKONbHMy55ZOQbaOD+kAlTYhu5fgVGlj4E3N/EVphLQY5x1FHJgWQ2dSvnwPkeBrSsifBncGuR8MIFz0GvOyjn99RyIkAriJL30IvexUG3gDxp6RXbDk2m3NAfIkfgaTQPrfkS/lUfYPqP5UNA3ie4yG20Xt2ZLjNZiDyJ5Dwty8a0Q43MWVLVaApXUcvupyttEAxRX3bjyNvuo0Lqrgvt2sbMczZyFFgLGxLHU3Yamwt61VkjF7NGrBObt2bbd6B5ZO0cswQaFiTduAtfprWHqJRhHTE6GGLk9TNQzgcTasKTZqbQNikRhqb9Nfwp46hW0TRSCw1HClcXYU1Q/OOooUw2vM5D/AOomW8WEQHjJK/HmqqB/HWvpotxl+39lGWVSX7/0cEckHWq5OUXuOqa2FElMp2RxHB6sUhaFzUbJR08+1mRxZsPF5guPlc1clj95mfiLy+/3Fbf8sCDBa4tmRyCPK4NXqEeSmWSbVA2H3jw+o/PLdSDmyyC5+sPdN6Hhpu0/v5gWSajTX8f6Fw3ZNqNo5PBoHB/dYileKXb+Rl1FLf8Aj6WaXYe0cJDJnlxvagLYKsLrqedyel/WjLFkapL5lazQu2/kyw2hvBgZEYLNqbaFSBYG/HrVT6bLTX9mjH1WFSTf8MM2bt/DBbGdB8aTwMvkWy6jC3tIs2YTx5oryKbgMgLAkaGxAqqVwdS2Zdj0y3XBjZd0Hlk70LD9ZSo66kjSs02uWb4ySWxst2d2sPgVZlX849s787cQoPS+vnWKc0yxJstztENougqvXY+it2IXohBsY10ewzd1rL1NtAKWStUi6D0tNllhksqpyUAeZ5n1rqYYaIJHJzT1zcg4R6W4aWvRb3KRIMDa1mOmlrC3yFB5CKIR2HI2Pw/rSahtBHNgVZChAyniBdfHkfCiptOwPGmqKt914+RYfEEfw1cuqkVPpog77qnlL6r+N6ddX5oV9L7yMbrP/eD9n+tH0teQvoz8yTb26qzqmT828YyhrXuvRgDqQdQfPrSYupcG73sOXplNKtqKIezk88R6RH/zq/07yXzM/oHm/l/sIh9nMAN3lmbwGVQf3SfnSvrZ9khl0EO7ZosBsTDwoqJEtluRmGZrk3JLNqeNUSyzk7bNMMUYKki2gWw8/u5VRJ7l8VsQypc3p4ukI92N7Dwo6wUOGHHShrYdIv0YeNDxGTSVu3N1cLjFC4mESBb5Sbhlva+V1IZb2HA8hRWWS4DoOe7c9hkD3OFxDxH7EoEieQYZWHmc1Os77oHhnNt4vZVtLC3Ywdso+vATIP2LB/3beNH/AMcuNg+sjEupUkMLEGxHAgjkRyoetHkPIgPjR1LzBQXOnStE4+RTCRPhMRl0LWqzFOtirLj1bpFxhkBAOYG/iK2RSMGRtbUTTMOA++i2hIpg4j8fnS0WahRFepRNRIFVfH/PSmpIS5SPorcBOz2fhl/+pWPm4zn5sa4/Uq8jZ18DqCos9tT2juBezL99YsyahZt6fedMzWOnd/AeFYGpM6K0rgHUFTpTIgdFJfzpwB2DhvrWrBit6mZuoy0tKLWKG3GtTl5GAIUUjITLSMdC0AnqhBNahBNaIBc1AItQh6oQ9UIeqEK3b+248JGJJA7AsFCxoXYkgn3V5WB1qzHjc3SFlLSjNv7SIfq4PGt5QW+9hV/ov/svn9CrxX+X5r6gsvtNt7uzcaf8CD/uqejR/N8n/obXLyXxAp/aliPqbJxJ/WZR9wNDwYecvgv/AKBrye74/wCivn9qm0fqbIYfrOfwWj4WNdpP4L6hufmvv9yuxHtR2yfd2ci+Ydv+4UNEPyP4/wCgVP8AMvh/sqsT7Rd4G4QKn6sP/kTU44x/G/qguDf+f8fQp8VvbvC/GSdf1URfuFHXPtBL9r/myeEq3b+P0F3jxGPxMMCNhDKRF35ZY0aZmJJuJhZwByF6053FU8cLvnt8k0ijFjnbUpfpuv7Mp/ZXGf8AxX+VY9Evymn9zpvs22LsrESGLE4cGYnNGS75GAHuhQQMw1Pj8K39bhaWuHHc53R5r9Wb3OuYLc7Z8JvHg8Op69kl/Ui9ct5JPudLSh+0d1MFOLS4WFvHIoI8mAvQU5LuHSjN432X7NBzdhp0DMB8daWWbJHex4Y4S2oCxHsy2c3upIn6rnT1vSrq8i7jvpcb5RVYj2RQ5TkxMgP1cwBHxAIJq5fiGRcpfP6lL/D8b8/l9DGbZ9ne0IjZIxODwaNvvVyCPnV8PxGD9rYql+HTW8Wmd32QmWGNSLFUUW6WAFqSU4ybaZFjlFU0RbxPaBj0yn98VTm/42X9P/yIzy4vrrXPvzOkl5DZsetuHgaXUh1FjNmYp58SIIgMqgPNIeKJ9VVH2mIIHgGPKrcEdcvcV9RPRD3m6iiAroN9jkt2SUCEIbXQ2HL+dPW24tk6E9ardBtjs5qUG2ez0KJqYvaVNIdQokqUHULnoUTUezipRNSFzCpQbR7NQoli1AmQ29tINOV+rH3eBsW4t+A+BrZihUf1KJu2RR4tPtCrKYhOuIQ/WX1FCmQfnTqvqKm4D1k6r6ipuQQxr4UbZBpgXwqWyDGwq9KmpkoeuGXpU1MlDvo69KFslHBYpSjK6MVZSGVhxBBuCK7TSZxU2j6B3F3mXHYcMbCVLLKv6X2h4HjXA6vp/Cntw+DudNn8SO/KNJWU0iML6GoQp8ZAUOh05VnyQrdGvFNS5IFLVWi1ojlkJ5f0pJOyyKoGGLZTYmgm0WOKluQ4nEiVGiJ94Wv01uD8qKztXEEunW0vIoJEaNgrqNeDDUHyJoWmSmC4zaaRgBRmkYhUXiSxNgAPMihV7DqkrZvt2NjfRocrWMrnPM3WQjUD9FRZR4DxroYoaI0cfPl8Sd9i3tVhSMkOnHjTIDGotFsBNSBPVCEc8qorOxsqgsT0AFzRSbdIDaStlXHthJ0/Mlj3spOVlN9DYX48Rwq9YXB+uVLKpr1S2iQgAHU8yaok7douSrkcaBATH7QihAMjZQxsNCeAueAqyEJT9lCynGPIRDIG4X4X+HxpJKho7kpWlsZoC27tIYbDvKeIFlHVjoo9T99GEdUqDwjk7bWJ1JOupPjW2yaRp2rUsmk9+VjUsGn3HvyuaNk0nvywetS0TR7j35ZNG0DQO/LJ61NSJoE/LpHP50NSJoHQbckc5YwznooLfdVcs0I8sZYJPsWix48i/YP6qPleqvS4D+is5MDXoDzbRfbm7xNgcSso1Q92VeqE8fMcR/Wq82JZYaWWYcjxy1I+icJillRZEIZWAZSOBB1FednBwk4s7sZqStE1KMDY+O6G3Eaio1aoMZUzP9qaxt0dBRs92gtrSMdWB4mJJDqOHiQR5Gqtmy9NxQIdmlTeOQnwbX5io8bW6YyzXtJAuJiM6tC90Y8GHFW5EdakG73GyRjptFT7J9hvPPJi5x3cO7QxA8DMujv4hRoPFjzWt2KHdnK6jLtpR13LWizFQhFtahKB7Em9WcIQlApWEWgQaGB0vr0okMnvtj2YphI/ecgv/wBqn+I+AHWtnSwSTyMydTNtrGi43e2eI1AHuoLA9W5sfU+tVdRkvbzL8EEl+hbM3Os6Ra2Vm09qhEBRlZibCxDADmTb/OtX4sLk/WKZ5KWxnMPI2MxIL2KRi5sLC19Pix+QrVJLFCl3M8W8s7fY2+GSw8TXOm7Z0IqkSUpOWcP9u++TpPHg4GA7IdpNwPfYdxT0IW5/5gptTitu48Vbs5Z/afE/bH7IoeLIc9/anEfaX0o+LIFi/wBq8R+h6H+dTxJEs0excLtPFQNPFEhUGwBurP1KXNiB51bDXJWgOaXJWbQ2tjYDabDGO3NlcD4NwNK5TjyiKaYIN7pPsL6ml8VhteR0Lc3dPG41VlmUYaFhdSTeSQHgUQ8B4n0NVvPJ+yWxgv8AI2kOwcDDYdl2jA2JkbNqPDh8qyZOoldWbYdOuS1TakSCyBUHRQAPlVWtDeCV8m8IBPe+dL4jLViRxG9e4s8HQ4GiCjqfsh3ntfByN1aEn95PxHxrD1uDUta7cmzpMtPQzqJxFczQb7I3xY1HhR8PuHUZ8yi/GuXJ7nWgthsjA86WRZDkGyC/nVHc0t7ExjIGhB89PnVjutipNPknwE6FiJUU+PP4HjVuCaupIp6iEquDLzZiwwRrHGvZot7CxtqSxNzxJJJJPEk10NHkcpyd+sFriUJChluQSBcXIHGw+NBxa7EtDpPI1ECQJFMxkydmQo+udPQW118asaSjd7+Qityqhdr4rsYmcAluCi1+8eF/AcfhQxR1ySDkemNlJs2V44DLK7MW9xWJNvs8evHyrVNKU9MUZoNxjch2ziMPDJipdSQcvU3PLxZrD0pct5JrHH7/AOhoVCLyS+/+yn3awjyu2IfV5GIX4+8R4ch4Ka0ZZKC0rhFGGLk9b5ZuGyxpqbKouT4DUmubvOX6m91FUYraW8Erhk0CvcWt3gt+F/LSujj6eMafkYJ55PYrJXyJl5nj+P8AKr0rdlTdKjYbtbN7OMAjvHvP58l+A09a5/UZLdm7BjpUXxNZDS2BbZ2iuGgeZtci6D7TcFUeZsKaMdToh80bU3alxEsk0suaSV2dz+kxvYDkBwA6AU8sUm7L4rGlW4C+5Tj6/wDn0oLDIjUPeMG5Mp0DXPIcz8LVHimgJY/M2W6nsrVSJcY2bgVhHD/mH8BVuPB3kU5JxW0TokmKVAEQAZbADgo5Aac/AVsUTO5DGxelpFBB0C6G/mOFHT5Aszu0d3Nnz+/hUUn6ydw+d1tcePCklhi+wVNo0GMxbPGqI+TKoW97Gw0F9OdqwZOhd+qzo4OujD21ZldpbL2gb9l2bjl+cKn+H8az/wD5z7mp/icHwjJ4+HbCccPp1Xv/AMJNT0Ov8Sv0yUuGiikxO0rm+YeGUaeoo+DH8oPGy/mQ/NXqLPK0KGqWCifB41onWRDZkYMp8RRtdwJM+gtnbYWaGOUHR1Deo1rlzxaZNHShk1RTBMftcKrG+p0FZ+qmscPeaumxvJP3FVFPzvxrh9zt0T578OXEVJDQ95CsrX4286pb3NGlUST4l01YafaBuPj0ptbXJWoJ8D45s4zKdQL+fhUTvdEarZmm3W2n2qZSbleHlW/p8muJzesw+HK1wy8tV5jFqEPVCHqhBroDxAPnRTaBRDisFHKoR0VlGoBGgIFhb1oxnKLtMEoRkqaFw+DRLZFAsLDwHhRlklLlkjCMeBmPwQlTIWYAm5y21tyNwdP5VIZHB2gTxqSplId0VzZhK3hdQfutWldY+6M/oi5TG4fddhKHZ1ZV1AsRqOHz1oy6tONJAXStSts0cMdh486ySds1RVIfalDW5zv2hbW7SUYdT3YtX8ZCOHwB/ePStmHHUb8xdasyQivwt6gfjV6gwPIgzD4C/vuijzBPyo+GxXmRaYabDQe6QWtx0J9eAFMsbKnlQ6baBcXFlXqWt8zr8B606hQuoFXFqug7x6ngL9B/p502hsGtDDib8fAEnz58L+Wg86OkGoccRodT4m/joe9z89ByFDSTUEwqDqe6L8eBJPTmD48TSsNhitplHdAtYdf89ONCg2PSVxwN9T4n06+A4c6DigqRMNrRjQgX56A/OuNnnJZGjs4MUZY0z52bF13XlPPrEMbG0rzDrCMOOpH1AywHStk7fOHwEaEMzhScg4m5vbwFHPlUY33obBhk212tlfDviXP5wFT06V57M55JXI7mLTBUjQQ7cjZBZx61n0svUkWUW1E+qwvoeNK0yyLQk22VB1YX89aWmOpIUbVWZWjvqyMPlR5dBtLcod3dvNE4hl0I4UJY3jZFOMzpOwoYwGdS4Lm57xFvBctjaur0WOOnUjldflnqUXwizZL8JJR5SP8Aia26V5HO1MYYpPq4qYf9Nv4kNTTHyJqYgGKB0xZPg0UR/hC0NEPL+fqHU/P7+BMcTjBwkgPnE4+YkpfDiHWxU2jixxjgbykdPvRqDxIKmTJtab62H/YlVv4gtL4XvJrJ02t1hlH/AEz/AAuaHhPzDrQRHtBD9oeaMPwtS+HIOtE6yqeBFK4tBtDr0Ai1CFdvBtQYaB5TqQLIPtOdFHr8gasw49c0ivLPRFs4nNO9y5uxJLMeZJNyfWuxpiczXNPYHXay9G9DSasfmXVnf+PzQVDtROYPpRWl8MWXirmIfBtWHn8xTaPJieK1ygj6dhTxC+gqaZeYHlj5FLvBtVI7NBHE627wLyLID4AMAVt018KPrxF8SEnRVYDe2NmVHgdSTZWSTMl/HNqOHDWlWZXvfyLdDa2a+f8As0OD2p0EYPje/LQE3tzp20+BU2uQ6PaqAgP3T1Y6fBhp86OlA8Rhhx6qLm1jzuLfCp4ZPFCcPi81sv4AW9fkKV46HWSyOUam97+R/CqZdMpOzRHqnFUfOhkrnPKzTpH4aF5GCoCzHkKkXKbpEk1FWzabI2GkAzSDNJ8l8BXQx9Ooq5cnPn1jcqigifaUY0oS8PhlynmatIWOMPqFvTxwY5GbJ1fUQdUEJgOqD0qPpcXkSPXZ3yHbPwQzcBR9Gxc0FdZme1lrt4wx4dnZEZgtgDxufEais/UY8ai20bumyZZSSTMfurj51N2C5Rfre1utcVQippncWtxaJsXBNjJUI7qqTYjQ+tW5Hr7Ax4dO7Z1bdxWSFVZiSNLnjW3p46YUc3q98ll2r1eZaH9pQIOSSoQe8tRIDEElQg4y6VKIejnqNEslaahRCL6UaOklijF0NJLCI56VxDYJtnCrOmV9bG635G1r00PVexGYzF7LyHQVemDSmATYFW4ix60HFMeM3ErcXssjgKraaNEXGRVy4M0NUkHwovsCS4JvGj4jEeCPkBT7PvxF6bXfIjwLsBYjYasDa6k9OB8xwNB401tsJTT3QKq4vD+6xZRyOo9D+BqpOcAvGmW2zN77d2RSvW3eU+anX76ux9R5lGTAarZO1ICVyRo5drLldFtzJ75CrYa8q0eMkrKfBdmk2dh+1QyQkSISCtiOB43twovLRFiT7jmdlNisgI/Rv8xTLJEDwyPnO1cM6Zp93trLEuVIxmPvN9Y1sw54wVJFE+meR25FhjMe8g0BFPPM5LYbF0ygUxw0l72rG7N0YossLPiALDT4U0c848Al0kJ8oPiTENxc1H1OTzDHo8S7FlgcBJe5ZjUWfJ5hfTY/JFjJssye9qKryTlPkvxQhDgPwmxAo4VWoFjypFxsvZipyqyMSjJlsv8ADratUODBkdsJBp7K6PM9uNGhG0eWQUaYLRIZKmlg1ITNRoXUgaTaIU2Ktbra4+VMsd9xHlSCIpAdQwoOLGU0yYG99QLdaWmHUgftVJIBBtxpnFrkimmNzUAhMMlK0MTM9AhWYyO9OglNiItaYbkHZeRqckTaK/F4PmKRxNMJ2V8kVI4lqYPJh6UNEZww6UydCuKYx8NyI0p7srcKBJdkIwsVBpdCZOACbdkG4U2DcRxHUfOlprYDxRlvx+hDG+MwZR4zIMgsrRMeHRo20I8NatU1FU1t7jLLp53cWajD+2WRVAfDK7Di1mW/jlF7UviYPNirFn8kcpGGPSufTOq4IMwWHINMk0FUa3Z0VwLitONWVz2LZdlg8qteErWYLh2QOlZ546L45Swh2aByqvQHxA6LAjpUUQPIFRYYUdImsKWGiogcyeJbUyRW5E6mrIlMhmOzGJwpsxUhT0NtKeOzFfByD+1+0sG3ZyuHA07wuD/iFafF7SSMUum7xbXz/kvtm+0tmsJIUv1U1fDHjn7jPklmguz+X1L3B7yPN7mRdLnMbeVq0Po4pWtzIutm5aWkiKfeWZTb82fI0y6JMrf4hO6oEk3um/Q9f61PQ4IPpmR9vkAYjeeRuJj9f60V08F3J42WXb5FdNvC/wDfAeAc068KPkL4eWT/AMgZNum+krXOndLa+dB5sPDaLF0ublJnS90JJPoy9qSWJbjqct9L/CuZnpzdHV6e4wSZfRtVBcTZ6FDWDTGiErsQKIyAXFQYjdb1CIAxEN6Vl0ZWAslqFWPqoTsxS0PYvZ1CCdlanTsRqjwFqILGyWIqXRKsAfDrf3R6VS0rLE2ZiLZ4pI4xZTD8Js4VasRX4poMBghV8MdFOTLZoIMMLVYyhSCUhFZ5ovhMnVKp0luolUUNJNQopqFciS9CiahUejQLJVamSFY2Y3UjqKIEZDaO68ct70HFSLVkaRnpdwFv3WI+NRYmuJA8SD5iP/sVYAdq/wC1WxKaj7bMb8Jy9hEw3KX7TH/EaXfvJj+p2iiePciLnc/E0jivN/EdSS7IIj3OgH1RU0IPi12JV3VgH1BRUV5C+KFYfd6McFHyo7LsDxH5ml2dGEQKOVK9xbDFelIP7SpRCF5aNBTBJjUGQI5oDogNQYhlF6AUwN0oUWJkRS1SrBqoeopWqHUrHWoDWQSpTJitArVJETIWFUtFmo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8" name="Picture 8" descr="http://www.businessadvisorsmd.com/wp-content/uploads/2016/01/masteraccounting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83" y="3573016"/>
            <a:ext cx="4254751" cy="28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4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Výhody a 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Grafické prostředí</a:t>
            </a:r>
          </a:p>
          <a:p>
            <a:r>
              <a:rPr lang="cs-CZ" dirty="0"/>
              <a:t>Prodej jednotlivých modulů i </a:t>
            </a:r>
            <a:r>
              <a:rPr lang="cs-CZ" dirty="0" err="1"/>
              <a:t>multiverzí</a:t>
            </a:r>
            <a:endParaRPr lang="cs-CZ" dirty="0"/>
          </a:p>
          <a:p>
            <a:r>
              <a:rPr lang="cs-CZ" dirty="0"/>
              <a:t>Lokální i síťová verze</a:t>
            </a:r>
          </a:p>
          <a:p>
            <a:r>
              <a:rPr lang="cs-CZ" dirty="0"/>
              <a:t>Časté aktualizace</a:t>
            </a:r>
          </a:p>
          <a:p>
            <a:r>
              <a:rPr lang="cs-CZ" dirty="0"/>
              <a:t>Oproti srovnatelným programům nízká cena</a:t>
            </a:r>
          </a:p>
          <a:p>
            <a:endParaRPr lang="cs-CZ" dirty="0"/>
          </a:p>
        </p:txBody>
      </p:sp>
      <p:pic>
        <p:nvPicPr>
          <p:cNvPr id="7170" name="Picture 2" descr="http://www.appliste.cz/wp-content/uploads/2013/03/PlusM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63" y="4725144"/>
            <a:ext cx="3075268" cy="196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74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20E431B3D5BC419849DB89CEEDA5B9" ma:contentTypeVersion="13" ma:contentTypeDescription="Vytvoří nový dokument" ma:contentTypeScope="" ma:versionID="4eef62ce4b77525bf7de40d1ec99b25d">
  <xsd:schema xmlns:xsd="http://www.w3.org/2001/XMLSchema" xmlns:xs="http://www.w3.org/2001/XMLSchema" xmlns:p="http://schemas.microsoft.com/office/2006/metadata/properties" xmlns:ns3="cc41b255-3709-4975-9b6e-18f84f1e8f97" xmlns:ns4="e0642ff8-fcca-4c4e-a9b6-954d9c908c80" targetNamespace="http://schemas.microsoft.com/office/2006/metadata/properties" ma:root="true" ma:fieldsID="b3a2a1b40a73704ea0a95e9fd6f5aed2" ns3:_="" ns4:_="">
    <xsd:import namespace="cc41b255-3709-4975-9b6e-18f84f1e8f97"/>
    <xsd:import namespace="e0642ff8-fcca-4c4e-a9b6-954d9c908c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1b255-3709-4975-9b6e-18f84f1e8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42ff8-fcca-4c4e-a9b6-954d9c908c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0FD1A-AD51-458A-87E3-4A8BC69736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8037AA-823D-4C21-B3E8-4D156209D551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cc41b255-3709-4975-9b6e-18f84f1e8f97"/>
    <ds:schemaRef ds:uri="http://schemas.microsoft.com/office/infopath/2007/PartnerControls"/>
    <ds:schemaRef ds:uri="http://schemas.openxmlformats.org/package/2006/metadata/core-properties"/>
    <ds:schemaRef ds:uri="e0642ff8-fcca-4c4e-a9b6-954d9c908c8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BBC407A-56C7-4378-9CCD-41492ACA8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41b255-3709-4975-9b6e-18f84f1e8f97"/>
    <ds:schemaRef ds:uri="e0642ff8-fcca-4c4e-a9b6-954d9c908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652</Words>
  <Application>Microsoft Office PowerPoint</Application>
  <PresentationFormat>Předvádění na obrazovce (4:3)</PresentationFormat>
  <Paragraphs>150</Paragraphs>
  <Slides>41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Motiv sady Office</vt:lpstr>
      <vt:lpstr>ICTU_P2 Přehled vybraných ekonomických programů pro malé a střední firmy </vt:lpstr>
      <vt:lpstr>MRP</vt:lpstr>
      <vt:lpstr>MRP-Informatics</vt:lpstr>
      <vt:lpstr>Ekonomicko-účetní agendy</vt:lpstr>
      <vt:lpstr>Univerzální účetní systém</vt:lpstr>
      <vt:lpstr>Vzhled</vt:lpstr>
      <vt:lpstr>Výhody a nevýhody</vt:lpstr>
      <vt:lpstr>Vizuální účetní systém</vt:lpstr>
      <vt:lpstr>Výhody a nevýhody</vt:lpstr>
      <vt:lpstr>Vzhled</vt:lpstr>
      <vt:lpstr>Účetní systém MRP-K/S</vt:lpstr>
      <vt:lpstr>Výhody a nevýhody</vt:lpstr>
      <vt:lpstr>Vzhled</vt:lpstr>
      <vt:lpstr>Prezentace aplikace PowerPoint</vt:lpstr>
      <vt:lpstr>Základní informace</vt:lpstr>
      <vt:lpstr>Reference</vt:lpstr>
      <vt:lpstr>Poskytované služby</vt:lpstr>
      <vt:lpstr>Projekty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produkty</vt:lpstr>
      <vt:lpstr>Prezentace aplikace PowerPoint</vt:lpstr>
      <vt:lpstr>Prezentace aplikace PowerPoint</vt:lpstr>
      <vt:lpstr>Asseco Solutions, a.s.</vt:lpstr>
      <vt:lpstr>Produkty</vt:lpstr>
      <vt:lpstr>Helios Red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MKF USPC 2. TUTORIÁL</dc:title>
  <dc:creator>Krizova Zuzana</dc:creator>
  <cp:lastModifiedBy>Zuzana Křížová</cp:lastModifiedBy>
  <cp:revision>7</cp:revision>
  <dcterms:created xsi:type="dcterms:W3CDTF">2019-05-03T12:16:36Z</dcterms:created>
  <dcterms:modified xsi:type="dcterms:W3CDTF">2022-04-02T09:53:45Z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0x0101004D20E431B3D5BC419849DB89CEEDA5B9</vt:lpwstr>
  </property>
</Properties>
</file>