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52"/>
  </p:handoutMasterIdLst>
  <p:sldIdLst>
    <p:sldId id="256" r:id="rId2"/>
    <p:sldId id="486" r:id="rId3"/>
    <p:sldId id="499" r:id="rId4"/>
    <p:sldId id="487" r:id="rId5"/>
    <p:sldId id="412" r:id="rId6"/>
    <p:sldId id="500" r:id="rId7"/>
    <p:sldId id="501" r:id="rId8"/>
    <p:sldId id="413" r:id="rId9"/>
    <p:sldId id="502" r:id="rId10"/>
    <p:sldId id="414" r:id="rId11"/>
    <p:sldId id="503" r:id="rId12"/>
    <p:sldId id="504" r:id="rId13"/>
    <p:sldId id="505" r:id="rId14"/>
    <p:sldId id="541" r:id="rId15"/>
    <p:sldId id="506" r:id="rId16"/>
    <p:sldId id="507" r:id="rId17"/>
    <p:sldId id="508" r:id="rId18"/>
    <p:sldId id="509" r:id="rId19"/>
    <p:sldId id="510" r:id="rId20"/>
    <p:sldId id="511" r:id="rId21"/>
    <p:sldId id="415" r:id="rId22"/>
    <p:sldId id="513" r:id="rId23"/>
    <p:sldId id="514" r:id="rId24"/>
    <p:sldId id="515" r:id="rId25"/>
    <p:sldId id="516" r:id="rId26"/>
    <p:sldId id="517" r:id="rId27"/>
    <p:sldId id="518" r:id="rId28"/>
    <p:sldId id="519" r:id="rId29"/>
    <p:sldId id="520" r:id="rId30"/>
    <p:sldId id="521" r:id="rId31"/>
    <p:sldId id="522" r:id="rId32"/>
    <p:sldId id="523" r:id="rId33"/>
    <p:sldId id="524" r:id="rId34"/>
    <p:sldId id="525" r:id="rId35"/>
    <p:sldId id="526" r:id="rId36"/>
    <p:sldId id="527" r:id="rId37"/>
    <p:sldId id="528" r:id="rId38"/>
    <p:sldId id="529" r:id="rId39"/>
    <p:sldId id="530" r:id="rId40"/>
    <p:sldId id="531" r:id="rId41"/>
    <p:sldId id="532" r:id="rId42"/>
    <p:sldId id="533" r:id="rId43"/>
    <p:sldId id="534" r:id="rId44"/>
    <p:sldId id="535" r:id="rId45"/>
    <p:sldId id="536" r:id="rId46"/>
    <p:sldId id="537" r:id="rId47"/>
    <p:sldId id="538" r:id="rId48"/>
    <p:sldId id="539" r:id="rId49"/>
    <p:sldId id="540" r:id="rId50"/>
    <p:sldId id="485" r:id="rId51"/>
  </p:sldIdLst>
  <p:sldSz cx="12192000" cy="6858000"/>
  <p:notesSz cx="9866313" cy="673576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99"/>
    <a:srgbClr val="CC3399"/>
    <a:srgbClr val="800080"/>
    <a:srgbClr val="8A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EEF8452-D0D3-4E24-9E24-45E6CF98CEC8}" v="1" dt="2022-02-18T10:10:51.75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13" autoAdjust="0"/>
    <p:restoredTop sz="94660"/>
  </p:normalViewPr>
  <p:slideViewPr>
    <p:cSldViewPr snapToGrid="0">
      <p:cViewPr varScale="1">
        <p:scale>
          <a:sx n="90" d="100"/>
          <a:sy n="90" d="100"/>
        </p:scale>
        <p:origin x="62" y="1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presProps" Target="presProps.xml"/><Relationship Id="rId58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tin Sterba (HCI)" userId="5c6f38a4-b5aa-49d2-b251-203555849b93" providerId="ADAL" clId="{1EEF8452-D0D3-4E24-9E24-45E6CF98CEC8}"/>
    <pc:docChg chg="undo custSel delSld modSld modMainMaster">
      <pc:chgData name="Martin Sterba (HCI)" userId="5c6f38a4-b5aa-49d2-b251-203555849b93" providerId="ADAL" clId="{1EEF8452-D0D3-4E24-9E24-45E6CF98CEC8}" dt="2022-02-18T15:30:10.286" v="115" actId="207"/>
      <pc:docMkLst>
        <pc:docMk/>
      </pc:docMkLst>
      <pc:sldChg chg="modSp mod">
        <pc:chgData name="Martin Sterba (HCI)" userId="5c6f38a4-b5aa-49d2-b251-203555849b93" providerId="ADAL" clId="{1EEF8452-D0D3-4E24-9E24-45E6CF98CEC8}" dt="2022-02-18T10:11:08.724" v="61" actId="20577"/>
        <pc:sldMkLst>
          <pc:docMk/>
          <pc:sldMk cId="2522683277" sldId="256"/>
        </pc:sldMkLst>
        <pc:spChg chg="mod">
          <ac:chgData name="Martin Sterba (HCI)" userId="5c6f38a4-b5aa-49d2-b251-203555849b93" providerId="ADAL" clId="{1EEF8452-D0D3-4E24-9E24-45E6CF98CEC8}" dt="2022-02-18T10:11:08.724" v="61" actId="20577"/>
          <ac:spMkLst>
            <pc:docMk/>
            <pc:sldMk cId="2522683277" sldId="256"/>
            <ac:spMk id="3" creationId="{7F49AE3E-DF28-41D9-AF4B-75886973804E}"/>
          </ac:spMkLst>
        </pc:spChg>
      </pc:sldChg>
      <pc:sldChg chg="modSp mod">
        <pc:chgData name="Martin Sterba (HCI)" userId="5c6f38a4-b5aa-49d2-b251-203555849b93" providerId="ADAL" clId="{1EEF8452-D0D3-4E24-9E24-45E6CF98CEC8}" dt="2022-02-18T10:10:52.026" v="2" actId="27636"/>
        <pc:sldMkLst>
          <pc:docMk/>
          <pc:sldMk cId="3509095952" sldId="412"/>
        </pc:sldMkLst>
        <pc:spChg chg="mod">
          <ac:chgData name="Martin Sterba (HCI)" userId="5c6f38a4-b5aa-49d2-b251-203555849b93" providerId="ADAL" clId="{1EEF8452-D0D3-4E24-9E24-45E6CF98CEC8}" dt="2022-02-18T10:10:52.026" v="2" actId="27636"/>
          <ac:spMkLst>
            <pc:docMk/>
            <pc:sldMk cId="3509095952" sldId="412"/>
            <ac:spMk id="3" creationId="{7F49AE3E-DF28-41D9-AF4B-75886973804E}"/>
          </ac:spMkLst>
        </pc:spChg>
      </pc:sldChg>
      <pc:sldChg chg="modSp mod">
        <pc:chgData name="Martin Sterba (HCI)" userId="5c6f38a4-b5aa-49d2-b251-203555849b93" providerId="ADAL" clId="{1EEF8452-D0D3-4E24-9E24-45E6CF98CEC8}" dt="2022-02-18T10:10:52.130" v="4" actId="27636"/>
        <pc:sldMkLst>
          <pc:docMk/>
          <pc:sldMk cId="3130987947" sldId="413"/>
        </pc:sldMkLst>
        <pc:spChg chg="mod">
          <ac:chgData name="Martin Sterba (HCI)" userId="5c6f38a4-b5aa-49d2-b251-203555849b93" providerId="ADAL" clId="{1EEF8452-D0D3-4E24-9E24-45E6CF98CEC8}" dt="2022-02-18T10:10:52.130" v="4" actId="27636"/>
          <ac:spMkLst>
            <pc:docMk/>
            <pc:sldMk cId="3130987947" sldId="413"/>
            <ac:spMk id="3" creationId="{7F49AE3E-DF28-41D9-AF4B-75886973804E}"/>
          </ac:spMkLst>
        </pc:spChg>
      </pc:sldChg>
      <pc:sldChg chg="modSp mod">
        <pc:chgData name="Martin Sterba (HCI)" userId="5c6f38a4-b5aa-49d2-b251-203555849b93" providerId="ADAL" clId="{1EEF8452-D0D3-4E24-9E24-45E6CF98CEC8}" dt="2022-02-18T15:26:28.825" v="75" actId="1076"/>
        <pc:sldMkLst>
          <pc:docMk/>
          <pc:sldMk cId="335256709" sldId="414"/>
        </pc:sldMkLst>
        <pc:spChg chg="mod">
          <ac:chgData name="Martin Sterba (HCI)" userId="5c6f38a4-b5aa-49d2-b251-203555849b93" providerId="ADAL" clId="{1EEF8452-D0D3-4E24-9E24-45E6CF98CEC8}" dt="2022-02-18T15:26:07.958" v="71" actId="114"/>
          <ac:spMkLst>
            <pc:docMk/>
            <pc:sldMk cId="335256709" sldId="414"/>
            <ac:spMk id="3" creationId="{7F49AE3E-DF28-41D9-AF4B-75886973804E}"/>
          </ac:spMkLst>
        </pc:spChg>
        <pc:spChg chg="mod">
          <ac:chgData name="Martin Sterba (HCI)" userId="5c6f38a4-b5aa-49d2-b251-203555849b93" providerId="ADAL" clId="{1EEF8452-D0D3-4E24-9E24-45E6CF98CEC8}" dt="2022-02-18T15:26:28.825" v="75" actId="1076"/>
          <ac:spMkLst>
            <pc:docMk/>
            <pc:sldMk cId="335256709" sldId="414"/>
            <ac:spMk id="4" creationId="{17682798-1B55-4E8F-A0F9-3EA0A791207B}"/>
          </ac:spMkLst>
        </pc:spChg>
      </pc:sldChg>
      <pc:sldChg chg="modSp mod">
        <pc:chgData name="Martin Sterba (HCI)" userId="5c6f38a4-b5aa-49d2-b251-203555849b93" providerId="ADAL" clId="{1EEF8452-D0D3-4E24-9E24-45E6CF98CEC8}" dt="2022-02-18T15:27:33.875" v="77" actId="207"/>
        <pc:sldMkLst>
          <pc:docMk/>
          <pc:sldMk cId="2462491209" sldId="415"/>
        </pc:sldMkLst>
        <pc:spChg chg="mod">
          <ac:chgData name="Martin Sterba (HCI)" userId="5c6f38a4-b5aa-49d2-b251-203555849b93" providerId="ADAL" clId="{1EEF8452-D0D3-4E24-9E24-45E6CF98CEC8}" dt="2022-02-18T15:27:33.875" v="77" actId="207"/>
          <ac:spMkLst>
            <pc:docMk/>
            <pc:sldMk cId="2462491209" sldId="415"/>
            <ac:spMk id="3" creationId="{7F49AE3E-DF28-41D9-AF4B-75886973804E}"/>
          </ac:spMkLst>
        </pc:spChg>
      </pc:sldChg>
      <pc:sldChg chg="modSp mod">
        <pc:chgData name="Martin Sterba (HCI)" userId="5c6f38a4-b5aa-49d2-b251-203555849b93" providerId="ADAL" clId="{1EEF8452-D0D3-4E24-9E24-45E6CF98CEC8}" dt="2022-02-18T10:10:51.968" v="1" actId="27636"/>
        <pc:sldMkLst>
          <pc:docMk/>
          <pc:sldMk cId="3154629622" sldId="486"/>
        </pc:sldMkLst>
        <pc:spChg chg="mod">
          <ac:chgData name="Martin Sterba (HCI)" userId="5c6f38a4-b5aa-49d2-b251-203555849b93" providerId="ADAL" clId="{1EEF8452-D0D3-4E24-9E24-45E6CF98CEC8}" dt="2022-02-18T10:10:51.968" v="1" actId="27636"/>
          <ac:spMkLst>
            <pc:docMk/>
            <pc:sldMk cId="3154629622" sldId="486"/>
            <ac:spMk id="3" creationId="{7F49AE3E-DF28-41D9-AF4B-75886973804E}"/>
          </ac:spMkLst>
        </pc:spChg>
      </pc:sldChg>
      <pc:sldChg chg="modSp mod">
        <pc:chgData name="Martin Sterba (HCI)" userId="5c6f38a4-b5aa-49d2-b251-203555849b93" providerId="ADAL" clId="{1EEF8452-D0D3-4E24-9E24-45E6CF98CEC8}" dt="2022-02-18T15:22:02.567" v="65" actId="20577"/>
        <pc:sldMkLst>
          <pc:docMk/>
          <pc:sldMk cId="3785423862" sldId="499"/>
        </pc:sldMkLst>
        <pc:spChg chg="mod">
          <ac:chgData name="Martin Sterba (HCI)" userId="5c6f38a4-b5aa-49d2-b251-203555849b93" providerId="ADAL" clId="{1EEF8452-D0D3-4E24-9E24-45E6CF98CEC8}" dt="2022-02-18T15:22:02.567" v="65" actId="20577"/>
          <ac:spMkLst>
            <pc:docMk/>
            <pc:sldMk cId="3785423862" sldId="499"/>
            <ac:spMk id="2" creationId="{6E5946B5-5FFD-4770-B69F-3C168D63DF41}"/>
          </ac:spMkLst>
        </pc:spChg>
      </pc:sldChg>
      <pc:sldChg chg="modSp mod">
        <pc:chgData name="Martin Sterba (HCI)" userId="5c6f38a4-b5aa-49d2-b251-203555849b93" providerId="ADAL" clId="{1EEF8452-D0D3-4E24-9E24-45E6CF98CEC8}" dt="2022-02-18T10:10:52.116" v="3" actId="27636"/>
        <pc:sldMkLst>
          <pc:docMk/>
          <pc:sldMk cId="407545417" sldId="501"/>
        </pc:sldMkLst>
        <pc:spChg chg="mod">
          <ac:chgData name="Martin Sterba (HCI)" userId="5c6f38a4-b5aa-49d2-b251-203555849b93" providerId="ADAL" clId="{1EEF8452-D0D3-4E24-9E24-45E6CF98CEC8}" dt="2022-02-18T10:10:52.116" v="3" actId="27636"/>
          <ac:spMkLst>
            <pc:docMk/>
            <pc:sldMk cId="407545417" sldId="501"/>
            <ac:spMk id="3" creationId="{7F49AE3E-DF28-41D9-AF4B-75886973804E}"/>
          </ac:spMkLst>
        </pc:spChg>
      </pc:sldChg>
      <pc:sldChg chg="modSp mod">
        <pc:chgData name="Martin Sterba (HCI)" userId="5c6f38a4-b5aa-49d2-b251-203555849b93" providerId="ADAL" clId="{1EEF8452-D0D3-4E24-9E24-45E6CF98CEC8}" dt="2022-02-18T10:10:52.162" v="5" actId="27636"/>
        <pc:sldMkLst>
          <pc:docMk/>
          <pc:sldMk cId="875134375" sldId="502"/>
        </pc:sldMkLst>
        <pc:spChg chg="mod">
          <ac:chgData name="Martin Sterba (HCI)" userId="5c6f38a4-b5aa-49d2-b251-203555849b93" providerId="ADAL" clId="{1EEF8452-D0D3-4E24-9E24-45E6CF98CEC8}" dt="2022-02-18T10:10:52.162" v="5" actId="27636"/>
          <ac:spMkLst>
            <pc:docMk/>
            <pc:sldMk cId="875134375" sldId="502"/>
            <ac:spMk id="3" creationId="{7F49AE3E-DF28-41D9-AF4B-75886973804E}"/>
          </ac:spMkLst>
        </pc:spChg>
      </pc:sldChg>
      <pc:sldChg chg="modSp mod">
        <pc:chgData name="Martin Sterba (HCI)" userId="5c6f38a4-b5aa-49d2-b251-203555849b93" providerId="ADAL" clId="{1EEF8452-D0D3-4E24-9E24-45E6CF98CEC8}" dt="2022-02-18T10:10:52.228" v="6" actId="27636"/>
        <pc:sldMkLst>
          <pc:docMk/>
          <pc:sldMk cId="1326905750" sldId="504"/>
        </pc:sldMkLst>
        <pc:spChg chg="mod">
          <ac:chgData name="Martin Sterba (HCI)" userId="5c6f38a4-b5aa-49d2-b251-203555849b93" providerId="ADAL" clId="{1EEF8452-D0D3-4E24-9E24-45E6CF98CEC8}" dt="2022-02-18T10:10:52.228" v="6" actId="27636"/>
          <ac:spMkLst>
            <pc:docMk/>
            <pc:sldMk cId="1326905750" sldId="504"/>
            <ac:spMk id="3" creationId="{7F49AE3E-DF28-41D9-AF4B-75886973804E}"/>
          </ac:spMkLst>
        </pc:spChg>
      </pc:sldChg>
      <pc:sldChg chg="modSp mod">
        <pc:chgData name="Martin Sterba (HCI)" userId="5c6f38a4-b5aa-49d2-b251-203555849b93" providerId="ADAL" clId="{1EEF8452-D0D3-4E24-9E24-45E6CF98CEC8}" dt="2022-02-18T10:10:52.434" v="7" actId="27636"/>
        <pc:sldMkLst>
          <pc:docMk/>
          <pc:sldMk cId="1195135661" sldId="509"/>
        </pc:sldMkLst>
        <pc:spChg chg="mod">
          <ac:chgData name="Martin Sterba (HCI)" userId="5c6f38a4-b5aa-49d2-b251-203555849b93" providerId="ADAL" clId="{1EEF8452-D0D3-4E24-9E24-45E6CF98CEC8}" dt="2022-02-18T10:10:52.434" v="7" actId="27636"/>
          <ac:spMkLst>
            <pc:docMk/>
            <pc:sldMk cId="1195135661" sldId="509"/>
            <ac:spMk id="3" creationId="{7F49AE3E-DF28-41D9-AF4B-75886973804E}"/>
          </ac:spMkLst>
        </pc:spChg>
      </pc:sldChg>
      <pc:sldChg chg="modSp del mod">
        <pc:chgData name="Martin Sterba (HCI)" userId="5c6f38a4-b5aa-49d2-b251-203555849b93" providerId="ADAL" clId="{1EEF8452-D0D3-4E24-9E24-45E6CF98CEC8}" dt="2022-02-18T15:27:48.613" v="79" actId="47"/>
        <pc:sldMkLst>
          <pc:docMk/>
          <pc:sldMk cId="2426847749" sldId="512"/>
        </pc:sldMkLst>
        <pc:spChg chg="mod">
          <ac:chgData name="Martin Sterba (HCI)" userId="5c6f38a4-b5aa-49d2-b251-203555849b93" providerId="ADAL" clId="{1EEF8452-D0D3-4E24-9E24-45E6CF98CEC8}" dt="2022-02-18T15:27:38.264" v="78" actId="207"/>
          <ac:spMkLst>
            <pc:docMk/>
            <pc:sldMk cId="2426847749" sldId="512"/>
            <ac:spMk id="3" creationId="{7F49AE3E-DF28-41D9-AF4B-75886973804E}"/>
          </ac:spMkLst>
        </pc:spChg>
      </pc:sldChg>
      <pc:sldChg chg="modSp mod">
        <pc:chgData name="Martin Sterba (HCI)" userId="5c6f38a4-b5aa-49d2-b251-203555849b93" providerId="ADAL" clId="{1EEF8452-D0D3-4E24-9E24-45E6CF98CEC8}" dt="2022-02-18T15:27:53.674" v="80" actId="207"/>
        <pc:sldMkLst>
          <pc:docMk/>
          <pc:sldMk cId="3538606751" sldId="513"/>
        </pc:sldMkLst>
        <pc:spChg chg="mod">
          <ac:chgData name="Martin Sterba (HCI)" userId="5c6f38a4-b5aa-49d2-b251-203555849b93" providerId="ADAL" clId="{1EEF8452-D0D3-4E24-9E24-45E6CF98CEC8}" dt="2022-02-18T15:27:53.674" v="80" actId="207"/>
          <ac:spMkLst>
            <pc:docMk/>
            <pc:sldMk cId="3538606751" sldId="513"/>
            <ac:spMk id="3" creationId="{7F49AE3E-DF28-41D9-AF4B-75886973804E}"/>
          </ac:spMkLst>
        </pc:spChg>
      </pc:sldChg>
      <pc:sldChg chg="modSp mod">
        <pc:chgData name="Martin Sterba (HCI)" userId="5c6f38a4-b5aa-49d2-b251-203555849b93" providerId="ADAL" clId="{1EEF8452-D0D3-4E24-9E24-45E6CF98CEC8}" dt="2022-02-18T15:27:57.836" v="81" actId="207"/>
        <pc:sldMkLst>
          <pc:docMk/>
          <pc:sldMk cId="1829759991" sldId="514"/>
        </pc:sldMkLst>
        <pc:spChg chg="mod">
          <ac:chgData name="Martin Sterba (HCI)" userId="5c6f38a4-b5aa-49d2-b251-203555849b93" providerId="ADAL" clId="{1EEF8452-D0D3-4E24-9E24-45E6CF98CEC8}" dt="2022-02-18T15:27:57.836" v="81" actId="207"/>
          <ac:spMkLst>
            <pc:docMk/>
            <pc:sldMk cId="1829759991" sldId="514"/>
            <ac:spMk id="3" creationId="{7F49AE3E-DF28-41D9-AF4B-75886973804E}"/>
          </ac:spMkLst>
        </pc:spChg>
      </pc:sldChg>
      <pc:sldChg chg="modSp mod">
        <pc:chgData name="Martin Sterba (HCI)" userId="5c6f38a4-b5aa-49d2-b251-203555849b93" providerId="ADAL" clId="{1EEF8452-D0D3-4E24-9E24-45E6CF98CEC8}" dt="2022-02-18T15:28:05.526" v="82" actId="207"/>
        <pc:sldMkLst>
          <pc:docMk/>
          <pc:sldMk cId="2329739591" sldId="515"/>
        </pc:sldMkLst>
        <pc:spChg chg="mod">
          <ac:chgData name="Martin Sterba (HCI)" userId="5c6f38a4-b5aa-49d2-b251-203555849b93" providerId="ADAL" clId="{1EEF8452-D0D3-4E24-9E24-45E6CF98CEC8}" dt="2022-02-18T15:28:05.526" v="82" actId="207"/>
          <ac:spMkLst>
            <pc:docMk/>
            <pc:sldMk cId="2329739591" sldId="515"/>
            <ac:spMk id="3" creationId="{7F49AE3E-DF28-41D9-AF4B-75886973804E}"/>
          </ac:spMkLst>
        </pc:spChg>
      </pc:sldChg>
      <pc:sldChg chg="modSp mod">
        <pc:chgData name="Martin Sterba (HCI)" userId="5c6f38a4-b5aa-49d2-b251-203555849b93" providerId="ADAL" clId="{1EEF8452-D0D3-4E24-9E24-45E6CF98CEC8}" dt="2022-02-18T15:28:11.804" v="83" actId="207"/>
        <pc:sldMkLst>
          <pc:docMk/>
          <pc:sldMk cId="4150513631" sldId="516"/>
        </pc:sldMkLst>
        <pc:spChg chg="mod">
          <ac:chgData name="Martin Sterba (HCI)" userId="5c6f38a4-b5aa-49d2-b251-203555849b93" providerId="ADAL" clId="{1EEF8452-D0D3-4E24-9E24-45E6CF98CEC8}" dt="2022-02-18T15:28:11.804" v="83" actId="207"/>
          <ac:spMkLst>
            <pc:docMk/>
            <pc:sldMk cId="4150513631" sldId="516"/>
            <ac:spMk id="3" creationId="{7F49AE3E-DF28-41D9-AF4B-75886973804E}"/>
          </ac:spMkLst>
        </pc:spChg>
      </pc:sldChg>
      <pc:sldChg chg="modSp mod">
        <pc:chgData name="Martin Sterba (HCI)" userId="5c6f38a4-b5aa-49d2-b251-203555849b93" providerId="ADAL" clId="{1EEF8452-D0D3-4E24-9E24-45E6CF98CEC8}" dt="2022-02-18T15:28:25.191" v="84" actId="207"/>
        <pc:sldMkLst>
          <pc:docMk/>
          <pc:sldMk cId="3189724669" sldId="517"/>
        </pc:sldMkLst>
        <pc:spChg chg="mod">
          <ac:chgData name="Martin Sterba (HCI)" userId="5c6f38a4-b5aa-49d2-b251-203555849b93" providerId="ADAL" clId="{1EEF8452-D0D3-4E24-9E24-45E6CF98CEC8}" dt="2022-02-18T15:28:25.191" v="84" actId="207"/>
          <ac:spMkLst>
            <pc:docMk/>
            <pc:sldMk cId="3189724669" sldId="517"/>
            <ac:spMk id="3" creationId="{7F49AE3E-DF28-41D9-AF4B-75886973804E}"/>
          </ac:spMkLst>
        </pc:spChg>
      </pc:sldChg>
      <pc:sldChg chg="modSp mod">
        <pc:chgData name="Martin Sterba (HCI)" userId="5c6f38a4-b5aa-49d2-b251-203555849b93" providerId="ADAL" clId="{1EEF8452-D0D3-4E24-9E24-45E6CF98CEC8}" dt="2022-02-18T15:28:28.627" v="85" actId="207"/>
        <pc:sldMkLst>
          <pc:docMk/>
          <pc:sldMk cId="1559402376" sldId="518"/>
        </pc:sldMkLst>
        <pc:spChg chg="mod">
          <ac:chgData name="Martin Sterba (HCI)" userId="5c6f38a4-b5aa-49d2-b251-203555849b93" providerId="ADAL" clId="{1EEF8452-D0D3-4E24-9E24-45E6CF98CEC8}" dt="2022-02-18T15:28:28.627" v="85" actId="207"/>
          <ac:spMkLst>
            <pc:docMk/>
            <pc:sldMk cId="1559402376" sldId="518"/>
            <ac:spMk id="3" creationId="{7F49AE3E-DF28-41D9-AF4B-75886973804E}"/>
          </ac:spMkLst>
        </pc:spChg>
      </pc:sldChg>
      <pc:sldChg chg="modSp mod">
        <pc:chgData name="Martin Sterba (HCI)" userId="5c6f38a4-b5aa-49d2-b251-203555849b93" providerId="ADAL" clId="{1EEF8452-D0D3-4E24-9E24-45E6CF98CEC8}" dt="2022-02-18T15:28:32.272" v="86" actId="207"/>
        <pc:sldMkLst>
          <pc:docMk/>
          <pc:sldMk cId="2323633059" sldId="519"/>
        </pc:sldMkLst>
        <pc:spChg chg="mod">
          <ac:chgData name="Martin Sterba (HCI)" userId="5c6f38a4-b5aa-49d2-b251-203555849b93" providerId="ADAL" clId="{1EEF8452-D0D3-4E24-9E24-45E6CF98CEC8}" dt="2022-02-18T15:28:32.272" v="86" actId="207"/>
          <ac:spMkLst>
            <pc:docMk/>
            <pc:sldMk cId="2323633059" sldId="519"/>
            <ac:spMk id="3" creationId="{7F49AE3E-DF28-41D9-AF4B-75886973804E}"/>
          </ac:spMkLst>
        </pc:spChg>
      </pc:sldChg>
      <pc:sldChg chg="modSp mod">
        <pc:chgData name="Martin Sterba (HCI)" userId="5c6f38a4-b5aa-49d2-b251-203555849b93" providerId="ADAL" clId="{1EEF8452-D0D3-4E24-9E24-45E6CF98CEC8}" dt="2022-02-18T15:28:37.275" v="87" actId="207"/>
        <pc:sldMkLst>
          <pc:docMk/>
          <pc:sldMk cId="134734256" sldId="520"/>
        </pc:sldMkLst>
        <pc:spChg chg="mod">
          <ac:chgData name="Martin Sterba (HCI)" userId="5c6f38a4-b5aa-49d2-b251-203555849b93" providerId="ADAL" clId="{1EEF8452-D0D3-4E24-9E24-45E6CF98CEC8}" dt="2022-02-18T15:28:37.275" v="87" actId="207"/>
          <ac:spMkLst>
            <pc:docMk/>
            <pc:sldMk cId="134734256" sldId="520"/>
            <ac:spMk id="3" creationId="{7F49AE3E-DF28-41D9-AF4B-75886973804E}"/>
          </ac:spMkLst>
        </pc:spChg>
      </pc:sldChg>
      <pc:sldChg chg="modSp mod">
        <pc:chgData name="Martin Sterba (HCI)" userId="5c6f38a4-b5aa-49d2-b251-203555849b93" providerId="ADAL" clId="{1EEF8452-D0D3-4E24-9E24-45E6CF98CEC8}" dt="2022-02-18T15:28:41.028" v="88" actId="207"/>
        <pc:sldMkLst>
          <pc:docMk/>
          <pc:sldMk cId="1564933732" sldId="521"/>
        </pc:sldMkLst>
        <pc:spChg chg="mod">
          <ac:chgData name="Martin Sterba (HCI)" userId="5c6f38a4-b5aa-49d2-b251-203555849b93" providerId="ADAL" clId="{1EEF8452-D0D3-4E24-9E24-45E6CF98CEC8}" dt="2022-02-18T15:28:41.028" v="88" actId="207"/>
          <ac:spMkLst>
            <pc:docMk/>
            <pc:sldMk cId="1564933732" sldId="521"/>
            <ac:spMk id="3" creationId="{7F49AE3E-DF28-41D9-AF4B-75886973804E}"/>
          </ac:spMkLst>
        </pc:spChg>
      </pc:sldChg>
      <pc:sldChg chg="modSp mod">
        <pc:chgData name="Martin Sterba (HCI)" userId="5c6f38a4-b5aa-49d2-b251-203555849b93" providerId="ADAL" clId="{1EEF8452-D0D3-4E24-9E24-45E6CF98CEC8}" dt="2022-02-18T15:30:10.286" v="115" actId="207"/>
        <pc:sldMkLst>
          <pc:docMk/>
          <pc:sldMk cId="2072927545" sldId="522"/>
        </pc:sldMkLst>
        <pc:spChg chg="mod">
          <ac:chgData name="Martin Sterba (HCI)" userId="5c6f38a4-b5aa-49d2-b251-203555849b93" providerId="ADAL" clId="{1EEF8452-D0D3-4E24-9E24-45E6CF98CEC8}" dt="2022-02-18T15:30:10.286" v="115" actId="207"/>
          <ac:spMkLst>
            <pc:docMk/>
            <pc:sldMk cId="2072927545" sldId="522"/>
            <ac:spMk id="3" creationId="{7F49AE3E-DF28-41D9-AF4B-75886973804E}"/>
          </ac:spMkLst>
        </pc:spChg>
      </pc:sldChg>
      <pc:sldChg chg="modSp mod">
        <pc:chgData name="Martin Sterba (HCI)" userId="5c6f38a4-b5aa-49d2-b251-203555849b93" providerId="ADAL" clId="{1EEF8452-D0D3-4E24-9E24-45E6CF98CEC8}" dt="2022-02-18T15:30:07.460" v="114" actId="207"/>
        <pc:sldMkLst>
          <pc:docMk/>
          <pc:sldMk cId="2137469278" sldId="523"/>
        </pc:sldMkLst>
        <pc:spChg chg="mod">
          <ac:chgData name="Martin Sterba (HCI)" userId="5c6f38a4-b5aa-49d2-b251-203555849b93" providerId="ADAL" clId="{1EEF8452-D0D3-4E24-9E24-45E6CF98CEC8}" dt="2022-02-18T15:30:07.460" v="114" actId="207"/>
          <ac:spMkLst>
            <pc:docMk/>
            <pc:sldMk cId="2137469278" sldId="523"/>
            <ac:spMk id="3" creationId="{7F49AE3E-DF28-41D9-AF4B-75886973804E}"/>
          </ac:spMkLst>
        </pc:spChg>
      </pc:sldChg>
      <pc:sldChg chg="modSp mod">
        <pc:chgData name="Martin Sterba (HCI)" userId="5c6f38a4-b5aa-49d2-b251-203555849b93" providerId="ADAL" clId="{1EEF8452-D0D3-4E24-9E24-45E6CF98CEC8}" dt="2022-02-18T15:30:02.773" v="113" actId="27636"/>
        <pc:sldMkLst>
          <pc:docMk/>
          <pc:sldMk cId="1223242853" sldId="524"/>
        </pc:sldMkLst>
        <pc:spChg chg="mod">
          <ac:chgData name="Martin Sterba (HCI)" userId="5c6f38a4-b5aa-49d2-b251-203555849b93" providerId="ADAL" clId="{1EEF8452-D0D3-4E24-9E24-45E6CF98CEC8}" dt="2022-02-18T15:30:02.773" v="113" actId="27636"/>
          <ac:spMkLst>
            <pc:docMk/>
            <pc:sldMk cId="1223242853" sldId="524"/>
            <ac:spMk id="3" creationId="{7F49AE3E-DF28-41D9-AF4B-75886973804E}"/>
          </ac:spMkLst>
        </pc:spChg>
      </pc:sldChg>
      <pc:sldChg chg="modSp mod">
        <pc:chgData name="Martin Sterba (HCI)" userId="5c6f38a4-b5aa-49d2-b251-203555849b93" providerId="ADAL" clId="{1EEF8452-D0D3-4E24-9E24-45E6CF98CEC8}" dt="2022-02-18T15:29:44.858" v="106" actId="27636"/>
        <pc:sldMkLst>
          <pc:docMk/>
          <pc:sldMk cId="2868417643" sldId="525"/>
        </pc:sldMkLst>
        <pc:spChg chg="mod">
          <ac:chgData name="Martin Sterba (HCI)" userId="5c6f38a4-b5aa-49d2-b251-203555849b93" providerId="ADAL" clId="{1EEF8452-D0D3-4E24-9E24-45E6CF98CEC8}" dt="2022-02-18T15:29:44.858" v="106" actId="27636"/>
          <ac:spMkLst>
            <pc:docMk/>
            <pc:sldMk cId="2868417643" sldId="525"/>
            <ac:spMk id="3" creationId="{7F49AE3E-DF28-41D9-AF4B-75886973804E}"/>
          </ac:spMkLst>
        </pc:spChg>
      </pc:sldChg>
      <pc:sldChg chg="modSp mod">
        <pc:chgData name="Martin Sterba (HCI)" userId="5c6f38a4-b5aa-49d2-b251-203555849b93" providerId="ADAL" clId="{1EEF8452-D0D3-4E24-9E24-45E6CF98CEC8}" dt="2022-02-18T15:29:37.980" v="103" actId="27636"/>
        <pc:sldMkLst>
          <pc:docMk/>
          <pc:sldMk cId="1621466800" sldId="526"/>
        </pc:sldMkLst>
        <pc:spChg chg="mod">
          <ac:chgData name="Martin Sterba (HCI)" userId="5c6f38a4-b5aa-49d2-b251-203555849b93" providerId="ADAL" clId="{1EEF8452-D0D3-4E24-9E24-45E6CF98CEC8}" dt="2022-02-18T15:29:37.980" v="103" actId="27636"/>
          <ac:spMkLst>
            <pc:docMk/>
            <pc:sldMk cId="1621466800" sldId="526"/>
            <ac:spMk id="3" creationId="{7F49AE3E-DF28-41D9-AF4B-75886973804E}"/>
          </ac:spMkLst>
        </pc:spChg>
      </pc:sldChg>
      <pc:sldChg chg="modSp mod">
        <pc:chgData name="Martin Sterba (HCI)" userId="5c6f38a4-b5aa-49d2-b251-203555849b93" providerId="ADAL" clId="{1EEF8452-D0D3-4E24-9E24-45E6CF98CEC8}" dt="2022-02-18T10:10:52.905" v="22" actId="27636"/>
        <pc:sldMkLst>
          <pc:docMk/>
          <pc:sldMk cId="4132005642" sldId="527"/>
        </pc:sldMkLst>
        <pc:spChg chg="mod">
          <ac:chgData name="Martin Sterba (HCI)" userId="5c6f38a4-b5aa-49d2-b251-203555849b93" providerId="ADAL" clId="{1EEF8452-D0D3-4E24-9E24-45E6CF98CEC8}" dt="2022-02-18T10:10:52.905" v="22" actId="27636"/>
          <ac:spMkLst>
            <pc:docMk/>
            <pc:sldMk cId="4132005642" sldId="527"/>
            <ac:spMk id="3" creationId="{7F49AE3E-DF28-41D9-AF4B-75886973804E}"/>
          </ac:spMkLst>
        </pc:spChg>
      </pc:sldChg>
      <pc:sldChg chg="modSp mod">
        <pc:chgData name="Martin Sterba (HCI)" userId="5c6f38a4-b5aa-49d2-b251-203555849b93" providerId="ADAL" clId="{1EEF8452-D0D3-4E24-9E24-45E6CF98CEC8}" dt="2022-02-18T10:10:52.941" v="23" actId="27636"/>
        <pc:sldMkLst>
          <pc:docMk/>
          <pc:sldMk cId="1689851934" sldId="528"/>
        </pc:sldMkLst>
        <pc:spChg chg="mod">
          <ac:chgData name="Martin Sterba (HCI)" userId="5c6f38a4-b5aa-49d2-b251-203555849b93" providerId="ADAL" clId="{1EEF8452-D0D3-4E24-9E24-45E6CF98CEC8}" dt="2022-02-18T10:10:52.941" v="23" actId="27636"/>
          <ac:spMkLst>
            <pc:docMk/>
            <pc:sldMk cId="1689851934" sldId="528"/>
            <ac:spMk id="3" creationId="{7F49AE3E-DF28-41D9-AF4B-75886973804E}"/>
          </ac:spMkLst>
        </pc:spChg>
      </pc:sldChg>
      <pc:sldChg chg="modSp mod">
        <pc:chgData name="Martin Sterba (HCI)" userId="5c6f38a4-b5aa-49d2-b251-203555849b93" providerId="ADAL" clId="{1EEF8452-D0D3-4E24-9E24-45E6CF98CEC8}" dt="2022-02-18T15:29:32.943" v="100" actId="207"/>
        <pc:sldMkLst>
          <pc:docMk/>
          <pc:sldMk cId="3577848502" sldId="529"/>
        </pc:sldMkLst>
        <pc:spChg chg="mod">
          <ac:chgData name="Martin Sterba (HCI)" userId="5c6f38a4-b5aa-49d2-b251-203555849b93" providerId="ADAL" clId="{1EEF8452-D0D3-4E24-9E24-45E6CF98CEC8}" dt="2022-02-18T15:29:32.943" v="100" actId="207"/>
          <ac:spMkLst>
            <pc:docMk/>
            <pc:sldMk cId="3577848502" sldId="529"/>
            <ac:spMk id="3" creationId="{7F49AE3E-DF28-41D9-AF4B-75886973804E}"/>
          </ac:spMkLst>
        </pc:spChg>
      </pc:sldChg>
      <pc:sldChg chg="modSp mod">
        <pc:chgData name="Martin Sterba (HCI)" userId="5c6f38a4-b5aa-49d2-b251-203555849b93" providerId="ADAL" clId="{1EEF8452-D0D3-4E24-9E24-45E6CF98CEC8}" dt="2022-02-18T15:29:28.967" v="99" actId="207"/>
        <pc:sldMkLst>
          <pc:docMk/>
          <pc:sldMk cId="2268537922" sldId="530"/>
        </pc:sldMkLst>
        <pc:spChg chg="mod">
          <ac:chgData name="Martin Sterba (HCI)" userId="5c6f38a4-b5aa-49d2-b251-203555849b93" providerId="ADAL" clId="{1EEF8452-D0D3-4E24-9E24-45E6CF98CEC8}" dt="2022-02-18T15:29:28.967" v="99" actId="207"/>
          <ac:spMkLst>
            <pc:docMk/>
            <pc:sldMk cId="2268537922" sldId="530"/>
            <ac:spMk id="3" creationId="{7F49AE3E-DF28-41D9-AF4B-75886973804E}"/>
          </ac:spMkLst>
        </pc:spChg>
      </pc:sldChg>
      <pc:sldChg chg="modSp mod">
        <pc:chgData name="Martin Sterba (HCI)" userId="5c6f38a4-b5aa-49d2-b251-203555849b93" providerId="ADAL" clId="{1EEF8452-D0D3-4E24-9E24-45E6CF98CEC8}" dt="2022-02-18T15:29:26.122" v="98" actId="207"/>
        <pc:sldMkLst>
          <pc:docMk/>
          <pc:sldMk cId="2346194042" sldId="531"/>
        </pc:sldMkLst>
        <pc:spChg chg="mod">
          <ac:chgData name="Martin Sterba (HCI)" userId="5c6f38a4-b5aa-49d2-b251-203555849b93" providerId="ADAL" clId="{1EEF8452-D0D3-4E24-9E24-45E6CF98CEC8}" dt="2022-02-18T15:29:26.122" v="98" actId="207"/>
          <ac:spMkLst>
            <pc:docMk/>
            <pc:sldMk cId="2346194042" sldId="531"/>
            <ac:spMk id="3" creationId="{7F49AE3E-DF28-41D9-AF4B-75886973804E}"/>
          </ac:spMkLst>
        </pc:spChg>
      </pc:sldChg>
      <pc:sldChg chg="modSp mod">
        <pc:chgData name="Martin Sterba (HCI)" userId="5c6f38a4-b5aa-49d2-b251-203555849b93" providerId="ADAL" clId="{1EEF8452-D0D3-4E24-9E24-45E6CF98CEC8}" dt="2022-02-18T15:29:22.517" v="97" actId="207"/>
        <pc:sldMkLst>
          <pc:docMk/>
          <pc:sldMk cId="221377080" sldId="532"/>
        </pc:sldMkLst>
        <pc:spChg chg="mod">
          <ac:chgData name="Martin Sterba (HCI)" userId="5c6f38a4-b5aa-49d2-b251-203555849b93" providerId="ADAL" clId="{1EEF8452-D0D3-4E24-9E24-45E6CF98CEC8}" dt="2022-02-18T15:29:22.517" v="97" actId="207"/>
          <ac:spMkLst>
            <pc:docMk/>
            <pc:sldMk cId="221377080" sldId="532"/>
            <ac:spMk id="3" creationId="{7F49AE3E-DF28-41D9-AF4B-75886973804E}"/>
          </ac:spMkLst>
        </pc:spChg>
      </pc:sldChg>
      <pc:sldChg chg="modSp mod">
        <pc:chgData name="Martin Sterba (HCI)" userId="5c6f38a4-b5aa-49d2-b251-203555849b93" providerId="ADAL" clId="{1EEF8452-D0D3-4E24-9E24-45E6CF98CEC8}" dt="2022-02-18T15:29:17.341" v="96" actId="207"/>
        <pc:sldMkLst>
          <pc:docMk/>
          <pc:sldMk cId="3689941346" sldId="533"/>
        </pc:sldMkLst>
        <pc:spChg chg="mod">
          <ac:chgData name="Martin Sterba (HCI)" userId="5c6f38a4-b5aa-49d2-b251-203555849b93" providerId="ADAL" clId="{1EEF8452-D0D3-4E24-9E24-45E6CF98CEC8}" dt="2022-02-18T15:29:17.341" v="96" actId="207"/>
          <ac:spMkLst>
            <pc:docMk/>
            <pc:sldMk cId="3689941346" sldId="533"/>
            <ac:spMk id="3" creationId="{7F49AE3E-DF28-41D9-AF4B-75886973804E}"/>
          </ac:spMkLst>
        </pc:spChg>
      </pc:sldChg>
      <pc:sldChg chg="modSp mod">
        <pc:chgData name="Martin Sterba (HCI)" userId="5c6f38a4-b5aa-49d2-b251-203555849b93" providerId="ADAL" clId="{1EEF8452-D0D3-4E24-9E24-45E6CF98CEC8}" dt="2022-02-18T15:29:09.161" v="95" actId="207"/>
        <pc:sldMkLst>
          <pc:docMk/>
          <pc:sldMk cId="1288314229" sldId="534"/>
        </pc:sldMkLst>
        <pc:spChg chg="mod">
          <ac:chgData name="Martin Sterba (HCI)" userId="5c6f38a4-b5aa-49d2-b251-203555849b93" providerId="ADAL" clId="{1EEF8452-D0D3-4E24-9E24-45E6CF98CEC8}" dt="2022-02-18T15:29:09.161" v="95" actId="207"/>
          <ac:spMkLst>
            <pc:docMk/>
            <pc:sldMk cId="1288314229" sldId="534"/>
            <ac:spMk id="3" creationId="{7F49AE3E-DF28-41D9-AF4B-75886973804E}"/>
          </ac:spMkLst>
        </pc:spChg>
      </pc:sldChg>
      <pc:sldChg chg="modSp mod">
        <pc:chgData name="Martin Sterba (HCI)" userId="5c6f38a4-b5aa-49d2-b251-203555849b93" providerId="ADAL" clId="{1EEF8452-D0D3-4E24-9E24-45E6CF98CEC8}" dt="2022-02-18T15:29:05.050" v="94" actId="207"/>
        <pc:sldMkLst>
          <pc:docMk/>
          <pc:sldMk cId="3618291532" sldId="535"/>
        </pc:sldMkLst>
        <pc:spChg chg="mod">
          <ac:chgData name="Martin Sterba (HCI)" userId="5c6f38a4-b5aa-49d2-b251-203555849b93" providerId="ADAL" clId="{1EEF8452-D0D3-4E24-9E24-45E6CF98CEC8}" dt="2022-02-18T15:29:05.050" v="94" actId="207"/>
          <ac:spMkLst>
            <pc:docMk/>
            <pc:sldMk cId="3618291532" sldId="535"/>
            <ac:spMk id="3" creationId="{7F49AE3E-DF28-41D9-AF4B-75886973804E}"/>
          </ac:spMkLst>
        </pc:spChg>
      </pc:sldChg>
      <pc:sldChg chg="modSp mod">
        <pc:chgData name="Martin Sterba (HCI)" userId="5c6f38a4-b5aa-49d2-b251-203555849b93" providerId="ADAL" clId="{1EEF8452-D0D3-4E24-9E24-45E6CF98CEC8}" dt="2022-02-18T15:29:02.159" v="93" actId="207"/>
        <pc:sldMkLst>
          <pc:docMk/>
          <pc:sldMk cId="1798970715" sldId="536"/>
        </pc:sldMkLst>
        <pc:spChg chg="mod">
          <ac:chgData name="Martin Sterba (HCI)" userId="5c6f38a4-b5aa-49d2-b251-203555849b93" providerId="ADAL" clId="{1EEF8452-D0D3-4E24-9E24-45E6CF98CEC8}" dt="2022-02-18T15:29:02.159" v="93" actId="207"/>
          <ac:spMkLst>
            <pc:docMk/>
            <pc:sldMk cId="1798970715" sldId="536"/>
            <ac:spMk id="3" creationId="{7F49AE3E-DF28-41D9-AF4B-75886973804E}"/>
          </ac:spMkLst>
        </pc:spChg>
      </pc:sldChg>
      <pc:sldChg chg="modSp mod">
        <pc:chgData name="Martin Sterba (HCI)" userId="5c6f38a4-b5aa-49d2-b251-203555849b93" providerId="ADAL" clId="{1EEF8452-D0D3-4E24-9E24-45E6CF98CEC8}" dt="2022-02-18T15:28:56.502" v="92" actId="207"/>
        <pc:sldMkLst>
          <pc:docMk/>
          <pc:sldMk cId="3528222216" sldId="537"/>
        </pc:sldMkLst>
        <pc:spChg chg="mod">
          <ac:chgData name="Martin Sterba (HCI)" userId="5c6f38a4-b5aa-49d2-b251-203555849b93" providerId="ADAL" clId="{1EEF8452-D0D3-4E24-9E24-45E6CF98CEC8}" dt="2022-02-18T15:28:56.502" v="92" actId="207"/>
          <ac:spMkLst>
            <pc:docMk/>
            <pc:sldMk cId="3528222216" sldId="537"/>
            <ac:spMk id="3" creationId="{7F49AE3E-DF28-41D9-AF4B-75886973804E}"/>
          </ac:spMkLst>
        </pc:spChg>
      </pc:sldChg>
      <pc:sldChg chg="modSp mod">
        <pc:chgData name="Martin Sterba (HCI)" userId="5c6f38a4-b5aa-49d2-b251-203555849b93" providerId="ADAL" clId="{1EEF8452-D0D3-4E24-9E24-45E6CF98CEC8}" dt="2022-02-18T15:28:54.242" v="91" actId="207"/>
        <pc:sldMkLst>
          <pc:docMk/>
          <pc:sldMk cId="2221875289" sldId="538"/>
        </pc:sldMkLst>
        <pc:spChg chg="mod">
          <ac:chgData name="Martin Sterba (HCI)" userId="5c6f38a4-b5aa-49d2-b251-203555849b93" providerId="ADAL" clId="{1EEF8452-D0D3-4E24-9E24-45E6CF98CEC8}" dt="2022-02-18T15:28:54.242" v="91" actId="207"/>
          <ac:spMkLst>
            <pc:docMk/>
            <pc:sldMk cId="2221875289" sldId="538"/>
            <ac:spMk id="3" creationId="{7F49AE3E-DF28-41D9-AF4B-75886973804E}"/>
          </ac:spMkLst>
        </pc:spChg>
      </pc:sldChg>
      <pc:sldChg chg="modSp mod">
        <pc:chgData name="Martin Sterba (HCI)" userId="5c6f38a4-b5aa-49d2-b251-203555849b93" providerId="ADAL" clId="{1EEF8452-D0D3-4E24-9E24-45E6CF98CEC8}" dt="2022-02-18T15:28:51.934" v="90" actId="207"/>
        <pc:sldMkLst>
          <pc:docMk/>
          <pc:sldMk cId="3304481614" sldId="539"/>
        </pc:sldMkLst>
        <pc:spChg chg="mod">
          <ac:chgData name="Martin Sterba (HCI)" userId="5c6f38a4-b5aa-49d2-b251-203555849b93" providerId="ADAL" clId="{1EEF8452-D0D3-4E24-9E24-45E6CF98CEC8}" dt="2022-02-18T15:28:51.934" v="90" actId="207"/>
          <ac:spMkLst>
            <pc:docMk/>
            <pc:sldMk cId="3304481614" sldId="539"/>
            <ac:spMk id="3" creationId="{7F49AE3E-DF28-41D9-AF4B-75886973804E}"/>
          </ac:spMkLst>
        </pc:spChg>
      </pc:sldChg>
      <pc:sldChg chg="modSp mod">
        <pc:chgData name="Martin Sterba (HCI)" userId="5c6f38a4-b5aa-49d2-b251-203555849b93" providerId="ADAL" clId="{1EEF8452-D0D3-4E24-9E24-45E6CF98CEC8}" dt="2022-02-18T15:28:49.419" v="89" actId="207"/>
        <pc:sldMkLst>
          <pc:docMk/>
          <pc:sldMk cId="959414979" sldId="540"/>
        </pc:sldMkLst>
        <pc:spChg chg="mod">
          <ac:chgData name="Martin Sterba (HCI)" userId="5c6f38a4-b5aa-49d2-b251-203555849b93" providerId="ADAL" clId="{1EEF8452-D0D3-4E24-9E24-45E6CF98CEC8}" dt="2022-02-18T15:28:49.419" v="89" actId="207"/>
          <ac:spMkLst>
            <pc:docMk/>
            <pc:sldMk cId="959414979" sldId="540"/>
            <ac:spMk id="3" creationId="{7F49AE3E-DF28-41D9-AF4B-75886973804E}"/>
          </ac:spMkLst>
        </pc:spChg>
      </pc:sldChg>
      <pc:sldMasterChg chg="addSp modTransition modSldLayout">
        <pc:chgData name="Martin Sterba (HCI)" userId="5c6f38a4-b5aa-49d2-b251-203555849b93" providerId="ADAL" clId="{1EEF8452-D0D3-4E24-9E24-45E6CF98CEC8}" dt="2022-02-18T10:10:51.751" v="0"/>
        <pc:sldMasterMkLst>
          <pc:docMk/>
          <pc:sldMasterMk cId="1259226215" sldId="2147483660"/>
        </pc:sldMasterMkLst>
        <pc:spChg chg="add">
          <ac:chgData name="Martin Sterba (HCI)" userId="5c6f38a4-b5aa-49d2-b251-203555849b93" providerId="ADAL" clId="{1EEF8452-D0D3-4E24-9E24-45E6CF98CEC8}" dt="2022-02-18T10:10:51.751" v="0"/>
          <ac:spMkLst>
            <pc:docMk/>
            <pc:sldMasterMk cId="1259226215" sldId="2147483660"/>
            <ac:spMk id="7" creationId="{DBD29FEC-B26A-4818-B328-592BB663E0FF}"/>
          </ac:spMkLst>
        </pc:spChg>
        <pc:sldLayoutChg chg="modTransition">
          <pc:chgData name="Martin Sterba (HCI)" userId="5c6f38a4-b5aa-49d2-b251-203555849b93" providerId="ADAL" clId="{1EEF8452-D0D3-4E24-9E24-45E6CF98CEC8}" dt="2022-02-18T10:10:51.751" v="0"/>
          <pc:sldLayoutMkLst>
            <pc:docMk/>
            <pc:sldMasterMk cId="1259226215" sldId="2147483660"/>
            <pc:sldLayoutMk cId="1578774646" sldId="2147483661"/>
          </pc:sldLayoutMkLst>
        </pc:sldLayoutChg>
        <pc:sldLayoutChg chg="modTransition">
          <pc:chgData name="Martin Sterba (HCI)" userId="5c6f38a4-b5aa-49d2-b251-203555849b93" providerId="ADAL" clId="{1EEF8452-D0D3-4E24-9E24-45E6CF98CEC8}" dt="2022-02-18T10:10:51.751" v="0"/>
          <pc:sldLayoutMkLst>
            <pc:docMk/>
            <pc:sldMasterMk cId="1259226215" sldId="2147483660"/>
            <pc:sldLayoutMk cId="3122901923" sldId="2147483664"/>
          </pc:sldLayoutMkLst>
        </pc:sldLayoutChg>
        <pc:sldLayoutChg chg="modTransition">
          <pc:chgData name="Martin Sterba (HCI)" userId="5c6f38a4-b5aa-49d2-b251-203555849b93" providerId="ADAL" clId="{1EEF8452-D0D3-4E24-9E24-45E6CF98CEC8}" dt="2022-02-18T10:10:51.751" v="0"/>
          <pc:sldLayoutMkLst>
            <pc:docMk/>
            <pc:sldMasterMk cId="1259226215" sldId="2147483660"/>
            <pc:sldLayoutMk cId="450667069" sldId="2147483665"/>
          </pc:sldLayoutMkLst>
        </pc:sldLayoutChg>
        <pc:sldLayoutChg chg="modTransition">
          <pc:chgData name="Martin Sterba (HCI)" userId="5c6f38a4-b5aa-49d2-b251-203555849b93" providerId="ADAL" clId="{1EEF8452-D0D3-4E24-9E24-45E6CF98CEC8}" dt="2022-02-18T10:10:51.751" v="0"/>
          <pc:sldLayoutMkLst>
            <pc:docMk/>
            <pc:sldMasterMk cId="1259226215" sldId="2147483660"/>
            <pc:sldLayoutMk cId="1096348214" sldId="2147483666"/>
          </pc:sldLayoutMkLst>
        </pc:sldLayoutChg>
        <pc:sldLayoutChg chg="modTransition">
          <pc:chgData name="Martin Sterba (HCI)" userId="5c6f38a4-b5aa-49d2-b251-203555849b93" providerId="ADAL" clId="{1EEF8452-D0D3-4E24-9E24-45E6CF98CEC8}" dt="2022-02-18T10:10:51.751" v="0"/>
          <pc:sldLayoutMkLst>
            <pc:docMk/>
            <pc:sldMasterMk cId="1259226215" sldId="2147483660"/>
            <pc:sldLayoutMk cId="2404548835" sldId="2147483667"/>
          </pc:sldLayoutMkLst>
        </pc:sldLayoutChg>
        <pc:sldLayoutChg chg="modTransition">
          <pc:chgData name="Martin Sterba (HCI)" userId="5c6f38a4-b5aa-49d2-b251-203555849b93" providerId="ADAL" clId="{1EEF8452-D0D3-4E24-9E24-45E6CF98CEC8}" dt="2022-02-18T10:10:51.751" v="0"/>
          <pc:sldLayoutMkLst>
            <pc:docMk/>
            <pc:sldMasterMk cId="1259226215" sldId="2147483660"/>
            <pc:sldLayoutMk cId="2884717162" sldId="2147483668"/>
          </pc:sldLayoutMkLst>
        </pc:sldLayoutChg>
        <pc:sldLayoutChg chg="modTransition">
          <pc:chgData name="Martin Sterba (HCI)" userId="5c6f38a4-b5aa-49d2-b251-203555849b93" providerId="ADAL" clId="{1EEF8452-D0D3-4E24-9E24-45E6CF98CEC8}" dt="2022-02-18T10:10:51.751" v="0"/>
          <pc:sldLayoutMkLst>
            <pc:docMk/>
            <pc:sldMasterMk cId="1259226215" sldId="2147483660"/>
            <pc:sldLayoutMk cId="1030691057" sldId="2147483669"/>
          </pc:sldLayoutMkLst>
        </pc:sldLayoutChg>
        <pc:sldLayoutChg chg="modTransition">
          <pc:chgData name="Martin Sterba (HCI)" userId="5c6f38a4-b5aa-49d2-b251-203555849b93" providerId="ADAL" clId="{1EEF8452-D0D3-4E24-9E24-45E6CF98CEC8}" dt="2022-02-18T10:10:51.751" v="0"/>
          <pc:sldLayoutMkLst>
            <pc:docMk/>
            <pc:sldMasterMk cId="1259226215" sldId="2147483660"/>
            <pc:sldLayoutMk cId="4120081595" sldId="2147483676"/>
          </pc:sldLayoutMkLst>
        </pc:sldLayoutChg>
        <pc:sldLayoutChg chg="modTransition">
          <pc:chgData name="Martin Sterba (HCI)" userId="5c6f38a4-b5aa-49d2-b251-203555849b93" providerId="ADAL" clId="{1EEF8452-D0D3-4E24-9E24-45E6CF98CEC8}" dt="2022-02-18T10:10:51.751" v="0"/>
          <pc:sldLayoutMkLst>
            <pc:docMk/>
            <pc:sldMasterMk cId="1259226215" sldId="2147483660"/>
            <pc:sldLayoutMk cId="931298752" sldId="2147483677"/>
          </pc:sldLayoutMkLst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>
            <a:extLst>
              <a:ext uri="{FF2B5EF4-FFF2-40B4-BE49-F238E27FC236}">
                <a16:creationId xmlns:a16="http://schemas.microsoft.com/office/drawing/2014/main" id="{EB055C86-0897-4197-8CBC-11683ADDD54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4275402" cy="33795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1E506AC3-FC3F-46D5-9825-DB67FEE6527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5588628" y="0"/>
            <a:ext cx="4275402" cy="33795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23396B-D1E6-4636-99BD-6E49D3024B00}" type="datetimeFigureOut">
              <a:rPr lang="cs-CZ" smtClean="0"/>
              <a:t>18.02.2022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4B08F02E-B256-4EF1-9294-A9B752C6B55B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6397806"/>
            <a:ext cx="4275402" cy="33795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7459260B-3C23-4148-882E-B4193CD6932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5588628" y="6397806"/>
            <a:ext cx="4275402" cy="33795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1D8998-2957-44EE-ACC5-8F74632336A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2708980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95269" y="1122363"/>
            <a:ext cx="9001462" cy="2387600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95269" y="3602038"/>
            <a:ext cx="9001462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EA2F8-3FED-4C17-BD1F-AFF2BA33558A}" type="datetimeFigureOut">
              <a:rPr lang="cs-CZ" smtClean="0"/>
              <a:t>18.02.2022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8C06F-5C25-4DD0-A16A-64A539A679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87746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4289372"/>
            <a:ext cx="10367564" cy="819355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13806" y="621321"/>
            <a:ext cx="10367564" cy="3379735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5108728"/>
            <a:ext cx="10365998" cy="682472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EA2F8-3FED-4C17-BD1F-AFF2BA33558A}" type="datetimeFigureOut">
              <a:rPr lang="cs-CZ" smtClean="0"/>
              <a:t>18.02.2022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8C06F-5C25-4DD0-A16A-64A539A679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502277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3424859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4204820"/>
            <a:ext cx="10353761" cy="159218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EA2F8-3FED-4C17-BD1F-AFF2BA33558A}" type="datetimeFigureOut">
              <a:rPr lang="cs-CZ" smtClean="0"/>
              <a:t>18.02.2022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8C06F-5C25-4DD0-A16A-64A539A679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911044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426812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204821"/>
            <a:ext cx="10353762" cy="158638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EA2F8-3FED-4C17-BD1F-AFF2BA33558A}" type="datetimeFigureOut">
              <a:rPr lang="cs-CZ" smtClean="0"/>
              <a:t>18.02.2022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8C06F-5C25-4DD0-A16A-64A539A679AA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TextBox 10"/>
          <p:cNvSpPr txBox="1"/>
          <p:nvPr/>
        </p:nvSpPr>
        <p:spPr>
          <a:xfrm>
            <a:off x="836612" y="73524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657956" y="297209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8805883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2126942"/>
            <a:ext cx="10355327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650556"/>
            <a:ext cx="10353763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EA2F8-3FED-4C17-BD1F-AFF2BA33558A}" type="datetimeFigureOut">
              <a:rPr lang="cs-CZ" smtClean="0"/>
              <a:t>18.02.2022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8C06F-5C25-4DD0-A16A-64A539A679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1936003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94" y="609600"/>
            <a:ext cx="10353762" cy="132556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94" y="2088319"/>
            <a:ext cx="3298956" cy="823305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94" y="2911624"/>
            <a:ext cx="3298956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4878" y="2088320"/>
            <a:ext cx="3298558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4878" y="2911624"/>
            <a:ext cx="329982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088320"/>
            <a:ext cx="3291211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6346" y="2911624"/>
            <a:ext cx="329121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EA2F8-3FED-4C17-BD1F-AFF2BA33558A}" type="datetimeFigureOut">
              <a:rPr lang="cs-CZ" smtClean="0"/>
              <a:t>18.02.2022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8C06F-5C25-4DD0-A16A-64A539A679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3368501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132556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95" y="4195899"/>
            <a:ext cx="3298955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92020" y="2298987"/>
            <a:ext cx="2940050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95" y="4772161"/>
            <a:ext cx="3298955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01" y="4195899"/>
            <a:ext cx="3298983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98987"/>
            <a:ext cx="2930525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72160"/>
            <a:ext cx="3300336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423" y="4195899"/>
            <a:ext cx="3289900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52803" y="2298987"/>
            <a:ext cx="2932113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298" y="4772161"/>
            <a:ext cx="3294258" cy="1019037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EA2F8-3FED-4C17-BD1F-AFF2BA33558A}" type="datetimeFigureOut">
              <a:rPr lang="cs-CZ" smtClean="0"/>
              <a:t>18.02.2022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8C06F-5C25-4DD0-A16A-64A539A679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3016184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EA2F8-3FED-4C17-BD1F-AFF2BA33558A}" type="datetimeFigureOut">
              <a:rPr lang="cs-CZ" smtClean="0"/>
              <a:t>18.02.2022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8C06F-5C25-4DD0-A16A-64A539A679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200815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599"/>
            <a:ext cx="2542657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3794" y="609599"/>
            <a:ext cx="7658705" cy="5181601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EA2F8-3FED-4C17-BD1F-AFF2BA33558A}" type="datetimeFigureOut">
              <a:rPr lang="cs-CZ" smtClean="0"/>
              <a:t>18.02.2022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8C06F-5C25-4DD0-A16A-64A539A679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312987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EA2F8-3FED-4C17-BD1F-AFF2BA33558A}" type="datetimeFigureOut">
              <a:rPr lang="cs-CZ" smtClean="0"/>
              <a:t>18.02.2022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8C06F-5C25-4DD0-A16A-64A539A679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33923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9244" y="657226"/>
            <a:ext cx="9733512" cy="2852737"/>
          </a:xfrm>
        </p:spPr>
        <p:txBody>
          <a:bodyPr anchor="b">
            <a:normAutofit/>
          </a:bodyPr>
          <a:lstStyle>
            <a:lvl1pPr>
              <a:defRPr sz="3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9244" y="3602038"/>
            <a:ext cx="9733512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EA2F8-3FED-4C17-BD1F-AFF2BA33558A}" type="datetimeFigureOut">
              <a:rPr lang="cs-CZ" smtClean="0"/>
              <a:t>18.02.2022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8C06F-5C25-4DD0-A16A-64A539A679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592597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3795" y="2088319"/>
            <a:ext cx="5106004" cy="370288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3403" y="2088319"/>
            <a:ext cx="5094154" cy="370288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EA2F8-3FED-4C17-BD1F-AFF2BA33558A}" type="datetimeFigureOut">
              <a:rPr lang="cs-CZ" smtClean="0"/>
              <a:t>18.02.2022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8C06F-5C25-4DD0-A16A-64A539A679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229019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556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804" y="2088320"/>
            <a:ext cx="4879199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3795" y="2912232"/>
            <a:ext cx="5107208" cy="287896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2003" y="2088320"/>
            <a:ext cx="4865554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912232"/>
            <a:ext cx="5095357" cy="287896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EA2F8-3FED-4C17-BD1F-AFF2BA33558A}" type="datetimeFigureOut">
              <a:rPr lang="cs-CZ" smtClean="0"/>
              <a:t>18.02.2022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8C06F-5C25-4DD0-A16A-64A539A679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506670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EA2F8-3FED-4C17-BD1F-AFF2BA33558A}" type="datetimeFigureOut">
              <a:rPr lang="cs-CZ" smtClean="0"/>
              <a:t>18.02.2022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8C06F-5C25-4DD0-A16A-64A539A679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963482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EA2F8-3FED-4C17-BD1F-AFF2BA33558A}" type="datetimeFigureOut">
              <a:rPr lang="cs-CZ" smtClean="0"/>
              <a:t>18.02.2022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8C06F-5C25-4DD0-A16A-64A539A679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045488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8" y="609600"/>
            <a:ext cx="3932237" cy="2362200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78064" y="609600"/>
            <a:ext cx="6189492" cy="5181600"/>
          </a:xfrm>
        </p:spPr>
        <p:txBody>
          <a:bodyPr anchor="ctr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7228" y="2971800"/>
            <a:ext cx="3932237" cy="2819399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EA2F8-3FED-4C17-BD1F-AFF2BA33558A}" type="datetimeFigureOut">
              <a:rPr lang="cs-CZ" smtClean="0"/>
              <a:t>18.02.2022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8C06F-5C25-4DD0-A16A-64A539A679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847171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7" y="609600"/>
            <a:ext cx="5929773" cy="2362200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4" y="758881"/>
            <a:ext cx="3255356" cy="4883038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971800"/>
            <a:ext cx="5934950" cy="28194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EA2F8-3FED-4C17-BD1F-AFF2BA33558A}" type="datetimeFigureOut">
              <a:rPr lang="cs-CZ" smtClean="0"/>
              <a:t>18.02.2022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8C06F-5C25-4DD0-A16A-64A539A679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306910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95" y="2096064"/>
            <a:ext cx="10353762" cy="3695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6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DEA2F8-3FED-4C17-BD1F-AFF2BA33558A}" type="datetimeFigureOut">
              <a:rPr lang="cs-CZ" smtClean="0"/>
              <a:t>18.02.2022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94" y="5883275"/>
            <a:ext cx="66728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5354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A8C06F-5C25-4DD0-A16A-64A539A679AA}" type="slidenum">
              <a:rPr lang="cs-CZ" smtClean="0"/>
              <a:t>‹#›</a:t>
            </a:fld>
            <a:endParaRPr lang="cs-CZ"/>
          </a:p>
        </p:txBody>
      </p:sp>
      <p:sp>
        <p:nvSpPr>
          <p:cNvPr id="7" name="MSIPCMContentMarking" descr="{&quot;HashCode&quot;:-699988899,&quot;Placement&quot;:&quot;Footer&quot;,&quot;Top&quot;:522.0343,&quot;Left&quot;:230.258118,&quot;SlideWidth&quot;:960,&quot;SlideHeight&quot;:540}">
            <a:extLst>
              <a:ext uri="{FF2B5EF4-FFF2-40B4-BE49-F238E27FC236}">
                <a16:creationId xmlns:a16="http://schemas.microsoft.com/office/drawing/2014/main" id="{DBD29FEC-B26A-4818-B328-592BB663E0FF}"/>
              </a:ext>
            </a:extLst>
          </p:cNvPr>
          <p:cNvSpPr txBox="1"/>
          <p:nvPr userDrawn="1"/>
        </p:nvSpPr>
        <p:spPr>
          <a:xfrm>
            <a:off x="2924278" y="6629836"/>
            <a:ext cx="6343445" cy="228163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1">
            <a:sp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en-US" sz="800">
                <a:solidFill>
                  <a:srgbClr val="000000"/>
                </a:solidFill>
                <a:latin typeface="Calibri" panose="020F0502020204030204" pitchFamily="34" charset="0"/>
              </a:rPr>
              <a:t>This item's classification is Internal. It was created by and is in property of the Home Credit Group. Do not distribute outside of the organization.</a:t>
            </a:r>
            <a:endParaRPr lang="cs-CZ" sz="80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922621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400" b="1" i="0" kern="1200" cap="all">
          <a:solidFill>
            <a:schemeClr val="tx1"/>
          </a:solidFill>
          <a:effectLst>
            <a:outerShdw blurRad="50800" dist="63500" dir="2700000" algn="tl" rotWithShape="0">
              <a:srgbClr val="000000">
                <a:alpha val="48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pravoesf.econ.muni.cz/" TargetMode="Externa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ovéPole 6">
            <a:extLst>
              <a:ext uri="{FF2B5EF4-FFF2-40B4-BE49-F238E27FC236}">
                <a16:creationId xmlns:a16="http://schemas.microsoft.com/office/drawing/2014/main" id="{8D9350B9-9146-4956-9A58-A403A48666FF}"/>
              </a:ext>
            </a:extLst>
          </p:cNvPr>
          <p:cNvSpPr txBox="1"/>
          <p:nvPr/>
        </p:nvSpPr>
        <p:spPr>
          <a:xfrm>
            <a:off x="9902371" y="112815"/>
            <a:ext cx="31877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Právo pro manažery</a:t>
            </a: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6E5946B5-5FFD-4770-B69F-3C168D63DF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15233" y="1348398"/>
            <a:ext cx="9561534" cy="2387600"/>
          </a:xfrm>
        </p:spPr>
        <p:txBody>
          <a:bodyPr/>
          <a:lstStyle/>
          <a:p>
            <a:r>
              <a:rPr lang="cs-CZ" b="1" dirty="0"/>
              <a:t>1. blok – úvod, podmínky, začátek podnikání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F49AE3E-DF28-41D9-AF4B-75886973804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Mgr. Ing. Martin Štěrba</a:t>
            </a:r>
          </a:p>
          <a:p>
            <a:r>
              <a:rPr lang="cs-CZ" dirty="0"/>
              <a:t>Mgr. Marek Pšenko</a:t>
            </a:r>
          </a:p>
        </p:txBody>
      </p:sp>
    </p:spTree>
    <p:extLst>
      <p:ext uri="{BB962C8B-B14F-4D97-AF65-F5344CB8AC3E}">
        <p14:creationId xmlns:p14="http://schemas.microsoft.com/office/powerpoint/2010/main" val="25226832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5946B5-5FFD-4770-B69F-3C168D63DF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76934" y="-1064952"/>
            <a:ext cx="10038130" cy="2387600"/>
          </a:xfrm>
        </p:spPr>
        <p:txBody>
          <a:bodyPr/>
          <a:lstStyle/>
          <a:p>
            <a:r>
              <a:rPr lang="cs-CZ" sz="4000" b="1" dirty="0"/>
              <a:t>Průměrně rozumný člověk – negativní vymezení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F49AE3E-DF28-41D9-AF4B-7588697380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60516" y="1397603"/>
            <a:ext cx="9470967" cy="2971058"/>
          </a:xfrm>
        </p:spPr>
        <p:txBody>
          <a:bodyPr>
            <a:normAutofit/>
          </a:bodyPr>
          <a:lstStyle/>
          <a:p>
            <a:pPr lvl="0" algn="l"/>
            <a:r>
              <a:rPr lang="cs-CZ" sz="2000" dirty="0"/>
              <a:t>• Netrpí duševní poruchou </a:t>
            </a:r>
          </a:p>
          <a:p>
            <a:pPr lvl="0" algn="l"/>
            <a:r>
              <a:rPr lang="cs-CZ" sz="2000" dirty="0"/>
              <a:t>• Nemusí mít speciální znalosti vyžadované pro činnost v určité oblasti </a:t>
            </a:r>
          </a:p>
          <a:p>
            <a:pPr lvl="0" algn="l"/>
            <a:r>
              <a:rPr lang="cs-CZ" sz="2000" dirty="0"/>
              <a:t>• Není přehnaně důvěřivý </a:t>
            </a:r>
          </a:p>
          <a:p>
            <a:pPr lvl="0" algn="l"/>
            <a:r>
              <a:rPr lang="cs-CZ" sz="2000" dirty="0"/>
              <a:t>• Nemá přehnaná očekávání ve vztahu k vnějšímu světu.</a:t>
            </a:r>
            <a:endParaRPr lang="cs-CZ" altLang="cs-CZ" sz="2000" dirty="0"/>
          </a:p>
        </p:txBody>
      </p:sp>
      <p:sp>
        <p:nvSpPr>
          <p:cNvPr id="4" name="Nadpis 1">
            <a:extLst>
              <a:ext uri="{FF2B5EF4-FFF2-40B4-BE49-F238E27FC236}">
                <a16:creationId xmlns:a16="http://schemas.microsoft.com/office/drawing/2014/main" id="{17682798-1B55-4E8F-A0F9-3EA0A791207B}"/>
              </a:ext>
            </a:extLst>
          </p:cNvPr>
          <p:cNvSpPr txBox="1">
            <a:spLocks/>
          </p:cNvSpPr>
          <p:nvPr/>
        </p:nvSpPr>
        <p:spPr>
          <a:xfrm>
            <a:off x="1076934" y="3143892"/>
            <a:ext cx="10038130" cy="61360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3200" b="1" dirty="0"/>
              <a:t>Jaký je průměrně rozumný člověk?</a:t>
            </a:r>
          </a:p>
        </p:txBody>
      </p:sp>
      <p:sp>
        <p:nvSpPr>
          <p:cNvPr id="5" name="Podnadpis 2">
            <a:extLst>
              <a:ext uri="{FF2B5EF4-FFF2-40B4-BE49-F238E27FC236}">
                <a16:creationId xmlns:a16="http://schemas.microsoft.com/office/drawing/2014/main" id="{F59A3E9D-79BE-4A6E-846C-E154848A1437}"/>
              </a:ext>
            </a:extLst>
          </p:cNvPr>
          <p:cNvSpPr txBox="1">
            <a:spLocks/>
          </p:cNvSpPr>
          <p:nvPr/>
        </p:nvSpPr>
        <p:spPr>
          <a:xfrm>
            <a:off x="1360516" y="3719625"/>
            <a:ext cx="10352117" cy="297105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000" dirty="0"/>
              <a:t>• Vnímá svět kolem sebe se znalostí základních zákonitostí</a:t>
            </a:r>
          </a:p>
          <a:p>
            <a:pPr algn="just"/>
            <a:r>
              <a:rPr lang="cs-CZ" sz="2000" dirty="0"/>
              <a:t>• Dokáže se seznámit s běžně dostupnými informacemi způsobem, který je v</a:t>
            </a:r>
          </a:p>
          <a:p>
            <a:pPr algn="just"/>
            <a:r>
              <a:rPr lang="cs-CZ" sz="2000" dirty="0"/>
              <a:t>dané kulturní oblasti obvyklý</a:t>
            </a:r>
          </a:p>
          <a:p>
            <a:pPr algn="just"/>
            <a:r>
              <a:rPr lang="cs-CZ" sz="2000" dirty="0"/>
              <a:t>• Pochopí smysl a účel běžných právních jednání a následků s nimi</a:t>
            </a:r>
          </a:p>
          <a:p>
            <a:pPr algn="just"/>
            <a:r>
              <a:rPr lang="cs-CZ" sz="2000" dirty="0"/>
              <a:t>spojených</a:t>
            </a:r>
          </a:p>
          <a:p>
            <a:pPr algn="just"/>
            <a:r>
              <a:rPr lang="cs-CZ" sz="2000" dirty="0"/>
              <a:t>• Je dostatečně pozorný ke sdělením, která jsou vůči němu činěna jasným a</a:t>
            </a:r>
          </a:p>
          <a:p>
            <a:pPr algn="just"/>
            <a:r>
              <a:rPr lang="cs-CZ" sz="2000" dirty="0"/>
              <a:t>srozumitelným způsobem.</a:t>
            </a:r>
          </a:p>
        </p:txBody>
      </p:sp>
    </p:spTree>
    <p:extLst>
      <p:ext uri="{BB962C8B-B14F-4D97-AF65-F5344CB8AC3E}">
        <p14:creationId xmlns:p14="http://schemas.microsoft.com/office/powerpoint/2010/main" val="3352567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5946B5-5FFD-4770-B69F-3C168D63DF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6596" y="-831735"/>
            <a:ext cx="11238807" cy="2461491"/>
          </a:xfrm>
        </p:spPr>
        <p:txBody>
          <a:bodyPr>
            <a:normAutofit/>
          </a:bodyPr>
          <a:lstStyle/>
          <a:p>
            <a:r>
              <a:rPr lang="cs-CZ" sz="4000" b="1" dirty="0"/>
              <a:t>Vyšší nároky na odborníky (§ 5)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F49AE3E-DF28-41D9-AF4B-7588697380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86839" y="2111432"/>
            <a:ext cx="9418320" cy="4231179"/>
          </a:xfrm>
        </p:spPr>
        <p:txBody>
          <a:bodyPr>
            <a:normAutofit/>
          </a:bodyPr>
          <a:lstStyle/>
          <a:p>
            <a:pPr lvl="0" algn="just"/>
            <a:r>
              <a:rPr lang="cs-CZ" sz="2000" dirty="0"/>
              <a:t>• nejen ten, kdo je opravdu odborník </a:t>
            </a:r>
            <a:r>
              <a:rPr lang="cs-CZ" sz="2000" b="1" dirty="0"/>
              <a:t>x</a:t>
            </a:r>
            <a:r>
              <a:rPr lang="cs-CZ" sz="2000" dirty="0"/>
              <a:t> ale i ten, kdo se za něho vydává</a:t>
            </a:r>
          </a:p>
          <a:p>
            <a:pPr lvl="0" algn="just"/>
            <a:r>
              <a:rPr lang="cs-CZ" sz="2000" dirty="0"/>
              <a:t>• Nestačí jen to, aby odborník jednal s péčí a opatrností průměrně rozumného</a:t>
            </a:r>
          </a:p>
          <a:p>
            <a:pPr lvl="0" algn="just"/>
            <a:r>
              <a:rPr lang="cs-CZ" sz="2000" dirty="0"/>
              <a:t>člověka</a:t>
            </a:r>
          </a:p>
          <a:p>
            <a:pPr lvl="0" algn="just"/>
            <a:r>
              <a:rPr lang="cs-CZ" sz="2000" dirty="0"/>
              <a:t>• Dopadá jak na odborníky, tak na ty, kteří odbornost jen předstírají</a:t>
            </a:r>
          </a:p>
          <a:p>
            <a:pPr lvl="0" algn="just"/>
            <a:r>
              <a:rPr lang="cs-CZ" sz="2000" dirty="0"/>
              <a:t>• § 5 odst. 2 –snaha chránit dobrou vůli jednajícího člověka – vůči registrované osobě např. živnostníkovi apod.</a:t>
            </a:r>
            <a:endParaRPr lang="cs-CZ" altLang="cs-CZ" sz="2000" dirty="0"/>
          </a:p>
        </p:txBody>
      </p:sp>
    </p:spTree>
    <p:extLst>
      <p:ext uri="{BB962C8B-B14F-4D97-AF65-F5344CB8AC3E}">
        <p14:creationId xmlns:p14="http://schemas.microsoft.com/office/powerpoint/2010/main" val="19635417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5946B5-5FFD-4770-B69F-3C168D63DF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6596" y="-831735"/>
            <a:ext cx="11238807" cy="2461491"/>
          </a:xfrm>
        </p:spPr>
        <p:txBody>
          <a:bodyPr>
            <a:normAutofit/>
          </a:bodyPr>
          <a:lstStyle/>
          <a:p>
            <a:r>
              <a:rPr lang="pl-PL" sz="4000" b="1" dirty="0"/>
              <a:t>Právnické osoby a jednání za ně</a:t>
            </a:r>
            <a:endParaRPr lang="cs-CZ" sz="4000" b="1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F49AE3E-DF28-41D9-AF4B-7588697380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12965" y="1812636"/>
            <a:ext cx="9766068" cy="4712855"/>
          </a:xfrm>
        </p:spPr>
        <p:txBody>
          <a:bodyPr>
            <a:normAutofit lnSpcReduction="10000"/>
          </a:bodyPr>
          <a:lstStyle/>
          <a:p>
            <a:pPr lvl="0"/>
            <a:r>
              <a:rPr lang="cs-CZ" sz="2000" b="1" dirty="0"/>
              <a:t>Typologie</a:t>
            </a:r>
          </a:p>
          <a:p>
            <a:pPr lvl="0"/>
            <a:endParaRPr lang="cs-CZ" sz="2000" b="1" dirty="0"/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cs-CZ" sz="2000" dirty="0"/>
              <a:t>korporace (§ 210 - § 302 NOZ) sdružení osob	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cs-CZ" sz="1600" dirty="0"/>
              <a:t>spolek (§ 214 - § 302 NOZ)</a:t>
            </a:r>
            <a:endParaRPr lang="cs-CZ" sz="2000" dirty="0"/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cs-CZ" sz="1600" dirty="0"/>
              <a:t>společenství vlastníků (§ 1194 - § 1216 NOZ)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cs-CZ" sz="1600" dirty="0"/>
              <a:t>obchodní korporace (ZOK)</a:t>
            </a: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cs-CZ" sz="2000" dirty="0"/>
              <a:t>fundace (§303 - § 401 NOZ) – účelové sdružení majetku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cs-CZ" sz="1600" dirty="0"/>
              <a:t>nadace (§ 306 - § 393 NOZ)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cs-CZ" sz="1600" dirty="0"/>
              <a:t>nadační fond (§ 394 - § 401 NOZ)</a:t>
            </a: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cs-CZ" sz="2000" dirty="0"/>
              <a:t>ústav (§ 402 - § 418 NOZ) – účelové sdružení majetku a osob</a:t>
            </a: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cs-CZ" sz="2000" dirty="0"/>
              <a:t>pozor na svěřenský fond – není právnická osoba, ač je účetní jednotkou (§ 1448 - § 1474 NOZ)</a:t>
            </a:r>
            <a:endParaRPr lang="cs-CZ" altLang="cs-CZ" sz="2000" dirty="0"/>
          </a:p>
        </p:txBody>
      </p:sp>
    </p:spTree>
    <p:extLst>
      <p:ext uri="{BB962C8B-B14F-4D97-AF65-F5344CB8AC3E}">
        <p14:creationId xmlns:p14="http://schemas.microsoft.com/office/powerpoint/2010/main" val="13269057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5946B5-5FFD-4770-B69F-3C168D63DF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6596" y="-1097569"/>
            <a:ext cx="11238807" cy="2461491"/>
          </a:xfrm>
        </p:spPr>
        <p:txBody>
          <a:bodyPr>
            <a:normAutofit/>
          </a:bodyPr>
          <a:lstStyle/>
          <a:p>
            <a:r>
              <a:rPr lang="cs-CZ" sz="4000" b="1" dirty="0"/>
              <a:t>Kategorizace osob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245072DF-2003-4AD6-970B-B751A9D7312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7" t="11469" r="117" b="-1733"/>
          <a:stretch/>
        </p:blipFill>
        <p:spPr>
          <a:xfrm>
            <a:off x="2261062" y="1720735"/>
            <a:ext cx="7087724" cy="45468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55343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5946B5-5FFD-4770-B69F-3C168D63DF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6596" y="-1097569"/>
            <a:ext cx="11238807" cy="2461491"/>
          </a:xfrm>
        </p:spPr>
        <p:txBody>
          <a:bodyPr>
            <a:normAutofit/>
          </a:bodyPr>
          <a:lstStyle/>
          <a:p>
            <a:r>
              <a:rPr lang="cs-CZ" sz="4000" b="1" dirty="0"/>
              <a:t>Kategorizace osob</a:t>
            </a:r>
          </a:p>
        </p:txBody>
      </p:sp>
      <p:sp>
        <p:nvSpPr>
          <p:cNvPr id="4" name="Nadpis 1">
            <a:extLst>
              <a:ext uri="{FF2B5EF4-FFF2-40B4-BE49-F238E27FC236}">
                <a16:creationId xmlns:a16="http://schemas.microsoft.com/office/drawing/2014/main" id="{84BFCB9A-34BA-45B0-A58C-3294508584A7}"/>
              </a:ext>
            </a:extLst>
          </p:cNvPr>
          <p:cNvSpPr txBox="1">
            <a:spLocks/>
          </p:cNvSpPr>
          <p:nvPr/>
        </p:nvSpPr>
        <p:spPr>
          <a:xfrm>
            <a:off x="476596" y="967509"/>
            <a:ext cx="11238807" cy="2461491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cs-CZ" sz="4000" b="1" dirty="0"/>
              <a:t>§ 420, 421 NOZ – 4x definice podnikatele!!! </a:t>
            </a:r>
          </a:p>
        </p:txBody>
      </p:sp>
    </p:spTree>
    <p:extLst>
      <p:ext uri="{BB962C8B-B14F-4D97-AF65-F5344CB8AC3E}">
        <p14:creationId xmlns:p14="http://schemas.microsoft.com/office/powerpoint/2010/main" val="15680074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5946B5-5FFD-4770-B69F-3C168D63DF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6596" y="-831735"/>
            <a:ext cx="11238807" cy="2461491"/>
          </a:xfrm>
        </p:spPr>
        <p:txBody>
          <a:bodyPr>
            <a:normAutofit/>
          </a:bodyPr>
          <a:lstStyle/>
          <a:p>
            <a:r>
              <a:rPr lang="pt-BR" sz="4000" b="1" dirty="0"/>
              <a:t>Vztah mezi úpravou v NOZ a ZOK</a:t>
            </a:r>
            <a:endParaRPr lang="cs-CZ" sz="4000" b="1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F49AE3E-DF28-41D9-AF4B-7588697380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86839" y="2111432"/>
            <a:ext cx="9418320" cy="4231179"/>
          </a:xfrm>
        </p:spPr>
        <p:txBody>
          <a:bodyPr>
            <a:normAutofit/>
          </a:bodyPr>
          <a:lstStyle/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cs-CZ" sz="2000" dirty="0"/>
              <a:t>§ 3/1 ZOK – Ustanovení občanského zákoníku o spolcích se použijí na obchodní korporace, jen stanoví-li tak tento zákon.</a:t>
            </a: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cs-CZ" sz="2000" dirty="0"/>
              <a:t>Ustanovení NOZ o spolcích - § 214 až 302</a:t>
            </a: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cs-CZ" sz="2000" dirty="0"/>
              <a:t>§ 59 odst. 1 ZOK – ustanovení občanského zákoníku o správě cizího majetku se – na vztah mezi členem orgánu a obchodní korporace – nepoužijí.</a:t>
            </a:r>
          </a:p>
          <a:p>
            <a:pPr lvl="0" algn="just"/>
            <a:endParaRPr lang="cs-CZ" sz="2000" dirty="0"/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cs-CZ" altLang="cs-CZ" sz="2000" dirty="0"/>
              <a:t>Obecně - NOZ (lex </a:t>
            </a:r>
            <a:r>
              <a:rPr lang="cs-CZ" altLang="cs-CZ" sz="2000" dirty="0" err="1"/>
              <a:t>generalis</a:t>
            </a:r>
            <a:r>
              <a:rPr lang="cs-CZ" altLang="cs-CZ" sz="2000" dirty="0"/>
              <a:t>), ZOK (lex </a:t>
            </a:r>
            <a:r>
              <a:rPr lang="cs-CZ" altLang="cs-CZ" sz="2000" dirty="0" err="1"/>
              <a:t>specialis</a:t>
            </a:r>
            <a:r>
              <a:rPr lang="cs-CZ" altLang="cs-CZ" sz="20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175778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5946B5-5FFD-4770-B69F-3C168D63DF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6596" y="-831735"/>
            <a:ext cx="11238807" cy="2461491"/>
          </a:xfrm>
        </p:spPr>
        <p:txBody>
          <a:bodyPr>
            <a:normAutofit/>
          </a:bodyPr>
          <a:lstStyle/>
          <a:p>
            <a:r>
              <a:rPr lang="cs-CZ" sz="4000" b="1" dirty="0"/>
              <a:t>Obecná úprava orgánů PO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F49AE3E-DF28-41D9-AF4B-7588697380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86839" y="2111432"/>
            <a:ext cx="9418320" cy="4231179"/>
          </a:xfrm>
        </p:spPr>
        <p:txBody>
          <a:bodyPr>
            <a:normAutofit/>
          </a:bodyPr>
          <a:lstStyle/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cs-CZ" sz="2000" dirty="0"/>
              <a:t>§ 151 NOZ – zákon stanoví, popřípadě zakladatelské právní jednání určí, jakým způsobem a v jakém rozsahu členové orgánů právnické osoby za ni rozhodují a nahrazují její vůli.</a:t>
            </a: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cs-CZ" sz="2000" dirty="0"/>
              <a:t>Dobrá víra členů orgánu právnické osoby se přičítá právnické osobě.</a:t>
            </a: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cs-CZ" sz="2000" dirty="0"/>
              <a:t>§ 152/1 NOZ – právnická osoba si tvoří orgány o jednom členu (individuální) nebo o více členech (kolektivní).</a:t>
            </a: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cs-CZ" sz="2000" dirty="0"/>
              <a:t>§ 154 NOZ – je-li členem voleného orgánu právnické osoby jiná právnická osoba, zmocní fyzickou osobu, aby ji v orgánu zastupovala, jinak právnickou osobu zastupuje člen jejího statutárního orgánu. (podrobněji upraveno v § 46 ZOK – zde novela!)</a:t>
            </a:r>
            <a:endParaRPr lang="cs-CZ" altLang="cs-CZ" sz="2000" dirty="0"/>
          </a:p>
        </p:txBody>
      </p:sp>
    </p:spTree>
    <p:extLst>
      <p:ext uri="{BB962C8B-B14F-4D97-AF65-F5344CB8AC3E}">
        <p14:creationId xmlns:p14="http://schemas.microsoft.com/office/powerpoint/2010/main" val="40486728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5946B5-5FFD-4770-B69F-3C168D63DF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6596" y="-831735"/>
            <a:ext cx="11238807" cy="2461491"/>
          </a:xfrm>
        </p:spPr>
        <p:txBody>
          <a:bodyPr>
            <a:normAutofit/>
          </a:bodyPr>
          <a:lstStyle/>
          <a:p>
            <a:r>
              <a:rPr lang="cs-CZ" sz="4000" b="1" dirty="0"/>
              <a:t>Obecná úprava orgánů PO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F49AE3E-DF28-41D9-AF4B-7588697380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86839" y="2111432"/>
            <a:ext cx="9418320" cy="4231179"/>
          </a:xfrm>
        </p:spPr>
        <p:txBody>
          <a:bodyPr>
            <a:normAutofit/>
          </a:bodyPr>
          <a:lstStyle/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cs-CZ" sz="2000" dirty="0"/>
              <a:t>§ 156 – je-li orgán kolektivní, rozhoduje o záležitostech právnické osoby ve sboru. Je schopen usnášet se za přítomnosti nebo jiné účasti většiny členů a rozhoduje většinou hlasů zúčastněných členů; to neplatí, je-li působnost jednotlivých členů orgánů rozdělena podle určitých oborů.</a:t>
            </a: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cs-CZ" sz="2000" dirty="0"/>
              <a:t>Rozdělení působnosti nezbavuje další členy povinnosti dohlížet, jak jsou záležitosti právnické osoby spravovány.</a:t>
            </a: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cs-CZ" sz="2000" dirty="0"/>
              <a:t>§ 157 – Je-li rozhodnutí přijato, zaznamená se na žádost člena voleného orgánu, který návrhu odporoval, jeho odchylný názor.</a:t>
            </a: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cs-CZ" sz="2000" dirty="0"/>
              <a:t>Byl-li návrh přijat za neúčasti některého z členů, je tento člen oprávněn dozvědět se obsah rozhodnutí.</a:t>
            </a:r>
            <a:endParaRPr lang="cs-CZ" altLang="cs-CZ" sz="2000" dirty="0"/>
          </a:p>
        </p:txBody>
      </p:sp>
    </p:spTree>
    <p:extLst>
      <p:ext uri="{BB962C8B-B14F-4D97-AF65-F5344CB8AC3E}">
        <p14:creationId xmlns:p14="http://schemas.microsoft.com/office/powerpoint/2010/main" val="5126090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5946B5-5FFD-4770-B69F-3C168D63DF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6596" y="-831735"/>
            <a:ext cx="11238807" cy="2461491"/>
          </a:xfrm>
        </p:spPr>
        <p:txBody>
          <a:bodyPr>
            <a:normAutofit/>
          </a:bodyPr>
          <a:lstStyle/>
          <a:p>
            <a:r>
              <a:rPr lang="cs-CZ" sz="4000" b="1" dirty="0"/>
              <a:t>Obecná úprava orgánů PO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F49AE3E-DF28-41D9-AF4B-7588697380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86839" y="2111432"/>
            <a:ext cx="9418320" cy="4231179"/>
          </a:xfrm>
        </p:spPr>
        <p:txBody>
          <a:bodyPr>
            <a:normAutofit fontScale="92500" lnSpcReduction="10000"/>
          </a:bodyPr>
          <a:lstStyle/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cs-CZ" sz="2000" dirty="0"/>
              <a:t>§ 158 NOZ – Zakladatelské právní jednání může stanovit pro schopnost orgánu usnášet se vyšší počet zúčastněných, vyžádat pro přijetí rozhodnutí vyšší počet hlasů nebo stanovit postup, kterým lze způsob rozhodování orgánů měnit.</a:t>
            </a: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cs-CZ" sz="2000" dirty="0"/>
              <a:t>Zakladatelské právní jednání může připustit rozhodování orgánu i mimo zasedání v písemné formě nebo s využitím technických prostředků.</a:t>
            </a: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cs-CZ" sz="2000" dirty="0"/>
              <a:t>+ speciální úprava v ZOK (§ 167 </a:t>
            </a:r>
            <a:r>
              <a:rPr lang="cs-CZ" sz="2000" dirty="0" err="1"/>
              <a:t>an</a:t>
            </a:r>
            <a:r>
              <a:rPr lang="cs-CZ" sz="2000" dirty="0"/>
              <a:t>., § 398 </a:t>
            </a:r>
            <a:r>
              <a:rPr lang="cs-CZ" sz="2000" dirty="0" err="1"/>
              <a:t>an</a:t>
            </a:r>
            <a:r>
              <a:rPr lang="cs-CZ" sz="2000" dirty="0"/>
              <a:t>.)</a:t>
            </a: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cs-CZ" sz="2000" dirty="0"/>
              <a:t>Ale § 158/3 NOZ – Zakladatelské právní jednání může určit, že v případě dosažení rovnosti hlasů při rozhodování voleného orgánu právnické osoby rozhoduje hlas předsedajícího – nepoužije se, speciální úprava v § 44 odst. 3 ZOK – kolektivní orgán volí předsedu, jehož hlas je při rovnosti hlasů rozhodující, neurčí-li společenská smlouva jinak. </a:t>
            </a:r>
            <a:endParaRPr lang="cs-CZ" altLang="cs-CZ" sz="2000" dirty="0"/>
          </a:p>
        </p:txBody>
      </p:sp>
    </p:spTree>
    <p:extLst>
      <p:ext uri="{BB962C8B-B14F-4D97-AF65-F5344CB8AC3E}">
        <p14:creationId xmlns:p14="http://schemas.microsoft.com/office/powerpoint/2010/main" val="11951356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5946B5-5FFD-4770-B69F-3C168D63DF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6596" y="-831735"/>
            <a:ext cx="11238807" cy="2461491"/>
          </a:xfrm>
        </p:spPr>
        <p:txBody>
          <a:bodyPr>
            <a:normAutofit/>
          </a:bodyPr>
          <a:lstStyle/>
          <a:p>
            <a:r>
              <a:rPr lang="pl-PL" sz="4000" b="1" dirty="0"/>
              <a:t>Právnické osoby a jednání za ně</a:t>
            </a:r>
            <a:endParaRPr lang="cs-CZ" sz="4000" b="1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F49AE3E-DF28-41D9-AF4B-7588697380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12965" y="1812636"/>
            <a:ext cx="9766068" cy="4712855"/>
          </a:xfrm>
        </p:spPr>
        <p:txBody>
          <a:bodyPr>
            <a:normAutofit/>
          </a:bodyPr>
          <a:lstStyle/>
          <a:p>
            <a:pPr lvl="0"/>
            <a:endParaRPr lang="cs-CZ" sz="2000" b="1" dirty="0"/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cs-CZ" sz="2000" dirty="0"/>
              <a:t>§ 161 - § 167 NOZ</a:t>
            </a: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cs-CZ" sz="2000" dirty="0"/>
              <a:t>Právnická osoba má jen osobnost (§ 118 NOZ), ne svéprávnost</a:t>
            </a: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cs-CZ" sz="2000" dirty="0"/>
              <a:t>Statutární orgán – zákonný zástupce - § 436 a násl. NOZ</a:t>
            </a: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cs-CZ" sz="2000" dirty="0"/>
              <a:t>Redukce společného zastoupení konkrétní plnou mocí (§ 164 odst. 2 NOZ)</a:t>
            </a: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cs-CZ" sz="2000" dirty="0"/>
              <a:t>Možnost jednotlivě zmocnit k hlasování v orgánu (§ 159 odst. 2 NOZ)</a:t>
            </a: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cs-CZ" sz="2000" dirty="0"/>
              <a:t>Opatrovník právnické osobě (včetně kolizního) (§ 165, § 486 - § 488 NOZ)</a:t>
            </a:r>
            <a:endParaRPr lang="cs-CZ" altLang="cs-CZ" sz="2000" dirty="0"/>
          </a:p>
        </p:txBody>
      </p:sp>
    </p:spTree>
    <p:extLst>
      <p:ext uri="{BB962C8B-B14F-4D97-AF65-F5344CB8AC3E}">
        <p14:creationId xmlns:p14="http://schemas.microsoft.com/office/powerpoint/2010/main" val="35656554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5946B5-5FFD-4770-B69F-3C168D63DF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15233" y="-521612"/>
            <a:ext cx="9561534" cy="2387600"/>
          </a:xfrm>
        </p:spPr>
        <p:txBody>
          <a:bodyPr/>
          <a:lstStyle/>
          <a:p>
            <a:r>
              <a:rPr lang="cs-CZ" b="1" dirty="0"/>
              <a:t>OSNOVA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F49AE3E-DF28-41D9-AF4B-7588697380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865988"/>
            <a:ext cx="9144000" cy="4641816"/>
          </a:xfrm>
        </p:spPr>
        <p:txBody>
          <a:bodyPr>
            <a:normAutofit lnSpcReduction="10000"/>
          </a:bodyPr>
          <a:lstStyle/>
          <a:p>
            <a:pPr marL="514350" indent="-514350" algn="just">
              <a:buAutoNum type="romanUcPeriod"/>
            </a:pPr>
            <a:r>
              <a:rPr lang="cs-CZ" dirty="0"/>
              <a:t>ÚVOD – představení, struktura</a:t>
            </a:r>
          </a:p>
          <a:p>
            <a:pPr marL="514350" indent="-514350" algn="just">
              <a:buAutoNum type="romanUcPeriod"/>
            </a:pPr>
            <a:r>
              <a:rPr lang="cs-CZ" dirty="0"/>
              <a:t>Základní pojmy, právní předpisy</a:t>
            </a:r>
          </a:p>
          <a:p>
            <a:pPr marL="971550" lvl="1" indent="-514350" algn="just">
              <a:buFont typeface="Arial" panose="020B0604020202020204" pitchFamily="34" charset="0"/>
              <a:buChar char="•"/>
            </a:pPr>
            <a:r>
              <a:rPr lang="cs-CZ" dirty="0"/>
              <a:t>Právní formy</a:t>
            </a:r>
          </a:p>
          <a:p>
            <a:pPr marL="971550" lvl="1" indent="-514350" algn="just">
              <a:buFont typeface="Arial" panose="020B0604020202020204" pitchFamily="34" charset="0"/>
              <a:buChar char="•"/>
            </a:pPr>
            <a:r>
              <a:rPr lang="cs-CZ" dirty="0"/>
              <a:t>Živnostenské podnikání</a:t>
            </a:r>
          </a:p>
          <a:p>
            <a:pPr marL="971550" lvl="1" indent="-514350" algn="just">
              <a:buFont typeface="Arial" panose="020B0604020202020204" pitchFamily="34" charset="0"/>
              <a:buChar char="•"/>
            </a:pPr>
            <a:r>
              <a:rPr lang="cs-CZ" dirty="0"/>
              <a:t>Odpovědnost</a:t>
            </a:r>
          </a:p>
          <a:p>
            <a:pPr marL="514350" indent="-514350" algn="just">
              <a:buFont typeface="Arial" panose="020B0604020202020204" pitchFamily="34" charset="0"/>
              <a:buAutoNum type="romanUcPeriod"/>
            </a:pPr>
            <a:r>
              <a:rPr lang="cs-CZ" dirty="0"/>
              <a:t>Založení živnosti, založení s.r.o.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Ke studiu základních pojmů vhodný online portál</a:t>
            </a:r>
          </a:p>
          <a:p>
            <a:pPr algn="just"/>
            <a:r>
              <a:rPr lang="cs-CZ" dirty="0">
                <a:hlinkClick r:id="rId2"/>
              </a:rPr>
              <a:t>http://pravoesf.econ.muni.cz/</a:t>
            </a:r>
            <a:endParaRPr lang="cs-CZ" dirty="0"/>
          </a:p>
          <a:p>
            <a:pPr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546296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5946B5-5FFD-4770-B69F-3C168D63DF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6596" y="-831735"/>
            <a:ext cx="11238807" cy="2461491"/>
          </a:xfrm>
        </p:spPr>
        <p:txBody>
          <a:bodyPr>
            <a:normAutofit/>
          </a:bodyPr>
          <a:lstStyle/>
          <a:p>
            <a:r>
              <a:rPr lang="pl-PL" sz="4000" b="1" dirty="0"/>
              <a:t>Právnické osoby a jednání za ně</a:t>
            </a:r>
            <a:endParaRPr lang="cs-CZ" sz="4000" b="1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F49AE3E-DF28-41D9-AF4B-7588697380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12965" y="1812636"/>
            <a:ext cx="9766068" cy="4712855"/>
          </a:xfrm>
        </p:spPr>
        <p:txBody>
          <a:bodyPr>
            <a:normAutofit/>
          </a:bodyPr>
          <a:lstStyle/>
          <a:p>
            <a:pPr lvl="0"/>
            <a:endParaRPr lang="cs-CZ" sz="2000" b="1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sz="2000" dirty="0"/>
              <a:t>Právní skutečnosti – okolnosti, se kterými právo spojuje vznik, změnu nebo zánik práv a povinností</a:t>
            </a: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cs-CZ" sz="2000" dirty="0"/>
              <a:t>Právní jednání – subjektivní právní skutečnost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cs-CZ" sz="1600" dirty="0"/>
              <a:t>Omisivní a komisivní, jednostranná x vícestranná, adresovaná x neadresovaná, úplatná x bezúplatná, pojmenovaná (</a:t>
            </a:r>
            <a:r>
              <a:rPr lang="cs-CZ" sz="1600" dirty="0" err="1"/>
              <a:t>nominátní</a:t>
            </a:r>
            <a:r>
              <a:rPr lang="cs-CZ" sz="1600" dirty="0"/>
              <a:t>) x nepojmenovaná (inominátní)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cs-CZ" sz="1600" dirty="0"/>
              <a:t>Patří sem i protiprávní jednání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cs-CZ" sz="1600" dirty="0"/>
              <a:t>Neplatnost (relativní x absolutní), relativní neúčinnost</a:t>
            </a:r>
          </a:p>
          <a:p>
            <a:pPr marL="342900" lvl="0" indent="-342900" algn="just">
              <a:buFont typeface="Arial" panose="020B0604020202020204" pitchFamily="34" charset="0"/>
              <a:buChar char="•"/>
            </a:pPr>
            <a:r>
              <a:rPr lang="cs-CZ" sz="2000" dirty="0"/>
              <a:t>Právní událost – objektivní právní skutečnost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cs-CZ" sz="1600" dirty="0"/>
              <a:t>Narození, smrt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cs-CZ" sz="1600" dirty="0"/>
              <a:t>Plynutí času </a:t>
            </a:r>
          </a:p>
          <a:p>
            <a:pPr lvl="1"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017507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5946B5-5FFD-4770-B69F-3C168D63DF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15233" y="-553720"/>
            <a:ext cx="9561534" cy="2387600"/>
          </a:xfrm>
        </p:spPr>
        <p:txBody>
          <a:bodyPr>
            <a:normAutofit/>
          </a:bodyPr>
          <a:lstStyle/>
          <a:p>
            <a:r>
              <a:rPr lang="cs-CZ" altLang="cs-CZ" sz="4000" b="1" dirty="0"/>
              <a:t>Struktura orgánů kapitálové společnosti</a:t>
            </a:r>
            <a:endParaRPr lang="cs-CZ" sz="4000" b="1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F49AE3E-DF28-41D9-AF4B-7588697380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22399" y="2549597"/>
            <a:ext cx="9561533" cy="2840133"/>
          </a:xfrm>
        </p:spPr>
        <p:txBody>
          <a:bodyPr>
            <a:normAutofit fontScale="85000" lnSpcReduction="20000"/>
          </a:bodyPr>
          <a:lstStyle/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Nejvyšší orgán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Statutární orgán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§ 163 NOZ – statutárnímu orgánu náleží veškerá působnost, kterou zakladatelské právní jednání, zákon nebo rozhodnutí orgánu veřejné moci nesvěří jinému orgánu právnické osoby.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Kontrolní orgán (u SRO vytvoří-li stanovy)</a:t>
            </a:r>
          </a:p>
        </p:txBody>
      </p:sp>
    </p:spTree>
    <p:extLst>
      <p:ext uri="{BB962C8B-B14F-4D97-AF65-F5344CB8AC3E}">
        <p14:creationId xmlns:p14="http://schemas.microsoft.com/office/powerpoint/2010/main" val="24624912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5946B5-5FFD-4770-B69F-3C168D63DF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15233" y="-553720"/>
            <a:ext cx="9561534" cy="2387600"/>
          </a:xfrm>
        </p:spPr>
        <p:txBody>
          <a:bodyPr>
            <a:normAutofit/>
          </a:bodyPr>
          <a:lstStyle/>
          <a:p>
            <a:r>
              <a:rPr lang="cs-CZ" altLang="cs-CZ" sz="4000" b="1" dirty="0"/>
              <a:t>Struktura orgánů s.r.o.</a:t>
            </a:r>
            <a:endParaRPr lang="cs-CZ" sz="4000" b="1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F49AE3E-DF28-41D9-AF4B-7588697380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65512" y="2419003"/>
            <a:ext cx="11260975" cy="3773978"/>
          </a:xfrm>
        </p:spPr>
        <p:txBody>
          <a:bodyPr>
            <a:normAutofit/>
          </a:bodyPr>
          <a:lstStyle/>
          <a:p>
            <a:pPr lvl="0" algn="l"/>
            <a:r>
              <a:rPr lang="cs-CZ" altLang="cs-CZ" sz="2800" dirty="0"/>
              <a:t>§ 44 ZOK – nejvyšší orgán (1) – je valná hromada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1. kontrolní orgán (2) – je (nepovinně zřizovaná) dozorčí rada.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2. statutární orgán (5) – je každý jednatel, ledaže společenská smlouva určí, že více jednatelů tvoří kolektivní orgán.</a:t>
            </a:r>
          </a:p>
          <a:p>
            <a:pPr marL="228600" lvl="0" indent="-2286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Zakladatelským právním jednáním zřízené další orgány </a:t>
            </a:r>
          </a:p>
          <a:p>
            <a:pPr lvl="0" algn="l"/>
            <a:r>
              <a:rPr lang="cs-CZ" altLang="cs-CZ" sz="2800" dirty="0"/>
              <a:t>(29 </a:t>
            </a:r>
            <a:r>
              <a:rPr lang="cs-CZ" altLang="cs-CZ" sz="2800" dirty="0" err="1"/>
              <a:t>Cdo</a:t>
            </a:r>
            <a:r>
              <a:rPr lang="cs-CZ" altLang="cs-CZ" sz="2800" dirty="0"/>
              <a:t> 4563/2008)</a:t>
            </a:r>
          </a:p>
        </p:txBody>
      </p:sp>
    </p:spTree>
    <p:extLst>
      <p:ext uri="{BB962C8B-B14F-4D97-AF65-F5344CB8AC3E}">
        <p14:creationId xmlns:p14="http://schemas.microsoft.com/office/powerpoint/2010/main" val="35386067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5946B5-5FFD-4770-B69F-3C168D63DF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15233" y="-553720"/>
            <a:ext cx="9561534" cy="2387600"/>
          </a:xfrm>
        </p:spPr>
        <p:txBody>
          <a:bodyPr>
            <a:normAutofit/>
          </a:bodyPr>
          <a:lstStyle/>
          <a:p>
            <a:r>
              <a:rPr lang="cs-CZ" altLang="cs-CZ" sz="4000" b="1" dirty="0"/>
              <a:t>Struktura orgánů a.s.</a:t>
            </a:r>
            <a:endParaRPr lang="cs-CZ" sz="4000" b="1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F49AE3E-DF28-41D9-AF4B-7588697380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65512" y="2202872"/>
            <a:ext cx="11260975" cy="3773978"/>
          </a:xfrm>
        </p:spPr>
        <p:txBody>
          <a:bodyPr>
            <a:normAutofit lnSpcReduction="10000"/>
          </a:bodyPr>
          <a:lstStyle/>
          <a:p>
            <a:pPr lvl="0" algn="l"/>
            <a:r>
              <a:rPr lang="cs-CZ" altLang="cs-CZ" sz="2800" dirty="0"/>
              <a:t>§ 44 ZOK – Nejvyšší orgán – valná hromada</a:t>
            </a:r>
          </a:p>
          <a:p>
            <a:pPr lvl="0" algn="l"/>
            <a:r>
              <a:rPr lang="cs-CZ" altLang="cs-CZ" sz="2800" dirty="0"/>
              <a:t>1. Dualistický systém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cs-CZ" altLang="cs-CZ" sz="2400" dirty="0"/>
              <a:t>§ 396/1 ZOK – statutárním orgánem je představenstvo, kontrolním orgánem je dozorčí rada</a:t>
            </a:r>
          </a:p>
          <a:p>
            <a:pPr lvl="0" algn="l"/>
            <a:r>
              <a:rPr lang="cs-CZ" altLang="cs-CZ" sz="2800" dirty="0"/>
              <a:t>2. Monistický systém – novela od 2021!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cs-CZ" altLang="cs-CZ" sz="2400" dirty="0"/>
              <a:t>§ 396/2 ZOK, § 456/1,2 ZOK – správní rada</a:t>
            </a:r>
          </a:p>
          <a:p>
            <a:pPr lvl="0" algn="l"/>
            <a:r>
              <a:rPr lang="cs-CZ" altLang="cs-CZ" sz="2800" dirty="0"/>
              <a:t>3. zakladatelským právním jednáním zřízené další orgány</a:t>
            </a:r>
          </a:p>
        </p:txBody>
      </p:sp>
    </p:spTree>
    <p:extLst>
      <p:ext uri="{BB962C8B-B14F-4D97-AF65-F5344CB8AC3E}">
        <p14:creationId xmlns:p14="http://schemas.microsoft.com/office/powerpoint/2010/main" val="18297599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5946B5-5FFD-4770-B69F-3C168D63DF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15233" y="-553720"/>
            <a:ext cx="9561534" cy="2387600"/>
          </a:xfrm>
        </p:spPr>
        <p:txBody>
          <a:bodyPr>
            <a:normAutofit/>
          </a:bodyPr>
          <a:lstStyle/>
          <a:p>
            <a:r>
              <a:rPr lang="cs-CZ" altLang="cs-CZ" sz="4000" b="1" dirty="0"/>
              <a:t>Podmínky výkonu funkce</a:t>
            </a:r>
            <a:endParaRPr lang="cs-CZ" sz="4000" b="1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F49AE3E-DF28-41D9-AF4B-7588697380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65512" y="2202872"/>
            <a:ext cx="11260975" cy="3773978"/>
          </a:xfrm>
        </p:spPr>
        <p:txBody>
          <a:bodyPr>
            <a:normAutofit fontScale="62500" lnSpcReduction="20000"/>
          </a:bodyPr>
          <a:lstStyle/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§ 152/2 NOZ – Fyzická osoba, která je členem orgánu právnické osoby a která je do funkce volena, jmenována či jinak povolána (dále jen „člen voleného orgánu“), musí být plně svéprávná. To platí i pro zástupce právnické osoby, která je sama členem voleného orgánu jiné právnické osoby.</a:t>
            </a:r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(§ 152/3 NOZ upravující výjimku pro PO s hlavní činností týkající se nezletilých nebo osob s omezenou svéprávností se pro obchodní korporace pouze výjimečně)</a:t>
            </a:r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§ 30 NOZ – člověk stává plně svéprávným zletilostí. Zletilost se nabývá dovršením osmnáctého roku věku. Před nabytím zletilosti se plné svéprávnosti nabývá přiznáním svéprávnosti, nebo uzavřením manželství.</a:t>
            </a:r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Svéprávnost nabytá uzavřením manželství se neztrácí ani zánikem manželství, ani prohlášením manželství za neplatné.</a:t>
            </a:r>
          </a:p>
        </p:txBody>
      </p:sp>
    </p:spTree>
    <p:extLst>
      <p:ext uri="{BB962C8B-B14F-4D97-AF65-F5344CB8AC3E}">
        <p14:creationId xmlns:p14="http://schemas.microsoft.com/office/powerpoint/2010/main" val="23297395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5946B5-5FFD-4770-B69F-3C168D63DF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15233" y="-553720"/>
            <a:ext cx="9561534" cy="2387600"/>
          </a:xfrm>
        </p:spPr>
        <p:txBody>
          <a:bodyPr>
            <a:normAutofit/>
          </a:bodyPr>
          <a:lstStyle/>
          <a:p>
            <a:r>
              <a:rPr lang="cs-CZ" altLang="cs-CZ" sz="4000" b="1" dirty="0"/>
              <a:t>Výkon funkce a osvědčení úpadku</a:t>
            </a:r>
            <a:endParaRPr lang="cs-CZ" sz="4000" b="1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F49AE3E-DF28-41D9-AF4B-7588697380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65512" y="2202872"/>
            <a:ext cx="11260975" cy="3773978"/>
          </a:xfrm>
        </p:spPr>
        <p:txBody>
          <a:bodyPr>
            <a:normAutofit fontScale="62500" lnSpcReduction="20000"/>
          </a:bodyPr>
          <a:lstStyle/>
          <a:p>
            <a:pPr lvl="0" algn="l"/>
            <a:r>
              <a:rPr lang="cs-CZ" altLang="cs-CZ" sz="2800" dirty="0"/>
              <a:t>§ 153 NOZ </a:t>
            </a:r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(1) Osoba, jejíž úpadek byl osvědčen (§136 </a:t>
            </a:r>
            <a:r>
              <a:rPr lang="cs-CZ" altLang="cs-CZ" sz="2800" dirty="0" err="1"/>
              <a:t>InsZ</a:t>
            </a:r>
            <a:r>
              <a:rPr lang="cs-CZ" altLang="cs-CZ" sz="2800" dirty="0"/>
              <a:t>), se může stát členem voleného orgánu, oznámila-li to předem tomu, kdo ji do funkce povolává; to neplatí, pokud od skončení insolvenčního řízení uplynuly alespoň tři roky.</a:t>
            </a:r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(2) Byl-li osvědčen úpadek osoby, která je členem voleného orgánu, oznámí to tato osoba bez zbytečného odkladu tomu, kdo ji do funkce povolal.</a:t>
            </a:r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(3) Nedošlo-li k oznámení, může se domáhat každý, kdo má právní zájem, aby člena voleného orgánu z funkce odvolal soud. To neplatí, rozhodl-li ten, kdo člena voleného orgánu povolal, poté, co se o osvědčení úpadku této osoby dozvěděl, že má ve funkci setrvat.</a:t>
            </a:r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Tato úprava se na obchodní korporace nepoužije, vylučuje ji § 46 ZOK (</a:t>
            </a:r>
            <a:r>
              <a:rPr lang="cs-CZ" altLang="cs-CZ" sz="2800" dirty="0" err="1"/>
              <a:t>spec</a:t>
            </a:r>
            <a:r>
              <a:rPr lang="cs-CZ" altLang="cs-CZ" sz="2800" dirty="0"/>
              <a:t>. úprava)</a:t>
            </a:r>
          </a:p>
        </p:txBody>
      </p:sp>
    </p:spTree>
    <p:extLst>
      <p:ext uri="{BB962C8B-B14F-4D97-AF65-F5344CB8AC3E}">
        <p14:creationId xmlns:p14="http://schemas.microsoft.com/office/powerpoint/2010/main" val="41505136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5946B5-5FFD-4770-B69F-3C168D63DF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15233" y="-553720"/>
            <a:ext cx="9561534" cy="2387600"/>
          </a:xfrm>
        </p:spPr>
        <p:txBody>
          <a:bodyPr>
            <a:normAutofit/>
          </a:bodyPr>
          <a:lstStyle/>
          <a:p>
            <a:r>
              <a:rPr lang="cs-CZ" altLang="cs-CZ" sz="4000" b="1" dirty="0"/>
              <a:t>Další podmínky výkonu funkce dle ZOK</a:t>
            </a:r>
            <a:endParaRPr lang="cs-CZ" sz="4000" b="1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F49AE3E-DF28-41D9-AF4B-7588697380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65512" y="2202872"/>
            <a:ext cx="11260975" cy="3773978"/>
          </a:xfrm>
        </p:spPr>
        <p:txBody>
          <a:bodyPr>
            <a:normAutofit fontScale="62500" lnSpcReduction="20000"/>
          </a:bodyPr>
          <a:lstStyle/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§ 46/1 ZOK – členem orgánu obchodní korporace nemůže být také ten, kdo není bezúhonný ve smyslu zákona o živnostenském podnikání, a ani ten, u koho nastala skutečnost, která je překážkou provozování živnosti.</a:t>
            </a:r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§ 6/2 ŽZ – bezúhonný není ten, kdo byl pravomocně odsouzen pro úmyslný trestný čin spáchaný v souvislosti s podnikáním.</a:t>
            </a:r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§ 8/1,2 ŽZ – živnost nemůže provozovat ten 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cs-CZ" altLang="cs-CZ" sz="2400" dirty="0"/>
              <a:t>na jehož majetek byl prohlášen konkurs (do PM rozhodnutí o jeho zrušení)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cs-CZ" altLang="cs-CZ" sz="2400" dirty="0"/>
              <a:t>ohledně něhož byl zamítnut insolvenční návrh proto, že jeho majetek nepostačuje k úhradě nákladů insolvenčního řízení (po dobu 3 let od právní moci rozhodnutí)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cs-CZ" altLang="cs-CZ" sz="2400" dirty="0"/>
              <a:t>Ohledně něhož byl zrušen konkurs proto, že jeho majetek je </a:t>
            </a:r>
            <a:r>
              <a:rPr lang="cs-CZ" altLang="cs-CZ" sz="2500" dirty="0"/>
              <a:t>zcela nepostačující pro uspokojení věřitelů (po dobu 3 let od právní moci rozhodnutí)</a:t>
            </a:r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Taková osoba tedy nemůže být ani členem orgánu korporace. Tím se vylučuje použití §153/1,2 NOZ</a:t>
            </a:r>
          </a:p>
        </p:txBody>
      </p:sp>
    </p:spTree>
    <p:extLst>
      <p:ext uri="{BB962C8B-B14F-4D97-AF65-F5344CB8AC3E}">
        <p14:creationId xmlns:p14="http://schemas.microsoft.com/office/powerpoint/2010/main" val="31897246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5946B5-5FFD-4770-B69F-3C168D63DF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15233" y="-553720"/>
            <a:ext cx="9561534" cy="2387600"/>
          </a:xfrm>
        </p:spPr>
        <p:txBody>
          <a:bodyPr>
            <a:normAutofit/>
          </a:bodyPr>
          <a:lstStyle/>
          <a:p>
            <a:r>
              <a:rPr lang="cs-CZ" altLang="cs-CZ" sz="4000" b="1" dirty="0"/>
              <a:t>Živnostenské podnikání</a:t>
            </a:r>
            <a:endParaRPr lang="cs-CZ" sz="4000" b="1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F49AE3E-DF28-41D9-AF4B-7588697380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65512" y="2202872"/>
            <a:ext cx="11260975" cy="3773978"/>
          </a:xfrm>
        </p:spPr>
        <p:txBody>
          <a:bodyPr>
            <a:normAutofit fontScale="77500" lnSpcReduction="20000"/>
          </a:bodyPr>
          <a:lstStyle/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Primární úprava v živnostenském zákoně</a:t>
            </a:r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Obecně k živnostenskému právu – soubor norem, objekt. x subjekt.</a:t>
            </a:r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Živnost, definice živnosti - §2 ŽZ</a:t>
            </a:r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Podmínky provozování živnosti - § 5 a násl. ŽZ</a:t>
            </a:r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Druhy živnosti - § 19 a násl. ŽZ</a:t>
            </a:r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Živnostenské oprávnění – jednotný registrační formulář</a:t>
            </a:r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Živnostenská správa – obecní ŽÚ, krajské ŽÚ, ŽÚ ČR</a:t>
            </a:r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Živnostenský rejstřík – rzp.cz</a:t>
            </a:r>
          </a:p>
        </p:txBody>
      </p:sp>
    </p:spTree>
    <p:extLst>
      <p:ext uri="{BB962C8B-B14F-4D97-AF65-F5344CB8AC3E}">
        <p14:creationId xmlns:p14="http://schemas.microsoft.com/office/powerpoint/2010/main" val="15594023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5946B5-5FFD-4770-B69F-3C168D63DF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15233" y="-553720"/>
            <a:ext cx="9561534" cy="2387600"/>
          </a:xfrm>
        </p:spPr>
        <p:txBody>
          <a:bodyPr>
            <a:normAutofit/>
          </a:bodyPr>
          <a:lstStyle/>
          <a:p>
            <a:r>
              <a:rPr lang="cs-CZ" altLang="cs-CZ" sz="4000" b="1" dirty="0"/>
              <a:t>Živnostenské podnikání</a:t>
            </a:r>
            <a:endParaRPr lang="cs-CZ" sz="4000" b="1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F49AE3E-DF28-41D9-AF4B-7588697380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65512" y="2202872"/>
            <a:ext cx="11260975" cy="3773978"/>
          </a:xfrm>
        </p:spPr>
        <p:txBody>
          <a:bodyPr>
            <a:normAutofit/>
          </a:bodyPr>
          <a:lstStyle/>
          <a:p>
            <a:pPr lvl="0" algn="l"/>
            <a:r>
              <a:rPr lang="cs-CZ" altLang="cs-CZ" sz="2800" b="1" dirty="0"/>
              <a:t>Podnikání</a:t>
            </a:r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volný výkon povolání</a:t>
            </a:r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ohlášení</a:t>
            </a:r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registrace</a:t>
            </a:r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povolení (koncese)</a:t>
            </a:r>
          </a:p>
        </p:txBody>
      </p:sp>
    </p:spTree>
    <p:extLst>
      <p:ext uri="{BB962C8B-B14F-4D97-AF65-F5344CB8AC3E}">
        <p14:creationId xmlns:p14="http://schemas.microsoft.com/office/powerpoint/2010/main" val="23236330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5946B5-5FFD-4770-B69F-3C168D63DF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15233" y="-553720"/>
            <a:ext cx="9561534" cy="2387600"/>
          </a:xfrm>
        </p:spPr>
        <p:txBody>
          <a:bodyPr>
            <a:normAutofit/>
          </a:bodyPr>
          <a:lstStyle/>
          <a:p>
            <a:r>
              <a:rPr lang="cs-CZ" altLang="cs-CZ" sz="4000" b="1" dirty="0"/>
              <a:t>Živnostenské podnikání</a:t>
            </a:r>
            <a:endParaRPr lang="cs-CZ" sz="4000" b="1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F49AE3E-DF28-41D9-AF4B-7588697380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65512" y="2202872"/>
            <a:ext cx="11260975" cy="3773978"/>
          </a:xfrm>
        </p:spPr>
        <p:txBody>
          <a:bodyPr>
            <a:normAutofit fontScale="77500" lnSpcReduction="20000"/>
          </a:bodyPr>
          <a:lstStyle/>
          <a:p>
            <a:pPr lvl="0" algn="l"/>
            <a:r>
              <a:rPr lang="cs-CZ" altLang="cs-CZ" sz="2800" b="1" dirty="0"/>
              <a:t>Činnosti, které nejsou živností - § 3 ŽZ – vymezení negativní</a:t>
            </a:r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duševní tvůrčí činnosti, autorská práva, restaurování kulturních památek, archeologický výzkum atd.</a:t>
            </a:r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provozování činnosti vyhrazené zákonem státu nebo určené právnické osobě,</a:t>
            </a:r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v rozsahu zvláštních zákonů činnost fyzických osob – svobodná povolání (lékaři, advokáti a jiné právnické profese, znalci, auditoři a daňoví poradci, inspektoři atd.)</a:t>
            </a:r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činnosti finančních institucí a zprostředkovatelů na finančním trhu, loterie, zemědělství, atd… - regulace dle speciálních právních předpisů</a:t>
            </a:r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Pronájem nemovitostí –dle OZ</a:t>
            </a:r>
          </a:p>
        </p:txBody>
      </p:sp>
    </p:spTree>
    <p:extLst>
      <p:ext uri="{BB962C8B-B14F-4D97-AF65-F5344CB8AC3E}">
        <p14:creationId xmlns:p14="http://schemas.microsoft.com/office/powerpoint/2010/main" val="1347342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5946B5-5FFD-4770-B69F-3C168D63DF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15233" y="-521612"/>
            <a:ext cx="9561534" cy="2387600"/>
          </a:xfrm>
        </p:spPr>
        <p:txBody>
          <a:bodyPr/>
          <a:lstStyle/>
          <a:p>
            <a:r>
              <a:rPr lang="cs-CZ" b="1" dirty="0"/>
              <a:t>Organizace předmětu</a:t>
            </a:r>
            <a:br>
              <a:rPr lang="cs-CZ" b="1" dirty="0"/>
            </a:br>
            <a:r>
              <a:rPr lang="cs-CZ" b="1" dirty="0"/>
              <a:t>FAQ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F49AE3E-DF28-41D9-AF4B-7588697380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865988"/>
            <a:ext cx="9144000" cy="4641816"/>
          </a:xfrm>
        </p:spPr>
        <p:txBody>
          <a:bodyPr>
            <a:norm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cs-CZ" dirty="0"/>
              <a:t>Kdo jsem já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cs-CZ" dirty="0"/>
              <a:t>Kdo vás bude dál učit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cs-CZ" dirty="0"/>
              <a:t>Co víte o právu?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pt-BR" dirty="0"/>
              <a:t>Co si myslíte o právu?</a:t>
            </a:r>
            <a:endParaRPr lang="cs-CZ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cs-CZ" dirty="0"/>
              <a:t>Jak bude probíhat výuka?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pt-BR" dirty="0"/>
              <a:t>O čem bude tento předmět?</a:t>
            </a:r>
            <a:endParaRPr lang="cs-CZ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cs-CZ" dirty="0"/>
              <a:t>Domácí plnění, samostudium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cs-CZ" dirty="0"/>
              <a:t>Jak je předmět zakončen? </a:t>
            </a:r>
          </a:p>
        </p:txBody>
      </p:sp>
    </p:spTree>
    <p:extLst>
      <p:ext uri="{BB962C8B-B14F-4D97-AF65-F5344CB8AC3E}">
        <p14:creationId xmlns:p14="http://schemas.microsoft.com/office/powerpoint/2010/main" val="37854238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5946B5-5FFD-4770-B69F-3C168D63DF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15233" y="-553720"/>
            <a:ext cx="9561534" cy="2387600"/>
          </a:xfrm>
        </p:spPr>
        <p:txBody>
          <a:bodyPr>
            <a:normAutofit/>
          </a:bodyPr>
          <a:lstStyle/>
          <a:p>
            <a:r>
              <a:rPr lang="cs-CZ" altLang="cs-CZ" sz="4000" b="1" dirty="0"/>
              <a:t>Podmínky provozování</a:t>
            </a:r>
            <a:endParaRPr lang="cs-CZ" sz="4000" b="1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F49AE3E-DF28-41D9-AF4B-7588697380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65512" y="2202872"/>
            <a:ext cx="11260975" cy="3773978"/>
          </a:xfrm>
        </p:spPr>
        <p:txBody>
          <a:bodyPr>
            <a:normAutofit fontScale="77500" lnSpcReduction="20000"/>
          </a:bodyPr>
          <a:lstStyle/>
          <a:p>
            <a:pPr lvl="0" algn="l"/>
            <a:r>
              <a:rPr lang="cs-CZ" altLang="cs-CZ" sz="2800" b="1" dirty="0"/>
              <a:t>Obecné - § 6 ŽZ </a:t>
            </a:r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dosáhnout věk 18 let</a:t>
            </a:r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svéprávnost – nesmí být omezena, musí být plná způsobilost</a:t>
            </a:r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bezúhonnost – výpis z rejstříku trestu a úmyslný trestný čin</a:t>
            </a:r>
          </a:p>
          <a:p>
            <a:pPr lvl="0" algn="l"/>
            <a:r>
              <a:rPr lang="cs-CZ" altLang="cs-CZ" sz="2800" b="1" dirty="0"/>
              <a:t>Zvláštní - § 7 ŽZ</a:t>
            </a:r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obecná a jiná způsobilost, praxe v oboru</a:t>
            </a:r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u některých činností živnostník nemusí sám tu způsobilost mít, ale může mít odborného zástupce, který ji má a on potom může tu činnost vykonávat</a:t>
            </a:r>
          </a:p>
        </p:txBody>
      </p:sp>
    </p:spTree>
    <p:extLst>
      <p:ext uri="{BB962C8B-B14F-4D97-AF65-F5344CB8AC3E}">
        <p14:creationId xmlns:p14="http://schemas.microsoft.com/office/powerpoint/2010/main" val="15649337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5946B5-5FFD-4770-B69F-3C168D63DF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15233" y="-553720"/>
            <a:ext cx="9561534" cy="2387600"/>
          </a:xfrm>
        </p:spPr>
        <p:txBody>
          <a:bodyPr>
            <a:normAutofit/>
          </a:bodyPr>
          <a:lstStyle/>
          <a:p>
            <a:r>
              <a:rPr lang="cs-CZ" altLang="cs-CZ" sz="4000" b="1" dirty="0"/>
              <a:t>Odpovědný zástupce</a:t>
            </a:r>
            <a:endParaRPr lang="cs-CZ" sz="4000" b="1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F49AE3E-DF28-41D9-AF4B-7588697380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65512" y="2202872"/>
            <a:ext cx="11260975" cy="3773978"/>
          </a:xfrm>
        </p:spPr>
        <p:txBody>
          <a:bodyPr>
            <a:normAutofit fontScale="77500" lnSpcReduction="20000"/>
          </a:bodyPr>
          <a:lstStyle/>
          <a:p>
            <a:pPr lvl="0" algn="l"/>
            <a:r>
              <a:rPr lang="cs-CZ" altLang="cs-CZ" sz="2800" b="1" dirty="0"/>
              <a:t>Odpovědný zástupce</a:t>
            </a:r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Podnikatel může provozovat živnost prostřednictvím odpovědného zástupce.</a:t>
            </a:r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Odpovědný zástupce - vždy fyzická osoba ustanovená podnikatelem,</a:t>
            </a:r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odpovídá za řádný provoz živnosti a za dodržování živnostenskoprávních předpisů</a:t>
            </a:r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k podnikateli ve smluvním vztahu.</a:t>
            </a:r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odpovědný zástupce musí splňovat všeobecné i zvláštní podmínky provozování živnosti podle § 6 a 7.</a:t>
            </a:r>
          </a:p>
        </p:txBody>
      </p:sp>
    </p:spTree>
    <p:extLst>
      <p:ext uri="{BB962C8B-B14F-4D97-AF65-F5344CB8AC3E}">
        <p14:creationId xmlns:p14="http://schemas.microsoft.com/office/powerpoint/2010/main" val="20729275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5946B5-5FFD-4770-B69F-3C168D63DF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15233" y="-553720"/>
            <a:ext cx="9561534" cy="2387600"/>
          </a:xfrm>
        </p:spPr>
        <p:txBody>
          <a:bodyPr>
            <a:normAutofit/>
          </a:bodyPr>
          <a:lstStyle/>
          <a:p>
            <a:r>
              <a:rPr lang="cs-CZ" altLang="cs-CZ" sz="4000" b="1" dirty="0"/>
              <a:t>Zánik ŽO</a:t>
            </a:r>
            <a:endParaRPr lang="cs-CZ" sz="4000" b="1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F49AE3E-DF28-41D9-AF4B-7588697380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65512" y="2202872"/>
            <a:ext cx="11260975" cy="3773978"/>
          </a:xfrm>
        </p:spPr>
        <p:txBody>
          <a:bodyPr>
            <a:normAutofit fontScale="70000" lnSpcReduction="20000"/>
          </a:bodyPr>
          <a:lstStyle/>
          <a:p>
            <a:pPr lvl="0" algn="l"/>
            <a:r>
              <a:rPr lang="cs-CZ" altLang="cs-CZ" sz="2800" b="1" dirty="0"/>
              <a:t>Živnostenské oprávnění zaniká:</a:t>
            </a:r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smrtí podnikatele, nepokračují-li v živnosti dědicové, správce dědictví nebo insolvenční správce;</a:t>
            </a:r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zánikem právnické osoby</a:t>
            </a:r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uplynutím doby, pokud bylo živnostenské oprávnění omezeno na dobu určitou,</a:t>
            </a:r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výmazem zahraniční osoby povinně zapsané v obchodním rejstříku nebo jejího předmětu podnikání z obchodního rejstříku,</a:t>
            </a:r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stanoví-li tak zvláštní právní předpis,</a:t>
            </a:r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rozhodnutím živnostenského úřadu o zrušení živnostenského oprávnění.</a:t>
            </a:r>
          </a:p>
        </p:txBody>
      </p:sp>
    </p:spTree>
    <p:extLst>
      <p:ext uri="{BB962C8B-B14F-4D97-AF65-F5344CB8AC3E}">
        <p14:creationId xmlns:p14="http://schemas.microsoft.com/office/powerpoint/2010/main" val="21374692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5946B5-5FFD-4770-B69F-3C168D63DF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15233" y="-553720"/>
            <a:ext cx="9561534" cy="2387600"/>
          </a:xfrm>
        </p:spPr>
        <p:txBody>
          <a:bodyPr>
            <a:normAutofit/>
          </a:bodyPr>
          <a:lstStyle/>
          <a:p>
            <a:r>
              <a:rPr lang="cs-CZ" altLang="cs-CZ" sz="4000" b="1" dirty="0"/>
              <a:t>Živnostenská správa</a:t>
            </a:r>
            <a:endParaRPr lang="cs-CZ" sz="4000" b="1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F49AE3E-DF28-41D9-AF4B-7588697380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65512" y="2202872"/>
            <a:ext cx="11260975" cy="4655128"/>
          </a:xfrm>
        </p:spPr>
        <p:txBody>
          <a:bodyPr>
            <a:normAutofit fontScale="62500" lnSpcReduction="20000"/>
          </a:bodyPr>
          <a:lstStyle/>
          <a:p>
            <a:pPr lvl="0" algn="l"/>
            <a:r>
              <a:rPr lang="cs-CZ" altLang="cs-CZ" sz="2800" b="1" dirty="0"/>
              <a:t>Obecní živnostenský úřad</a:t>
            </a:r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vykonává činnosti v rozsahu stanoveném živnostenským zákonem, plní další úkoly stanovené zvláštními právními předpisy a dále jako centrální registrační místo</a:t>
            </a:r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přijímá přihlášky k registraci nebo oznámení na základě zvláštního právního předpisu od osob podnikajících na základě živnostenského oprávnění,</a:t>
            </a:r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přijímá oznámení a hlášení v oblasti sociálního zabezpečení od fyzických osob podnikajících na základě živnostenského oprávnění, a to v rozsahu stanoveném zvláštními právními předpisy,</a:t>
            </a:r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přijímá oznámení osob podnikajících na základě živnostenského oprávnění o vzniku volných pracovních míst nebo jejich obsazení</a:t>
            </a:r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přijímá oznámení a hlášení fyzických osob podnikajících na základě živnostenského oprávnění vůči zdravotním pojišťovnám v rozsahu stanoveném zvláštním právním předpisem</a:t>
            </a:r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je provozovatelem živnostenského rejstříku</a:t>
            </a:r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plní funkci jednotného kontaktního místa podle zvláštního právního předpisu</a:t>
            </a:r>
          </a:p>
        </p:txBody>
      </p:sp>
    </p:spTree>
    <p:extLst>
      <p:ext uri="{BB962C8B-B14F-4D97-AF65-F5344CB8AC3E}">
        <p14:creationId xmlns:p14="http://schemas.microsoft.com/office/powerpoint/2010/main" val="12232428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5946B5-5FFD-4770-B69F-3C168D63DF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15233" y="-553720"/>
            <a:ext cx="9561534" cy="2387600"/>
          </a:xfrm>
        </p:spPr>
        <p:txBody>
          <a:bodyPr>
            <a:normAutofit/>
          </a:bodyPr>
          <a:lstStyle/>
          <a:p>
            <a:r>
              <a:rPr lang="cs-CZ" altLang="cs-CZ" sz="4000" b="1" dirty="0"/>
              <a:t>Živnostenská správa</a:t>
            </a:r>
            <a:endParaRPr lang="cs-CZ" sz="4000" b="1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F49AE3E-DF28-41D9-AF4B-7588697380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65512" y="2202872"/>
            <a:ext cx="11260975" cy="4655128"/>
          </a:xfrm>
        </p:spPr>
        <p:txBody>
          <a:bodyPr>
            <a:normAutofit fontScale="62500" lnSpcReduction="20000"/>
          </a:bodyPr>
          <a:lstStyle/>
          <a:p>
            <a:pPr lvl="0" algn="l"/>
            <a:r>
              <a:rPr lang="cs-CZ" altLang="cs-CZ" sz="2800" b="1" dirty="0"/>
              <a:t>Krajský živnostenský úřad</a:t>
            </a:r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vykonává řídící, koordinační, kontrolní a metodickou činnost, a to včetně výkonu funkce centrálních registračních míst a jednotných kontaktních míst, vůči obecním živnostenským úřadům ve svém správním obvodu; obecním živnostenským úřadům ve svém správním obvodu může nařídit provedení živnostenské kontroly,</a:t>
            </a:r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rozhoduje o odvolání proti rozhodnutím obecních živnostenských úřadů ve svém správním obvodu,</a:t>
            </a:r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spolupracuje na úseku živnostenského podnikání s příslušnými správními úřady, v jejichž působnosti jsou odvětví, ve kterých se provozuje živnostenské podnikání, s hospodářskými komorami, podnikatelskými svazy a sdruženími,</a:t>
            </a:r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je oprávněn vyžadovat od ústředních správních úřadů potřebná stanoviska a vyjádření,</a:t>
            </a:r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je provozovatelem živnostenského rejstříku,</a:t>
            </a:r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cs-CZ" altLang="cs-CZ" sz="2800" dirty="0"/>
              <a:t>plní další úkoly stanovené zvláštními právními předpisy.</a:t>
            </a:r>
          </a:p>
        </p:txBody>
      </p:sp>
    </p:spTree>
    <p:extLst>
      <p:ext uri="{BB962C8B-B14F-4D97-AF65-F5344CB8AC3E}">
        <p14:creationId xmlns:p14="http://schemas.microsoft.com/office/powerpoint/2010/main" val="28684176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5946B5-5FFD-4770-B69F-3C168D63DF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15233" y="-553720"/>
            <a:ext cx="9561534" cy="2387600"/>
          </a:xfrm>
        </p:spPr>
        <p:txBody>
          <a:bodyPr>
            <a:normAutofit/>
          </a:bodyPr>
          <a:lstStyle/>
          <a:p>
            <a:r>
              <a:rPr lang="cs-CZ" altLang="cs-CZ" sz="4000" b="1" dirty="0"/>
              <a:t>Živnostenská správa</a:t>
            </a:r>
            <a:endParaRPr lang="cs-CZ" sz="4000" b="1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F49AE3E-DF28-41D9-AF4B-7588697380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65512" y="2202871"/>
            <a:ext cx="11260975" cy="4384195"/>
          </a:xfrm>
        </p:spPr>
        <p:txBody>
          <a:bodyPr>
            <a:normAutofit fontScale="47500" lnSpcReduction="20000"/>
          </a:bodyPr>
          <a:lstStyle/>
          <a:p>
            <a:pPr lvl="0" algn="l"/>
            <a:r>
              <a:rPr lang="cs-CZ" altLang="cs-CZ" sz="3600" b="1" dirty="0"/>
              <a:t>Živnostenský úřad České republiky (MPO</a:t>
            </a:r>
            <a:r>
              <a:rPr lang="cs-CZ" altLang="cs-CZ" sz="2800" b="1" dirty="0"/>
              <a:t>)</a:t>
            </a:r>
          </a:p>
          <a:p>
            <a:pPr marL="571500" lvl="0" indent="-571500" algn="l">
              <a:buFont typeface="Arial" panose="020B0604020202020204" pitchFamily="34" charset="0"/>
              <a:buChar char="•"/>
            </a:pPr>
            <a:r>
              <a:rPr lang="cs-CZ" altLang="cs-CZ" sz="3600" dirty="0"/>
              <a:t>zpracovává koncepce v oblasti živnostenského podnikání,</a:t>
            </a:r>
          </a:p>
          <a:p>
            <a:pPr marL="571500" lvl="0" indent="-571500" algn="l">
              <a:buFont typeface="Arial" panose="020B0604020202020204" pitchFamily="34" charset="0"/>
              <a:buChar char="•"/>
            </a:pPr>
            <a:r>
              <a:rPr lang="cs-CZ" altLang="cs-CZ" sz="3600" dirty="0"/>
              <a:t>vykonává řídící, koordinační, kontrolní a metodickou činnost vůči krajským živnostenským úřadům; může nařídit živnostenským úřadům provedení živnostenské kontroly,</a:t>
            </a:r>
          </a:p>
          <a:p>
            <a:pPr marL="571500" lvl="0" indent="-571500" algn="l">
              <a:buFont typeface="Arial" panose="020B0604020202020204" pitchFamily="34" charset="0"/>
              <a:buChar char="•"/>
            </a:pPr>
            <a:r>
              <a:rPr lang="cs-CZ" altLang="cs-CZ" sz="3600" dirty="0"/>
              <a:t>v zákonem stanovených případech rozhoduje jako správní orgán první instance,</a:t>
            </a:r>
          </a:p>
          <a:p>
            <a:pPr marL="571500" lvl="0" indent="-571500" algn="l">
              <a:buFont typeface="Arial" panose="020B0604020202020204" pitchFamily="34" charset="0"/>
              <a:buChar char="•"/>
            </a:pPr>
            <a:r>
              <a:rPr lang="cs-CZ" altLang="cs-CZ" sz="3600" dirty="0"/>
              <a:t>rozhoduje o odvolání proti rozhodnutím krajských živnostenských úřadů,</a:t>
            </a:r>
          </a:p>
          <a:p>
            <a:pPr marL="571500" lvl="0" indent="-571500" algn="l">
              <a:buFont typeface="Arial" panose="020B0604020202020204" pitchFamily="34" charset="0"/>
              <a:buChar char="•"/>
            </a:pPr>
            <a:r>
              <a:rPr lang="cs-CZ" altLang="cs-CZ" sz="3600" dirty="0"/>
              <a:t>je správcem živnostenského rejstříku,</a:t>
            </a:r>
          </a:p>
          <a:p>
            <a:pPr marL="571500" lvl="0" indent="-571500" algn="l">
              <a:buFont typeface="Arial" panose="020B0604020202020204" pitchFamily="34" charset="0"/>
              <a:buChar char="•"/>
            </a:pPr>
            <a:r>
              <a:rPr lang="cs-CZ" altLang="cs-CZ" sz="3600" dirty="0"/>
              <a:t>spolupracuje na úseku živnostenského podnikání s příslušnými správními úřady, v jejichž působnosti jsou odvětví, ve kterých se provozuje živnostenské podnikání, s hospodářskými komorami, podnikatelskými svazy a sdruženími,</a:t>
            </a:r>
          </a:p>
          <a:p>
            <a:pPr marL="571500" lvl="0" indent="-571500" algn="l">
              <a:buFont typeface="Arial" panose="020B0604020202020204" pitchFamily="34" charset="0"/>
              <a:buChar char="•"/>
            </a:pPr>
            <a:r>
              <a:rPr lang="cs-CZ" altLang="cs-CZ" sz="3600" dirty="0"/>
              <a:t>je oprávněn vyžadovat od ústředních správních úřadů potřebná stanoviska a vyjádření,</a:t>
            </a:r>
          </a:p>
          <a:p>
            <a:pPr marL="571500" lvl="0" indent="-571500" algn="l">
              <a:buFont typeface="Arial" panose="020B0604020202020204" pitchFamily="34" charset="0"/>
              <a:buChar char="•"/>
            </a:pPr>
            <a:r>
              <a:rPr lang="cs-CZ" altLang="cs-CZ" sz="3600" dirty="0"/>
              <a:t>plní další úkoly stanovené zvláštními právními předpisy</a:t>
            </a:r>
          </a:p>
        </p:txBody>
      </p:sp>
    </p:spTree>
    <p:extLst>
      <p:ext uri="{BB962C8B-B14F-4D97-AF65-F5344CB8AC3E}">
        <p14:creationId xmlns:p14="http://schemas.microsoft.com/office/powerpoint/2010/main" val="16214668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5946B5-5FFD-4770-B69F-3C168D63DF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15233" y="-553720"/>
            <a:ext cx="9561534" cy="2387600"/>
          </a:xfrm>
        </p:spPr>
        <p:txBody>
          <a:bodyPr>
            <a:normAutofit/>
          </a:bodyPr>
          <a:lstStyle/>
          <a:p>
            <a:r>
              <a:rPr lang="cs-CZ" altLang="cs-CZ" sz="4000" b="1" dirty="0"/>
              <a:t>Živnostenská kontrola</a:t>
            </a:r>
            <a:endParaRPr lang="cs-CZ" sz="4000" b="1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F49AE3E-DF28-41D9-AF4B-7588697380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65512" y="2202872"/>
            <a:ext cx="11260975" cy="3773978"/>
          </a:xfrm>
        </p:spPr>
        <p:txBody>
          <a:bodyPr>
            <a:normAutofit fontScale="62500" lnSpcReduction="20000"/>
          </a:bodyPr>
          <a:lstStyle/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cs-CZ" sz="2800" dirty="0"/>
              <a:t>Živnostenskou kontrolu provádějí v rámci své působnosti živnostenské úřady, které sledují, zda a jak jsou plněny povinnosti stanovené živnostenským zákonem, ustanoveními zvláštních právních předpisů vztahujícími se na živnostenské podnikání, poskytování služeb podle § 69a a na podmínky provozování živnosti uložené v rozhodnutí o udělení koncese.</a:t>
            </a:r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cs-CZ" sz="2800" dirty="0"/>
              <a:t>Při kontrole plnění povinností, které vyplývají podnikateli pro provozování živnosti ze zvláštních předpisů, může živnostenský úřad vyžadovat od podnikatele doklady o splnění těchto povinností.</a:t>
            </a:r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cs-CZ" sz="2800" dirty="0"/>
              <a:t>Kontrolní činnost v rámci živnostenské kontroly vykonávají zaměstnanci živnostenských úřadů.</a:t>
            </a:r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cs-CZ" sz="2800" dirty="0"/>
              <a:t>Živnostenský úřad může rozhodnutím uložit podnikateli odstranění nedostatků zjištěných při provozování živnosti.</a:t>
            </a:r>
            <a:endParaRPr lang="cs-CZ" altLang="cs-CZ" sz="36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20056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5946B5-5FFD-4770-B69F-3C168D63DF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15233" y="-553720"/>
            <a:ext cx="9561534" cy="2387600"/>
          </a:xfrm>
        </p:spPr>
        <p:txBody>
          <a:bodyPr>
            <a:normAutofit/>
          </a:bodyPr>
          <a:lstStyle/>
          <a:p>
            <a:r>
              <a:rPr lang="cs-CZ" altLang="cs-CZ" sz="4000" b="1" dirty="0"/>
              <a:t>Živnostenská kontrola</a:t>
            </a:r>
            <a:endParaRPr lang="cs-CZ" sz="4000" b="1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F49AE3E-DF28-41D9-AF4B-7588697380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65512" y="2202872"/>
            <a:ext cx="11260975" cy="3773978"/>
          </a:xfrm>
        </p:spPr>
        <p:txBody>
          <a:bodyPr>
            <a:normAutofit fontScale="70000" lnSpcReduction="20000"/>
          </a:bodyPr>
          <a:lstStyle/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cs-CZ" sz="2800" dirty="0"/>
              <a:t>Správní delikty podle tohoto zákona v prvním stupni projednávají obecní živnostenské úřady.</a:t>
            </a:r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cs-CZ" sz="2800" dirty="0"/>
              <a:t>Pokuty vybírá a vymáhá orgán, který je uložil. Příjem z pokut je příjmem rozpočtu, ze kterého je hrazena činnost orgánu, který pokutu uložil.</a:t>
            </a:r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cs-CZ" sz="2800" dirty="0"/>
              <a:t>Více správních deliktů spáchaných touž osobou, které je příslušný projednat týž správní orgán, se projedná ve společném řízení a sankce se uloží podle ustanovení vztahujícího se na správní delikt nejpřísněji postižitelný.</a:t>
            </a:r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cs-CZ" sz="2800" dirty="0"/>
              <a:t>Sankce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cs-CZ" sz="2400" dirty="0"/>
              <a:t>Pokuta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cs-CZ" sz="2400" dirty="0"/>
              <a:t>Pozastavení nebo zrušení živnostenského oprávnění</a:t>
            </a:r>
            <a:endParaRPr lang="cs-CZ" altLang="cs-CZ" sz="32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98519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5946B5-5FFD-4770-B69F-3C168D63DF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15233" y="-553720"/>
            <a:ext cx="9561534" cy="2387600"/>
          </a:xfrm>
        </p:spPr>
        <p:txBody>
          <a:bodyPr>
            <a:normAutofit/>
          </a:bodyPr>
          <a:lstStyle/>
          <a:p>
            <a:r>
              <a:rPr lang="cs-CZ" altLang="cs-CZ" sz="4000" b="1" dirty="0"/>
              <a:t>Odpovědnost – statutární orgán</a:t>
            </a:r>
            <a:endParaRPr lang="cs-CZ" sz="4000" b="1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F49AE3E-DF28-41D9-AF4B-7588697380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65512" y="2094807"/>
            <a:ext cx="11260975" cy="3882043"/>
          </a:xfrm>
        </p:spPr>
        <p:txBody>
          <a:bodyPr>
            <a:normAutofit fontScale="55000" lnSpcReduction="20000"/>
          </a:bodyPr>
          <a:lstStyle/>
          <a:p>
            <a:pPr lvl="0" algn="l"/>
            <a:r>
              <a:rPr lang="cs-CZ" sz="2900" b="1" dirty="0"/>
              <a:t>Péče řádného hospodáře </a:t>
            </a:r>
          </a:p>
          <a:p>
            <a:pPr lvl="0" algn="l"/>
            <a:r>
              <a:rPr lang="cs-CZ" sz="2900" b="1" dirty="0"/>
              <a:t>§ 51 a násl. ZOK</a:t>
            </a:r>
          </a:p>
          <a:p>
            <a:pPr lvl="0" algn="l"/>
            <a:r>
              <a:rPr lang="cs-CZ" sz="2900" b="1" dirty="0"/>
              <a:t>Interní</a:t>
            </a:r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cs-CZ" sz="2800" dirty="0"/>
              <a:t>Odpovědnost za škodu/jinou újmu vůči korporaci</a:t>
            </a:r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cs-CZ" sz="2800" dirty="0"/>
              <a:t>Povinnost vydat korporaci získané obohacení nebo ho nahradit v penězích § 53/1 ZOK</a:t>
            </a:r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cs-CZ" sz="2800" dirty="0"/>
              <a:t>Povinnost vrátit vyplacené odměny a pozastavení nároku na odměnu do budoucna</a:t>
            </a:r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cs-CZ" sz="2800" dirty="0"/>
              <a:t>Odvolání z funkce</a:t>
            </a:r>
          </a:p>
          <a:p>
            <a:pPr lvl="0" algn="l"/>
            <a:r>
              <a:rPr lang="cs-CZ" sz="2900" b="1" dirty="0"/>
              <a:t>Externí</a:t>
            </a:r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cs-CZ" sz="2800" dirty="0"/>
              <a:t>Vznik ručení za závazky korporace vůči třetím osobám – jen v některých případech</a:t>
            </a:r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cs-CZ" sz="2800" dirty="0"/>
              <a:t>Možnost vzniku překážky výkonu funkce do budoucna</a:t>
            </a:r>
            <a:endParaRPr lang="cs-CZ" altLang="cs-CZ" sz="3200" dirty="0"/>
          </a:p>
        </p:txBody>
      </p:sp>
    </p:spTree>
    <p:extLst>
      <p:ext uri="{BB962C8B-B14F-4D97-AF65-F5344CB8AC3E}">
        <p14:creationId xmlns:p14="http://schemas.microsoft.com/office/powerpoint/2010/main" val="35778485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5946B5-5FFD-4770-B69F-3C168D63DF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15233" y="-553720"/>
            <a:ext cx="9561534" cy="2387600"/>
          </a:xfrm>
        </p:spPr>
        <p:txBody>
          <a:bodyPr>
            <a:normAutofit/>
          </a:bodyPr>
          <a:lstStyle/>
          <a:p>
            <a:r>
              <a:rPr lang="cs-CZ" altLang="cs-CZ" sz="4000" b="1" dirty="0"/>
              <a:t>Odpovědnost – obchodní korporace</a:t>
            </a:r>
            <a:endParaRPr lang="cs-CZ" sz="4000" b="1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F49AE3E-DF28-41D9-AF4B-7588697380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65512" y="2094807"/>
            <a:ext cx="11260975" cy="3882043"/>
          </a:xfrm>
        </p:spPr>
        <p:txBody>
          <a:bodyPr>
            <a:normAutofit fontScale="92500" lnSpcReduction="10000"/>
          </a:bodyPr>
          <a:lstStyle/>
          <a:p>
            <a:pPr lvl="0" algn="l"/>
            <a:r>
              <a:rPr lang="cs-CZ" sz="2900" b="1" dirty="0"/>
              <a:t>Pravidla ručení společníků v jednotlivých druzích obchodních korporací</a:t>
            </a:r>
          </a:p>
          <a:p>
            <a:pPr lvl="0" algn="l"/>
            <a:r>
              <a:rPr lang="cs-CZ" altLang="cs-CZ" sz="2900" dirty="0"/>
              <a:t>v.o.s. - § 95 a násl. ZOK – solidárně celým svým majetkem</a:t>
            </a:r>
          </a:p>
          <a:p>
            <a:pPr lvl="0" algn="l"/>
            <a:r>
              <a:rPr lang="cs-CZ" altLang="cs-CZ" sz="2900" dirty="0"/>
              <a:t>k.s. - § 118 a násl. ZOK – komplementář/komanditista, kom. suma</a:t>
            </a:r>
          </a:p>
          <a:p>
            <a:pPr lvl="0" algn="l"/>
            <a:r>
              <a:rPr lang="cs-CZ" altLang="cs-CZ" sz="2900" dirty="0"/>
              <a:t>s.r.o. – § 132 a násl. ZOK – solidárně do výše nesplněné vklad. povinnosti</a:t>
            </a:r>
          </a:p>
          <a:p>
            <a:pPr lvl="0" algn="l"/>
            <a:r>
              <a:rPr lang="cs-CZ" altLang="cs-CZ" sz="3200" dirty="0"/>
              <a:t>a.s. </a:t>
            </a:r>
            <a:r>
              <a:rPr lang="cs-CZ" altLang="cs-CZ" sz="2900" dirty="0"/>
              <a:t>– fakticky neručí (ručí svým podílem, neručí za závazky)</a:t>
            </a:r>
          </a:p>
        </p:txBody>
      </p:sp>
    </p:spTree>
    <p:extLst>
      <p:ext uri="{BB962C8B-B14F-4D97-AF65-F5344CB8AC3E}">
        <p14:creationId xmlns:p14="http://schemas.microsoft.com/office/powerpoint/2010/main" val="22685379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5946B5-5FFD-4770-B69F-3C168D63DF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1790" y="1484415"/>
            <a:ext cx="11688417" cy="2387600"/>
          </a:xfrm>
        </p:spPr>
        <p:txBody>
          <a:bodyPr/>
          <a:lstStyle/>
          <a:p>
            <a:r>
              <a:rPr lang="cs-CZ" b="1" dirty="0"/>
              <a:t>I. Právní předpisy, základní pojmy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F49AE3E-DF28-41D9-AF4B-7588697380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3999" y="3197832"/>
            <a:ext cx="9144000" cy="4641816"/>
          </a:xfrm>
        </p:spPr>
        <p:txBody>
          <a:bodyPr/>
          <a:lstStyle/>
          <a:p>
            <a:pPr marL="457200" indent="-457200" algn="just">
              <a:buAutoNum type="arabicPeriod"/>
            </a:pPr>
            <a:endParaRPr lang="cs-CZ" dirty="0"/>
          </a:p>
          <a:p>
            <a:pPr algn="just"/>
            <a:endParaRPr lang="cs-CZ" dirty="0"/>
          </a:p>
          <a:p>
            <a:pPr marL="457200" indent="-457200" algn="just">
              <a:buAutoNum type="arabicPeriod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50088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5946B5-5FFD-4770-B69F-3C168D63DF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15233" y="-553720"/>
            <a:ext cx="9561534" cy="2387600"/>
          </a:xfrm>
        </p:spPr>
        <p:txBody>
          <a:bodyPr>
            <a:normAutofit/>
          </a:bodyPr>
          <a:lstStyle/>
          <a:p>
            <a:r>
              <a:rPr lang="cs-CZ" altLang="cs-CZ" sz="4000" b="1" dirty="0"/>
              <a:t>Odpovědnost – obecně</a:t>
            </a:r>
            <a:endParaRPr lang="cs-CZ" sz="4000" b="1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F49AE3E-DF28-41D9-AF4B-7588697380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65512" y="2094807"/>
            <a:ext cx="11260975" cy="3882043"/>
          </a:xfrm>
        </p:spPr>
        <p:txBody>
          <a:bodyPr>
            <a:normAutofit fontScale="92500" lnSpcReduction="10000"/>
          </a:bodyPr>
          <a:lstStyle/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cs-CZ" sz="2900" b="1" dirty="0"/>
              <a:t>Odpovědnost – </a:t>
            </a:r>
            <a:r>
              <a:rPr lang="cs-CZ" sz="2900" dirty="0"/>
              <a:t>sekundární povinnost vzniknuvší při porušení primární povinnosti</a:t>
            </a:r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cs-CZ" altLang="cs-CZ" sz="2900" dirty="0"/>
              <a:t>Protiprávní jednání (komisivní) či opomenutí (omisivní) -&gt; vznik odpovědnosti</a:t>
            </a:r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cs-CZ" altLang="cs-CZ" sz="2900" dirty="0"/>
              <a:t>Odpovědnost deliktní, odpovědnost za způsobenou škodu/újmu</a:t>
            </a:r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cs-CZ" altLang="cs-CZ" sz="2900" dirty="0"/>
              <a:t>Odpovědnost trestněprávní, </a:t>
            </a:r>
            <a:r>
              <a:rPr lang="cs-CZ" altLang="cs-CZ" sz="2900" dirty="0" err="1"/>
              <a:t>správněprávní</a:t>
            </a:r>
            <a:r>
              <a:rPr lang="cs-CZ" altLang="cs-CZ" sz="2900" dirty="0"/>
              <a:t>, civilní</a:t>
            </a:r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cs-CZ" altLang="cs-CZ" sz="2900" dirty="0"/>
              <a:t>Odpovědnost subjektivní, objektivní, absolutní</a:t>
            </a:r>
          </a:p>
        </p:txBody>
      </p:sp>
    </p:spTree>
    <p:extLst>
      <p:ext uri="{BB962C8B-B14F-4D97-AF65-F5344CB8AC3E}">
        <p14:creationId xmlns:p14="http://schemas.microsoft.com/office/powerpoint/2010/main" val="23461940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5946B5-5FFD-4770-B69F-3C168D63DF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15232" y="-936106"/>
            <a:ext cx="9561534" cy="2387600"/>
          </a:xfrm>
        </p:spPr>
        <p:txBody>
          <a:bodyPr>
            <a:normAutofit/>
          </a:bodyPr>
          <a:lstStyle/>
          <a:p>
            <a:r>
              <a:rPr lang="cs-CZ" altLang="cs-CZ" sz="4000" b="1" dirty="0"/>
              <a:t>Odpovědnost</a:t>
            </a:r>
            <a:endParaRPr lang="cs-CZ" sz="4000" b="1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F49AE3E-DF28-41D9-AF4B-7588697380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65511" y="1729047"/>
            <a:ext cx="11260975" cy="3882043"/>
          </a:xfrm>
        </p:spPr>
        <p:txBody>
          <a:bodyPr>
            <a:normAutofit fontScale="47500" lnSpcReduction="20000"/>
          </a:bodyPr>
          <a:lstStyle/>
          <a:p>
            <a:pPr lvl="0" algn="l"/>
            <a:r>
              <a:rPr lang="cs-CZ" altLang="cs-CZ" sz="2900" b="1" dirty="0"/>
              <a:t>Odpovědnost deliktní</a:t>
            </a:r>
          </a:p>
          <a:p>
            <a:pPr marL="457200" lvl="0" indent="-457200" algn="just">
              <a:buFont typeface="Arial" panose="020B0604020202020204" pitchFamily="34" charset="0"/>
              <a:buChar char="•"/>
            </a:pPr>
            <a:r>
              <a:rPr lang="cs-CZ" altLang="cs-CZ" sz="2900" dirty="0"/>
              <a:t>Slouží především k potrestání nežádoucího protiprávního jednání a k prevenci (odstrašení) dalšího podobného jednání v budoucnosti. Podle závažnosti následuje odpovědnost </a:t>
            </a:r>
            <a:r>
              <a:rPr lang="cs-CZ" altLang="cs-CZ" sz="2900" dirty="0" err="1"/>
              <a:t>správněprávní</a:t>
            </a:r>
            <a:r>
              <a:rPr lang="cs-CZ" altLang="cs-CZ" sz="2900" dirty="0"/>
              <a:t> nebo trestněprávní (může být spáchán přestupek nebo se dle závažnosti a vyšší společenské nebezpečnosti jednání může jednat o trestný čin). Závažnější forma odpovědnosti konzumuje méně závažnou formu. (konzumpce přestupku vzhledem k TČ) </a:t>
            </a:r>
          </a:p>
          <a:p>
            <a:pPr lvl="0" algn="l"/>
            <a:r>
              <a:rPr lang="cs-CZ" altLang="cs-CZ" sz="2900" b="1" dirty="0"/>
              <a:t>Odpovědnost za způsobenou škodu/újmu</a:t>
            </a:r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cs-CZ" altLang="cs-CZ" sz="2900" dirty="0"/>
              <a:t>slouží k nápravě důsledků protiprávního jednání nebo kompenzaci za ně. Uplatňuje se vedle deliktní odpovědnosti. Potrestání ve správním nebo trestním řízení nevylučuje odpovědnost za škodu a povinnost k její náhradě. </a:t>
            </a:r>
          </a:p>
          <a:p>
            <a:pPr lvl="0" algn="l"/>
            <a:r>
              <a:rPr lang="cs-CZ" altLang="cs-CZ" sz="2900" b="1" dirty="0"/>
              <a:t>Odpovědnost subjektivní/objektivní</a:t>
            </a:r>
          </a:p>
          <a:p>
            <a:pPr marL="457200" lvl="0" indent="-457200" algn="just">
              <a:buFont typeface="Arial" panose="020B0604020202020204" pitchFamily="34" charset="0"/>
              <a:buChar char="•"/>
            </a:pPr>
            <a:r>
              <a:rPr lang="cs-CZ" altLang="cs-CZ" sz="2900" dirty="0"/>
              <a:t>Hledisko zavinění subjektu - subjektivní (za zavinění) a objektivní (za následek, nehledě na zavinění). Subjektivní odpovědnosti se může „škůdce“ zprostit, pokud prokáže, že škodu nezavinil (tedy nebyl dán úmysl a/nebo nedbalost). Z objektivní odpovědnosti se může „škůdce“ „vyvinit“ pouze, pokud to zákon umožňuje, a to zásadně ve spojitosti s výjimečnými příčinami (zpravidla tzv. vyšší mocí – přírodní katastrofy apod.) </a:t>
            </a:r>
          </a:p>
        </p:txBody>
      </p:sp>
    </p:spTree>
    <p:extLst>
      <p:ext uri="{BB962C8B-B14F-4D97-AF65-F5344CB8AC3E}">
        <p14:creationId xmlns:p14="http://schemas.microsoft.com/office/powerpoint/2010/main" val="2213770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5946B5-5FFD-4770-B69F-3C168D63DF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15232" y="-936106"/>
            <a:ext cx="9561534" cy="2387600"/>
          </a:xfrm>
        </p:spPr>
        <p:txBody>
          <a:bodyPr>
            <a:normAutofit/>
          </a:bodyPr>
          <a:lstStyle/>
          <a:p>
            <a:r>
              <a:rPr lang="cs-CZ" altLang="cs-CZ" sz="4000" b="1" dirty="0"/>
              <a:t>Odpovědnost</a:t>
            </a:r>
            <a:endParaRPr lang="cs-CZ" sz="4000" b="1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F49AE3E-DF28-41D9-AF4B-7588697380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65511" y="1487978"/>
            <a:ext cx="11260975" cy="5004262"/>
          </a:xfrm>
        </p:spPr>
        <p:txBody>
          <a:bodyPr>
            <a:normAutofit fontScale="40000" lnSpcReduction="20000"/>
          </a:bodyPr>
          <a:lstStyle/>
          <a:p>
            <a:pPr lvl="0" algn="l"/>
            <a:r>
              <a:rPr lang="cs-CZ" altLang="cs-CZ" sz="2900" b="1" dirty="0" err="1"/>
              <a:t>Správněprávní</a:t>
            </a:r>
            <a:r>
              <a:rPr lang="cs-CZ" altLang="cs-CZ" sz="2900" b="1" dirty="0"/>
              <a:t> odpovědnost</a:t>
            </a:r>
          </a:p>
          <a:p>
            <a:pPr marL="457200" lvl="0" indent="-457200" algn="just">
              <a:buFont typeface="Arial" panose="020B0604020202020204" pitchFamily="34" charset="0"/>
              <a:buChar char="•"/>
            </a:pPr>
            <a:r>
              <a:rPr lang="cs-CZ" altLang="cs-CZ" sz="2900" dirty="0"/>
              <a:t>odpovědností za tzv. správní delikty v širším slova smyslu neboli taková protiprávní jednání, za která je možné uložit </a:t>
            </a:r>
            <a:r>
              <a:rPr lang="cs-CZ" altLang="cs-CZ" sz="2900" dirty="0" err="1"/>
              <a:t>správněprávní</a:t>
            </a:r>
            <a:r>
              <a:rPr lang="cs-CZ" altLang="cs-CZ" sz="2900" dirty="0"/>
              <a:t> sankci (tj. zejména pokutu ve správním řízení). Správní delikty se projednávají ve správním řízení a sankce za ně ukládají příslušné správní orgány. Správního deliktu v širším slova smyslu se mohou dopustit jak fyzické osoby, tak osoby právnické. I právnické osoby (obchodní společnosti, spolky aj.) tedy mají </a:t>
            </a:r>
            <a:r>
              <a:rPr lang="cs-CZ" altLang="cs-CZ" sz="2900" dirty="0" err="1"/>
              <a:t>správněprávní</a:t>
            </a:r>
            <a:r>
              <a:rPr lang="cs-CZ" altLang="cs-CZ" sz="2900" dirty="0"/>
              <a:t> odpovědnost. Původní rozlišování přestupků a jiných správních deliktů již neaktuální – už jen přestupky. Obecnou právní úpravu ve </a:t>
            </a:r>
            <a:r>
              <a:rPr lang="cs-CZ" altLang="cs-CZ" sz="2900" u="sng" dirty="0"/>
              <a:t>dvou (!!!) </a:t>
            </a:r>
            <a:r>
              <a:rPr lang="cs-CZ" altLang="cs-CZ" sz="2900" dirty="0"/>
              <a:t>přestupkových zákonech. Speciální skutkové podstaty přestupků obsaženy ve speciálních zákonech (např. zákon o ochraně ovzduší, </a:t>
            </a:r>
            <a:r>
              <a:rPr lang="pl-PL" altLang="cs-CZ" sz="2900" dirty="0"/>
              <a:t>o provozu na pozemních komunikacích, </a:t>
            </a:r>
            <a:r>
              <a:rPr lang="cs-CZ" altLang="cs-CZ" sz="2900" dirty="0"/>
              <a:t>stavebním zákoně aj.).</a:t>
            </a:r>
          </a:p>
          <a:p>
            <a:pPr marL="457200" lvl="0" indent="-457200" algn="just">
              <a:buFont typeface="Arial" panose="020B0604020202020204" pitchFamily="34" charset="0"/>
              <a:buChar char="•"/>
            </a:pPr>
            <a:r>
              <a:rPr lang="cs-CZ" altLang="cs-CZ" sz="2900" dirty="0"/>
              <a:t>Přestupky fyzických osob – subjekt. odpovědnost (obecně postačuje nedbalost, pokud zákon nestanoví jinak)</a:t>
            </a:r>
          </a:p>
          <a:p>
            <a:pPr lvl="0" algn="just"/>
            <a:r>
              <a:rPr lang="cs-CZ" altLang="cs-CZ" sz="2900" b="1" dirty="0"/>
              <a:t>Trestněprávní odpovědnost</a:t>
            </a:r>
          </a:p>
          <a:p>
            <a:pPr marL="457200" lvl="0" indent="-457200" algn="just">
              <a:buFont typeface="Arial" panose="020B0604020202020204" pitchFamily="34" charset="0"/>
              <a:buChar char="•"/>
            </a:pPr>
            <a:r>
              <a:rPr lang="cs-CZ" altLang="cs-CZ" sz="2900" dirty="0"/>
              <a:t>odpovědnost za trestné činy (taková protiprávní jednání, za která je možné uložit trestněprávní sankci včetně trestu odnětí svobody). Projednání v trestním řízení soudním, sankce ukládají soudy. Rovněž odpovědnost fyzických osob i právnických osob (</a:t>
            </a:r>
            <a:r>
              <a:rPr lang="cs-CZ" altLang="cs-CZ" sz="2900" dirty="0" err="1"/>
              <a:t>spec</a:t>
            </a:r>
            <a:r>
              <a:rPr lang="cs-CZ" altLang="cs-CZ" sz="2900" dirty="0"/>
              <a:t>. zák. 418/2011 Sb., ZTOPO). Subjektivní odpovědnost. </a:t>
            </a:r>
          </a:p>
          <a:p>
            <a:pPr marL="457200" lvl="0" indent="-457200" algn="just">
              <a:buFont typeface="Arial" panose="020B0604020202020204" pitchFamily="34" charset="0"/>
              <a:buChar char="•"/>
            </a:pPr>
            <a:r>
              <a:rPr lang="cs-CZ" altLang="cs-CZ" sz="2900" dirty="0"/>
              <a:t>Obecná právní úprava - trestní zákoník (č. 40/2009 Sb.), trestní řád (č. 141/1961 Sb.).</a:t>
            </a:r>
          </a:p>
          <a:p>
            <a:pPr lvl="0" algn="just"/>
            <a:r>
              <a:rPr lang="cs-CZ" altLang="cs-CZ" sz="2900" b="1" dirty="0"/>
              <a:t>Občanskoprávní (civilní) odpovědnost za škodu</a:t>
            </a:r>
          </a:p>
          <a:p>
            <a:pPr marL="457200" lvl="0" indent="-457200" algn="just">
              <a:buFont typeface="Arial" panose="020B0604020202020204" pitchFamily="34" charset="0"/>
              <a:buChar char="•"/>
            </a:pPr>
            <a:r>
              <a:rPr lang="cs-CZ" altLang="cs-CZ" sz="2900" dirty="0"/>
              <a:t>obecná odpovědnost za soukromoprávní delikt, resp. za porušení právní povinnosti stanovené zákonem nebo smlouvou, příp. porušení dobrých mravů, v jehož důsledku jinému vznikne škoda.</a:t>
            </a:r>
          </a:p>
          <a:p>
            <a:pPr marL="457200" lvl="0" indent="-457200" algn="just">
              <a:buFont typeface="Arial" panose="020B0604020202020204" pitchFamily="34" charset="0"/>
              <a:buChar char="•"/>
            </a:pPr>
            <a:r>
              <a:rPr lang="cs-CZ" altLang="cs-CZ" sz="2900" dirty="0"/>
              <a:t>Generální prevenční povinnost (§ 2900 NOZ), odpovědnost subjekt. i objekt., fyzické i právnické osoby, </a:t>
            </a:r>
          </a:p>
          <a:p>
            <a:pPr marL="457200" lvl="0" indent="-457200" algn="just">
              <a:buFont typeface="Arial" panose="020B0604020202020204" pitchFamily="34" charset="0"/>
              <a:buChar char="•"/>
            </a:pPr>
            <a:r>
              <a:rPr lang="cs-CZ" altLang="cs-CZ" sz="2900" dirty="0"/>
              <a:t>Nároky – restituční, kompenzační, satisfakční, negatorní </a:t>
            </a:r>
          </a:p>
          <a:p>
            <a:pPr marL="457200" lvl="0" indent="-457200" algn="just">
              <a:buFont typeface="Arial" panose="020B0604020202020204" pitchFamily="34" charset="0"/>
              <a:buChar char="•"/>
            </a:pPr>
            <a:r>
              <a:rPr lang="cs-CZ" altLang="cs-CZ" sz="2900" dirty="0"/>
              <a:t>Vznik odpovědnosti – protiprávní jednání -&gt; příčinná souvislost (kauzální nexus) -&gt; vznik škody </a:t>
            </a:r>
          </a:p>
        </p:txBody>
      </p:sp>
    </p:spTree>
    <p:extLst>
      <p:ext uri="{BB962C8B-B14F-4D97-AF65-F5344CB8AC3E}">
        <p14:creationId xmlns:p14="http://schemas.microsoft.com/office/powerpoint/2010/main" val="36899413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5946B5-5FFD-4770-B69F-3C168D63DF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27532" y="-1094048"/>
            <a:ext cx="10136934" cy="2648527"/>
          </a:xfrm>
        </p:spPr>
        <p:txBody>
          <a:bodyPr>
            <a:normAutofit/>
          </a:bodyPr>
          <a:lstStyle/>
          <a:p>
            <a:r>
              <a:rPr lang="cs-CZ" altLang="cs-CZ" sz="4000" b="1" dirty="0"/>
              <a:t>Založení živnosti, založení obch. korporace (s.r.o.)</a:t>
            </a:r>
            <a:endParaRPr lang="cs-CZ" sz="4000" b="1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F49AE3E-DF28-41D9-AF4B-7588697380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65512" y="2094807"/>
            <a:ext cx="11260975" cy="3882043"/>
          </a:xfrm>
        </p:spPr>
        <p:txBody>
          <a:bodyPr>
            <a:normAutofit fontScale="85000" lnSpcReduction="20000"/>
          </a:bodyPr>
          <a:lstStyle/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cs-CZ" sz="2900" b="1" dirty="0"/>
              <a:t>Živnost - výše</a:t>
            </a:r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cs-CZ" sz="2900" b="1" dirty="0"/>
              <a:t>Obch. korporace – rozlišování okamžiku založení a vzniku</a:t>
            </a:r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cs-CZ" sz="2400" dirty="0"/>
              <a:t>Založení – sepsáním zakladatelského právního jednání 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cs-CZ" dirty="0"/>
              <a:t>Princip smluvní volnosti 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cs-CZ" dirty="0"/>
              <a:t>účinky – korporace neexistuje, ale má již vymezeny identifikační rysy, jednání za korporaci před vznikem, správce vkladů vykonává funkci, založení priority k označení </a:t>
            </a:r>
          </a:p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cs-CZ" sz="2400" dirty="0"/>
              <a:t>Vznik – zápisem do obchodního rejstříku 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cs-CZ" dirty="0"/>
              <a:t>Registrační princip 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cs-CZ" dirty="0"/>
              <a:t>Účinky – korporace právně vzniká, stává se právnickou osobou, orgány začínají vykonávat funkci, zakladatelé se stávají společníky, korporace se stává vlastníkem vkladů, materiální, formální publicita</a:t>
            </a:r>
            <a:endParaRPr lang="cs-CZ" altLang="cs-CZ" sz="2500" dirty="0"/>
          </a:p>
        </p:txBody>
      </p:sp>
    </p:spTree>
    <p:extLst>
      <p:ext uri="{BB962C8B-B14F-4D97-AF65-F5344CB8AC3E}">
        <p14:creationId xmlns:p14="http://schemas.microsoft.com/office/powerpoint/2010/main" val="12883142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5946B5-5FFD-4770-B69F-3C168D63DF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27532" y="-1094048"/>
            <a:ext cx="10136934" cy="2648527"/>
          </a:xfrm>
        </p:spPr>
        <p:txBody>
          <a:bodyPr>
            <a:normAutofit/>
          </a:bodyPr>
          <a:lstStyle/>
          <a:p>
            <a:r>
              <a:rPr lang="cs-CZ" altLang="cs-CZ" sz="4000" b="1" dirty="0"/>
              <a:t>Založení obch. korporace - chronologicky</a:t>
            </a:r>
            <a:endParaRPr lang="cs-CZ" sz="4000" b="1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F49AE3E-DF28-41D9-AF4B-7588697380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65511" y="1845426"/>
            <a:ext cx="11260975" cy="3882043"/>
          </a:xfrm>
        </p:spPr>
        <p:txBody>
          <a:bodyPr>
            <a:normAutofit fontScale="62500" lnSpcReduction="20000"/>
          </a:bodyPr>
          <a:lstStyle/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cs-CZ" sz="2900" dirty="0"/>
              <a:t>Příprava zakladatelského právního jednání, ocenění nepeněžitých vkladů</a:t>
            </a:r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cs-CZ" sz="2900" dirty="0"/>
              <a:t>Sepsání zakladatelského právního jednání</a:t>
            </a:r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cs-CZ" sz="2900" dirty="0"/>
              <a:t>Splnění formalit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cs-CZ" sz="2500" dirty="0"/>
              <a:t>Vklady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cs-CZ" sz="2500" dirty="0"/>
              <a:t>Sídlo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cs-CZ" sz="2500" dirty="0"/>
              <a:t>Členové orgánů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cs-CZ" sz="2500" dirty="0"/>
              <a:t>Podnikatelské oprávnění</a:t>
            </a:r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cs-CZ" sz="2900" dirty="0"/>
              <a:t>Návrh na zápis do OR/žádost o přímý zápis</a:t>
            </a:r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cs-CZ" sz="2900" dirty="0"/>
              <a:t>Provedení zápisu do OR soudem/notářem</a:t>
            </a:r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cs-CZ" sz="2900" dirty="0"/>
              <a:t>Formality po zápisu – registrace u ÚP, ČSSZ, FÚ</a:t>
            </a:r>
            <a:endParaRPr lang="cs-CZ" altLang="cs-CZ" sz="2500" dirty="0"/>
          </a:p>
        </p:txBody>
      </p:sp>
    </p:spTree>
    <p:extLst>
      <p:ext uri="{BB962C8B-B14F-4D97-AF65-F5344CB8AC3E}">
        <p14:creationId xmlns:p14="http://schemas.microsoft.com/office/powerpoint/2010/main" val="36182915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5946B5-5FFD-4770-B69F-3C168D63DF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27532" y="-1094048"/>
            <a:ext cx="10136934" cy="2648527"/>
          </a:xfrm>
        </p:spPr>
        <p:txBody>
          <a:bodyPr>
            <a:normAutofit/>
          </a:bodyPr>
          <a:lstStyle/>
          <a:p>
            <a:r>
              <a:rPr lang="cs-CZ" altLang="cs-CZ" sz="4000" b="1" dirty="0"/>
              <a:t>Jednání za korporaci před vznikem</a:t>
            </a:r>
            <a:endParaRPr lang="cs-CZ" sz="4000" b="1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F49AE3E-DF28-41D9-AF4B-7588697380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65511" y="1845426"/>
            <a:ext cx="11260975" cy="3882043"/>
          </a:xfrm>
        </p:spPr>
        <p:txBody>
          <a:bodyPr>
            <a:normAutofit fontScale="92500" lnSpcReduction="10000"/>
          </a:bodyPr>
          <a:lstStyle/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cs-CZ" sz="2900" dirty="0"/>
              <a:t>§ 127 OZ</a:t>
            </a:r>
          </a:p>
          <a:p>
            <a:pPr marL="457200" lvl="0" indent="-457200" algn="just">
              <a:buFont typeface="Arial" panose="020B0604020202020204" pitchFamily="34" charset="0"/>
              <a:buChar char="•"/>
            </a:pPr>
            <a:r>
              <a:rPr lang="cs-CZ" sz="2900" dirty="0"/>
              <a:t>Za právnickou osobu lze jednat jejím jménem již před jejím vznikem. Kdo takto jedná, je z tohoto jednání oprávněn a zavázán sám; jedná-li více osob, jsou oprávněny a zavázány společně a nerozdílně. Právnická osoba může účinky těchto jednání pro sebe do tří měsíců od svého vzniku převzít. V takovém případě platí, že je z těchto jednání oprávněna a zavázána od počátku. Převezme-li je, dá dalším zúčastněným najevo, že tak učinila.</a:t>
            </a:r>
            <a:endParaRPr lang="cs-CZ" altLang="cs-CZ" sz="2500" dirty="0"/>
          </a:p>
        </p:txBody>
      </p:sp>
    </p:spTree>
    <p:extLst>
      <p:ext uri="{BB962C8B-B14F-4D97-AF65-F5344CB8AC3E}">
        <p14:creationId xmlns:p14="http://schemas.microsoft.com/office/powerpoint/2010/main" val="17989707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5946B5-5FFD-4770-B69F-3C168D63DF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27532" y="-1094048"/>
            <a:ext cx="10136934" cy="2648527"/>
          </a:xfrm>
        </p:spPr>
        <p:txBody>
          <a:bodyPr>
            <a:normAutofit/>
          </a:bodyPr>
          <a:lstStyle/>
          <a:p>
            <a:r>
              <a:rPr lang="cs-CZ" altLang="cs-CZ" sz="4000" b="1" dirty="0"/>
              <a:t>Společenská smlouva, podnikatelské oprávnění </a:t>
            </a:r>
            <a:endParaRPr lang="cs-CZ" sz="4000" b="1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F49AE3E-DF28-41D9-AF4B-7588697380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65511" y="1845426"/>
            <a:ext cx="11260975" cy="3882043"/>
          </a:xfrm>
        </p:spPr>
        <p:txBody>
          <a:bodyPr>
            <a:normAutofit fontScale="77500" lnSpcReduction="20000"/>
          </a:bodyPr>
          <a:lstStyle/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cs-CZ" sz="2900" dirty="0"/>
              <a:t>§ 8 ZOK - Společenská smlouva, zakladatelská listina</a:t>
            </a:r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cs-CZ" sz="2900" dirty="0"/>
              <a:t>Zakladatelské právní jednání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cs-CZ" sz="2500" dirty="0" err="1"/>
              <a:t>v.o.s</a:t>
            </a:r>
            <a:r>
              <a:rPr lang="cs-CZ" sz="2500" dirty="0"/>
              <a:t>, k.s. – písemně s ověřeným podpisem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cs-CZ" sz="2500" dirty="0"/>
              <a:t>s.r.o., a.s., družstvo – notářský zápis</a:t>
            </a:r>
          </a:p>
          <a:p>
            <a:pPr lvl="1" algn="l"/>
            <a:endParaRPr lang="cs-CZ" sz="2500" dirty="0"/>
          </a:p>
          <a:p>
            <a:pPr lvl="1" indent="-457200" algn="l">
              <a:buFont typeface="Arial" panose="020B0604020202020204" pitchFamily="34" charset="0"/>
              <a:buChar char="•"/>
            </a:pPr>
            <a:r>
              <a:rPr lang="cs-CZ" sz="2500" dirty="0"/>
              <a:t>Nepodnikatelský předmět činnosti – např. správa vlastního majetku, Podpora kulturní činnosti apod.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cs-CZ" sz="2500" dirty="0"/>
              <a:t>Ne každé podnikání vyžaduje oprávnění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cs-CZ" sz="2500" dirty="0"/>
              <a:t>Ne každé podnikání je živnost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cs-CZ" sz="2500" dirty="0"/>
              <a:t>Ne každá korporace musí podnikat – předmět činnosti</a:t>
            </a:r>
          </a:p>
        </p:txBody>
      </p:sp>
    </p:spTree>
    <p:extLst>
      <p:ext uri="{BB962C8B-B14F-4D97-AF65-F5344CB8AC3E}">
        <p14:creationId xmlns:p14="http://schemas.microsoft.com/office/powerpoint/2010/main" val="35282222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5946B5-5FFD-4770-B69F-3C168D63DF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27532" y="-1094048"/>
            <a:ext cx="10136934" cy="2648527"/>
          </a:xfrm>
        </p:spPr>
        <p:txBody>
          <a:bodyPr>
            <a:normAutofit/>
          </a:bodyPr>
          <a:lstStyle/>
          <a:p>
            <a:r>
              <a:rPr lang="cs-CZ" altLang="cs-CZ" sz="4000" b="1" dirty="0"/>
              <a:t>Vklady – správce vkladů</a:t>
            </a:r>
            <a:endParaRPr lang="cs-CZ" sz="4000" b="1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F49AE3E-DF28-41D9-AF4B-7588697380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65511" y="1845426"/>
            <a:ext cx="11260975" cy="3882043"/>
          </a:xfrm>
        </p:spPr>
        <p:txBody>
          <a:bodyPr>
            <a:normAutofit fontScale="70000" lnSpcReduction="20000"/>
          </a:bodyPr>
          <a:lstStyle/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cs-CZ" sz="2900" dirty="0"/>
              <a:t>§ 18 ZOK</a:t>
            </a:r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cs-CZ" sz="2900" dirty="0"/>
              <a:t>Ustaven ve společenské smlouvě</a:t>
            </a:r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cs-CZ" sz="2900" dirty="0"/>
              <a:t>Podpůrná aplikace příkazní smlouvy</a:t>
            </a:r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cs-CZ" sz="2900" dirty="0"/>
              <a:t>Přebírá vklady a spravuje je do vzniku korporace</a:t>
            </a:r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cs-CZ" sz="2900" dirty="0"/>
              <a:t>Uzavírá smlouvy o vkladech</a:t>
            </a:r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cs-CZ" sz="2900" dirty="0"/>
              <a:t>Vydává potvrzení o splacení vkladů</a:t>
            </a:r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cs-CZ" sz="2900" dirty="0"/>
              <a:t>§ 24/2 ZOK – ručí za závazky vůči věřitelům, pokud uvedl nesprávný rozsah splacení do výše rozdílu, maximálně pět let</a:t>
            </a:r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cs-CZ" altLang="cs-CZ" sz="2900" dirty="0"/>
              <a:t>Splacení – novela 2021</a:t>
            </a:r>
            <a:endParaRPr lang="cs-CZ" altLang="cs-CZ" sz="2500" dirty="0"/>
          </a:p>
        </p:txBody>
      </p:sp>
    </p:spTree>
    <p:extLst>
      <p:ext uri="{BB962C8B-B14F-4D97-AF65-F5344CB8AC3E}">
        <p14:creationId xmlns:p14="http://schemas.microsoft.com/office/powerpoint/2010/main" val="22218752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5946B5-5FFD-4770-B69F-3C168D63DF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27532" y="-1094048"/>
            <a:ext cx="10136934" cy="2648527"/>
          </a:xfrm>
        </p:spPr>
        <p:txBody>
          <a:bodyPr>
            <a:normAutofit/>
          </a:bodyPr>
          <a:lstStyle/>
          <a:p>
            <a:r>
              <a:rPr lang="cs-CZ" altLang="cs-CZ" sz="4000" b="1" dirty="0"/>
              <a:t>Nepeněžité vklady</a:t>
            </a:r>
            <a:endParaRPr lang="cs-CZ" sz="4000" b="1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F49AE3E-DF28-41D9-AF4B-7588697380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65511" y="1845426"/>
            <a:ext cx="11260975" cy="3882043"/>
          </a:xfrm>
        </p:spPr>
        <p:txBody>
          <a:bodyPr>
            <a:normAutofit fontScale="92500" lnSpcReduction="20000"/>
          </a:bodyPr>
          <a:lstStyle/>
          <a:p>
            <a:pPr lvl="0" algn="l"/>
            <a:r>
              <a:rPr lang="cs-CZ" sz="2900" dirty="0"/>
              <a:t>• Movité věci – předání správci vkladů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cs-CZ" sz="2500" dirty="0"/>
              <a:t>Předání datových nosičů nebo jiné dokumentace (např. předměty obchodního tajemství)</a:t>
            </a:r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cs-CZ" sz="2900" dirty="0"/>
              <a:t>Nemovité věci – předání správci vkladů + písemné prohlášení o vnesení věci (katastr)</a:t>
            </a:r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cs-CZ" sz="2900" dirty="0"/>
              <a:t>Závod - účinností smlouvy o vkladu (</a:t>
            </a:r>
            <a:r>
              <a:rPr lang="cs-CZ" sz="2900" dirty="0" err="1"/>
              <a:t>podp</a:t>
            </a:r>
            <a:r>
              <a:rPr lang="cs-CZ" sz="2900" dirty="0"/>
              <a:t>. koupě závodu), pozor na      § 2180 OZ</a:t>
            </a:r>
          </a:p>
          <a:p>
            <a:pPr marL="457200" lvl="0" indent="-457200" algn="l">
              <a:buFont typeface="Arial" panose="020B0604020202020204" pitchFamily="34" charset="0"/>
              <a:buChar char="•"/>
            </a:pPr>
            <a:r>
              <a:rPr lang="cs-CZ" sz="2900" dirty="0"/>
              <a:t>Ostatní případy – účinností smlouvy o vkladu (např. práva)</a:t>
            </a:r>
            <a:endParaRPr lang="cs-CZ" altLang="cs-CZ" sz="2500" dirty="0"/>
          </a:p>
        </p:txBody>
      </p:sp>
    </p:spTree>
    <p:extLst>
      <p:ext uri="{BB962C8B-B14F-4D97-AF65-F5344CB8AC3E}">
        <p14:creationId xmlns:p14="http://schemas.microsoft.com/office/powerpoint/2010/main" val="33044816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5946B5-5FFD-4770-B69F-3C168D63DF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27532" y="-1094048"/>
            <a:ext cx="10136934" cy="2648527"/>
          </a:xfrm>
        </p:spPr>
        <p:txBody>
          <a:bodyPr>
            <a:normAutofit/>
          </a:bodyPr>
          <a:lstStyle/>
          <a:p>
            <a:r>
              <a:rPr lang="cs-CZ" altLang="cs-CZ" sz="4000" b="1" dirty="0"/>
              <a:t>Sídlo</a:t>
            </a:r>
            <a:endParaRPr lang="cs-CZ" sz="4000" b="1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F49AE3E-DF28-41D9-AF4B-7588697380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65511" y="1845426"/>
            <a:ext cx="11260975" cy="3882043"/>
          </a:xfrm>
        </p:spPr>
        <p:txBody>
          <a:bodyPr>
            <a:normAutofit fontScale="77500" lnSpcReduction="20000"/>
          </a:bodyPr>
          <a:lstStyle/>
          <a:p>
            <a:pPr lvl="0" algn="l"/>
            <a:r>
              <a:rPr lang="cs-CZ" sz="2900" dirty="0"/>
              <a:t>• Formální x materiální pojetí sídla – 136 a násl. NOZ</a:t>
            </a:r>
          </a:p>
          <a:p>
            <a:pPr lvl="0" algn="l"/>
            <a:r>
              <a:rPr lang="cs-CZ" sz="2900" dirty="0"/>
              <a:t>• Sídlo ve společenské smlouvě – postačí obec</a:t>
            </a:r>
          </a:p>
          <a:p>
            <a:pPr lvl="0" algn="l"/>
            <a:r>
              <a:rPr lang="cs-CZ" sz="2900" dirty="0"/>
              <a:t>• Sídlo v OR – přesná adresa ztotožněná v registru adres</a:t>
            </a:r>
          </a:p>
          <a:p>
            <a:pPr lvl="0" algn="l"/>
            <a:endParaRPr lang="cs-CZ" sz="2900" dirty="0"/>
          </a:p>
          <a:p>
            <a:pPr lvl="0" algn="l"/>
            <a:r>
              <a:rPr lang="cs-CZ" sz="2900" b="1" dirty="0"/>
              <a:t>Právní důvod užívání sídla</a:t>
            </a:r>
          </a:p>
          <a:p>
            <a:pPr lvl="0" algn="l"/>
            <a:r>
              <a:rPr lang="cs-CZ" sz="2900" dirty="0"/>
              <a:t>• Doklad o tom, že vlastník nemovitostí souhlasí s umístěním sídla</a:t>
            </a:r>
          </a:p>
          <a:p>
            <a:pPr lvl="0" algn="l"/>
            <a:r>
              <a:rPr lang="cs-CZ" sz="2900" dirty="0"/>
              <a:t>• Ne/postačí nájemní smlouva? </a:t>
            </a:r>
          </a:p>
          <a:p>
            <a:pPr lvl="0" algn="l"/>
            <a:r>
              <a:rPr lang="cs-CZ" sz="2900" dirty="0"/>
              <a:t>• LV</a:t>
            </a:r>
          </a:p>
        </p:txBody>
      </p:sp>
    </p:spTree>
    <p:extLst>
      <p:ext uri="{BB962C8B-B14F-4D97-AF65-F5344CB8AC3E}">
        <p14:creationId xmlns:p14="http://schemas.microsoft.com/office/powerpoint/2010/main" val="9594149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5946B5-5FFD-4770-B69F-3C168D63DF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280160"/>
            <a:ext cx="9561534" cy="1081578"/>
          </a:xfrm>
        </p:spPr>
        <p:txBody>
          <a:bodyPr/>
          <a:lstStyle/>
          <a:p>
            <a:r>
              <a:rPr lang="cs-CZ" b="1" dirty="0"/>
              <a:t>Právní předpisy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F49AE3E-DF28-41D9-AF4B-7588697380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88720" y="2751513"/>
            <a:ext cx="9896814" cy="3266902"/>
          </a:xfrm>
        </p:spPr>
        <p:txBody>
          <a:bodyPr>
            <a:normAutofit fontScale="77500" lnSpcReduction="20000"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altLang="cs-CZ" dirty="0"/>
              <a:t>LZPS – čl. 26 – právo na svobodnou volbu povolání a podnikání a provozovat samostatnou činnost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altLang="cs-CZ" dirty="0"/>
              <a:t>LZPS čl. 11 – každý má právo vlastnit majetek - ochrana vlastnického práva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altLang="cs-CZ" dirty="0"/>
              <a:t>Zákon č. 89/2012 Sb., občanský zákoník (NOZ)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altLang="cs-CZ" dirty="0"/>
              <a:t>Zákon č. 90/2012 Sb., zákon o obchodních korporacích (ZOK)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altLang="cs-CZ" dirty="0"/>
              <a:t>Zákon č. 304/2013 Sb., o veřejných rejstřících právnických a fyzických osob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altLang="cs-CZ" dirty="0"/>
              <a:t>Zákon č. 455/1991 Sb., Zákon o živnostenském podnikání </a:t>
            </a:r>
          </a:p>
          <a:p>
            <a:pPr algn="just"/>
            <a:r>
              <a:rPr lang="cs-CZ" altLang="cs-CZ" dirty="0"/>
              <a:t>a další…</a:t>
            </a:r>
          </a:p>
        </p:txBody>
      </p:sp>
    </p:spTree>
    <p:extLst>
      <p:ext uri="{BB962C8B-B14F-4D97-AF65-F5344CB8AC3E}">
        <p14:creationId xmlns:p14="http://schemas.microsoft.com/office/powerpoint/2010/main" val="35090959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5946B5-5FFD-4770-B69F-3C168D63DF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29259" y="3021496"/>
            <a:ext cx="11133482" cy="1013792"/>
          </a:xfrm>
        </p:spPr>
        <p:txBody>
          <a:bodyPr>
            <a:normAutofit/>
          </a:bodyPr>
          <a:lstStyle/>
          <a:p>
            <a:r>
              <a:rPr lang="cs-CZ" b="1" dirty="0"/>
              <a:t>Děkuji za pozornost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10D42D50-0653-4FF6-B365-193A2580330F}"/>
              </a:ext>
            </a:extLst>
          </p:cNvPr>
          <p:cNvSpPr txBox="1"/>
          <p:nvPr/>
        </p:nvSpPr>
        <p:spPr>
          <a:xfrm>
            <a:off x="8875644" y="5903556"/>
            <a:ext cx="108137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Mgr. Marek Pšenko</a:t>
            </a:r>
          </a:p>
          <a:p>
            <a:r>
              <a:rPr lang="cs-CZ" dirty="0"/>
              <a:t>psenko.marek@gmail.com</a:t>
            </a:r>
          </a:p>
        </p:txBody>
      </p:sp>
    </p:spTree>
    <p:extLst>
      <p:ext uri="{BB962C8B-B14F-4D97-AF65-F5344CB8AC3E}">
        <p14:creationId xmlns:p14="http://schemas.microsoft.com/office/powerpoint/2010/main" val="34049799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5946B5-5FFD-4770-B69F-3C168D63DF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15233" y="3000894"/>
            <a:ext cx="9561534" cy="1081578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Základní pojmy – NOZ a ZOK</a:t>
            </a:r>
            <a:br>
              <a:rPr lang="cs-CZ" b="1" dirty="0"/>
            </a:br>
            <a:r>
              <a:rPr lang="cs-CZ" sz="2700" b="1" dirty="0"/>
              <a:t>předpoklad pro zahájení podnikání, založení a správu obchodní společnosti </a:t>
            </a:r>
            <a:br>
              <a:rPr lang="cs-CZ" sz="2700" b="1" dirty="0"/>
            </a:br>
            <a:r>
              <a:rPr lang="cs-CZ" sz="2700" b="1" dirty="0"/>
              <a:t>(správce, společník)</a:t>
            </a:r>
          </a:p>
        </p:txBody>
      </p:sp>
    </p:spTree>
    <p:extLst>
      <p:ext uri="{BB962C8B-B14F-4D97-AF65-F5344CB8AC3E}">
        <p14:creationId xmlns:p14="http://schemas.microsoft.com/office/powerpoint/2010/main" val="37742932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5946B5-5FFD-4770-B69F-3C168D63DF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280160"/>
            <a:ext cx="9561534" cy="1081578"/>
          </a:xfrm>
        </p:spPr>
        <p:txBody>
          <a:bodyPr>
            <a:normAutofit fontScale="90000"/>
          </a:bodyPr>
          <a:lstStyle/>
          <a:p>
            <a:r>
              <a:rPr lang="cs-CZ" sz="5400" b="1" dirty="0"/>
              <a:t>Hlavní zásady NOZ  </a:t>
            </a:r>
            <a:br>
              <a:rPr lang="cs-CZ" sz="5400" b="1" dirty="0"/>
            </a:br>
            <a:r>
              <a:rPr lang="cs-CZ" sz="3900" b="1" dirty="0"/>
              <a:t>(relevantní pro oblast právní úpravy podnikání)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F49AE3E-DF28-41D9-AF4B-7588697380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88720" y="2751513"/>
            <a:ext cx="9896814" cy="3266902"/>
          </a:xfrm>
        </p:spPr>
        <p:txBody>
          <a:bodyPr>
            <a:normAutofit fontScale="85000" lnSpcReduction="10000"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altLang="cs-CZ" dirty="0"/>
              <a:t>§ 1 NOZ – soukromé právo, dispozitivnost, autonomie vůle, smluvní volnost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altLang="cs-CZ" dirty="0"/>
              <a:t>§ 2 NOZ – interpretace zákona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altLang="cs-CZ" dirty="0"/>
              <a:t>Demonstrativně výčet § 3 NOZ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altLang="cs-CZ" dirty="0"/>
              <a:t>Běžná péče (§ 4 NOZ) vs. odborná (§ 5 NOZ)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altLang="cs-CZ" dirty="0"/>
              <a:t>Povinnost poctivého jednání (§ 6 NOZ)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altLang="cs-CZ" dirty="0"/>
              <a:t>Presumpce poctivosti a dobré víry (§ 7 NOZ)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cs-CZ" altLang="cs-CZ" dirty="0"/>
              <a:t>Aplikace i na stará práva a povinnosti (§ 3030 NOZ)</a:t>
            </a:r>
          </a:p>
        </p:txBody>
      </p:sp>
    </p:spTree>
    <p:extLst>
      <p:ext uri="{BB962C8B-B14F-4D97-AF65-F5344CB8AC3E}">
        <p14:creationId xmlns:p14="http://schemas.microsoft.com/office/powerpoint/2010/main" val="4075454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5946B5-5FFD-4770-B69F-3C168D63DF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90516"/>
            <a:ext cx="9561534" cy="2387600"/>
          </a:xfrm>
        </p:spPr>
        <p:txBody>
          <a:bodyPr/>
          <a:lstStyle/>
          <a:p>
            <a:r>
              <a:rPr lang="cs-CZ" sz="4900" b="1" dirty="0" err="1"/>
              <a:t>Dispozitivita</a:t>
            </a:r>
            <a:r>
              <a:rPr lang="cs-CZ" sz="4900" b="1" dirty="0"/>
              <a:t> a </a:t>
            </a:r>
            <a:r>
              <a:rPr lang="cs-CZ" sz="4900" b="1" dirty="0" err="1"/>
              <a:t>kogentnost</a:t>
            </a:r>
            <a:r>
              <a:rPr lang="cs-CZ" sz="4900" b="1" dirty="0"/>
              <a:t> (§ 1 odst. 2)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F49AE3E-DF28-41D9-AF4B-7588697380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63783" y="2643448"/>
            <a:ext cx="10274530" cy="3707476"/>
          </a:xfrm>
        </p:spPr>
        <p:txBody>
          <a:bodyPr>
            <a:normAutofit fontScale="85000" lnSpcReduction="20000"/>
          </a:bodyPr>
          <a:lstStyle/>
          <a:p>
            <a:pPr lvl="0" algn="l"/>
            <a:r>
              <a:rPr lang="cs-CZ" sz="2000" dirty="0"/>
              <a:t>• Důraz na </a:t>
            </a:r>
            <a:r>
              <a:rPr lang="cs-CZ" sz="2000" dirty="0" err="1"/>
              <a:t>dispozitivitu</a:t>
            </a:r>
            <a:r>
              <a:rPr lang="cs-CZ" sz="2000" dirty="0"/>
              <a:t> – </a:t>
            </a:r>
            <a:r>
              <a:rPr lang="cs-CZ" sz="2000" dirty="0" err="1"/>
              <a:t>kogentnost</a:t>
            </a:r>
            <a:r>
              <a:rPr lang="cs-CZ" sz="2000" dirty="0"/>
              <a:t> je výjimečná </a:t>
            </a:r>
          </a:p>
          <a:p>
            <a:pPr lvl="0" algn="l"/>
            <a:r>
              <a:rPr lang="cs-CZ" sz="2000" dirty="0"/>
              <a:t>• Odchylné ujednání je přípustné, neporušuje-li se jím: </a:t>
            </a:r>
          </a:p>
          <a:p>
            <a:pPr lvl="0" algn="l"/>
            <a:r>
              <a:rPr lang="cs-CZ" sz="2000" dirty="0"/>
              <a:t>	• Výslovný zákonný zákaz </a:t>
            </a:r>
          </a:p>
          <a:p>
            <a:pPr lvl="0" algn="l"/>
            <a:r>
              <a:rPr lang="cs-CZ" sz="2000" dirty="0"/>
              <a:t>	• Dobré mravy </a:t>
            </a:r>
          </a:p>
          <a:p>
            <a:pPr lvl="0" algn="l"/>
            <a:r>
              <a:rPr lang="cs-CZ" sz="2000" dirty="0"/>
              <a:t>	• Veřejný pořádek </a:t>
            </a:r>
          </a:p>
          <a:p>
            <a:pPr lvl="0" algn="l"/>
            <a:r>
              <a:rPr lang="cs-CZ" sz="2000" dirty="0"/>
              <a:t>	• Právo týkající se postavení osob - kogentní</a:t>
            </a:r>
          </a:p>
          <a:p>
            <a:pPr lvl="0" algn="l"/>
            <a:r>
              <a:rPr lang="cs-CZ" sz="2000" dirty="0"/>
              <a:t>	• Právo na ochranu osobnosti - kogentní</a:t>
            </a:r>
          </a:p>
          <a:p>
            <a:pPr lvl="0" algn="l"/>
            <a:r>
              <a:rPr lang="cs-CZ" sz="2000" dirty="0"/>
              <a:t>• Úprava věcných práv a dědického práva - kogentní</a:t>
            </a:r>
          </a:p>
          <a:p>
            <a:pPr lvl="0" algn="l"/>
            <a:r>
              <a:rPr lang="cs-CZ" sz="2000" dirty="0"/>
              <a:t>• Dílčí širší výjimky z obecné dispozitivnosti smluvního práva (kupř. smlouvy se spotřebiteli, ochrana nájmu….)</a:t>
            </a:r>
            <a:endParaRPr lang="cs-CZ" altLang="cs-CZ" sz="28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09879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5946B5-5FFD-4770-B69F-3C168D63DF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6596" y="-831735"/>
            <a:ext cx="11238807" cy="2461491"/>
          </a:xfrm>
        </p:spPr>
        <p:txBody>
          <a:bodyPr>
            <a:normAutofit/>
          </a:bodyPr>
          <a:lstStyle/>
          <a:p>
            <a:r>
              <a:rPr lang="cs-CZ" sz="4000" b="1" dirty="0"/>
              <a:t>Hledisko průměrně rozumného člověka (§ 4)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F49AE3E-DF28-41D9-AF4B-7588697380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47651" y="2227810"/>
            <a:ext cx="10498975" cy="4231179"/>
          </a:xfrm>
        </p:spPr>
        <p:txBody>
          <a:bodyPr>
            <a:normAutofit fontScale="85000" lnSpcReduction="10000"/>
          </a:bodyPr>
          <a:lstStyle/>
          <a:p>
            <a:pPr lvl="0" algn="l"/>
            <a:r>
              <a:rPr lang="cs-CZ" sz="2000" dirty="0"/>
              <a:t>• Je třeba, aby se lidé v běžné praxi mohli spolehnout na to, že když s někým jednají a není-li tu zjevný exces, mohou vycházet z toho, </a:t>
            </a:r>
          </a:p>
          <a:p>
            <a:pPr lvl="0" algn="l"/>
            <a:r>
              <a:rPr lang="cs-CZ" sz="2000" dirty="0"/>
              <a:t>	• že jejich smluvní partner je nadán alespoň rozumem průměrně rozumného člověka a </a:t>
            </a:r>
          </a:p>
          <a:p>
            <a:pPr lvl="0" algn="l"/>
            <a:r>
              <a:rPr lang="cs-CZ" sz="2000" dirty="0"/>
              <a:t>	• že jej též umí řádně používat </a:t>
            </a:r>
          </a:p>
          <a:p>
            <a:pPr lvl="0" algn="l"/>
            <a:r>
              <a:rPr lang="cs-CZ" sz="2000" dirty="0"/>
              <a:t>• Slouží k udržení určité elementární právní jistoty </a:t>
            </a:r>
          </a:p>
          <a:p>
            <a:pPr lvl="0" algn="l"/>
            <a:r>
              <a:rPr lang="cs-CZ" sz="2000" dirty="0"/>
              <a:t>• Zdravý selský rozum </a:t>
            </a:r>
          </a:p>
          <a:p>
            <a:pPr lvl="0" algn="l"/>
            <a:r>
              <a:rPr lang="cs-CZ" sz="2000" dirty="0"/>
              <a:t>• Použití – např. </a:t>
            </a:r>
          </a:p>
          <a:p>
            <a:pPr lvl="0" algn="l"/>
            <a:r>
              <a:rPr lang="cs-CZ" sz="2000" dirty="0"/>
              <a:t>	• Při výkladu právního jednání (§ 556 odst. 1) </a:t>
            </a:r>
          </a:p>
          <a:p>
            <a:pPr lvl="0" algn="l"/>
            <a:r>
              <a:rPr lang="cs-CZ" sz="2000" dirty="0"/>
              <a:t>	• Při posouzení, zda se jedná o překvapivé ujednání (§ 1753) </a:t>
            </a:r>
          </a:p>
          <a:p>
            <a:pPr lvl="0" algn="l"/>
            <a:r>
              <a:rPr lang="cs-CZ" sz="2000" dirty="0"/>
              <a:t>	• Při zkoumání nedbalosti (§ 2912 odst. 1)</a:t>
            </a:r>
            <a:endParaRPr lang="cs-CZ" altLang="cs-CZ" sz="2000" dirty="0"/>
          </a:p>
        </p:txBody>
      </p:sp>
    </p:spTree>
    <p:extLst>
      <p:ext uri="{BB962C8B-B14F-4D97-AF65-F5344CB8AC3E}">
        <p14:creationId xmlns:p14="http://schemas.microsoft.com/office/powerpoint/2010/main" val="8751343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amask">
  <a:themeElements>
    <a:clrScheme name="Damask">
      <a:dk1>
        <a:sysClr val="windowText" lastClr="000000"/>
      </a:dk1>
      <a:lt1>
        <a:sysClr val="window" lastClr="FFFFFF"/>
      </a:lt1>
      <a:dk2>
        <a:srgbClr val="2A5B7F"/>
      </a:dk2>
      <a:lt2>
        <a:srgbClr val="ABDAFC"/>
      </a:lt2>
      <a:accent1>
        <a:srgbClr val="9EC544"/>
      </a:accent1>
      <a:accent2>
        <a:srgbClr val="50BEA3"/>
      </a:accent2>
      <a:accent3>
        <a:srgbClr val="4A9CCC"/>
      </a:accent3>
      <a:accent4>
        <a:srgbClr val="9A66CA"/>
      </a:accent4>
      <a:accent5>
        <a:srgbClr val="C54F71"/>
      </a:accent5>
      <a:accent6>
        <a:srgbClr val="DE9C3C"/>
      </a:accent6>
      <a:hlink>
        <a:srgbClr val="6BA9DA"/>
      </a:hlink>
      <a:folHlink>
        <a:srgbClr val="A0BCD3"/>
      </a:folHlink>
    </a:clrScheme>
    <a:fontScheme name="Damask">
      <a:majorFont>
        <a:latin typeface="Bookman Old Style" panose="02050604050505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amask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105000"/>
                <a:lumMod val="110000"/>
              </a:schemeClr>
            </a:gs>
            <a:gs pos="100000">
              <a:schemeClr val="phClr">
                <a:tint val="78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0000"/>
                <a:lumMod val="104000"/>
              </a:schemeClr>
            </a:gs>
            <a:gs pos="69000">
              <a:schemeClr val="phClr">
                <a:shade val="86000"/>
                <a:satMod val="130000"/>
                <a:lumMod val="102000"/>
              </a:schemeClr>
            </a:gs>
            <a:gs pos="100000">
              <a:schemeClr val="phClr">
                <a:shade val="72000"/>
                <a:satMod val="130000"/>
                <a:lumMod val="100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sy="96000" rotWithShape="0">
              <a:srgbClr val="000000">
                <a:alpha val="54000"/>
              </a:srgbClr>
            </a:outerShdw>
          </a:effectLst>
        </a:effectStyle>
        <a:effectStyle>
          <a:effectLst>
            <a:outerShdw blurRad="76200" dist="38100" dir="5400000" algn="ctr" rotWithShape="0">
              <a:srgbClr val="000000">
                <a:alpha val="76000"/>
              </a:srgbClr>
            </a:outerShdw>
          </a:effectLst>
          <a:scene3d>
            <a:camera prst="orthographicFront">
              <a:rot lat="0" lon="0" rev="0"/>
            </a:camera>
            <a:lightRig rig="balanced" dir="t"/>
          </a:scene3d>
          <a:sp3d prstMaterial="matte">
            <a:bevelT w="25400" h="254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18000"/>
                <a:satMod val="160000"/>
                <a:lumMod val="28000"/>
              </a:schemeClr>
              <a:schemeClr val="phClr">
                <a:tint val="95000"/>
                <a:satMod val="160000"/>
                <a:lumMod val="116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amask" id="{F9A299A0-33D0-4E0F-9F3F-7163E3744208}" vid="{746EEEEA-FB6A-406B-B510-531588D54811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TM04033921[[fn=Damašek]]</Template>
  <TotalTime>5692</TotalTime>
  <Words>4100</Words>
  <Application>Microsoft Office PowerPoint</Application>
  <PresentationFormat>Širokoúhlá obrazovka</PresentationFormat>
  <Paragraphs>359</Paragraphs>
  <Slides>50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50</vt:i4>
      </vt:variant>
    </vt:vector>
  </HeadingPairs>
  <TitlesOfParts>
    <vt:vector size="55" baseType="lpstr">
      <vt:lpstr>Arial</vt:lpstr>
      <vt:lpstr>Bookman Old Style</vt:lpstr>
      <vt:lpstr>Calibri</vt:lpstr>
      <vt:lpstr>Rockwell</vt:lpstr>
      <vt:lpstr>Damask</vt:lpstr>
      <vt:lpstr>1. blok – úvod, podmínky, začátek podnikání</vt:lpstr>
      <vt:lpstr>OSNOVA</vt:lpstr>
      <vt:lpstr>Organizace předmětu FAQ</vt:lpstr>
      <vt:lpstr>I. Právní předpisy, základní pojmy</vt:lpstr>
      <vt:lpstr>Právní předpisy</vt:lpstr>
      <vt:lpstr>Základní pojmy – NOZ a ZOK předpoklad pro zahájení podnikání, založení a správu obchodní společnosti  (správce, společník)</vt:lpstr>
      <vt:lpstr>Hlavní zásady NOZ   (relevantní pro oblast právní úpravy podnikání)</vt:lpstr>
      <vt:lpstr>Dispozitivita a kogentnost (§ 1 odst. 2)</vt:lpstr>
      <vt:lpstr>Hledisko průměrně rozumného člověka (§ 4)</vt:lpstr>
      <vt:lpstr>Průměrně rozumný člověk – negativní vymezení</vt:lpstr>
      <vt:lpstr>Vyšší nároky na odborníky (§ 5)</vt:lpstr>
      <vt:lpstr>Právnické osoby a jednání za ně</vt:lpstr>
      <vt:lpstr>Kategorizace osob</vt:lpstr>
      <vt:lpstr>Kategorizace osob</vt:lpstr>
      <vt:lpstr>Vztah mezi úpravou v NOZ a ZOK</vt:lpstr>
      <vt:lpstr>Obecná úprava orgánů PO</vt:lpstr>
      <vt:lpstr>Obecná úprava orgánů PO</vt:lpstr>
      <vt:lpstr>Obecná úprava orgánů PO</vt:lpstr>
      <vt:lpstr>Právnické osoby a jednání za ně</vt:lpstr>
      <vt:lpstr>Právnické osoby a jednání za ně</vt:lpstr>
      <vt:lpstr>Struktura orgánů kapitálové společnosti</vt:lpstr>
      <vt:lpstr>Struktura orgánů s.r.o.</vt:lpstr>
      <vt:lpstr>Struktura orgánů a.s.</vt:lpstr>
      <vt:lpstr>Podmínky výkonu funkce</vt:lpstr>
      <vt:lpstr>Výkon funkce a osvědčení úpadku</vt:lpstr>
      <vt:lpstr>Další podmínky výkonu funkce dle ZOK</vt:lpstr>
      <vt:lpstr>Živnostenské podnikání</vt:lpstr>
      <vt:lpstr>Živnostenské podnikání</vt:lpstr>
      <vt:lpstr>Živnostenské podnikání</vt:lpstr>
      <vt:lpstr>Podmínky provozování</vt:lpstr>
      <vt:lpstr>Odpovědný zástupce</vt:lpstr>
      <vt:lpstr>Zánik ŽO</vt:lpstr>
      <vt:lpstr>Živnostenská správa</vt:lpstr>
      <vt:lpstr>Živnostenská správa</vt:lpstr>
      <vt:lpstr>Živnostenská správa</vt:lpstr>
      <vt:lpstr>Živnostenská kontrola</vt:lpstr>
      <vt:lpstr>Živnostenská kontrola</vt:lpstr>
      <vt:lpstr>Odpovědnost – statutární orgán</vt:lpstr>
      <vt:lpstr>Odpovědnost – obchodní korporace</vt:lpstr>
      <vt:lpstr>Odpovědnost – obecně</vt:lpstr>
      <vt:lpstr>Odpovědnost</vt:lpstr>
      <vt:lpstr>Odpovědnost</vt:lpstr>
      <vt:lpstr>Založení živnosti, založení obch. korporace (s.r.o.)</vt:lpstr>
      <vt:lpstr>Založení obch. korporace - chronologicky</vt:lpstr>
      <vt:lpstr>Jednání za korporaci před vznikem</vt:lpstr>
      <vt:lpstr>Společenská smlouva, podnikatelské oprávnění </vt:lpstr>
      <vt:lpstr>Vklady – správce vkladů</vt:lpstr>
      <vt:lpstr>Nepeněžité vklady</vt:lpstr>
      <vt:lpstr>Sídlo</vt:lpstr>
      <vt:lpstr>Děkuji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Právo směnečné a šekové</dc:title>
  <dc:creator>koncipient</dc:creator>
  <cp:lastModifiedBy>Martin Sterba (HCI)</cp:lastModifiedBy>
  <cp:revision>106</cp:revision>
  <cp:lastPrinted>2018-10-29T11:12:26Z</cp:lastPrinted>
  <dcterms:created xsi:type="dcterms:W3CDTF">2017-12-03T13:48:10Z</dcterms:created>
  <dcterms:modified xsi:type="dcterms:W3CDTF">2022-02-18T15:30:18Z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13ed54b0-3371-4c9f-b9e0-3039d14ae50d_Enabled">
    <vt:lpwstr>true</vt:lpwstr>
  </property>
  <property fmtid="{D5CDD505-2E9C-101B-9397-08002B2CF9AE}" pid="3" name="MSIP_Label_13ed54b0-3371-4c9f-b9e0-3039d14ae50d_SetDate">
    <vt:lpwstr>2022-02-18T10:09:02Z</vt:lpwstr>
  </property>
  <property fmtid="{D5CDD505-2E9C-101B-9397-08002B2CF9AE}" pid="4" name="MSIP_Label_13ed54b0-3371-4c9f-b9e0-3039d14ae50d_Method">
    <vt:lpwstr>Standard</vt:lpwstr>
  </property>
  <property fmtid="{D5CDD505-2E9C-101B-9397-08002B2CF9AE}" pid="5" name="MSIP_Label_13ed54b0-3371-4c9f-b9e0-3039d14ae50d_Name">
    <vt:lpwstr>Internal</vt:lpwstr>
  </property>
  <property fmtid="{D5CDD505-2E9C-101B-9397-08002B2CF9AE}" pid="6" name="MSIP_Label_13ed54b0-3371-4c9f-b9e0-3039d14ae50d_SiteId">
    <vt:lpwstr>5675d321-19d1-4c95-9684-2c28ac8f80a4</vt:lpwstr>
  </property>
  <property fmtid="{D5CDD505-2E9C-101B-9397-08002B2CF9AE}" pid="7" name="MSIP_Label_13ed54b0-3371-4c9f-b9e0-3039d14ae50d_ActionId">
    <vt:lpwstr>82bd3268-04aa-43eb-b3a4-57c5b4015a6c</vt:lpwstr>
  </property>
  <property fmtid="{D5CDD505-2E9C-101B-9397-08002B2CF9AE}" pid="8" name="MSIP_Label_13ed54b0-3371-4c9f-b9e0-3039d14ae50d_ContentBits">
    <vt:lpwstr>2</vt:lpwstr>
  </property>
</Properties>
</file>