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notesMasterIdLst>
    <p:notesMasterId r:id="rId16"/>
  </p:notes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70" r:id="rId9"/>
    <p:sldId id="276" r:id="rId10"/>
    <p:sldId id="273" r:id="rId11"/>
    <p:sldId id="285" r:id="rId12"/>
    <p:sldId id="286" r:id="rId13"/>
    <p:sldId id="284" r:id="rId14"/>
    <p:sldId id="277" r:id="rId15"/>
  </p:sldIdLst>
  <p:sldSz cx="9144000" cy="6858000" type="screen4x3"/>
  <p:notesSz cx="6888163" cy="100187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99"/>
    <a:srgbClr val="00FF99"/>
    <a:srgbClr val="00FF00"/>
    <a:srgbClr val="00CC00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Tmavý styl 2 – zvýraznění 3/zvýraznění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/>
          <a:lstStyle>
            <a:lvl1pPr algn="r">
              <a:defRPr sz="1300"/>
            </a:lvl1pPr>
          </a:lstStyle>
          <a:p>
            <a:fld id="{21C701A8-04A7-4575-A5EF-210262F0D376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06" tIns="48303" rIns="96606" bIns="4830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8817" y="4758889"/>
            <a:ext cx="5510530" cy="4508421"/>
          </a:xfrm>
          <a:prstGeom prst="rect">
            <a:avLst/>
          </a:prstGeom>
        </p:spPr>
        <p:txBody>
          <a:bodyPr vert="horz" lIns="96606" tIns="48303" rIns="96606" bIns="48303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901698" y="9516038"/>
            <a:ext cx="2984871" cy="500936"/>
          </a:xfrm>
          <a:prstGeom prst="rect">
            <a:avLst/>
          </a:prstGeom>
        </p:spPr>
        <p:txBody>
          <a:bodyPr vert="horz" lIns="96606" tIns="48303" rIns="96606" bIns="48303" rtlCol="0" anchor="b"/>
          <a:lstStyle>
            <a:lvl1pPr algn="r">
              <a:defRPr sz="1300"/>
            </a:lvl1pPr>
          </a:lstStyle>
          <a:p>
            <a:fld id="{3BDF2DAD-192B-4340-B9BC-D27247C240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837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F2DAD-192B-4340-B9BC-D27247C2409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8854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28.04.2022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zechinvest.org/getattachment/Unsere-Dienstleistungen/Investitionsanreize/Investicni-pobidky-MNFG-2022.pdf#page=2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Lokalizační chování firem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sz="3200" dirty="0"/>
              <a:t>Regionální ekonomie a politika II</a:t>
            </a:r>
          </a:p>
          <a:p>
            <a:r>
              <a:rPr lang="cs-CZ"/>
              <a:t>Prof. </a:t>
            </a:r>
            <a:r>
              <a:rPr lang="cs-CZ" dirty="0"/>
              <a:t>RNDr. Milan </a:t>
            </a:r>
            <a:r>
              <a:rPr lang="cs-CZ" dirty="0" err="1"/>
              <a:t>Viturka</a:t>
            </a:r>
            <a:r>
              <a:rPr lang="cs-CZ" dirty="0"/>
              <a:t>, CSc.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3959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638200"/>
            <a:ext cx="8229600" cy="486544"/>
          </a:xfrm>
        </p:spPr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Formy investičních pobídek v ČR</a:t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755576" y="1844824"/>
            <a:ext cx="7920880" cy="260840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endParaRPr lang="cs-CZ" sz="14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Sleva na dani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z příjmů právnických osob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vytváření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nových pracovních míst</a:t>
            </a:r>
            <a:endParaRPr lang="cs-CZ" sz="14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rekvalifikace nebo školení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nových zaměstnanců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Osvobození od daně z nemovitostí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ve zvýhodněných průmyslových zónách 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Hmotná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podpora na pořízení majetku 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– pouze pro strategické investiční akce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Majetek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, kde nové strojní zařízení </a:t>
            </a: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musí tvořit 50 % uznatelných nákladů</a:t>
            </a: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cs-CZ" sz="1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Veřejná podpora</a:t>
            </a:r>
          </a:p>
          <a:p>
            <a:pPr algn="just">
              <a:spcAft>
                <a:spcPts val="600"/>
              </a:spcAft>
            </a:pPr>
            <a:r>
              <a:rPr lang="cs-CZ" sz="1400" dirty="0">
                <a:solidFill>
                  <a:srgbClr val="00B050"/>
                </a:solidFill>
                <a:latin typeface="Times New Roman" panose="02020603050405020304" pitchFamily="18" charset="0"/>
              </a:rPr>
              <a:t>25 % z uznatelných nákladů pro velké podniky pro celou Českou republiku, kromě Prahy.</a:t>
            </a:r>
          </a:p>
        </p:txBody>
      </p:sp>
    </p:spTree>
    <p:extLst>
      <p:ext uri="{BB962C8B-B14F-4D97-AF65-F5344CB8AC3E}">
        <p14:creationId xmlns:p14="http://schemas.microsoft.com/office/powerpoint/2010/main" val="2556863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277E77F-EF38-4C25-A4FF-909C405FA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42124" y="1202292"/>
            <a:ext cx="6311256" cy="4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1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27BDF938-7070-4378-92E0-9DA18FDC87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109903"/>
              </p:ext>
            </p:extLst>
          </p:nvPr>
        </p:nvGraphicFramePr>
        <p:xfrm>
          <a:off x="279643" y="594000"/>
          <a:ext cx="8864357" cy="62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Acrobat Document" r:id="rId3" imgW="8019999" imgH="5667233" progId="AcroExch.Document.DC">
                  <p:embed/>
                </p:oleObj>
              </mc:Choice>
              <mc:Fallback>
                <p:oleObj name="Acrobat Document" r:id="rId3" imgW="8019999" imgH="566723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9643" y="594000"/>
                        <a:ext cx="8864357" cy="6264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814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E0939C6-BD8D-4E48-9BA5-A81478AC7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90" y="3343648"/>
            <a:ext cx="140220" cy="17070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BC61F7A-1553-49E8-AD96-E6FA70E0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0" y="3496048"/>
            <a:ext cx="140220" cy="1707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2364F79-DD3C-40C8-A437-E166B94FF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48448"/>
            <a:ext cx="5184576" cy="2519477"/>
          </a:xfrm>
          <a:prstGeom prst="rect">
            <a:avLst/>
          </a:prstGeom>
        </p:spPr>
      </p:pic>
      <p:sp>
        <p:nvSpPr>
          <p:cNvPr id="5" name="Rectangle 1">
            <a:hlinkClick r:id="rId3" tooltip="Strana 2"/>
            <a:extLst>
              <a:ext uri="{FF2B5EF4-FFF2-40B4-BE49-F238E27FC236}">
                <a16:creationId xmlns:a16="http://schemas.microsoft.com/office/drawing/2014/main" id="{20C75F4F-6D10-490E-AC58-761048D1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-846762"/>
            <a:ext cx="144016" cy="171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FE2D376-40BB-4503-B149-325EAE1B14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856" y="1825646"/>
            <a:ext cx="3168352" cy="199350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DA8C024-9744-454E-8038-3A41D5DD28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9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99847"/>
            <a:ext cx="9144000" cy="6258305"/>
          </a:xfrm>
          <a:prstGeom prst="rect">
            <a:avLst/>
          </a:prstGeom>
          <a:effectLst>
            <a:glow rad="127000">
              <a:schemeClr val="bg1"/>
            </a:glow>
            <a:outerShdw blurRad="50800" dist="50800" dir="4800000" algn="ctr" rotWithShape="0">
              <a:schemeClr val="bg1"/>
            </a:outerShdw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60113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5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548680"/>
            <a:ext cx="8752697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42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cs-CZ" dirty="0"/>
            </a:br>
            <a:r>
              <a:rPr lang="cs-CZ" dirty="0"/>
              <a:t>Procesy podmiňující mobilní investice firem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704184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globalizace ekonomické aktivity</a:t>
            </a:r>
          </a:p>
          <a:p>
            <a:pPr lvl="0" hangingPunct="0"/>
            <a:r>
              <a:rPr lang="cs-CZ" sz="3200" dirty="0"/>
              <a:t>vytváření vnitřně integrovaných hospodářských seskupení </a:t>
            </a:r>
          </a:p>
          <a:p>
            <a:pPr lvl="0" hangingPunct="0"/>
            <a:r>
              <a:rPr lang="cs-CZ" sz="3200" dirty="0"/>
              <a:t>změny v povaze výroby v reakci na růst spotřebitelské poptávky po lepší kvalitě, různorodosti a rychlosti dodávek zboží</a:t>
            </a:r>
          </a:p>
          <a:p>
            <a:pPr lvl="0" hangingPunct="0"/>
            <a:r>
              <a:rPr lang="cs-CZ" sz="3200" dirty="0"/>
              <a:t>všestranné zlepšování dopravní a spojové infrastruktury</a:t>
            </a:r>
          </a:p>
        </p:txBody>
      </p:sp>
    </p:spTree>
    <p:extLst>
      <p:ext uri="{BB962C8B-B14F-4D97-AF65-F5344CB8AC3E}">
        <p14:creationId xmlns:p14="http://schemas.microsoft.com/office/powerpoint/2010/main" val="2676648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Faktory stimulující firmy k prostorovým přesunům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632176"/>
          </a:xfrm>
        </p:spPr>
        <p:txBody>
          <a:bodyPr>
            <a:normAutofit/>
          </a:bodyPr>
          <a:lstStyle/>
          <a:p>
            <a:pPr hangingPunct="0"/>
            <a:r>
              <a:rPr lang="cs-CZ" sz="3200" dirty="0"/>
              <a:t>tržní faktory </a:t>
            </a:r>
          </a:p>
          <a:p>
            <a:pPr lvl="0" hangingPunct="0"/>
            <a:r>
              <a:rPr lang="cs-CZ" sz="3200" dirty="0"/>
              <a:t>technologické faktory </a:t>
            </a:r>
          </a:p>
          <a:p>
            <a:pPr lvl="0" hangingPunct="0"/>
            <a:r>
              <a:rPr lang="cs-CZ" sz="3200" dirty="0"/>
              <a:t>konkurenční faktory </a:t>
            </a:r>
          </a:p>
          <a:p>
            <a:pPr lvl="0" hangingPunct="0"/>
            <a:r>
              <a:rPr lang="cs-CZ" sz="3200" dirty="0"/>
              <a:t>regulační faktory </a:t>
            </a:r>
          </a:p>
          <a:p>
            <a:pPr lvl="0" hangingPunct="0"/>
            <a:r>
              <a:rPr lang="cs-CZ" sz="3200" dirty="0"/>
              <a:t>geografické faktory</a:t>
            </a:r>
          </a:p>
        </p:txBody>
      </p:sp>
    </p:spTree>
    <p:extLst>
      <p:ext uri="{BB962C8B-B14F-4D97-AF65-F5344CB8AC3E}">
        <p14:creationId xmlns:p14="http://schemas.microsoft.com/office/powerpoint/2010/main" val="895136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typy reakcí rozvoje firem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hangingPunct="0"/>
            <a:r>
              <a:rPr lang="cs-CZ" sz="3600" dirty="0"/>
              <a:t>ustoupit </a:t>
            </a:r>
          </a:p>
          <a:p>
            <a:pPr hangingPunct="0"/>
            <a:r>
              <a:rPr lang="cs-CZ" sz="3600" dirty="0"/>
              <a:t>pokračovat</a:t>
            </a:r>
          </a:p>
          <a:p>
            <a:pPr lvl="1" hangingPunct="0"/>
            <a:r>
              <a:rPr lang="cs-CZ" sz="3200" dirty="0"/>
              <a:t>ohraničit se </a:t>
            </a:r>
          </a:p>
          <a:p>
            <a:pPr lvl="2" hangingPunct="0"/>
            <a:r>
              <a:rPr lang="cs-CZ" sz="2800" dirty="0" err="1"/>
              <a:t>regionalizovat</a:t>
            </a:r>
            <a:r>
              <a:rPr lang="cs-CZ" sz="2800" dirty="0"/>
              <a:t> se</a:t>
            </a:r>
          </a:p>
          <a:p>
            <a:pPr lvl="2" hangingPunct="0"/>
            <a:r>
              <a:rPr lang="cs-CZ" sz="2800" dirty="0"/>
              <a:t>specializovat se</a:t>
            </a:r>
          </a:p>
          <a:p>
            <a:pPr lvl="1" hangingPunct="0"/>
            <a:r>
              <a:rPr lang="cs-CZ" sz="3200" dirty="0"/>
              <a:t>růst</a:t>
            </a:r>
          </a:p>
          <a:p>
            <a:pPr lvl="2" hangingPunct="0"/>
            <a:r>
              <a:rPr lang="cs-CZ" sz="2800" dirty="0"/>
              <a:t>diverzifikovat se</a:t>
            </a:r>
          </a:p>
          <a:p>
            <a:pPr lvl="2" hangingPunct="0"/>
            <a:r>
              <a:rPr lang="cs-CZ" sz="2800" dirty="0"/>
              <a:t>geograficky se rozšířit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8035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Současné tendence mobilních investic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hangingPunct="0"/>
            <a:r>
              <a:rPr lang="cs-CZ" sz="3200" dirty="0"/>
              <a:t>aplikace moderních technologií a nových organizačních principů</a:t>
            </a:r>
          </a:p>
          <a:p>
            <a:pPr hangingPunct="0"/>
            <a:r>
              <a:rPr lang="cs-CZ" sz="3200" dirty="0"/>
              <a:t>rostoucí otevřenost trhů nutící firmy k racionalizaci svých aktivit </a:t>
            </a:r>
          </a:p>
          <a:p>
            <a:pPr hangingPunct="0"/>
            <a:r>
              <a:rPr lang="cs-CZ" sz="3200" dirty="0"/>
              <a:t>posilování vlivu znalostní báze </a:t>
            </a:r>
          </a:p>
          <a:p>
            <a:pPr hangingPunct="0"/>
            <a:r>
              <a:rPr lang="cs-CZ" sz="3200" dirty="0"/>
              <a:t>ovlivňování lokalizačního rozhodování firem rostoucím </a:t>
            </a:r>
            <a:r>
              <a:rPr lang="cs-CZ" sz="3200"/>
              <a:t>počtem faktorů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23158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Investiční pobídky - důvody poskytování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0"/>
            <a:r>
              <a:rPr lang="cs-CZ" sz="2800" dirty="0"/>
              <a:t>nástroj překonání ekonomické deprese</a:t>
            </a:r>
          </a:p>
          <a:p>
            <a:pPr lvl="0" hangingPunct="0"/>
            <a:r>
              <a:rPr lang="cs-CZ" sz="2800" dirty="0"/>
              <a:t>nástroj zvýšení exportní výkonnosti</a:t>
            </a:r>
          </a:p>
          <a:p>
            <a:pPr lvl="0" hangingPunct="0"/>
            <a:r>
              <a:rPr lang="cs-CZ" sz="2800" dirty="0"/>
              <a:t>nástroj řešení regionálních problémů nezaměstnanosti resp. zvýšení nízké kupní síly obyvatelstva</a:t>
            </a:r>
          </a:p>
          <a:p>
            <a:pPr lvl="0" hangingPunct="0"/>
            <a:r>
              <a:rPr lang="cs-CZ" sz="2800" dirty="0"/>
              <a:t>nástroj podporující využití komparativních výhod s následnými pozitivními dopady na rozpočtové příjmy</a:t>
            </a:r>
          </a:p>
          <a:p>
            <a:pPr lvl="0" hangingPunct="0"/>
            <a:r>
              <a:rPr lang="cs-CZ" sz="2800" dirty="0"/>
              <a:t>nástroj podporující transfer know-how a moderních technologií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0484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Kategorie investičních pobídek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finanční/fiskální</a:t>
            </a:r>
          </a:p>
          <a:p>
            <a:r>
              <a:rPr lang="cs-CZ" sz="2800" dirty="0"/>
              <a:t>nefinanční</a:t>
            </a:r>
          </a:p>
          <a:p>
            <a:endParaRPr lang="cs-CZ" sz="2800" dirty="0"/>
          </a:p>
          <a:p>
            <a:r>
              <a:rPr lang="cs-CZ" sz="2800" dirty="0"/>
              <a:t>automaticky udělované pobídky</a:t>
            </a:r>
          </a:p>
          <a:p>
            <a:r>
              <a:rPr lang="cs-CZ" sz="2800" dirty="0"/>
              <a:t>selektivně udělované pobídky</a:t>
            </a:r>
          </a:p>
        </p:txBody>
      </p:sp>
    </p:spTree>
    <p:extLst>
      <p:ext uri="{BB962C8B-B14F-4D97-AF65-F5344CB8AC3E}">
        <p14:creationId xmlns:p14="http://schemas.microsoft.com/office/powerpoint/2010/main" val="2096588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Hlavní kritéria určující úroveň veřejné podpory investičních projektů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848200"/>
          </a:xfrm>
        </p:spPr>
        <p:txBody>
          <a:bodyPr>
            <a:noAutofit/>
          </a:bodyPr>
          <a:lstStyle/>
          <a:p>
            <a:pPr lvl="0" hangingPunct="0"/>
            <a:r>
              <a:rPr lang="cs-CZ" sz="2500" dirty="0"/>
              <a:t>míra regionální nezaměstnanosti </a:t>
            </a:r>
          </a:p>
          <a:p>
            <a:pPr lvl="0" hangingPunct="0"/>
            <a:r>
              <a:rPr lang="cs-CZ" sz="2500" dirty="0"/>
              <a:t>počet vytvořených pracovních míst</a:t>
            </a:r>
          </a:p>
          <a:p>
            <a:pPr lvl="0" hangingPunct="0"/>
            <a:r>
              <a:rPr lang="cs-CZ" sz="2500" dirty="0"/>
              <a:t>míra exportní orientace projektu resp. substituce importu</a:t>
            </a:r>
          </a:p>
          <a:p>
            <a:pPr lvl="0" hangingPunct="0"/>
            <a:r>
              <a:rPr lang="cs-CZ" sz="2500" dirty="0"/>
              <a:t>technologická úroveň projektu</a:t>
            </a:r>
          </a:p>
          <a:p>
            <a:pPr lvl="0" hangingPunct="0"/>
            <a:r>
              <a:rPr lang="cs-CZ" sz="2500" dirty="0"/>
              <a:t>stupeň využití místních dodavatelů a surovin</a:t>
            </a:r>
          </a:p>
          <a:p>
            <a:pPr lvl="0" hangingPunct="0"/>
            <a:r>
              <a:rPr lang="cs-CZ" sz="2500" dirty="0"/>
              <a:t>zvýšení příjmové úrovně místní ekonomiky</a:t>
            </a:r>
          </a:p>
          <a:p>
            <a:pPr lvl="0" hangingPunct="0"/>
            <a:r>
              <a:rPr lang="cs-CZ" sz="2500" dirty="0"/>
              <a:t>spoluúčast místní reprezentace při rozhodování investora </a:t>
            </a:r>
          </a:p>
          <a:p>
            <a:pPr lvl="0" hangingPunct="0"/>
            <a:r>
              <a:rPr lang="cs-CZ" sz="2500" dirty="0"/>
              <a:t>dlouhodobý růstový potenciál investující firmy</a:t>
            </a:r>
          </a:p>
          <a:p>
            <a:pPr lvl="0" hangingPunct="0"/>
            <a:r>
              <a:rPr lang="cs-CZ" sz="2500" dirty="0"/>
              <a:t>zvýšení produktivity práce</a:t>
            </a:r>
          </a:p>
        </p:txBody>
      </p:sp>
    </p:spTree>
    <p:extLst>
      <p:ext uri="{BB962C8B-B14F-4D97-AF65-F5344CB8AC3E}">
        <p14:creationId xmlns:p14="http://schemas.microsoft.com/office/powerpoint/2010/main" val="1942535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19548" y="1492548"/>
            <a:ext cx="8568951" cy="4439677"/>
          </a:xfrm>
          <a:prstGeom prst="rect">
            <a:avLst/>
          </a:prstGeom>
          <a:solidFill>
            <a:srgbClr val="66FF99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Irsko lze označit za rodnou zemi pobídek, které jsou zde uplatňovány již od 50. let. Selektivně poskytované podpory lze členit do následujících oblastí: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kapitálové dotace určené především pro průmysl a mezinárodně obchodovatelné služby (vyšší u nových a exportně orientovaných investic)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zaměstnanost udělované jako alternativa ke kapitálovým dotacím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školení poskytované investorům v průmyslu a vybraných druzích služeb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výzkum a vývoj až do výše 50 % podílu na nákladech příslušných projektů (zvyšování celkové konkurenceschopnosti zpracovatelského průmyslu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 Unicode MS" pitchFamily="34" charset="-128"/>
                <a:cs typeface="Arial" pitchFamily="34" charset="0"/>
              </a:rPr>
              <a:t>■ dotace na nájemné (zahrnující i leasing) orientované zejména na pronájem objektů vlastněných rozvojovou agenturou IDA.</a:t>
            </a:r>
            <a:r>
              <a:rPr kumimoji="0" lang="cs-CZ" altLang="cs-CZ" sz="2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19256" cy="735360"/>
          </a:xfrm>
        </p:spPr>
        <p:txBody>
          <a:bodyPr/>
          <a:lstStyle/>
          <a:p>
            <a:pPr algn="ctr"/>
            <a:r>
              <a:rPr lang="cs-CZ" dirty="0">
                <a:solidFill>
                  <a:srgbClr val="D2533C"/>
                </a:solidFill>
              </a:rPr>
              <a:t>Investiční pobídky v Irsku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11886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řehlednost">
  <a:themeElements>
    <a:clrScheme name="Přehlednost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řehlednos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</TotalTime>
  <Words>426</Words>
  <Application>Microsoft Office PowerPoint</Application>
  <PresentationFormat>Předvádění na obrazovce (4:3)</PresentationFormat>
  <Paragraphs>68</Paragraphs>
  <Slides>14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20" baseType="lpstr">
      <vt:lpstr>Arial</vt:lpstr>
      <vt:lpstr>Arial Unicode MS</vt:lpstr>
      <vt:lpstr>Calibri</vt:lpstr>
      <vt:lpstr>Times New Roman</vt:lpstr>
      <vt:lpstr>Přehlednost</vt:lpstr>
      <vt:lpstr>Acrobat Document</vt:lpstr>
      <vt:lpstr>Lokalizační chování firem</vt:lpstr>
      <vt:lpstr> Procesy podmiňující mobilní investice firem </vt:lpstr>
      <vt:lpstr>Faktory stimulující firmy k prostorovým přesunům</vt:lpstr>
      <vt:lpstr>Základní typy reakcí rozvoje firem</vt:lpstr>
      <vt:lpstr>Současné tendence mobilních investic </vt:lpstr>
      <vt:lpstr>Investiční pobídky - důvody poskytování</vt:lpstr>
      <vt:lpstr>Kategorie investičních pobídek</vt:lpstr>
      <vt:lpstr>Hlavní kritéria určující úroveň veřejné podpory investičních projektů</vt:lpstr>
      <vt:lpstr>Investiční pobídky v Irsku</vt:lpstr>
      <vt:lpstr> Formy investičních pobídek v ČR 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ZVYŠOVÁNÍ VZÁJEMNÉ ZÁVISLOSTI V GLOBÁLNÍ EKONOMICE</dc:title>
  <dc:creator>Dominika</dc:creator>
  <cp:lastModifiedBy>Milan Viturka</cp:lastModifiedBy>
  <cp:revision>83</cp:revision>
  <cp:lastPrinted>2021-05-13T09:11:35Z</cp:lastPrinted>
  <dcterms:created xsi:type="dcterms:W3CDTF">2016-02-27T17:26:19Z</dcterms:created>
  <dcterms:modified xsi:type="dcterms:W3CDTF">2022-04-28T06:46:37Z</dcterms:modified>
</cp:coreProperties>
</file>