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25"/>
  </p:notesMasterIdLst>
  <p:handoutMasterIdLst>
    <p:handoutMasterId r:id="rId26"/>
  </p:handoutMasterIdLst>
  <p:sldIdLst>
    <p:sldId id="256" r:id="rId2"/>
    <p:sldId id="274" r:id="rId3"/>
    <p:sldId id="257" r:id="rId4"/>
    <p:sldId id="258" r:id="rId5"/>
    <p:sldId id="259" r:id="rId6"/>
    <p:sldId id="260" r:id="rId7"/>
    <p:sldId id="261" r:id="rId8"/>
    <p:sldId id="280" r:id="rId9"/>
    <p:sldId id="264" r:id="rId10"/>
    <p:sldId id="263" r:id="rId11"/>
    <p:sldId id="268" r:id="rId12"/>
    <p:sldId id="271" r:id="rId13"/>
    <p:sldId id="272" r:id="rId14"/>
    <p:sldId id="273" r:id="rId15"/>
    <p:sldId id="270" r:id="rId16"/>
    <p:sldId id="276" r:id="rId17"/>
    <p:sldId id="278" r:id="rId18"/>
    <p:sldId id="265" r:id="rId19"/>
    <p:sldId id="279" r:id="rId20"/>
    <p:sldId id="282" r:id="rId21"/>
    <p:sldId id="284" r:id="rId22"/>
    <p:sldId id="285" r:id="rId23"/>
    <p:sldId id="267" r:id="rId2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321" userDrawn="1">
          <p15:clr>
            <a:srgbClr val="A4A3A4"/>
          </p15:clr>
        </p15:guide>
        <p15:guide id="7" pos="5418" userDrawn="1">
          <p15:clr>
            <a:srgbClr val="A4A3A4"/>
          </p15:clr>
        </p15:guide>
        <p15:guide id="8" pos="682" userDrawn="1">
          <p15:clr>
            <a:srgbClr val="A4A3A4"/>
          </p15:clr>
        </p15:guide>
        <p15:guide id="9" pos="2766" userDrawn="1">
          <p15:clr>
            <a:srgbClr val="A4A3A4"/>
          </p15:clr>
        </p15:guide>
        <p15:guide id="10" pos="29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58" autoAdjust="0"/>
    <p:restoredTop sz="96270" autoAdjust="0"/>
  </p:normalViewPr>
  <p:slideViewPr>
    <p:cSldViewPr snapToGrid="0">
      <p:cViewPr varScale="1">
        <p:scale>
          <a:sx n="114" d="100"/>
          <a:sy n="114" d="100"/>
        </p:scale>
        <p:origin x="1164" y="102"/>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6" name="Grafický objekt 5">
            <a:extLst>
              <a:ext uri="{FF2B5EF4-FFF2-40B4-BE49-F238E27FC236}">
                <a16:creationId xmlns:a16="http://schemas.microsoft.com/office/drawing/2014/main" id="{601D3E6C-8A25-405E-A952-4F92A22C63D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2" y="414000"/>
            <a:ext cx="1565999" cy="1061399"/>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cs-CZ" noProof="0" dirty="0"/>
              <a:t>Kliknutím vložíte text</a:t>
            </a:r>
          </a:p>
        </p:txBody>
      </p:sp>
      <p:pic>
        <p:nvPicPr>
          <p:cNvPr id="18" name="Grafický objekt 5">
            <a:extLst>
              <a:ext uri="{FF2B5EF4-FFF2-40B4-BE49-F238E27FC236}">
                <a16:creationId xmlns:a16="http://schemas.microsoft.com/office/drawing/2014/main" id="{036E43AB-2261-1245-AEB8-249773DE1C1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Grafický objekt 5">
            <a:extLst>
              <a:ext uri="{FF2B5EF4-FFF2-40B4-BE49-F238E27FC236}">
                <a16:creationId xmlns:a16="http://schemas.microsoft.com/office/drawing/2014/main" id="{052E7227-403A-E149-9B83-4F07F52525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cs-CZ"/>
              <a:t>zápatí prezentace</a:t>
            </a:r>
            <a:endParaRPr lang="cs-CZ" dirty="0"/>
          </a:p>
        </p:txBody>
      </p:sp>
      <p:pic>
        <p:nvPicPr>
          <p:cNvPr id="10" name="Grafický objekt 5">
            <a:extLst>
              <a:ext uri="{FF2B5EF4-FFF2-40B4-BE49-F238E27FC236}">
                <a16:creationId xmlns:a16="http://schemas.microsoft.com/office/drawing/2014/main" id="{46985332-53E4-8D43-9CF7-D53943A82E4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2" y="414000"/>
            <a:ext cx="1565999" cy="1061399"/>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pic>
        <p:nvPicPr>
          <p:cNvPr id="9" name="Grafický objekt 5">
            <a:extLst>
              <a:ext uri="{FF2B5EF4-FFF2-40B4-BE49-F238E27FC236}">
                <a16:creationId xmlns:a16="http://schemas.microsoft.com/office/drawing/2014/main" id="{2732DFC4-3672-6048-9E27-C40A2503349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2" y="414000"/>
            <a:ext cx="1565998" cy="1061399"/>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B9006E"/>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cs-CZ"/>
              <a:t>zápatí prezentace</a:t>
            </a:r>
            <a:endParaRPr lang="cs-CZ" dirty="0"/>
          </a:p>
        </p:txBody>
      </p:sp>
      <p:pic>
        <p:nvPicPr>
          <p:cNvPr id="11" name="Grafický objekt 5">
            <a:extLst>
              <a:ext uri="{FF2B5EF4-FFF2-40B4-BE49-F238E27FC236}">
                <a16:creationId xmlns:a16="http://schemas.microsoft.com/office/drawing/2014/main" id="{8BF2B52A-455E-7B43-B482-A41D02DDD56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2" y="414000"/>
            <a:ext cx="1565998" cy="1061399"/>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B9006E"/>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cs-CZ" dirty="0"/>
              <a:t>Kliknutím na ikonu vložíte obrázek.</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pic>
        <p:nvPicPr>
          <p:cNvPr id="9" name="Grafický objekt 5">
            <a:extLst>
              <a:ext uri="{FF2B5EF4-FFF2-40B4-BE49-F238E27FC236}">
                <a16:creationId xmlns:a16="http://schemas.microsoft.com/office/drawing/2014/main" id="{38E54EF0-AC4F-BE42-B3C9-EBE082A37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85600" cy="600239"/>
          </a:xfrm>
          <a:prstGeom prst="rect">
            <a:avLst/>
          </a:prstGeom>
        </p:spPr>
      </p:pic>
    </p:spTree>
    <p:extLst>
      <p:ext uri="{BB962C8B-B14F-4D97-AF65-F5344CB8AC3E}">
        <p14:creationId xmlns:p14="http://schemas.microsoft.com/office/powerpoint/2010/main" val="1964211764"/>
      </p:ext>
    </p:extLst>
  </p:cSld>
  <p:clrMapOvr>
    <a:masterClrMapping/>
  </p:clrMapOvr>
  <p:extLst>
    <p:ext uri="{DCECCB84-F9BA-43D5-87BE-67443E8EF086}">
      <p15:sldGuideLst xmlns:p15="http://schemas.microsoft.com/office/powerpoint/2012/main">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2" name="Grafický objekt 1">
            <a:extLst>
              <a:ext uri="{FF2B5EF4-FFF2-40B4-BE49-F238E27FC236}">
                <a16:creationId xmlns:a16="http://schemas.microsoft.com/office/drawing/2014/main" id="{99DDF373-DAF6-45FC-9BE7-AC33B6CEFD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482200" y="2012580"/>
            <a:ext cx="4179600" cy="283283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5ECF17BA-4CC0-425F-84EE-ED5FF94C78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1017" y="2731338"/>
            <a:ext cx="5381966" cy="139532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Grafický objekt 5">
            <a:extLst>
              <a:ext uri="{FF2B5EF4-FFF2-40B4-BE49-F238E27FC236}">
                <a16:creationId xmlns:a16="http://schemas.microsoft.com/office/drawing/2014/main" id="{59B892D6-B1AA-DB42-A603-1948390B45D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Grafický objekt 5">
            <a:extLst>
              <a:ext uri="{FF2B5EF4-FFF2-40B4-BE49-F238E27FC236}">
                <a16:creationId xmlns:a16="http://schemas.microsoft.com/office/drawing/2014/main" id="{56AAACC3-7F7B-7340-B20E-5D1B340C2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Grafický objekt 5">
            <a:extLst>
              <a:ext uri="{FF2B5EF4-FFF2-40B4-BE49-F238E27FC236}">
                <a16:creationId xmlns:a16="http://schemas.microsoft.com/office/drawing/2014/main" id="{22778B10-9899-E547-B619-7C4CF3DB920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cs-CZ" dirty="0"/>
              <a:t>Kliknutím vložíte nadpis</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Grafický objekt 5">
            <a:extLst>
              <a:ext uri="{FF2B5EF4-FFF2-40B4-BE49-F238E27FC236}">
                <a16:creationId xmlns:a16="http://schemas.microsoft.com/office/drawing/2014/main" id="{A554D60A-F893-8F45-981E-55E39827C67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pic>
        <p:nvPicPr>
          <p:cNvPr id="9" name="Grafický objekt 5">
            <a:extLst>
              <a:ext uri="{FF2B5EF4-FFF2-40B4-BE49-F238E27FC236}">
                <a16:creationId xmlns:a16="http://schemas.microsoft.com/office/drawing/2014/main" id="{06BE12A1-9075-2A4A-BBC2-8D3D6275A8C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cs-CZ" dirty="0"/>
              <a:t>Kliknutím vložíte nadpis</a:t>
            </a:r>
          </a:p>
        </p:txBody>
      </p:sp>
      <p:pic>
        <p:nvPicPr>
          <p:cNvPr id="17" name="Grafický objekt 5">
            <a:extLst>
              <a:ext uri="{FF2B5EF4-FFF2-40B4-BE49-F238E27FC236}">
                <a16:creationId xmlns:a16="http://schemas.microsoft.com/office/drawing/2014/main" id="{BB8460C8-04BD-D14B-B514-B709416A521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dirty="0"/>
              <a:t>Kliknutím vložíte text</a:t>
            </a:r>
            <a:endParaRPr lang="en-GB" noProof="0" dirty="0"/>
          </a:p>
        </p:txBody>
      </p:sp>
      <p:pic>
        <p:nvPicPr>
          <p:cNvPr id="6" name="Grafický objekt 5">
            <a:extLst>
              <a:ext uri="{FF2B5EF4-FFF2-40B4-BE49-F238E27FC236}">
                <a16:creationId xmlns:a16="http://schemas.microsoft.com/office/drawing/2014/main" id="{C0DD5204-F083-184E-B935-D8156CB08A4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540000" y="720000"/>
            <a:ext cx="8064900" cy="451576"/>
          </a:xfrm>
        </p:spPr>
        <p:txBody>
          <a:bodyPr/>
          <a:lstStyle/>
          <a:p>
            <a:r>
              <a:rPr lang="cs-CZ" dirty="0"/>
              <a:t>Kliknutím vložíte nadpis</a:t>
            </a:r>
          </a:p>
        </p:txBody>
      </p:sp>
      <p:pic>
        <p:nvPicPr>
          <p:cNvPr id="7" name="Grafický objekt 5">
            <a:extLst>
              <a:ext uri="{FF2B5EF4-FFF2-40B4-BE49-F238E27FC236}">
                <a16:creationId xmlns:a16="http://schemas.microsoft.com/office/drawing/2014/main" id="{579A5F58-0A23-014D-A06A-7C5444B6223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A6C805-D43D-9246-8F45-F7D14F2D25C7}"/>
              </a:ext>
            </a:extLst>
          </p:cNvPr>
          <p:cNvSpPr>
            <a:spLocks noGrp="1"/>
          </p:cNvSpPr>
          <p:nvPr>
            <p:ph type="title"/>
          </p:nvPr>
        </p:nvSpPr>
        <p:spPr/>
        <p:txBody>
          <a:bodyPr/>
          <a:lstStyle/>
          <a:p>
            <a:r>
              <a:rPr lang="cs-CZ" sz="3600" dirty="0">
                <a:latin typeface="Arial" panose="020B0604020202020204" pitchFamily="34" charset="0"/>
                <a:cs typeface="Arial" panose="020B0604020202020204" pitchFamily="34" charset="0"/>
              </a:rPr>
              <a:t>Náhrada škody z porušení soutěžního práva</a:t>
            </a:r>
            <a:br>
              <a:rPr lang="cs-CZ" sz="3600" dirty="0">
                <a:latin typeface="Arial" panose="020B0604020202020204" pitchFamily="34" charset="0"/>
                <a:cs typeface="Arial" panose="020B0604020202020204" pitchFamily="34" charset="0"/>
              </a:rPr>
            </a:br>
            <a:endParaRPr lang="cs-CZ" dirty="0"/>
          </a:p>
        </p:txBody>
      </p:sp>
      <p:sp>
        <p:nvSpPr>
          <p:cNvPr id="3" name="Podnadpis 2">
            <a:extLst>
              <a:ext uri="{FF2B5EF4-FFF2-40B4-BE49-F238E27FC236}">
                <a16:creationId xmlns:a16="http://schemas.microsoft.com/office/drawing/2014/main" id="{E41AC406-9E40-DE47-946B-D00D18C67F55}"/>
              </a:ext>
            </a:extLst>
          </p:cNvPr>
          <p:cNvSpPr>
            <a:spLocks noGrp="1"/>
          </p:cNvSpPr>
          <p:nvPr>
            <p:ph type="subTitle" idx="1"/>
          </p:nvPr>
        </p:nvSpPr>
        <p:spPr/>
        <p:txBody>
          <a:bodyPr/>
          <a:lstStyle/>
          <a:p>
            <a:r>
              <a:rPr lang="cs-CZ" dirty="0"/>
              <a:t>Jakub Chini</a:t>
            </a:r>
          </a:p>
          <a:p>
            <a:r>
              <a:rPr lang="cs-CZ" dirty="0"/>
              <a:t>Soutěžní ekonomie 2</a:t>
            </a:r>
          </a:p>
        </p:txBody>
      </p:sp>
    </p:spTree>
    <p:extLst>
      <p:ext uri="{BB962C8B-B14F-4D97-AF65-F5344CB8AC3E}">
        <p14:creationId xmlns:p14="http://schemas.microsoft.com/office/powerpoint/2010/main" val="1158939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4270D23-45EB-4611-A986-BAC304E249E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FD4D46CD-6AFD-4D8D-90CF-CE1D128E78FA}"/>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243FB7E5-1D36-40A7-BBFD-FAE1E0FCFDBF}"/>
              </a:ext>
            </a:extLst>
          </p:cNvPr>
          <p:cNvSpPr>
            <a:spLocks noGrp="1"/>
          </p:cNvSpPr>
          <p:nvPr>
            <p:ph type="title"/>
          </p:nvPr>
        </p:nvSpPr>
        <p:spPr/>
        <p:txBody>
          <a:bodyPr/>
          <a:lstStyle/>
          <a:p>
            <a:r>
              <a:rPr lang="cs-CZ" dirty="0"/>
              <a:t>Vznik a výše škody – předražení</a:t>
            </a:r>
          </a:p>
        </p:txBody>
      </p:sp>
      <p:sp>
        <p:nvSpPr>
          <p:cNvPr id="5" name="Zástupný obsah 4">
            <a:extLst>
              <a:ext uri="{FF2B5EF4-FFF2-40B4-BE49-F238E27FC236}">
                <a16:creationId xmlns:a16="http://schemas.microsoft.com/office/drawing/2014/main" id="{94F5A8F3-7D7E-4DDA-B206-D8EFB9A9A003}"/>
              </a:ext>
            </a:extLst>
          </p:cNvPr>
          <p:cNvSpPr>
            <a:spLocks noGrp="1"/>
          </p:cNvSpPr>
          <p:nvPr>
            <p:ph idx="1"/>
          </p:nvPr>
        </p:nvSpPr>
        <p:spPr/>
        <p:txBody>
          <a:bodyPr/>
          <a:lstStyle/>
          <a:p>
            <a:pPr algn="just">
              <a:buFont typeface="Arial" panose="020B0604020202020204" pitchFamily="34" charset="0"/>
              <a:buChar char="•"/>
            </a:pPr>
            <a:r>
              <a:rPr lang="cs-CZ" dirty="0"/>
              <a:t>Nejčastější aspekt náhrady škody, ve kterém se využije ekonomická analýza je právě odhad výše škody</a:t>
            </a:r>
          </a:p>
          <a:p>
            <a:pPr algn="just">
              <a:buFont typeface="Arial" panose="020B0604020202020204" pitchFamily="34" charset="0"/>
              <a:buChar char="•"/>
            </a:pPr>
            <a:r>
              <a:rPr lang="cs-CZ" dirty="0"/>
              <a:t>Hradí se: skutečně vzniklá škody, ušlý zisk a úroky</a:t>
            </a:r>
          </a:p>
          <a:p>
            <a:pPr algn="just">
              <a:buFont typeface="Arial" panose="020B0604020202020204" pitchFamily="34" charset="0"/>
              <a:buChar char="•"/>
            </a:pPr>
            <a:r>
              <a:rPr lang="cs-CZ" dirty="0"/>
              <a:t>Je třeba určit cenu, která by na trhu byla, kdyby nedošlo k porušení soutěžního práva (</a:t>
            </a:r>
            <a:r>
              <a:rPr lang="en-GB" i="1" dirty="0"/>
              <a:t>counterfactual scenario</a:t>
            </a:r>
            <a:r>
              <a:rPr lang="cs-CZ" dirty="0"/>
              <a:t>)</a:t>
            </a:r>
          </a:p>
          <a:p>
            <a:pPr algn="just">
              <a:buFont typeface="Arial" panose="020B0604020202020204" pitchFamily="34" charset="0"/>
              <a:buChar char="•"/>
            </a:pPr>
            <a:r>
              <a:rPr lang="cs-CZ" dirty="0"/>
              <a:t>Škoda, která vznikla se pak určí:</a:t>
            </a:r>
          </a:p>
          <a:p>
            <a:pPr algn="just">
              <a:buFont typeface="Arial" panose="020B0604020202020204" pitchFamily="34" charset="0"/>
              <a:buChar char="•"/>
            </a:pPr>
            <a:endParaRPr lang="cs-CZ" dirty="0"/>
          </a:p>
          <a:p>
            <a:pPr marL="54000" indent="0" algn="ctr">
              <a:buNone/>
            </a:pPr>
            <a:r>
              <a:rPr lang="cs-CZ" dirty="0"/>
              <a:t>Škoda =</a:t>
            </a:r>
          </a:p>
          <a:p>
            <a:pPr marL="54000" indent="0" algn="ctr">
              <a:buNone/>
            </a:pPr>
            <a:r>
              <a:rPr lang="cs-CZ" dirty="0"/>
              <a:t>cena při porušení soutěžního práva −</a:t>
            </a:r>
          </a:p>
          <a:p>
            <a:pPr marL="54000" indent="0" algn="ctr">
              <a:buNone/>
            </a:pPr>
            <a:r>
              <a:rPr lang="cs-CZ" dirty="0"/>
              <a:t>cena, která by na trhu byla, kdyby nedošlo k porušení </a:t>
            </a:r>
            <a:br>
              <a:rPr lang="cs-CZ" dirty="0"/>
            </a:br>
            <a:r>
              <a:rPr lang="cs-CZ" dirty="0"/>
              <a:t>soutěžního práva (</a:t>
            </a:r>
            <a:r>
              <a:rPr lang="cs-CZ" i="1" dirty="0" err="1"/>
              <a:t>counterfactual</a:t>
            </a:r>
            <a:r>
              <a:rPr lang="cs-CZ" i="1" dirty="0"/>
              <a:t> </a:t>
            </a:r>
            <a:r>
              <a:rPr lang="cs-CZ" i="1" dirty="0" err="1"/>
              <a:t>scenario</a:t>
            </a:r>
            <a:r>
              <a:rPr lang="cs-CZ" dirty="0"/>
              <a:t>)</a:t>
            </a:r>
          </a:p>
        </p:txBody>
      </p:sp>
    </p:spTree>
    <p:extLst>
      <p:ext uri="{BB962C8B-B14F-4D97-AF65-F5344CB8AC3E}">
        <p14:creationId xmlns:p14="http://schemas.microsoft.com/office/powerpoint/2010/main" val="362337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4270D23-45EB-4611-A986-BAC304E249E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FD4D46CD-6AFD-4D8D-90CF-CE1D128E78FA}"/>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243FB7E5-1D36-40A7-BBFD-FAE1E0FCFDBF}"/>
              </a:ext>
            </a:extLst>
          </p:cNvPr>
          <p:cNvSpPr>
            <a:spLocks noGrp="1"/>
          </p:cNvSpPr>
          <p:nvPr>
            <p:ph type="title"/>
          </p:nvPr>
        </p:nvSpPr>
        <p:spPr/>
        <p:txBody>
          <a:bodyPr/>
          <a:lstStyle/>
          <a:p>
            <a:r>
              <a:rPr lang="cs-CZ" dirty="0"/>
              <a:t>Jak stanovit </a:t>
            </a:r>
            <a:r>
              <a:rPr lang="en-GB" i="1" dirty="0"/>
              <a:t>counterfactual scenario</a:t>
            </a:r>
            <a:r>
              <a:rPr lang="cs-CZ" dirty="0"/>
              <a:t>?</a:t>
            </a:r>
          </a:p>
        </p:txBody>
      </p:sp>
      <p:sp>
        <p:nvSpPr>
          <p:cNvPr id="5" name="Zástupný obsah 4">
            <a:extLst>
              <a:ext uri="{FF2B5EF4-FFF2-40B4-BE49-F238E27FC236}">
                <a16:creationId xmlns:a16="http://schemas.microsoft.com/office/drawing/2014/main" id="{94F5A8F3-7D7E-4DDA-B206-D8EFB9A9A003}"/>
              </a:ext>
            </a:extLst>
          </p:cNvPr>
          <p:cNvSpPr>
            <a:spLocks noGrp="1"/>
          </p:cNvSpPr>
          <p:nvPr>
            <p:ph idx="1"/>
          </p:nvPr>
        </p:nvSpPr>
        <p:spPr/>
        <p:txBody>
          <a:bodyPr/>
          <a:lstStyle/>
          <a:p>
            <a:pPr algn="just">
              <a:buFont typeface="Arial" panose="020B0604020202020204" pitchFamily="34" charset="0"/>
              <a:buChar char="•"/>
            </a:pPr>
            <a:r>
              <a:rPr lang="cs-CZ" dirty="0"/>
              <a:t>Nejjednodušší příklad, lineární interpolace:</a:t>
            </a:r>
          </a:p>
          <a:p>
            <a:pPr algn="just">
              <a:buFont typeface="Arial" panose="020B0604020202020204" pitchFamily="34" charset="0"/>
              <a:buChar char="•"/>
            </a:pPr>
            <a:endParaRPr lang="cs-CZ" dirty="0"/>
          </a:p>
          <a:p>
            <a:pPr algn="just">
              <a:buFont typeface="Arial" panose="020B0604020202020204" pitchFamily="34" charset="0"/>
              <a:buChar char="•"/>
            </a:pPr>
            <a:endParaRPr lang="cs-CZ" dirty="0"/>
          </a:p>
        </p:txBody>
      </p:sp>
      <p:pic>
        <p:nvPicPr>
          <p:cNvPr id="6" name="Obrázek 5">
            <a:extLst>
              <a:ext uri="{FF2B5EF4-FFF2-40B4-BE49-F238E27FC236}">
                <a16:creationId xmlns:a16="http://schemas.microsoft.com/office/drawing/2014/main" id="{73053749-11C5-4455-B48A-18EF03F41F2F}"/>
              </a:ext>
            </a:extLst>
          </p:cNvPr>
          <p:cNvPicPr>
            <a:picLocks noChangeAspect="1"/>
          </p:cNvPicPr>
          <p:nvPr/>
        </p:nvPicPr>
        <p:blipFill>
          <a:blip r:embed="rId2"/>
          <a:stretch>
            <a:fillRect/>
          </a:stretch>
        </p:blipFill>
        <p:spPr>
          <a:xfrm>
            <a:off x="1544312" y="2238375"/>
            <a:ext cx="6055376" cy="3147285"/>
          </a:xfrm>
          <a:prstGeom prst="rect">
            <a:avLst/>
          </a:prstGeom>
        </p:spPr>
      </p:pic>
    </p:spTree>
    <p:extLst>
      <p:ext uri="{BB962C8B-B14F-4D97-AF65-F5344CB8AC3E}">
        <p14:creationId xmlns:p14="http://schemas.microsoft.com/office/powerpoint/2010/main" val="1620219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4270D23-45EB-4611-A986-BAC304E249E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FD4D46CD-6AFD-4D8D-90CF-CE1D128E78FA}"/>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243FB7E5-1D36-40A7-BBFD-FAE1E0FCFDBF}"/>
              </a:ext>
            </a:extLst>
          </p:cNvPr>
          <p:cNvSpPr>
            <a:spLocks noGrp="1"/>
          </p:cNvSpPr>
          <p:nvPr>
            <p:ph type="title"/>
          </p:nvPr>
        </p:nvSpPr>
        <p:spPr/>
        <p:txBody>
          <a:bodyPr/>
          <a:lstStyle/>
          <a:p>
            <a:r>
              <a:rPr lang="cs-CZ" dirty="0"/>
              <a:t>Jak stanovit </a:t>
            </a:r>
            <a:r>
              <a:rPr lang="en-GB" i="1" dirty="0"/>
              <a:t>counterfactual scenario</a:t>
            </a:r>
            <a:r>
              <a:rPr lang="cs-CZ" dirty="0"/>
              <a:t>?</a:t>
            </a:r>
          </a:p>
        </p:txBody>
      </p:sp>
      <p:sp>
        <p:nvSpPr>
          <p:cNvPr id="5" name="Zástupný obsah 4">
            <a:extLst>
              <a:ext uri="{FF2B5EF4-FFF2-40B4-BE49-F238E27FC236}">
                <a16:creationId xmlns:a16="http://schemas.microsoft.com/office/drawing/2014/main" id="{94F5A8F3-7D7E-4DDA-B206-D8EFB9A9A003}"/>
              </a:ext>
            </a:extLst>
          </p:cNvPr>
          <p:cNvSpPr>
            <a:spLocks noGrp="1"/>
          </p:cNvSpPr>
          <p:nvPr>
            <p:ph idx="1"/>
          </p:nvPr>
        </p:nvSpPr>
        <p:spPr/>
        <p:txBody>
          <a:bodyPr/>
          <a:lstStyle/>
          <a:p>
            <a:pPr algn="just">
              <a:buFont typeface="Arial" panose="020B0604020202020204" pitchFamily="34" charset="0"/>
              <a:buChar char="•"/>
            </a:pPr>
            <a:r>
              <a:rPr lang="cs-CZ" dirty="0"/>
              <a:t>Druhý nejjednodušší příklad, srovnání s podobným zeměpisným trhem:</a:t>
            </a:r>
          </a:p>
          <a:p>
            <a:pPr algn="just">
              <a:buFont typeface="Arial" panose="020B0604020202020204" pitchFamily="34" charset="0"/>
              <a:buChar char="•"/>
            </a:pPr>
            <a:endParaRPr lang="cs-CZ" dirty="0"/>
          </a:p>
          <a:p>
            <a:pPr algn="just">
              <a:buFont typeface="Arial" panose="020B0604020202020204" pitchFamily="34" charset="0"/>
              <a:buChar char="•"/>
            </a:pPr>
            <a:endParaRPr lang="cs-CZ" dirty="0"/>
          </a:p>
        </p:txBody>
      </p:sp>
      <p:pic>
        <p:nvPicPr>
          <p:cNvPr id="7" name="Obrázek 6">
            <a:extLst>
              <a:ext uri="{FF2B5EF4-FFF2-40B4-BE49-F238E27FC236}">
                <a16:creationId xmlns:a16="http://schemas.microsoft.com/office/drawing/2014/main" id="{D1863093-C971-4F00-83F3-3C436AFB6C05}"/>
              </a:ext>
            </a:extLst>
          </p:cNvPr>
          <p:cNvPicPr>
            <a:picLocks noChangeAspect="1"/>
          </p:cNvPicPr>
          <p:nvPr/>
        </p:nvPicPr>
        <p:blipFill>
          <a:blip r:embed="rId2"/>
          <a:stretch>
            <a:fillRect/>
          </a:stretch>
        </p:blipFill>
        <p:spPr>
          <a:xfrm>
            <a:off x="1556117" y="2269864"/>
            <a:ext cx="6031766" cy="3670625"/>
          </a:xfrm>
          <a:prstGeom prst="rect">
            <a:avLst/>
          </a:prstGeom>
        </p:spPr>
      </p:pic>
    </p:spTree>
    <p:extLst>
      <p:ext uri="{BB962C8B-B14F-4D97-AF65-F5344CB8AC3E}">
        <p14:creationId xmlns:p14="http://schemas.microsoft.com/office/powerpoint/2010/main" val="309757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4270D23-45EB-4611-A986-BAC304E249E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FD4D46CD-6AFD-4D8D-90CF-CE1D128E78FA}"/>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243FB7E5-1D36-40A7-BBFD-FAE1E0FCFDBF}"/>
              </a:ext>
            </a:extLst>
          </p:cNvPr>
          <p:cNvSpPr>
            <a:spLocks noGrp="1"/>
          </p:cNvSpPr>
          <p:nvPr>
            <p:ph type="title"/>
          </p:nvPr>
        </p:nvSpPr>
        <p:spPr/>
        <p:txBody>
          <a:bodyPr/>
          <a:lstStyle/>
          <a:p>
            <a:r>
              <a:rPr lang="cs-CZ" dirty="0"/>
              <a:t>Jak stanovit </a:t>
            </a:r>
            <a:r>
              <a:rPr lang="en-GB" i="1" dirty="0"/>
              <a:t>counterfactual scenario</a:t>
            </a:r>
            <a:r>
              <a:rPr lang="cs-CZ" dirty="0"/>
              <a:t>?</a:t>
            </a:r>
          </a:p>
        </p:txBody>
      </p:sp>
      <p:sp>
        <p:nvSpPr>
          <p:cNvPr id="5" name="Zástupný obsah 4">
            <a:extLst>
              <a:ext uri="{FF2B5EF4-FFF2-40B4-BE49-F238E27FC236}">
                <a16:creationId xmlns:a16="http://schemas.microsoft.com/office/drawing/2014/main" id="{94F5A8F3-7D7E-4DDA-B206-D8EFB9A9A003}"/>
              </a:ext>
            </a:extLst>
          </p:cNvPr>
          <p:cNvSpPr>
            <a:spLocks noGrp="1"/>
          </p:cNvSpPr>
          <p:nvPr>
            <p:ph idx="1"/>
          </p:nvPr>
        </p:nvSpPr>
        <p:spPr/>
        <p:txBody>
          <a:bodyPr/>
          <a:lstStyle/>
          <a:p>
            <a:pPr algn="just">
              <a:buFont typeface="Arial" panose="020B0604020202020204" pitchFamily="34" charset="0"/>
              <a:buChar char="•"/>
            </a:pPr>
            <a:r>
              <a:rPr lang="cs-CZ" dirty="0"/>
              <a:t>Druhý nejjednodušší příklad, srovnání s podobným produktovým trhem:</a:t>
            </a:r>
          </a:p>
          <a:p>
            <a:pPr algn="just">
              <a:buFont typeface="Arial" panose="020B0604020202020204" pitchFamily="34" charset="0"/>
              <a:buChar char="•"/>
            </a:pPr>
            <a:endParaRPr lang="cs-CZ" dirty="0"/>
          </a:p>
          <a:p>
            <a:pPr algn="just">
              <a:buFont typeface="Arial" panose="020B0604020202020204" pitchFamily="34" charset="0"/>
              <a:buChar char="•"/>
            </a:pPr>
            <a:endParaRPr lang="cs-CZ" dirty="0"/>
          </a:p>
        </p:txBody>
      </p:sp>
      <p:pic>
        <p:nvPicPr>
          <p:cNvPr id="7" name="Obrázek 6">
            <a:extLst>
              <a:ext uri="{FF2B5EF4-FFF2-40B4-BE49-F238E27FC236}">
                <a16:creationId xmlns:a16="http://schemas.microsoft.com/office/drawing/2014/main" id="{673CF1AF-D212-4438-8BAC-34564CDBDEEA}"/>
              </a:ext>
            </a:extLst>
          </p:cNvPr>
          <p:cNvPicPr>
            <a:picLocks noChangeAspect="1"/>
          </p:cNvPicPr>
          <p:nvPr/>
        </p:nvPicPr>
        <p:blipFill>
          <a:blip r:embed="rId2"/>
          <a:stretch>
            <a:fillRect/>
          </a:stretch>
        </p:blipFill>
        <p:spPr>
          <a:xfrm>
            <a:off x="2160803" y="2298474"/>
            <a:ext cx="4822394" cy="3533526"/>
          </a:xfrm>
          <a:prstGeom prst="rect">
            <a:avLst/>
          </a:prstGeom>
        </p:spPr>
      </p:pic>
    </p:spTree>
    <p:extLst>
      <p:ext uri="{BB962C8B-B14F-4D97-AF65-F5344CB8AC3E}">
        <p14:creationId xmlns:p14="http://schemas.microsoft.com/office/powerpoint/2010/main" val="1331998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4270D23-45EB-4611-A986-BAC304E249E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FD4D46CD-6AFD-4D8D-90CF-CE1D128E78FA}"/>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243FB7E5-1D36-40A7-BBFD-FAE1E0FCFDBF}"/>
              </a:ext>
            </a:extLst>
          </p:cNvPr>
          <p:cNvSpPr>
            <a:spLocks noGrp="1"/>
          </p:cNvSpPr>
          <p:nvPr>
            <p:ph type="title"/>
          </p:nvPr>
        </p:nvSpPr>
        <p:spPr/>
        <p:txBody>
          <a:bodyPr/>
          <a:lstStyle/>
          <a:p>
            <a:r>
              <a:rPr lang="cs-CZ" dirty="0"/>
              <a:t>Jak stanovit </a:t>
            </a:r>
            <a:r>
              <a:rPr lang="en-GB" i="1" dirty="0"/>
              <a:t>counterfactual scenario</a:t>
            </a:r>
            <a:r>
              <a:rPr lang="cs-CZ" dirty="0"/>
              <a:t>?</a:t>
            </a:r>
          </a:p>
        </p:txBody>
      </p:sp>
      <p:sp>
        <p:nvSpPr>
          <p:cNvPr id="5" name="Zástupný obsah 4">
            <a:extLst>
              <a:ext uri="{FF2B5EF4-FFF2-40B4-BE49-F238E27FC236}">
                <a16:creationId xmlns:a16="http://schemas.microsoft.com/office/drawing/2014/main" id="{94F5A8F3-7D7E-4DDA-B206-D8EFB9A9A003}"/>
              </a:ext>
            </a:extLst>
          </p:cNvPr>
          <p:cNvSpPr>
            <a:spLocks noGrp="1"/>
          </p:cNvSpPr>
          <p:nvPr>
            <p:ph idx="1"/>
          </p:nvPr>
        </p:nvSpPr>
        <p:spPr/>
        <p:txBody>
          <a:bodyPr/>
          <a:lstStyle/>
          <a:p>
            <a:pPr algn="just">
              <a:buFont typeface="Arial" panose="020B0604020202020204" pitchFamily="34" charset="0"/>
              <a:buChar char="•"/>
            </a:pPr>
            <a:r>
              <a:rPr lang="cs-CZ" dirty="0"/>
              <a:t>Nejsložitější příklad, regresní analýza</a:t>
            </a:r>
          </a:p>
          <a:p>
            <a:pPr algn="just">
              <a:buFont typeface="Arial" panose="020B0604020202020204" pitchFamily="34" charset="0"/>
              <a:buChar char="•"/>
            </a:pPr>
            <a:r>
              <a:rPr lang="cs-CZ" dirty="0"/>
              <a:t>Umožnuje kontrolovat navýšení ceny způsobené porušením soutěžního práva a způsobené jinými faktory</a:t>
            </a:r>
          </a:p>
          <a:p>
            <a:pPr algn="just">
              <a:buFont typeface="Arial" panose="020B0604020202020204" pitchFamily="34" charset="0"/>
              <a:buChar char="•"/>
            </a:pPr>
            <a:r>
              <a:rPr lang="cs-CZ" dirty="0"/>
              <a:t>Odhad navýšení způsobené protisoutěžním jednáním prostřednictvím </a:t>
            </a:r>
            <a:r>
              <a:rPr lang="cs-CZ" dirty="0" err="1"/>
              <a:t>dummy</a:t>
            </a:r>
            <a:r>
              <a:rPr lang="cs-CZ" dirty="0"/>
              <a:t> proměnné</a:t>
            </a:r>
          </a:p>
          <a:p>
            <a:pPr algn="just">
              <a:buFont typeface="Arial" panose="020B0604020202020204" pitchFamily="34" charset="0"/>
              <a:buChar char="•"/>
            </a:pPr>
            <a:r>
              <a:rPr lang="cs-CZ" dirty="0"/>
              <a:t>Pro provedení regrese je ale třeba dostatečné množství dat (např. cena před a po kartelu)</a:t>
            </a:r>
          </a:p>
          <a:p>
            <a:pPr algn="just">
              <a:buFont typeface="Arial" panose="020B0604020202020204" pitchFamily="34" charset="0"/>
              <a:buChar char="•"/>
            </a:pPr>
            <a:endParaRPr lang="cs-CZ" dirty="0"/>
          </a:p>
          <a:p>
            <a:pPr algn="just">
              <a:buFont typeface="Arial" panose="020B0604020202020204" pitchFamily="34" charset="0"/>
              <a:buChar char="•"/>
            </a:pPr>
            <a:endParaRPr lang="cs-CZ" dirty="0"/>
          </a:p>
          <a:p>
            <a:pPr algn="just">
              <a:buFont typeface="Arial" panose="020B0604020202020204" pitchFamily="34" charset="0"/>
              <a:buChar char="•"/>
            </a:pPr>
            <a:endParaRPr lang="cs-CZ" dirty="0"/>
          </a:p>
          <a:p>
            <a:pPr algn="just">
              <a:buFont typeface="Arial" panose="020B0604020202020204" pitchFamily="34" charset="0"/>
              <a:buChar char="•"/>
            </a:pPr>
            <a:endParaRPr lang="cs-CZ" dirty="0"/>
          </a:p>
          <a:p>
            <a:pPr algn="just">
              <a:buFont typeface="Arial" panose="020B0604020202020204" pitchFamily="34" charset="0"/>
              <a:buChar char="•"/>
            </a:pPr>
            <a:endParaRPr lang="cs-CZ" dirty="0"/>
          </a:p>
        </p:txBody>
      </p:sp>
    </p:spTree>
    <p:extLst>
      <p:ext uri="{BB962C8B-B14F-4D97-AF65-F5344CB8AC3E}">
        <p14:creationId xmlns:p14="http://schemas.microsoft.com/office/powerpoint/2010/main" val="3687537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53DA2CC-078C-4881-8483-851E9ACE9ADA}"/>
              </a:ext>
            </a:extLst>
          </p:cNvPr>
          <p:cNvSpPr>
            <a:spLocks noGrp="1"/>
          </p:cNvSpPr>
          <p:nvPr>
            <p:ph type="ftr" sz="quarter" idx="10"/>
          </p:nvPr>
        </p:nvSpPr>
        <p:spPr>
          <a:xfrm>
            <a:off x="540000" y="6228000"/>
            <a:ext cx="5940000" cy="252000"/>
          </a:xfrm>
        </p:spPr>
        <p:txBody>
          <a:bodyPr wrap="square" anchor="ctr">
            <a:normAutofit/>
          </a:bodyPr>
          <a:lstStyle/>
          <a:p>
            <a:pPr>
              <a:spcAft>
                <a:spcPts val="600"/>
              </a:spcAft>
            </a:pPr>
            <a:r>
              <a:rPr lang="cs-CZ"/>
              <a:t>zápatí prezentace</a:t>
            </a:r>
          </a:p>
        </p:txBody>
      </p:sp>
      <p:sp>
        <p:nvSpPr>
          <p:cNvPr id="3" name="Zástupný symbol pro číslo snímku 2">
            <a:extLst>
              <a:ext uri="{FF2B5EF4-FFF2-40B4-BE49-F238E27FC236}">
                <a16:creationId xmlns:a16="http://schemas.microsoft.com/office/drawing/2014/main" id="{D8014F11-F789-4ED9-AF9F-08C292936FA2}"/>
              </a:ext>
            </a:extLst>
          </p:cNvPr>
          <p:cNvSpPr>
            <a:spLocks noGrp="1"/>
          </p:cNvSpPr>
          <p:nvPr>
            <p:ph type="sldNum" sz="quarter" idx="11"/>
          </p:nvPr>
        </p:nvSpPr>
        <p:spPr>
          <a:xfrm>
            <a:off x="310500" y="6228000"/>
            <a:ext cx="189000" cy="252000"/>
          </a:xfrm>
        </p:spPr>
        <p:txBody>
          <a:bodyPr wrap="none" anchor="ctr">
            <a:normAutofit/>
          </a:bodyPr>
          <a:lstStyle/>
          <a:p>
            <a:pPr>
              <a:spcAft>
                <a:spcPts val="600"/>
              </a:spcAft>
            </a:pPr>
            <a:fld id="{0970407D-EE58-4A0B-824B-1D3AE42DD9CF}" type="slidenum">
              <a:rPr lang="cs-CZ" altLang="cs-CZ" smtClean="0"/>
              <a:pPr>
                <a:spcAft>
                  <a:spcPts val="600"/>
                </a:spcAft>
              </a:pPr>
              <a:t>15</a:t>
            </a:fld>
            <a:endParaRPr lang="cs-CZ" altLang="cs-CZ"/>
          </a:p>
        </p:txBody>
      </p:sp>
      <p:sp>
        <p:nvSpPr>
          <p:cNvPr id="4" name="Nadpis 3">
            <a:extLst>
              <a:ext uri="{FF2B5EF4-FFF2-40B4-BE49-F238E27FC236}">
                <a16:creationId xmlns:a16="http://schemas.microsoft.com/office/drawing/2014/main" id="{00960A25-F521-42BA-BD80-D033EDDA67EF}"/>
              </a:ext>
            </a:extLst>
          </p:cNvPr>
          <p:cNvSpPr>
            <a:spLocks noGrp="1"/>
          </p:cNvSpPr>
          <p:nvPr>
            <p:ph type="title"/>
          </p:nvPr>
        </p:nvSpPr>
        <p:spPr>
          <a:xfrm>
            <a:off x="540000" y="720000"/>
            <a:ext cx="8064900" cy="451576"/>
          </a:xfrm>
        </p:spPr>
        <p:txBody>
          <a:bodyPr anchor="t">
            <a:normAutofit/>
          </a:bodyPr>
          <a:lstStyle/>
          <a:p>
            <a:r>
              <a:rPr lang="cs-CZ" dirty="0"/>
              <a:t>Regresní analýza pro odhad škody</a:t>
            </a:r>
          </a:p>
        </p:txBody>
      </p:sp>
      <p:sp>
        <p:nvSpPr>
          <p:cNvPr id="5" name="Zástupný obsah 4">
            <a:extLst>
              <a:ext uri="{FF2B5EF4-FFF2-40B4-BE49-F238E27FC236}">
                <a16:creationId xmlns:a16="http://schemas.microsoft.com/office/drawing/2014/main" id="{9952862C-C66D-4313-B822-15F15E154B4B}"/>
              </a:ext>
            </a:extLst>
          </p:cNvPr>
          <p:cNvSpPr>
            <a:spLocks noGrp="1"/>
          </p:cNvSpPr>
          <p:nvPr>
            <p:ph idx="29"/>
          </p:nvPr>
        </p:nvSpPr>
        <p:spPr>
          <a:xfrm>
            <a:off x="540000" y="1701505"/>
            <a:ext cx="4171485" cy="4139998"/>
          </a:xfrm>
        </p:spPr>
        <p:txBody>
          <a:bodyPr>
            <a:normAutofit/>
          </a:bodyPr>
          <a:lstStyle/>
          <a:p>
            <a:pPr>
              <a:spcAft>
                <a:spcPts val="600"/>
              </a:spcAft>
              <a:buFont typeface="Arial" panose="020B0604020202020204" pitchFamily="34" charset="0"/>
              <a:buChar char="•"/>
            </a:pPr>
            <a:r>
              <a:rPr lang="cs-CZ" dirty="0"/>
              <a:t>Příklad: kartel výrobců mouky v roce 2004</a:t>
            </a:r>
          </a:p>
          <a:p>
            <a:pPr>
              <a:spcAft>
                <a:spcPts val="600"/>
              </a:spcAft>
              <a:buFont typeface="Arial" panose="020B0604020202020204" pitchFamily="34" charset="0"/>
              <a:buChar char="•"/>
            </a:pPr>
            <a:r>
              <a:rPr lang="cs-CZ" dirty="0"/>
              <a:t>Regresní rovnice: </a:t>
            </a:r>
            <a:r>
              <a:rPr lang="fi-FI" dirty="0"/>
              <a:t>Yi = α+βXi+δDi+ei</a:t>
            </a:r>
            <a:endParaRPr lang="cs-CZ" dirty="0"/>
          </a:p>
          <a:p>
            <a:pPr>
              <a:spcAft>
                <a:spcPts val="600"/>
              </a:spcAft>
              <a:buFont typeface="Arial" panose="020B0604020202020204" pitchFamily="34" charset="0"/>
              <a:buChar char="•"/>
            </a:pPr>
            <a:r>
              <a:rPr lang="cs-CZ" dirty="0"/>
              <a:t>Y = cena mouky</a:t>
            </a:r>
          </a:p>
          <a:p>
            <a:pPr>
              <a:spcAft>
                <a:spcPts val="600"/>
              </a:spcAft>
              <a:buFont typeface="Arial" panose="020B0604020202020204" pitchFamily="34" charset="0"/>
              <a:buChar char="•"/>
            </a:pPr>
            <a:r>
              <a:rPr lang="cs-CZ" dirty="0"/>
              <a:t>X = </a:t>
            </a:r>
            <a:r>
              <a:rPr lang="en-GB" dirty="0"/>
              <a:t>demand factor</a:t>
            </a:r>
          </a:p>
          <a:p>
            <a:pPr>
              <a:spcAft>
                <a:spcPts val="600"/>
              </a:spcAft>
              <a:buFont typeface="Arial" panose="020B0604020202020204" pitchFamily="34" charset="0"/>
              <a:buChar char="•"/>
            </a:pPr>
            <a:r>
              <a:rPr lang="cs-CZ" dirty="0"/>
              <a:t>D = </a:t>
            </a:r>
            <a:r>
              <a:rPr lang="en-GB" dirty="0"/>
              <a:t>cartel dummy </a:t>
            </a:r>
          </a:p>
          <a:p>
            <a:pPr>
              <a:spcAft>
                <a:spcPts val="600"/>
              </a:spcAft>
              <a:buFont typeface="Arial" panose="020B0604020202020204" pitchFamily="34" charset="0"/>
              <a:buChar char="•"/>
            </a:pPr>
            <a:r>
              <a:rPr lang="cs-CZ" dirty="0"/>
              <a:t>Koeficient u </a:t>
            </a:r>
            <a:r>
              <a:rPr lang="cs-CZ" i="1" dirty="0" err="1"/>
              <a:t>cartel</a:t>
            </a:r>
            <a:r>
              <a:rPr lang="cs-CZ" i="1" dirty="0"/>
              <a:t> </a:t>
            </a:r>
            <a:r>
              <a:rPr lang="cs-CZ" i="1" dirty="0" err="1"/>
              <a:t>dummy</a:t>
            </a:r>
            <a:r>
              <a:rPr lang="cs-CZ" dirty="0"/>
              <a:t> odpovídá navýšení ceny kvůli kartelu</a:t>
            </a:r>
          </a:p>
        </p:txBody>
      </p:sp>
      <p:graphicFrame>
        <p:nvGraphicFramePr>
          <p:cNvPr id="6" name="Tabulka 5">
            <a:extLst>
              <a:ext uri="{FF2B5EF4-FFF2-40B4-BE49-F238E27FC236}">
                <a16:creationId xmlns:a16="http://schemas.microsoft.com/office/drawing/2014/main" id="{5A9DEAB8-D7D9-4237-ABCB-0D51B42E156C}"/>
              </a:ext>
            </a:extLst>
          </p:cNvPr>
          <p:cNvGraphicFramePr>
            <a:graphicFrameLocks noGrp="1"/>
          </p:cNvGraphicFramePr>
          <p:nvPr>
            <p:extLst>
              <p:ext uri="{D42A27DB-BD31-4B8C-83A1-F6EECF244321}">
                <p14:modId xmlns:p14="http://schemas.microsoft.com/office/powerpoint/2010/main" val="3982134807"/>
              </p:ext>
            </p:extLst>
          </p:nvPr>
        </p:nvGraphicFramePr>
        <p:xfrm>
          <a:off x="4928461" y="1701505"/>
          <a:ext cx="3660257" cy="4140004"/>
        </p:xfrm>
        <a:graphic>
          <a:graphicData uri="http://schemas.openxmlformats.org/drawingml/2006/table">
            <a:tbl>
              <a:tblPr firstRow="1" bandRow="1">
                <a:tableStyleId>{5C22544A-7EE6-4342-B048-85BDC9FD1C3A}</a:tableStyleId>
              </a:tblPr>
              <a:tblGrid>
                <a:gridCol w="571949">
                  <a:extLst>
                    <a:ext uri="{9D8B030D-6E8A-4147-A177-3AD203B41FA5}">
                      <a16:colId xmlns:a16="http://schemas.microsoft.com/office/drawing/2014/main" val="2489896573"/>
                    </a:ext>
                  </a:extLst>
                </a:gridCol>
                <a:gridCol w="456084">
                  <a:extLst>
                    <a:ext uri="{9D8B030D-6E8A-4147-A177-3AD203B41FA5}">
                      <a16:colId xmlns:a16="http://schemas.microsoft.com/office/drawing/2014/main" val="1852588127"/>
                    </a:ext>
                  </a:extLst>
                </a:gridCol>
                <a:gridCol w="1101236">
                  <a:extLst>
                    <a:ext uri="{9D8B030D-6E8A-4147-A177-3AD203B41FA5}">
                      <a16:colId xmlns:a16="http://schemas.microsoft.com/office/drawing/2014/main" val="3396867090"/>
                    </a:ext>
                  </a:extLst>
                </a:gridCol>
                <a:gridCol w="816843">
                  <a:extLst>
                    <a:ext uri="{9D8B030D-6E8A-4147-A177-3AD203B41FA5}">
                      <a16:colId xmlns:a16="http://schemas.microsoft.com/office/drawing/2014/main" val="3432285384"/>
                    </a:ext>
                  </a:extLst>
                </a:gridCol>
                <a:gridCol w="714145">
                  <a:extLst>
                    <a:ext uri="{9D8B030D-6E8A-4147-A177-3AD203B41FA5}">
                      <a16:colId xmlns:a16="http://schemas.microsoft.com/office/drawing/2014/main" val="4094296976"/>
                    </a:ext>
                  </a:extLst>
                </a:gridCol>
              </a:tblGrid>
              <a:tr h="376364">
                <a:tc>
                  <a:txBody>
                    <a:bodyPr/>
                    <a:lstStyle/>
                    <a:p>
                      <a:pPr algn="l" fontAlgn="b"/>
                      <a:r>
                        <a:rPr lang="cs-CZ" sz="1900" u="none" strike="noStrike">
                          <a:effectLst/>
                        </a:rPr>
                        <a:t>obs</a:t>
                      </a:r>
                      <a:endParaRPr lang="cs-CZ" sz="1900" b="0" i="1" u="none" strike="noStrike">
                        <a:solidFill>
                          <a:srgbClr val="000000"/>
                        </a:solidFill>
                        <a:effectLst/>
                        <a:latin typeface="Calibri" panose="020F0502020204030204" pitchFamily="34" charset="0"/>
                      </a:endParaRPr>
                    </a:p>
                  </a:txBody>
                  <a:tcPr marL="16772" marR="16772" marT="16772" marB="0" anchor="b"/>
                </a:tc>
                <a:tc>
                  <a:txBody>
                    <a:bodyPr/>
                    <a:lstStyle/>
                    <a:p>
                      <a:pPr algn="l" fontAlgn="b"/>
                      <a:r>
                        <a:rPr lang="cs-CZ" sz="1900" u="none" strike="noStrike">
                          <a:effectLst/>
                        </a:rPr>
                        <a:t>P</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l" fontAlgn="b"/>
                      <a:r>
                        <a:rPr lang="cs-CZ" sz="1900" u="none" strike="noStrike">
                          <a:effectLst/>
                        </a:rPr>
                        <a:t>HDP</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l" fontAlgn="b"/>
                      <a:r>
                        <a:rPr lang="cs-CZ" sz="1900" u="none" strike="noStrike">
                          <a:effectLst/>
                        </a:rPr>
                        <a:t>Cartel</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l" fontAlgn="b"/>
                      <a:r>
                        <a:rPr lang="cs-CZ" sz="1900" u="none" strike="noStrike">
                          <a:effectLst/>
                        </a:rPr>
                        <a:t>Rok</a:t>
                      </a:r>
                      <a:endParaRPr lang="cs-CZ" sz="1900" b="0" i="0" u="none" strike="noStrike">
                        <a:solidFill>
                          <a:srgbClr val="000000"/>
                        </a:solidFill>
                        <a:effectLst/>
                        <a:latin typeface="Calibri" panose="020F0502020204030204" pitchFamily="34" charset="0"/>
                      </a:endParaRPr>
                    </a:p>
                  </a:txBody>
                  <a:tcPr marL="16772" marR="16772" marT="16772" marB="0" anchor="b"/>
                </a:tc>
                <a:extLst>
                  <a:ext uri="{0D108BD9-81ED-4DB2-BD59-A6C34878D82A}">
                    <a16:rowId xmlns:a16="http://schemas.microsoft.com/office/drawing/2014/main" val="3951229405"/>
                  </a:ext>
                </a:extLst>
              </a:tr>
              <a:tr h="376364">
                <a:tc>
                  <a:txBody>
                    <a:bodyPr/>
                    <a:lstStyle/>
                    <a:p>
                      <a:pPr algn="r" fontAlgn="b"/>
                      <a:r>
                        <a:rPr lang="cs-CZ" sz="1900" u="none" strike="noStrike">
                          <a:effectLst/>
                        </a:rPr>
                        <a:t>1</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5</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2690982</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0</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2002</a:t>
                      </a:r>
                      <a:endParaRPr lang="cs-CZ" sz="1900" b="0" i="0" u="none" strike="noStrike">
                        <a:solidFill>
                          <a:srgbClr val="000000"/>
                        </a:solidFill>
                        <a:effectLst/>
                        <a:latin typeface="Calibri" panose="020F0502020204030204" pitchFamily="34" charset="0"/>
                      </a:endParaRPr>
                    </a:p>
                  </a:txBody>
                  <a:tcPr marL="16772" marR="16772" marT="16772" marB="0" anchor="b"/>
                </a:tc>
                <a:extLst>
                  <a:ext uri="{0D108BD9-81ED-4DB2-BD59-A6C34878D82A}">
                    <a16:rowId xmlns:a16="http://schemas.microsoft.com/office/drawing/2014/main" val="86571929"/>
                  </a:ext>
                </a:extLst>
              </a:tr>
              <a:tr h="376364">
                <a:tc>
                  <a:txBody>
                    <a:bodyPr/>
                    <a:lstStyle/>
                    <a:p>
                      <a:pPr algn="r" fontAlgn="b"/>
                      <a:r>
                        <a:rPr lang="cs-CZ" sz="1900" u="none" strike="noStrike">
                          <a:effectLst/>
                        </a:rPr>
                        <a:t>2</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5</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2690982</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0</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2002</a:t>
                      </a:r>
                      <a:endParaRPr lang="cs-CZ" sz="1900" b="0" i="0" u="none" strike="noStrike">
                        <a:solidFill>
                          <a:srgbClr val="000000"/>
                        </a:solidFill>
                        <a:effectLst/>
                        <a:latin typeface="Calibri" panose="020F0502020204030204" pitchFamily="34" charset="0"/>
                      </a:endParaRPr>
                    </a:p>
                  </a:txBody>
                  <a:tcPr marL="16772" marR="16772" marT="16772" marB="0" anchor="b"/>
                </a:tc>
                <a:extLst>
                  <a:ext uri="{0D108BD9-81ED-4DB2-BD59-A6C34878D82A}">
                    <a16:rowId xmlns:a16="http://schemas.microsoft.com/office/drawing/2014/main" val="1775327898"/>
                  </a:ext>
                </a:extLst>
              </a:tr>
              <a:tr h="376364">
                <a:tc>
                  <a:txBody>
                    <a:bodyPr/>
                    <a:lstStyle/>
                    <a:p>
                      <a:pPr algn="r" fontAlgn="b"/>
                      <a:r>
                        <a:rPr lang="cs-CZ" sz="1900" u="none" strike="noStrike">
                          <a:effectLst/>
                        </a:rPr>
                        <a:t>3</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5</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2690982</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0</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2002</a:t>
                      </a:r>
                      <a:endParaRPr lang="cs-CZ" sz="1900" b="0" i="0" u="none" strike="noStrike">
                        <a:solidFill>
                          <a:srgbClr val="000000"/>
                        </a:solidFill>
                        <a:effectLst/>
                        <a:latin typeface="Calibri" panose="020F0502020204030204" pitchFamily="34" charset="0"/>
                      </a:endParaRPr>
                    </a:p>
                  </a:txBody>
                  <a:tcPr marL="16772" marR="16772" marT="16772" marB="0" anchor="b"/>
                </a:tc>
                <a:extLst>
                  <a:ext uri="{0D108BD9-81ED-4DB2-BD59-A6C34878D82A}">
                    <a16:rowId xmlns:a16="http://schemas.microsoft.com/office/drawing/2014/main" val="2772861804"/>
                  </a:ext>
                </a:extLst>
              </a:tr>
              <a:tr h="376364">
                <a:tc>
                  <a:txBody>
                    <a:bodyPr/>
                    <a:lstStyle/>
                    <a:p>
                      <a:pPr algn="r" fontAlgn="b"/>
                      <a:r>
                        <a:rPr lang="cs-CZ" sz="1900" u="none" strike="noStrike">
                          <a:effectLst/>
                        </a:rPr>
                        <a:t>4</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dirty="0">
                          <a:effectLst/>
                        </a:rPr>
                        <a:t>12</a:t>
                      </a:r>
                      <a:endParaRPr lang="cs-CZ" sz="1900" b="0" i="0" u="none" strike="noStrike" dirty="0">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2823452</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1</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2003</a:t>
                      </a:r>
                      <a:endParaRPr lang="cs-CZ" sz="1900" b="0" i="0" u="none" strike="noStrike">
                        <a:solidFill>
                          <a:srgbClr val="000000"/>
                        </a:solidFill>
                        <a:effectLst/>
                        <a:latin typeface="Calibri" panose="020F0502020204030204" pitchFamily="34" charset="0"/>
                      </a:endParaRPr>
                    </a:p>
                  </a:txBody>
                  <a:tcPr marL="16772" marR="16772" marT="16772" marB="0" anchor="b"/>
                </a:tc>
                <a:extLst>
                  <a:ext uri="{0D108BD9-81ED-4DB2-BD59-A6C34878D82A}">
                    <a16:rowId xmlns:a16="http://schemas.microsoft.com/office/drawing/2014/main" val="214893124"/>
                  </a:ext>
                </a:extLst>
              </a:tr>
              <a:tr h="376364">
                <a:tc>
                  <a:txBody>
                    <a:bodyPr/>
                    <a:lstStyle/>
                    <a:p>
                      <a:pPr algn="r" fontAlgn="b"/>
                      <a:r>
                        <a:rPr lang="cs-CZ" sz="1900" u="none" strike="noStrike" dirty="0">
                          <a:effectLst/>
                        </a:rPr>
                        <a:t>5</a:t>
                      </a:r>
                      <a:endParaRPr lang="cs-CZ" sz="1900" b="0" i="0" u="none" strike="noStrike" dirty="0">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12</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2823452</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1</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2003</a:t>
                      </a:r>
                      <a:endParaRPr lang="cs-CZ" sz="1900" b="0" i="0" u="none" strike="noStrike">
                        <a:solidFill>
                          <a:srgbClr val="000000"/>
                        </a:solidFill>
                        <a:effectLst/>
                        <a:latin typeface="Calibri" panose="020F0502020204030204" pitchFamily="34" charset="0"/>
                      </a:endParaRPr>
                    </a:p>
                  </a:txBody>
                  <a:tcPr marL="16772" marR="16772" marT="16772" marB="0" anchor="b"/>
                </a:tc>
                <a:extLst>
                  <a:ext uri="{0D108BD9-81ED-4DB2-BD59-A6C34878D82A}">
                    <a16:rowId xmlns:a16="http://schemas.microsoft.com/office/drawing/2014/main" val="1309696541"/>
                  </a:ext>
                </a:extLst>
              </a:tr>
              <a:tr h="376364">
                <a:tc>
                  <a:txBody>
                    <a:bodyPr/>
                    <a:lstStyle/>
                    <a:p>
                      <a:pPr algn="r" fontAlgn="b"/>
                      <a:r>
                        <a:rPr lang="cs-CZ" sz="1900" u="none" strike="noStrike">
                          <a:effectLst/>
                        </a:rPr>
                        <a:t>6</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12</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2823452</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1</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2003</a:t>
                      </a:r>
                      <a:endParaRPr lang="cs-CZ" sz="1900" b="0" i="0" u="none" strike="noStrike">
                        <a:solidFill>
                          <a:srgbClr val="000000"/>
                        </a:solidFill>
                        <a:effectLst/>
                        <a:latin typeface="Calibri" panose="020F0502020204030204" pitchFamily="34" charset="0"/>
                      </a:endParaRPr>
                    </a:p>
                  </a:txBody>
                  <a:tcPr marL="16772" marR="16772" marT="16772" marB="0" anchor="b"/>
                </a:tc>
                <a:extLst>
                  <a:ext uri="{0D108BD9-81ED-4DB2-BD59-A6C34878D82A}">
                    <a16:rowId xmlns:a16="http://schemas.microsoft.com/office/drawing/2014/main" val="855593711"/>
                  </a:ext>
                </a:extLst>
              </a:tr>
              <a:tr h="376364">
                <a:tc>
                  <a:txBody>
                    <a:bodyPr/>
                    <a:lstStyle/>
                    <a:p>
                      <a:pPr algn="r" fontAlgn="b"/>
                      <a:r>
                        <a:rPr lang="cs-CZ" sz="1900" u="none" strike="noStrike">
                          <a:effectLst/>
                        </a:rPr>
                        <a:t>7</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8</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3079207</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0</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2004</a:t>
                      </a:r>
                      <a:endParaRPr lang="cs-CZ" sz="1900" b="0" i="0" u="none" strike="noStrike">
                        <a:solidFill>
                          <a:srgbClr val="000000"/>
                        </a:solidFill>
                        <a:effectLst/>
                        <a:latin typeface="Calibri" panose="020F0502020204030204" pitchFamily="34" charset="0"/>
                      </a:endParaRPr>
                    </a:p>
                  </a:txBody>
                  <a:tcPr marL="16772" marR="16772" marT="16772" marB="0" anchor="b"/>
                </a:tc>
                <a:extLst>
                  <a:ext uri="{0D108BD9-81ED-4DB2-BD59-A6C34878D82A}">
                    <a16:rowId xmlns:a16="http://schemas.microsoft.com/office/drawing/2014/main" val="2048829963"/>
                  </a:ext>
                </a:extLst>
              </a:tr>
              <a:tr h="376364">
                <a:tc>
                  <a:txBody>
                    <a:bodyPr/>
                    <a:lstStyle/>
                    <a:p>
                      <a:pPr algn="r" fontAlgn="b"/>
                      <a:r>
                        <a:rPr lang="cs-CZ" sz="1900" u="none" strike="noStrike">
                          <a:effectLst/>
                        </a:rPr>
                        <a:t>8</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8</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3079207</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0</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2004</a:t>
                      </a:r>
                      <a:endParaRPr lang="cs-CZ" sz="1900" b="0" i="0" u="none" strike="noStrike">
                        <a:solidFill>
                          <a:srgbClr val="000000"/>
                        </a:solidFill>
                        <a:effectLst/>
                        <a:latin typeface="Calibri" panose="020F0502020204030204" pitchFamily="34" charset="0"/>
                      </a:endParaRPr>
                    </a:p>
                  </a:txBody>
                  <a:tcPr marL="16772" marR="16772" marT="16772" marB="0" anchor="b"/>
                </a:tc>
                <a:extLst>
                  <a:ext uri="{0D108BD9-81ED-4DB2-BD59-A6C34878D82A}">
                    <a16:rowId xmlns:a16="http://schemas.microsoft.com/office/drawing/2014/main" val="51121845"/>
                  </a:ext>
                </a:extLst>
              </a:tr>
              <a:tr h="376364">
                <a:tc>
                  <a:txBody>
                    <a:bodyPr/>
                    <a:lstStyle/>
                    <a:p>
                      <a:pPr algn="r" fontAlgn="b"/>
                      <a:r>
                        <a:rPr lang="cs-CZ" sz="1900" u="none" strike="noStrike">
                          <a:effectLst/>
                        </a:rPr>
                        <a:t>9</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9</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3285601</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0</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2005</a:t>
                      </a:r>
                      <a:endParaRPr lang="cs-CZ" sz="1900" b="0" i="0" u="none" strike="noStrike">
                        <a:solidFill>
                          <a:srgbClr val="000000"/>
                        </a:solidFill>
                        <a:effectLst/>
                        <a:latin typeface="Calibri" panose="020F0502020204030204" pitchFamily="34" charset="0"/>
                      </a:endParaRPr>
                    </a:p>
                  </a:txBody>
                  <a:tcPr marL="16772" marR="16772" marT="16772" marB="0" anchor="b"/>
                </a:tc>
                <a:extLst>
                  <a:ext uri="{0D108BD9-81ED-4DB2-BD59-A6C34878D82A}">
                    <a16:rowId xmlns:a16="http://schemas.microsoft.com/office/drawing/2014/main" val="1213424557"/>
                  </a:ext>
                </a:extLst>
              </a:tr>
              <a:tr h="376364">
                <a:tc>
                  <a:txBody>
                    <a:bodyPr/>
                    <a:lstStyle/>
                    <a:p>
                      <a:pPr algn="r" fontAlgn="b"/>
                      <a:r>
                        <a:rPr lang="cs-CZ" sz="1900" u="none" strike="noStrike">
                          <a:effectLst/>
                        </a:rPr>
                        <a:t>10</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10</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3530881</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a:effectLst/>
                        </a:rPr>
                        <a:t>0</a:t>
                      </a:r>
                      <a:endParaRPr lang="cs-CZ" sz="1900" b="0" i="0" u="none" strike="noStrike">
                        <a:solidFill>
                          <a:srgbClr val="000000"/>
                        </a:solidFill>
                        <a:effectLst/>
                        <a:latin typeface="Calibri" panose="020F0502020204030204" pitchFamily="34" charset="0"/>
                      </a:endParaRPr>
                    </a:p>
                  </a:txBody>
                  <a:tcPr marL="16772" marR="16772" marT="16772" marB="0" anchor="b"/>
                </a:tc>
                <a:tc>
                  <a:txBody>
                    <a:bodyPr/>
                    <a:lstStyle/>
                    <a:p>
                      <a:pPr algn="r" fontAlgn="b"/>
                      <a:r>
                        <a:rPr lang="cs-CZ" sz="1900" u="none" strike="noStrike" dirty="0">
                          <a:effectLst/>
                        </a:rPr>
                        <a:t>2006</a:t>
                      </a:r>
                      <a:endParaRPr lang="cs-CZ" sz="1900" b="0" i="0" u="none" strike="noStrike" dirty="0">
                        <a:solidFill>
                          <a:srgbClr val="000000"/>
                        </a:solidFill>
                        <a:effectLst/>
                        <a:latin typeface="Calibri" panose="020F0502020204030204" pitchFamily="34" charset="0"/>
                      </a:endParaRPr>
                    </a:p>
                  </a:txBody>
                  <a:tcPr marL="16772" marR="16772" marT="16772" marB="0" anchor="b"/>
                </a:tc>
                <a:extLst>
                  <a:ext uri="{0D108BD9-81ED-4DB2-BD59-A6C34878D82A}">
                    <a16:rowId xmlns:a16="http://schemas.microsoft.com/office/drawing/2014/main" val="4118841558"/>
                  </a:ext>
                </a:extLst>
              </a:tr>
            </a:tbl>
          </a:graphicData>
        </a:graphic>
      </p:graphicFrame>
    </p:spTree>
    <p:extLst>
      <p:ext uri="{BB962C8B-B14F-4D97-AF65-F5344CB8AC3E}">
        <p14:creationId xmlns:p14="http://schemas.microsoft.com/office/powerpoint/2010/main" val="2253817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4270D23-45EB-4611-A986-BAC304E249E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FD4D46CD-6AFD-4D8D-90CF-CE1D128E78FA}"/>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243FB7E5-1D36-40A7-BBFD-FAE1E0FCFDBF}"/>
              </a:ext>
            </a:extLst>
          </p:cNvPr>
          <p:cNvSpPr>
            <a:spLocks noGrp="1"/>
          </p:cNvSpPr>
          <p:nvPr>
            <p:ph type="title"/>
          </p:nvPr>
        </p:nvSpPr>
        <p:spPr/>
        <p:txBody>
          <a:bodyPr/>
          <a:lstStyle/>
          <a:p>
            <a:r>
              <a:rPr lang="cs-CZ" dirty="0"/>
              <a:t>Další metody pro stanovení </a:t>
            </a:r>
            <a:r>
              <a:rPr lang="en-GB" i="1" dirty="0"/>
              <a:t>counterfactual scenario</a:t>
            </a:r>
            <a:r>
              <a:rPr lang="cs-CZ" i="1" dirty="0"/>
              <a:t> </a:t>
            </a:r>
            <a:r>
              <a:rPr lang="cs-CZ" dirty="0"/>
              <a:t>– </a:t>
            </a:r>
            <a:r>
              <a:rPr lang="cs-CZ" u="sng" dirty="0"/>
              <a:t>simulační modely</a:t>
            </a:r>
            <a:endParaRPr lang="en-GB" u="sng" dirty="0"/>
          </a:p>
        </p:txBody>
      </p:sp>
      <p:sp>
        <p:nvSpPr>
          <p:cNvPr id="5" name="Zástupný obsah 4">
            <a:extLst>
              <a:ext uri="{FF2B5EF4-FFF2-40B4-BE49-F238E27FC236}">
                <a16:creationId xmlns:a16="http://schemas.microsoft.com/office/drawing/2014/main" id="{94F5A8F3-7D7E-4DDA-B206-D8EFB9A9A003}"/>
              </a:ext>
            </a:extLst>
          </p:cNvPr>
          <p:cNvSpPr>
            <a:spLocks noGrp="1"/>
          </p:cNvSpPr>
          <p:nvPr>
            <p:ph idx="1"/>
          </p:nvPr>
        </p:nvSpPr>
        <p:spPr/>
        <p:txBody>
          <a:bodyPr/>
          <a:lstStyle/>
          <a:p>
            <a:pPr algn="just">
              <a:buFont typeface="Arial" panose="020B0604020202020204" pitchFamily="34" charset="0"/>
              <a:buChar char="•"/>
            </a:pPr>
            <a:r>
              <a:rPr lang="cs-CZ" dirty="0"/>
              <a:t>Prostřednictvím modelů nasimulujeme, jaká cena a množství by na trhu nastalo = </a:t>
            </a:r>
            <a:r>
              <a:rPr lang="en-GB" i="1" dirty="0"/>
              <a:t>counterfactual</a:t>
            </a:r>
            <a:r>
              <a:rPr lang="cs-CZ" dirty="0"/>
              <a:t> </a:t>
            </a:r>
            <a:r>
              <a:rPr lang="en-GB" i="1" dirty="0"/>
              <a:t>scenario </a:t>
            </a:r>
            <a:endParaRPr lang="cs-CZ" i="1" dirty="0"/>
          </a:p>
          <a:p>
            <a:pPr algn="just">
              <a:buFont typeface="Arial" panose="020B0604020202020204" pitchFamily="34" charset="0"/>
              <a:buChar char="•"/>
            </a:pPr>
            <a:r>
              <a:rPr lang="cs-CZ" dirty="0"/>
              <a:t>Nejčastěji používané modely:</a:t>
            </a:r>
          </a:p>
          <a:p>
            <a:pPr algn="just">
              <a:buFont typeface="Arial" panose="020B0604020202020204" pitchFamily="34" charset="0"/>
              <a:buChar char="•"/>
            </a:pPr>
            <a:r>
              <a:rPr lang="cs-CZ" u="sng" dirty="0" err="1"/>
              <a:t>Cournout</a:t>
            </a:r>
            <a:r>
              <a:rPr lang="cs-CZ" u="sng" dirty="0"/>
              <a:t> model</a:t>
            </a:r>
            <a:r>
              <a:rPr lang="cs-CZ" dirty="0"/>
              <a:t>: </a:t>
            </a:r>
            <a:r>
              <a:rPr lang="en-GB" i="1" dirty="0"/>
              <a:t>firms are choosing their quantities and letting the market determine the price</a:t>
            </a:r>
          </a:p>
          <a:p>
            <a:pPr algn="just">
              <a:buFont typeface="Arial" panose="020B0604020202020204" pitchFamily="34" charset="0"/>
              <a:buChar char="•"/>
            </a:pPr>
            <a:r>
              <a:rPr lang="cs-CZ" u="sng" dirty="0"/>
              <a:t>Bertrand model</a:t>
            </a:r>
            <a:r>
              <a:rPr lang="cs-CZ" dirty="0"/>
              <a:t>: </a:t>
            </a:r>
            <a:r>
              <a:rPr lang="en-GB" i="1" dirty="0"/>
              <a:t>firms are setting their prices and letting the market determine the quantity sold</a:t>
            </a:r>
            <a:endParaRPr lang="en-GB" u="sng" dirty="0"/>
          </a:p>
          <a:p>
            <a:pPr algn="just">
              <a:buFont typeface="Arial" panose="020B0604020202020204" pitchFamily="34" charset="0"/>
              <a:buChar char="•"/>
            </a:pPr>
            <a:endParaRPr lang="cs-CZ" dirty="0"/>
          </a:p>
          <a:p>
            <a:pPr algn="just">
              <a:buFont typeface="Arial" panose="020B0604020202020204" pitchFamily="34" charset="0"/>
              <a:buChar char="•"/>
            </a:pPr>
            <a:endParaRPr lang="cs-CZ" dirty="0"/>
          </a:p>
          <a:p>
            <a:pPr algn="just">
              <a:buFont typeface="Arial" panose="020B0604020202020204" pitchFamily="34" charset="0"/>
              <a:buChar char="•"/>
            </a:pPr>
            <a:endParaRPr lang="cs-CZ" dirty="0"/>
          </a:p>
          <a:p>
            <a:pPr algn="just">
              <a:buFont typeface="Arial" panose="020B0604020202020204" pitchFamily="34" charset="0"/>
              <a:buChar char="•"/>
            </a:pPr>
            <a:endParaRPr lang="cs-CZ" dirty="0"/>
          </a:p>
          <a:p>
            <a:pPr algn="just">
              <a:buFont typeface="Arial" panose="020B0604020202020204" pitchFamily="34" charset="0"/>
              <a:buChar char="•"/>
            </a:pPr>
            <a:endParaRPr lang="cs-CZ" dirty="0"/>
          </a:p>
        </p:txBody>
      </p:sp>
    </p:spTree>
    <p:extLst>
      <p:ext uri="{BB962C8B-B14F-4D97-AF65-F5344CB8AC3E}">
        <p14:creationId xmlns:p14="http://schemas.microsoft.com/office/powerpoint/2010/main" val="3994296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4270D23-45EB-4611-A986-BAC304E249E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FD4D46CD-6AFD-4D8D-90CF-CE1D128E78FA}"/>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243FB7E5-1D36-40A7-BBFD-FAE1E0FCFDBF}"/>
              </a:ext>
            </a:extLst>
          </p:cNvPr>
          <p:cNvSpPr>
            <a:spLocks noGrp="1"/>
          </p:cNvSpPr>
          <p:nvPr>
            <p:ph type="title"/>
          </p:nvPr>
        </p:nvSpPr>
        <p:spPr/>
        <p:txBody>
          <a:bodyPr/>
          <a:lstStyle/>
          <a:p>
            <a:r>
              <a:rPr lang="cs-CZ" dirty="0"/>
              <a:t>Další metody pro stanovení </a:t>
            </a:r>
            <a:r>
              <a:rPr lang="en-GB" i="1" dirty="0"/>
              <a:t>counterfactual scenario</a:t>
            </a:r>
            <a:r>
              <a:rPr lang="cs-CZ" dirty="0"/>
              <a:t> – </a:t>
            </a:r>
            <a:r>
              <a:rPr lang="cs-CZ" u="sng" dirty="0"/>
              <a:t>nákladová metoda</a:t>
            </a:r>
            <a:endParaRPr lang="en-GB" u="sng" dirty="0"/>
          </a:p>
        </p:txBody>
      </p:sp>
      <p:sp>
        <p:nvSpPr>
          <p:cNvPr id="5" name="Zástupný obsah 4">
            <a:extLst>
              <a:ext uri="{FF2B5EF4-FFF2-40B4-BE49-F238E27FC236}">
                <a16:creationId xmlns:a16="http://schemas.microsoft.com/office/drawing/2014/main" id="{94F5A8F3-7D7E-4DDA-B206-D8EFB9A9A003}"/>
              </a:ext>
            </a:extLst>
          </p:cNvPr>
          <p:cNvSpPr>
            <a:spLocks noGrp="1"/>
          </p:cNvSpPr>
          <p:nvPr>
            <p:ph idx="1"/>
          </p:nvPr>
        </p:nvSpPr>
        <p:spPr/>
        <p:txBody>
          <a:bodyPr/>
          <a:lstStyle/>
          <a:p>
            <a:pPr algn="just">
              <a:buFont typeface="Arial" panose="020B0604020202020204" pitchFamily="34" charset="0"/>
              <a:buChar char="•"/>
            </a:pPr>
            <a:r>
              <a:rPr lang="cs-CZ" dirty="0"/>
              <a:t>Stanovení </a:t>
            </a:r>
            <a:r>
              <a:rPr lang="en-GB" i="1" dirty="0"/>
              <a:t>counterfactual scenario</a:t>
            </a:r>
            <a:r>
              <a:rPr lang="cs-CZ" dirty="0"/>
              <a:t> na základě výrobních nákladů, ke kterým připočteme marži, která by byla bez protiprávního jednání přiměřená</a:t>
            </a:r>
          </a:p>
          <a:p>
            <a:pPr algn="just">
              <a:buFont typeface="Arial" panose="020B0604020202020204" pitchFamily="34" charset="0"/>
              <a:buChar char="•"/>
            </a:pPr>
            <a:r>
              <a:rPr lang="cs-CZ" dirty="0"/>
              <a:t>Cena, který by na trhu nastala = přiměřená marže + výrobní náklady</a:t>
            </a:r>
          </a:p>
          <a:p>
            <a:pPr algn="just">
              <a:buFont typeface="Arial" panose="020B0604020202020204" pitchFamily="34" charset="0"/>
              <a:buChar char="•"/>
            </a:pPr>
            <a:r>
              <a:rPr lang="cs-CZ" dirty="0"/>
              <a:t>Nejčastěji se používá jako doplňková metoda</a:t>
            </a:r>
          </a:p>
          <a:p>
            <a:pPr algn="just">
              <a:buFont typeface="Arial" panose="020B0604020202020204" pitchFamily="34" charset="0"/>
              <a:buChar char="•"/>
            </a:pPr>
            <a:endParaRPr lang="cs-CZ" dirty="0"/>
          </a:p>
          <a:p>
            <a:pPr algn="just">
              <a:buFont typeface="Arial" panose="020B0604020202020204" pitchFamily="34" charset="0"/>
              <a:buChar char="•"/>
            </a:pPr>
            <a:endParaRPr lang="cs-CZ" dirty="0"/>
          </a:p>
          <a:p>
            <a:pPr algn="just">
              <a:buFont typeface="Arial" panose="020B0604020202020204" pitchFamily="34" charset="0"/>
              <a:buChar char="•"/>
            </a:pPr>
            <a:endParaRPr lang="cs-CZ" dirty="0"/>
          </a:p>
          <a:p>
            <a:pPr algn="just">
              <a:buFont typeface="Arial" panose="020B0604020202020204" pitchFamily="34" charset="0"/>
              <a:buChar char="•"/>
            </a:pPr>
            <a:endParaRPr lang="cs-CZ" dirty="0"/>
          </a:p>
        </p:txBody>
      </p:sp>
    </p:spTree>
    <p:extLst>
      <p:ext uri="{BB962C8B-B14F-4D97-AF65-F5344CB8AC3E}">
        <p14:creationId xmlns:p14="http://schemas.microsoft.com/office/powerpoint/2010/main" val="3363109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087306D-8EFC-48C0-A5CF-518D150F010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E2F783A3-16E4-4DC7-8E96-6EB48EF5AB9F}"/>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F938AA02-0B85-45D7-9818-3D03E3DB9DEC}"/>
              </a:ext>
            </a:extLst>
          </p:cNvPr>
          <p:cNvSpPr>
            <a:spLocks noGrp="1"/>
          </p:cNvSpPr>
          <p:nvPr>
            <p:ph type="title"/>
          </p:nvPr>
        </p:nvSpPr>
        <p:spPr/>
        <p:txBody>
          <a:bodyPr/>
          <a:lstStyle/>
          <a:p>
            <a:r>
              <a:rPr lang="cs-CZ" dirty="0"/>
              <a:t>Kdo se může domáhat náhrady škody?</a:t>
            </a:r>
          </a:p>
        </p:txBody>
      </p:sp>
      <p:sp>
        <p:nvSpPr>
          <p:cNvPr id="5" name="Zástupný obsah 4">
            <a:extLst>
              <a:ext uri="{FF2B5EF4-FFF2-40B4-BE49-F238E27FC236}">
                <a16:creationId xmlns:a16="http://schemas.microsoft.com/office/drawing/2014/main" id="{7781ECF5-A8BF-48E7-8497-7754ECD7C640}"/>
              </a:ext>
            </a:extLst>
          </p:cNvPr>
          <p:cNvSpPr>
            <a:spLocks noGrp="1"/>
          </p:cNvSpPr>
          <p:nvPr>
            <p:ph idx="1"/>
          </p:nvPr>
        </p:nvSpPr>
        <p:spPr>
          <a:xfrm>
            <a:off x="540000" y="1692002"/>
            <a:ext cx="8064900" cy="934961"/>
          </a:xfrm>
        </p:spPr>
        <p:txBody>
          <a:bodyPr/>
          <a:lstStyle/>
          <a:p>
            <a:pPr>
              <a:buFont typeface="Arial" panose="020B0604020202020204" pitchFamily="34" charset="0"/>
              <a:buChar char="•"/>
            </a:pPr>
            <a:r>
              <a:rPr lang="cs-CZ" dirty="0"/>
              <a:t>Škody se může domáhat každý, kdo byl poškozen porušením soutěžního práva</a:t>
            </a:r>
          </a:p>
        </p:txBody>
      </p:sp>
      <p:pic>
        <p:nvPicPr>
          <p:cNvPr id="6" name="Obrázek 5">
            <a:extLst>
              <a:ext uri="{FF2B5EF4-FFF2-40B4-BE49-F238E27FC236}">
                <a16:creationId xmlns:a16="http://schemas.microsoft.com/office/drawing/2014/main" id="{00D89AF5-2126-4420-A1A6-5CCB563858CF}"/>
              </a:ext>
            </a:extLst>
          </p:cNvPr>
          <p:cNvPicPr>
            <a:picLocks noChangeAspect="1"/>
          </p:cNvPicPr>
          <p:nvPr/>
        </p:nvPicPr>
        <p:blipFill>
          <a:blip r:embed="rId2"/>
          <a:stretch>
            <a:fillRect/>
          </a:stretch>
        </p:blipFill>
        <p:spPr>
          <a:xfrm>
            <a:off x="2255003" y="2557220"/>
            <a:ext cx="5014549" cy="3592687"/>
          </a:xfrm>
          <a:prstGeom prst="rect">
            <a:avLst/>
          </a:prstGeom>
        </p:spPr>
      </p:pic>
    </p:spTree>
    <p:extLst>
      <p:ext uri="{BB962C8B-B14F-4D97-AF65-F5344CB8AC3E}">
        <p14:creationId xmlns:p14="http://schemas.microsoft.com/office/powerpoint/2010/main" val="1093613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53DA2CC-078C-4881-8483-851E9ACE9ADA}"/>
              </a:ext>
            </a:extLst>
          </p:cNvPr>
          <p:cNvSpPr>
            <a:spLocks noGrp="1"/>
          </p:cNvSpPr>
          <p:nvPr>
            <p:ph type="ftr" sz="quarter" idx="10"/>
          </p:nvPr>
        </p:nvSpPr>
        <p:spPr>
          <a:xfrm>
            <a:off x="540000" y="6228000"/>
            <a:ext cx="5940000" cy="252000"/>
          </a:xfrm>
        </p:spPr>
        <p:txBody>
          <a:bodyPr wrap="square" anchor="ctr">
            <a:normAutofit/>
          </a:bodyPr>
          <a:lstStyle/>
          <a:p>
            <a:pPr>
              <a:spcAft>
                <a:spcPts val="600"/>
              </a:spcAft>
            </a:pPr>
            <a:r>
              <a:rPr lang="cs-CZ"/>
              <a:t>zápatí prezentace</a:t>
            </a:r>
          </a:p>
        </p:txBody>
      </p:sp>
      <p:sp>
        <p:nvSpPr>
          <p:cNvPr id="3" name="Zástupný symbol pro číslo snímku 2">
            <a:extLst>
              <a:ext uri="{FF2B5EF4-FFF2-40B4-BE49-F238E27FC236}">
                <a16:creationId xmlns:a16="http://schemas.microsoft.com/office/drawing/2014/main" id="{D8014F11-F789-4ED9-AF9F-08C292936FA2}"/>
              </a:ext>
            </a:extLst>
          </p:cNvPr>
          <p:cNvSpPr>
            <a:spLocks noGrp="1"/>
          </p:cNvSpPr>
          <p:nvPr>
            <p:ph type="sldNum" sz="quarter" idx="11"/>
          </p:nvPr>
        </p:nvSpPr>
        <p:spPr>
          <a:xfrm>
            <a:off x="310500" y="6228000"/>
            <a:ext cx="189000" cy="252000"/>
          </a:xfrm>
        </p:spPr>
        <p:txBody>
          <a:bodyPr wrap="none" anchor="ctr">
            <a:normAutofit/>
          </a:bodyPr>
          <a:lstStyle/>
          <a:p>
            <a:pPr>
              <a:spcAft>
                <a:spcPts val="600"/>
              </a:spcAft>
            </a:pPr>
            <a:fld id="{0970407D-EE58-4A0B-824B-1D3AE42DD9CF}" type="slidenum">
              <a:rPr lang="cs-CZ" altLang="cs-CZ" smtClean="0"/>
              <a:pPr>
                <a:spcAft>
                  <a:spcPts val="600"/>
                </a:spcAft>
              </a:pPr>
              <a:t>19</a:t>
            </a:fld>
            <a:endParaRPr lang="cs-CZ" altLang="cs-CZ"/>
          </a:p>
        </p:txBody>
      </p:sp>
      <p:sp>
        <p:nvSpPr>
          <p:cNvPr id="4" name="Nadpis 3">
            <a:extLst>
              <a:ext uri="{FF2B5EF4-FFF2-40B4-BE49-F238E27FC236}">
                <a16:creationId xmlns:a16="http://schemas.microsoft.com/office/drawing/2014/main" id="{00960A25-F521-42BA-BD80-D033EDDA67EF}"/>
              </a:ext>
            </a:extLst>
          </p:cNvPr>
          <p:cNvSpPr>
            <a:spLocks noGrp="1"/>
          </p:cNvSpPr>
          <p:nvPr>
            <p:ph type="title"/>
          </p:nvPr>
        </p:nvSpPr>
        <p:spPr>
          <a:xfrm>
            <a:off x="540000" y="720000"/>
            <a:ext cx="8064900" cy="451576"/>
          </a:xfrm>
        </p:spPr>
        <p:txBody>
          <a:bodyPr anchor="t">
            <a:normAutofit/>
          </a:bodyPr>
          <a:lstStyle/>
          <a:p>
            <a:r>
              <a:rPr lang="cs-CZ" dirty="0" err="1"/>
              <a:t>Pass</a:t>
            </a:r>
            <a:r>
              <a:rPr lang="cs-CZ" dirty="0"/>
              <a:t>-on, přenesení škody</a:t>
            </a:r>
          </a:p>
        </p:txBody>
      </p:sp>
      <p:sp>
        <p:nvSpPr>
          <p:cNvPr id="5" name="Zástupný obsah 4">
            <a:extLst>
              <a:ext uri="{FF2B5EF4-FFF2-40B4-BE49-F238E27FC236}">
                <a16:creationId xmlns:a16="http://schemas.microsoft.com/office/drawing/2014/main" id="{9952862C-C66D-4313-B822-15F15E154B4B}"/>
              </a:ext>
            </a:extLst>
          </p:cNvPr>
          <p:cNvSpPr>
            <a:spLocks noGrp="1"/>
          </p:cNvSpPr>
          <p:nvPr>
            <p:ph idx="29"/>
          </p:nvPr>
        </p:nvSpPr>
        <p:spPr>
          <a:xfrm>
            <a:off x="540000" y="1701505"/>
            <a:ext cx="3914999" cy="4139998"/>
          </a:xfrm>
        </p:spPr>
        <p:txBody>
          <a:bodyPr>
            <a:normAutofit/>
          </a:bodyPr>
          <a:lstStyle/>
          <a:p>
            <a:pPr>
              <a:spcAft>
                <a:spcPts val="600"/>
              </a:spcAft>
              <a:buFont typeface="Arial" panose="020B0604020202020204" pitchFamily="34" charset="0"/>
              <a:buChar char="•"/>
            </a:pPr>
            <a:r>
              <a:rPr lang="cs-CZ" dirty="0"/>
              <a:t>Nepřímý odběratel má nárok na škodu odpovídající </a:t>
            </a:r>
            <a:r>
              <a:rPr lang="cs-CZ" i="1" dirty="0"/>
              <a:t>„</a:t>
            </a:r>
            <a:r>
              <a:rPr lang="cs-CZ" i="1" dirty="0" err="1"/>
              <a:t>Pass</a:t>
            </a:r>
            <a:r>
              <a:rPr lang="cs-CZ" i="1" dirty="0"/>
              <a:t>-on </a:t>
            </a:r>
            <a:r>
              <a:rPr lang="cs-CZ" i="1" dirty="0" err="1"/>
              <a:t>effect</a:t>
            </a:r>
            <a:r>
              <a:rPr lang="cs-CZ" i="1" dirty="0"/>
              <a:t>“</a:t>
            </a:r>
          </a:p>
          <a:p>
            <a:pPr>
              <a:spcAft>
                <a:spcPts val="600"/>
              </a:spcAft>
              <a:buFont typeface="Arial" panose="020B0604020202020204" pitchFamily="34" charset="0"/>
              <a:buChar char="•"/>
            </a:pPr>
            <a:r>
              <a:rPr lang="cs-CZ" dirty="0"/>
              <a:t>Přímý odběratel má pak nárok na:</a:t>
            </a:r>
          </a:p>
          <a:p>
            <a:pPr marL="243000" lvl="1" indent="0">
              <a:spcAft>
                <a:spcPts val="600"/>
              </a:spcAft>
              <a:buNone/>
            </a:pPr>
            <a:r>
              <a:rPr lang="cs-CZ" sz="1800" i="1" dirty="0"/>
              <a:t>„</a:t>
            </a:r>
            <a:r>
              <a:rPr lang="cs-CZ" sz="1800" i="1" dirty="0" err="1"/>
              <a:t>Cost</a:t>
            </a:r>
            <a:r>
              <a:rPr lang="cs-CZ" sz="1800" i="1" dirty="0"/>
              <a:t> </a:t>
            </a:r>
            <a:r>
              <a:rPr lang="cs-CZ" sz="1800" i="1" dirty="0" err="1"/>
              <a:t>effect</a:t>
            </a:r>
            <a:r>
              <a:rPr lang="cs-CZ" sz="1800" i="1" dirty="0"/>
              <a:t>“ + „</a:t>
            </a:r>
            <a:r>
              <a:rPr lang="cs-CZ" sz="1800" i="1" dirty="0" err="1"/>
              <a:t>Volume</a:t>
            </a:r>
            <a:r>
              <a:rPr lang="cs-CZ" sz="1800" i="1" dirty="0"/>
              <a:t> </a:t>
            </a:r>
            <a:r>
              <a:rPr lang="cs-CZ" sz="1800" i="1" dirty="0" err="1"/>
              <a:t>effect</a:t>
            </a:r>
            <a:r>
              <a:rPr lang="cs-CZ" sz="1800" i="1" dirty="0"/>
              <a:t>“ - „</a:t>
            </a:r>
            <a:r>
              <a:rPr lang="cs-CZ" sz="1800" i="1" dirty="0" err="1"/>
              <a:t>Pass</a:t>
            </a:r>
            <a:r>
              <a:rPr lang="cs-CZ" sz="1800" i="1" dirty="0"/>
              <a:t>-on </a:t>
            </a:r>
            <a:r>
              <a:rPr lang="cs-CZ" sz="1800" i="1" dirty="0" err="1"/>
              <a:t>effect</a:t>
            </a:r>
            <a:r>
              <a:rPr lang="cs-CZ" sz="1800" i="1" dirty="0"/>
              <a:t>“</a:t>
            </a:r>
          </a:p>
          <a:p>
            <a:pPr marL="54000" indent="0">
              <a:spcAft>
                <a:spcPts val="600"/>
              </a:spcAft>
              <a:buNone/>
            </a:pPr>
            <a:endParaRPr lang="cs-CZ" dirty="0"/>
          </a:p>
          <a:p>
            <a:pPr>
              <a:spcAft>
                <a:spcPts val="600"/>
              </a:spcAft>
              <a:buFont typeface="Arial" panose="020B0604020202020204" pitchFamily="34" charset="0"/>
              <a:buChar char="•"/>
            </a:pPr>
            <a:endParaRPr lang="cs-CZ" dirty="0"/>
          </a:p>
        </p:txBody>
      </p:sp>
      <p:pic>
        <p:nvPicPr>
          <p:cNvPr id="7" name="Obrázek 6">
            <a:extLst>
              <a:ext uri="{FF2B5EF4-FFF2-40B4-BE49-F238E27FC236}">
                <a16:creationId xmlns:a16="http://schemas.microsoft.com/office/drawing/2014/main" id="{9FB8D57C-8BDD-4DD0-8E0D-122D73D01071}"/>
              </a:ext>
            </a:extLst>
          </p:cNvPr>
          <p:cNvPicPr>
            <a:picLocks noChangeAspect="1"/>
          </p:cNvPicPr>
          <p:nvPr/>
        </p:nvPicPr>
        <p:blipFill>
          <a:blip r:embed="rId2"/>
          <a:stretch>
            <a:fillRect/>
          </a:stretch>
        </p:blipFill>
        <p:spPr>
          <a:xfrm>
            <a:off x="4688460" y="2123269"/>
            <a:ext cx="4207650" cy="3082104"/>
          </a:xfrm>
          <a:prstGeom prst="rect">
            <a:avLst/>
          </a:prstGeom>
          <a:noFill/>
        </p:spPr>
      </p:pic>
    </p:spTree>
    <p:extLst>
      <p:ext uri="{BB962C8B-B14F-4D97-AF65-F5344CB8AC3E}">
        <p14:creationId xmlns:p14="http://schemas.microsoft.com/office/powerpoint/2010/main" val="2991215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55DC197-8B19-4236-AE9B-F75149DC26D2}"/>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55B40C45-83B1-434C-86E7-BD9D507E824F}"/>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D944CCCB-D68A-41F0-9CA7-C91EDCCD1881}"/>
              </a:ext>
            </a:extLst>
          </p:cNvPr>
          <p:cNvSpPr>
            <a:spLocks noGrp="1"/>
          </p:cNvSpPr>
          <p:nvPr>
            <p:ph type="title"/>
          </p:nvPr>
        </p:nvSpPr>
        <p:spPr/>
        <p:txBody>
          <a:bodyPr/>
          <a:lstStyle/>
          <a:p>
            <a:r>
              <a:rPr lang="cs-CZ" dirty="0"/>
              <a:t>Náhrada škody - Úvod</a:t>
            </a:r>
          </a:p>
        </p:txBody>
      </p:sp>
      <p:sp>
        <p:nvSpPr>
          <p:cNvPr id="5" name="Zástupný obsah 4">
            <a:extLst>
              <a:ext uri="{FF2B5EF4-FFF2-40B4-BE49-F238E27FC236}">
                <a16:creationId xmlns:a16="http://schemas.microsoft.com/office/drawing/2014/main" id="{6D64EC43-C735-4E82-8AC6-BE4292C14A82}"/>
              </a:ext>
            </a:extLst>
          </p:cNvPr>
          <p:cNvSpPr>
            <a:spLocks noGrp="1"/>
          </p:cNvSpPr>
          <p:nvPr>
            <p:ph idx="1"/>
          </p:nvPr>
        </p:nvSpPr>
        <p:spPr/>
        <p:txBody>
          <a:bodyPr/>
          <a:lstStyle/>
          <a:p>
            <a:pPr algn="just">
              <a:buFont typeface="Arial" panose="020B0604020202020204" pitchFamily="34" charset="0"/>
              <a:buChar char="•"/>
            </a:pPr>
            <a:r>
              <a:rPr lang="cs-CZ" dirty="0"/>
              <a:t>Studie zadaná Evropskou komisí zjistila, že 93% všech kartelů vedlo k předražení ceny:</a:t>
            </a:r>
          </a:p>
        </p:txBody>
      </p:sp>
      <p:pic>
        <p:nvPicPr>
          <p:cNvPr id="6" name="Obrázek 5">
            <a:extLst>
              <a:ext uri="{FF2B5EF4-FFF2-40B4-BE49-F238E27FC236}">
                <a16:creationId xmlns:a16="http://schemas.microsoft.com/office/drawing/2014/main" id="{A50D952F-42E5-4DCF-886C-AB715D62C95C}"/>
              </a:ext>
            </a:extLst>
          </p:cNvPr>
          <p:cNvPicPr>
            <a:picLocks noChangeAspect="1"/>
          </p:cNvPicPr>
          <p:nvPr/>
        </p:nvPicPr>
        <p:blipFill>
          <a:blip r:embed="rId2"/>
          <a:stretch>
            <a:fillRect/>
          </a:stretch>
        </p:blipFill>
        <p:spPr>
          <a:xfrm>
            <a:off x="2141107" y="2701213"/>
            <a:ext cx="4861786" cy="3192503"/>
          </a:xfrm>
          <a:prstGeom prst="rect">
            <a:avLst/>
          </a:prstGeom>
        </p:spPr>
      </p:pic>
    </p:spTree>
    <p:extLst>
      <p:ext uri="{BB962C8B-B14F-4D97-AF65-F5344CB8AC3E}">
        <p14:creationId xmlns:p14="http://schemas.microsoft.com/office/powerpoint/2010/main" val="4170544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36B45FE-6FCD-436C-99DE-27159C622312}"/>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DB12DBBF-DD3C-444F-9F6E-A03F40CAD3FD}"/>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a:extLst>
              <a:ext uri="{FF2B5EF4-FFF2-40B4-BE49-F238E27FC236}">
                <a16:creationId xmlns:a16="http://schemas.microsoft.com/office/drawing/2014/main" id="{2697910D-D130-4C90-B78D-8D00EE661BEC}"/>
              </a:ext>
            </a:extLst>
          </p:cNvPr>
          <p:cNvSpPr>
            <a:spLocks noGrp="1"/>
          </p:cNvSpPr>
          <p:nvPr>
            <p:ph type="title"/>
          </p:nvPr>
        </p:nvSpPr>
        <p:spPr/>
        <p:txBody>
          <a:bodyPr/>
          <a:lstStyle/>
          <a:p>
            <a:r>
              <a:rPr lang="cs-CZ" dirty="0" err="1"/>
              <a:t>Pass</a:t>
            </a:r>
            <a:r>
              <a:rPr lang="cs-CZ" dirty="0"/>
              <a:t>-on, přenesení škody</a:t>
            </a:r>
          </a:p>
        </p:txBody>
      </p:sp>
      <p:sp>
        <p:nvSpPr>
          <p:cNvPr id="5" name="Zástupný obsah 4">
            <a:extLst>
              <a:ext uri="{FF2B5EF4-FFF2-40B4-BE49-F238E27FC236}">
                <a16:creationId xmlns:a16="http://schemas.microsoft.com/office/drawing/2014/main" id="{C34228DE-6A65-4F56-A44B-53DDB13D6A6C}"/>
              </a:ext>
            </a:extLst>
          </p:cNvPr>
          <p:cNvSpPr>
            <a:spLocks noGrp="1"/>
          </p:cNvSpPr>
          <p:nvPr>
            <p:ph idx="1"/>
          </p:nvPr>
        </p:nvSpPr>
        <p:spPr/>
        <p:txBody>
          <a:bodyPr/>
          <a:lstStyle/>
          <a:p>
            <a:pPr algn="just">
              <a:buFont typeface="Arial" panose="020B0604020202020204" pitchFamily="34" charset="0"/>
              <a:buChar char="•"/>
            </a:pPr>
            <a:r>
              <a:rPr lang="en-GB" u="sng" dirty="0"/>
              <a:t>Pass-on as a shield</a:t>
            </a:r>
            <a:r>
              <a:rPr lang="en-GB" dirty="0"/>
              <a:t>: </a:t>
            </a:r>
            <a:r>
              <a:rPr lang="en-GB" i="1" dirty="0"/>
              <a:t>pass-on may be raised as a defence to claims for damages on the ground that the claimant has incorporated overcharges, or part of them, in its downstream prices of products or services, thus reducing its actual harm</a:t>
            </a:r>
            <a:endParaRPr lang="cs-CZ" i="1" dirty="0"/>
          </a:p>
          <a:p>
            <a:pPr algn="just">
              <a:buFont typeface="Arial" panose="020B0604020202020204" pitchFamily="34" charset="0"/>
              <a:buChar char="•"/>
            </a:pPr>
            <a:endParaRPr lang="cs-CZ" i="1" dirty="0"/>
          </a:p>
          <a:p>
            <a:pPr algn="just">
              <a:buFont typeface="Arial" panose="020B0604020202020204" pitchFamily="34" charset="0"/>
              <a:buChar char="•"/>
            </a:pPr>
            <a:r>
              <a:rPr lang="en-GB" u="sng" dirty="0"/>
              <a:t>Pass-on as a sword</a:t>
            </a:r>
            <a:r>
              <a:rPr lang="en-GB" dirty="0"/>
              <a:t>: </a:t>
            </a:r>
            <a:r>
              <a:rPr lang="en-GB" i="1" dirty="0"/>
              <a:t>invoked by an indirect purchaser in order to claim harm, which has allegedly been suffered as a result of overcharges on the purchases of products or services made by it from direct customers of the infringer or from companies which have incorporated goods affected by the infringement to their own products or services</a:t>
            </a:r>
          </a:p>
        </p:txBody>
      </p:sp>
    </p:spTree>
    <p:extLst>
      <p:ext uri="{BB962C8B-B14F-4D97-AF65-F5344CB8AC3E}">
        <p14:creationId xmlns:p14="http://schemas.microsoft.com/office/powerpoint/2010/main" val="2595066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36B45FE-6FCD-436C-99DE-27159C622312}"/>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DB12DBBF-DD3C-444F-9F6E-A03F40CAD3FD}"/>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2697910D-D130-4C90-B78D-8D00EE661BEC}"/>
              </a:ext>
            </a:extLst>
          </p:cNvPr>
          <p:cNvSpPr>
            <a:spLocks noGrp="1"/>
          </p:cNvSpPr>
          <p:nvPr>
            <p:ph type="title"/>
          </p:nvPr>
        </p:nvSpPr>
        <p:spPr/>
        <p:txBody>
          <a:bodyPr/>
          <a:lstStyle/>
          <a:p>
            <a:r>
              <a:rPr lang="cs-CZ" dirty="0"/>
              <a:t>Příklad – </a:t>
            </a:r>
            <a:r>
              <a:rPr lang="en-GB" dirty="0"/>
              <a:t>Spanish sugar cartel</a:t>
            </a:r>
            <a:r>
              <a:rPr lang="cs-CZ" dirty="0"/>
              <a:t>, 2013</a:t>
            </a:r>
          </a:p>
        </p:txBody>
      </p:sp>
      <p:sp>
        <p:nvSpPr>
          <p:cNvPr id="5" name="Zástupný obsah 4">
            <a:extLst>
              <a:ext uri="{FF2B5EF4-FFF2-40B4-BE49-F238E27FC236}">
                <a16:creationId xmlns:a16="http://schemas.microsoft.com/office/drawing/2014/main" id="{C34228DE-6A65-4F56-A44B-53DDB13D6A6C}"/>
              </a:ext>
            </a:extLst>
          </p:cNvPr>
          <p:cNvSpPr>
            <a:spLocks noGrp="1"/>
          </p:cNvSpPr>
          <p:nvPr>
            <p:ph idx="1"/>
          </p:nvPr>
        </p:nvSpPr>
        <p:spPr>
          <a:xfrm>
            <a:off x="539999" y="1692002"/>
            <a:ext cx="8064899" cy="2404182"/>
          </a:xfrm>
        </p:spPr>
        <p:txBody>
          <a:bodyPr/>
          <a:lstStyle/>
          <a:p>
            <a:pPr algn="just">
              <a:buFont typeface="Arial" panose="020B0604020202020204" pitchFamily="34" charset="0"/>
              <a:buChar char="•"/>
            </a:pPr>
            <a:r>
              <a:rPr lang="cs-CZ" dirty="0"/>
              <a:t>Kartel výrobců cukr mezi roky 1995 – 1996</a:t>
            </a:r>
          </a:p>
          <a:p>
            <a:pPr algn="just">
              <a:buFont typeface="Arial" panose="020B0604020202020204" pitchFamily="34" charset="0"/>
              <a:buChar char="•"/>
            </a:pPr>
            <a:r>
              <a:rPr lang="cs-CZ" dirty="0"/>
              <a:t>Cukr je hlavní přísadou do pečiva a cukroví</a:t>
            </a:r>
          </a:p>
          <a:p>
            <a:pPr algn="just">
              <a:buFont typeface="Arial" panose="020B0604020202020204" pitchFamily="34" charset="0"/>
              <a:buChar char="•"/>
            </a:pPr>
            <a:r>
              <a:rPr lang="cs-CZ" dirty="0"/>
              <a:t>Žalobci (přímí odběratelé cukru) se dovolávali náhrady škody, žalovaní (výrobci cukru) argumentovali přenesením ceny na konečného zákazníka </a:t>
            </a:r>
          </a:p>
          <a:p>
            <a:pPr algn="just">
              <a:buFont typeface="Arial" panose="020B0604020202020204" pitchFamily="34" charset="0"/>
              <a:buChar char="•"/>
            </a:pPr>
            <a:r>
              <a:rPr lang="cs-CZ" dirty="0"/>
              <a:t>Cukr totiž tvoří 75% nákladů cukroví</a:t>
            </a:r>
          </a:p>
          <a:p>
            <a:pPr algn="just">
              <a:buFont typeface="Arial" panose="020B0604020202020204" pitchFamily="34" charset="0"/>
              <a:buChar char="•"/>
            </a:pPr>
            <a:endParaRPr lang="en-GB" dirty="0"/>
          </a:p>
        </p:txBody>
      </p:sp>
      <p:pic>
        <p:nvPicPr>
          <p:cNvPr id="8" name="Obrázek 7">
            <a:extLst>
              <a:ext uri="{FF2B5EF4-FFF2-40B4-BE49-F238E27FC236}">
                <a16:creationId xmlns:a16="http://schemas.microsoft.com/office/drawing/2014/main" id="{0E9587EA-1AB8-49DA-8460-6AEF2ECE22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8428" y="3824207"/>
            <a:ext cx="3905573" cy="1874898"/>
          </a:xfrm>
          <a:prstGeom prst="rect">
            <a:avLst/>
          </a:prstGeom>
        </p:spPr>
      </p:pic>
      <p:sp>
        <p:nvSpPr>
          <p:cNvPr id="10" name="Zástupný obsah 4">
            <a:extLst>
              <a:ext uri="{FF2B5EF4-FFF2-40B4-BE49-F238E27FC236}">
                <a16:creationId xmlns:a16="http://schemas.microsoft.com/office/drawing/2014/main" id="{B5B2F317-B206-4087-96F7-3BD41EBCAE2D}"/>
              </a:ext>
            </a:extLst>
          </p:cNvPr>
          <p:cNvSpPr txBox="1">
            <a:spLocks/>
          </p:cNvSpPr>
          <p:nvPr/>
        </p:nvSpPr>
        <p:spPr>
          <a:xfrm>
            <a:off x="539551" y="3741671"/>
            <a:ext cx="4032450" cy="2404182"/>
          </a:xfrm>
          <a:prstGeom prst="rect">
            <a:avLst/>
          </a:prstGeom>
        </p:spPr>
        <p:txBody>
          <a:bodyPr vert="horz" lIns="0" tIns="0" rIns="0" bIns="0" rtlCol="0">
            <a:noAutofit/>
          </a:bodyPr>
          <a:lstStyle>
            <a:lvl1pPr marL="189000" marR="0" indent="-135000" algn="l" defTabSz="914400" rtl="0" eaLnBrk="1" fontAlgn="base" latinLnBrk="0" hangingPunct="1">
              <a:lnSpc>
                <a:spcPts val="2700"/>
              </a:lnSpc>
              <a:spcBef>
                <a:spcPts val="0"/>
              </a:spcBef>
              <a:spcAft>
                <a:spcPct val="0"/>
              </a:spcAft>
              <a:buClr>
                <a:schemeClr val="tx2"/>
              </a:buClr>
              <a:buSzPct val="100000"/>
              <a:buFont typeface="Arial" panose="020B0604020202020204" pitchFamily="34" charset="0"/>
              <a:buChar char="̶"/>
              <a:tabLst/>
              <a:defRPr sz="2100" b="0">
                <a:solidFill>
                  <a:schemeClr val="tx1"/>
                </a:solidFill>
                <a:latin typeface="+mn-lt"/>
                <a:ea typeface="+mn-ea"/>
                <a:cs typeface="+mn-cs"/>
              </a:defRPr>
            </a:lvl1pPr>
            <a:lvl2pPr marL="378000" indent="-135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1500" b="0">
                <a:solidFill>
                  <a:schemeClr val="tx1"/>
                </a:solidFill>
                <a:latin typeface="+mn-lt"/>
              </a:defRPr>
            </a:lvl2pPr>
            <a:lvl3pPr marL="685800" indent="0" algn="l" rtl="0" eaLnBrk="1" fontAlgn="base" hangingPunct="1">
              <a:lnSpc>
                <a:spcPct val="100000"/>
              </a:lnSpc>
              <a:spcBef>
                <a:spcPts val="0"/>
              </a:spcBef>
              <a:spcAft>
                <a:spcPct val="0"/>
              </a:spcAft>
              <a:buClr>
                <a:schemeClr val="folHlink"/>
              </a:buClr>
              <a:buSzPct val="80000"/>
              <a:buFontTx/>
              <a:buNone/>
              <a:defRPr sz="1200"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lgn="just">
              <a:buFont typeface="Arial" panose="020B0604020202020204" pitchFamily="34" charset="0"/>
              <a:buChar char="•"/>
            </a:pPr>
            <a:r>
              <a:rPr lang="cs-CZ" kern="0" dirty="0"/>
              <a:t>Nejvyšší soud: žalovaní nedostatečně prokázali „</a:t>
            </a:r>
            <a:r>
              <a:rPr lang="cs-CZ" kern="0" dirty="0" err="1"/>
              <a:t>volume</a:t>
            </a:r>
            <a:r>
              <a:rPr lang="cs-CZ" kern="0" dirty="0"/>
              <a:t> </a:t>
            </a:r>
            <a:r>
              <a:rPr lang="cs-CZ" kern="0" dirty="0" err="1"/>
              <a:t>effect</a:t>
            </a:r>
            <a:r>
              <a:rPr lang="cs-CZ" kern="0" dirty="0"/>
              <a:t>“, a proto zamítl námitky kartelu</a:t>
            </a:r>
          </a:p>
          <a:p>
            <a:pPr algn="just">
              <a:buFont typeface="Arial" panose="020B0604020202020204" pitchFamily="34" charset="0"/>
              <a:buChar char="•"/>
            </a:pPr>
            <a:r>
              <a:rPr lang="cs-CZ" kern="0" dirty="0"/>
              <a:t>Tzn. přímí odběratelé sice měli vyšší náklady, ale neprojevilo se to ve ztrátě prodejů</a:t>
            </a:r>
          </a:p>
          <a:p>
            <a:pPr algn="just">
              <a:buFont typeface="Arial" panose="020B0604020202020204" pitchFamily="34" charset="0"/>
              <a:buChar char="•"/>
            </a:pPr>
            <a:endParaRPr lang="en-GB" kern="0" dirty="0"/>
          </a:p>
        </p:txBody>
      </p:sp>
    </p:spTree>
    <p:extLst>
      <p:ext uri="{BB962C8B-B14F-4D97-AF65-F5344CB8AC3E}">
        <p14:creationId xmlns:p14="http://schemas.microsoft.com/office/powerpoint/2010/main" val="38002886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36B45FE-6FCD-436C-99DE-27159C622312}"/>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DB12DBBF-DD3C-444F-9F6E-A03F40CAD3FD}"/>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2697910D-D130-4C90-B78D-8D00EE661BEC}"/>
              </a:ext>
            </a:extLst>
          </p:cNvPr>
          <p:cNvSpPr>
            <a:spLocks noGrp="1"/>
          </p:cNvSpPr>
          <p:nvPr>
            <p:ph type="title"/>
          </p:nvPr>
        </p:nvSpPr>
        <p:spPr/>
        <p:txBody>
          <a:bodyPr/>
          <a:lstStyle/>
          <a:p>
            <a:r>
              <a:rPr lang="cs-CZ" dirty="0"/>
              <a:t>Příklad – </a:t>
            </a:r>
            <a:r>
              <a:rPr lang="cs-CZ" dirty="0" err="1"/>
              <a:t>Juva</a:t>
            </a:r>
            <a:r>
              <a:rPr lang="cs-CZ" dirty="0"/>
              <a:t>, 2007</a:t>
            </a:r>
          </a:p>
        </p:txBody>
      </p:sp>
      <p:sp>
        <p:nvSpPr>
          <p:cNvPr id="5" name="Zástupný obsah 4">
            <a:extLst>
              <a:ext uri="{FF2B5EF4-FFF2-40B4-BE49-F238E27FC236}">
                <a16:creationId xmlns:a16="http://schemas.microsoft.com/office/drawing/2014/main" id="{C34228DE-6A65-4F56-A44B-53DDB13D6A6C}"/>
              </a:ext>
            </a:extLst>
          </p:cNvPr>
          <p:cNvSpPr>
            <a:spLocks noGrp="1"/>
          </p:cNvSpPr>
          <p:nvPr>
            <p:ph idx="1"/>
          </p:nvPr>
        </p:nvSpPr>
        <p:spPr/>
        <p:txBody>
          <a:bodyPr/>
          <a:lstStyle/>
          <a:p>
            <a:pPr algn="just">
              <a:buFont typeface="Arial" panose="020B0604020202020204" pitchFamily="34" charset="0"/>
              <a:buChar char="•"/>
            </a:pPr>
            <a:r>
              <a:rPr lang="cs-CZ" dirty="0" err="1"/>
              <a:t>Juva</a:t>
            </a:r>
            <a:r>
              <a:rPr lang="cs-CZ" dirty="0"/>
              <a:t> výrobce doplňků stravy se dovolával náhrady škody ze slavného „Hoffmann la </a:t>
            </a:r>
            <a:r>
              <a:rPr lang="cs-CZ" dirty="0" err="1"/>
              <a:t>Roche</a:t>
            </a:r>
            <a:r>
              <a:rPr lang="cs-CZ" dirty="0"/>
              <a:t>“ vitamínového kartelu</a:t>
            </a:r>
          </a:p>
          <a:p>
            <a:pPr algn="just">
              <a:buFont typeface="Arial" panose="020B0604020202020204" pitchFamily="34" charset="0"/>
              <a:buChar char="•"/>
            </a:pPr>
            <a:r>
              <a:rPr lang="cs-CZ" dirty="0"/>
              <a:t>Argumenty </a:t>
            </a:r>
            <a:r>
              <a:rPr lang="cs-CZ" dirty="0" err="1"/>
              <a:t>Juva</a:t>
            </a:r>
            <a:r>
              <a:rPr lang="cs-CZ" dirty="0"/>
              <a:t>: kdyby nebylo kartelu, tak bychom měli vyšší marže</a:t>
            </a:r>
          </a:p>
          <a:p>
            <a:pPr algn="just">
              <a:buFont typeface="Arial" panose="020B0604020202020204" pitchFamily="34" charset="0"/>
              <a:buChar char="•"/>
            </a:pPr>
            <a:r>
              <a:rPr lang="cs-CZ" dirty="0"/>
              <a:t>Soud zamítl nárok </a:t>
            </a:r>
            <a:r>
              <a:rPr lang="cs-CZ" dirty="0" err="1"/>
              <a:t>Juva</a:t>
            </a:r>
            <a:r>
              <a:rPr lang="cs-CZ" dirty="0"/>
              <a:t>, protože vše nasvědčovalo tomu, že škodu přenesli na koncového zákazníka:</a:t>
            </a:r>
          </a:p>
          <a:p>
            <a:pPr marL="700200" lvl="1" indent="-457200" algn="just">
              <a:buFont typeface="+mj-lt"/>
              <a:buAutoNum type="arabicPeriod"/>
            </a:pPr>
            <a:r>
              <a:rPr lang="cs-CZ" dirty="0"/>
              <a:t>Poptávka po produktu </a:t>
            </a:r>
            <a:r>
              <a:rPr lang="cs-CZ" dirty="0" err="1"/>
              <a:t>Juva</a:t>
            </a:r>
            <a:r>
              <a:rPr lang="cs-CZ" dirty="0"/>
              <a:t> je téměř neelastická, zvýšení ceny vám proto nezpůsobí pokles prodaného množství</a:t>
            </a:r>
          </a:p>
          <a:p>
            <a:pPr marL="700200" lvl="1" indent="-457200" algn="just">
              <a:buFont typeface="+mj-lt"/>
              <a:buAutoNum type="arabicPeriod"/>
            </a:pPr>
            <a:r>
              <a:rPr lang="cs-CZ" dirty="0"/>
              <a:t>V průběhu kartelu </a:t>
            </a:r>
            <a:r>
              <a:rPr lang="cs-CZ" dirty="0" err="1"/>
              <a:t>Juva</a:t>
            </a:r>
            <a:r>
              <a:rPr lang="cs-CZ" dirty="0"/>
              <a:t> hned několikrát zvýšilo ceny a počet prodaného množství vzrostl</a:t>
            </a:r>
          </a:p>
          <a:p>
            <a:pPr marL="700200" lvl="1" indent="-457200" algn="just">
              <a:buFont typeface="+mj-lt"/>
              <a:buAutoNum type="arabicPeriod"/>
            </a:pPr>
            <a:r>
              <a:rPr lang="cs-CZ" dirty="0"/>
              <a:t>Vitamíny z kartelu tvoří jen malou část nákladů na produkci doplňku stravy</a:t>
            </a:r>
            <a:endParaRPr lang="en-GB" dirty="0"/>
          </a:p>
        </p:txBody>
      </p:sp>
    </p:spTree>
    <p:extLst>
      <p:ext uri="{BB962C8B-B14F-4D97-AF65-F5344CB8AC3E}">
        <p14:creationId xmlns:p14="http://schemas.microsoft.com/office/powerpoint/2010/main" val="40748246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7BABE6B-F92D-4B4E-8F71-B521A0D8A64C}"/>
              </a:ext>
            </a:extLst>
          </p:cNvPr>
          <p:cNvSpPr>
            <a:spLocks noGrp="1"/>
          </p:cNvSpPr>
          <p:nvPr>
            <p:ph type="ftr" sz="quarter" idx="10"/>
          </p:nvPr>
        </p:nvSpPr>
        <p:spPr>
          <a:xfrm>
            <a:off x="540000" y="6228000"/>
            <a:ext cx="5940000" cy="252000"/>
          </a:xfrm>
        </p:spPr>
        <p:txBody>
          <a:bodyPr wrap="square" anchor="ctr">
            <a:normAutofit/>
          </a:bodyPr>
          <a:lstStyle/>
          <a:p>
            <a:pPr>
              <a:spcAft>
                <a:spcPts val="600"/>
              </a:spcAft>
            </a:pPr>
            <a:r>
              <a:rPr lang="cs-CZ"/>
              <a:t>zápatí prezentace</a:t>
            </a:r>
          </a:p>
        </p:txBody>
      </p:sp>
      <p:sp>
        <p:nvSpPr>
          <p:cNvPr id="3" name="Zástupný symbol pro číslo snímku 2">
            <a:extLst>
              <a:ext uri="{FF2B5EF4-FFF2-40B4-BE49-F238E27FC236}">
                <a16:creationId xmlns:a16="http://schemas.microsoft.com/office/drawing/2014/main" id="{026D3F90-1D31-4178-8248-1FE25E36AFEF}"/>
              </a:ext>
            </a:extLst>
          </p:cNvPr>
          <p:cNvSpPr>
            <a:spLocks noGrp="1"/>
          </p:cNvSpPr>
          <p:nvPr>
            <p:ph type="sldNum" sz="quarter" idx="11"/>
          </p:nvPr>
        </p:nvSpPr>
        <p:spPr>
          <a:xfrm>
            <a:off x="310500" y="6228000"/>
            <a:ext cx="189000" cy="252000"/>
          </a:xfrm>
        </p:spPr>
        <p:txBody>
          <a:bodyPr wrap="none" anchor="ctr">
            <a:normAutofit/>
          </a:bodyPr>
          <a:lstStyle/>
          <a:p>
            <a:pPr>
              <a:spcAft>
                <a:spcPts val="600"/>
              </a:spcAft>
            </a:pPr>
            <a:fld id="{0970407D-EE58-4A0B-824B-1D3AE42DD9CF}" type="slidenum">
              <a:rPr lang="cs-CZ" altLang="cs-CZ" smtClean="0"/>
              <a:pPr>
                <a:spcAft>
                  <a:spcPts val="600"/>
                </a:spcAft>
              </a:pPr>
              <a:t>23</a:t>
            </a:fld>
            <a:endParaRPr lang="cs-CZ" altLang="cs-CZ"/>
          </a:p>
        </p:txBody>
      </p:sp>
      <p:sp>
        <p:nvSpPr>
          <p:cNvPr id="4" name="Nadpis 3">
            <a:extLst>
              <a:ext uri="{FF2B5EF4-FFF2-40B4-BE49-F238E27FC236}">
                <a16:creationId xmlns:a16="http://schemas.microsoft.com/office/drawing/2014/main" id="{114060C5-9A1B-4156-835B-A03BB48A424C}"/>
              </a:ext>
            </a:extLst>
          </p:cNvPr>
          <p:cNvSpPr>
            <a:spLocks noGrp="1"/>
          </p:cNvSpPr>
          <p:nvPr>
            <p:ph type="title"/>
          </p:nvPr>
        </p:nvSpPr>
        <p:spPr>
          <a:xfrm>
            <a:off x="540000" y="720000"/>
            <a:ext cx="8064900" cy="451576"/>
          </a:xfrm>
        </p:spPr>
        <p:txBody>
          <a:bodyPr anchor="t">
            <a:normAutofit/>
          </a:bodyPr>
          <a:lstStyle/>
          <a:p>
            <a:r>
              <a:rPr lang="cs-CZ" dirty="0"/>
              <a:t>Česká rozhodovací praxe</a:t>
            </a:r>
          </a:p>
        </p:txBody>
      </p:sp>
      <p:pic>
        <p:nvPicPr>
          <p:cNvPr id="6" name="Zástupný obsah 5">
            <a:extLst>
              <a:ext uri="{FF2B5EF4-FFF2-40B4-BE49-F238E27FC236}">
                <a16:creationId xmlns:a16="http://schemas.microsoft.com/office/drawing/2014/main" id="{F0346930-675B-42C6-BFC6-73837C596409}"/>
              </a:ext>
            </a:extLst>
          </p:cNvPr>
          <p:cNvPicPr>
            <a:picLocks noGrp="1" noChangeAspect="1"/>
          </p:cNvPicPr>
          <p:nvPr>
            <p:ph idx="29"/>
          </p:nvPr>
        </p:nvPicPr>
        <p:blipFill>
          <a:blip r:embed="rId2"/>
          <a:stretch>
            <a:fillRect/>
          </a:stretch>
        </p:blipFill>
        <p:spPr>
          <a:xfrm>
            <a:off x="540000" y="2761317"/>
            <a:ext cx="3914999" cy="2020374"/>
          </a:xfrm>
          <a:prstGeom prst="rect">
            <a:avLst/>
          </a:prstGeom>
          <a:noFill/>
        </p:spPr>
      </p:pic>
      <p:sp>
        <p:nvSpPr>
          <p:cNvPr id="11" name="Content Placeholder 5">
            <a:extLst>
              <a:ext uri="{FF2B5EF4-FFF2-40B4-BE49-F238E27FC236}">
                <a16:creationId xmlns:a16="http://schemas.microsoft.com/office/drawing/2014/main" id="{629DD20E-7E34-4716-9717-C3D699BD124C}"/>
              </a:ext>
            </a:extLst>
          </p:cNvPr>
          <p:cNvSpPr>
            <a:spLocks noGrp="1"/>
          </p:cNvSpPr>
          <p:nvPr>
            <p:ph idx="30"/>
          </p:nvPr>
        </p:nvSpPr>
        <p:spPr>
          <a:xfrm>
            <a:off x="4688460" y="1701505"/>
            <a:ext cx="3914999" cy="4139998"/>
          </a:xfrm>
        </p:spPr>
        <p:txBody>
          <a:bodyPr/>
          <a:lstStyle/>
          <a:p>
            <a:endParaRPr lang="en-US"/>
          </a:p>
        </p:txBody>
      </p:sp>
      <p:pic>
        <p:nvPicPr>
          <p:cNvPr id="7" name="Obrázek 6">
            <a:extLst>
              <a:ext uri="{FF2B5EF4-FFF2-40B4-BE49-F238E27FC236}">
                <a16:creationId xmlns:a16="http://schemas.microsoft.com/office/drawing/2014/main" id="{B6591EAD-4100-457B-9AD4-442DA63ADE4B}"/>
              </a:ext>
            </a:extLst>
          </p:cNvPr>
          <p:cNvPicPr>
            <a:picLocks noChangeAspect="1"/>
          </p:cNvPicPr>
          <p:nvPr/>
        </p:nvPicPr>
        <p:blipFill>
          <a:blip r:embed="rId3"/>
          <a:stretch>
            <a:fillRect/>
          </a:stretch>
        </p:blipFill>
        <p:spPr>
          <a:xfrm>
            <a:off x="4640831" y="2039660"/>
            <a:ext cx="4010256" cy="2778680"/>
          </a:xfrm>
          <a:prstGeom prst="rect">
            <a:avLst/>
          </a:prstGeom>
        </p:spPr>
      </p:pic>
    </p:spTree>
    <p:extLst>
      <p:ext uri="{BB962C8B-B14F-4D97-AF65-F5344CB8AC3E}">
        <p14:creationId xmlns:p14="http://schemas.microsoft.com/office/powerpoint/2010/main" val="370457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AD2044B-C5BF-4C0C-BE49-FED4762908D6}"/>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2E4CA95A-6B77-40B5-95C7-120C87BD49C2}"/>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FAFE28B2-D0EE-49CC-9420-5F90BEF3660F}"/>
              </a:ext>
            </a:extLst>
          </p:cNvPr>
          <p:cNvSpPr>
            <a:spLocks noGrp="1"/>
          </p:cNvSpPr>
          <p:nvPr>
            <p:ph type="title"/>
          </p:nvPr>
        </p:nvSpPr>
        <p:spPr/>
        <p:txBody>
          <a:bodyPr/>
          <a:lstStyle/>
          <a:p>
            <a:r>
              <a:rPr lang="cs-CZ" dirty="0"/>
              <a:t>Kde může vznikat škoda?</a:t>
            </a:r>
          </a:p>
        </p:txBody>
      </p:sp>
      <p:sp>
        <p:nvSpPr>
          <p:cNvPr id="5" name="Zástupný obsah 4">
            <a:extLst>
              <a:ext uri="{FF2B5EF4-FFF2-40B4-BE49-F238E27FC236}">
                <a16:creationId xmlns:a16="http://schemas.microsoft.com/office/drawing/2014/main" id="{D7E49912-347B-4E18-AB8C-FE11D9F180E2}"/>
              </a:ext>
            </a:extLst>
          </p:cNvPr>
          <p:cNvSpPr>
            <a:spLocks noGrp="1"/>
          </p:cNvSpPr>
          <p:nvPr>
            <p:ph idx="1"/>
          </p:nvPr>
        </p:nvSpPr>
        <p:spPr/>
        <p:txBody>
          <a:bodyPr/>
          <a:lstStyle/>
          <a:p>
            <a:pPr marL="511200" indent="-457200" algn="just">
              <a:buFont typeface="+mj-lt"/>
              <a:buAutoNum type="alphaUcPeriod"/>
            </a:pPr>
            <a:r>
              <a:rPr lang="cs-CZ" sz="2400" dirty="0"/>
              <a:t>V důsledku předražení způsobeného kartelovou dohodou či excesivními cenami</a:t>
            </a:r>
          </a:p>
          <a:p>
            <a:pPr marL="511200" indent="-457200">
              <a:buFont typeface="+mj-lt"/>
              <a:buAutoNum type="alphaUcPeriod"/>
            </a:pPr>
            <a:endParaRPr lang="cs-CZ" sz="2400" dirty="0"/>
          </a:p>
          <a:p>
            <a:pPr marL="511200" indent="-457200" algn="just">
              <a:buFont typeface="+mj-lt"/>
              <a:buAutoNum type="alphaUcPeriod"/>
            </a:pPr>
            <a:r>
              <a:rPr lang="cs-CZ" sz="2400" dirty="0"/>
              <a:t>V důsledku snížení poptávky z důvodu vyloučení</a:t>
            </a:r>
          </a:p>
          <a:p>
            <a:pPr marL="511200" indent="-457200" algn="just">
              <a:buFont typeface="+mj-lt"/>
              <a:buAutoNum type="alphaUcPeriod"/>
            </a:pPr>
            <a:endParaRPr lang="cs-CZ" sz="2400" dirty="0"/>
          </a:p>
          <a:p>
            <a:pPr marL="511200" indent="-457200" algn="just">
              <a:buFont typeface="+mj-lt"/>
              <a:buAutoNum type="alphaUcPeriod"/>
            </a:pPr>
            <a:r>
              <a:rPr lang="cs-CZ" sz="2400" dirty="0">
                <a:cs typeface="Arial" panose="020B0604020202020204" pitchFamily="34" charset="0"/>
              </a:rPr>
              <a:t>V důsledku zvýšení nákladů z důvodu vertikálního vyloučení</a:t>
            </a:r>
          </a:p>
          <a:p>
            <a:pPr algn="just">
              <a:buFont typeface="Arial" panose="020B0604020202020204" pitchFamily="34" charset="0"/>
              <a:buChar char="•"/>
            </a:pPr>
            <a:endParaRPr lang="cs-CZ" dirty="0"/>
          </a:p>
        </p:txBody>
      </p:sp>
    </p:spTree>
    <p:extLst>
      <p:ext uri="{BB962C8B-B14F-4D97-AF65-F5344CB8AC3E}">
        <p14:creationId xmlns:p14="http://schemas.microsoft.com/office/powerpoint/2010/main" val="734268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43FF83F-8382-49A9-87BB-7B1874905B9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3B68F663-0CF8-4406-8A61-0897F89CA989}"/>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41A9B133-A032-4010-BCED-8686E6E006DB}"/>
              </a:ext>
            </a:extLst>
          </p:cNvPr>
          <p:cNvSpPr>
            <a:spLocks noGrp="1"/>
          </p:cNvSpPr>
          <p:nvPr>
            <p:ph type="title"/>
          </p:nvPr>
        </p:nvSpPr>
        <p:spPr/>
        <p:txBody>
          <a:bodyPr/>
          <a:lstStyle/>
          <a:p>
            <a:r>
              <a:rPr lang="cs-CZ" dirty="0"/>
              <a:t>A. Předražení</a:t>
            </a:r>
          </a:p>
        </p:txBody>
      </p:sp>
      <p:sp>
        <p:nvSpPr>
          <p:cNvPr id="5" name="Zástupný obsah 4">
            <a:extLst>
              <a:ext uri="{FF2B5EF4-FFF2-40B4-BE49-F238E27FC236}">
                <a16:creationId xmlns:a16="http://schemas.microsoft.com/office/drawing/2014/main" id="{1826A4B4-894F-4B74-A30D-4CED8E005D05}"/>
              </a:ext>
            </a:extLst>
          </p:cNvPr>
          <p:cNvSpPr>
            <a:spLocks noGrp="1"/>
          </p:cNvSpPr>
          <p:nvPr>
            <p:ph idx="1"/>
          </p:nvPr>
        </p:nvSpPr>
        <p:spPr/>
        <p:txBody>
          <a:bodyPr/>
          <a:lstStyle/>
          <a:p>
            <a:endParaRPr lang="cs-CZ" dirty="0"/>
          </a:p>
        </p:txBody>
      </p:sp>
      <p:pic>
        <p:nvPicPr>
          <p:cNvPr id="6" name="Obrázek 5">
            <a:extLst>
              <a:ext uri="{FF2B5EF4-FFF2-40B4-BE49-F238E27FC236}">
                <a16:creationId xmlns:a16="http://schemas.microsoft.com/office/drawing/2014/main" id="{8395D842-A19D-4D1E-8C87-D77EF44E622F}"/>
              </a:ext>
            </a:extLst>
          </p:cNvPr>
          <p:cNvPicPr>
            <a:picLocks noChangeAspect="1"/>
          </p:cNvPicPr>
          <p:nvPr/>
        </p:nvPicPr>
        <p:blipFill>
          <a:blip r:embed="rId2"/>
          <a:stretch>
            <a:fillRect/>
          </a:stretch>
        </p:blipFill>
        <p:spPr>
          <a:xfrm>
            <a:off x="1460433" y="1373835"/>
            <a:ext cx="6223134" cy="3982381"/>
          </a:xfrm>
          <a:prstGeom prst="rect">
            <a:avLst/>
          </a:prstGeom>
        </p:spPr>
      </p:pic>
    </p:spTree>
    <p:extLst>
      <p:ext uri="{BB962C8B-B14F-4D97-AF65-F5344CB8AC3E}">
        <p14:creationId xmlns:p14="http://schemas.microsoft.com/office/powerpoint/2010/main" val="3048854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83B6F78-4AE2-484D-92D2-B3F9CCDB2037}"/>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8C04108-8551-4207-A64A-8D53C63C844D}"/>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C9955DDD-09F7-49A7-A0F7-851B77E19F8F}"/>
              </a:ext>
            </a:extLst>
          </p:cNvPr>
          <p:cNvSpPr>
            <a:spLocks noGrp="1"/>
          </p:cNvSpPr>
          <p:nvPr>
            <p:ph type="title"/>
          </p:nvPr>
        </p:nvSpPr>
        <p:spPr/>
        <p:txBody>
          <a:bodyPr/>
          <a:lstStyle/>
          <a:p>
            <a:r>
              <a:rPr lang="cs-CZ" dirty="0"/>
              <a:t>B. Snížení poptávky – vyloučení</a:t>
            </a:r>
          </a:p>
        </p:txBody>
      </p:sp>
      <p:sp>
        <p:nvSpPr>
          <p:cNvPr id="8" name="Zástupný obsah 7">
            <a:extLst>
              <a:ext uri="{FF2B5EF4-FFF2-40B4-BE49-F238E27FC236}">
                <a16:creationId xmlns:a16="http://schemas.microsoft.com/office/drawing/2014/main" id="{DAF47D0E-E9EC-4692-A45B-3E69B5D342DE}"/>
              </a:ext>
            </a:extLst>
          </p:cNvPr>
          <p:cNvSpPr>
            <a:spLocks noGrp="1"/>
          </p:cNvSpPr>
          <p:nvPr>
            <p:ph idx="1"/>
          </p:nvPr>
        </p:nvSpPr>
        <p:spPr/>
        <p:txBody>
          <a:bodyPr/>
          <a:lstStyle/>
          <a:p>
            <a:endParaRPr lang="cs-CZ"/>
          </a:p>
        </p:txBody>
      </p:sp>
      <p:pic>
        <p:nvPicPr>
          <p:cNvPr id="9" name="Obrázek 8">
            <a:extLst>
              <a:ext uri="{FF2B5EF4-FFF2-40B4-BE49-F238E27FC236}">
                <a16:creationId xmlns:a16="http://schemas.microsoft.com/office/drawing/2014/main" id="{332E2C39-BD8D-4AFD-97CE-5B87B5390CB4}"/>
              </a:ext>
            </a:extLst>
          </p:cNvPr>
          <p:cNvPicPr>
            <a:picLocks noChangeAspect="1"/>
          </p:cNvPicPr>
          <p:nvPr/>
        </p:nvPicPr>
        <p:blipFill>
          <a:blip r:embed="rId2"/>
          <a:stretch>
            <a:fillRect/>
          </a:stretch>
        </p:blipFill>
        <p:spPr>
          <a:xfrm>
            <a:off x="855595" y="1567576"/>
            <a:ext cx="7432810" cy="4247320"/>
          </a:xfrm>
          <a:prstGeom prst="rect">
            <a:avLst/>
          </a:prstGeom>
        </p:spPr>
      </p:pic>
    </p:spTree>
    <p:extLst>
      <p:ext uri="{BB962C8B-B14F-4D97-AF65-F5344CB8AC3E}">
        <p14:creationId xmlns:p14="http://schemas.microsoft.com/office/powerpoint/2010/main" val="611457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81551FB-5EF4-4D1A-9936-822E4DB16944}"/>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8CD6907D-7537-49E1-B03E-CC8F40FA56FA}"/>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5591F62D-2434-4948-B267-DDA3D59276F3}"/>
              </a:ext>
            </a:extLst>
          </p:cNvPr>
          <p:cNvSpPr>
            <a:spLocks noGrp="1"/>
          </p:cNvSpPr>
          <p:nvPr>
            <p:ph type="title"/>
          </p:nvPr>
        </p:nvSpPr>
        <p:spPr/>
        <p:txBody>
          <a:bodyPr/>
          <a:lstStyle/>
          <a:p>
            <a:r>
              <a:rPr lang="cs-CZ" dirty="0"/>
              <a:t>C. Zvýšení nákladů – vertikální vyloučení</a:t>
            </a:r>
          </a:p>
        </p:txBody>
      </p:sp>
      <p:sp>
        <p:nvSpPr>
          <p:cNvPr id="5" name="Zástupný obsah 4">
            <a:extLst>
              <a:ext uri="{FF2B5EF4-FFF2-40B4-BE49-F238E27FC236}">
                <a16:creationId xmlns:a16="http://schemas.microsoft.com/office/drawing/2014/main" id="{1EF33E26-9FFF-4F2C-BF37-2BD6345E526F}"/>
              </a:ext>
            </a:extLst>
          </p:cNvPr>
          <p:cNvSpPr>
            <a:spLocks noGrp="1"/>
          </p:cNvSpPr>
          <p:nvPr>
            <p:ph idx="1"/>
          </p:nvPr>
        </p:nvSpPr>
        <p:spPr/>
        <p:txBody>
          <a:bodyPr/>
          <a:lstStyle/>
          <a:p>
            <a:endParaRPr lang="cs-CZ" dirty="0"/>
          </a:p>
        </p:txBody>
      </p:sp>
      <p:pic>
        <p:nvPicPr>
          <p:cNvPr id="6" name="Zástupný obsah 5">
            <a:extLst>
              <a:ext uri="{FF2B5EF4-FFF2-40B4-BE49-F238E27FC236}">
                <a16:creationId xmlns:a16="http://schemas.microsoft.com/office/drawing/2014/main" id="{B6577CF1-46C0-4AC0-A175-9A8059C113E0}"/>
              </a:ext>
            </a:extLst>
          </p:cNvPr>
          <p:cNvPicPr>
            <a:picLocks noChangeAspect="1"/>
          </p:cNvPicPr>
          <p:nvPr/>
        </p:nvPicPr>
        <p:blipFill>
          <a:blip r:embed="rId2"/>
          <a:stretch>
            <a:fillRect/>
          </a:stretch>
        </p:blipFill>
        <p:spPr>
          <a:xfrm>
            <a:off x="929813" y="1692002"/>
            <a:ext cx="7284373" cy="4212000"/>
          </a:xfrm>
          <a:prstGeom prst="rect">
            <a:avLst/>
          </a:prstGeom>
        </p:spPr>
      </p:pic>
    </p:spTree>
    <p:extLst>
      <p:ext uri="{BB962C8B-B14F-4D97-AF65-F5344CB8AC3E}">
        <p14:creationId xmlns:p14="http://schemas.microsoft.com/office/powerpoint/2010/main" val="1227365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B22430E-17A6-40AB-AFA9-11015173414E}"/>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BADA37DF-47DB-4119-884F-2E6960C57F46}"/>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279AA8DF-7F8A-4894-82E0-8EE1B4DEEA60}"/>
              </a:ext>
            </a:extLst>
          </p:cNvPr>
          <p:cNvSpPr>
            <a:spLocks noGrp="1"/>
          </p:cNvSpPr>
          <p:nvPr>
            <p:ph type="title"/>
          </p:nvPr>
        </p:nvSpPr>
        <p:spPr/>
        <p:txBody>
          <a:bodyPr/>
          <a:lstStyle/>
          <a:p>
            <a:r>
              <a:rPr lang="cs-CZ" dirty="0"/>
              <a:t>Podmínky vzniku škody</a:t>
            </a:r>
          </a:p>
        </p:txBody>
      </p:sp>
      <p:sp>
        <p:nvSpPr>
          <p:cNvPr id="5" name="Zástupný obsah 4">
            <a:extLst>
              <a:ext uri="{FF2B5EF4-FFF2-40B4-BE49-F238E27FC236}">
                <a16:creationId xmlns:a16="http://schemas.microsoft.com/office/drawing/2014/main" id="{FE1BDB4A-A3B9-493E-8E57-13E511483A8D}"/>
              </a:ext>
            </a:extLst>
          </p:cNvPr>
          <p:cNvSpPr>
            <a:spLocks noGrp="1"/>
          </p:cNvSpPr>
          <p:nvPr>
            <p:ph idx="1"/>
          </p:nvPr>
        </p:nvSpPr>
        <p:spPr/>
        <p:txBody>
          <a:bodyPr/>
          <a:lstStyle/>
          <a:p>
            <a:pPr marL="568350" indent="-514350">
              <a:buFont typeface="+mj-lt"/>
              <a:buAutoNum type="romanUcPeriod"/>
            </a:pPr>
            <a:r>
              <a:rPr lang="cs-CZ" sz="2400" dirty="0"/>
              <a:t>Porušení soutěžního práva (např. zneužití dominance, zakázaná dohoda …)</a:t>
            </a:r>
          </a:p>
          <a:p>
            <a:pPr marL="568350" indent="-514350">
              <a:buFont typeface="+mj-lt"/>
              <a:buAutoNum type="romanUcPeriod"/>
            </a:pPr>
            <a:endParaRPr lang="cs-CZ" sz="2400" dirty="0"/>
          </a:p>
          <a:p>
            <a:pPr marL="568350" indent="-514350">
              <a:buFont typeface="+mj-lt"/>
              <a:buAutoNum type="romanUcPeriod"/>
            </a:pPr>
            <a:endParaRPr lang="cs-CZ" sz="2400" dirty="0"/>
          </a:p>
          <a:p>
            <a:pPr marL="568350" indent="-514350">
              <a:buFont typeface="+mj-lt"/>
              <a:buAutoNum type="romanUcPeriod"/>
            </a:pPr>
            <a:r>
              <a:rPr lang="cs-CZ" sz="2400" dirty="0"/>
              <a:t>Kauzální nexus (vztah mezi porušením soutěžního práva a vznikem škody)</a:t>
            </a:r>
          </a:p>
          <a:p>
            <a:pPr marL="568350" indent="-514350">
              <a:buFont typeface="+mj-lt"/>
              <a:buAutoNum type="romanUcPeriod"/>
            </a:pPr>
            <a:endParaRPr lang="cs-CZ" sz="2400" dirty="0"/>
          </a:p>
          <a:p>
            <a:pPr marL="568350" indent="-514350">
              <a:buFont typeface="+mj-lt"/>
              <a:buAutoNum type="romanUcPeriod"/>
            </a:pPr>
            <a:endParaRPr lang="cs-CZ" sz="2400" dirty="0"/>
          </a:p>
          <a:p>
            <a:pPr marL="568350" indent="-514350">
              <a:buFont typeface="+mj-lt"/>
              <a:buAutoNum type="romanUcPeriod"/>
            </a:pPr>
            <a:r>
              <a:rPr lang="cs-CZ" sz="2400" dirty="0"/>
              <a:t>Vznik a výše škody</a:t>
            </a:r>
          </a:p>
          <a:p>
            <a:pPr marL="568350" indent="-514350">
              <a:buFont typeface="+mj-lt"/>
              <a:buAutoNum type="romanUcPeriod"/>
            </a:pPr>
            <a:endParaRPr lang="cs-CZ" sz="2400" dirty="0"/>
          </a:p>
        </p:txBody>
      </p:sp>
    </p:spTree>
    <p:extLst>
      <p:ext uri="{BB962C8B-B14F-4D97-AF65-F5344CB8AC3E}">
        <p14:creationId xmlns:p14="http://schemas.microsoft.com/office/powerpoint/2010/main" val="3947267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282D16D-858D-4680-A649-DE28D0D6F69C}"/>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4999ADA9-E56F-4820-9712-B96AD6182B5E}"/>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4DBF35C8-39CE-40E0-A582-D60ED22B175A}"/>
              </a:ext>
            </a:extLst>
          </p:cNvPr>
          <p:cNvSpPr>
            <a:spLocks noGrp="1"/>
          </p:cNvSpPr>
          <p:nvPr>
            <p:ph type="title"/>
          </p:nvPr>
        </p:nvSpPr>
        <p:spPr/>
        <p:txBody>
          <a:bodyPr/>
          <a:lstStyle/>
          <a:p>
            <a:r>
              <a:rPr lang="cs-CZ" dirty="0"/>
              <a:t>Kdy se mohu domáhat náhrady škody?</a:t>
            </a:r>
          </a:p>
        </p:txBody>
      </p:sp>
      <p:sp>
        <p:nvSpPr>
          <p:cNvPr id="5" name="Zástupný obsah 4">
            <a:extLst>
              <a:ext uri="{FF2B5EF4-FFF2-40B4-BE49-F238E27FC236}">
                <a16:creationId xmlns:a16="http://schemas.microsoft.com/office/drawing/2014/main" id="{FE246B44-A479-48EA-8BD1-F87B48AF8B83}"/>
              </a:ext>
            </a:extLst>
          </p:cNvPr>
          <p:cNvSpPr>
            <a:spLocks noGrp="1"/>
          </p:cNvSpPr>
          <p:nvPr>
            <p:ph idx="1"/>
          </p:nvPr>
        </p:nvSpPr>
        <p:spPr/>
        <p:txBody>
          <a:bodyPr/>
          <a:lstStyle/>
          <a:p>
            <a:pPr algn="just">
              <a:buFont typeface="Arial" panose="020B0604020202020204" pitchFamily="34" charset="0"/>
              <a:buChar char="•"/>
            </a:pPr>
            <a:r>
              <a:rPr lang="cs-CZ" u="sng" dirty="0" err="1"/>
              <a:t>Stand-alone</a:t>
            </a:r>
            <a:r>
              <a:rPr lang="cs-CZ" u="sng" dirty="0"/>
              <a:t> žaloba</a:t>
            </a:r>
            <a:r>
              <a:rPr lang="cs-CZ" dirty="0"/>
              <a:t>: je třeba prokázat všechny tři podmínky vzniku škody</a:t>
            </a:r>
          </a:p>
          <a:p>
            <a:pPr algn="just">
              <a:buFont typeface="Arial" panose="020B0604020202020204" pitchFamily="34" charset="0"/>
              <a:buChar char="•"/>
            </a:pPr>
            <a:endParaRPr lang="cs-CZ" dirty="0"/>
          </a:p>
          <a:p>
            <a:pPr algn="just">
              <a:buFont typeface="Arial" panose="020B0604020202020204" pitchFamily="34" charset="0"/>
              <a:buChar char="•"/>
            </a:pPr>
            <a:r>
              <a:rPr lang="cs-CZ" u="sng" dirty="0" err="1"/>
              <a:t>Follow</a:t>
            </a:r>
            <a:r>
              <a:rPr lang="cs-CZ" u="sng" dirty="0"/>
              <a:t>-on žaloba</a:t>
            </a:r>
            <a:r>
              <a:rPr lang="cs-CZ" dirty="0"/>
              <a:t>: rozhodnutí od soutěžního úřadu ohledně porušení soutěžního práva. Je třeba prokázat pouze kauzální nexus a škodu</a:t>
            </a:r>
          </a:p>
        </p:txBody>
      </p:sp>
    </p:spTree>
    <p:extLst>
      <p:ext uri="{BB962C8B-B14F-4D97-AF65-F5344CB8AC3E}">
        <p14:creationId xmlns:p14="http://schemas.microsoft.com/office/powerpoint/2010/main" val="3057507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E98F011-063A-4927-9E19-E540B99D59FC}"/>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987BAD0-5A46-4F87-A04F-D7D30AB022A2}"/>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C1B6D47B-8454-4568-9036-C63DEDB8DDDC}"/>
              </a:ext>
            </a:extLst>
          </p:cNvPr>
          <p:cNvSpPr>
            <a:spLocks noGrp="1"/>
          </p:cNvSpPr>
          <p:nvPr>
            <p:ph type="title"/>
          </p:nvPr>
        </p:nvSpPr>
        <p:spPr/>
        <p:txBody>
          <a:bodyPr/>
          <a:lstStyle/>
          <a:p>
            <a:r>
              <a:rPr lang="cs-CZ" dirty="0"/>
              <a:t>II. Kauzální nexus</a:t>
            </a:r>
          </a:p>
        </p:txBody>
      </p:sp>
      <p:sp>
        <p:nvSpPr>
          <p:cNvPr id="5" name="Zástupný obsah 4">
            <a:extLst>
              <a:ext uri="{FF2B5EF4-FFF2-40B4-BE49-F238E27FC236}">
                <a16:creationId xmlns:a16="http://schemas.microsoft.com/office/drawing/2014/main" id="{4B9BA35A-8875-4661-AB02-65DB13B1C764}"/>
              </a:ext>
            </a:extLst>
          </p:cNvPr>
          <p:cNvSpPr>
            <a:spLocks noGrp="1"/>
          </p:cNvSpPr>
          <p:nvPr>
            <p:ph idx="1"/>
          </p:nvPr>
        </p:nvSpPr>
        <p:spPr/>
        <p:txBody>
          <a:bodyPr/>
          <a:lstStyle/>
          <a:p>
            <a:pPr algn="just">
              <a:buFont typeface="Arial" panose="020B0604020202020204" pitchFamily="34" charset="0"/>
              <a:buChar char="•"/>
            </a:pPr>
            <a:r>
              <a:rPr lang="cs-CZ" dirty="0"/>
              <a:t>Zák. č. 262/2017: </a:t>
            </a:r>
            <a:r>
              <a:rPr lang="cs-CZ" i="1" dirty="0"/>
              <a:t>Má se za to, že omezováním hospodářské soutěže ve formě kartelu vzniká škoda.</a:t>
            </a:r>
          </a:p>
          <a:p>
            <a:pPr algn="just">
              <a:buFont typeface="Arial" panose="020B0604020202020204" pitchFamily="34" charset="0"/>
              <a:buChar char="•"/>
            </a:pPr>
            <a:endParaRPr lang="cs-CZ" i="1" dirty="0"/>
          </a:p>
          <a:p>
            <a:pPr algn="just">
              <a:buFont typeface="Arial" panose="020B0604020202020204" pitchFamily="34" charset="0"/>
              <a:buChar char="•"/>
            </a:pPr>
            <a:r>
              <a:rPr lang="cs-CZ" dirty="0"/>
              <a:t>Lze využít regrese pro prokázání vztahu mezi porušením soutěžního práva a škodou</a:t>
            </a:r>
          </a:p>
          <a:p>
            <a:pPr algn="just">
              <a:buFont typeface="Arial" panose="020B0604020202020204" pitchFamily="34" charset="0"/>
              <a:buChar char="•"/>
            </a:pPr>
            <a:endParaRPr lang="cs-CZ" dirty="0"/>
          </a:p>
          <a:p>
            <a:pPr algn="just">
              <a:buFont typeface="Arial" panose="020B0604020202020204" pitchFamily="34" charset="0"/>
              <a:buChar char="•"/>
            </a:pPr>
            <a:r>
              <a:rPr lang="cs-CZ" dirty="0" err="1"/>
              <a:t>Umbrella</a:t>
            </a:r>
            <a:r>
              <a:rPr lang="cs-CZ" dirty="0"/>
              <a:t> </a:t>
            </a:r>
            <a:r>
              <a:rPr lang="cs-CZ" dirty="0" err="1"/>
              <a:t>pricing</a:t>
            </a:r>
            <a:r>
              <a:rPr lang="cs-CZ" dirty="0"/>
              <a:t>: </a:t>
            </a:r>
            <a:r>
              <a:rPr lang="cs-CZ" dirty="0" err="1"/>
              <a:t>Kokott</a:t>
            </a:r>
            <a:r>
              <a:rPr lang="cs-CZ" dirty="0"/>
              <a:t>, </a:t>
            </a:r>
            <a:r>
              <a:rPr lang="cs-CZ" dirty="0" err="1"/>
              <a:t>Kone</a:t>
            </a:r>
            <a:r>
              <a:rPr lang="cs-CZ" dirty="0"/>
              <a:t> AG: </a:t>
            </a:r>
          </a:p>
          <a:p>
            <a:pPr marL="243000" lvl="1" indent="0" algn="just">
              <a:buNone/>
            </a:pPr>
            <a:r>
              <a:rPr lang="en-US" sz="2000" i="1" dirty="0"/>
              <a:t>there is a sufficiently close connection between the cartel and the losses resulting from umbrella pricing caused by a cartel, or whether these are excessively remote losses for which damages cannot reasonably be awarded against the members of the cartel.</a:t>
            </a:r>
            <a:endParaRPr lang="cs-CZ" sz="2000" i="1" dirty="0"/>
          </a:p>
        </p:txBody>
      </p:sp>
    </p:spTree>
    <p:extLst>
      <p:ext uri="{BB962C8B-B14F-4D97-AF65-F5344CB8AC3E}">
        <p14:creationId xmlns:p14="http://schemas.microsoft.com/office/powerpoint/2010/main" val="2700489766"/>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econ-prezentace-4-3-cz.potx" id="{635372CE-4579-468B-89CE-9A060F5DD6EF}" vid="{418F97F5-6F21-4984-91A2-4AAD9117DE78}"/>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1026</Words>
  <Application>Microsoft Office PowerPoint</Application>
  <PresentationFormat>Předvádění na obrazovce (4:3)</PresentationFormat>
  <Paragraphs>201</Paragraphs>
  <Slides>23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Calibri</vt:lpstr>
      <vt:lpstr>Tahoma</vt:lpstr>
      <vt:lpstr>Wingdings</vt:lpstr>
      <vt:lpstr>Prezentace_MU_CZ</vt:lpstr>
      <vt:lpstr>Náhrada škody z porušení soutěžního práva </vt:lpstr>
      <vt:lpstr>Náhrada škody - Úvod</vt:lpstr>
      <vt:lpstr>Kde může vznikat škoda?</vt:lpstr>
      <vt:lpstr>A. Předražení</vt:lpstr>
      <vt:lpstr>B. Snížení poptávky – vyloučení</vt:lpstr>
      <vt:lpstr>C. Zvýšení nákladů – vertikální vyloučení</vt:lpstr>
      <vt:lpstr>Podmínky vzniku škody</vt:lpstr>
      <vt:lpstr>Kdy se mohu domáhat náhrady škody?</vt:lpstr>
      <vt:lpstr>II. Kauzální nexus</vt:lpstr>
      <vt:lpstr>Vznik a výše škody – předražení</vt:lpstr>
      <vt:lpstr>Jak stanovit counterfactual scenario?</vt:lpstr>
      <vt:lpstr>Jak stanovit counterfactual scenario?</vt:lpstr>
      <vt:lpstr>Jak stanovit counterfactual scenario?</vt:lpstr>
      <vt:lpstr>Jak stanovit counterfactual scenario?</vt:lpstr>
      <vt:lpstr>Regresní analýza pro odhad škody</vt:lpstr>
      <vt:lpstr>Další metody pro stanovení counterfactual scenario – simulační modely</vt:lpstr>
      <vt:lpstr>Další metody pro stanovení counterfactual scenario – nákladová metoda</vt:lpstr>
      <vt:lpstr>Kdo se může domáhat náhrady škody?</vt:lpstr>
      <vt:lpstr>Pass-on, přenesení škody</vt:lpstr>
      <vt:lpstr>Pass-on, přenesení škody</vt:lpstr>
      <vt:lpstr>Příklad – Spanish sugar cartel, 2013</vt:lpstr>
      <vt:lpstr>Příklad – Juva, 2007</vt:lpstr>
      <vt:lpstr>Česká rozhodovací praxe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Náhrada škody z porušení soutěžního práva</dc:title>
  <dc:creator>Jakub Chini</dc:creator>
  <cp:lastModifiedBy>Jakub Chini</cp:lastModifiedBy>
  <cp:revision>13</cp:revision>
  <dcterms:created xsi:type="dcterms:W3CDTF">2020-12-06T19:55:50Z</dcterms:created>
  <dcterms:modified xsi:type="dcterms:W3CDTF">2020-12-08T10:33:20Z</dcterms:modified>
</cp:coreProperties>
</file>