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70" r:id="rId9"/>
    <p:sldId id="261" r:id="rId10"/>
    <p:sldId id="262" r:id="rId11"/>
    <p:sldId id="263" r:id="rId12"/>
    <p:sldId id="271" r:id="rId13"/>
    <p:sldId id="272" r:id="rId14"/>
    <p:sldId id="267" r:id="rId15"/>
    <p:sldId id="273" r:id="rId16"/>
    <p:sldId id="274" r:id="rId17"/>
    <p:sldId id="264" r:id="rId18"/>
    <p:sldId id="265" r:id="rId19"/>
    <p:sldId id="275" r:id="rId20"/>
    <p:sldId id="276" r:id="rId21"/>
    <p:sldId id="26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97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88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25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03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34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8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39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56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20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39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55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A57B-9075-45FC-9FF3-35EF011DA153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7EB5-2AF0-4442-9055-3E0433A982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52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Významná tržní síla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50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Praktiky obchodních řetězců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Regálné</a:t>
            </a:r>
            <a:r>
              <a:rPr lang="cs-CZ" dirty="0" smtClean="0"/>
              <a:t>, </a:t>
            </a:r>
            <a:r>
              <a:rPr lang="cs-CZ" dirty="0" err="1" smtClean="0"/>
              <a:t>popatek</a:t>
            </a:r>
            <a:r>
              <a:rPr lang="cs-CZ" dirty="0" smtClean="0"/>
              <a:t> za zavedení nového výrobku, za zařazení na seznam výrobků</a:t>
            </a:r>
          </a:p>
          <a:p>
            <a:endParaRPr lang="cs-CZ" dirty="0"/>
          </a:p>
          <a:p>
            <a:r>
              <a:rPr lang="cs-CZ" dirty="0" smtClean="0"/>
              <a:t>Retrospektivní změny</a:t>
            </a:r>
          </a:p>
          <a:p>
            <a:endParaRPr lang="cs-CZ" dirty="0"/>
          </a:p>
          <a:p>
            <a:r>
              <a:rPr lang="cs-CZ" dirty="0" smtClean="0"/>
              <a:t>Vratky</a:t>
            </a:r>
          </a:p>
          <a:p>
            <a:endParaRPr lang="cs-CZ" dirty="0"/>
          </a:p>
          <a:p>
            <a:r>
              <a:rPr lang="cs-CZ" dirty="0" err="1" smtClean="0"/>
              <a:t>Podnákladové</a:t>
            </a:r>
            <a:r>
              <a:rPr lang="cs-CZ" dirty="0" smtClean="0"/>
              <a:t> ceny</a:t>
            </a:r>
          </a:p>
          <a:p>
            <a:endParaRPr lang="cs-CZ" dirty="0"/>
          </a:p>
          <a:p>
            <a:r>
              <a:rPr lang="cs-CZ" dirty="0" smtClean="0"/>
              <a:t>Nedodržování formálních požadavků smlouvy</a:t>
            </a:r>
          </a:p>
          <a:p>
            <a:endParaRPr lang="cs-CZ" dirty="0"/>
          </a:p>
          <a:p>
            <a:r>
              <a:rPr lang="cs-CZ" dirty="0" smtClean="0"/>
              <a:t>Nepoctivé přenesení obchodního rizika</a:t>
            </a:r>
          </a:p>
          <a:p>
            <a:endParaRPr lang="cs-CZ" dirty="0"/>
          </a:p>
          <a:p>
            <a:r>
              <a:rPr lang="cs-CZ" dirty="0" smtClean="0"/>
              <a:t>Nepoctivé ukončení smluvního vztahu</a:t>
            </a:r>
          </a:p>
        </p:txBody>
      </p:sp>
    </p:spTree>
    <p:extLst>
      <p:ext uri="{BB962C8B-B14F-4D97-AF65-F5344CB8AC3E}">
        <p14:creationId xmlns:p14="http://schemas.microsoft.com/office/powerpoint/2010/main" val="1659955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Výzkum agentury </a:t>
            </a:r>
            <a:r>
              <a:rPr lang="cs-CZ" sz="3600" dirty="0" err="1" smtClean="0"/>
              <a:t>Focus</a:t>
            </a:r>
            <a:r>
              <a:rPr lang="cs-CZ" sz="3600" dirty="0" smtClean="0"/>
              <a:t> pro Ministerstvo zemědělství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42 % dodavatelů realizuje většinu produkce přes obchodní řetězce</a:t>
            </a:r>
          </a:p>
          <a:p>
            <a:endParaRPr lang="cs-CZ" dirty="0"/>
          </a:p>
          <a:p>
            <a:r>
              <a:rPr lang="cs-CZ" dirty="0" smtClean="0"/>
              <a:t>Průměrně dodávají do 5,7 obchodních řetězců</a:t>
            </a:r>
          </a:p>
          <a:p>
            <a:endParaRPr lang="cs-CZ" dirty="0"/>
          </a:p>
          <a:p>
            <a:r>
              <a:rPr lang="cs-CZ" dirty="0" smtClean="0"/>
              <a:t>S některou z negativně vnímaných praktik se setkalo 83 % dodavatelů</a:t>
            </a:r>
          </a:p>
          <a:p>
            <a:endParaRPr lang="cs-CZ" dirty="0"/>
          </a:p>
          <a:p>
            <a:r>
              <a:rPr lang="cs-CZ" dirty="0" smtClean="0"/>
              <a:t>Vratky se objevují u 38 % dodavatelů</a:t>
            </a:r>
          </a:p>
          <a:p>
            <a:endParaRPr lang="cs-CZ" dirty="0"/>
          </a:p>
          <a:p>
            <a:r>
              <a:rPr lang="cs-CZ" dirty="0" smtClean="0"/>
              <a:t>45 % dodavatelů se setkalo s výhružkou vylistování</a:t>
            </a:r>
          </a:p>
          <a:p>
            <a:endParaRPr lang="cs-CZ" dirty="0"/>
          </a:p>
          <a:p>
            <a:r>
              <a:rPr lang="cs-CZ" dirty="0" smtClean="0"/>
              <a:t>Nejlépe vnímaný COOP, Billa a Globus, nejhůře Kaufland, </a:t>
            </a:r>
            <a:r>
              <a:rPr lang="cs-CZ" dirty="0" err="1" smtClean="0"/>
              <a:t>Lidl</a:t>
            </a:r>
            <a:r>
              <a:rPr lang="cs-CZ" dirty="0"/>
              <a:t> </a:t>
            </a:r>
            <a:r>
              <a:rPr lang="cs-CZ" dirty="0" smtClean="0"/>
              <a:t>a Penny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regulovat?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cenách</a:t>
            </a:r>
          </a:p>
          <a:p>
            <a:endParaRPr lang="cs-CZ" dirty="0"/>
          </a:p>
          <a:p>
            <a:r>
              <a:rPr lang="cs-CZ" dirty="0" smtClean="0"/>
              <a:t>Soukromoprávní regulace</a:t>
            </a:r>
          </a:p>
          <a:p>
            <a:endParaRPr lang="cs-CZ" dirty="0"/>
          </a:p>
          <a:p>
            <a:r>
              <a:rPr lang="cs-CZ" dirty="0" smtClean="0"/>
              <a:t>Zákon o významné tržní síle</a:t>
            </a:r>
          </a:p>
          <a:p>
            <a:endParaRPr lang="cs-CZ" dirty="0"/>
          </a:p>
          <a:p>
            <a:r>
              <a:rPr lang="cs-CZ" dirty="0" smtClean="0"/>
              <a:t>Soutěžní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57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Nákupní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cs-CZ" dirty="0"/>
              <a:t>Způsobilost kupujícího výrazně ovlivnit kupní podmínky z jiných důvodů, než je efektivnost</a:t>
            </a:r>
          </a:p>
          <a:p>
            <a:endParaRPr lang="cs-CZ" dirty="0" smtClean="0"/>
          </a:p>
          <a:p>
            <a:r>
              <a:rPr lang="cs-CZ" sz="2400" dirty="0"/>
              <a:t>Jde o projev vyjednávací síly (</a:t>
            </a:r>
            <a:r>
              <a:rPr lang="cs-CZ" sz="2400" dirty="0" err="1"/>
              <a:t>barganing</a:t>
            </a:r>
            <a:r>
              <a:rPr lang="cs-CZ" sz="2400" dirty="0"/>
              <a:t> </a:t>
            </a:r>
            <a:r>
              <a:rPr lang="cs-CZ" sz="2400" dirty="0" err="1"/>
              <a:t>power</a:t>
            </a:r>
            <a:r>
              <a:rPr lang="cs-CZ" sz="2400" dirty="0"/>
              <a:t>) na straně </a:t>
            </a:r>
            <a:r>
              <a:rPr lang="cs-CZ" sz="2400" dirty="0" smtClean="0"/>
              <a:t>poptávky</a:t>
            </a:r>
          </a:p>
          <a:p>
            <a:endParaRPr lang="cs-CZ" sz="2400" dirty="0"/>
          </a:p>
          <a:p>
            <a:pPr marL="228600" lvl="1">
              <a:spcBef>
                <a:spcPts val="1000"/>
              </a:spcBef>
            </a:pPr>
            <a:r>
              <a:rPr lang="cs-CZ" dirty="0"/>
              <a:t>Schopnost způsobit jinému náklady nebo jej připravit o výhody, pokud druhá strana neučiní požadované ústupky</a:t>
            </a:r>
          </a:p>
          <a:p>
            <a:endParaRPr lang="cs-CZ" sz="2400" dirty="0" smtClean="0"/>
          </a:p>
          <a:p>
            <a:pPr marL="228600" lvl="1">
              <a:spcBef>
                <a:spcPts val="1000"/>
              </a:spcBef>
            </a:pPr>
            <a:r>
              <a:rPr lang="cs-CZ" dirty="0"/>
              <a:t>Může se jedna o přirozenou reaktivní protiváhu proti tržní síle na straně nabídky, jež může mít pozitivní dopad pro spotřebitele a může zvýšit efektivnost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8978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Absolutní x relativní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Absolutní: odběratel má významnou tržní sílu vůči všem svým dodavatelům bez ohledu na jejich velikost</a:t>
            </a:r>
          </a:p>
          <a:p>
            <a:pPr lvl="1"/>
            <a:r>
              <a:rPr lang="cs-CZ" dirty="0" smtClean="0"/>
              <a:t>Velká Británie, Litva, Maďarsko</a:t>
            </a:r>
          </a:p>
          <a:p>
            <a:endParaRPr lang="cs-CZ" dirty="0"/>
          </a:p>
          <a:p>
            <a:r>
              <a:rPr lang="cs-CZ" dirty="0" smtClean="0"/>
              <a:t>Relativní: významná </a:t>
            </a:r>
            <a:r>
              <a:rPr lang="cs-CZ" dirty="0"/>
              <a:t>tržní </a:t>
            </a:r>
            <a:r>
              <a:rPr lang="cs-CZ" dirty="0" smtClean="0"/>
              <a:t>síla je výrazně </a:t>
            </a:r>
            <a:r>
              <a:rPr lang="cs-CZ" dirty="0"/>
              <a:t>silnější postavení odběratele v rámci vztahu konkrétních dvou </a:t>
            </a:r>
            <a:r>
              <a:rPr lang="cs-CZ" dirty="0" smtClean="0"/>
              <a:t>partnerů</a:t>
            </a:r>
          </a:p>
          <a:p>
            <a:pPr lvl="1"/>
            <a:r>
              <a:rPr lang="cs-CZ" dirty="0" smtClean="0"/>
              <a:t>Německo, Rakousko, Francie, Itálie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376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významné tržní síle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domněnka, podle níž disponuje významnou tržní silou odběratel, jeho obrat v ČR </a:t>
            </a:r>
            <a:r>
              <a:rPr lang="cs-CZ" dirty="0" smtClean="0"/>
              <a:t>přesáhne 5 </a:t>
            </a:r>
            <a:r>
              <a:rPr lang="cs-CZ" dirty="0"/>
              <a:t>mld. Kč za poslední ukončené účetní </a:t>
            </a:r>
            <a:r>
              <a:rPr lang="cs-CZ" dirty="0" smtClean="0"/>
              <a:t>období</a:t>
            </a:r>
          </a:p>
          <a:p>
            <a:endParaRPr lang="cs-CZ" dirty="0"/>
          </a:p>
          <a:p>
            <a:r>
              <a:rPr lang="cs-CZ" dirty="0" smtClean="0"/>
              <a:t>Povinné náležitosti smlouvy</a:t>
            </a:r>
          </a:p>
          <a:p>
            <a:pPr lvl="1"/>
            <a:r>
              <a:rPr lang="cs-CZ" dirty="0" smtClean="0"/>
              <a:t>Písemnost</a:t>
            </a:r>
          </a:p>
          <a:p>
            <a:pPr lvl="1"/>
            <a:r>
              <a:rPr lang="cs-CZ" dirty="0" smtClean="0"/>
              <a:t>Splatnost do 30 dní</a:t>
            </a:r>
          </a:p>
          <a:p>
            <a:pPr lvl="1"/>
            <a:r>
              <a:rPr lang="cs-CZ" dirty="0" smtClean="0"/>
              <a:t>Peněžní plnění dodavatele max. 3 % z tržeb (poplatky za marketingové, pojišťovací nebo logistické služby)</a:t>
            </a:r>
          </a:p>
        </p:txBody>
      </p:sp>
    </p:spTree>
    <p:extLst>
      <p:ext uri="{BB962C8B-B14F-4D97-AF65-F5344CB8AC3E}">
        <p14:creationId xmlns:p14="http://schemas.microsoft.com/office/powerpoint/2010/main" val="339551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významné tržní síle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Zneužití významné tržní síly</a:t>
            </a:r>
          </a:p>
          <a:p>
            <a:pPr lvl="1"/>
            <a:r>
              <a:rPr lang="cs-CZ" dirty="0" smtClean="0"/>
              <a:t>sjednávání nebo uplatňování smluvních podmínek, které vytváření výraznou nerovnováhu v právech a povinnostech</a:t>
            </a:r>
          </a:p>
          <a:p>
            <a:pPr lvl="1"/>
            <a:r>
              <a:rPr lang="cs-CZ" dirty="0" smtClean="0"/>
              <a:t>sjednávání nebo získávání platby či jiného plnění bez adekvátního (skutečného) protiplnění</a:t>
            </a:r>
          </a:p>
          <a:p>
            <a:pPr lvl="1"/>
            <a:r>
              <a:rPr lang="cs-CZ" dirty="0"/>
              <a:t>uplatňování nebo získání platby nebo slevy, jejíž výše, předmět a rozsah nebyly písemně sjednány před dodáním potravin</a:t>
            </a:r>
          </a:p>
          <a:p>
            <a:pPr lvl="1"/>
            <a:r>
              <a:rPr lang="cs-CZ" dirty="0"/>
              <a:t>sjednávání nebo uplatňování plateb za přijetí potravin do prodeje</a:t>
            </a:r>
          </a:p>
          <a:p>
            <a:pPr lvl="1"/>
            <a:r>
              <a:rPr lang="cs-CZ" dirty="0"/>
              <a:t>sjednávání nebo uplatňování doby splatnosti kupní ceny potravin delší než 30 dnů</a:t>
            </a:r>
          </a:p>
          <a:p>
            <a:pPr lvl="1"/>
            <a:r>
              <a:rPr lang="cs-CZ" dirty="0"/>
              <a:t>sjednání nebo uplatňování práva na vrácení nakoupených potravin</a:t>
            </a:r>
          </a:p>
          <a:p>
            <a:pPr lvl="1"/>
            <a:r>
              <a:rPr lang="cs-CZ" dirty="0"/>
              <a:t>diskriminování </a:t>
            </a:r>
            <a:r>
              <a:rPr lang="cs-CZ" dirty="0" smtClean="0"/>
              <a:t>dodavatele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658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1050" y="19558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Příklady porušení zákona o významné tržní síle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94654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Kaufland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 více než 50 % dodavateli byla sjednána delší lhůta splatnosti než 30 dní</a:t>
            </a:r>
          </a:p>
          <a:p>
            <a:endParaRPr lang="cs-CZ" dirty="0"/>
          </a:p>
          <a:p>
            <a:r>
              <a:rPr lang="cs-CZ" dirty="0" smtClean="0"/>
              <a:t>Poplatek při postoupení pohledávky</a:t>
            </a:r>
          </a:p>
          <a:p>
            <a:endParaRPr lang="cs-CZ" dirty="0"/>
          </a:p>
          <a:p>
            <a:r>
              <a:rPr lang="cs-CZ" dirty="0" smtClean="0"/>
              <a:t>Poplatek 0,5 % za předčasné zaplacení pohledávky</a:t>
            </a:r>
          </a:p>
          <a:p>
            <a:endParaRPr lang="cs-CZ" dirty="0"/>
          </a:p>
          <a:p>
            <a:r>
              <a:rPr lang="cs-CZ" dirty="0" smtClean="0"/>
              <a:t>Pokuta 22 130 000 Kč</a:t>
            </a:r>
          </a:p>
          <a:p>
            <a:endParaRPr lang="cs-CZ" dirty="0"/>
          </a:p>
          <a:p>
            <a:pPr lvl="0" algn="just"/>
            <a:r>
              <a:rPr lang="cs-CZ" dirty="0"/>
              <a:t>NSS: </a:t>
            </a:r>
            <a:r>
              <a:rPr lang="cs-CZ" i="1" dirty="0"/>
              <a:t>Pojem „významná tržní síla“ obsažený v § 3 zákona č. 395/2009 Sb., o významné tržní síle při prodeji zemědělských a potravinářských produktů a jejím zneužití, ve znění účinném do 5. 3. 2016, bylo nutno vykládat ve smyslu tzv. relativního konceptu, tedy jako individuální postavení odběratele vůči konkrétnímu </a:t>
            </a:r>
            <a:r>
              <a:rPr lang="cs-CZ" i="1" dirty="0" smtClean="0"/>
              <a:t>dodavateli</a:t>
            </a:r>
            <a:endParaRPr lang="cs-CZ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7120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žádal o plošné snížení základních nákupních cen </a:t>
            </a:r>
            <a:r>
              <a:rPr lang="cs-CZ" dirty="0" smtClean="0"/>
              <a:t>výrobků</a:t>
            </a:r>
            <a:r>
              <a:rPr lang="cs-CZ" dirty="0"/>
              <a:t>, a to pod pohrůžkou vylistování (konce odběru) 30 % </a:t>
            </a:r>
            <a:r>
              <a:rPr lang="cs-CZ" dirty="0" smtClean="0"/>
              <a:t>sortimentu</a:t>
            </a:r>
          </a:p>
          <a:p>
            <a:endParaRPr lang="cs-CZ" dirty="0"/>
          </a:p>
          <a:p>
            <a:r>
              <a:rPr lang="cs-CZ" dirty="0" smtClean="0"/>
              <a:t>Přijetí závazku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59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Maloobchodní distribuce skrze obchodní řetězce</a:t>
            </a:r>
            <a:endParaRPr lang="cs-CZ" sz="4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Ekonomické 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Úspory z rozsahu</a:t>
            </a:r>
          </a:p>
          <a:p>
            <a:endParaRPr lang="cs-CZ" dirty="0"/>
          </a:p>
          <a:p>
            <a:r>
              <a:rPr lang="cs-CZ" dirty="0" smtClean="0"/>
              <a:t>Nižší nákupní ceny</a:t>
            </a:r>
          </a:p>
          <a:p>
            <a:endParaRPr lang="cs-CZ" dirty="0"/>
          </a:p>
          <a:p>
            <a:r>
              <a:rPr lang="cs-CZ" dirty="0" smtClean="0"/>
              <a:t>Možnost přenést úspory na spotřebitele</a:t>
            </a:r>
          </a:p>
          <a:p>
            <a:endParaRPr lang="cs-CZ" dirty="0"/>
          </a:p>
          <a:p>
            <a:r>
              <a:rPr lang="cs-CZ" dirty="0" smtClean="0"/>
              <a:t>Snížení nákladů spotřebitelů na vyhledání zboží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Možnost řetězců ovlivnit poptávku ve svém zájmu</a:t>
            </a:r>
          </a:p>
          <a:p>
            <a:endParaRPr lang="cs-CZ" dirty="0"/>
          </a:p>
          <a:p>
            <a:r>
              <a:rPr lang="cs-CZ" dirty="0" smtClean="0"/>
              <a:t>Možnost řetězců rozhodovat o dodavatelích</a:t>
            </a:r>
          </a:p>
          <a:p>
            <a:endParaRPr lang="cs-CZ" dirty="0"/>
          </a:p>
          <a:p>
            <a:r>
              <a:rPr lang="cs-CZ" dirty="0" smtClean="0"/>
              <a:t>Soutěž o obchodní prostor, který může vést k cenovému podbízení</a:t>
            </a:r>
          </a:p>
          <a:p>
            <a:endParaRPr lang="cs-CZ" dirty="0"/>
          </a:p>
          <a:p>
            <a:r>
              <a:rPr lang="cs-CZ" dirty="0" smtClean="0"/>
              <a:t>Jednostranná orientace na cenu</a:t>
            </a:r>
          </a:p>
          <a:p>
            <a:endParaRPr lang="cs-CZ" dirty="0"/>
          </a:p>
          <a:p>
            <a:r>
              <a:rPr lang="cs-CZ" dirty="0" smtClean="0"/>
              <a:t>Vyšší pravděpodobnost zániku drobných dodavatelů a snížení pestrosti nabídky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870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Neměl písemné smlouvy</a:t>
            </a:r>
          </a:p>
          <a:p>
            <a:endParaRPr lang="cs-CZ" dirty="0"/>
          </a:p>
          <a:p>
            <a:r>
              <a:rPr lang="cs-CZ" dirty="0" smtClean="0"/>
              <a:t>Neumožňoval postoupení pohledávky</a:t>
            </a:r>
          </a:p>
          <a:p>
            <a:endParaRPr lang="cs-CZ" dirty="0"/>
          </a:p>
          <a:p>
            <a:r>
              <a:rPr lang="cs-CZ" dirty="0" smtClean="0"/>
              <a:t>Závazky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211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Porušení maximální délky splatnosti závazků (pro odběratele, kteří na něm nebyli závislí)</a:t>
            </a:r>
          </a:p>
          <a:p>
            <a:endParaRPr lang="cs-CZ" dirty="0" smtClean="0"/>
          </a:p>
          <a:p>
            <a:r>
              <a:rPr lang="cs-CZ" dirty="0" smtClean="0"/>
              <a:t>Nutil dodavatele účastnit se účetního systému </a:t>
            </a:r>
            <a:r>
              <a:rPr lang="cs-CZ" dirty="0" err="1" smtClean="0"/>
              <a:t>Markant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Pokuta 180 mil. Kč</a:t>
            </a:r>
          </a:p>
          <a:p>
            <a:endParaRPr lang="cs-CZ" dirty="0"/>
          </a:p>
          <a:p>
            <a:r>
              <a:rPr lang="cs-CZ" dirty="0" smtClean="0"/>
              <a:t>Úspěšný rozklad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557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9625" y="2774950"/>
            <a:ext cx="10515600" cy="132556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44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Působení obchodních řetězců na českém trhu (OECD 2013)</a:t>
            </a:r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566" y="1825625"/>
            <a:ext cx="9501387" cy="464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74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nákupní místo českých spotřebitelů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6308"/>
            <a:ext cx="10034126" cy="457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4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TOP 10 obchodních řetězců v ČR (2015)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7813"/>
            <a:ext cx="9553575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652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Porovnání průměrných cen zemědělských výrobků, cen průmyslových výrobců a MOC (2016)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25" r="-1" b="1204"/>
          <a:stretch/>
        </p:blipFill>
        <p:spPr>
          <a:xfrm>
            <a:off x="3428999" y="1690688"/>
            <a:ext cx="5191125" cy="50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8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je problém?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Výrazná nerovnováha v síle partnerů</a:t>
            </a:r>
          </a:p>
          <a:p>
            <a:endParaRPr lang="cs-CZ" dirty="0"/>
          </a:p>
          <a:p>
            <a:r>
              <a:rPr lang="cs-CZ" dirty="0" smtClean="0"/>
              <a:t>Slabší strana spolupracuje na hraně rentability</a:t>
            </a:r>
          </a:p>
          <a:p>
            <a:endParaRPr lang="cs-CZ" dirty="0"/>
          </a:p>
          <a:p>
            <a:r>
              <a:rPr lang="cs-CZ" dirty="0" smtClean="0"/>
              <a:t>Slabší smluvní strana nemá prostředky na inovace</a:t>
            </a:r>
          </a:p>
          <a:p>
            <a:endParaRPr lang="cs-CZ" dirty="0"/>
          </a:p>
          <a:p>
            <a:r>
              <a:rPr lang="cs-CZ" dirty="0" smtClean="0"/>
              <a:t>Řetězce se pohybují mezi absencí tržní síly a dominantním postavením</a:t>
            </a:r>
          </a:p>
          <a:p>
            <a:endParaRPr lang="cs-CZ" dirty="0"/>
          </a:p>
          <a:p>
            <a:r>
              <a:rPr lang="cs-CZ" dirty="0" smtClean="0"/>
              <a:t>Netýká se jen potravinářství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610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Individuálně ochranářský x institucionálně ochranářský</a:t>
            </a:r>
          </a:p>
          <a:p>
            <a:endParaRPr lang="cs-CZ" dirty="0"/>
          </a:p>
          <a:p>
            <a:r>
              <a:rPr lang="cs-CZ" dirty="0" smtClean="0"/>
              <a:t>Politické téma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8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obchodníků a dodavatelů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7 000 českých výrobců potravin (2016)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Gatekeeper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 smtClean="0"/>
              <a:t>Kaufland x </a:t>
            </a:r>
            <a:r>
              <a:rPr lang="cs-CZ" dirty="0" err="1" smtClean="0"/>
              <a:t>Danone</a:t>
            </a:r>
            <a:r>
              <a:rPr lang="cs-CZ" dirty="0" smtClean="0"/>
              <a:t> (2012)</a:t>
            </a:r>
          </a:p>
          <a:p>
            <a:endParaRPr lang="cs-CZ" dirty="0"/>
          </a:p>
          <a:p>
            <a:r>
              <a:rPr lang="cs-CZ" dirty="0" err="1" smtClean="0"/>
              <a:t>Kauflan</a:t>
            </a:r>
            <a:r>
              <a:rPr lang="cs-CZ" dirty="0" smtClean="0"/>
              <a:t> x Opavia (2007)</a:t>
            </a:r>
          </a:p>
          <a:p>
            <a:endParaRPr lang="cs-CZ" dirty="0"/>
          </a:p>
          <a:p>
            <a:r>
              <a:rPr lang="cs-CZ" dirty="0" smtClean="0"/>
              <a:t>Tesco x PepsiCo (2012)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156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547</Words>
  <Application>Microsoft Office PowerPoint</Application>
  <PresentationFormat>Širokoúhlá obrazovka</PresentationFormat>
  <Paragraphs>143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Významná tržní síla</vt:lpstr>
      <vt:lpstr>Maloobchodní distribuce skrze obchodní řetězce</vt:lpstr>
      <vt:lpstr>Působení obchodních řetězců na českém trhu (OECD 2013)</vt:lpstr>
      <vt:lpstr>Hlavní nákupní místo českých spotřebitelů</vt:lpstr>
      <vt:lpstr>TOP 10 obchodních řetězců v ČR (2015)</vt:lpstr>
      <vt:lpstr>Porovnání průměrných cen zemědělských výrobků, cen průmyslových výrobců a MOC (2016)</vt:lpstr>
      <vt:lpstr>Kde je problém?</vt:lpstr>
      <vt:lpstr>Účel</vt:lpstr>
      <vt:lpstr>Vztah obchodníků a dodavatelů</vt:lpstr>
      <vt:lpstr>Praktiky obchodních řetězců</vt:lpstr>
      <vt:lpstr>Výzkum agentury Focus pro Ministerstvo zemědělství</vt:lpstr>
      <vt:lpstr>Jak regulovat?</vt:lpstr>
      <vt:lpstr>Nákupní síla</vt:lpstr>
      <vt:lpstr>Absolutní x relativní koncepce</vt:lpstr>
      <vt:lpstr>Zákon o významné tržní síle</vt:lpstr>
      <vt:lpstr>Zákon o významné tržní síle</vt:lpstr>
      <vt:lpstr>Příklady porušení zákona o významné tržní síle</vt:lpstr>
      <vt:lpstr>Kaufland</vt:lpstr>
      <vt:lpstr>COOP</vt:lpstr>
      <vt:lpstr>Hruška</vt:lpstr>
      <vt:lpstr>Globus</vt:lpstr>
      <vt:lpstr>Děkuji za pozornost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Významná tržní síla</dc:title>
  <dc:creator>Špetík Ondřej</dc:creator>
  <cp:lastModifiedBy>Špetík Ondřej</cp:lastModifiedBy>
  <cp:revision>12</cp:revision>
  <dcterms:created xsi:type="dcterms:W3CDTF">2018-12-07T08:27:56Z</dcterms:created>
  <dcterms:modified xsi:type="dcterms:W3CDTF">2019-11-19T09:09:25Z</dcterms:modified>
</cp:coreProperties>
</file>