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66" r:id="rId5"/>
    <p:sldMasterId id="2147483766" r:id="rId6"/>
  </p:sldMasterIdLst>
  <p:notesMasterIdLst>
    <p:notesMasterId r:id="rId71"/>
  </p:notesMasterIdLst>
  <p:handoutMasterIdLst>
    <p:handoutMasterId r:id="rId72"/>
  </p:handoutMasterIdLst>
  <p:sldIdLst>
    <p:sldId id="343" r:id="rId7"/>
    <p:sldId id="282" r:id="rId8"/>
    <p:sldId id="344" r:id="rId9"/>
    <p:sldId id="284" r:id="rId10"/>
    <p:sldId id="345" r:id="rId11"/>
    <p:sldId id="286" r:id="rId12"/>
    <p:sldId id="287" r:id="rId13"/>
    <p:sldId id="288" r:id="rId14"/>
    <p:sldId id="289" r:id="rId15"/>
    <p:sldId id="290" r:id="rId16"/>
    <p:sldId id="390" r:id="rId17"/>
    <p:sldId id="291" r:id="rId18"/>
    <p:sldId id="292" r:id="rId19"/>
    <p:sldId id="293" r:id="rId20"/>
    <p:sldId id="294" r:id="rId21"/>
    <p:sldId id="295" r:id="rId22"/>
    <p:sldId id="296" r:id="rId23"/>
    <p:sldId id="346" r:id="rId24"/>
    <p:sldId id="298" r:id="rId25"/>
    <p:sldId id="299" r:id="rId26"/>
    <p:sldId id="347" r:id="rId27"/>
    <p:sldId id="348" r:id="rId28"/>
    <p:sldId id="349" r:id="rId29"/>
    <p:sldId id="303" r:id="rId30"/>
    <p:sldId id="350" r:id="rId31"/>
    <p:sldId id="305" r:id="rId32"/>
    <p:sldId id="306" r:id="rId33"/>
    <p:sldId id="351" r:id="rId34"/>
    <p:sldId id="352" r:id="rId35"/>
    <p:sldId id="353" r:id="rId36"/>
    <p:sldId id="310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8" r:id="rId50"/>
    <p:sldId id="369" r:id="rId51"/>
    <p:sldId id="370" r:id="rId52"/>
    <p:sldId id="372" r:id="rId53"/>
    <p:sldId id="373" r:id="rId54"/>
    <p:sldId id="374" r:id="rId55"/>
    <p:sldId id="375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5" r:id="rId64"/>
    <p:sldId id="386" r:id="rId65"/>
    <p:sldId id="387" r:id="rId66"/>
    <p:sldId id="367" r:id="rId67"/>
    <p:sldId id="341" r:id="rId68"/>
    <p:sldId id="331" r:id="rId69"/>
    <p:sldId id="38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4117">
          <p15:clr>
            <a:srgbClr val="A4A3A4"/>
          </p15:clr>
        </p15:guide>
        <p15:guide id="4" orient="horz" pos="893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pos="2881">
          <p15:clr>
            <a:srgbClr val="A4A3A4"/>
          </p15:clr>
        </p15:guide>
        <p15:guide id="7" pos="292">
          <p15:clr>
            <a:srgbClr val="A4A3A4"/>
          </p15:clr>
        </p15:guide>
        <p15:guide id="8" pos="5489">
          <p15:clr>
            <a:srgbClr val="A4A3A4"/>
          </p15:clr>
        </p15:guide>
        <p15:guide id="9" pos="2937">
          <p15:clr>
            <a:srgbClr val="A4A3A4"/>
          </p15:clr>
        </p15:guide>
        <p15:guide id="10" pos="2823">
          <p15:clr>
            <a:srgbClr val="A4A3A4"/>
          </p15:clr>
        </p15:guide>
        <p15:guide id="11" pos="1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D200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7B4EB-4EA5-48DA-8B82-E5DB3BFD67B1}" v="4" dt="2022-05-06T12:06:46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42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888" y="96"/>
      </p:cViewPr>
      <p:guideLst>
        <p:guide orient="horz" pos="2160"/>
        <p:guide orient="horz" pos="664"/>
        <p:guide orient="horz" pos="4117"/>
        <p:guide orient="horz" pos="893"/>
        <p:guide orient="horz" pos="3861"/>
        <p:guide pos="2881"/>
        <p:guide pos="292"/>
        <p:guide pos="5489"/>
        <p:guide pos="2937"/>
        <p:guide pos="2823"/>
        <p:guide pos="1438"/>
      </p:guideLst>
    </p:cSldViewPr>
  </p:slideViewPr>
  <p:outlineViewPr>
    <p:cViewPr>
      <p:scale>
        <a:sx n="33" d="100"/>
        <a:sy n="33" d="100"/>
      </p:scale>
      <p:origin x="0" y="-5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84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1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10/05/2022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Use this slide layout as a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b="1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slide only </a:t>
            </a:r>
            <a:r>
              <a:rPr lang="en-US" b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(alternatively to EY Better Question Frame or Beam).</a:t>
            </a:r>
            <a:r>
              <a:rPr lang="en-US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EY Panels contain generic headings, titles or content.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Do not place 'better questions' in an EY Panel.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8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8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5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64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RH – realizovatelné CP (pod 20%) a CP k obchodování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A233-F5B8-4C93-9FEB-68152D1A8CB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8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6467"/>
            <a:r>
              <a:rPr lang="en-GB" dirty="0"/>
              <a:t>Have the latest presentation template open</a:t>
            </a:r>
          </a:p>
          <a:p>
            <a:pPr lvl="1" indent="176467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6467"/>
            <a:r>
              <a:rPr lang="en-GB" dirty="0"/>
              <a:t>Delete all unwanted slides</a:t>
            </a:r>
          </a:p>
          <a:p>
            <a:pPr lvl="1" indent="176467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6467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6467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6467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6467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6467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32886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65600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29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296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9278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41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0" y="0"/>
            <a:ext cx="4662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About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EY is a global leader in assurance, tax, transaction and advisory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services. The insights and quality services we deliver help build trust and 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confidence in the capital markets and in economies the world over. We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develop outstanding leaders who team to deliver on our promises to 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of our stakeholders. In so doing, we play a critical role in building a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working world for our people, for our clients and for our communities.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refers to the global organization and may refer to one or more of the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member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firms of Ernst &amp; Young Global Limited, each of which is a separate legal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entity. Ernst &amp; Young Global Limited, a UK company limited by guarantee,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does not provide services to clients. For more information about 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organization, please visit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© 201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7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 Ernst &amp; Young, s.r.o. | Ernst &amp; Young Audit,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 | E &amp; Y Valuations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All Rights Reserved.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This material has been prepared for general informational purposes only and is not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intended to be relied upon as accounting, tax, or other professional advice. Please refer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to your advisors for specific advice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1" y="0"/>
            <a:ext cx="4143736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Informace o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je předním celosvětovým poskytovatelem odborných poradenských služeb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oblasti auditu, daní, transakčního a podnikového poradenství. Znalost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problematiky a kvalita služeb, které poskytujeme, přispívají k posilování důvěry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kapitálové trhy i v ekonomiky celého světa. Výjimečný lidský a odborný potenciál nám umožňuje hrát významnou roli při vytváření lepšího prostředí pro naše zaměstnance, klienty i pro širší společnost.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Název EY zahrnuje celosvětovou organizaci a může zahrnovat jednu či více členských firem Ernst &amp; Young Global Limited, z nichž každá je samostatnou právnickou osobou. Ernst &amp; Young Global Limited, britská společnost s ručením omezeným garancí, služby klientům neposkytuje. Pro podrobnější informace o naší organizaci navštivte prosím naše webové stránky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© 2017  Ernst &amp; Young,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Ernst &amp; Young Audit,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 &amp; Y Valuations s.r.o.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</a:b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Všechna práva vyhrazena.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Tento materiál má pouze všeobecný informační charakter, na který není možné spoléhat se jako na poskytnutí účetního, daňového ani jiného odborného poradenství. V případě potřeby se prosím obraťte na svého konkrétního poradce.</a:t>
            </a:r>
          </a:p>
          <a:p>
            <a:pPr>
              <a:spcAft>
                <a:spcPts val="525"/>
              </a:spcAft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80406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55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3151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edit 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subtitle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50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324670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93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_1_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84" y="777600"/>
            <a:ext cx="5490000" cy="860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_2_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84" y="777600"/>
            <a:ext cx="54900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942" y="5745156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gray">
          <a:xfrm>
            <a:off x="2273222" y="2405084"/>
            <a:ext cx="6870778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 lang="en-US" noProof="0" dirty="0" err="1" smtClean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49" y="1417638"/>
            <a:ext cx="4010411" cy="47117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  <a:endParaRPr lang="en-US" dirty="0"/>
          </a:p>
          <a:p>
            <a:pPr lvl="1"/>
            <a:r>
              <a:rPr lang="en-US" noProof="0" dirty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noProof="0" dirty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6"/>
            <a:ext cx="4032000" cy="471170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</a:t>
            </a:r>
            <a:r>
              <a:rPr lang="en-US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6794"/>
            <a:ext cx="4017400" cy="396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noProof="0" dirty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noProof="0" dirty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46794"/>
            <a:ext cx="4042800" cy="396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 noProof="0"/>
              <a:t>Second </a:t>
            </a:r>
            <a:r>
              <a:rPr lang="en-US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noProof="0"/>
              <a:t>Fourth </a:t>
            </a:r>
            <a:r>
              <a:rPr lang="en-US"/>
              <a:t>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3550" y="1413474"/>
            <a:ext cx="4011050" cy="640800"/>
          </a:xfrm>
        </p:spPr>
        <p:txBody>
          <a:bodyPr anchor="t" anchorCtr="0"/>
          <a:lstStyle>
            <a:lvl1pPr marL="0" indent="0">
              <a:buNone/>
              <a:tabLst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13474"/>
            <a:ext cx="4042800" cy="640800"/>
          </a:xfrm>
        </p:spPr>
        <p:txBody>
          <a:bodyPr anchor="t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ter question 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1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answer to Better Question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Click to add Better question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cs-CZ" dirty="0"/>
              <a:t>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85000"/>
              </a:lnSpc>
              <a:spcAft>
                <a:spcPct val="0"/>
              </a:spcAft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9278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0"/>
            <a:ext cx="4662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About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EY is a global leader in assurance, tax, transaction and advisory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services. The insights and quality services we deliver help build trust and 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confidence in the capital markets and in economies the world over. We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develop outstanding leaders who team to deliver on our promises to 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of our stakeholders. In so doing, we play a critical role in building a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working world for our people, for our clients and for our communities.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refers to the global organization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,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and may refer to one or more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,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of the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member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firms of Ernst &amp; Young Global Limited, each of which is a separate legal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entity. Ernst &amp; Young Global Limited, a UK company limited by guarantee,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does not provide services to clients. For more information about 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organization, please visit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© 201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9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  Ernst &amp; Young, s.r.o. | Ernst &amp; Young Audit,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 | E &amp; Y Valuations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s.r.o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All Rights Reserved.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This material has been prepared for general informational purposes only and is not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intended to be relied upon as accounting, tax, or other professional advice. Please refer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to your advisors for specific advice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</a:b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1" y="0"/>
            <a:ext cx="4143736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468000" rIns="309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charset="0"/>
              </a:rPr>
              <a:t>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 Assurance | Tax | Transactions | Advisory</a:t>
            </a: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-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Informace o 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EY je předním celosvětovým poskytovatelem odborných poradenských služeb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oblasti auditu, daní, transakčního a podnikového poradenství. Znalost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problematiky a kvalita služeb, které poskytujeme, přispívají k posilování důvěry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v kapitálové trhy i v ekonomiky celého světa. Výjimečný lidský a odborný potenciál nám umožňuje hrát významnou roli při vytváření lepšího prostředí pro naše zaměstnance, klienty i pro širší společnost.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Název EY zahrnuje celosvětovou organizaci a může zahrnovat jednu či více členských firem Ernst &amp; Young Global Limited, z nichž každá je samostatnou právnickou osobou. Ernst &amp; Young Global Limited, britská společnost s ručením omezeným garancí, služby klientům neposkytuje. Pro podrobnější informace o naší organizaci navštivte prosím naše webové stránky ey.com.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© 2019  Ernst &amp; Young,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Ernst &amp; Young Audit, s.r.o. </a:t>
            </a: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|</a:t>
            </a: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 E &amp; Y Valuations s.r.o.</a:t>
            </a:r>
            <a:b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</a:br>
            <a:r>
              <a:rPr kumimoji="0" lang="cs-CZ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</a:rPr>
              <a:t>Všechna práva vyhrazena.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3"/>
              </a:spcAft>
              <a:buClrTx/>
              <a:buSzTx/>
              <a:buFontTx/>
              <a:buNone/>
              <a:tabLst/>
              <a:defRPr/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</a:endParaRPr>
          </a:p>
          <a:p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+mn-cs"/>
              </a:rPr>
              <a:t>Tento materiál má pouze všeobecný informační charakter, na který není možné spoléhat se jako na poskytnutí účetního, daňového ani jiného odborného poradenství. V případě potřeby se prosím obraťte na svého konkrétního poradce.</a:t>
            </a:r>
          </a:p>
          <a:p>
            <a:pPr>
              <a:spcAft>
                <a:spcPts val="525"/>
              </a:spcAft>
            </a:pP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itchFamily="2" charset="0"/>
              </a:rPr>
              <a:t>ey.com</a:t>
            </a:r>
            <a:endParaRPr kumimoji="0" lang="cs-CZ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F7E82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42" y="331165"/>
            <a:ext cx="8131318" cy="783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342" y="1470086"/>
            <a:ext cx="8131318" cy="450384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76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_2_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noProof="0" dirty="0"/>
              <a:t>add Better question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</a:t>
            </a:r>
            <a:r>
              <a:rPr lang="en-US" noProof="0" dirty="0"/>
              <a:t>add answer to Better Question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12719" y="5303239"/>
            <a:ext cx="1044000" cy="1213056"/>
            <a:chOff x="7712719" y="5303239"/>
            <a:chExt cx="1044000" cy="121305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15" y="5303239"/>
              <a:ext cx="798843" cy="30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719" y="5709048"/>
              <a:ext cx="1044000" cy="8072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6103145"/>
            <a:ext cx="3826800" cy="373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5889312"/>
            <a:ext cx="474350" cy="1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7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42682" y="908050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0615" y="2066609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bg2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50615" y="3158547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199">
                <a:solidFill>
                  <a:schemeClr val="bg2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D4F42DD-85F0-49EC-BC73-3E9DFC3CF3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5233988"/>
            <a:ext cx="918684" cy="1435100"/>
            <a:chOff x="6529" y="3125"/>
            <a:chExt cx="772" cy="90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4ECD320-A831-43ED-A040-2BF0180E2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3EC8A06-5261-4F6A-8E8F-6D6CBCA1E7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</p:grpSp>
    </p:spTree>
    <p:extLst>
      <p:ext uri="{BB962C8B-B14F-4D97-AF65-F5344CB8AC3E}">
        <p14:creationId xmlns:p14="http://schemas.microsoft.com/office/powerpoint/2010/main" val="3444402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60CE49-6CBA-46C7-B4F8-C02A44448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r="6840" b="9175"/>
          <a:stretch/>
        </p:blipFill>
        <p:spPr>
          <a:xfrm>
            <a:off x="-4287" y="0"/>
            <a:ext cx="9144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42682" y="908050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0615" y="2066609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50615" y="3158547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1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5233988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-2094301" y="0"/>
            <a:ext cx="1951501" cy="1215905"/>
          </a:xfrm>
          <a:prstGeom prst="rect">
            <a:avLst/>
          </a:prstGeom>
          <a:solidFill>
            <a:schemeClr val="tx2"/>
          </a:solidFill>
        </p:spPr>
        <p:txBody>
          <a:bodyPr wrap="square" lIns="53972" tIns="53972" rIns="53972" bIns="26986" rtlCol="0">
            <a:spAutoFit/>
          </a:bodyPr>
          <a:lstStyle/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b="1" noProof="0" dirty="0">
                <a:latin typeface="EYInterstate" panose="02000503020000020004" pitchFamily="2" charset="0"/>
              </a:rPr>
              <a:t>DARK THEME X LIGHT THEME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noProof="0" dirty="0"/>
              <a:t>With one click you can change color theme of the presentation (colors for the background, graphics, text, highlights and other elements).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noProof="0" dirty="0"/>
              <a:t>Ribbon „EY Templates“ </a:t>
            </a:r>
            <a:r>
              <a:rPr lang="en-US" sz="900" noProof="0" dirty="0">
                <a:sym typeface="Wingdings" panose="05000000000000000000" pitchFamily="2" charset="2"/>
              </a:rPr>
              <a:t> Themes</a:t>
            </a:r>
            <a:endParaRPr lang="en-US" sz="900" noProof="0" dirty="0"/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endParaRPr lang="en-US" sz="900" noProof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77955" b="75999"/>
          <a:stretch/>
        </p:blipFill>
        <p:spPr>
          <a:xfrm>
            <a:off x="-2043185" y="1314450"/>
            <a:ext cx="1761622" cy="14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F2DCA9-8231-479E-BFFD-4A918BD87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r="12880" b="197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reeform 56">
            <a:extLst>
              <a:ext uri="{FF2B5EF4-FFF2-40B4-BE49-F238E27FC236}">
                <a16:creationId xmlns:a16="http://schemas.microsoft.com/office/drawing/2014/main" id="{3961D014-0200-484E-852A-9ABE2110BEEE}"/>
              </a:ext>
            </a:extLst>
          </p:cNvPr>
          <p:cNvSpPr/>
          <p:nvPr userDrawn="1"/>
        </p:nvSpPr>
        <p:spPr>
          <a:xfrm>
            <a:off x="442682" y="668642"/>
            <a:ext cx="3148337" cy="3050885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573" y="1693501"/>
            <a:ext cx="2733002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27573" y="2818682"/>
            <a:ext cx="2733002" cy="523162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1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5237163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-2094301" y="0"/>
            <a:ext cx="1951501" cy="1215905"/>
          </a:xfrm>
          <a:prstGeom prst="rect">
            <a:avLst/>
          </a:prstGeom>
          <a:solidFill>
            <a:schemeClr val="tx2"/>
          </a:solidFill>
        </p:spPr>
        <p:txBody>
          <a:bodyPr wrap="square" lIns="53972" tIns="53972" rIns="53972" bIns="26986" rtlCol="0">
            <a:spAutoFit/>
          </a:bodyPr>
          <a:lstStyle/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b="1" noProof="0" dirty="0">
                <a:latin typeface="EYInterstate" panose="02000503020000020004" pitchFamily="2" charset="0"/>
              </a:rPr>
              <a:t>DARK THEME X LIGHT THEME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noProof="0" dirty="0"/>
              <a:t>With one click you can change color theme of the presentation (colors for the background, graphics, text, highlights and other elements).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en-US" sz="900" noProof="0" dirty="0"/>
              <a:t>Ribbon „EY Templates“ </a:t>
            </a:r>
            <a:r>
              <a:rPr lang="en-US" sz="900" noProof="0" dirty="0">
                <a:sym typeface="Wingdings" panose="05000000000000000000" pitchFamily="2" charset="2"/>
              </a:rPr>
              <a:t> Themes</a:t>
            </a:r>
            <a:endParaRPr lang="en-US" sz="900" noProof="0" dirty="0"/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endParaRPr lang="en-US" sz="900" noProof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77955" b="75999"/>
          <a:stretch/>
        </p:blipFill>
        <p:spPr>
          <a:xfrm>
            <a:off x="-2043185" y="1314450"/>
            <a:ext cx="1761622" cy="14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8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tte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3738" y="6011128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84139" y="2342721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84283" y="3384721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42682" y="908050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42682" y="4206148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656569" y="4206148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870368" y="4206148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/>
          </a:p>
        </p:txBody>
      </p:sp>
      <p:grpSp>
        <p:nvGrpSpPr>
          <p:cNvPr id="78" name="Group 4">
            <a:extLst>
              <a:ext uri="{FF2B5EF4-FFF2-40B4-BE49-F238E27FC236}">
                <a16:creationId xmlns:a16="http://schemas.microsoft.com/office/drawing/2014/main" id="{5577F5AD-F013-497E-A442-971584B122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5233988"/>
            <a:ext cx="918684" cy="1435100"/>
            <a:chOff x="6529" y="3125"/>
            <a:chExt cx="772" cy="904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61B5EE87-B49A-4934-BE50-677D397D80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047C6BFB-E181-4FAB-97DA-2C448251A6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</p:grpSp>
    </p:spTree>
    <p:extLst>
      <p:ext uri="{BB962C8B-B14F-4D97-AF65-F5344CB8AC3E}">
        <p14:creationId xmlns:p14="http://schemas.microsoft.com/office/powerpoint/2010/main" val="2545488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tter ques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C18BC6CC-AD1E-4621-B6BD-891F80FAE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 b="103"/>
          <a:stretch/>
        </p:blipFill>
        <p:spPr>
          <a:xfrm>
            <a:off x="0" y="-8398"/>
            <a:ext cx="9138918" cy="68580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3738" y="6011128"/>
            <a:ext cx="2907003" cy="570195"/>
            <a:chOff x="498115" y="5951018"/>
            <a:chExt cx="3878023" cy="57019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8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19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1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6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6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7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8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39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0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2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3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4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5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4">
            <a:extLst>
              <a:ext uri="{FF2B5EF4-FFF2-40B4-BE49-F238E27FC236}">
                <a16:creationId xmlns:a16="http://schemas.microsoft.com/office/drawing/2014/main" id="{EB87FF01-BD2E-4F56-9B89-ED13B7AF13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5233988"/>
            <a:ext cx="918684" cy="1435100"/>
            <a:chOff x="6529" y="3125"/>
            <a:chExt cx="772" cy="904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80BAF289-B2BD-4B73-B582-3BE34762CC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DBEDF387-3BB0-413B-8EC7-2A8EB32E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/>
            </a:p>
          </p:txBody>
        </p:sp>
      </p:grpSp>
      <p:sp>
        <p:nvSpPr>
          <p:cNvPr id="83" name="Rectangle 41">
            <a:extLst>
              <a:ext uri="{FF2B5EF4-FFF2-40B4-BE49-F238E27FC236}">
                <a16:creationId xmlns:a16="http://schemas.microsoft.com/office/drawing/2014/main" id="{B1EE069D-EEFF-4AFE-BAFF-26D99D7E4536}"/>
              </a:ext>
            </a:extLst>
          </p:cNvPr>
          <p:cNvSpPr/>
          <p:nvPr userDrawn="1"/>
        </p:nvSpPr>
        <p:spPr>
          <a:xfrm>
            <a:off x="568243" y="1240683"/>
            <a:ext cx="2929238" cy="3357483"/>
          </a:xfrm>
          <a:custGeom>
            <a:avLst/>
            <a:gdLst>
              <a:gd name="connsiteX0" fmla="*/ 0 w 4657725"/>
              <a:gd name="connsiteY0" fmla="*/ 0 h 3781425"/>
              <a:gd name="connsiteX1" fmla="*/ 4657725 w 4657725"/>
              <a:gd name="connsiteY1" fmla="*/ 0 h 3781425"/>
              <a:gd name="connsiteX2" fmla="*/ 4657725 w 4657725"/>
              <a:gd name="connsiteY2" fmla="*/ 3781425 h 3781425"/>
              <a:gd name="connsiteX3" fmla="*/ 0 w 4657725"/>
              <a:gd name="connsiteY3" fmla="*/ 3781425 h 3781425"/>
              <a:gd name="connsiteX4" fmla="*/ 0 w 4657725"/>
              <a:gd name="connsiteY4" fmla="*/ 0 h 3781425"/>
              <a:gd name="connsiteX0" fmla="*/ 0 w 4686300"/>
              <a:gd name="connsiteY0" fmla="*/ 828675 h 3781425"/>
              <a:gd name="connsiteX1" fmla="*/ 4686300 w 4686300"/>
              <a:gd name="connsiteY1" fmla="*/ 0 h 3781425"/>
              <a:gd name="connsiteX2" fmla="*/ 4686300 w 4686300"/>
              <a:gd name="connsiteY2" fmla="*/ 3781425 h 3781425"/>
              <a:gd name="connsiteX3" fmla="*/ 28575 w 4686300"/>
              <a:gd name="connsiteY3" fmla="*/ 3781425 h 3781425"/>
              <a:gd name="connsiteX4" fmla="*/ 0 w 4686300"/>
              <a:gd name="connsiteY4" fmla="*/ 82867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3781425">
                <a:moveTo>
                  <a:pt x="0" y="828675"/>
                </a:moveTo>
                <a:lnTo>
                  <a:pt x="4686300" y="0"/>
                </a:lnTo>
                <a:lnTo>
                  <a:pt x="4686300" y="3781425"/>
                </a:lnTo>
                <a:lnTo>
                  <a:pt x="28575" y="3781425"/>
                </a:lnTo>
                <a:lnTo>
                  <a:pt x="0" y="828675"/>
                </a:lnTo>
                <a:close/>
              </a:path>
            </a:pathLst>
          </a:custGeom>
          <a:gradFill flip="none" rotWithShape="1">
            <a:gsLst>
              <a:gs pos="27000">
                <a:srgbClr val="2E2E38">
                  <a:alpha val="60000"/>
                </a:srgbClr>
              </a:gs>
              <a:gs pos="75000">
                <a:srgbClr val="2E2E38">
                  <a:alpha val="50196"/>
                </a:srgbClr>
              </a:gs>
              <a:gs pos="100000">
                <a:srgbClr val="2E2E38">
                  <a:alpha val="40000"/>
                </a:srgb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393" y="1215995"/>
            <a:ext cx="2961089" cy="3382170"/>
          </a:xfrm>
          <a:prstGeom prst="rect">
            <a:avLst/>
          </a:prstGeom>
        </p:spPr>
      </p:pic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04" y="2196803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648" y="3551484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30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5027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object 42">
            <a:extLst>
              <a:ext uri="{FF2B5EF4-FFF2-40B4-BE49-F238E27FC236}">
                <a16:creationId xmlns:a16="http://schemas.microsoft.com/office/drawing/2014/main" id="{BAAA8B1C-6898-42EB-9BC4-6A80B3A59BC1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</p:spTree>
    <p:extLst>
      <p:ext uri="{BB962C8B-B14F-4D97-AF65-F5344CB8AC3E}">
        <p14:creationId xmlns:p14="http://schemas.microsoft.com/office/powerpoint/2010/main" val="1088717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920"/>
            <a:ext cx="8230713" cy="502793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object 42">
            <a:extLst>
              <a:ext uri="{FF2B5EF4-FFF2-40B4-BE49-F238E27FC236}">
                <a16:creationId xmlns:a16="http://schemas.microsoft.com/office/drawing/2014/main" id="{222D59F5-EBC2-4A35-A50D-763405BA32E7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</p:spTree>
    <p:extLst>
      <p:ext uri="{BB962C8B-B14F-4D97-AF65-F5344CB8AC3E}">
        <p14:creationId xmlns:p14="http://schemas.microsoft.com/office/powerpoint/2010/main" val="1270628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67F70459-0FBF-4166-A081-9850CACF299D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</p:spTree>
    <p:extLst>
      <p:ext uri="{BB962C8B-B14F-4D97-AF65-F5344CB8AC3E}">
        <p14:creationId xmlns:p14="http://schemas.microsoft.com/office/powerpoint/2010/main" val="3739860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67F70459-0FBF-4166-A081-9850CACF299D}"/>
              </a:ext>
            </a:extLst>
          </p:cNvPr>
          <p:cNvSpPr/>
          <p:nvPr userDrawn="1"/>
        </p:nvSpPr>
        <p:spPr>
          <a:xfrm flipV="1">
            <a:off x="457200" y="1434198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</p:spTree>
    <p:extLst>
      <p:ext uri="{BB962C8B-B14F-4D97-AF65-F5344CB8AC3E}">
        <p14:creationId xmlns:p14="http://schemas.microsoft.com/office/powerpoint/2010/main" val="310768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50623E-842B-4E42-9DBA-9D51899E6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t="125" r="10347" b="-125"/>
          <a:stretch/>
        </p:blipFill>
        <p:spPr>
          <a:xfrm>
            <a:off x="1" y="-1"/>
            <a:ext cx="9144000" cy="689133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67F70459-0FBF-4166-A081-9850CACF299D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092F3-2A49-409E-9049-10700CF771C1}"/>
              </a:ext>
            </a:extLst>
          </p:cNvPr>
          <p:cNvSpPr txBox="1"/>
          <p:nvPr userDrawn="1"/>
        </p:nvSpPr>
        <p:spPr>
          <a:xfrm>
            <a:off x="457200" y="6513514"/>
            <a:ext cx="561444" cy="115980"/>
          </a:xfrm>
          <a:prstGeom prst="rect">
            <a:avLst/>
          </a:prstGeom>
          <a:noFill/>
        </p:spPr>
        <p:txBody>
          <a:bodyPr wrap="square" lIns="0" tIns="27418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cs-CZ" sz="675" noProof="0" dirty="0">
                <a:solidFill>
                  <a:schemeClr val="bg1"/>
                </a:solidFill>
              </a:rPr>
              <a:t>Strana</a:t>
            </a:r>
            <a:r>
              <a:rPr lang="cs-CZ" sz="675" dirty="0">
                <a:solidFill>
                  <a:schemeClr val="bg1"/>
                </a:solidFill>
              </a:rPr>
              <a:t> </a:t>
            </a:r>
            <a:fld id="{8412A662-13BD-455F-A120-9D435B914FAC}" type="slidenum">
              <a:rPr lang="cs-CZ" sz="675" smtClean="0">
                <a:solidFill>
                  <a:schemeClr val="bg1"/>
                </a:solidFill>
              </a:rPr>
              <a:pPr marL="0" indent="0">
                <a:lnSpc>
                  <a:spcPct val="85000"/>
                </a:lnSpc>
                <a:spcAft>
                  <a:spcPts val="45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cs-CZ" sz="675" dirty="0" err="1">
              <a:solidFill>
                <a:schemeClr val="bg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CEBEF3B-CD9A-4E73-886F-2F37123230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71592" y="6223052"/>
            <a:ext cx="325824" cy="446036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78AE96D-A383-4292-997A-994881FB7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BE1C53-63B4-45FB-A9BD-DA6CAA210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23A32F-5426-4E30-B2D5-0B8E46CA0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4828F08-9838-4E8E-BF70-0015D61E227A}"/>
              </a:ext>
            </a:extLst>
          </p:cNvPr>
          <p:cNvSpPr/>
          <p:nvPr userDrawn="1"/>
        </p:nvSpPr>
        <p:spPr>
          <a:xfrm rot="5400000">
            <a:off x="8950858" y="160455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AE6F027-0761-4DB5-BF43-E4E03973C350}"/>
              </a:ext>
            </a:extLst>
          </p:cNvPr>
          <p:cNvSpPr/>
          <p:nvPr userDrawn="1"/>
        </p:nvSpPr>
        <p:spPr>
          <a:xfrm rot="16200000">
            <a:off x="8760469" y="158647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9" name="Action Button: Blank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9C500CF-4E50-43E9-B028-BA490E01478E}"/>
              </a:ext>
            </a:extLst>
          </p:cNvPr>
          <p:cNvSpPr/>
          <p:nvPr userDrawn="1"/>
        </p:nvSpPr>
        <p:spPr>
          <a:xfrm>
            <a:off x="8686801" y="8557"/>
            <a:ext cx="230786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0" name="Action Button: Blank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FC3EBD-607A-4C65-9396-7F4C0087344A}"/>
              </a:ext>
            </a:extLst>
          </p:cNvPr>
          <p:cNvSpPr/>
          <p:nvPr userDrawn="1"/>
        </p:nvSpPr>
        <p:spPr>
          <a:xfrm>
            <a:off x="8917586" y="0"/>
            <a:ext cx="226414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3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00"/>
            <a:ext cx="8254800" cy="47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0394C60B-2BB5-40EC-80AC-734F48260D58}"/>
              </a:ext>
            </a:extLst>
          </p:cNvPr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blipFill>
            <a:blip r:embed="rId2" cstate="print"/>
            <a:stretch>
              <a:fillRect t="-17566" b="-7794"/>
            </a:stretch>
          </a:blipFill>
        </p:spPr>
        <p:txBody>
          <a:bodyPr wrap="square" lIns="0" tIns="0" rIns="0" bIns="0" rtlCol="0"/>
          <a:lstStyle/>
          <a:p>
            <a:endParaRPr sz="134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67F70459-0FBF-4166-A081-9850CACF299D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092F3-2A49-409E-9049-10700CF771C1}"/>
              </a:ext>
            </a:extLst>
          </p:cNvPr>
          <p:cNvSpPr txBox="1"/>
          <p:nvPr userDrawn="1"/>
        </p:nvSpPr>
        <p:spPr>
          <a:xfrm>
            <a:off x="457200" y="6513514"/>
            <a:ext cx="561444" cy="115980"/>
          </a:xfrm>
          <a:prstGeom prst="rect">
            <a:avLst/>
          </a:prstGeom>
          <a:noFill/>
        </p:spPr>
        <p:txBody>
          <a:bodyPr wrap="square" lIns="0" tIns="27418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cs-CZ" sz="675" noProof="0" dirty="0">
                <a:solidFill>
                  <a:schemeClr val="bg1"/>
                </a:solidFill>
              </a:rPr>
              <a:t>Strana</a:t>
            </a:r>
            <a:r>
              <a:rPr lang="cs-CZ" sz="675" dirty="0">
                <a:solidFill>
                  <a:schemeClr val="bg1"/>
                </a:solidFill>
              </a:rPr>
              <a:t> </a:t>
            </a:r>
            <a:fld id="{8412A662-13BD-455F-A120-9D435B914FAC}" type="slidenum">
              <a:rPr lang="cs-CZ" sz="675" smtClean="0">
                <a:solidFill>
                  <a:schemeClr val="bg1"/>
                </a:solidFill>
              </a:rPr>
              <a:pPr marL="0" indent="0">
                <a:lnSpc>
                  <a:spcPct val="85000"/>
                </a:lnSpc>
                <a:spcAft>
                  <a:spcPts val="45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cs-CZ" sz="675" dirty="0" err="1">
              <a:solidFill>
                <a:schemeClr val="bg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CEBEF3B-CD9A-4E73-886F-2F37123230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71592" y="6223052"/>
            <a:ext cx="325824" cy="446036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78AE96D-A383-4292-997A-994881FB7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BE1C53-63B4-45FB-A9BD-DA6CAA210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23A32F-5426-4E30-B2D5-0B8E46CA0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Rectangle 41">
            <a:extLst>
              <a:ext uri="{FF2B5EF4-FFF2-40B4-BE49-F238E27FC236}">
                <a16:creationId xmlns:a16="http://schemas.microsoft.com/office/drawing/2014/main" id="{85F16F96-8A40-47D7-9524-EFC796558765}"/>
              </a:ext>
            </a:extLst>
          </p:cNvPr>
          <p:cNvSpPr/>
          <p:nvPr userDrawn="1"/>
        </p:nvSpPr>
        <p:spPr>
          <a:xfrm>
            <a:off x="1" y="-1"/>
            <a:ext cx="9144000" cy="1973944"/>
          </a:xfrm>
          <a:prstGeom prst="rect">
            <a:avLst/>
          </a:prstGeom>
          <a:gradFill flip="none" rotWithShape="1">
            <a:gsLst>
              <a:gs pos="0">
                <a:srgbClr val="2E2E38">
                  <a:alpha val="60000"/>
                </a:srgbClr>
              </a:gs>
              <a:gs pos="54000">
                <a:srgbClr val="2E2E38">
                  <a:alpha val="20000"/>
                </a:srgbClr>
              </a:gs>
              <a:gs pos="100000">
                <a:srgbClr val="2E2E38">
                  <a:alpha val="0"/>
                </a:srgb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F98A391-F2E9-4341-91D2-A2AD7D97CFBB}"/>
              </a:ext>
            </a:extLst>
          </p:cNvPr>
          <p:cNvSpPr/>
          <p:nvPr userDrawn="1"/>
        </p:nvSpPr>
        <p:spPr>
          <a:xfrm rot="5400000">
            <a:off x="8950858" y="160455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1DA32B-9F34-40F2-84F7-F7DBA37EE75B}"/>
              </a:ext>
            </a:extLst>
          </p:cNvPr>
          <p:cNvSpPr/>
          <p:nvPr userDrawn="1"/>
        </p:nvSpPr>
        <p:spPr>
          <a:xfrm rot="16200000">
            <a:off x="8760469" y="158647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1" name="Action Button: Blank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0DF78C4-5DA9-421A-A6F5-EE0528D407D3}"/>
              </a:ext>
            </a:extLst>
          </p:cNvPr>
          <p:cNvSpPr/>
          <p:nvPr userDrawn="1"/>
        </p:nvSpPr>
        <p:spPr>
          <a:xfrm>
            <a:off x="8686801" y="8557"/>
            <a:ext cx="230786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2" name="Action Button: Blank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F81ADD-B73F-4C43-B2EF-9E05BFF599F4}"/>
              </a:ext>
            </a:extLst>
          </p:cNvPr>
          <p:cNvSpPr/>
          <p:nvPr userDrawn="1"/>
        </p:nvSpPr>
        <p:spPr>
          <a:xfrm>
            <a:off x="8917586" y="0"/>
            <a:ext cx="226414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48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BBC7109-3A3E-4F3E-ACA5-D2425D4DB779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blipFill>
            <a:blip r:embed="rId2" cstate="print"/>
            <a:stretch>
              <a:fillRect b="-18148"/>
            </a:stretch>
          </a:blipFill>
        </p:spPr>
        <p:txBody>
          <a:bodyPr wrap="square" lIns="0" tIns="0" rIns="0" bIns="0" rtlCol="0"/>
          <a:lstStyle/>
          <a:p>
            <a:endParaRPr sz="134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67F70459-0FBF-4166-A081-9850CACF299D}"/>
              </a:ext>
            </a:extLst>
          </p:cNvPr>
          <p:cNvSpPr/>
          <p:nvPr userDrawn="1"/>
        </p:nvSpPr>
        <p:spPr>
          <a:xfrm flipV="1">
            <a:off x="457200" y="866959"/>
            <a:ext cx="1356368" cy="45719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7994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22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092F3-2A49-409E-9049-10700CF771C1}"/>
              </a:ext>
            </a:extLst>
          </p:cNvPr>
          <p:cNvSpPr txBox="1"/>
          <p:nvPr userDrawn="1"/>
        </p:nvSpPr>
        <p:spPr>
          <a:xfrm>
            <a:off x="457200" y="6513514"/>
            <a:ext cx="561444" cy="115980"/>
          </a:xfrm>
          <a:prstGeom prst="rect">
            <a:avLst/>
          </a:prstGeom>
          <a:noFill/>
        </p:spPr>
        <p:txBody>
          <a:bodyPr wrap="square" lIns="0" tIns="27418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cs-CZ" sz="675" noProof="0" dirty="0">
                <a:solidFill>
                  <a:schemeClr val="bg1"/>
                </a:solidFill>
              </a:rPr>
              <a:t>Strana</a:t>
            </a:r>
            <a:r>
              <a:rPr lang="cs-CZ" sz="675" dirty="0">
                <a:solidFill>
                  <a:schemeClr val="bg1"/>
                </a:solidFill>
              </a:rPr>
              <a:t> </a:t>
            </a:r>
            <a:fld id="{8412A662-13BD-455F-A120-9D435B914FAC}" type="slidenum">
              <a:rPr lang="cs-CZ" sz="675" smtClean="0">
                <a:solidFill>
                  <a:schemeClr val="bg1"/>
                </a:solidFill>
              </a:rPr>
              <a:pPr marL="0" indent="0">
                <a:lnSpc>
                  <a:spcPct val="85000"/>
                </a:lnSpc>
                <a:spcAft>
                  <a:spcPts val="45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cs-CZ" sz="675" dirty="0" err="1">
              <a:solidFill>
                <a:schemeClr val="bg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CEBEF3B-CD9A-4E73-886F-2F37123230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71592" y="6223052"/>
            <a:ext cx="325824" cy="446036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78AE96D-A383-4292-997A-994881FB7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BE1C53-63B4-45FB-A9BD-DA6CAA210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E23A32F-5426-4E30-B2D5-0B8E46CA0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2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3D3105-7271-408A-98AE-94260040B8F5}"/>
              </a:ext>
            </a:extLst>
          </p:cNvPr>
          <p:cNvSpPr/>
          <p:nvPr userDrawn="1"/>
        </p:nvSpPr>
        <p:spPr>
          <a:xfrm rot="5400000">
            <a:off x="8950858" y="160455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BDC2041-0735-45A8-AF27-DDEB7E4EC17E}"/>
              </a:ext>
            </a:extLst>
          </p:cNvPr>
          <p:cNvSpPr/>
          <p:nvPr userDrawn="1"/>
        </p:nvSpPr>
        <p:spPr>
          <a:xfrm rot="16200000">
            <a:off x="8760469" y="158647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0" name="Action Button: Blank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3B43DE-0F43-4F99-B444-F868AA384089}"/>
              </a:ext>
            </a:extLst>
          </p:cNvPr>
          <p:cNvSpPr/>
          <p:nvPr userDrawn="1"/>
        </p:nvSpPr>
        <p:spPr>
          <a:xfrm>
            <a:off x="8686801" y="8557"/>
            <a:ext cx="230786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1" name="Action Button: Blank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0350E1-0B92-41AC-B739-FF164E353A38}"/>
              </a:ext>
            </a:extLst>
          </p:cNvPr>
          <p:cNvSpPr/>
          <p:nvPr userDrawn="1"/>
        </p:nvSpPr>
        <p:spPr>
          <a:xfrm>
            <a:off x="8917586" y="0"/>
            <a:ext cx="226414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27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5027931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5027931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6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32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57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19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-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82" y="2529000"/>
            <a:ext cx="3966934" cy="1800000"/>
          </a:xfrm>
        </p:spPr>
        <p:txBody>
          <a:bodyPr lIns="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682" y="4635000"/>
            <a:ext cx="3966934" cy="316838"/>
          </a:xfrm>
        </p:spPr>
        <p:txBody>
          <a:bodyPr lIns="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682" y="4973677"/>
            <a:ext cx="3966934" cy="316838"/>
          </a:xfrm>
        </p:spPr>
        <p:txBody>
          <a:bodyPr lIns="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5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682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682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1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gray">
          <a:xfrm>
            <a:off x="0" y="0"/>
            <a:ext cx="4514880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44" tIns="34272" rIns="68544" bIns="34272" numCol="1" anchor="t" anchorCtr="0" compatLnSpc="1">
            <a:prstTxWarp prst="textNoShape">
              <a:avLst/>
            </a:prstTxWarp>
          </a:bodyPr>
          <a:lstStyle/>
          <a:p>
            <a:endParaRPr lang="en-GB" sz="1349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2" y="908050"/>
            <a:ext cx="3589056" cy="1536700"/>
          </a:xfrm>
        </p:spPr>
        <p:txBody>
          <a:bodyPr/>
          <a:lstStyle>
            <a:lvl1pPr marL="0" indent="0">
              <a:buNone/>
              <a:defRPr sz="2249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5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Chapter slide - tranpar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gray">
          <a:xfrm>
            <a:off x="0" y="0"/>
            <a:ext cx="4514880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8544" tIns="34272" rIns="68544" bIns="34272" numCol="1" anchor="t" anchorCtr="0" compatLnSpc="1">
            <a:prstTxWarp prst="textNoShape">
              <a:avLst/>
            </a:prstTxWarp>
          </a:bodyPr>
          <a:lstStyle/>
          <a:p>
            <a:endParaRPr lang="en-GB" sz="1349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1" y="908050"/>
            <a:ext cx="3589056" cy="1536700"/>
          </a:xfrm>
        </p:spPr>
        <p:txBody>
          <a:bodyPr/>
          <a:lstStyle>
            <a:lvl1pPr marL="0" indent="0">
              <a:buNone/>
              <a:defRPr sz="2249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682" y="2851522"/>
            <a:ext cx="4129318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42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42682" y="-863760"/>
            <a:ext cx="3292285" cy="4917600"/>
          </a:xfrm>
        </p:spPr>
        <p:txBody>
          <a:bodyPr/>
          <a:lstStyle>
            <a:lvl1pPr marL="0" indent="0">
              <a:buNone/>
              <a:defRPr lang="en-US" sz="41228" b="1" kern="1200" dirty="0" smtClean="0">
                <a:solidFill>
                  <a:srgbClr val="747480">
                    <a:alpha val="50000"/>
                  </a:srgb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566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682" y="2851522"/>
            <a:ext cx="4129318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9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110599" y="452674"/>
            <a:ext cx="357382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817" tIns="350817" rIns="232079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| Assurance | Tax | Strategy and Transactions</a:t>
            </a: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| Consulting</a:t>
            </a:r>
            <a:endParaRPr kumimoji="0" lang="cs-CZ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Informace o EY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je předním celosvětovým poskytovatelem odborných poradenských služeb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 oblasti auditu, daní, transakčního a podnikového poradenství. Znalost problematiky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 kvalita služeb, které poskytujeme, přispívají k posilování důvěry v kapitálové trhy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 v ekonomiky celého světa. Výjimečný lidský a odborný potenciál nám umožňuje hrát významnou roli při vytváření lepšího prostředí pro naše zaměstnance, klienty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 pro širší společnost.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Název EY zahrnuje celosvětovou organizaci a může zahrnovat jednu či více členských firem Ernst &amp; </a:t>
            </a:r>
            <a:r>
              <a:rPr kumimoji="0" lang="cs-CZ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Young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Global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Limited, z nichž každá je samostatnou právnickou osobou. Ernst &amp; </a:t>
            </a:r>
            <a:r>
              <a:rPr kumimoji="0" lang="cs-CZ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Young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Global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Limited, britská společnost s ručením omezeným garancí, služby klientům neposkytuje. Informace o tom, jak EY shromažďuje a používá osobní údaje,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 popis práv, která mají fyzické osoby podle právních předpisů o ochraně osobních údajů, jsou k dispozici na adrese ey.com/</a:t>
            </a:r>
            <a:r>
              <a:rPr kumimoji="0" lang="cs-CZ" sz="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privacy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Pro podrobnější informace o naší organizaci navštivte prosím naše webové stránky ey.com.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9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9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© 2020  Ernst &amp; </a:t>
            </a: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Young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s.r.o. | Ernst &amp; </a:t>
            </a: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Young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Audit, s.r.o. | E &amp; Y </a:t>
            </a: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Valuations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s.r.o. |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</a:t>
            </a: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Law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advokátní kancelář, s.r.o.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Všechna práva vyhrazena.  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9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Tento materiál má pouze všeobecný informační charakter, na který není možné spoléhat se jako na poskytnutí účetního, daňového ani jiného odborného poradenství. V případě potřeby se prosím obraťte na svého konkrétního poradce.</a:t>
            </a:r>
          </a:p>
          <a:p>
            <a:pPr marL="0" marR="0" lvl="0" indent="0" algn="l" defTabSz="685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1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8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112581" y="458534"/>
            <a:ext cx="3495046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0817" tIns="350817" rIns="232079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| Assurance | Tax | Strategy and Transactions | Consulting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About EY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is a global leader in assurance, tax, transaction and advisory services. 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insights and quality services we deliver help build trust and confidence 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 the capital markets and in economies the world over. We develop outstanding leaders who team to deliver on our promises to all of our stakeholders. In so doing, we play a critical role in building a better working world for our people, for our clients and for our communities.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refers to the global organization and may refer to one or more of the member firms of Ernst &amp; Young Global Limited, each of which is a separate legal entity. 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Ernst &amp; Young Global Limited, a UK company limited by guarantee, does not provide services to clients. Information about how EY collects and uses personal data 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 a description of the rights individuals have under data protection legislation 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are available via ey.com/privacy. For more information about our organization, please visit ey.com.</a:t>
            </a: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9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© 20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Ernst &amp; Young,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s.r.o.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| Ernst &amp; Young Audit,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s.r.o.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| E &amp; Y Valuations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s.r.o.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|</a:t>
            </a:r>
            <a:b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EY </a:t>
            </a: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Law</a:t>
            </a: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advokátní kancelář, s.r.o.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All Rights Reserved.</a:t>
            </a: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endParaRPr kumimoji="0" lang="cs-CZ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material has been prepared for general informational purposes only and is not 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intended to be relied upon as accounting, tax or other professional advice. Please refer to your advisors for specific advice</a:t>
            </a:r>
            <a: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cs-CZ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9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702202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9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417638"/>
            <a:ext cx="4006850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318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0660"/>
            <a:ext cx="4013772" cy="390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210660"/>
            <a:ext cx="4042800" cy="390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3550" y="1417638"/>
            <a:ext cx="4007422" cy="655506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17638"/>
            <a:ext cx="4042800" cy="655506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ter question 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5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398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0398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noProof="0" dirty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US" sz="1100" noProof="0" smtClean="0">
                <a:solidFill>
                  <a:schemeClr val="bg1"/>
                </a:solidFill>
              </a:rPr>
              <a:pPr/>
              <a:t>‹#›</a:t>
            </a:fld>
            <a:endParaRPr lang="en-US" sz="110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85124" y="6326426"/>
            <a:ext cx="401676" cy="409965"/>
            <a:chOff x="8285124" y="6326426"/>
            <a:chExt cx="401676" cy="40996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200" y="6326426"/>
              <a:ext cx="399600" cy="1550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124" y="6523251"/>
              <a:ext cx="346213" cy="213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0" r:id="rId5"/>
    <p:sldLayoutId id="2147483711" r:id="rId6"/>
    <p:sldLayoutId id="2147483712" r:id="rId7"/>
    <p:sldLayoutId id="2147483713" r:id="rId8"/>
    <p:sldLayoutId id="2147483764" r:id="rId9"/>
    <p:sldLayoutId id="2147483714" r:id="rId10"/>
    <p:sldLayoutId id="2147483715" r:id="rId11"/>
    <p:sldLayoutId id="2147483716" r:id="rId12"/>
    <p:sldLayoutId id="2147483718" r:id="rId13"/>
    <p:sldLayoutId id="2147483727" r:id="rId14"/>
    <p:sldLayoutId id="2147483719" r:id="rId15"/>
    <p:sldLayoutId id="2147483720" r:id="rId16"/>
    <p:sldLayoutId id="2147483723" r:id="rId17"/>
    <p:sldLayoutId id="2147483721" r:id="rId18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81088" indent="-36036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31925" indent="-350838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5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398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0398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100" noProof="0" dirty="0">
                <a:solidFill>
                  <a:schemeClr val="bg1"/>
                </a:solidFill>
              </a:rPr>
              <a:t>Strana </a:t>
            </a:r>
            <a:fld id="{9AE4D82F-B047-469B-AC52-A46321747EAF}" type="slidenum">
              <a:rPr lang="cs-CZ" sz="1100" noProof="0" smtClean="0">
                <a:solidFill>
                  <a:schemeClr val="bg1"/>
                </a:solidFill>
              </a:rPr>
              <a:pPr/>
              <a:t>‹#›</a:t>
            </a:fld>
            <a:endParaRPr lang="cs-CZ" sz="110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85124" y="6326426"/>
            <a:ext cx="401676" cy="409965"/>
            <a:chOff x="8285124" y="6326426"/>
            <a:chExt cx="401676" cy="40996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200" y="6326426"/>
              <a:ext cx="399600" cy="1550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124" y="6523251"/>
              <a:ext cx="346213" cy="21314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667" r:id="rId5"/>
    <p:sldLayoutId id="2147483726" r:id="rId6"/>
    <p:sldLayoutId id="2147483668" r:id="rId7"/>
    <p:sldLayoutId id="2147483669" r:id="rId8"/>
    <p:sldLayoutId id="2147483670" r:id="rId9"/>
    <p:sldLayoutId id="2147483671" r:id="rId10"/>
    <p:sldLayoutId id="2147483763" r:id="rId11"/>
    <p:sldLayoutId id="2147483672" r:id="rId12"/>
    <p:sldLayoutId id="2147483673" r:id="rId13"/>
    <p:sldLayoutId id="2147483674" r:id="rId14"/>
    <p:sldLayoutId id="2147483676" r:id="rId15"/>
    <p:sldLayoutId id="2147483724" r:id="rId16"/>
    <p:sldLayoutId id="2147483677" r:id="rId17"/>
    <p:sldLayoutId id="2147483678" r:id="rId18"/>
    <p:sldLayoutId id="2147483722" r:id="rId19"/>
    <p:sldLayoutId id="2147483679" r:id="rId20"/>
    <p:sldLayoutId id="2147483765" r:id="rId2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19"/>
            <a:ext cx="8229600" cy="50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7539" y="6471244"/>
            <a:ext cx="231337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513514"/>
            <a:ext cx="561444" cy="115980"/>
          </a:xfrm>
          <a:prstGeom prst="rect">
            <a:avLst/>
          </a:prstGeom>
          <a:noFill/>
        </p:spPr>
        <p:txBody>
          <a:bodyPr wrap="square" lIns="0" tIns="27418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cs-CZ" sz="675" noProof="0" dirty="0">
                <a:solidFill>
                  <a:schemeClr val="bg1"/>
                </a:solidFill>
              </a:rPr>
              <a:t>Strana</a:t>
            </a:r>
            <a:r>
              <a:rPr lang="cs-CZ" sz="675" dirty="0">
                <a:solidFill>
                  <a:schemeClr val="bg1"/>
                </a:solidFill>
              </a:rPr>
              <a:t> </a:t>
            </a:r>
            <a:fld id="{8412A662-13BD-455F-A120-9D435B914FAC}" type="slidenum">
              <a:rPr lang="cs-CZ" sz="675" smtClean="0">
                <a:solidFill>
                  <a:schemeClr val="bg1"/>
                </a:solidFill>
              </a:rPr>
              <a:pPr marL="0" indent="0">
                <a:lnSpc>
                  <a:spcPct val="85000"/>
                </a:lnSpc>
                <a:spcAft>
                  <a:spcPts val="45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cs-CZ" sz="675" dirty="0" err="1">
              <a:solidFill>
                <a:schemeClr val="bg1"/>
              </a:solidFill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71592" y="6223052"/>
            <a:ext cx="325824" cy="446036"/>
            <a:chOff x="7110" y="4004"/>
            <a:chExt cx="191" cy="19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latin typeface="Arial" panose="020B0604020202020204" pitchFamily="34" charset="0"/>
              </a:endParaRPr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093F00B-2D94-45FE-A491-020F931A67D6}"/>
              </a:ext>
            </a:extLst>
          </p:cNvPr>
          <p:cNvSpPr/>
          <p:nvPr userDrawn="1"/>
        </p:nvSpPr>
        <p:spPr>
          <a:xfrm rot="5400000">
            <a:off x="8950858" y="160455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A60DF41-D40E-4159-BE67-5FF2EDCDC845}"/>
              </a:ext>
            </a:extLst>
          </p:cNvPr>
          <p:cNvSpPr/>
          <p:nvPr userDrawn="1"/>
        </p:nvSpPr>
        <p:spPr>
          <a:xfrm rot="16200000">
            <a:off x="8760469" y="158647"/>
            <a:ext cx="123847" cy="62475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21" name="Action Button: Blank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6A09573-5F23-4178-B076-DC0C9DEF3776}"/>
              </a:ext>
            </a:extLst>
          </p:cNvPr>
          <p:cNvSpPr/>
          <p:nvPr userDrawn="1"/>
        </p:nvSpPr>
        <p:spPr>
          <a:xfrm>
            <a:off x="8686801" y="8557"/>
            <a:ext cx="230786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2" name="Action Button: Blank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FF46B8-FA44-44EF-867B-4A5241412F2D}"/>
              </a:ext>
            </a:extLst>
          </p:cNvPr>
          <p:cNvSpPr/>
          <p:nvPr userDrawn="1"/>
        </p:nvSpPr>
        <p:spPr>
          <a:xfrm>
            <a:off x="8917586" y="0"/>
            <a:ext cx="226414" cy="355600"/>
          </a:xfrm>
          <a:prstGeom prst="actionButtonBlank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685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</p:sldLayoutIdLst>
  <p:hf sldNum="0" hdr="0" ftr="0" dt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17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ts val="0"/>
        </a:spcBef>
        <a:spcAft>
          <a:spcPts val="450"/>
        </a:spcAft>
        <a:buClr>
          <a:schemeClr val="tx2"/>
        </a:buClr>
        <a:buSzPct val="80000"/>
        <a:buFont typeface="Arial" panose="020B0604020202020204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ts val="0"/>
        </a:spcBef>
        <a:spcAft>
          <a:spcPts val="450"/>
        </a:spcAft>
        <a:buClr>
          <a:schemeClr val="tx2"/>
        </a:buClr>
        <a:buSzPct val="80000"/>
        <a:buFont typeface="Arial" panose="020B0604020202020204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ts val="0"/>
        </a:spcBef>
        <a:spcAft>
          <a:spcPts val="450"/>
        </a:spcAft>
        <a:buClr>
          <a:schemeClr val="tx2"/>
        </a:buClr>
        <a:buSzPct val="80000"/>
        <a:buFont typeface="Arial" panose="020B0604020202020204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ts val="0"/>
        </a:spcBef>
        <a:spcAft>
          <a:spcPts val="450"/>
        </a:spcAft>
        <a:buClr>
          <a:schemeClr val="tx2"/>
        </a:buClr>
        <a:buSzPct val="80000"/>
        <a:buFont typeface="Arial" panose="020B0604020202020204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ts val="0"/>
        </a:spcBef>
        <a:spcAft>
          <a:spcPts val="450"/>
        </a:spcAft>
        <a:buClr>
          <a:schemeClr val="tx2"/>
        </a:buClr>
        <a:buSzPct val="80000"/>
        <a:buFont typeface="Arial" panose="020B0604020202020204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2">
          <p15:clr>
            <a:srgbClr val="F26B43"/>
          </p15:clr>
        </p15:guide>
        <p15:guide id="3" pos="7312">
          <p15:clr>
            <a:srgbClr val="F26B43"/>
          </p15:clr>
        </p15:guide>
        <p15:guide id="4" pos="372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Akvizice a přeměny </a:t>
            </a:r>
            <a:br>
              <a:rPr lang="cs-CZ" dirty="0"/>
            </a:br>
            <a:r>
              <a:rPr lang="cs-CZ" dirty="0"/>
              <a:t>účetní a daňový pohled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cs-CZ" dirty="0"/>
              <a:t>. května 202</a:t>
            </a:r>
            <a:r>
              <a:rPr lang="en-US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6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získání a držbu podílu / akcií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7" y="1626943"/>
            <a:ext cx="8124530" cy="3893259"/>
          </a:xfrm>
        </p:spPr>
        <p:txBody>
          <a:bodyPr/>
          <a:lstStyle/>
          <a:p>
            <a:pPr marL="228055" indent="-228055"/>
            <a:r>
              <a:rPr lang="cs-CZ" sz="2000" dirty="0"/>
              <a:t>Náklady na pořízení a držbu akcií / podílů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Prodej podílů i příjem z dividend = osvobozen od daně (ve většině případů)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Náklady na osvobozené příjmy = neuznatelné (§25/1/i ZDP)</a:t>
            </a:r>
          </a:p>
          <a:p>
            <a:pPr marL="228055" indent="-228055">
              <a:lnSpc>
                <a:spcPct val="90000"/>
              </a:lnSpc>
              <a:buFont typeface="Arial" charset="0"/>
              <a:buChar char="►"/>
            </a:pPr>
            <a:r>
              <a:rPr lang="cs-CZ" sz="2000" dirty="0"/>
              <a:t>Náklady mateřské společnosti na držbu podílu v dceřiné společnosti jsou neuznatelné (§25/1/</a:t>
            </a:r>
            <a:r>
              <a:rPr lang="cs-CZ" sz="2000" dirty="0" err="1"/>
              <a:t>zk</a:t>
            </a:r>
            <a:r>
              <a:rPr lang="cs-CZ" sz="2000" dirty="0"/>
              <a:t>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Definice mateřské a dceřiné společnosti (§19/3/b a c ZDP)</a:t>
            </a:r>
            <a:r>
              <a:rPr lang="en-US" dirty="0"/>
              <a:t> </a:t>
            </a:r>
            <a:r>
              <a:rPr lang="cs-CZ" dirty="0"/>
              <a:t>– 10% podíl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Fikce = úroky z úvěrů/půjček 6 měsíců před nabytím </a:t>
            </a:r>
            <a:r>
              <a:rPr lang="en-US" dirty="0">
                <a:sym typeface="Wingdings" pitchFamily="2" charset="2"/>
              </a:rPr>
              <a:t> L</a:t>
            </a:r>
            <a:r>
              <a:rPr lang="cs-CZ" dirty="0">
                <a:sym typeface="Wingdings" pitchFamily="2" charset="2"/>
              </a:rPr>
              <a:t>ze p</a:t>
            </a:r>
            <a:r>
              <a:rPr lang="cs-CZ" dirty="0"/>
              <a:t>rokázat, že nesouvisí (obtížné)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Režijní náklady = prokázat nebo 5% dividend</a:t>
            </a:r>
          </a:p>
          <a:p>
            <a:pPr lvl="2">
              <a:lnSpc>
                <a:spcPct val="8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577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7" y="1626943"/>
            <a:ext cx="8124530" cy="3893259"/>
          </a:xfrm>
        </p:spPr>
        <p:txBody>
          <a:bodyPr/>
          <a:lstStyle/>
          <a:p>
            <a:pPr marL="228055" indent="-228055"/>
            <a:r>
              <a:rPr lang="cs-CZ" sz="2000" dirty="0"/>
              <a:t>Německá entita drží 100% podíl v České entitě po dobu 9 měsíců.</a:t>
            </a:r>
          </a:p>
          <a:p>
            <a:pPr marL="228055" indent="-228055"/>
            <a:r>
              <a:rPr lang="cs-CZ" sz="2000" dirty="0"/>
              <a:t>Následně prodá 80%, zbylých 20% drží další dva roky.</a:t>
            </a:r>
          </a:p>
          <a:p>
            <a:pPr marL="228055" indent="-228055"/>
            <a:r>
              <a:rPr lang="cs-CZ" sz="2000" dirty="0"/>
              <a:t>Je prodej 80% po 9 měsících osvobozený?</a:t>
            </a:r>
            <a:endParaRPr lang="cs-CZ" dirty="0"/>
          </a:p>
          <a:p>
            <a:pPr lvl="2">
              <a:lnSpc>
                <a:spcPct val="80000"/>
              </a:lnSpc>
            </a:pP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F236A0-0586-4894-8411-44CB5EB6B53F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3295699" y="3117127"/>
            <a:ext cx="1176650" cy="787659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marL="12700" indent="-127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1200" dirty="0">
                <a:solidFill>
                  <a:srgbClr val="808080"/>
                </a:solidFill>
                <a:latin typeface="+mj-lt"/>
              </a:rPr>
              <a:t>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41EAA-6CE4-4DF1-907E-3E2EAEF13552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3295699" y="4398073"/>
            <a:ext cx="1176650" cy="787659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marL="12700" indent="-127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1200" dirty="0">
                <a:solidFill>
                  <a:srgbClr val="808080"/>
                </a:solidFill>
                <a:latin typeface="+mj-lt"/>
              </a:rPr>
              <a:t>CZ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A590D8-4FE4-4FA5-8F91-6233AEE9BBB6}"/>
              </a:ext>
            </a:extLst>
          </p:cNvPr>
          <p:cNvCxnSpPr>
            <a:endCxn id="5" idx="0"/>
          </p:cNvCxnSpPr>
          <p:nvPr/>
        </p:nvCxnSpPr>
        <p:spPr>
          <a:xfrm>
            <a:off x="3884023" y="3904786"/>
            <a:ext cx="1" cy="493287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42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Koupě obchodního závodu</a:t>
            </a:r>
          </a:p>
        </p:txBody>
      </p:sp>
    </p:spTree>
    <p:extLst>
      <p:ext uri="{BB962C8B-B14F-4D97-AF65-F5344CB8AC3E}">
        <p14:creationId xmlns:p14="http://schemas.microsoft.com/office/powerpoint/2010/main" val="13256634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Koupě obchodního závodu – obecně (1)</a:t>
            </a:r>
            <a:endParaRPr lang="en-US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>
              <a:buFont typeface="Arial" charset="0"/>
              <a:buChar char="►"/>
            </a:pPr>
            <a:r>
              <a:rPr lang="cs-CZ" sz="2000" dirty="0"/>
              <a:t>Smlouvou o prodeji na kupujícího přecházejí všechny práva a závazky, které se k prodávanému obchodnímu závodu vztahují vč. pracovněprávních</a:t>
            </a:r>
          </a:p>
          <a:p>
            <a:pPr lvl="2">
              <a:lnSpc>
                <a:spcPct val="80000"/>
              </a:lnSpc>
            </a:pPr>
            <a:r>
              <a:rPr lang="cs-CZ" dirty="0">
                <a:solidFill>
                  <a:srgbClr val="646464"/>
                </a:solidFill>
              </a:rPr>
              <a:t>Do 15 dnů od uzavření smlouvy </a:t>
            </a:r>
            <a:r>
              <a:rPr lang="cs-CZ" dirty="0">
                <a:solidFill>
                  <a:srgbClr val="646464"/>
                </a:solidFill>
                <a:sym typeface="Wingdings" pitchFamily="2" charset="2"/>
              </a:rPr>
              <a:t> kupující i prodávající musí předložit kopii smlouvy FU (§ 127 DŘ)</a:t>
            </a:r>
            <a:endParaRPr lang="cs-CZ" dirty="0"/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Nelze převést veřejnoprávní pohledávky / závazky (tj. ani daňová rizika a závazky)</a:t>
            </a:r>
          </a:p>
          <a:p>
            <a:pPr marL="228055" indent="-228055">
              <a:buFont typeface="Arial" charset="0"/>
              <a:buChar char="►"/>
            </a:pPr>
            <a:r>
              <a:rPr lang="cs-CZ" sz="2000" dirty="0"/>
              <a:t>Obdobně to platí pro převod části obchodního závodu</a:t>
            </a:r>
          </a:p>
          <a:p>
            <a:pPr lvl="2">
              <a:lnSpc>
                <a:spcPct val="80000"/>
              </a:lnSpc>
            </a:pPr>
            <a:r>
              <a:rPr lang="cs-CZ" dirty="0">
                <a:sym typeface="Wingdings" pitchFamily="2" charset="2"/>
              </a:rPr>
              <a:t>Vymezení v praxi často problematické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802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Koupě obchodního závodu - obecně (2)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>
              <a:buFont typeface="Arial" charset="0"/>
              <a:buChar char="►"/>
            </a:pPr>
            <a:r>
              <a:rPr lang="cs-CZ" sz="2000" dirty="0"/>
              <a:t>Prodávající nezaniká, nedochází k právní kontinuitě, tj. kupující není právním nástupcem prodávajícího </a:t>
            </a:r>
            <a:r>
              <a:rPr lang="cs-CZ" sz="2000" dirty="0">
                <a:sym typeface="Wingdings" pitchFamily="2" charset="2"/>
              </a:rPr>
              <a:t> nedochází ani k daňové kontinuitě, tj.</a:t>
            </a:r>
          </a:p>
          <a:p>
            <a:pPr lvl="2"/>
            <a:r>
              <a:rPr lang="cs-CZ" dirty="0">
                <a:sym typeface="Wingdings" pitchFamily="2" charset="2"/>
              </a:rPr>
              <a:t>Nepřechází daňová povinnost</a:t>
            </a:r>
          </a:p>
          <a:p>
            <a:pPr lvl="2"/>
            <a:r>
              <a:rPr lang="cs-CZ" dirty="0">
                <a:sym typeface="Wingdings" pitchFamily="2" charset="2"/>
              </a:rPr>
              <a:t>Nepřechází daňová práva (ztráty, odčitatelné položky…)</a:t>
            </a:r>
          </a:p>
          <a:p>
            <a:pPr lvl="2"/>
            <a:r>
              <a:rPr lang="cs-CZ" dirty="0">
                <a:sym typeface="Wingdings" pitchFamily="2" charset="2"/>
              </a:rPr>
              <a:t>Kupující odepisuje z kupní ceny (chová se jako klasický nákup majetku)</a:t>
            </a:r>
          </a:p>
          <a:p>
            <a:pPr lvl="2"/>
            <a:r>
              <a:rPr lang="cs-CZ" dirty="0">
                <a:sym typeface="Wingdings" pitchFamily="2" charset="2"/>
              </a:rPr>
              <a:t>Proto: nemusíme dělat (daňové) </a:t>
            </a:r>
            <a:r>
              <a:rPr lang="cs-CZ" dirty="0" err="1">
                <a:sym typeface="Wingdings" pitchFamily="2" charset="2"/>
              </a:rPr>
              <a:t>due</a:t>
            </a:r>
            <a:r>
              <a:rPr lang="cs-CZ" dirty="0">
                <a:sym typeface="Wingdings" pitchFamily="2" charset="2"/>
              </a:rPr>
              <a:t> diligence na historická rizika</a:t>
            </a:r>
          </a:p>
          <a:p>
            <a:pPr marL="723900" lvl="2" indent="0">
              <a:buNone/>
            </a:pPr>
            <a:endParaRPr lang="cs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41350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Účetnictví – prodávající</a:t>
            </a:r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5793" indent="-325793" defTabSz="781903"/>
            <a:r>
              <a:rPr lang="cs-CZ" sz="2000" dirty="0"/>
              <a:t>Prodávající 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Zruší rezervy a opravné položky</a:t>
            </a:r>
          </a:p>
          <a:p>
            <a:pPr marL="659731" lvl="1" indent="-325793" defTabSz="781903"/>
            <a:r>
              <a:rPr lang="cs-CZ" dirty="0"/>
              <a:t>Kromě rezerv dle zvl. předpisů (např. atomový zákon)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Časové rozlišení (pokud jeho povahu umožňuje převod) a aktivní / pasivní dohadné položky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přecházejí na kupujícího (ČÚS 011)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Prodaná aktiva / převáděné závazky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mimořádné náklady (588)</a:t>
            </a:r>
          </a:p>
          <a:p>
            <a:pPr marL="325793" indent="-325793" defTabSz="781903">
              <a:buFont typeface="Arial" charset="0"/>
              <a:buChar char="►"/>
            </a:pPr>
            <a:r>
              <a:rPr lang="cs-CZ" sz="2000" dirty="0"/>
              <a:t>Kupní cena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dirty="0"/>
              <a:t>mimořádný výnos (688)</a:t>
            </a:r>
          </a:p>
          <a:p>
            <a:pPr marL="325793" indent="-325793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6395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ZDP – prodávající</a:t>
            </a:r>
            <a:endParaRPr lang="en-US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5054" indent="-213123" defTabSz="781903"/>
            <a:r>
              <a:rPr lang="cs-CZ" sz="2000" dirty="0"/>
              <a:t>Daňový režim vychází z účetnictví, pokud ZDP nestanoví jinak</a:t>
            </a:r>
          </a:p>
          <a:p>
            <a:pPr marL="145054" indent="-213123" defTabSz="781903"/>
            <a:r>
              <a:rPr lang="cs-CZ" sz="2000" dirty="0"/>
              <a:t>Pokud je v §24/2 ZDP omezována uznatelnost výší příjmů, neplatí toto omezení pro prodej obchodního závodu (§24/8 ZDP), např.:</a:t>
            </a:r>
          </a:p>
          <a:p>
            <a:pPr marL="511767" lvl="1" indent="-213123" defTabSz="781903"/>
            <a:r>
              <a:rPr lang="cs-CZ" sz="1800" dirty="0"/>
              <a:t>Pohledávky</a:t>
            </a:r>
          </a:p>
          <a:p>
            <a:pPr marL="511767" lvl="1" indent="-213123" defTabSz="781903"/>
            <a:r>
              <a:rPr lang="cs-CZ" sz="1800" dirty="0"/>
              <a:t>Pozemky (FO, dříve i PO)</a:t>
            </a:r>
          </a:p>
          <a:p>
            <a:pPr marL="511767" lvl="1" indent="-213123" defTabSz="781903"/>
            <a:r>
              <a:rPr lang="cs-CZ" sz="1800" dirty="0"/>
              <a:t>Podíly na </a:t>
            </a:r>
            <a:r>
              <a:rPr lang="en-US" sz="1800" dirty="0"/>
              <a:t>s</a:t>
            </a:r>
            <a:r>
              <a:rPr lang="cs-CZ" sz="1800" dirty="0"/>
              <a:t>.</a:t>
            </a:r>
            <a:r>
              <a:rPr lang="en-US" sz="1800" dirty="0"/>
              <a:t>r</a:t>
            </a:r>
            <a:r>
              <a:rPr lang="cs-CZ" sz="1800" dirty="0"/>
              <a:t>.</a:t>
            </a:r>
            <a:r>
              <a:rPr lang="en-US" sz="1800" dirty="0"/>
              <a:t>o</a:t>
            </a:r>
            <a:r>
              <a:rPr lang="cs-CZ" sz="1800" dirty="0"/>
              <a:t>.</a:t>
            </a:r>
            <a:r>
              <a:rPr lang="en-US" sz="1800" dirty="0"/>
              <a:t> </a:t>
            </a:r>
            <a:r>
              <a:rPr lang="cs-CZ" sz="1800" dirty="0"/>
              <a:t>/</a:t>
            </a:r>
            <a:r>
              <a:rPr lang="en-US" sz="1800" dirty="0"/>
              <a:t> a.s.</a:t>
            </a:r>
            <a:r>
              <a:rPr lang="cs-CZ" sz="1800" dirty="0"/>
              <a:t> s podstatným vlivem</a:t>
            </a:r>
          </a:p>
          <a:p>
            <a:pPr marL="145054" indent="-213123" defTabSz="781903"/>
            <a:r>
              <a:rPr lang="cs-CZ" sz="2000" dirty="0"/>
              <a:t>Další omezení upravená ve §24/2 ZDP platí </a:t>
            </a:r>
            <a:endParaRPr lang="en-US" sz="2000" dirty="0"/>
          </a:p>
          <a:p>
            <a:pPr marL="534844" lvl="1" indent="-200906" defTabSz="781903"/>
            <a:r>
              <a:rPr lang="cs-CZ" sz="1800" dirty="0"/>
              <a:t>Např. </a:t>
            </a:r>
            <a:r>
              <a:rPr lang="en-US" sz="1800" dirty="0"/>
              <a:t>D</a:t>
            </a:r>
            <a:r>
              <a:rPr lang="cs-CZ" sz="1800" dirty="0"/>
              <a:t>ZC </a:t>
            </a:r>
            <a:r>
              <a:rPr lang="en-US" sz="1800" dirty="0"/>
              <a:t>vs. U</a:t>
            </a:r>
            <a:r>
              <a:rPr lang="cs-CZ" sz="1800" dirty="0"/>
              <a:t>ZC</a:t>
            </a:r>
          </a:p>
          <a:p>
            <a:pPr marL="534844" lvl="1" indent="-200906" defTabSz="781903"/>
            <a:r>
              <a:rPr lang="cs-CZ" sz="1800" dirty="0"/>
              <a:t>U majetku postupuje jako u jeho prodeje (1/2 odpis a DZC) – rozpustí rezervy a daňové opravné položky týkající se majetku a pohledávek převáděných na kupujícího</a:t>
            </a:r>
          </a:p>
        </p:txBody>
      </p:sp>
    </p:spTree>
    <p:extLst>
      <p:ext uri="{BB962C8B-B14F-4D97-AF65-F5344CB8AC3E}">
        <p14:creationId xmlns:p14="http://schemas.microsoft.com/office/powerpoint/2010/main" val="16143403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 – kupující (1) – ocenění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dirty="0"/>
              <a:t>Kupující </a:t>
            </a:r>
            <a:r>
              <a:rPr lang="en-US" dirty="0"/>
              <a:t>= 2 </a:t>
            </a:r>
            <a:r>
              <a:rPr lang="cs-CZ" dirty="0"/>
              <a:t>způsoby ocenění nabytého majetku: </a:t>
            </a:r>
          </a:p>
          <a:p>
            <a:pPr marL="532129" lvl="1" indent="-150680" defTabSz="781903"/>
            <a:r>
              <a:rPr lang="cs-CZ" sz="1800" dirty="0"/>
              <a:t>Na základě ocenění jednotlivých složek v účetnictví prodávajícího (převezme jeho hodnoty)</a:t>
            </a:r>
          </a:p>
          <a:p>
            <a:pPr marL="532129" lvl="1" indent="-150680" defTabSz="781903"/>
            <a:r>
              <a:rPr lang="cs-CZ" sz="1800" dirty="0"/>
              <a:t>Podle ocenění jednotlivých složek majetku dle znaleckého posudku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Rozdíl mezi kupní cenou obchodního závodu a oceněním majetku tvoří:</a:t>
            </a:r>
          </a:p>
          <a:p>
            <a:pPr marL="532129" lvl="1" indent="-150680" defTabSz="781903"/>
            <a:r>
              <a:rPr lang="cs-CZ" sz="1800" dirty="0"/>
              <a:t>Oceňovací rozdíl k nabytému majetku (§7/</a:t>
            </a:r>
            <a:r>
              <a:rPr lang="en-US" sz="1800" dirty="0"/>
              <a:t>10</a:t>
            </a:r>
            <a:r>
              <a:rPr lang="cs-CZ" sz="1800" dirty="0"/>
              <a:t> </a:t>
            </a:r>
            <a:r>
              <a:rPr lang="cs-CZ" sz="1800" dirty="0" err="1"/>
              <a:t>VoÚ</a:t>
            </a:r>
            <a:r>
              <a:rPr lang="cs-CZ" sz="1800" dirty="0"/>
              <a:t>) = kupní cena vs. (ocenění v účetnictví prodávající – převzaté závazky)</a:t>
            </a:r>
          </a:p>
          <a:p>
            <a:pPr marL="532129" lvl="1" indent="-150680" defTabSz="781903"/>
            <a:r>
              <a:rPr lang="cs-CZ" sz="1800" dirty="0"/>
              <a:t>Goodwill (§6/</a:t>
            </a:r>
            <a:r>
              <a:rPr lang="en-US" sz="1800" dirty="0"/>
              <a:t>3</a:t>
            </a:r>
            <a:r>
              <a:rPr lang="cs-CZ" sz="1800" dirty="0"/>
              <a:t>/c </a:t>
            </a:r>
            <a:r>
              <a:rPr lang="cs-CZ" sz="1800" dirty="0" err="1"/>
              <a:t>VoÚ</a:t>
            </a:r>
            <a:r>
              <a:rPr lang="cs-CZ" sz="1800" dirty="0"/>
              <a:t>) = kupní cena vs. (individuálně přeceněné složky majetku – převzaté závazky)</a:t>
            </a:r>
          </a:p>
          <a:p>
            <a:pPr marL="532129" lvl="1" indent="-150680" defTabSz="781903"/>
            <a:r>
              <a:rPr lang="cs-CZ" sz="1800" dirty="0"/>
              <a:t>Závazky jsou v zásadě převáděny v ocenění ve jmenovité hodnotě</a:t>
            </a:r>
          </a:p>
          <a:p>
            <a:pPr marL="532129" lvl="1" indent="-150680" defTabSz="78190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94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 – kupující (2) – goodwill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781903">
              <a:buNone/>
            </a:pPr>
            <a:r>
              <a:rPr lang="cs-CZ" dirty="0"/>
              <a:t>Oceňovací rozdíl k nabytému majetku (§7/10 </a:t>
            </a:r>
            <a:r>
              <a:rPr lang="cs-CZ" dirty="0" err="1"/>
              <a:t>VoÚ</a:t>
            </a:r>
            <a:r>
              <a:rPr lang="cs-CZ" dirty="0"/>
              <a:t>)</a:t>
            </a:r>
          </a:p>
          <a:p>
            <a:pPr marL="532129" lvl="1" indent="-150680" defTabSz="781903"/>
            <a:r>
              <a:rPr lang="cs-CZ" dirty="0"/>
              <a:t>Se účetně odpisuje 180 měsíců (15 let)</a:t>
            </a:r>
          </a:p>
          <a:p>
            <a:pPr marL="900429" lvl="2" indent="-150680" defTabSz="781903"/>
            <a:r>
              <a:rPr lang="cs-CZ" dirty="0"/>
              <a:t>Kladný do nákladů, záporný do výnosů</a:t>
            </a:r>
          </a:p>
          <a:p>
            <a:pPr marL="513124" lvl="1" indent="-152037" defTabSz="781903"/>
            <a:r>
              <a:rPr lang="cs-CZ" dirty="0"/>
              <a:t>Kratší doba = jen pokud nejsou součástí nabytého majetku aktiva s použitelností delší než 15 let</a:t>
            </a:r>
          </a:p>
          <a:p>
            <a:pPr marL="881424" lvl="2" indent="-152037" defTabSz="781903"/>
            <a:r>
              <a:rPr lang="cs-CZ" dirty="0"/>
              <a:t>Musí odůvodnit v příloze k účetní závěrce</a:t>
            </a:r>
          </a:p>
          <a:p>
            <a:pPr marL="513124" lvl="1" indent="-152037" defTabSz="781903"/>
            <a:r>
              <a:rPr lang="cs-CZ" dirty="0"/>
              <a:t>Vykázán jako hmotný majetek </a:t>
            </a:r>
          </a:p>
          <a:p>
            <a:pPr marL="0" lvl="1" indent="0" defTabSz="781903">
              <a:buNone/>
            </a:pPr>
            <a:r>
              <a:rPr lang="cs-CZ" sz="2400" dirty="0"/>
              <a:t>Goodwill (§6/3/c </a:t>
            </a:r>
            <a:r>
              <a:rPr lang="cs-CZ" sz="2400" dirty="0" err="1"/>
              <a:t>VoÚ</a:t>
            </a:r>
            <a:r>
              <a:rPr lang="cs-CZ" sz="2400" dirty="0"/>
              <a:t>)</a:t>
            </a:r>
          </a:p>
          <a:p>
            <a:pPr marL="532129" lvl="1" indent="-150680" defTabSz="781903"/>
            <a:r>
              <a:rPr lang="cs-CZ" dirty="0"/>
              <a:t>Se účetně odpisuje rovnoměrně nejpozději do 60 měsíců (5 let)</a:t>
            </a:r>
          </a:p>
          <a:p>
            <a:pPr marL="900429" lvl="2" indent="-150680" defTabSz="781903"/>
            <a:r>
              <a:rPr lang="cs-CZ" dirty="0"/>
              <a:t>Kladný do nákladů, záporný do výnosů </a:t>
            </a:r>
          </a:p>
          <a:p>
            <a:pPr marL="532129" lvl="1" indent="-150680" defTabSz="781903"/>
            <a:r>
              <a:rPr lang="cs-CZ" dirty="0"/>
              <a:t>Pokud nelze odhadnout dobu použitelnosti goodwillu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odůvodnit v příloze k účetní závěrce dobu od 60 do 120 měsíců</a:t>
            </a:r>
          </a:p>
          <a:p>
            <a:pPr marL="532129" lvl="1" indent="-150680" defTabSz="781903"/>
            <a:r>
              <a:rPr lang="cs-CZ" dirty="0"/>
              <a:t>Nehmotný majetek</a:t>
            </a:r>
          </a:p>
          <a:p>
            <a:pPr marL="532129" lvl="1" indent="-150680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5194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ZDP – kupující 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Ocenění majetku </a:t>
            </a:r>
            <a:r>
              <a:rPr lang="en-US" sz="2000" dirty="0"/>
              <a:t>v </a:t>
            </a:r>
            <a:r>
              <a:rPr lang="cs-CZ" sz="2000" dirty="0"/>
              <a:t>souladu s účetnictvím:</a:t>
            </a:r>
          </a:p>
          <a:p>
            <a:pPr marL="532129" lvl="1" indent="-150680" defTabSz="781903"/>
            <a:r>
              <a:rPr lang="cs-CZ" sz="1800" dirty="0"/>
              <a:t>Účetní hodnoty převzaté od prodávajícího + oceňovací rozdíl</a:t>
            </a:r>
          </a:p>
          <a:p>
            <a:pPr marL="532129" lvl="1" indent="-150680" defTabSz="781903"/>
            <a:r>
              <a:rPr lang="cs-CZ" sz="1800" dirty="0"/>
              <a:t>Individuálně přeceněné hodnoty jednotlivých složek majetku + </a:t>
            </a:r>
            <a:r>
              <a:rPr lang="cs-CZ" sz="1800" dirty="0" err="1"/>
              <a:t>goodwill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Oceňovací rozdíl / </a:t>
            </a:r>
            <a:r>
              <a:rPr lang="cs-CZ" sz="2000" dirty="0" err="1"/>
              <a:t>goodwill</a:t>
            </a:r>
            <a:r>
              <a:rPr lang="cs-CZ" sz="2000" dirty="0"/>
              <a:t> – daňově:</a:t>
            </a:r>
          </a:p>
          <a:p>
            <a:pPr marL="561993" lvl="1" indent="-228055" defTabSz="781903"/>
            <a:r>
              <a:rPr lang="cs-CZ" sz="1800" dirty="0"/>
              <a:t>Odepisuje se rovnoměrně 180 měsíců (§23/15 ZDP)</a:t>
            </a:r>
          </a:p>
          <a:p>
            <a:pPr marL="561993" lvl="1" indent="-228055" defTabSz="781903"/>
            <a:r>
              <a:rPr lang="cs-CZ" sz="1800" dirty="0"/>
              <a:t>Kladný do nákladů</a:t>
            </a:r>
          </a:p>
          <a:p>
            <a:pPr marL="561993" lvl="1" indent="-228055" defTabSz="781903"/>
            <a:r>
              <a:rPr lang="cs-CZ" sz="1800" dirty="0"/>
              <a:t>Záporný do výnosů </a:t>
            </a:r>
          </a:p>
          <a:p>
            <a:pPr marL="561993" lvl="1" indent="-228055" defTabSz="781903"/>
            <a:r>
              <a:rPr lang="cs-CZ" sz="1800" dirty="0"/>
              <a:t>Neodepsaná část 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cs-CZ" sz="1800" dirty="0">
                <a:sym typeface="Wingdings" pitchFamily="2" charset="2"/>
              </a:rPr>
              <a:t>zahrnout do ZD </a:t>
            </a:r>
            <a:r>
              <a:rPr lang="cs-CZ" sz="1800" dirty="0"/>
              <a:t>při vyřazení poslední složky dlouhodobého majetku </a:t>
            </a:r>
          </a:p>
          <a:p>
            <a:pPr marL="895931" lvl="2" indent="-228055" defTabSz="781903"/>
            <a:r>
              <a:rPr lang="cs-CZ" sz="1600" dirty="0"/>
              <a:t>Pro záporný OR / GW povinně (výnos), pro kladný volitelně (náklad)</a:t>
            </a:r>
          </a:p>
        </p:txBody>
      </p:sp>
    </p:spTree>
    <p:extLst>
      <p:ext uri="{BB962C8B-B14F-4D97-AF65-F5344CB8AC3E}">
        <p14:creationId xmlns:p14="http://schemas.microsoft.com/office/powerpoint/2010/main" val="3665561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3400" y="1693460"/>
            <a:ext cx="8223627" cy="4194620"/>
          </a:xfrm>
        </p:spPr>
        <p:txBody>
          <a:bodyPr/>
          <a:lstStyle/>
          <a:p>
            <a:pPr marL="304074" indent="-304074" defTabSz="781903">
              <a:buFont typeface="Arial" charset="0"/>
              <a:buChar char="►"/>
            </a:pPr>
            <a:r>
              <a:rPr lang="cs-CZ" altLang="ko-KR" sz="1967" dirty="0"/>
              <a:t>Akvizice</a:t>
            </a:r>
          </a:p>
          <a:p>
            <a:pPr marL="771044" lvl="1" indent="-313576" defTabSz="781903"/>
            <a:r>
              <a:rPr lang="cs-CZ" altLang="ko-KR" sz="1796" dirty="0"/>
              <a:t>Typy</a:t>
            </a:r>
          </a:p>
          <a:p>
            <a:pPr marL="771044" lvl="1" indent="-313576" defTabSz="781903"/>
            <a:r>
              <a:rPr lang="cs-CZ" altLang="ko-KR" sz="1796" dirty="0"/>
              <a:t>Účetnictví</a:t>
            </a:r>
          </a:p>
          <a:p>
            <a:pPr marL="771044" lvl="1" indent="-313576" defTabSz="781903"/>
            <a:r>
              <a:rPr lang="cs-CZ" altLang="ko-KR" sz="1796" dirty="0"/>
              <a:t>Daně </a:t>
            </a:r>
          </a:p>
          <a:p>
            <a:pPr marL="304074" indent="-304074" defTabSz="781903">
              <a:buFont typeface="Arial" charset="0"/>
              <a:buChar char="►"/>
            </a:pPr>
            <a:endParaRPr lang="cs-CZ" altLang="ko-KR" sz="1967" dirty="0"/>
          </a:p>
          <a:p>
            <a:pPr marL="304074" indent="-304074" defTabSz="781903">
              <a:buFont typeface="Arial" charset="0"/>
              <a:buChar char="►"/>
            </a:pPr>
            <a:r>
              <a:rPr lang="cs-CZ" altLang="ko-KR" sz="1967" dirty="0"/>
              <a:t>Přeměny</a:t>
            </a:r>
          </a:p>
          <a:p>
            <a:pPr marL="771044" lvl="1" indent="-313576" defTabSz="781903"/>
            <a:r>
              <a:rPr lang="cs-CZ" altLang="ko-KR" sz="1796" dirty="0"/>
              <a:t>Právní rámec</a:t>
            </a:r>
          </a:p>
          <a:p>
            <a:pPr marL="771044" lvl="1" indent="-313576" defTabSz="781903"/>
            <a:r>
              <a:rPr lang="cs-CZ" altLang="ko-KR" sz="1796" dirty="0"/>
              <a:t>Účetnictví</a:t>
            </a:r>
          </a:p>
          <a:p>
            <a:pPr marL="771044" lvl="1" indent="-313576" defTabSz="781903"/>
            <a:r>
              <a:rPr lang="cs-CZ" altLang="ko-KR" sz="1796" dirty="0"/>
              <a:t>Daně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947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</a:t>
            </a:r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Prodej (části) obchodního závodu není předmětem DPH (§ 13/8/a + 14/5/a ZDPH)</a:t>
            </a:r>
          </a:p>
          <a:p>
            <a:pPr marL="561993" lvl="1" indent="-228055" defTabSz="781903"/>
            <a:r>
              <a:rPr lang="cs-CZ" sz="1800" dirty="0"/>
              <a:t>Vymezení (části) obchodního závodu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/>
              <a:t>Riziko </a:t>
            </a:r>
            <a:r>
              <a:rPr lang="cs-CZ" sz="1800" dirty="0" err="1"/>
              <a:t>reklasifikace</a:t>
            </a:r>
            <a:r>
              <a:rPr lang="cs-CZ" sz="1800" dirty="0"/>
              <a:t>!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Registrace nabyvatele k DPH do 15 dní + plátcem automaticky (§ 94 ZDPH)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Přiznání se podává standardním způsobem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Kupující není právním nástupcem = zvýšená pozornost:</a:t>
            </a:r>
          </a:p>
          <a:p>
            <a:pPr lvl="1">
              <a:spcBef>
                <a:spcPct val="45000"/>
              </a:spcBef>
            </a:pPr>
            <a:r>
              <a:rPr lang="cs-CZ" sz="1800" dirty="0"/>
              <a:t>Dobropisy / vrubopisy</a:t>
            </a:r>
          </a:p>
          <a:p>
            <a:pPr lvl="2">
              <a:spcBef>
                <a:spcPct val="45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8874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2"/>
                </a:solidFill>
                <a:latin typeface="+mj-lt"/>
              </a:rPr>
              <a:t>Asset deal</a:t>
            </a:r>
            <a:endParaRPr lang="cs-CZ" sz="5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8952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ZDP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Standardní prodej / koupě majetku = jednotlivých položek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více položek = alokace kupní ceny </a:t>
            </a:r>
          </a:p>
          <a:p>
            <a:pPr marL="561993" lvl="1" indent="-228055" defTabSz="781903"/>
            <a:r>
              <a:rPr lang="cs-CZ" sz="1800" dirty="0"/>
              <a:t>Nelze účtovat goodwill / oceňovací rozdíl</a:t>
            </a:r>
          </a:p>
          <a:p>
            <a:pPr marL="561993" lvl="1" indent="-228055" defTabSz="781903"/>
            <a:r>
              <a:rPr lang="cs-CZ" sz="1800" dirty="0"/>
              <a:t>Kupní cena se rozpočítá na nakoupený majetek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Daňová báze kupujícího = pořizovací cena</a:t>
            </a:r>
          </a:p>
          <a:p>
            <a:pPr marL="228055" lvl="1" indent="-228055" defTabSz="781903"/>
            <a:r>
              <a:rPr lang="cs-CZ" dirty="0"/>
              <a:t>Pokud nákup financován půjčkou = úroky daňově uznatelné, pokud je majetek využíván k dosažení, zajištění a udržení zdanitelných příjmů + další podmínky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Výnos z prodeje majetku = zdanitelný příjem</a:t>
            </a:r>
            <a:endParaRPr lang="cs-CZ" dirty="0"/>
          </a:p>
          <a:p>
            <a:pPr marL="228055" indent="-228055" defTabSz="78190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9452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DPH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Prodej majetku je obecně předmětem DPH </a:t>
            </a:r>
          </a:p>
          <a:p>
            <a:pPr marL="561993" lvl="1" indent="-228055" defTabSz="781903"/>
            <a:r>
              <a:rPr lang="cs-CZ" sz="1800" dirty="0"/>
              <a:t>Pokud prodej více „zastírá“ převod obchodního závodu </a:t>
            </a:r>
            <a:r>
              <a:rPr lang="cs-CZ" sz="1800" dirty="0">
                <a:sym typeface="Wingdings" pitchFamily="2" charset="2"/>
              </a:rPr>
              <a:t> riziko zpochybnění odpočtu DPH u kupujícího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Režim u jednotlivých složek souboru majetku samostatně </a:t>
            </a:r>
          </a:p>
          <a:p>
            <a:pPr marL="561993" lvl="1" indent="-228055" defTabSz="781903"/>
            <a:r>
              <a:rPr lang="cs-CZ" sz="1800" dirty="0"/>
              <a:t>Nemovitosti, pohledávky, cenné papíry…</a:t>
            </a:r>
          </a:p>
          <a:p>
            <a:pPr marL="561993" lvl="1" indent="-228055" defTabSz="781903"/>
            <a:r>
              <a:rPr lang="cs-CZ" sz="1800" dirty="0"/>
              <a:t>Převod smluv = služba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jedna celková cena za soubor majetku + položky s různými sazbami / osvobozené = poměrná alokace jednotlivým položkám (hodnoty podle zákona o oceňování – § 36/7 ZDPH)</a:t>
            </a:r>
          </a:p>
        </p:txBody>
      </p:sp>
    </p:spTree>
    <p:extLst>
      <p:ext uri="{BB962C8B-B14F-4D97-AF65-F5344CB8AC3E}">
        <p14:creationId xmlns:p14="http://schemas.microsoft.com/office/powerpoint/2010/main" val="16819304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– zjednodušený obecný přehled</a:t>
            </a:r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F351D120-B43E-4308-BE8A-1F17DC55940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4439391"/>
              </p:ext>
            </p:extLst>
          </p:nvPr>
        </p:nvGraphicFramePr>
        <p:xfrm>
          <a:off x="1015206" y="1158385"/>
          <a:ext cx="7113588" cy="4541230"/>
        </p:xfrm>
        <a:graphic>
          <a:graphicData uri="http://schemas.openxmlformats.org/drawingml/2006/table">
            <a:tbl>
              <a:tblPr firstRow="1" bandRow="1"/>
              <a:tblGrid>
                <a:gridCol w="177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FFFFFF"/>
                          </a:solidFill>
                        </a:rPr>
                        <a:t>Typ akvizice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>
                          <a:solidFill>
                            <a:srgbClr val="FFFFFF"/>
                          </a:solidFill>
                        </a:rPr>
                        <a:t>Akcie / podíl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>
                          <a:solidFill>
                            <a:srgbClr val="FFFFFF"/>
                          </a:solidFill>
                        </a:rPr>
                        <a:t>Obchodní závod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FFFFFF"/>
                          </a:solidFill>
                        </a:rPr>
                        <a:t>Majetek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Zdanění prodávajícího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 (většinou)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Navýšení daňové báze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 (Goodwill, OR)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 (Alokace?)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Uznatelnost úroku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 (a.s. </a:t>
                      </a:r>
                      <a:r>
                        <a:rPr lang="en-US" sz="1600" b="0" noProof="0" dirty="0">
                          <a:solidFill>
                            <a:srgbClr val="646464"/>
                          </a:solidFill>
                        </a:rPr>
                        <a:t>/ </a:t>
                      </a:r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s.r.o.)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22"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Daň z nabytí nemovitých věcí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strike="sngStrike" baseline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41223"/>
                  </a:ext>
                </a:extLst>
              </a:tr>
              <a:tr h="636822"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Daňové </a:t>
                      </a:r>
                      <a:r>
                        <a:rPr lang="cs-CZ" sz="1600" b="0" noProof="0" dirty="0" err="1">
                          <a:solidFill>
                            <a:srgbClr val="646464"/>
                          </a:solidFill>
                        </a:rPr>
                        <a:t>due</a:t>
                      </a:r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 diligence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6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276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 err="1">
                <a:solidFill>
                  <a:schemeClr val="bg2"/>
                </a:solidFill>
                <a:latin typeface="+mj-lt"/>
              </a:rPr>
              <a:t>Due</a:t>
            </a:r>
            <a:r>
              <a:rPr lang="cs-CZ" sz="5000" b="1" dirty="0">
                <a:solidFill>
                  <a:schemeClr val="bg2"/>
                </a:solidFill>
                <a:latin typeface="+mj-lt"/>
              </a:rPr>
              <a:t> diligence</a:t>
            </a:r>
          </a:p>
        </p:txBody>
      </p:sp>
    </p:spTree>
    <p:extLst>
      <p:ext uri="{BB962C8B-B14F-4D97-AF65-F5344CB8AC3E}">
        <p14:creationId xmlns:p14="http://schemas.microsoft.com/office/powerpoint/2010/main" val="31169664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Proč due diligence</a:t>
            </a:r>
            <a:endParaRPr lang="en-GB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ct val="50000"/>
              </a:spcBef>
            </a:pPr>
            <a:r>
              <a:rPr lang="cs-CZ" altLang="cs-CZ" dirty="0"/>
              <a:t>Informace o celkové daňové pozici (daňová aktiva, …)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Zajímají nás velká rizika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Potřebujeme palec na to, že tam žádné riziko není (alternativa je koupě pojistky)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Banka to po nás bude chtít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Až to budeme prodávat, tak si kupující </a:t>
            </a:r>
            <a:r>
              <a:rPr lang="cs-CZ" altLang="cs-CZ" dirty="0" err="1"/>
              <a:t>due</a:t>
            </a:r>
            <a:r>
              <a:rPr lang="cs-CZ" altLang="cs-CZ" dirty="0"/>
              <a:t> diligence udělá a my se chceme vyhnout překvapením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Až budeme dělat IPO, tak přijde </a:t>
            </a:r>
            <a:r>
              <a:rPr lang="cs-CZ" altLang="cs-CZ" dirty="0" err="1"/>
              <a:t>due</a:t>
            </a:r>
            <a:r>
              <a:rPr lang="cs-CZ" altLang="cs-CZ" dirty="0"/>
              <a:t> diligence a my se chceme vyhnout překvapením</a:t>
            </a:r>
          </a:p>
        </p:txBody>
      </p:sp>
    </p:spTree>
    <p:extLst>
      <p:ext uri="{BB962C8B-B14F-4D97-AF65-F5344CB8AC3E}">
        <p14:creationId xmlns:p14="http://schemas.microsoft.com/office/powerpoint/2010/main" val="16350281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hledáme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Historická daňová rizika</a:t>
            </a:r>
          </a:p>
          <a:p>
            <a:r>
              <a:rPr lang="cs-CZ" sz="2000" dirty="0"/>
              <a:t>Nadhodnocená (odložená) daňová aktiva </a:t>
            </a:r>
            <a:r>
              <a:rPr lang="cs-CZ" sz="2000" dirty="0" err="1"/>
              <a:t>vs</a:t>
            </a:r>
            <a:r>
              <a:rPr lang="cs-CZ" sz="2000" dirty="0"/>
              <a:t> chybějící (odložený) daňový závazek </a:t>
            </a:r>
            <a:r>
              <a:rPr lang="cs-CZ" sz="2000" dirty="0">
                <a:sym typeface="Wingdings" panose="05000000000000000000" pitchFamily="2" charset="2"/>
              </a:rPr>
              <a:t> vliv na ocenění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000" dirty="0"/>
              <a:t>Očekávané budoucí odečty</a:t>
            </a:r>
          </a:p>
          <a:p>
            <a:pPr lvl="1" eaLnBrk="1" hangingPunct="1"/>
            <a:r>
              <a:rPr lang="cs-CZ" altLang="cs-CZ" sz="1800" dirty="0"/>
              <a:t>Daňová báze majetku a závazků</a:t>
            </a:r>
          </a:p>
          <a:p>
            <a:pPr lvl="1" eaLnBrk="1" hangingPunct="1"/>
            <a:r>
              <a:rPr lang="cs-CZ" altLang="cs-CZ" sz="1800" dirty="0"/>
              <a:t>Daňové ztráty</a:t>
            </a:r>
          </a:p>
          <a:p>
            <a:pPr lvl="1" eaLnBrk="1" hangingPunct="1"/>
            <a:r>
              <a:rPr lang="cs-CZ" altLang="cs-CZ" sz="1800" dirty="0"/>
              <a:t>Investiční pobídky</a:t>
            </a:r>
          </a:p>
          <a:p>
            <a:pPr lvl="1" eaLnBrk="1" hangingPunct="1"/>
            <a:r>
              <a:rPr lang="cs-CZ" altLang="cs-CZ" sz="1800" dirty="0"/>
              <a:t>Jsou jakkoliv ovlivněny transakcí nebo budoucí reorganizací, například přeceněním na reálnou hodnotu?</a:t>
            </a:r>
          </a:p>
          <a:p>
            <a:pPr lvl="1" eaLnBrk="1" hangingPunct="1"/>
            <a:r>
              <a:rPr lang="cs-CZ" altLang="cs-CZ" sz="1800" dirty="0"/>
              <a:t>Vlastní jmění / ekvita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881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Návrhy řešení rizik – DD výstup by měl obsahovat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cs-CZ" altLang="cs-CZ" dirty="0"/>
              <a:t>Snížení kupní ceny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Dodatečné DD procedury (před nebo po </a:t>
            </a:r>
            <a:r>
              <a:rPr lang="cs-CZ" altLang="cs-CZ" dirty="0" err="1"/>
              <a:t>closingu</a:t>
            </a:r>
            <a:r>
              <a:rPr lang="cs-CZ" altLang="cs-CZ" dirty="0"/>
              <a:t>) s případnými dopady na zajištění / cenu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Shromáždění dokumentace (převodní ceny)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Smluvní ochrana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Alternativní akviziční struktury bez přenosu daňových rizik</a:t>
            </a:r>
          </a:p>
          <a:p>
            <a:pPr>
              <a:spcBef>
                <a:spcPct val="80000"/>
              </a:spcBef>
            </a:pPr>
            <a:r>
              <a:rPr lang="cs-CZ" altLang="cs-CZ" dirty="0"/>
              <a:t>…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59873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zákon o přeměnách</a:t>
            </a:r>
          </a:p>
        </p:txBody>
      </p:sp>
    </p:spTree>
    <p:extLst>
      <p:ext uri="{BB962C8B-B14F-4D97-AF65-F5344CB8AC3E}">
        <p14:creationId xmlns:p14="http://schemas.microsoft.com/office/powerpoint/2010/main" val="37374133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6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Způsoby přeměn společností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ko-KR" sz="2000" dirty="0"/>
              <a:t>Fúze (§60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pPr lvl="1"/>
            <a:r>
              <a:rPr lang="cs-CZ" altLang="ko-KR" sz="1800" dirty="0"/>
              <a:t>Sloučení</a:t>
            </a:r>
          </a:p>
          <a:p>
            <a:pPr lvl="1"/>
            <a:r>
              <a:rPr lang="cs-CZ" altLang="ko-KR" sz="1800" dirty="0"/>
              <a:t>Splynutí</a:t>
            </a:r>
          </a:p>
          <a:p>
            <a:r>
              <a:rPr lang="cs-CZ" altLang="ko-KR" sz="2000" dirty="0"/>
              <a:t>Převod jmění na společníka (§337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r>
              <a:rPr lang="cs-CZ" altLang="ko-KR" sz="2000" dirty="0"/>
              <a:t>Rozdělení (§243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  <a:p>
            <a:pPr lvl="1"/>
            <a:r>
              <a:rPr lang="cs-CZ" altLang="ko-KR" sz="1800" dirty="0"/>
              <a:t>Rozštěpení</a:t>
            </a:r>
          </a:p>
          <a:p>
            <a:pPr lvl="2"/>
            <a:r>
              <a:rPr lang="cs-CZ" altLang="ko-KR" sz="1600" dirty="0"/>
              <a:t>se vznikem nových společností</a:t>
            </a:r>
          </a:p>
          <a:p>
            <a:pPr lvl="2"/>
            <a:r>
              <a:rPr lang="cs-CZ" altLang="ko-KR" sz="1600" dirty="0"/>
              <a:t>sloučením</a:t>
            </a:r>
          </a:p>
          <a:p>
            <a:pPr lvl="2"/>
            <a:r>
              <a:rPr lang="cs-CZ" altLang="ko-KR" sz="1600" dirty="0"/>
              <a:t>kombinace</a:t>
            </a:r>
          </a:p>
          <a:p>
            <a:pPr lvl="1"/>
            <a:r>
              <a:rPr lang="cs-CZ" altLang="ko-KR" sz="1800" dirty="0"/>
              <a:t>Odštěpením </a:t>
            </a:r>
          </a:p>
          <a:p>
            <a:pPr lvl="2"/>
            <a:r>
              <a:rPr lang="cs-CZ" altLang="ko-KR" sz="1600" dirty="0"/>
              <a:t>stejné varianty jako u rozštěpení</a:t>
            </a:r>
          </a:p>
          <a:p>
            <a:r>
              <a:rPr lang="cs-CZ" altLang="ko-KR" sz="2000" dirty="0"/>
              <a:t>Změna právní formy (§360 </a:t>
            </a:r>
            <a:r>
              <a:rPr lang="cs-CZ" altLang="ko-KR" sz="2000" dirty="0" err="1"/>
              <a:t>ZoP</a:t>
            </a:r>
            <a:r>
              <a:rPr lang="cs-CZ" altLang="ko-K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959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přeměny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Implementace příslušných směrnic EU upravujících přeměny společností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Všechny zúčastněné společnosti plní ustanovení národního práva, jemuž podléhají + jsou řešena kolizní ustanovení</a:t>
            </a:r>
          </a:p>
          <a:p>
            <a:pPr marL="228055" lvl="1" indent="-228055" defTabSz="781903"/>
            <a:r>
              <a:rPr lang="cs-CZ" dirty="0"/>
              <a:t>Nástupnická PO může umístit své sídlo do kteréhokoli členského státu</a:t>
            </a:r>
          </a:p>
          <a:p>
            <a:pPr marL="228055" lvl="1" indent="-228055" defTabSz="781903"/>
            <a:r>
              <a:rPr lang="cs-CZ" dirty="0"/>
              <a:t>Typy přeshraničních přeměn:</a:t>
            </a:r>
          </a:p>
          <a:p>
            <a:pPr marL="561993" lvl="1" indent="-228055" defTabSz="781903"/>
            <a:r>
              <a:rPr lang="cs-CZ" sz="1800" dirty="0"/>
              <a:t>Přeshraniční fúze</a:t>
            </a:r>
          </a:p>
          <a:p>
            <a:pPr marL="561993" lvl="1" indent="-228055" defTabSz="781903"/>
            <a:r>
              <a:rPr lang="cs-CZ" sz="1800" dirty="0"/>
              <a:t>Přeshraniční rozdělení</a:t>
            </a:r>
          </a:p>
          <a:p>
            <a:pPr marL="561993" lvl="1" indent="-228055" defTabSz="781903"/>
            <a:r>
              <a:rPr lang="cs-CZ" sz="1800" dirty="0"/>
              <a:t>Přeshraniční převod jmění</a:t>
            </a:r>
          </a:p>
          <a:p>
            <a:pPr marL="561993" lvl="1" indent="-228055" defTabSz="781903"/>
            <a:r>
              <a:rPr lang="cs-CZ" sz="1800" dirty="0"/>
              <a:t>Přeshraniční přemístění sídla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62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Fúze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1601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Sloučení</a:t>
            </a:r>
          </a:p>
          <a:p>
            <a:pPr marL="561993" lvl="1" indent="-228055" defTabSz="781903"/>
            <a:r>
              <a:rPr lang="en-US" sz="1800" dirty="0"/>
              <a:t>J</a:t>
            </a:r>
            <a:r>
              <a:rPr lang="cs-CZ" sz="1800" dirty="0"/>
              <a:t>mění zanikající společnosti A přechází na existující nástupnickou společnost 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C02E6A-E9FA-41C1-85A3-F8B3E03377FA}"/>
              </a:ext>
            </a:extLst>
          </p:cNvPr>
          <p:cNvSpPr txBox="1">
            <a:spLocks/>
          </p:cNvSpPr>
          <p:nvPr/>
        </p:nvSpPr>
        <p:spPr>
          <a:xfrm>
            <a:off x="457200" y="3377406"/>
            <a:ext cx="8229600" cy="11160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Splynutí</a:t>
            </a:r>
          </a:p>
          <a:p>
            <a:pPr marL="561993" lvl="1" indent="-228055" defTabSz="781903"/>
            <a:r>
              <a:rPr lang="en-US" sz="1800" dirty="0"/>
              <a:t>J</a:t>
            </a:r>
            <a:r>
              <a:rPr lang="cs-CZ" sz="1800" dirty="0"/>
              <a:t>mění zanikající společnosti A </a:t>
            </a:r>
            <a:r>
              <a:rPr lang="cs-CZ" sz="1800" dirty="0" err="1"/>
              <a:t>a</a:t>
            </a:r>
            <a:r>
              <a:rPr lang="cs-CZ" sz="1800" dirty="0"/>
              <a:t> B přechází na nově vzniklou nástupnickou společnost 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F1C4EA-B424-4E70-81EB-AD78185271E0}"/>
              </a:ext>
            </a:extLst>
          </p:cNvPr>
          <p:cNvGrpSpPr/>
          <p:nvPr/>
        </p:nvGrpSpPr>
        <p:grpSpPr>
          <a:xfrm>
            <a:off x="1233952" y="4641981"/>
            <a:ext cx="6333493" cy="722532"/>
            <a:chOff x="1233952" y="4641981"/>
            <a:chExt cx="6333493" cy="722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D0008-321E-4B34-A022-FDD186406ADC}"/>
                </a:ext>
              </a:extLst>
            </p:cNvPr>
            <p:cNvGrpSpPr/>
            <p:nvPr/>
          </p:nvGrpSpPr>
          <p:grpSpPr>
            <a:xfrm>
              <a:off x="1233952" y="4641981"/>
              <a:ext cx="6333493" cy="722532"/>
              <a:chOff x="1233952" y="2706468"/>
              <a:chExt cx="6333493" cy="722532"/>
            </a:xfrm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2E8A191C-9C8A-431D-AA0B-03E5DB92CA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33952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59A70AE1-84C7-4BC1-B82A-79D133A9C5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00385" y="270646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18C142D7-CB9D-4CDD-BC02-8EA5B98F29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488086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</p:grpSp>
        <p:sp>
          <p:nvSpPr>
            <p:cNvPr id="17" name="Plus Sign 16">
              <a:extLst>
                <a:ext uri="{FF2B5EF4-FFF2-40B4-BE49-F238E27FC236}">
                  <a16:creationId xmlns:a16="http://schemas.microsoft.com/office/drawing/2014/main" id="{8DFA6CF9-E64E-42B9-9140-B25D70799DDE}"/>
                </a:ext>
              </a:extLst>
            </p:cNvPr>
            <p:cNvSpPr/>
            <p:nvPr/>
          </p:nvSpPr>
          <p:spPr>
            <a:xfrm>
              <a:off x="3030583" y="4755728"/>
              <a:ext cx="491070" cy="495036"/>
            </a:xfrm>
            <a:prstGeom prst="mathPlus">
              <a:avLst>
                <a:gd name="adj1" fmla="val 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Equals 17">
              <a:extLst>
                <a:ext uri="{FF2B5EF4-FFF2-40B4-BE49-F238E27FC236}">
                  <a16:creationId xmlns:a16="http://schemas.microsoft.com/office/drawing/2014/main" id="{5C5CC8AE-64BE-45A7-B44E-917CDFF0253D}"/>
                </a:ext>
              </a:extLst>
            </p:cNvPr>
            <p:cNvSpPr/>
            <p:nvPr/>
          </p:nvSpPr>
          <p:spPr>
            <a:xfrm>
              <a:off x="5541172" y="4842137"/>
              <a:ext cx="655663" cy="322217"/>
            </a:xfrm>
            <a:prstGeom prst="mathEqual">
              <a:avLst>
                <a:gd name="adj1" fmla="val 10006"/>
                <a:gd name="adj2" fmla="val 1176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96B2DF-1A68-47BC-82B5-76FA967985B8}"/>
              </a:ext>
            </a:extLst>
          </p:cNvPr>
          <p:cNvGrpSpPr/>
          <p:nvPr/>
        </p:nvGrpSpPr>
        <p:grpSpPr>
          <a:xfrm>
            <a:off x="1233952" y="2506310"/>
            <a:ext cx="6333493" cy="722532"/>
            <a:chOff x="1233952" y="2506310"/>
            <a:chExt cx="6333493" cy="7225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DD88C2-680A-4562-B891-B30E1C36BD2D}"/>
                </a:ext>
              </a:extLst>
            </p:cNvPr>
            <p:cNvGrpSpPr/>
            <p:nvPr/>
          </p:nvGrpSpPr>
          <p:grpSpPr>
            <a:xfrm>
              <a:off x="1233952" y="2506310"/>
              <a:ext cx="6333493" cy="722532"/>
              <a:chOff x="1233952" y="2706468"/>
              <a:chExt cx="6333493" cy="722532"/>
            </a:xfrm>
          </p:grpSpPr>
          <p:sp>
            <p:nvSpPr>
              <p:cNvPr id="6" name="Rectangle 17">
                <a:extLst>
                  <a:ext uri="{FF2B5EF4-FFF2-40B4-BE49-F238E27FC236}">
                    <a16:creationId xmlns:a16="http://schemas.microsoft.com/office/drawing/2014/main" id="{B12EC70B-B60E-4C2B-9829-24047455E4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33952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1B21436-1EE3-44FB-9897-7C5E21AAAE44}"/>
                  </a:ext>
                </a:extLst>
              </p:cNvPr>
              <p:cNvCxnSpPr/>
              <p:nvPr/>
            </p:nvCxnSpPr>
            <p:spPr>
              <a:xfrm>
                <a:off x="2313311" y="3067734"/>
                <a:ext cx="1881988" cy="0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4384C4C9-588C-48AE-BFF3-34932D2B1B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00385" y="270646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9" name="Equals 8">
                <a:extLst>
                  <a:ext uri="{FF2B5EF4-FFF2-40B4-BE49-F238E27FC236}">
                    <a16:creationId xmlns:a16="http://schemas.microsoft.com/office/drawing/2014/main" id="{6E501BBD-5E32-4FB4-BAC1-6B5268032B67}"/>
                  </a:ext>
                </a:extLst>
              </p:cNvPr>
              <p:cNvSpPr/>
              <p:nvPr/>
            </p:nvSpPr>
            <p:spPr>
              <a:xfrm>
                <a:off x="5512526" y="2906625"/>
                <a:ext cx="655663" cy="322217"/>
              </a:xfrm>
              <a:prstGeom prst="mathEqual">
                <a:avLst>
                  <a:gd name="adj1" fmla="val 10006"/>
                  <a:gd name="adj2" fmla="val 11760"/>
                </a:avLst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17">
                <a:extLst>
                  <a:ext uri="{FF2B5EF4-FFF2-40B4-BE49-F238E27FC236}">
                    <a16:creationId xmlns:a16="http://schemas.microsoft.com/office/drawing/2014/main" id="{F63A8D10-BBD0-43D5-AB70-251891F9BB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488086" y="2706469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</p:grp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E576CEFA-8F52-47E0-B479-E3D805FE3CBE}"/>
                </a:ext>
              </a:extLst>
            </p:cNvPr>
            <p:cNvSpPr/>
            <p:nvPr/>
          </p:nvSpPr>
          <p:spPr>
            <a:xfrm>
              <a:off x="3159732" y="2582708"/>
              <a:ext cx="218720" cy="247517"/>
            </a:xfrm>
            <a:prstGeom prst="mathPlus">
              <a:avLst>
                <a:gd name="adj1" fmla="val 0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2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jmění na společníka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760991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Zrušení společnosti bez likvidace a převodu jmění na jednoho jejího společníka se sídlem v ČR (společnost A)</a:t>
            </a:r>
          </a:p>
          <a:p>
            <a:pPr marL="561993" lvl="1" indent="-228055" defTabSz="781903"/>
            <a:r>
              <a:rPr lang="cs-CZ" sz="1600" dirty="0"/>
              <a:t>Podmínky dle právních forem (u </a:t>
            </a:r>
            <a:r>
              <a:rPr lang="en-US" sz="1600" dirty="0" err="1"/>
              <a:t>s.r.o.</a:t>
            </a:r>
            <a:r>
              <a:rPr lang="cs-CZ" sz="1600" dirty="0"/>
              <a:t> </a:t>
            </a:r>
            <a:r>
              <a:rPr lang="en-US" sz="1600" dirty="0"/>
              <a:t>/</a:t>
            </a:r>
            <a:r>
              <a:rPr lang="cs-CZ" sz="1600" dirty="0"/>
              <a:t> </a:t>
            </a:r>
            <a:r>
              <a:rPr lang="en-US" sz="1600" dirty="0"/>
              <a:t>a.s.</a:t>
            </a:r>
            <a:r>
              <a:rPr lang="cs-CZ" sz="1600" dirty="0"/>
              <a:t> = 90% společník)</a:t>
            </a:r>
          </a:p>
          <a:p>
            <a:pPr marL="561993" lvl="1" indent="-228055" defTabSz="781903"/>
            <a:r>
              <a:rPr lang="cs-CZ" sz="1600" dirty="0"/>
              <a:t>Vytěsnění („</a:t>
            </a:r>
            <a:r>
              <a:rPr lang="cs-CZ" sz="1600" dirty="0" err="1"/>
              <a:t>squeeze-out</a:t>
            </a:r>
            <a:r>
              <a:rPr lang="cs-CZ" sz="1600" dirty="0"/>
              <a:t>“) ostatních společníků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Společnosti B,C nenabývají podíl na A, vypořádání (cash)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37F0E7-9A2F-42DF-8E5D-8C85DFAD9D35}"/>
              </a:ext>
            </a:extLst>
          </p:cNvPr>
          <p:cNvGrpSpPr/>
          <p:nvPr/>
        </p:nvGrpSpPr>
        <p:grpSpPr>
          <a:xfrm>
            <a:off x="457200" y="3332773"/>
            <a:ext cx="8012645" cy="2526116"/>
            <a:chOff x="457200" y="3332773"/>
            <a:chExt cx="8012645" cy="252611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02B38-7C5D-4E73-8E82-3809D4790A73}"/>
                </a:ext>
              </a:extLst>
            </p:cNvPr>
            <p:cNvCxnSpPr>
              <a:stCxn id="21" idx="2"/>
              <a:endCxn id="30" idx="0"/>
            </p:cNvCxnSpPr>
            <p:nvPr/>
          </p:nvCxnSpPr>
          <p:spPr>
            <a:xfrm>
              <a:off x="2483386" y="4055732"/>
              <a:ext cx="4250" cy="108062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E255363-BEF5-42CB-AAB3-A909B69B5E67}"/>
                </a:ext>
              </a:extLst>
            </p:cNvPr>
            <p:cNvGrpSpPr/>
            <p:nvPr/>
          </p:nvGrpSpPr>
          <p:grpSpPr>
            <a:xfrm>
              <a:off x="457200" y="3332773"/>
              <a:ext cx="8012645" cy="2526116"/>
              <a:chOff x="457200" y="3332773"/>
              <a:chExt cx="8012645" cy="2526116"/>
            </a:xfrm>
          </p:grpSpPr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B62C78A9-6B49-4B61-AE36-F26C9D55FA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57200" y="3333201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84F580E7-488E-44DC-859A-1C3139677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943706" y="3333201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FA409B5A-96CD-4AEF-9688-CB943EF0F5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30212" y="3332773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4601D16-B6FD-45FA-8BFC-4C4F89E1A410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 rot="16200000" flipH="1">
                <a:off x="1390558" y="3662053"/>
                <a:ext cx="699148" cy="1486505"/>
              </a:xfrm>
              <a:prstGeom prst="bentConnector2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7C7D7C84-5C52-49C6-9919-6C1B2ADB6181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flipV="1">
                <a:off x="2483385" y="4055304"/>
                <a:ext cx="1486507" cy="699576"/>
              </a:xfrm>
              <a:prstGeom prst="bentConnector2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77F0D12B-E0E5-4BF0-8E6D-0827222236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947956" y="5136358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9420C760-B3AF-42EE-846F-8AB26E809A89}"/>
                  </a:ext>
                </a:extLst>
              </p:cNvPr>
              <p:cNvSpPr/>
              <p:nvPr/>
            </p:nvSpPr>
            <p:spPr>
              <a:xfrm>
                <a:off x="4737572" y="4227762"/>
                <a:ext cx="522823" cy="442424"/>
              </a:xfrm>
              <a:prstGeom prst="rightArrow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C3D3A546-5AAC-4ADE-8E9F-197C340336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384679" y="4058065"/>
                <a:ext cx="1142500" cy="76479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 (D)</a:t>
                </a:r>
              </a:p>
            </p:txBody>
          </p:sp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5A906083-B549-4B5E-8CF3-62628FC8C8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671799" y="4139980"/>
                <a:ext cx="826713" cy="55340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C4A840F2-C48F-44E2-851C-224CCE4057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7643132" y="4139980"/>
                <a:ext cx="826713" cy="553408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155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Rozdělení(1)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Rozštěpení se založením nových společností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zaniká bez likvidace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mění přechází na nově vznikající nástupnické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společníci se stávají společníky nových nástupnických společností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„Zúčastněnou společností“ je pouze zanikající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rozštěpením sloučením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02F3F-2768-4C2D-86A0-46CE2EDD7D8D}"/>
              </a:ext>
            </a:extLst>
          </p:cNvPr>
          <p:cNvGrpSpPr/>
          <p:nvPr/>
        </p:nvGrpSpPr>
        <p:grpSpPr>
          <a:xfrm>
            <a:off x="1943706" y="3743942"/>
            <a:ext cx="5715863" cy="2008395"/>
            <a:chOff x="1943706" y="3743942"/>
            <a:chExt cx="5715863" cy="20083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D424A7-BBE3-40D8-8673-0645FF0B709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43706" y="3743942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C72C8EF-6421-4D89-A511-CD991306504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47956" y="5029806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26F85FE-9395-438B-9EDA-0109AFD8F363}"/>
                </a:ext>
              </a:extLst>
            </p:cNvPr>
            <p:cNvSpPr/>
            <p:nvPr/>
          </p:nvSpPr>
          <p:spPr>
            <a:xfrm>
              <a:off x="3655082" y="4466473"/>
              <a:ext cx="620827" cy="557630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05CDCC-BB9A-4219-B54A-793D4FB9A75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92746" y="3749645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0EAD02-617A-4999-9E43-BA5EC4BAD8E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68093" y="5024103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ED49474-F2CB-4182-85F5-E9CCA4FDC3A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580210" y="5024102"/>
              <a:ext cx="1079359" cy="72253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054C88C-C036-4D36-BE61-078C72E9ED17}"/>
                </a:ext>
              </a:extLst>
            </p:cNvPr>
            <p:cNvCxnSpPr>
              <a:cxnSpLocks/>
              <a:stCxn id="18" idx="2"/>
              <a:endCxn id="26" idx="0"/>
            </p:cNvCxnSpPr>
            <p:nvPr/>
          </p:nvCxnSpPr>
          <p:spPr>
            <a:xfrm>
              <a:off x="2483386" y="4466473"/>
              <a:ext cx="4250" cy="563333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54EF3E91-9D51-42D3-AAF4-63968E85764A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 rot="5400000">
              <a:off x="5544137" y="4335813"/>
              <a:ext cx="551927" cy="824653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E969D92-94B5-4DA8-A1BC-CA8663A8B91C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 rot="16200000" flipH="1">
              <a:off x="6400195" y="4304407"/>
              <a:ext cx="551926" cy="887464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75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Rozštěpení sloučením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zaniká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jmění přechází na existující nástupnické společnosti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Její společníci = společníky nástupnických společností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„Zúčastněnými společnostmi“ jsou zanikající i nástupnická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rozštěpením se založením nových společností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554B6A-8F78-43A5-8DFB-CAF0B3F72409}"/>
              </a:ext>
            </a:extLst>
          </p:cNvPr>
          <p:cNvGrpSpPr/>
          <p:nvPr/>
        </p:nvGrpSpPr>
        <p:grpSpPr>
          <a:xfrm>
            <a:off x="664332" y="3734729"/>
            <a:ext cx="7498069" cy="1961221"/>
            <a:chOff x="664332" y="3734729"/>
            <a:chExt cx="7498069" cy="19612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401A14-5C75-4143-BB01-0E37FB32DC7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4332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1</a:t>
              </a: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E21BE6C4-ABE5-4E04-97E0-B6CF56DABCE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8583" y="5024102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FB4004-D5B9-469D-A750-00AE21753276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>
              <a:off x="1130127" y="4361851"/>
              <a:ext cx="4251" cy="66225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80E437-2E06-4DF0-8E51-D8C1A38324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803218" y="3734729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2</a:t>
              </a: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D476BFB6-7487-4D92-BB3F-34AA0DC464C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807469" y="5024101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A0D7B6-9703-4B82-A558-E1B62C254BC9}"/>
                </a:ext>
              </a:extLst>
            </p:cNvPr>
            <p:cNvCxnSpPr>
              <a:cxnSpLocks/>
              <a:stCxn id="31" idx="2"/>
              <a:endCxn id="36" idx="0"/>
            </p:cNvCxnSpPr>
            <p:nvPr/>
          </p:nvCxnSpPr>
          <p:spPr>
            <a:xfrm>
              <a:off x="2269013" y="4358342"/>
              <a:ext cx="4251" cy="66575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B89E58-F0B1-4A1E-9E1B-A116EFF70A6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2950549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3</a:t>
              </a: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5F52E8A2-60C8-4D01-9E3D-B45BE4107A0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2954800" y="5024100"/>
              <a:ext cx="931590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C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578D7F-E448-481D-839A-73FB34843D5A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3416344" y="4361851"/>
              <a:ext cx="4251" cy="66224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F17888-7641-4381-9193-634FEBCF5CD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44595" y="3738284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456E5D-2811-4F7E-B04E-90FC2E77E88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083481" y="3738284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2CEF7-0866-4876-8056-AEA541E3E4E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230812" y="3738238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Spol.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E8C919-D152-4192-881E-2F62AF1966E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410389" y="4978107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  <a:r>
                <a:rPr lang="en-US" altLang="cs-CZ" sz="1800" dirty="0">
                  <a:solidFill>
                    <a:srgbClr val="808080"/>
                  </a:solidFill>
                  <a:latin typeface="+mj-lt"/>
                </a:rPr>
                <a:t>(B1)</a:t>
              </a: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79E510-F82C-485E-B675-4B6ACD4B14C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765017" y="4978111"/>
              <a:ext cx="931589" cy="62361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800" dirty="0">
                  <a:solidFill>
                    <a:srgbClr val="808080"/>
                  </a:solidFill>
                  <a:latin typeface="+mj-lt"/>
                </a:rPr>
                <a:t>C(B2)</a:t>
              </a: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8A74BB7-AFF7-4F0D-8B2F-7969CA614B7F}"/>
                </a:ext>
              </a:extLst>
            </p:cNvPr>
            <p:cNvSpPr/>
            <p:nvPr/>
          </p:nvSpPr>
          <p:spPr>
            <a:xfrm>
              <a:off x="4203844" y="4560592"/>
              <a:ext cx="423296" cy="261257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B52D6285-DFFA-40B1-9226-A49532BC805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rot="16200000" flipH="1">
              <a:off x="5272669" y="4499618"/>
              <a:ext cx="616210" cy="340768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03071430-69A7-46AD-B5A6-0127374C6C23}"/>
                </a:ext>
              </a:extLst>
            </p:cNvPr>
            <p:cNvCxnSpPr>
              <a:cxnSpLocks/>
              <a:stCxn id="42" idx="2"/>
              <a:endCxn id="44" idx="0"/>
            </p:cNvCxnSpPr>
            <p:nvPr/>
          </p:nvCxnSpPr>
          <p:spPr>
            <a:xfrm rot="5400000">
              <a:off x="5904625" y="4333456"/>
              <a:ext cx="616210" cy="673092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5F23BF0-E46C-4FDD-9491-F571B9B5EAEF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rot="16200000" flipH="1">
              <a:off x="6581937" y="4329236"/>
              <a:ext cx="616214" cy="681536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53EC132F-BBFD-4E30-B9B1-6DFD5A9E8600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rot="5400000">
              <a:off x="7219998" y="4501504"/>
              <a:ext cx="616262" cy="336957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075B57-75EF-4970-B8FD-D6DB12E61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8788" y="4978113"/>
              <a:ext cx="1078759" cy="717837"/>
            </a:xfrm>
            <a:prstGeom prst="line">
              <a:avLst/>
            </a:prstGeom>
            <a:ln w="12700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00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</a:t>
            </a:r>
            <a:r>
              <a:rPr lang="en-US" altLang="ko-KR" dirty="0"/>
              <a:t>3</a:t>
            </a:r>
            <a:r>
              <a:rPr lang="cs-CZ" altLang="ko-KR" dirty="0"/>
              <a:t>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Rozdělení odštěpením se založením nových společností („odštěpení“)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Rozdělovaná společnost NEZANIKÁ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Vyčleněná část jejího jmění přechází na nově vzniklou společnost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Společníci rozdělované = společníci nástupnické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800" dirty="0"/>
              <a:t>„Zúčastněnými společnostmi“ jsou pouze rozdělovaná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rozdělením odštěpením sloučením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69A157-0238-490D-AD69-C45CE1A60513}"/>
              </a:ext>
            </a:extLst>
          </p:cNvPr>
          <p:cNvGrpSpPr/>
          <p:nvPr/>
        </p:nvGrpSpPr>
        <p:grpSpPr>
          <a:xfrm>
            <a:off x="1706022" y="3739474"/>
            <a:ext cx="5671567" cy="2195231"/>
            <a:chOff x="1706022" y="3739474"/>
            <a:chExt cx="5671567" cy="21952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16B186-6C44-431B-AD54-4BC53F268ED2}"/>
                </a:ext>
              </a:extLst>
            </p:cNvPr>
            <p:cNvGrpSpPr/>
            <p:nvPr/>
          </p:nvGrpSpPr>
          <p:grpSpPr>
            <a:xfrm>
              <a:off x="1706022" y="4946019"/>
              <a:ext cx="1672904" cy="988686"/>
              <a:chOff x="1706022" y="4946019"/>
              <a:chExt cx="1672904" cy="98868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106183-4BEA-4AE0-A398-CFD8C97F01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06022" y="4946019"/>
                <a:ext cx="1176650" cy="988686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C4EFDC-8AC1-4D7A-9841-EAF58340A9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882672" y="4946019"/>
                <a:ext cx="496254" cy="988686"/>
              </a:xfrm>
              <a:prstGeom prst="rect">
                <a:avLst/>
              </a:prstGeom>
              <a:pattFill prst="wdUp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endParaRPr lang="cs-CZ" altLang="cs-CZ" sz="1800" dirty="0">
                  <a:solidFill>
                    <a:srgbClr val="808080"/>
                  </a:solidFill>
                  <a:latin typeface="+mj-lt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E81C11-4D06-4EDD-A45A-8BEC2D0139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904750" y="3739474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01162F-C8A5-45EC-94FA-C8152DD0602F}"/>
                </a:ext>
              </a:extLst>
            </p:cNvPr>
            <p:cNvCxnSpPr>
              <a:stCxn id="32" idx="2"/>
            </p:cNvCxnSpPr>
            <p:nvPr/>
          </p:nvCxnSpPr>
          <p:spPr>
            <a:xfrm flipH="1">
              <a:off x="2517774" y="4560201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C6FA6F8B-CEC4-412C-BC34-15A99F359BC7}"/>
                </a:ext>
              </a:extLst>
            </p:cNvPr>
            <p:cNvSpPr/>
            <p:nvPr/>
          </p:nvSpPr>
          <p:spPr>
            <a:xfrm>
              <a:off x="3942551" y="4560201"/>
              <a:ext cx="518020" cy="385818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E67FF6-F558-49D2-A6D6-254551DDFEE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589904" y="3739474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5F166C5-A3D3-4DF8-BC55-ACAD8B75ACA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15131" y="4870675"/>
              <a:ext cx="1176650" cy="98868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864A3-585E-474B-AB9E-07D01F2CD3B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815953" y="4870675"/>
              <a:ext cx="561636" cy="988686"/>
            </a:xfrm>
            <a:prstGeom prst="rect">
              <a:avLst/>
            </a:prstGeom>
            <a:pattFill prst="wdUpDiag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B1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2A3EC2CE-5778-446C-9153-9D137FC78797}"/>
                </a:ext>
              </a:extLst>
            </p:cNvPr>
            <p:cNvCxnSpPr>
              <a:stCxn id="35" idx="2"/>
              <a:endCxn id="49" idx="0"/>
            </p:cNvCxnSpPr>
            <p:nvPr/>
          </p:nvCxnSpPr>
          <p:spPr>
            <a:xfrm rot="5400000">
              <a:off x="5697956" y="4365702"/>
              <a:ext cx="310474" cy="699473"/>
            </a:xfrm>
            <a:prstGeom prst="bent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2123D568-DE99-4AB4-9375-774522A1CD4C}"/>
                </a:ext>
              </a:extLst>
            </p:cNvPr>
            <p:cNvCxnSpPr>
              <a:cxnSpLocks/>
              <a:stCxn id="35" idx="2"/>
              <a:endCxn id="51" idx="0"/>
            </p:cNvCxnSpPr>
            <p:nvPr/>
          </p:nvCxnSpPr>
          <p:spPr>
            <a:xfrm rot="16200000" flipH="1">
              <a:off x="6494613" y="4268517"/>
              <a:ext cx="310474" cy="893842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705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/>
              <a:t>Rozdělení (4)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239962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Rozdělení odštěpením sloučením</a:t>
            </a:r>
          </a:p>
          <a:p>
            <a:pPr marL="561993" lvl="1" indent="-228055" defTabSz="781903"/>
            <a:r>
              <a:rPr lang="cs-CZ" sz="1600" dirty="0"/>
              <a:t>Rozdělovaná společnost NEZANIKÁ</a:t>
            </a:r>
          </a:p>
          <a:p>
            <a:pPr marL="561993" lvl="1" indent="-228055" defTabSz="781903"/>
            <a:r>
              <a:rPr lang="cs-CZ" sz="1600" dirty="0"/>
              <a:t>Vyčleněná část jejího jmění přechází na již existující společnost</a:t>
            </a:r>
          </a:p>
          <a:p>
            <a:pPr marL="561993" lvl="1" indent="-228055" defTabSz="781903"/>
            <a:r>
              <a:rPr lang="cs-CZ" sz="1600" dirty="0"/>
              <a:t>Společníci rozdělované = společníci nástupnické společnosti</a:t>
            </a:r>
          </a:p>
          <a:p>
            <a:pPr marL="561993" lvl="1" indent="-228055" defTabSz="781903"/>
            <a:r>
              <a:rPr lang="cs-CZ" sz="1600" dirty="0"/>
              <a:t>„</a:t>
            </a:r>
            <a:r>
              <a:rPr lang="en-US" sz="1600" dirty="0"/>
              <a:t>Z</a:t>
            </a:r>
            <a:r>
              <a:rPr lang="cs-CZ" sz="1600" dirty="0"/>
              <a:t>účastněnými společnostmi“ jsou rozdělovaná i nástupnická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kombinovat s rozdělením odštěpením se založením nových společností</a:t>
            </a:r>
            <a:endParaRPr lang="en-US" sz="2000" dirty="0"/>
          </a:p>
          <a:p>
            <a:pPr marL="228055" indent="-228055" defTabSz="781903">
              <a:buNone/>
            </a:pPr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773571-4DD3-41D4-8464-7219DEC7E2D8}"/>
              </a:ext>
            </a:extLst>
          </p:cNvPr>
          <p:cNvGrpSpPr/>
          <p:nvPr/>
        </p:nvGrpSpPr>
        <p:grpSpPr>
          <a:xfrm>
            <a:off x="667921" y="3727747"/>
            <a:ext cx="7195134" cy="2057636"/>
            <a:chOff x="667921" y="3727747"/>
            <a:chExt cx="7195134" cy="2057636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B635015-DC56-4D3D-B50C-5F3F90B33820}"/>
                </a:ext>
              </a:extLst>
            </p:cNvPr>
            <p:cNvSpPr/>
            <p:nvPr/>
          </p:nvSpPr>
          <p:spPr>
            <a:xfrm>
              <a:off x="3942551" y="4560201"/>
              <a:ext cx="518020" cy="385818"/>
            </a:xfrm>
            <a:prstGeom prst="rightArrow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97E609-822E-48AB-BEAD-BFE287D7CC1C}"/>
                </a:ext>
              </a:extLst>
            </p:cNvPr>
            <p:cNvGrpSpPr/>
            <p:nvPr/>
          </p:nvGrpSpPr>
          <p:grpSpPr>
            <a:xfrm>
              <a:off x="667921" y="3739473"/>
              <a:ext cx="2970539" cy="2035908"/>
              <a:chOff x="667921" y="3739473"/>
              <a:chExt cx="2970539" cy="20359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41F358D-561F-4F7D-97D2-E865C2183BAA}"/>
                  </a:ext>
                </a:extLst>
              </p:cNvPr>
              <p:cNvGrpSpPr/>
              <p:nvPr/>
            </p:nvGrpSpPr>
            <p:grpSpPr>
              <a:xfrm>
                <a:off x="678702" y="4946018"/>
                <a:ext cx="1226050" cy="829363"/>
                <a:chOff x="1706022" y="4946019"/>
                <a:chExt cx="1672904" cy="98868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17A724D-9F5E-405E-B231-B1557EBAA3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1706022" y="4946019"/>
                  <a:ext cx="1176650" cy="988686"/>
                </a:xfrm>
                <a:prstGeom prst="rect">
                  <a:avLst/>
                </a:prstGeom>
                <a:solidFill>
                  <a:srgbClr val="FFD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2" tIns="45716" rIns="91432" bIns="45716" anchor="ctr"/>
                <a:lstStyle>
                  <a:lvl1pPr marL="12700" indent="-127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cs-CZ" altLang="cs-CZ" sz="1800" dirty="0">
                      <a:solidFill>
                        <a:srgbClr val="808080"/>
                      </a:solidFill>
                      <a:latin typeface="+mj-lt"/>
                    </a:rPr>
                    <a:t>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92B6F5-B0BA-4964-96E9-BC44B2CF00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2882672" y="4946019"/>
                  <a:ext cx="496254" cy="988686"/>
                </a:xfrm>
                <a:prstGeom prst="rect">
                  <a:avLst/>
                </a:prstGeom>
                <a:pattFill prst="wdUpDiag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lIns="91432" tIns="45716" rIns="91432" bIns="45716" anchor="ctr"/>
                <a:lstStyle>
                  <a:lvl1pPr marL="12700" indent="-127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endParaRPr lang="cs-CZ" altLang="cs-CZ" sz="1800" dirty="0">
                    <a:solidFill>
                      <a:srgbClr val="80808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7C6790-E2C4-42D1-B078-0C72B0F5E6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667921" y="3739473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5820A5E-EB37-4C41-8D8E-A4E66F38AAF8}"/>
                  </a:ext>
                </a:extLst>
              </p:cNvPr>
              <p:cNvCxnSpPr>
                <a:stCxn id="18" idx="2"/>
              </p:cNvCxnSpPr>
              <p:nvPr/>
            </p:nvCxnSpPr>
            <p:spPr>
              <a:xfrm flipH="1">
                <a:off x="1280945" y="4560200"/>
                <a:ext cx="1" cy="385818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42C10C-6DEA-4FAD-BA81-2E20E0CB08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12411" y="3739474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63EB91-F720-4E16-BAD4-D3FFF2263B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3586" y="4946018"/>
                <a:ext cx="1226049" cy="820727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D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CB210F0-84C3-485A-A90D-5CA309E62410}"/>
                  </a:ext>
                </a:extLst>
              </p:cNvPr>
              <p:cNvCxnSpPr/>
              <p:nvPr/>
            </p:nvCxnSpPr>
            <p:spPr>
              <a:xfrm flipH="1">
                <a:off x="2976610" y="4560201"/>
                <a:ext cx="1" cy="385818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556068-E6C2-44C8-8ECC-D1D14ED42E3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03296" y="4934292"/>
              <a:ext cx="1226048" cy="851091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652C6A-5544-4193-9E4B-F14A0DF25B8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92516" y="3727747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084C6E-6991-43AB-B651-15E99DDCADF2}"/>
                </a:ext>
              </a:extLst>
            </p:cNvPr>
            <p:cNvCxnSpPr>
              <a:stCxn id="39" idx="2"/>
            </p:cNvCxnSpPr>
            <p:nvPr/>
          </p:nvCxnSpPr>
          <p:spPr>
            <a:xfrm flipH="1">
              <a:off x="5505540" y="4548474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1D3B43-4A40-4CA6-9961-508839B7C47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37006" y="3727748"/>
              <a:ext cx="1226049" cy="820727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C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56ED5B-D3D7-439F-801E-A5E43A295C2A}"/>
                </a:ext>
              </a:extLst>
            </p:cNvPr>
            <p:cNvCxnSpPr/>
            <p:nvPr/>
          </p:nvCxnSpPr>
          <p:spPr>
            <a:xfrm flipH="1">
              <a:off x="7527470" y="4542775"/>
              <a:ext cx="1" cy="38581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677695-1051-4AB7-8725-248D3472ED3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000703" y="4920023"/>
              <a:ext cx="862352" cy="82936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800" dirty="0">
                  <a:solidFill>
                    <a:srgbClr val="808080"/>
                  </a:solidFill>
                  <a:latin typeface="+mj-lt"/>
                </a:rPr>
                <a:t>D(b)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EAF05B-B50C-4B13-84CC-5DAE982AFB7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6639855" y="4922653"/>
              <a:ext cx="363698" cy="829363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cs-CZ" altLang="cs-CZ" sz="18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54795BF9-A3B8-41F9-8656-366DE26E95C6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5516320" y="4735684"/>
              <a:ext cx="1915559" cy="184339"/>
            </a:xfrm>
            <a:prstGeom prst="bentConnector2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018BF93-FED5-49ED-9490-C0FD68B5E9B6}"/>
                </a:ext>
              </a:extLst>
            </p:cNvPr>
            <p:cNvCxnSpPr/>
            <p:nvPr/>
          </p:nvCxnSpPr>
          <p:spPr>
            <a:xfrm>
              <a:off x="1988598" y="5334704"/>
              <a:ext cx="266330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046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právní formy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Právně = přeměna, ale účetně ne </a:t>
            </a:r>
          </a:p>
          <a:p>
            <a:pPr marL="561993" lvl="1" indent="-228055" defTabSz="781903"/>
            <a:r>
              <a:rPr lang="cs-CZ" sz="1800" dirty="0"/>
              <a:t>„přeměna s výjimkou změny právní formy“ = např. §3 </a:t>
            </a:r>
            <a:r>
              <a:rPr lang="cs-CZ" sz="1800" dirty="0" err="1"/>
              <a:t>ZoÚ</a:t>
            </a:r>
            <a:endParaRPr lang="cs-CZ" sz="18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Při změně právní formy společnost </a:t>
            </a:r>
            <a:r>
              <a:rPr lang="cs-CZ" sz="2000" u="sng" dirty="0"/>
              <a:t>nezaniká</a:t>
            </a:r>
            <a:r>
              <a:rPr lang="cs-CZ" sz="2000" dirty="0"/>
              <a:t> a její jmění </a:t>
            </a:r>
            <a:r>
              <a:rPr lang="cs-CZ" sz="2000" u="sng" dirty="0"/>
              <a:t>nepřechází</a:t>
            </a:r>
            <a:r>
              <a:rPr lang="cs-CZ" sz="2000" dirty="0"/>
              <a:t> na jejího právního nástupce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Mění se pouze vnitřní právní poměry a právní postavení jejích společníků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 změně právní formy musí společnost splňovat podmínky stanovené pro danou právní formu (např. výši základního kapitálu, počet společníků apod.)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Změna k.s. na jinou obchodní korporaci a naopak – přiznání za období před zápisem změny do OR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Nerozdělený zisk při konverzi na k.s. a v.o.s. podléhá srážkové dani dle §36/2/r ZDP.</a:t>
            </a:r>
          </a:p>
          <a:p>
            <a:pPr marL="228055" indent="-228055" defTabSz="78190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54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Rozhodný den, právní účinky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353173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Rozhodným dnem fúze / rozdělení / převodu jmění (§10 </a:t>
            </a:r>
            <a:r>
              <a:rPr lang="cs-CZ" sz="2000" dirty="0" err="1"/>
              <a:t>ZoP</a:t>
            </a:r>
            <a:r>
              <a:rPr lang="cs-CZ" sz="2000" dirty="0"/>
              <a:t>)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Den, od něhož se jednání zanikající/nástupnické společnosti považuje z účetního hlediska za jednání na účet nástupnické společnosti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Právní účinky všech přeměn = zápis do obchodního rejstříku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Max 12 měsíců před podáním návrhu na zápis do OR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Lze retrospektivně i prospektivně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Nejpozději den zápisu do 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F6A870-0B57-4E0E-909B-F6176329500C}"/>
              </a:ext>
            </a:extLst>
          </p:cNvPr>
          <p:cNvGrpSpPr/>
          <p:nvPr/>
        </p:nvGrpSpPr>
        <p:grpSpPr>
          <a:xfrm>
            <a:off x="800053" y="4053411"/>
            <a:ext cx="7543894" cy="1810643"/>
            <a:chOff x="870059" y="1687402"/>
            <a:chExt cx="7543894" cy="181064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7A4D0-0767-43BD-9A2C-03CCC6B0498F}"/>
                </a:ext>
              </a:extLst>
            </p:cNvPr>
            <p:cNvCxnSpPr/>
            <p:nvPr/>
          </p:nvCxnSpPr>
          <p:spPr>
            <a:xfrm>
              <a:off x="1043608" y="2747850"/>
              <a:ext cx="7128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531D06-31E9-485E-B189-F017DC324189}"/>
                </a:ext>
              </a:extLst>
            </p:cNvPr>
            <p:cNvCxnSpPr/>
            <p:nvPr/>
          </p:nvCxnSpPr>
          <p:spPr>
            <a:xfrm>
              <a:off x="8172401" y="2692828"/>
              <a:ext cx="0" cy="13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AAC439-ACC1-473E-BFE2-A052AB389001}"/>
                </a:ext>
              </a:extLst>
            </p:cNvPr>
            <p:cNvSpPr txBox="1"/>
            <p:nvPr/>
          </p:nvSpPr>
          <p:spPr>
            <a:xfrm>
              <a:off x="870059" y="2337321"/>
              <a:ext cx="461581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r>
                <a:rPr lang="cs-CZ" sz="1100" dirty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79794-8AC4-488E-9716-B6BCF2A65EB1}"/>
                </a:ext>
              </a:extLst>
            </p:cNvPr>
            <p:cNvSpPr txBox="1"/>
            <p:nvPr/>
          </p:nvSpPr>
          <p:spPr>
            <a:xfrm>
              <a:off x="7715509" y="2352154"/>
              <a:ext cx="698444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r>
                <a:rPr lang="cs-CZ" sz="1100" dirty="0">
                  <a:solidFill>
                    <a:schemeClr val="bg1"/>
                  </a:solidFill>
                </a:rPr>
                <a:t>Zápis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636B98-1F67-4187-BA64-E9F991AC539C}"/>
                </a:ext>
              </a:extLst>
            </p:cNvPr>
            <p:cNvGrpSpPr/>
            <p:nvPr/>
          </p:nvGrpSpPr>
          <p:grpSpPr>
            <a:xfrm>
              <a:off x="1043608" y="1687402"/>
              <a:ext cx="6751200" cy="1810643"/>
              <a:chOff x="1043608" y="1687402"/>
              <a:chExt cx="6751200" cy="181064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5B6AB89-F7FD-4B22-B0BA-6161235AB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08" y="2679735"/>
                <a:ext cx="0" cy="1493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E2BB42D-C6D6-454E-BA65-DEC6EF879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608" y="3058081"/>
                <a:ext cx="583362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FA78882-7657-482C-8026-4E5EACB8ECDC}"/>
                  </a:ext>
                </a:extLst>
              </p:cNvPr>
              <p:cNvCxnSpPr/>
              <p:nvPr/>
            </p:nvCxnSpPr>
            <p:spPr>
              <a:xfrm>
                <a:off x="4089584" y="2679735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23A25CF-B0BF-4509-9914-02324F2888FD}"/>
                  </a:ext>
                </a:extLst>
              </p:cNvPr>
              <p:cNvCxnSpPr/>
              <p:nvPr/>
            </p:nvCxnSpPr>
            <p:spPr>
              <a:xfrm>
                <a:off x="5683434" y="2679735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59042A2-45B9-497C-B5D8-E63F805C43EC}"/>
                  </a:ext>
                </a:extLst>
              </p:cNvPr>
              <p:cNvCxnSpPr/>
              <p:nvPr/>
            </p:nvCxnSpPr>
            <p:spPr>
              <a:xfrm>
                <a:off x="6877234" y="2686281"/>
                <a:ext cx="0" cy="1362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D4157AA-5BE5-488D-8FBF-72D0C449F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484" y="2565788"/>
                <a:ext cx="95231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BB79F0-BF00-4AEC-BE42-B629E9487021}"/>
                  </a:ext>
                </a:extLst>
              </p:cNvPr>
              <p:cNvSpPr txBox="1"/>
              <p:nvPr/>
            </p:nvSpPr>
            <p:spPr>
              <a:xfrm>
                <a:off x="4359236" y="2225114"/>
                <a:ext cx="1025564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Min. 1 měsíc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BEE1B8-FF84-4852-8FB0-AEA8B0CFF4EC}"/>
                  </a:ext>
                </a:extLst>
              </p:cNvPr>
              <p:cNvSpPr txBox="1"/>
              <p:nvPr/>
            </p:nvSpPr>
            <p:spPr>
              <a:xfrm>
                <a:off x="3203485" y="1687402"/>
                <a:ext cx="1225548" cy="428744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cs-CZ" sz="1100" dirty="0">
                    <a:solidFill>
                      <a:schemeClr val="bg1"/>
                    </a:solidFill>
                  </a:rPr>
                  <a:t>Zveřejňování</a:t>
                </a:r>
              </a:p>
              <a:p>
                <a:pPr algn="ctr"/>
                <a:r>
                  <a:rPr lang="cs-CZ" sz="1100" dirty="0">
                    <a:solidFill>
                      <a:schemeClr val="bg1"/>
                    </a:solidFill>
                  </a:rPr>
                  <a:t>(i elektronický)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BC9DC4-957C-4FA4-9792-771313C89EA5}"/>
                  </a:ext>
                </a:extLst>
              </p:cNvPr>
              <p:cNvSpPr txBox="1"/>
              <p:nvPr/>
            </p:nvSpPr>
            <p:spPr>
              <a:xfrm>
                <a:off x="5384800" y="1693014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Valná hromada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C153F1-06B8-4270-9E8F-9D823645E6BA}"/>
                  </a:ext>
                </a:extLst>
              </p:cNvPr>
              <p:cNvSpPr txBox="1"/>
              <p:nvPr/>
            </p:nvSpPr>
            <p:spPr>
              <a:xfrm>
                <a:off x="3203485" y="3238578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Max. 12 měsíců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3D4548-AAB5-4992-8932-A5A8588474D8}"/>
                  </a:ext>
                </a:extLst>
              </p:cNvPr>
              <p:cNvSpPr txBox="1"/>
              <p:nvPr/>
            </p:nvSpPr>
            <p:spPr>
              <a:xfrm>
                <a:off x="6191252" y="2352154"/>
                <a:ext cx="1603556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r>
                  <a:rPr lang="cs-CZ" sz="1100" dirty="0">
                    <a:solidFill>
                      <a:schemeClr val="bg1"/>
                    </a:solidFill>
                  </a:rPr>
                  <a:t>Žádost o zápis fúze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E5C4E0-B1DC-4DD4-A888-EE6FBBCBC24D}"/>
                  </a:ext>
                </a:extLst>
              </p:cNvPr>
              <p:cNvCxnSpPr>
                <a:cxnSpLocks/>
                <a:stCxn id="38" idx="2"/>
              </p:cNvCxnSpPr>
              <p:nvPr/>
            </p:nvCxnSpPr>
            <p:spPr>
              <a:xfrm>
                <a:off x="3816259" y="2116146"/>
                <a:ext cx="198192" cy="495475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527DA22-0F59-40F2-89AB-0CF76D9C1C99}"/>
                  </a:ext>
                </a:extLst>
              </p:cNvPr>
              <p:cNvCxnSpPr>
                <a:cxnSpLocks/>
                <a:stCxn id="39" idx="2"/>
              </p:cNvCxnSpPr>
              <p:nvPr/>
            </p:nvCxnSpPr>
            <p:spPr>
              <a:xfrm flipH="1">
                <a:off x="5729586" y="1952481"/>
                <a:ext cx="267988" cy="63170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474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Akvizice - typy</a:t>
            </a:r>
            <a:endParaRPr lang="en-US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342" y="1582146"/>
            <a:ext cx="7934483" cy="13909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Koupě podílů / akcií (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Koupě obchodního závodu (nebo jeho části)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Koupě majetku (</a:t>
            </a:r>
            <a:r>
              <a:rPr lang="cs-CZ" dirty="0" err="1"/>
              <a:t>asset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56174" y="3884880"/>
            <a:ext cx="781910" cy="78191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9345" name="Group 569344">
            <a:extLst>
              <a:ext uri="{FF2B5EF4-FFF2-40B4-BE49-F238E27FC236}">
                <a16:creationId xmlns:a16="http://schemas.microsoft.com/office/drawing/2014/main" id="{229AE7B3-B4AE-4FA2-B2A5-877B5C07D82A}"/>
              </a:ext>
            </a:extLst>
          </p:cNvPr>
          <p:cNvGrpSpPr/>
          <p:nvPr/>
        </p:nvGrpSpPr>
        <p:grpSpPr>
          <a:xfrm>
            <a:off x="1845281" y="3545594"/>
            <a:ext cx="5256604" cy="1938352"/>
            <a:chOff x="1845281" y="3545594"/>
            <a:chExt cx="5256604" cy="19383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13038E-21FC-499D-8F5C-9BA210215D68}"/>
                </a:ext>
              </a:extLst>
            </p:cNvPr>
            <p:cNvGrpSpPr/>
            <p:nvPr/>
          </p:nvGrpSpPr>
          <p:grpSpPr>
            <a:xfrm>
              <a:off x="1845281" y="3545594"/>
              <a:ext cx="5256604" cy="1938352"/>
              <a:chOff x="1733194" y="2996954"/>
              <a:chExt cx="5256604" cy="19383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884D054-A4B5-466E-A8D7-83294FCE1785}"/>
                  </a:ext>
                </a:extLst>
              </p:cNvPr>
              <p:cNvGrpSpPr/>
              <p:nvPr/>
            </p:nvGrpSpPr>
            <p:grpSpPr>
              <a:xfrm>
                <a:off x="5686370" y="4028003"/>
                <a:ext cx="1303428" cy="836891"/>
                <a:chOff x="7655059" y="2917371"/>
                <a:chExt cx="1303428" cy="836891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5059" y="2927480"/>
                  <a:ext cx="835721" cy="826782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2575" y="3199270"/>
                  <a:ext cx="395787" cy="505978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F724AE-6666-4191-9450-3A7292991B9E}"/>
                    </a:ext>
                  </a:extLst>
                </p:cNvPr>
                <p:cNvSpPr/>
                <p:nvPr/>
              </p:nvSpPr>
              <p:spPr>
                <a:xfrm>
                  <a:off x="7689669" y="2917371"/>
                  <a:ext cx="1268818" cy="826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568D2A2-8DC7-4D6E-B32C-1709058C25A1}"/>
                  </a:ext>
                </a:extLst>
              </p:cNvPr>
              <p:cNvGrpSpPr/>
              <p:nvPr/>
            </p:nvGrpSpPr>
            <p:grpSpPr>
              <a:xfrm>
                <a:off x="3509886" y="4139595"/>
                <a:ext cx="1601794" cy="795711"/>
                <a:chOff x="6785573" y="4139595"/>
                <a:chExt cx="1601794" cy="795711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00027" y="4172853"/>
                  <a:ext cx="787340" cy="725828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5573" y="4139595"/>
                  <a:ext cx="842128" cy="795711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A0B2D4-AFCC-47B5-8B66-801702B4715F}"/>
                    </a:ext>
                  </a:extLst>
                </p:cNvPr>
                <p:cNvSpPr/>
                <p:nvPr/>
              </p:nvSpPr>
              <p:spPr>
                <a:xfrm>
                  <a:off x="6841636" y="4162745"/>
                  <a:ext cx="1428446" cy="7021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752120CB-863F-4946-B6CF-47D2110329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551418" y="2996954"/>
                <a:ext cx="1079359" cy="722531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Kupující</a:t>
                </a:r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ECE5D07B-40DA-49F1-8A72-320713DB66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33194" y="4139595"/>
                <a:ext cx="1079359" cy="725445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cs-CZ" altLang="cs-CZ" sz="1800" dirty="0">
                    <a:solidFill>
                      <a:srgbClr val="808080"/>
                    </a:solidFill>
                    <a:latin typeface="+mj-lt"/>
                  </a:rPr>
                  <a:t>A s.r.o.</a:t>
                </a:r>
              </a:p>
            </p:txBody>
          </p:sp>
        </p:grp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53224186-D7D4-40E3-960D-863404B9749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rot="5400000">
              <a:off x="3084018" y="3569068"/>
              <a:ext cx="420110" cy="1818224"/>
            </a:xfrm>
            <a:prstGeom prst="bentConnector3">
              <a:avLst>
                <a:gd name="adj1" fmla="val 37303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855F66A5-A5A5-4C78-A5FA-395CE8D3081D}"/>
                </a:ext>
              </a:extLst>
            </p:cNvPr>
            <p:cNvCxnSpPr>
              <a:cxnSpLocks/>
              <a:stCxn id="32" idx="2"/>
              <a:endCxn id="5" idx="0"/>
            </p:cNvCxnSpPr>
            <p:nvPr/>
          </p:nvCxnSpPr>
          <p:spPr>
            <a:xfrm rot="16200000" flipH="1">
              <a:off x="5181071" y="3290238"/>
              <a:ext cx="308518" cy="2264291"/>
            </a:xfrm>
            <a:prstGeom prst="bentConnector3">
              <a:avLst>
                <a:gd name="adj1" fmla="val 50772"/>
              </a:avLst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0CAFCD-022E-4136-A020-99F5C6956E26}"/>
                </a:ext>
              </a:extLst>
            </p:cNvPr>
            <p:cNvCxnSpPr>
              <a:cxnSpLocks/>
            </p:cNvCxnSpPr>
            <p:nvPr/>
          </p:nvCxnSpPr>
          <p:spPr>
            <a:xfrm>
              <a:off x="4203185" y="4422383"/>
              <a:ext cx="0" cy="164369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6320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jmění znalcem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Důvod ocenění = aby nástupnická společnost nezvýšila ZK více než je „čistý obchodní majetek“ zanikající společnosti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Pokud má dojít ke zvýšení ZK nástupnickou společností ze jmění zanikající společnosti → je třeba jmění zanikající společnosti ocenit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Ocenění se nevyžaduje: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Pokud nástupnická společnost nezvyšuje ZK ze jmění zanikající společnosti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Při fúzích nebo rozdělení v.o.s. nebo k.s.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Při změně právní formy na v.o.s. / k.s. (při změně na s.r.o. / a.s. ano)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600" dirty="0"/>
              <a:t>Pokud se jej společníci vzdají (a zákon to umožňuje)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Rozvahový den pro ocenění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RD předchází vyhotovení projektu: ke dni přecházející RD (datum vyhotovení konečné účetní závěrky)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RD po vyhotovení projektu: k datu poslední řádné nebo mimořádné účetní závěrky</a:t>
            </a:r>
          </a:p>
        </p:txBody>
      </p:sp>
    </p:spTree>
    <p:extLst>
      <p:ext uri="{BB962C8B-B14F-4D97-AF65-F5344CB8AC3E}">
        <p14:creationId xmlns:p14="http://schemas.microsoft.com/office/powerpoint/2010/main" val="2696328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– přehled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4579BC-B4C7-4E48-BCBC-25EA26D98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154634"/>
              </p:ext>
            </p:extLst>
          </p:nvPr>
        </p:nvGraphicFramePr>
        <p:xfrm>
          <a:off x="1129936" y="1367246"/>
          <a:ext cx="6884128" cy="4632956"/>
        </p:xfrm>
        <a:graphic>
          <a:graphicData uri="http://schemas.openxmlformats.org/drawingml/2006/table">
            <a:tbl>
              <a:tblPr firstRow="1" bandRow="1"/>
              <a:tblGrid>
                <a:gridCol w="382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b="0" noProof="0">
                          <a:solidFill>
                            <a:srgbClr val="FFFFFF"/>
                          </a:solidFill>
                        </a:rPr>
                        <a:t>Typ přeměny: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b="0" noProof="0" dirty="0">
                          <a:solidFill>
                            <a:srgbClr val="FFFFFF"/>
                          </a:solidFill>
                        </a:rPr>
                        <a:t>Přecenění: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>
                          <a:solidFill>
                            <a:srgbClr val="646464"/>
                          </a:solidFill>
                        </a:rPr>
                        <a:t>Sloučení </a:t>
                      </a:r>
                      <a:r>
                        <a:rPr lang="cs-CZ" sz="1800" u="sng" noProof="0">
                          <a:solidFill>
                            <a:srgbClr val="646464"/>
                          </a:solidFill>
                        </a:rPr>
                        <a:t>se</a:t>
                      </a:r>
                      <a:r>
                        <a:rPr lang="cs-CZ" sz="1800" u="none" noProof="0">
                          <a:solidFill>
                            <a:srgbClr val="646464"/>
                          </a:solidFill>
                        </a:rPr>
                        <a:t> zvýšením ZK</a:t>
                      </a:r>
                      <a:endParaRPr lang="cs-CZ" sz="1800" noProof="0">
                        <a:solidFill>
                          <a:srgbClr val="646464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Sloučení </a:t>
                      </a:r>
                      <a:r>
                        <a:rPr lang="cs-CZ" sz="1800" u="sng" noProof="0" dirty="0">
                          <a:solidFill>
                            <a:srgbClr val="646464"/>
                          </a:solidFill>
                        </a:rPr>
                        <a:t>bez</a:t>
                      </a:r>
                      <a:r>
                        <a:rPr lang="cs-CZ" sz="1800" u="none" noProof="0" dirty="0">
                          <a:solidFill>
                            <a:srgbClr val="646464"/>
                          </a:solidFill>
                        </a:rPr>
                        <a:t> zvýšení ZK</a:t>
                      </a:r>
                      <a:endParaRPr lang="cs-CZ" sz="1800" noProof="0" dirty="0">
                        <a:solidFill>
                          <a:srgbClr val="646464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94791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Převzetí jmění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44030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Splynutí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79796"/>
                  </a:ext>
                </a:extLst>
              </a:tr>
              <a:tr h="92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Rozštěpení se vznikem nových společností (de-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merger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Rozdělení odštěpením se vznikem nové společnosti (spin-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off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Ano, jen odštěpovaná část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Rozdělení odštěpením sloučením (spin-</a:t>
                      </a:r>
                      <a:r>
                        <a:rPr lang="cs-CZ" sz="1800" noProof="0" dirty="0" err="1">
                          <a:solidFill>
                            <a:srgbClr val="646464"/>
                          </a:solidFill>
                        </a:rPr>
                        <a:t>off</a:t>
                      </a:r>
                      <a:r>
                        <a:rPr lang="cs-CZ" sz="1800" noProof="0" dirty="0">
                          <a:solidFill>
                            <a:srgbClr val="646464"/>
                          </a:solidFill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cs-CZ" sz="1800" b="0" noProof="0" dirty="0">
                          <a:solidFill>
                            <a:srgbClr val="646464"/>
                          </a:solidFill>
                        </a:rPr>
                        <a:t>Ano, za stejných podmínek jako fúze sloučením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94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42317383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závěrky, zahajovací rozvahy</a:t>
            </a:r>
            <a:r>
              <a:rPr lang="cs-CZ" sz="2480" dirty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(Konečná) účetní závěrka = zúčastněné společnosti 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Ke dni předcházejícímu rozhodný den fúze nebo rozdělení (§11 </a:t>
            </a:r>
            <a:r>
              <a:rPr lang="cs-CZ" sz="1800" dirty="0" err="1"/>
              <a:t>ZoP</a:t>
            </a:r>
            <a:r>
              <a:rPr lang="cs-CZ" sz="1800" dirty="0"/>
              <a:t>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Zahajovací rozvaha = nástupnické společnosti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K rozhodnému dni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Zobrazuje situaci po dané přeměně (§11 </a:t>
            </a:r>
            <a:r>
              <a:rPr lang="cs-CZ" sz="1800" dirty="0" err="1"/>
              <a:t>ZoP</a:t>
            </a:r>
            <a:r>
              <a:rPr lang="cs-CZ" sz="1800" dirty="0"/>
              <a:t>) 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V příloze = rozhodnutí zda oceňovací rozdíl / goodwill, opravné položky, rezervy a přechodná aktiva a pasiva přechází na nástupnickou společnost (ČÚS č.011)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Konečné účetní závěrky a zahajovací rozvahy musí být (většinou) ověřeny auditorem (§12 </a:t>
            </a:r>
            <a:r>
              <a:rPr lang="cs-CZ" sz="2000" dirty="0" err="1"/>
              <a:t>ZoP</a:t>
            </a:r>
            <a:r>
              <a:rPr lang="cs-CZ" sz="2000" dirty="0"/>
              <a:t>)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Mezitímní účetní závěrka</a:t>
            </a:r>
          </a:p>
          <a:p>
            <a:pPr marL="815164" lvl="1" indent="-228055" defTabSz="781903">
              <a:buFont typeface="Arial" charset="0"/>
              <a:buChar char="►"/>
            </a:pPr>
            <a:r>
              <a:rPr lang="cs-CZ" sz="1800" dirty="0"/>
              <a:t>Pokud poslední závěrka před vyhotovením projektu přeměny je starší než 6 měsíců</a:t>
            </a:r>
          </a:p>
        </p:txBody>
      </p:sp>
    </p:spTree>
    <p:extLst>
      <p:ext uri="{BB962C8B-B14F-4D97-AF65-F5344CB8AC3E}">
        <p14:creationId xmlns:p14="http://schemas.microsoft.com/office/powerpoint/2010/main" val="4269067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70FE-F286-4FDD-A5FF-9D571CE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Účtování při fúzi – bez přecenění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E0E37E-3887-44BD-A6B3-C958156A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27647"/>
              </p:ext>
            </p:extLst>
          </p:nvPr>
        </p:nvGraphicFramePr>
        <p:xfrm>
          <a:off x="540716" y="2461942"/>
          <a:ext cx="2470272" cy="11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24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1608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44779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00161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9075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37033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Akcie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19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7F16BEA-1049-4C1A-8E4E-81DE1C528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77769"/>
              </p:ext>
            </p:extLst>
          </p:nvPr>
        </p:nvGraphicFramePr>
        <p:xfrm>
          <a:off x="598019" y="4022457"/>
          <a:ext cx="2362895" cy="11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76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2551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653838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16730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6319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18EA1A3-682F-4C72-A013-7F40CC3C7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7776"/>
              </p:ext>
            </p:extLst>
          </p:nvPr>
        </p:nvGraphicFramePr>
        <p:xfrm>
          <a:off x="3856322" y="2484347"/>
          <a:ext cx="385215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42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610247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86607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33743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384989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Vyloučení podílu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 celkem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54790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27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61F1B-E619-4301-BC53-0A2003DCFB04}"/>
              </a:ext>
            </a:extLst>
          </p:cNvPr>
          <p:cNvSpPr txBox="1">
            <a:spLocks/>
          </p:cNvSpPr>
          <p:nvPr/>
        </p:nvSpPr>
        <p:spPr>
          <a:xfrm>
            <a:off x="490644" y="1320671"/>
            <a:ext cx="7637419" cy="978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Přecenění jmění zanikající společnosti NE vyžadováno</a:t>
            </a:r>
            <a:endParaRPr lang="en-US" sz="1800" dirty="0"/>
          </a:p>
          <a:p>
            <a:pPr defTabSz="891859"/>
            <a:r>
              <a:rPr lang="cs-CZ" sz="1800" dirty="0"/>
              <a:t>„</a:t>
            </a:r>
            <a:r>
              <a:rPr lang="cs-CZ" sz="1800" dirty="0" err="1"/>
              <a:t>Upstream</a:t>
            </a:r>
            <a:r>
              <a:rPr lang="cs-CZ" sz="1800" dirty="0"/>
              <a:t>“– dceřiná společnost B fúzuje do mateřské společnosti A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376529-30AB-47A2-A844-FCF6CCA52061}"/>
              </a:ext>
            </a:extLst>
          </p:cNvPr>
          <p:cNvSpPr txBox="1">
            <a:spLocks/>
          </p:cNvSpPr>
          <p:nvPr/>
        </p:nvSpPr>
        <p:spPr>
          <a:xfrm>
            <a:off x="3023264" y="4180430"/>
            <a:ext cx="5589513" cy="1915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Akcie společnosti A ve společnosti B se vyloučí proti vlastnímu kapitálu společnosti A+B v zahajovací rozvaze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800" dirty="0"/>
              <a:t>Záporný VK = praktický problém (zápis fúze do obchodního rejstříku, dopad na nízkou kapitalizaci, apo</a:t>
            </a:r>
            <a:r>
              <a:rPr lang="cs-CZ" sz="1600" dirty="0"/>
              <a:t>d.)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B9F18D-FD87-437A-8C15-A0C5C7A64900}"/>
              </a:ext>
            </a:extLst>
          </p:cNvPr>
          <p:cNvCxnSpPr>
            <a:cxnSpLocks/>
          </p:cNvCxnSpPr>
          <p:nvPr/>
        </p:nvCxnSpPr>
        <p:spPr>
          <a:xfrm flipV="1">
            <a:off x="1775852" y="3749475"/>
            <a:ext cx="0" cy="27298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2C6BD-F47E-42E9-80E0-A5539C92EA9D}"/>
              </a:ext>
            </a:extLst>
          </p:cNvPr>
          <p:cNvCxnSpPr>
            <a:cxnSpLocks/>
          </p:cNvCxnSpPr>
          <p:nvPr/>
        </p:nvCxnSpPr>
        <p:spPr>
          <a:xfrm>
            <a:off x="3297675" y="3066071"/>
            <a:ext cx="359925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93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70FE-F286-4FDD-A5FF-9D571CE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Účtování při fúzi – s přeceněním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E0E37E-3887-44BD-A6B3-C958156A8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6068"/>
              </p:ext>
            </p:extLst>
          </p:nvPr>
        </p:nvGraphicFramePr>
        <p:xfrm>
          <a:off x="490642" y="1885730"/>
          <a:ext cx="2470272" cy="11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24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31608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44779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00161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9075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37033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Akcie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19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7F16BEA-1049-4C1A-8E4E-81DE1C528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88045"/>
              </p:ext>
            </p:extLst>
          </p:nvPr>
        </p:nvGraphicFramePr>
        <p:xfrm>
          <a:off x="544330" y="3408402"/>
          <a:ext cx="2362895" cy="11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776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542279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644110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416730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56319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18EA1A3-682F-4C72-A013-7F40CC3C7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443347"/>
              </p:ext>
            </p:extLst>
          </p:nvPr>
        </p:nvGraphicFramePr>
        <p:xfrm>
          <a:off x="3856322" y="2278514"/>
          <a:ext cx="385215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42">
                  <a:extLst>
                    <a:ext uri="{9D8B030D-6E8A-4147-A177-3AD203B41FA5}">
                      <a16:colId xmlns:a16="http://schemas.microsoft.com/office/drawing/2014/main" val="491922242"/>
                    </a:ext>
                  </a:extLst>
                </a:gridCol>
                <a:gridCol w="610247">
                  <a:extLst>
                    <a:ext uri="{9D8B030D-6E8A-4147-A177-3AD203B41FA5}">
                      <a16:colId xmlns:a16="http://schemas.microsoft.com/office/drawing/2014/main" val="1574589393"/>
                    </a:ext>
                  </a:extLst>
                </a:gridCol>
                <a:gridCol w="886607">
                  <a:extLst>
                    <a:ext uri="{9D8B030D-6E8A-4147-A177-3AD203B41FA5}">
                      <a16:colId xmlns:a16="http://schemas.microsoft.com/office/drawing/2014/main" val="3205047601"/>
                    </a:ext>
                  </a:extLst>
                </a:gridCol>
                <a:gridCol w="1054758">
                  <a:extLst>
                    <a:ext uri="{9D8B030D-6E8A-4147-A177-3AD203B41FA5}">
                      <a16:colId xmlns:a16="http://schemas.microsoft.com/office/drawing/2014/main" val="2838915971"/>
                    </a:ext>
                  </a:extLst>
                </a:gridCol>
              </a:tblGrid>
              <a:tr h="233743">
                <a:tc gridSpan="4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Společnost A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6433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Majetek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350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VK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84989"/>
                  </a:ext>
                </a:extLst>
              </a:tr>
              <a:tr h="384989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Oceň. </a:t>
                      </a:r>
                      <a:r>
                        <a:rPr lang="cs-CZ" sz="1100" dirty="0" err="1">
                          <a:solidFill>
                            <a:schemeClr val="bg2"/>
                          </a:solidFill>
                        </a:rPr>
                        <a:t>rozd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35493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 err="1">
                          <a:solidFill>
                            <a:schemeClr val="bg2"/>
                          </a:solidFill>
                        </a:rPr>
                        <a:t>Vylouč</a:t>
                      </a:r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. podílu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-100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54790"/>
                  </a:ext>
                </a:extLst>
              </a:tr>
              <a:tr h="248051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Půjčka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bg2"/>
                          </a:solidFill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227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61F1B-E619-4301-BC53-0A2003DCFB04}"/>
              </a:ext>
            </a:extLst>
          </p:cNvPr>
          <p:cNvSpPr txBox="1">
            <a:spLocks/>
          </p:cNvSpPr>
          <p:nvPr/>
        </p:nvSpPr>
        <p:spPr>
          <a:xfrm>
            <a:off x="490644" y="1320672"/>
            <a:ext cx="7637419" cy="379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/>
            <a:r>
              <a:rPr lang="cs-CZ" sz="1800" dirty="0"/>
              <a:t>„</a:t>
            </a:r>
            <a:r>
              <a:rPr lang="cs-CZ" sz="1800" dirty="0" err="1"/>
              <a:t>Upstream</a:t>
            </a:r>
            <a:r>
              <a:rPr lang="cs-CZ" sz="1800" dirty="0"/>
              <a:t>“– dceřiná společnost B fúzuje do mateřské společnosti A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376529-30AB-47A2-A844-FCF6CCA52061}"/>
              </a:ext>
            </a:extLst>
          </p:cNvPr>
          <p:cNvSpPr txBox="1">
            <a:spLocks/>
          </p:cNvSpPr>
          <p:nvPr/>
        </p:nvSpPr>
        <p:spPr>
          <a:xfrm>
            <a:off x="598020" y="4922318"/>
            <a:ext cx="8014758" cy="1173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Znalec přecení majetek (HIM) B o 200 nahoru, daňová hodnota zůstane stejná. 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Pro přecenění majetku B musí být vyšší než cena akcií A</a:t>
            </a:r>
          </a:p>
          <a:p>
            <a:pPr defTabSz="891859" eaLnBrk="0" hangingPunct="0">
              <a:spcBef>
                <a:spcPct val="50000"/>
              </a:spcBef>
            </a:pPr>
            <a:r>
              <a:rPr lang="cs-CZ" sz="1600" dirty="0"/>
              <a:t>Odpis oceňovacího rozdílu bude snižovat </a:t>
            </a:r>
            <a:r>
              <a:rPr lang="cs-CZ" sz="1600" dirty="0" err="1"/>
              <a:t>distribuovatelné</a:t>
            </a:r>
            <a:r>
              <a:rPr lang="cs-CZ" sz="1600" dirty="0"/>
              <a:t> zisky do budoucna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B9F18D-FD87-437A-8C15-A0C5C7A64900}"/>
              </a:ext>
            </a:extLst>
          </p:cNvPr>
          <p:cNvCxnSpPr/>
          <p:nvPr/>
        </p:nvCxnSpPr>
        <p:spPr>
          <a:xfrm flipV="1">
            <a:off x="1725778" y="3108860"/>
            <a:ext cx="0" cy="21401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2C6BD-F47E-42E9-80E0-A5539C92EA9D}"/>
              </a:ext>
            </a:extLst>
          </p:cNvPr>
          <p:cNvCxnSpPr>
            <a:cxnSpLocks/>
          </p:cNvCxnSpPr>
          <p:nvPr/>
        </p:nvCxnSpPr>
        <p:spPr>
          <a:xfrm>
            <a:off x="3297675" y="3066071"/>
            <a:ext cx="359925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EC0069-5B49-456F-B25E-EF0A378E4308}"/>
              </a:ext>
            </a:extLst>
          </p:cNvPr>
          <p:cNvSpPr txBox="1">
            <a:spLocks/>
          </p:cNvSpPr>
          <p:nvPr/>
        </p:nvSpPr>
        <p:spPr>
          <a:xfrm>
            <a:off x="3557546" y="3988885"/>
            <a:ext cx="4570517" cy="711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1859" eaLnBrk="0" hangingPunct="0">
              <a:spcBef>
                <a:spcPct val="50000"/>
              </a:spcBef>
              <a:buNone/>
            </a:pPr>
            <a:r>
              <a:rPr lang="cs-CZ" sz="1600" dirty="0">
                <a:solidFill>
                  <a:srgbClr val="2C973E"/>
                </a:solidFill>
              </a:rPr>
              <a:t>Přecenění je promítnuto v zahajovací rozvaze dle § 54b/4 </a:t>
            </a:r>
            <a:r>
              <a:rPr lang="cs-CZ" sz="1600" dirty="0" err="1">
                <a:solidFill>
                  <a:srgbClr val="2C973E"/>
                </a:solidFill>
              </a:rPr>
              <a:t>VoÚ</a:t>
            </a:r>
            <a:r>
              <a:rPr lang="cs-CZ" sz="1600" dirty="0">
                <a:solidFill>
                  <a:srgbClr val="2C973E"/>
                </a:solidFill>
              </a:rPr>
              <a:t>. případně až po otevření knih nástupnické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664884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Přecenění jmění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Pro účetní účely = pokud </a:t>
            </a:r>
            <a:r>
              <a:rPr lang="cs-CZ" sz="2000" dirty="0" err="1"/>
              <a:t>ZoP</a:t>
            </a:r>
            <a:r>
              <a:rPr lang="cs-CZ" sz="2000" dirty="0"/>
              <a:t> vyžaduje ocenění obchodního jmění při přeměně společnosti (§ 27/3 </a:t>
            </a:r>
            <a:r>
              <a:rPr lang="cs-CZ" sz="2000" dirty="0" err="1"/>
              <a:t>ZoÚ</a:t>
            </a:r>
            <a:r>
              <a:rPr lang="cs-CZ" sz="2000" dirty="0"/>
              <a:t>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Obecně 41x „Oceňovací rozdíly z přecenění“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Nevyžaduje-li </a:t>
            </a:r>
            <a:r>
              <a:rPr lang="cs-CZ" sz="1600" dirty="0" err="1"/>
              <a:t>ZoP</a:t>
            </a:r>
            <a:r>
              <a:rPr lang="cs-CZ" sz="1600" dirty="0"/>
              <a:t> ocenění = přebírá účetní hodnoty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Goodwill vs. oceňovací rozdíl (viz výše)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Účetně odpisuje 60 / 180 měsíců (§ 6/3/c a 7/10 Vyhlášky)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Dopad odpisu na budoucí distribuci zisků / nízkou kapitalizaci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Přecenění u přeměn není daňově efektivní = nedaňové odpisy goodwillu / oceň. rozdílu</a:t>
            </a:r>
          </a:p>
          <a:p>
            <a:pPr marL="538376" indent="-228055" defTabSz="781903">
              <a:buFont typeface="Arial" charset="0"/>
              <a:buChar char="►"/>
            </a:pPr>
            <a:endParaRPr lang="cs-CZ" sz="2000" dirty="0"/>
          </a:p>
          <a:p>
            <a:pPr marL="538376" indent="-228055" defTabSz="781903">
              <a:buFont typeface="Arial" charset="0"/>
              <a:buChar char="►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2989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Odložená daň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Přecenění aktiv → rozdíly mezi daněmi a účetnictvím → dopad na odloženou daň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Účetní hodnota je zvýšena / snížena na reálnou hodnotu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Daňová základna zůstává v principu nezměněna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Účtování o odložené dani (ČÚS č.003)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Specificky pro přeměny téměř neupraveno 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600" dirty="0"/>
              <a:t>NÚR I-3 – před zákonem o přeměnách – zastaralé (účtování u zanikající)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 praxi se odložená daň často neúčtuje (pokud byla zohledněna v ocenění znalce)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Alternativa – ocenění netto → </a:t>
            </a:r>
            <a:r>
              <a:rPr lang="cs-CZ" sz="2000" dirty="0" err="1"/>
              <a:t>brutace</a:t>
            </a:r>
            <a:r>
              <a:rPr lang="cs-CZ" sz="2000" dirty="0"/>
              <a:t> (ocenění představuje 81% hodnoty aktiva) → zvýšení na 100% + současné zaúčtování ODZ</a:t>
            </a:r>
          </a:p>
        </p:txBody>
      </p:sp>
    </p:spTree>
    <p:extLst>
      <p:ext uri="{BB962C8B-B14F-4D97-AF65-F5344CB8AC3E}">
        <p14:creationId xmlns:p14="http://schemas.microsoft.com/office/powerpoint/2010/main" val="3057958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daň z příjmů</a:t>
            </a:r>
          </a:p>
        </p:txBody>
      </p:sp>
    </p:spTree>
    <p:extLst>
      <p:ext uri="{BB962C8B-B14F-4D97-AF65-F5344CB8AC3E}">
        <p14:creationId xmlns:p14="http://schemas.microsoft.com/office/powerpoint/2010/main" val="115351686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Neutralita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„Neutralitu“ lze chápat jako souhrn těchto hlavních rysů: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Nezdanění rozdílu mezi daňovou bází a reálnou hodnotou (nechová se jako „domnělý“ prodej)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Přenos daňové báze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Stejný odpis co do výše a času (nástupnické společnosti pokračují)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Stejný daňový zisk z prodeje nebo jiné realizace majetku 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Úhrada pohledávek se nezdaňuje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Daňové opravné položky se převezmou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Daňová ztráta se převezme (obdobně jiná daňová „aktiva“)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Závazky včetně budoucích budou mít stejný daňový dopad z pohledu uznatelnosti nebo zániku</a:t>
            </a:r>
          </a:p>
          <a:p>
            <a:pPr marL="1273389" lvl="2" indent="-228055" defTabSz="781903">
              <a:buFont typeface="Arial" charset="0"/>
              <a:buChar char="►"/>
            </a:pPr>
            <a:r>
              <a:rPr lang="cs-CZ" sz="1600" dirty="0"/>
              <a:t>Nabývací cena podílů/akcií je zachována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DPH se neodvádí, nárok a podmínky odpočtu DPH zachovány</a:t>
            </a:r>
          </a:p>
        </p:txBody>
      </p:sp>
    </p:spTree>
    <p:extLst>
      <p:ext uri="{BB962C8B-B14F-4D97-AF65-F5344CB8AC3E}">
        <p14:creationId xmlns:p14="http://schemas.microsoft.com/office/powerpoint/2010/main" val="38848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akcií</a:t>
            </a:r>
            <a:r>
              <a:rPr lang="cs-CZ" dirty="0"/>
              <a:t> </a:t>
            </a:r>
            <a:r>
              <a:rPr lang="en-GB" dirty="0"/>
              <a:t>/</a:t>
            </a:r>
            <a:r>
              <a:rPr lang="cs-CZ" dirty="0"/>
              <a:t> </a:t>
            </a:r>
            <a:r>
              <a:rPr lang="en-GB" dirty="0" err="1"/>
              <a:t>podílů</a:t>
            </a:r>
            <a:r>
              <a:rPr lang="cs-CZ" dirty="0"/>
              <a:t> (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622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Neutralita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Snaha o neutralitu především v §23a až 23c ZDP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Ve §23d ZDP speciální podmínky pro převod ztrát a položek odčitatelných od ZD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Hlavním důvodem/cílem přeměny nesmí být snížení/vyhnutí se daňové povinnosti = musí existovat řádné ekonomické důvody (zákon </a:t>
            </a:r>
            <a:r>
              <a:rPr lang="cs-CZ" sz="1800" dirty="0" err="1"/>
              <a:t>příkladmo</a:t>
            </a:r>
            <a:r>
              <a:rPr lang="cs-CZ" sz="1800" dirty="0"/>
              <a:t> uvádí „restrukturalizace nebo zvýšení efektivity“)</a:t>
            </a:r>
          </a:p>
          <a:p>
            <a:pPr marL="905089" lvl="1" indent="-228055" defTabSz="781903">
              <a:buFont typeface="Arial" charset="0"/>
              <a:buChar char="►"/>
            </a:pPr>
            <a:r>
              <a:rPr lang="cs-CZ" sz="1800" dirty="0"/>
              <a:t>Pokud nástupnickou společností je společnost, která po dobu delší 12 </a:t>
            </a:r>
            <a:r>
              <a:rPr lang="cs-CZ" sz="1800" dirty="0" err="1"/>
              <a:t>měs</a:t>
            </a:r>
            <a:r>
              <a:rPr lang="cs-CZ" sz="1800" dirty="0"/>
              <a:t>. před přeměnou nevykonávala činnost – má se za to, že neexistují řádné ekonomické důvody (nelze uplatnit §23a-23c ZDP), pokud poplatník neprokáže jinak</a:t>
            </a:r>
          </a:p>
        </p:txBody>
      </p:sp>
    </p:spTree>
    <p:extLst>
      <p:ext uri="{BB962C8B-B14F-4D97-AF65-F5344CB8AC3E}">
        <p14:creationId xmlns:p14="http://schemas.microsoft.com/office/powerpoint/2010/main" val="165435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Zdaň</a:t>
            </a:r>
            <a:r>
              <a:rPr lang="en-US" dirty="0" err="1"/>
              <a:t>ovac</a:t>
            </a:r>
            <a:r>
              <a:rPr lang="cs-CZ" dirty="0"/>
              <a:t>í období / období, za které se podává přiznání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055" defTabSz="781903">
              <a:buFont typeface="Arial" charset="0"/>
              <a:buChar char="►"/>
            </a:pPr>
            <a:r>
              <a:rPr lang="cs-CZ" sz="2000" dirty="0"/>
              <a:t>Účetní období (§3/2 - 5 </a:t>
            </a:r>
            <a:r>
              <a:rPr lang="cs-CZ" sz="2000" dirty="0" err="1"/>
              <a:t>ZoÚ</a:t>
            </a:r>
            <a:r>
              <a:rPr lang="cs-CZ" sz="2000" dirty="0"/>
              <a:t>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předcházející rozhodnému dni přeměny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od rozhodného dne do konce kalendářního/hospodářského roku, ve kterém byla přeměna zapsána do OR</a:t>
            </a:r>
          </a:p>
          <a:p>
            <a:pPr indent="-228055" defTabSz="781903">
              <a:buFont typeface="Arial" charset="0"/>
              <a:buChar char="►"/>
            </a:pPr>
            <a:r>
              <a:rPr lang="cs-CZ" sz="2000" dirty="0"/>
              <a:t>Zdaňovací období dle §21a ZDP 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Období od rozhodného dne do konce kalendářního / hospodářského roku, ve kterém byla přeměna zapsána do OR (§21a ZDP)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Standardní lhůta</a:t>
            </a:r>
          </a:p>
          <a:p>
            <a:pPr indent="-228055" defTabSz="781903">
              <a:buFont typeface="Arial" charset="0"/>
              <a:buChar char="►"/>
            </a:pPr>
            <a:r>
              <a:rPr lang="cs-CZ" sz="2000" dirty="0"/>
              <a:t>Období, za které se podává přiznání - období předcházející (§38ma ZDP)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RD fúze, rozdělení, převodu jmění, pokud RD není 1. den účetního období (lhůta 3 měsíce)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/>
              <a:t>Dni zápisu změny právní formy k.s. </a:t>
            </a:r>
            <a:r>
              <a:rPr lang="cs-CZ" sz="1800" dirty="0">
                <a:sym typeface="Wingdings" panose="05000000000000000000" pitchFamily="2" charset="2"/>
              </a:rPr>
              <a:t> s.r.o., a.s.</a:t>
            </a:r>
          </a:p>
          <a:p>
            <a:pPr lvl="1" indent="-228055" defTabSz="781903">
              <a:buFont typeface="Arial" charset="0"/>
              <a:buChar char="►"/>
            </a:pPr>
            <a:r>
              <a:rPr lang="cs-CZ" sz="1800" dirty="0">
                <a:sym typeface="Wingdings" panose="05000000000000000000" pitchFamily="2" charset="2"/>
              </a:rPr>
              <a:t>Dni přemístění sídla z ČR</a:t>
            </a:r>
            <a:endParaRPr lang="cs-CZ" sz="1800" dirty="0">
              <a:solidFill>
                <a:srgbClr val="FF0000"/>
              </a:solidFill>
            </a:endParaRPr>
          </a:p>
          <a:p>
            <a:pPr indent="-228055" defTabSz="781903">
              <a:buFont typeface="Arial" charset="0"/>
              <a:buChar char="►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4575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ztráty – převzetí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Nástupnická společnost může převzít daňovou ztrátu, která nebyla dosud uplatněna (§ 23c/8/b)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Převzatou ztrátu lze uplatnit v zdaňovacích obdobích zbývajících do 5-ti zdaňovacích obdobích bezprostředně následujících po zdaňovacím období, za které byla ztráta vyměřena (§ 23c/8/b)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Rozdělení / odštěpení = jak alokovat?</a:t>
            </a:r>
          </a:p>
          <a:p>
            <a:pPr marL="304074" indent="-304074" defTabSz="781903">
              <a:buFont typeface="Arial" charset="0"/>
              <a:buChar char="►"/>
            </a:pPr>
            <a:r>
              <a:rPr lang="cs-CZ" sz="2000" dirty="0"/>
              <a:t>Ztrátu lze převzít pouze pokud: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Jsou-li splněny podmínky § 23c/9 ZDP (společnosti jsou rezidenty ČR nebo EU a mají předepsanou právní formu)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Hlavním důvodem přeměny není snížení nebo vyhnutí se daňové povinnosti (§ 23d/2 ZDP) </a:t>
            </a:r>
          </a:p>
          <a:p>
            <a:pPr marL="670787" lvl="1" indent="-304074" defTabSz="781903">
              <a:buFont typeface="Arial" charset="0"/>
              <a:buChar char="►"/>
            </a:pPr>
            <a:r>
              <a:rPr lang="cs-CZ" sz="1800" dirty="0"/>
              <a:t>Správci daně byl oznámen postup dle § 23c ZDP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0934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ztráty – uplatnění (§ 38na)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074" indent="-304074">
              <a:buFont typeface="Arial" charset="0"/>
              <a:buChar char="►"/>
            </a:pPr>
            <a:r>
              <a:rPr lang="cs-CZ" sz="2000" dirty="0"/>
              <a:t>Do výše části základu daně připadajícího na „stejné činnosti“ vykonávané </a:t>
            </a:r>
            <a:r>
              <a:rPr lang="en-US" sz="2000" dirty="0"/>
              <a:t>[</a:t>
            </a:r>
            <a:r>
              <a:rPr lang="cs-CZ" sz="2000" dirty="0"/>
              <a:t>společností, které ztráty vznikly</a:t>
            </a:r>
            <a:r>
              <a:rPr lang="en-US" sz="2000" dirty="0"/>
              <a:t>] </a:t>
            </a:r>
            <a:r>
              <a:rPr lang="cs-CZ" sz="2000" dirty="0"/>
              <a:t>v období kdy ztráta vyměřena (§ 38na/4,5 ZDP) </a:t>
            </a:r>
          </a:p>
          <a:p>
            <a:pPr marL="304074" indent="-304074">
              <a:buFont typeface="Arial" charset="0"/>
              <a:buChar char="►"/>
            </a:pPr>
            <a:r>
              <a:rPr lang="cs-CZ" sz="2000" dirty="0"/>
              <a:t>Část základu daně = na základě poměru tržeb za vlastní výkony a zboží zaúčtovaných do výnosů</a:t>
            </a:r>
          </a:p>
          <a:p>
            <a:pPr marL="304074" indent="-304074">
              <a:buFont typeface="Arial" charset="0"/>
              <a:buChar char="►"/>
            </a:pPr>
            <a:r>
              <a:rPr lang="cs-CZ" sz="2000" dirty="0"/>
              <a:t>Složitý + nejasný výklad (jaké tržby, klasifikace činností…)</a:t>
            </a:r>
          </a:p>
          <a:p>
            <a:pPr marL="638011" lvl="1" indent="-304074"/>
            <a:r>
              <a:rPr lang="cs-CZ" sz="1600" dirty="0"/>
              <a:t>Závazné posouzení (ex post)</a:t>
            </a:r>
          </a:p>
        </p:txBody>
      </p:sp>
    </p:spTree>
    <p:extLst>
      <p:ext uri="{BB962C8B-B14F-4D97-AF65-F5344CB8AC3E}">
        <p14:creationId xmlns:p14="http://schemas.microsoft.com/office/powerpoint/2010/main" val="770566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Přeměny – DPH</a:t>
            </a:r>
          </a:p>
        </p:txBody>
      </p:sp>
    </p:spTree>
    <p:extLst>
      <p:ext uri="{BB962C8B-B14F-4D97-AF65-F5344CB8AC3E}">
        <p14:creationId xmlns:p14="http://schemas.microsoft.com/office/powerpoint/2010/main" val="287441419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 – obecně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dirty="0"/>
              <a:t>Obecný záměr – přeměny by měly být daňově neutrální</a:t>
            </a:r>
            <a:endParaRPr lang="cs-CZ" sz="2480" dirty="0"/>
          </a:p>
          <a:p>
            <a:pPr marL="561993" lvl="1" indent="-228055" defTabSz="781903"/>
            <a:r>
              <a:rPr lang="cs-CZ" dirty="0"/>
              <a:t>Nejedná o dodání zboží / poskytnutí služby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cs-CZ" dirty="0"/>
              <a:t>není předmětem DPH    </a:t>
            </a:r>
          </a:p>
          <a:p>
            <a:pPr marL="561993" lvl="1" indent="-228055" defTabSz="781903"/>
            <a:r>
              <a:rPr lang="cs-CZ" dirty="0"/>
              <a:t>Výslovná úprava chybí</a:t>
            </a:r>
          </a:p>
          <a:p>
            <a:pPr marL="561993" lvl="1" indent="-228055" defTabSz="781903"/>
            <a:r>
              <a:rPr lang="cs-CZ" dirty="0"/>
              <a:t>DPH obecně sleduje právní stav</a:t>
            </a:r>
          </a:p>
          <a:p>
            <a:pPr marL="561993" lvl="1" indent="-228055" defTabSz="781903"/>
            <a:r>
              <a:rPr lang="cs-CZ" dirty="0"/>
              <a:t>Zápis v obchodním rejstříku, ne rozhodný den!</a:t>
            </a:r>
          </a:p>
        </p:txBody>
      </p:sp>
    </p:spTree>
    <p:extLst>
      <p:ext uri="{BB962C8B-B14F-4D97-AF65-F5344CB8AC3E}">
        <p14:creationId xmlns:p14="http://schemas.microsoft.com/office/powerpoint/2010/main" val="3043001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DPH – plátce a registrace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Vznik plátcovství </a:t>
            </a:r>
          </a:p>
          <a:p>
            <a:pPr marL="435749" lvl="1" indent="-137105" defTabSz="781903">
              <a:spcBef>
                <a:spcPct val="50000"/>
              </a:spcBef>
              <a:buFont typeface="Arial" charset="0"/>
              <a:buChar char="−"/>
            </a:pPr>
            <a:r>
              <a:rPr lang="cs-CZ" dirty="0"/>
              <a:t>Pokud zanikající společnost byla plátcem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nástupnická se stává plátcem dnem zápisu přeměny do obchodního rejstříku (§ 94 ZDPH)</a:t>
            </a:r>
          </a:p>
          <a:p>
            <a:pPr marL="435749" lvl="1" indent="-137105" defTabSz="781903">
              <a:spcBef>
                <a:spcPct val="50000"/>
              </a:spcBef>
              <a:buFont typeface="Arial" charset="0"/>
              <a:buChar char="−"/>
            </a:pPr>
            <a:r>
              <a:rPr lang="cs-CZ" dirty="0"/>
              <a:t>Odštěpení  = problém (rozdělovaná společnost nezaniká)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nástupnická se nestává plátcem automaticky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Registrace plátce = do 15 dnů od zápisu do rejstříku</a:t>
            </a:r>
          </a:p>
          <a:p>
            <a:pPr marL="200906" indent="-200906" defTabSz="781903">
              <a:buFont typeface="Arial" charset="0"/>
              <a:buChar char="►"/>
            </a:pPr>
            <a:r>
              <a:rPr lang="cs-CZ" dirty="0"/>
              <a:t>Změna právní formy = plátcovství nezaniká</a:t>
            </a:r>
          </a:p>
          <a:p>
            <a:pPr marL="534844" lvl="1" indent="-200906" defTabSz="781903"/>
            <a:r>
              <a:rPr lang="cs-CZ" dirty="0"/>
              <a:t>Musí do 15 dnů od zápisu oznámit správci daně</a:t>
            </a:r>
          </a:p>
        </p:txBody>
      </p:sp>
    </p:spTree>
    <p:extLst>
      <p:ext uri="{BB962C8B-B14F-4D97-AF65-F5344CB8AC3E}">
        <p14:creationId xmlns:p14="http://schemas.microsoft.com/office/powerpoint/2010/main" val="31889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3C14C93-3D21-4092-9BC3-A482A219F4F9}"/>
              </a:ext>
            </a:extLst>
          </p:cNvPr>
          <p:cNvSpPr txBox="1">
            <a:spLocks/>
          </p:cNvSpPr>
          <p:nvPr/>
        </p:nvSpPr>
        <p:spPr>
          <a:xfrm>
            <a:off x="455614" y="2607468"/>
            <a:ext cx="8229600" cy="1643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000" b="1" dirty="0">
                <a:solidFill>
                  <a:schemeClr val="bg2"/>
                </a:solidFill>
                <a:latin typeface="+mj-lt"/>
              </a:rPr>
              <a:t>Vybrané struktury</a:t>
            </a:r>
          </a:p>
        </p:txBody>
      </p:sp>
    </p:spTree>
    <p:extLst>
      <p:ext uri="{BB962C8B-B14F-4D97-AF65-F5344CB8AC3E}">
        <p14:creationId xmlns:p14="http://schemas.microsoft.com/office/powerpoint/2010/main" val="408226393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(1)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939" y="1135038"/>
            <a:ext cx="5229496" cy="3694294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Co? “přesun“ akvizičního úvěru do nakupované společnosti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Cíl – pohledávka věřitele přímo proti společnosti, jejíž aktiva generují CF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Proč? Preference věřitele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100" dirty="0" err="1"/>
              <a:t>Debt</a:t>
            </a:r>
            <a:r>
              <a:rPr lang="cs-CZ" sz="1100" dirty="0"/>
              <a:t> </a:t>
            </a:r>
            <a:r>
              <a:rPr lang="cs-CZ" sz="1100" dirty="0" err="1"/>
              <a:t>servicing</a:t>
            </a:r>
            <a:r>
              <a:rPr lang="cs-CZ" sz="1100" dirty="0"/>
              <a:t> </a:t>
            </a:r>
          </a:p>
          <a:p>
            <a:pPr marL="594768" lvl="1" indent="-228055" defTabSz="781903">
              <a:buFont typeface="Arial" charset="0"/>
              <a:buChar char="►"/>
            </a:pPr>
            <a:r>
              <a:rPr lang="cs-CZ" sz="1100" dirty="0"/>
              <a:t>Vymahatelnost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Daňový aspekt – uznatelnost úroku (?)</a:t>
            </a:r>
          </a:p>
          <a:p>
            <a:pPr marL="0" indent="0" defTabSz="781903">
              <a:buNone/>
            </a:pPr>
            <a:r>
              <a:rPr lang="cs-CZ" sz="1400" b="1" dirty="0" err="1"/>
              <a:t>debt</a:t>
            </a:r>
            <a:r>
              <a:rPr lang="cs-CZ" sz="1400" b="1" dirty="0"/>
              <a:t> </a:t>
            </a:r>
            <a:r>
              <a:rPr lang="cs-CZ" sz="1400" b="1" dirty="0" err="1"/>
              <a:t>servicing</a:t>
            </a:r>
            <a:r>
              <a:rPr lang="cs-CZ" sz="1400" b="1" dirty="0"/>
              <a:t> / </a:t>
            </a:r>
            <a:r>
              <a:rPr lang="cs-CZ" sz="1400" b="1" dirty="0" err="1"/>
              <a:t>debt</a:t>
            </a:r>
            <a:r>
              <a:rPr lang="cs-CZ" sz="1400" b="1" dirty="0"/>
              <a:t> </a:t>
            </a:r>
            <a:r>
              <a:rPr lang="cs-CZ" sz="1400" b="1" dirty="0" err="1"/>
              <a:t>push-down</a:t>
            </a:r>
            <a:r>
              <a:rPr lang="cs-CZ" sz="1400" b="1" dirty="0"/>
              <a:t> – hypotetické alternativy fúze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Výplata dividend – </a:t>
            </a:r>
            <a:r>
              <a:rPr lang="cs-CZ" sz="1400" dirty="0" err="1"/>
              <a:t>timing</a:t>
            </a:r>
            <a:r>
              <a:rPr lang="cs-CZ" sz="1400" dirty="0"/>
              <a:t> (nemusí jít interim), WHT, nedostatek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Snížení </a:t>
            </a:r>
            <a:r>
              <a:rPr lang="cs-CZ" sz="1400" dirty="0" err="1"/>
              <a:t>equity</a:t>
            </a:r>
            <a:r>
              <a:rPr lang="cs-CZ" sz="1400" dirty="0"/>
              <a:t> – procesně náročnější, zdanění(?), nedostatek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 err="1"/>
              <a:t>Debt</a:t>
            </a:r>
            <a:r>
              <a:rPr lang="cs-CZ" sz="1400" dirty="0"/>
              <a:t>-to-</a:t>
            </a:r>
            <a:r>
              <a:rPr lang="cs-CZ" sz="1400" dirty="0" err="1"/>
              <a:t>equity</a:t>
            </a:r>
            <a:r>
              <a:rPr lang="cs-CZ" sz="1400" dirty="0"/>
              <a:t> swap (dluhem financovaná výplata dividend / </a:t>
            </a:r>
            <a:r>
              <a:rPr lang="cs-CZ" sz="1400" dirty="0" err="1"/>
              <a:t>equity</a:t>
            </a:r>
            <a:r>
              <a:rPr lang="cs-CZ" sz="1400" dirty="0"/>
              <a:t>) – uznatelnost úroku(?), zdanění výplaty(?), dostatek </a:t>
            </a:r>
            <a:r>
              <a:rPr lang="cs-CZ" sz="1400" dirty="0" err="1"/>
              <a:t>equity</a:t>
            </a:r>
            <a:endParaRPr lang="cs-CZ" sz="1400" dirty="0"/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 err="1"/>
              <a:t>Upstream</a:t>
            </a:r>
            <a:r>
              <a:rPr lang="cs-CZ" sz="1400" dirty="0"/>
              <a:t> </a:t>
            </a:r>
            <a:r>
              <a:rPr lang="cs-CZ" sz="1400" dirty="0" err="1"/>
              <a:t>loan</a:t>
            </a:r>
            <a:r>
              <a:rPr lang="cs-CZ" sz="1400" dirty="0"/>
              <a:t> – úrokový výnos, právní aspekty, (WHT), jak v budoucnu uhradit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Refinancování stávajících půjček 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Konverze na k.s. (prakticky nemusí fungovat, ekonomické důvody pro konverzi?)</a:t>
            </a:r>
          </a:p>
          <a:p>
            <a:pPr marL="228055" indent="-228055" defTabSz="781903">
              <a:buFont typeface="Arial" charset="0"/>
              <a:buChar char="►"/>
            </a:pPr>
            <a:r>
              <a:rPr lang="cs-CZ" sz="1400" dirty="0"/>
              <a:t>Tax </a:t>
            </a:r>
            <a:r>
              <a:rPr lang="cs-CZ" sz="1400" dirty="0" err="1"/>
              <a:t>consolidation</a:t>
            </a:r>
            <a:endParaRPr lang="cs-CZ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E4271F-9E0D-405C-B553-397523827190}"/>
              </a:ext>
            </a:extLst>
          </p:cNvPr>
          <p:cNvGrpSpPr/>
          <p:nvPr/>
        </p:nvGrpSpPr>
        <p:grpSpPr>
          <a:xfrm>
            <a:off x="796338" y="1759130"/>
            <a:ext cx="2425834" cy="2862379"/>
            <a:chOff x="796338" y="1759130"/>
            <a:chExt cx="2425834" cy="2862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106183-4BEA-4AE0-A398-CFD8C97F019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96338" y="3833853"/>
              <a:ext cx="1176650" cy="78765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OpCo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E81C11-4D06-4EDD-A45A-8BEC2D0139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96339" y="2266546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s-CZ" altLang="cs-CZ" sz="1200" dirty="0" err="1">
                  <a:solidFill>
                    <a:srgbClr val="808080"/>
                  </a:solidFill>
                  <a:latin typeface="+mj-lt"/>
                </a:rPr>
                <a:t>HoldCo</a:t>
              </a: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/SPV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01162F-C8A5-45EC-94FA-C8152DD0602F}"/>
                </a:ext>
              </a:extLst>
            </p:cNvPr>
            <p:cNvCxnSpPr>
              <a:cxnSpLocks/>
              <a:stCxn id="32" idx="2"/>
              <a:endCxn id="28" idx="0"/>
            </p:cNvCxnSpPr>
            <p:nvPr/>
          </p:nvCxnSpPr>
          <p:spPr>
            <a:xfrm flipH="1">
              <a:off x="1384663" y="3054205"/>
              <a:ext cx="1" cy="779648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9B26D-9C8F-42C5-8AD0-1CEDD63544F0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1" y="1843610"/>
              <a:ext cx="1" cy="42293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1131F7C4-0691-4E10-A451-C6A2443B894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62447" y="175913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7A3F09-5A02-4FA8-B9E2-06C0B7F17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2013" y="3054206"/>
              <a:ext cx="1280158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BE3327-ACE2-4F48-A5A8-169D42EBBEDC}"/>
                </a:ext>
              </a:extLst>
            </p:cNvPr>
            <p:cNvSpPr txBox="1"/>
            <p:nvPr/>
          </p:nvSpPr>
          <p:spPr>
            <a:xfrm>
              <a:off x="1996624" y="2755194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919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675-A001-4100-83FD-E0FCD3CD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(2)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F6CE-AA3B-4887-9669-F42135C4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7638"/>
            <a:ext cx="4114800" cy="449548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Fúze </a:t>
            </a:r>
          </a:p>
          <a:p>
            <a:r>
              <a:rPr lang="cs-CZ" sz="1400" dirty="0"/>
              <a:t>25/1/</a:t>
            </a:r>
            <a:r>
              <a:rPr lang="cs-CZ" sz="1400" dirty="0" err="1"/>
              <a:t>zk</a:t>
            </a:r>
            <a:r>
              <a:rPr lang="cs-CZ" sz="1400" dirty="0"/>
              <a:t> - vztah mateřská a dceřiná až po 12 měsících; fúzí zaniká (RD)</a:t>
            </a:r>
          </a:p>
          <a:p>
            <a:r>
              <a:rPr lang="cs-CZ" sz="1400" dirty="0"/>
              <a:t>25/1/i – náklad na příjmy, které nejsou předmětem daně, na příjmy osvobozené nebo nezahrnované do základu daně</a:t>
            </a:r>
          </a:p>
          <a:p>
            <a:r>
              <a:rPr lang="cs-CZ" sz="1400" dirty="0"/>
              <a:t>Od začátku plán fúze, vynaložena na nabytí aktiv generujících zdanitelný příjem, žádné dividendy</a:t>
            </a:r>
          </a:p>
          <a:p>
            <a:r>
              <a:rPr lang="cs-CZ" sz="1400" dirty="0" err="1"/>
              <a:t>Upstream</a:t>
            </a:r>
            <a:endParaRPr lang="cs-CZ" sz="1400" dirty="0"/>
          </a:p>
          <a:p>
            <a:r>
              <a:rPr lang="cs-CZ" sz="1400" dirty="0"/>
              <a:t>Projektová dokumentace, podmínka banky</a:t>
            </a:r>
          </a:p>
          <a:p>
            <a:r>
              <a:rPr lang="cs-CZ" sz="1400" dirty="0"/>
              <a:t>KV KDP, NSS</a:t>
            </a:r>
          </a:p>
          <a:p>
            <a:r>
              <a:rPr lang="cs-CZ" sz="1400" dirty="0"/>
              <a:t>Modelování dopadu na </a:t>
            </a:r>
            <a:r>
              <a:rPr lang="cs-CZ" sz="1400" dirty="0" err="1"/>
              <a:t>equity</a:t>
            </a:r>
            <a:r>
              <a:rPr lang="cs-CZ" sz="1400" dirty="0"/>
              <a:t> + odpisy </a:t>
            </a:r>
            <a:r>
              <a:rPr lang="cs-CZ" sz="1400" dirty="0" err="1"/>
              <a:t>gwillu</a:t>
            </a:r>
            <a:r>
              <a:rPr lang="cs-CZ" sz="1400" dirty="0"/>
              <a:t> v dalších letech </a:t>
            </a: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cs-CZ" sz="1400" dirty="0"/>
              <a:t> dopad na </a:t>
            </a:r>
            <a:r>
              <a:rPr lang="cs-CZ" sz="1400" dirty="0" err="1"/>
              <a:t>thin</a:t>
            </a:r>
            <a:r>
              <a:rPr lang="cs-CZ" sz="1400" dirty="0"/>
              <a:t> cap (pokud jiné IC </a:t>
            </a:r>
            <a:r>
              <a:rPr lang="cs-CZ" sz="1400" dirty="0" err="1"/>
              <a:t>loans</a:t>
            </a:r>
            <a:r>
              <a:rPr lang="cs-CZ" sz="1400" dirty="0"/>
              <a:t>) + distribuční kapacitu. </a:t>
            </a:r>
          </a:p>
          <a:p>
            <a:r>
              <a:rPr lang="cs-CZ" sz="1400" dirty="0"/>
              <a:t>SILON case - 7 </a:t>
            </a:r>
            <a:r>
              <a:rPr lang="cs-CZ" sz="1400" dirty="0" err="1"/>
              <a:t>Afs</a:t>
            </a:r>
            <a:r>
              <a:rPr lang="cs-CZ" sz="1400" dirty="0"/>
              <a:t> 55/2013</a:t>
            </a:r>
          </a:p>
          <a:p>
            <a:r>
              <a:rPr lang="cs-CZ" sz="1400" dirty="0"/>
              <a:t>Intra </a:t>
            </a:r>
            <a:r>
              <a:rPr lang="cs-CZ" sz="1400" dirty="0" err="1"/>
              <a:t>group</a:t>
            </a:r>
            <a:r>
              <a:rPr lang="cs-CZ" sz="1400" dirty="0"/>
              <a:t> </a:t>
            </a:r>
            <a:r>
              <a:rPr lang="cs-CZ" sz="1400" dirty="0" err="1"/>
              <a:t>debt</a:t>
            </a:r>
            <a:r>
              <a:rPr lang="cs-CZ" sz="1400" dirty="0"/>
              <a:t> </a:t>
            </a:r>
            <a:r>
              <a:rPr lang="cs-CZ" sz="1400" dirty="0" err="1"/>
              <a:t>push</a:t>
            </a:r>
            <a:r>
              <a:rPr lang="cs-CZ" sz="1400" dirty="0"/>
              <a:t> </a:t>
            </a:r>
            <a:r>
              <a:rPr lang="cs-CZ" sz="1400" dirty="0" err="1"/>
              <a:t>down</a:t>
            </a:r>
            <a:r>
              <a:rPr lang="cs-CZ" sz="1400" dirty="0"/>
              <a:t> CTP 9 </a:t>
            </a:r>
            <a:r>
              <a:rPr lang="cs-CZ" sz="1400" dirty="0" err="1"/>
              <a:t>Afs</a:t>
            </a:r>
            <a:r>
              <a:rPr lang="cs-CZ" sz="1400" dirty="0"/>
              <a:t> 57/2015 – zneužití práva</a:t>
            </a:r>
          </a:p>
          <a:p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866714-F279-4CC4-BFE0-618A1EC7B8AE}"/>
              </a:ext>
            </a:extLst>
          </p:cNvPr>
          <p:cNvGrpSpPr/>
          <p:nvPr/>
        </p:nvGrpSpPr>
        <p:grpSpPr>
          <a:xfrm>
            <a:off x="306385" y="1963250"/>
            <a:ext cx="3939540" cy="2846234"/>
            <a:chOff x="306385" y="1963250"/>
            <a:chExt cx="3939540" cy="2846234"/>
          </a:xfrm>
        </p:grpSpPr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C1976407-1AF3-44A1-97D1-46310B312C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068286" y="196325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E087A8-FDE7-47E8-9A8F-9219A299B1AC}"/>
                </a:ext>
              </a:extLst>
            </p:cNvPr>
            <p:cNvGrpSpPr/>
            <p:nvPr/>
          </p:nvGrpSpPr>
          <p:grpSpPr>
            <a:xfrm>
              <a:off x="306385" y="2048516"/>
              <a:ext cx="3939540" cy="2760968"/>
              <a:chOff x="306385" y="1734829"/>
              <a:chExt cx="3939540" cy="276096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A482DD-02B4-4190-BFBE-ECDE19F23F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89116" y="2157765"/>
                <a:ext cx="1176650" cy="787659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cs-CZ" sz="1200" dirty="0">
                    <a:solidFill>
                      <a:srgbClr val="808080"/>
                    </a:solidFill>
                    <a:latin typeface="+mj-lt"/>
                  </a:rPr>
                  <a:t>SPV</a:t>
                </a:r>
                <a:endParaRPr lang="cs-CZ" altLang="cs-CZ" sz="1200" dirty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629A9A-E859-46AF-8DEB-9E9D9C1FB2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789116" y="3438711"/>
                <a:ext cx="1176650" cy="787659"/>
              </a:xfrm>
              <a:prstGeom prst="rect">
                <a:avLst/>
              </a:pr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 anchor="ctr"/>
              <a:lstStyle>
                <a:lvl1pPr marL="12700" indent="-127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cs-CZ" sz="1200" dirty="0">
                    <a:solidFill>
                      <a:srgbClr val="808080"/>
                    </a:solidFill>
                    <a:latin typeface="+mj-lt"/>
                  </a:rPr>
                  <a:t>OpCo</a:t>
                </a:r>
                <a:endParaRPr lang="cs-CZ" altLang="cs-CZ" sz="1200" dirty="0">
                  <a:solidFill>
                    <a:srgbClr val="808080"/>
                  </a:solidFill>
                  <a:latin typeface="+mj-lt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667D3BB-B17D-42FA-B2C7-89EF82A20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1796" y="1734829"/>
                <a:ext cx="1" cy="422936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4578F37-5374-4E57-8962-B1C3C1D185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5766" y="2549109"/>
                <a:ext cx="1280158" cy="0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AC21D2-070F-458C-A900-8C036C1AC4F1}"/>
                  </a:ext>
                </a:extLst>
              </p:cNvPr>
              <p:cNvSpPr txBox="1"/>
              <p:nvPr/>
            </p:nvSpPr>
            <p:spPr>
              <a:xfrm>
                <a:off x="3020377" y="2250097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808080"/>
                    </a:solidFill>
                  </a:rPr>
                  <a:t>Bank loan(s)</a:t>
                </a:r>
                <a:endParaRPr lang="cs-CZ" sz="1100" dirty="0">
                  <a:solidFill>
                    <a:srgbClr val="808080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60E8DDA-984B-4135-A1F6-643E65F2C94D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 flipH="1">
                <a:off x="2377441" y="2945424"/>
                <a:ext cx="4356" cy="493287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EB7DB5-99CE-44F8-BB5F-FAFA9411A570}"/>
                  </a:ext>
                </a:extLst>
              </p:cNvPr>
              <p:cNvSpPr/>
              <p:nvPr/>
            </p:nvSpPr>
            <p:spPr>
              <a:xfrm>
                <a:off x="1584960" y="1950720"/>
                <a:ext cx="1584960" cy="254507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cs-CZ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4F930C-92F0-43CC-9805-AAC17B50DC1B}"/>
                  </a:ext>
                </a:extLst>
              </p:cNvPr>
              <p:cNvSpPr txBox="1"/>
              <p:nvPr/>
            </p:nvSpPr>
            <p:spPr>
              <a:xfrm>
                <a:off x="306385" y="2815690"/>
                <a:ext cx="1225548" cy="259467"/>
              </a:xfrm>
              <a:prstGeom prst="rect">
                <a:avLst/>
              </a:prstGeom>
              <a:noFill/>
            </p:spPr>
            <p:txBody>
              <a:bodyPr wrap="square" lIns="89317" tIns="44659" rIns="89317" bIns="44659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808080"/>
                    </a:solidFill>
                  </a:rPr>
                  <a:t>merger</a:t>
                </a:r>
                <a:endParaRPr lang="cs-CZ" sz="1100" dirty="0">
                  <a:solidFill>
                    <a:srgbClr val="80808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488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 – obecně </a:t>
            </a:r>
            <a:r>
              <a:rPr lang="cs-CZ" sz="3078" dirty="0"/>
              <a:t>(</a:t>
            </a:r>
            <a:r>
              <a:rPr lang="en-US" sz="3078" dirty="0"/>
              <a:t>s.r.o.</a:t>
            </a:r>
            <a:r>
              <a:rPr lang="cs-CZ" sz="3078" dirty="0"/>
              <a:t>, </a:t>
            </a:r>
            <a:r>
              <a:rPr lang="en-US" sz="3078" dirty="0" err="1"/>
              <a:t>a.s</a:t>
            </a:r>
            <a:r>
              <a:rPr lang="en-US" sz="3078" dirty="0"/>
              <a:t>.</a:t>
            </a:r>
            <a:r>
              <a:rPr lang="cs-CZ" sz="3078" dirty="0"/>
              <a:t>)</a:t>
            </a:r>
            <a:br>
              <a:rPr lang="cs-CZ" sz="3078" dirty="0"/>
            </a:br>
            <a:endParaRPr lang="cs-CZ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6" y="1593005"/>
            <a:ext cx="7927696" cy="4164327"/>
          </a:xfrm>
        </p:spPr>
        <p:txBody>
          <a:bodyPr/>
          <a:lstStyle/>
          <a:p>
            <a:pPr marL="228055" indent="-228055" defTabSz="781903">
              <a:buFont typeface="Arial" charset="0"/>
              <a:buChar char="►"/>
            </a:pPr>
            <a:r>
              <a:rPr lang="cs-CZ" sz="2000" dirty="0"/>
              <a:t>Daňová pozice společnosti se v zásadě nemění. Mění se vlastník.</a:t>
            </a:r>
          </a:p>
          <a:p>
            <a:pPr lvl="2"/>
            <a:r>
              <a:rPr lang="cs-CZ" dirty="0"/>
              <a:t>Daňová báze majetku / závazků dceřiné společnosti se nemění </a:t>
            </a:r>
          </a:p>
          <a:p>
            <a:pPr lvl="2"/>
            <a:r>
              <a:rPr lang="cs-CZ" dirty="0"/>
              <a:t>Může mít dopad na využitelnost daňové ztráty (§ 38na ZDP)</a:t>
            </a:r>
          </a:p>
          <a:p>
            <a:pPr lvl="3"/>
            <a:r>
              <a:rPr lang="cs-CZ" dirty="0"/>
              <a:t>Podstatná změna (více než 25% ZK, hlasovací práva, nebo změny, kterými je získán rozhodující vliv)</a:t>
            </a:r>
          </a:p>
          <a:p>
            <a:pPr lvl="3"/>
            <a:r>
              <a:rPr lang="cs-CZ" dirty="0"/>
              <a:t>T</a:t>
            </a:r>
            <a:r>
              <a:rPr lang="cs-CZ" dirty="0">
                <a:sym typeface="Wingdings" pitchFamily="2" charset="2"/>
              </a:rPr>
              <a:t>est stejných činností (80% tržeb za vlastní výkony a zboží zaúčtovaných do výnosů) = složitý + nejasný výklad</a:t>
            </a:r>
          </a:p>
          <a:p>
            <a:pPr lvl="3"/>
            <a:r>
              <a:rPr lang="cs-CZ" dirty="0">
                <a:sym typeface="Wingdings" pitchFamily="2" charset="2"/>
              </a:rPr>
              <a:t>Stejná činnost – není vymezeno</a:t>
            </a:r>
          </a:p>
          <a:p>
            <a:pPr lvl="3"/>
            <a:r>
              <a:rPr lang="cs-CZ" b="1" dirty="0"/>
              <a:t>423/26.02.14 </a:t>
            </a:r>
            <a:r>
              <a:rPr lang="cs-CZ" dirty="0"/>
              <a:t>Vymezení stejné činnosti pro účely převzetí daňových ztrát při přeměnách – ucelené činnosti v daném oboru </a:t>
            </a:r>
          </a:p>
          <a:p>
            <a:pPr lvl="2"/>
            <a:r>
              <a:rPr lang="cs-CZ" dirty="0"/>
              <a:t>Nelze se vyhnout historickým (daňovým) rizikům skrytým ve společnosti 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due</a:t>
            </a:r>
            <a:r>
              <a:rPr lang="cs-CZ" dirty="0">
                <a:sym typeface="Wingdings" pitchFamily="2" charset="2"/>
              </a:rPr>
              <a:t> diligence + revize kalkulace odložené daně  modifikace kupní ceny a / nebo smluvní ochrana (SPA – </a:t>
            </a:r>
            <a:r>
              <a:rPr lang="cs-CZ" dirty="0" err="1">
                <a:sym typeface="Wingdings" pitchFamily="2" charset="2"/>
              </a:rPr>
              <a:t>share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purchase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agreement</a:t>
            </a:r>
            <a:r>
              <a:rPr lang="cs-CZ" dirty="0">
                <a:sym typeface="Wingdings" pitchFamily="2" charset="2"/>
              </a:rPr>
              <a:t>)</a:t>
            </a:r>
            <a:endParaRPr lang="cs-CZ" dirty="0"/>
          </a:p>
          <a:p>
            <a:pPr marL="0" indent="0" defTabSz="781903">
              <a:buNone/>
            </a:pPr>
            <a:endParaRPr lang="cs-CZ" sz="1967" dirty="0"/>
          </a:p>
        </p:txBody>
      </p:sp>
    </p:spTree>
    <p:extLst>
      <p:ext uri="{BB962C8B-B14F-4D97-AF65-F5344CB8AC3E}">
        <p14:creationId xmlns:p14="http://schemas.microsoft.com/office/powerpoint/2010/main" val="226444117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2675-A001-4100-83FD-E0FCD3CD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debt push</a:t>
            </a:r>
            <a:r>
              <a:rPr lang="cs-CZ" dirty="0"/>
              <a:t>-</a:t>
            </a:r>
            <a:r>
              <a:rPr lang="en-US" dirty="0"/>
              <a:t>down (3)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F6CE-AA3B-4887-9669-F42135C4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7638"/>
            <a:ext cx="4114800" cy="449548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Dluhem financovaná výplata dividend</a:t>
            </a:r>
          </a:p>
          <a:p>
            <a:pPr marL="0" indent="0">
              <a:buNone/>
            </a:pPr>
            <a:r>
              <a:rPr lang="cs-CZ" sz="1600" b="1" dirty="0"/>
              <a:t>5 </a:t>
            </a:r>
            <a:r>
              <a:rPr lang="cs-CZ" sz="1600" b="1" dirty="0" err="1"/>
              <a:t>Afs</a:t>
            </a:r>
            <a:r>
              <a:rPr lang="cs-CZ" sz="1600" b="1" dirty="0"/>
              <a:t> 25/2009 – 98 </a:t>
            </a:r>
          </a:p>
          <a:p>
            <a:r>
              <a:rPr lang="cs-CZ" sz="1400" dirty="0"/>
              <a:t>Vazba na zdanitelné příjmy – možnost použít volné finanční prostředky na investice nebo provozní výdaje vedoucí k dosažení, zajištění nebo udržení zdanitelných příjmů.</a:t>
            </a:r>
          </a:p>
          <a:p>
            <a:r>
              <a:rPr lang="cs-CZ" sz="1400" dirty="0"/>
              <a:t>Výplata dividend přímo souvisí s podnikatelskou činností, právo na dividendy je jedním ze základních práv akcionáře.</a:t>
            </a:r>
          </a:p>
          <a:p>
            <a:r>
              <a:rPr lang="cs-CZ" sz="1400" dirty="0"/>
              <a:t>Je věcí podnikatelského rozhodnutí společnosti, zda použije k výplatě dividend pouze vlastní a nebo i cizí zdroje financování, podle toho, která varianta je pro ni v ten který okamžik ekonomicky výhodnější či vhodnější, zejména z hlediska udržení stability finančních toků.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A15B6D-EF8E-43E9-B8C7-888647CDDEDC}"/>
              </a:ext>
            </a:extLst>
          </p:cNvPr>
          <p:cNvGrpSpPr/>
          <p:nvPr/>
        </p:nvGrpSpPr>
        <p:grpSpPr>
          <a:xfrm>
            <a:off x="1335550" y="1799614"/>
            <a:ext cx="2505700" cy="2918994"/>
            <a:chOff x="729936" y="1963250"/>
            <a:chExt cx="2505700" cy="2918994"/>
          </a:xfrm>
        </p:grpSpPr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C1976407-1AF3-44A1-97D1-46310B312C9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09106" y="1963250"/>
              <a:ext cx="618308" cy="168957"/>
            </a:xfrm>
            <a:prstGeom prst="curvedConnector3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482DD-02B4-4190-BFBE-ECDE19F23F6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29936" y="2471452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SPV / </a:t>
              </a:r>
              <a:r>
                <a:rPr lang="en-US" altLang="cs-CZ" sz="1200" dirty="0" err="1">
                  <a:solidFill>
                    <a:srgbClr val="808080"/>
                  </a:solidFill>
                  <a:latin typeface="+mj-lt"/>
                </a:rPr>
                <a:t>HoldCo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629A9A-E859-46AF-8DEB-9E9D9C1FB29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34292" y="4094585"/>
              <a:ext cx="1176650" cy="78765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2" tIns="45716" rIns="91432" bIns="45716" anchor="ctr"/>
            <a:lstStyle>
              <a:lvl1pPr marL="12700" indent="-127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cs-CZ" sz="1200" dirty="0">
                  <a:solidFill>
                    <a:srgbClr val="808080"/>
                  </a:solidFill>
                  <a:latin typeface="+mj-lt"/>
                </a:rPr>
                <a:t>OpCo</a:t>
              </a:r>
              <a:endParaRPr lang="cs-CZ" altLang="cs-CZ" sz="1200" dirty="0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7D3BB-B17D-42FA-B2C7-89EF82A20A54}"/>
                </a:ext>
              </a:extLst>
            </p:cNvPr>
            <p:cNvCxnSpPr>
              <a:cxnSpLocks/>
            </p:cNvCxnSpPr>
            <p:nvPr/>
          </p:nvCxnSpPr>
          <p:spPr>
            <a:xfrm>
              <a:off x="1322616" y="2048516"/>
              <a:ext cx="1" cy="422936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578F37-5374-4E57-8962-B1C3C1D18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6586" y="3114256"/>
              <a:ext cx="1280158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AC21D2-070F-458C-A900-8C036C1AC4F1}"/>
                </a:ext>
              </a:extLst>
            </p:cNvPr>
            <p:cNvSpPr txBox="1"/>
            <p:nvPr/>
          </p:nvSpPr>
          <p:spPr>
            <a:xfrm>
              <a:off x="1975626" y="2276831"/>
              <a:ext cx="1225548" cy="428744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 repayment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0E8DDA-984B-4135-A1F6-643E65F2C94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318261" y="3259111"/>
              <a:ext cx="4356" cy="835474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D8A5711-EC9B-4522-9444-C2A292A0B658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86" y="2725636"/>
              <a:ext cx="1329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313249-0563-4E8F-B6D9-6C984A9DDB31}"/>
                </a:ext>
              </a:extLst>
            </p:cNvPr>
            <p:cNvSpPr txBox="1"/>
            <p:nvPr/>
          </p:nvSpPr>
          <p:spPr>
            <a:xfrm>
              <a:off x="1961196" y="2805598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46D864-B47B-4A10-B2E7-699C00542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3401" y="3313728"/>
              <a:ext cx="0" cy="7033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A6D4E1-DCAB-4C2C-845A-AE83C46307BB}"/>
                </a:ext>
              </a:extLst>
            </p:cNvPr>
            <p:cNvSpPr txBox="1"/>
            <p:nvPr/>
          </p:nvSpPr>
          <p:spPr>
            <a:xfrm>
              <a:off x="1721760" y="3523423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Dividend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D9DF30-7ED7-40D8-ADC0-34430F562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1505" y="4545148"/>
              <a:ext cx="12801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28A9EF-35DC-42B7-8795-E15CF86BEC55}"/>
                </a:ext>
              </a:extLst>
            </p:cNvPr>
            <p:cNvSpPr txBox="1"/>
            <p:nvPr/>
          </p:nvSpPr>
          <p:spPr>
            <a:xfrm>
              <a:off x="1933891" y="4209866"/>
              <a:ext cx="1225548" cy="259467"/>
            </a:xfrm>
            <a:prstGeom prst="rect">
              <a:avLst/>
            </a:prstGeom>
            <a:noFill/>
          </p:spPr>
          <p:txBody>
            <a:bodyPr wrap="square" lIns="89317" tIns="44659" rIns="89317" bIns="44659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808080"/>
                  </a:solidFill>
                </a:rPr>
                <a:t>Bank loan(s)</a:t>
              </a:r>
              <a:endParaRPr lang="cs-CZ" sz="11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465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Předpisy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ZOK – Zákon č. 90/2012 Sb., o obchodních korporacích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ZoP</a:t>
            </a:r>
            <a:r>
              <a:rPr lang="cs-CZ" sz="2000" dirty="0"/>
              <a:t> – Zákon č. 125/2008 Sb., o přeměnách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ZoES</a:t>
            </a:r>
            <a:r>
              <a:rPr lang="cs-CZ" sz="2000" dirty="0"/>
              <a:t> – Zákon č. 627/2004 Sb., o evropské společnosti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ZDP – Zákon č. 586/1992 Sb., o daních z příjmů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 err="1"/>
              <a:t>ZoÚ</a:t>
            </a:r>
            <a:r>
              <a:rPr lang="cs-CZ" sz="2000" dirty="0"/>
              <a:t> – Zákon č. 563/1992 Sb., o účetnictví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Vyhláška – Vyhláška č. 500/2002 Sb., kterou se provádí některá ustanovení </a:t>
            </a:r>
            <a:r>
              <a:rPr lang="cs-CZ" sz="2000" dirty="0" err="1"/>
              <a:t>ZoÚ</a:t>
            </a:r>
            <a:endParaRPr lang="cs-CZ" sz="2000" dirty="0"/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ČÚS – České účetní standardy pro podnikatele 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ZDPH – Zákon č. 235/2004 Sb., o dani z přidané hodnoty</a:t>
            </a:r>
          </a:p>
          <a:p>
            <a:pPr marL="538376" indent="-228055" defTabSz="781903">
              <a:buFont typeface="Arial" charset="0"/>
              <a:buChar char="►"/>
            </a:pPr>
            <a:r>
              <a:rPr lang="cs-CZ" sz="2000" dirty="0"/>
              <a:t>DŘ – Zákon č. 280/2009 Sb., daňový řád</a:t>
            </a:r>
          </a:p>
        </p:txBody>
      </p:sp>
    </p:spTree>
    <p:extLst>
      <p:ext uri="{BB962C8B-B14F-4D97-AF65-F5344CB8AC3E}">
        <p14:creationId xmlns:p14="http://schemas.microsoft.com/office/powerpoint/2010/main" val="2425053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kontakt</a:t>
            </a:r>
            <a:endParaRPr lang="en-US" sz="2565" b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06342" y="1484608"/>
            <a:ext cx="4686746" cy="44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1503" indent="-351503" defTabSz="891917">
              <a:defRPr/>
            </a:pPr>
            <a:r>
              <a:rPr lang="cs-CZ" sz="2138" kern="0" dirty="0">
                <a:solidFill>
                  <a:srgbClr val="646464"/>
                </a:solidFill>
              </a:rPr>
              <a:t>Jana Svobodová</a:t>
            </a:r>
          </a:p>
          <a:p>
            <a:pPr marL="351503" indent="-351503" defTabSz="891917">
              <a:defRPr/>
            </a:pPr>
            <a:r>
              <a:rPr lang="cs-CZ" sz="2138" kern="0" dirty="0">
                <a:solidFill>
                  <a:srgbClr val="646464"/>
                </a:solidFill>
              </a:rPr>
              <a:t>Senior Manažer, </a:t>
            </a:r>
            <a:r>
              <a:rPr lang="en-US" sz="2138" kern="0" dirty="0">
                <a:solidFill>
                  <a:srgbClr val="646464"/>
                </a:solidFill>
              </a:rPr>
              <a:t>Transaction Tax</a:t>
            </a:r>
          </a:p>
          <a:p>
            <a:pPr marL="351503" indent="-351503" defTabSz="891917">
              <a:defRPr/>
            </a:pPr>
            <a:r>
              <a:rPr lang="cs-CZ" sz="1967" kern="0" dirty="0">
                <a:solidFill>
                  <a:srgbClr val="646464"/>
                </a:solidFill>
              </a:rPr>
              <a:t>Tel: +420735729153</a:t>
            </a:r>
          </a:p>
          <a:p>
            <a:pPr marL="351503" indent="-351503" defTabSz="891917">
              <a:defRPr/>
            </a:pPr>
            <a:r>
              <a:rPr lang="cs-CZ" sz="1967" kern="0" dirty="0">
                <a:solidFill>
                  <a:srgbClr val="646464"/>
                </a:solidFill>
              </a:rPr>
              <a:t>Jana.Svobodova@cz.ey.com</a:t>
            </a:r>
          </a:p>
          <a:p>
            <a:pPr marL="351503" indent="-351503" defTabSz="891917">
              <a:defRPr/>
            </a:pPr>
            <a:endParaRPr lang="cs-CZ" sz="1967" kern="0" dirty="0">
              <a:solidFill>
                <a:srgbClr val="646464"/>
              </a:solidFill>
            </a:endParaRPr>
          </a:p>
          <a:p>
            <a:pPr marL="351503" indent="-351503" defTabSz="891917">
              <a:defRPr/>
            </a:pPr>
            <a:endParaRPr lang="en-US" sz="1967" kern="0" dirty="0">
              <a:solidFill>
                <a:srgbClr val="646464"/>
              </a:solidFill>
            </a:endParaRPr>
          </a:p>
          <a:p>
            <a:pPr marL="351503" indent="-351503" defTabSz="891917">
              <a:defRPr/>
            </a:pPr>
            <a:endParaRPr lang="cs-CZ" sz="1967" kern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3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BC2C-9D5C-40F4-A35C-13C9DEAF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Kde o nás najdeš víc?</a:t>
            </a:r>
            <a:endParaRPr lang="cs-CZ" dirty="0"/>
          </a:p>
        </p:txBody>
      </p:sp>
      <p:pic>
        <p:nvPicPr>
          <p:cNvPr id="3" name="Picture 1843">
            <a:extLst>
              <a:ext uri="{FF2B5EF4-FFF2-40B4-BE49-F238E27FC236}">
                <a16:creationId xmlns:a16="http://schemas.microsoft.com/office/drawing/2014/main" id="{145FE1B2-77DF-4297-AE23-280139F333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226" y="1832352"/>
            <a:ext cx="3497447" cy="4167059"/>
          </a:xfrm>
          <a:prstGeom prst="rect">
            <a:avLst/>
          </a:prstGeom>
          <a:noFill/>
        </p:spPr>
      </p:pic>
      <p:pic>
        <p:nvPicPr>
          <p:cNvPr id="5" name="Picture 1847">
            <a:extLst>
              <a:ext uri="{FF2B5EF4-FFF2-40B4-BE49-F238E27FC236}">
                <a16:creationId xmlns:a16="http://schemas.microsoft.com/office/drawing/2014/main" id="{6F87D048-BB84-44F5-A2EE-E3EB50309C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807">
            <a:off x="4023071" y="1226234"/>
            <a:ext cx="3147415" cy="477095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4761F-9336-40B3-94D5-6BF1B8B47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55" y="1079124"/>
            <a:ext cx="3419240" cy="4770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623F6-B58D-46F5-8315-F3B473447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" y="2314305"/>
            <a:ext cx="3362955" cy="36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51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632"/>
            <a:ext cx="8229600" cy="4705962"/>
          </a:xfrm>
        </p:spPr>
        <p:txBody>
          <a:bodyPr/>
          <a:lstStyle/>
          <a:p>
            <a:pPr marL="0" indent="0" defTabSz="781903">
              <a:buNone/>
            </a:pPr>
            <a:r>
              <a:rPr lang="cs-CZ" dirty="0"/>
              <a:t>Prodávající</a:t>
            </a:r>
            <a:r>
              <a:rPr lang="cs-CZ" sz="1967" dirty="0"/>
              <a:t> </a:t>
            </a:r>
          </a:p>
          <a:p>
            <a:pPr marL="228055" lvl="1" indent="-228055" defTabSz="781903"/>
            <a:r>
              <a:rPr lang="cs-CZ" dirty="0"/>
              <a:t>(CZ entita) Účtuje o prodeji finanční investice a o výnosech z prodeje (zjednodušeně):</a:t>
            </a:r>
          </a:p>
          <a:p>
            <a:pPr lvl="2"/>
            <a:r>
              <a:rPr lang="cs-CZ" dirty="0"/>
              <a:t>MD – finanční náklady / D – finanční investice</a:t>
            </a:r>
          </a:p>
          <a:p>
            <a:pPr lvl="2"/>
            <a:r>
              <a:rPr lang="cs-CZ" dirty="0"/>
              <a:t>MD – pohledávka (peníze) / D – finanční výnosy</a:t>
            </a:r>
          </a:p>
          <a:p>
            <a:pPr marL="228055" indent="-228055" defTabSz="781903">
              <a:lnSpc>
                <a:spcPct val="80000"/>
              </a:lnSpc>
              <a:buFont typeface="Arial" charset="0"/>
              <a:buChar char="►"/>
            </a:pPr>
            <a:r>
              <a:rPr lang="cs-CZ" sz="2000" dirty="0"/>
              <a:t>Osvobození – právnické osoby – podmínky: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Kapitálové společnosti (s.r.o., a.s. a zahraniční obdoby) a družstva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ČR a EU (+ Norsko, Island a Lichtenštejnsko):</a:t>
            </a:r>
          </a:p>
          <a:p>
            <a:pPr lvl="3">
              <a:lnSpc>
                <a:spcPct val="80000"/>
              </a:lnSpc>
            </a:pPr>
            <a:r>
              <a:rPr lang="cs-CZ" dirty="0"/>
              <a:t>Mateřská společnost drží alespoň 10 % v dceřiné po dobu aspoň 12 měsíců nepřetržitě a obě společnosti jsou předmětem standardního zdanění (seznam)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Třetí země</a:t>
            </a:r>
            <a:r>
              <a:rPr lang="cs-CZ" dirty="0">
                <a:solidFill>
                  <a:srgbClr val="646464"/>
                </a:solidFill>
                <a:sym typeface="Wingdings" pitchFamily="2" charset="2"/>
              </a:rPr>
              <a:t>:</a:t>
            </a:r>
          </a:p>
          <a:p>
            <a:pPr lvl="3">
              <a:lnSpc>
                <a:spcPct val="80000"/>
              </a:lnSpc>
            </a:pPr>
            <a:r>
              <a:rPr lang="cs-CZ" dirty="0"/>
              <a:t>Dceřiná společnost je ze státu, se kterým je uzavřena smlouva o zamezení dvojího zdanění</a:t>
            </a:r>
            <a:endParaRPr lang="cs-CZ" dirty="0">
              <a:solidFill>
                <a:srgbClr val="646464"/>
              </a:solidFill>
              <a:sym typeface="Wingdings" pitchFamily="2" charset="2"/>
            </a:endParaRPr>
          </a:p>
          <a:p>
            <a:pPr lvl="3">
              <a:lnSpc>
                <a:spcPct val="80000"/>
              </a:lnSpc>
            </a:pPr>
            <a:r>
              <a:rPr lang="cs-CZ" dirty="0"/>
              <a:t>Podléhá DPPO se sazbou alespoň 12 % a nemůže si zvolit osvobození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Skutečný vlastník příjmu</a:t>
            </a:r>
          </a:p>
          <a:p>
            <a:pPr marL="228055" indent="-228055" defTabSz="781903">
              <a:lnSpc>
                <a:spcPct val="80000"/>
              </a:lnSpc>
              <a:buFont typeface="Arial" charset="0"/>
              <a:buChar char="►"/>
            </a:pPr>
            <a:r>
              <a:rPr lang="cs-CZ" sz="2000" dirty="0"/>
              <a:t>Alternativně – CZ zdanění vyloučeno na základě SZDZ (pokud prodávající je nerezident)</a:t>
            </a:r>
          </a:p>
          <a:p>
            <a:pPr marL="336653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3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akcií / podílů – zdanění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627" y="1639160"/>
            <a:ext cx="8124530" cy="4161565"/>
          </a:xfrm>
        </p:spPr>
        <p:txBody>
          <a:bodyPr/>
          <a:lstStyle/>
          <a:p>
            <a:pPr marL="380092" indent="-380092">
              <a:lnSpc>
                <a:spcPct val="80000"/>
              </a:lnSpc>
              <a:buFont typeface="Arial" charset="0"/>
              <a:buChar char="►"/>
            </a:pPr>
            <a:r>
              <a:rPr lang="cs-CZ" sz="2000" dirty="0"/>
              <a:t>Pokud nejsou podmínky pro osvobození splněny: 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Nabývací cena uznatelná do výše příjmu = podíly na s.r.o. a akcie, která není oceňována reálnou hodnotou (§24/2/w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Účetní hodnota plně uznatelná (i ztráta) = akcie oceňované reálnou hodnotou (§24/2/r ZDP) </a:t>
            </a:r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Daňovou nabývací cenu v případě prodeje zvyšují (§24/7 ZDP)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Daňově neuznatelné náklady přímo související s držbou podílu na dceřiné společnosti (dle §25/1/</a:t>
            </a:r>
            <a:r>
              <a:rPr lang="cs-CZ" dirty="0" err="1"/>
              <a:t>zk</a:t>
            </a:r>
            <a:r>
              <a:rPr lang="cs-CZ" dirty="0"/>
              <a:t> ZDP)</a:t>
            </a:r>
            <a:endParaRPr lang="cs-CZ" sz="2052" dirty="0"/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Daňová nabývací cena se snižuje o případné výplaty určitých složek kapitálu v průběhu doby držby (ZK netvořený ze zisku, vrácený příplatek mimo ZK)</a:t>
            </a:r>
            <a:endParaRPr lang="cs-CZ" sz="2052" dirty="0"/>
          </a:p>
          <a:p>
            <a:pPr marL="380092" lvl="1" indent="-380092">
              <a:lnSpc>
                <a:spcPct val="80000"/>
              </a:lnSpc>
            </a:pPr>
            <a:r>
              <a:rPr lang="cs-CZ" dirty="0"/>
              <a:t>Z pohledu DPH = převod osvobozen (§ 54/1/a)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4380" y="6135141"/>
            <a:ext cx="1151145" cy="20226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1577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 akcií / podílů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55" indent="-228055" defTabSz="781903"/>
            <a:r>
              <a:rPr lang="cs-CZ" sz="2000" dirty="0"/>
              <a:t>Kupující </a:t>
            </a:r>
          </a:p>
          <a:p>
            <a:pPr marL="228055" indent="-228055" defTabSz="781903"/>
            <a:r>
              <a:rPr lang="cs-CZ" sz="2000" dirty="0"/>
              <a:t>Účtuje o pořízení finančního aktiva</a:t>
            </a:r>
          </a:p>
          <a:p>
            <a:pPr marL="561993" lvl="1" indent="-228055" defTabSz="781903"/>
            <a:r>
              <a:rPr lang="cs-CZ" sz="1800" dirty="0"/>
              <a:t>Daňová nabývací cena (akcií/podílů) (§24/7/c ZDP) = pořizovací cena podle </a:t>
            </a:r>
            <a:r>
              <a:rPr lang="cs-CZ" sz="1800" dirty="0" err="1"/>
              <a:t>ZoÚ</a:t>
            </a:r>
            <a:endParaRPr lang="cs-CZ" sz="1800" dirty="0"/>
          </a:p>
          <a:p>
            <a:pPr marL="561993" lvl="1" indent="-228055" defTabSz="781903"/>
            <a:r>
              <a:rPr lang="cs-CZ" sz="1800" dirty="0"/>
              <a:t>Součástí pořizovací ceny jsou též náklady související s pořízením (např. poradci) – §48 </a:t>
            </a:r>
            <a:r>
              <a:rPr lang="cs-CZ" sz="1800" dirty="0" err="1"/>
              <a:t>VoÚ</a:t>
            </a:r>
            <a:endParaRPr lang="cs-CZ" sz="1800" dirty="0"/>
          </a:p>
          <a:p>
            <a:pPr marL="561993" lvl="1" indent="-228055" defTabSz="781903"/>
            <a:r>
              <a:rPr lang="cs-CZ" sz="1800" dirty="0"/>
              <a:t>Nárok na odpočet DPH z nákladů souvisejících s pořízením?</a:t>
            </a:r>
          </a:p>
        </p:txBody>
      </p:sp>
    </p:spTree>
    <p:extLst>
      <p:ext uri="{BB962C8B-B14F-4D97-AF65-F5344CB8AC3E}">
        <p14:creationId xmlns:p14="http://schemas.microsoft.com/office/powerpoint/2010/main" val="4100717707"/>
      </p:ext>
    </p:extLst>
  </p:cSld>
  <p:clrMapOvr>
    <a:masterClrMapping/>
  </p:clrMapOvr>
</p:sld>
</file>

<file path=ppt/theme/theme1.xml><?xml version="1.0" encoding="utf-8"?>
<a:theme xmlns:a="http://schemas.openxmlformats.org/drawingml/2006/main" name="EY light projection">
  <a:themeElements>
    <a:clrScheme name="EY white projection-ready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C0C0C0"/>
      </a:accent4>
      <a:accent5>
        <a:srgbClr val="0081AE"/>
      </a:accent5>
      <a:accent6>
        <a:srgbClr val="7FC0D6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_regular_presentation White 2019.potx" id="{2764A8EA-08F0-4C89-82EF-3BCA2F785DA6}" vid="{9A1619D0-CE2A-41BF-AF6D-92F0915B739A}"/>
    </a:ext>
  </a:extLst>
</a:theme>
</file>

<file path=ppt/theme/theme2.xml><?xml version="1.0" encoding="utf-8"?>
<a:theme xmlns:a="http://schemas.openxmlformats.org/drawingml/2006/main" name="EY_regular_presentation">
  <a:themeElements>
    <a:clrScheme name="EY white projection-ready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C0C0C0"/>
      </a:accent4>
      <a:accent5>
        <a:srgbClr val="0081AE"/>
      </a:accent5>
      <a:accent6>
        <a:srgbClr val="7FC0D6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_regular_presentation White 2019.potx" id="{2764A8EA-08F0-4C89-82EF-3BCA2F785DA6}" vid="{8E395BAB-3544-411F-8188-CC400887C0D4}"/>
    </a:ext>
  </a:extLst>
</a:theme>
</file>

<file path=ppt/theme/theme3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356616" indent="-356616" algn="l">
          <a:spcAft>
            <a:spcPts val="600"/>
          </a:spcAft>
          <a:buClr>
            <a:schemeClr val="tx2"/>
          </a:buClr>
          <a:buSzPct val="80000"/>
          <a:buFont typeface="Arial" panose="020B0604020202020204" pitchFamily="34" charset="0"/>
          <a:buChar char="►"/>
          <a:defRPr sz="16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 presentation 16-9 EYInterstate Dark+Light Theme 2020.pptx" id="{4CA5E770-ACCB-46D5-9309-51CC0B55711F}" vid="{C61874A0-4E52-48CA-9ED0-1A12BEFB16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555D58CF65F4689B54CBDC1C9FBA6" ma:contentTypeVersion="8" ma:contentTypeDescription="Create a new document." ma:contentTypeScope="" ma:versionID="51bf25eb68c993aef386e3752523fee0">
  <xsd:schema xmlns:xsd="http://www.w3.org/2001/XMLSchema" xmlns:xs="http://www.w3.org/2001/XMLSchema" xmlns:p="http://schemas.microsoft.com/office/2006/metadata/properties" xmlns:ns3="83b56645-8a87-432e-9149-b884b6426d50" targetNamespace="http://schemas.microsoft.com/office/2006/metadata/properties" ma:root="true" ma:fieldsID="74fc4bcabb0efe7a1c717be0ccdc30d6" ns3:_="">
    <xsd:import namespace="83b56645-8a87-432e-9149-b884b6426d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56645-8a87-432e-9149-b884b6426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9CEAB1-827F-4AF0-AF7D-1A9A44D59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56645-8a87-432e-9149-b884b6426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D18B5-A8BE-4406-B8EC-DCEE89FCA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51909-FA5E-4F80-907B-BAE4F0C882AB}">
  <ds:schemaRefs>
    <ds:schemaRef ds:uri="http://schemas.microsoft.com/office/2006/metadata/properties"/>
    <ds:schemaRef ds:uri="http://schemas.microsoft.com/office/infopath/2007/PartnerControls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21022421</vt:lpwstr>
  </property>
  <property fmtid="{D5CDD505-2E9C-101B-9397-08002B2CF9AE}" pid="4" name="OptimizationTime">
    <vt:lpwstr>20220510_1244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EY_regular_presentation White 2019</Template>
  <TotalTime>8987</TotalTime>
  <Words>4454</Words>
  <Application>Microsoft Office PowerPoint</Application>
  <PresentationFormat>On-screen Show (4:3)</PresentationFormat>
  <Paragraphs>594</Paragraphs>
  <Slides>64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EYInterstate</vt:lpstr>
      <vt:lpstr>EYInterstate Light</vt:lpstr>
      <vt:lpstr>EYInterstate Regular</vt:lpstr>
      <vt:lpstr>EYInterstate-Light</vt:lpstr>
      <vt:lpstr>Georgia</vt:lpstr>
      <vt:lpstr>Times New Roman</vt:lpstr>
      <vt:lpstr>EY light projection</vt:lpstr>
      <vt:lpstr>EY_regular_presentation</vt:lpstr>
      <vt:lpstr>EY dark background</vt:lpstr>
      <vt:lpstr>Akvizice a přeměny  účetní a daňový pohled</vt:lpstr>
      <vt:lpstr>Program</vt:lpstr>
      <vt:lpstr>Akvizice</vt:lpstr>
      <vt:lpstr>Akvizice - typy</vt:lpstr>
      <vt:lpstr>Prodej akcií / podílů (share deal)</vt:lpstr>
      <vt:lpstr>Prodej akcií / podílů – obecně (s.r.o., a.s.) </vt:lpstr>
      <vt:lpstr>Prodej akcií / podílů</vt:lpstr>
      <vt:lpstr>Prodej akcií / podílů – zdanění</vt:lpstr>
      <vt:lpstr>Nákup akcií / podílů</vt:lpstr>
      <vt:lpstr>Náklady na získání a držbu podílu / akcií</vt:lpstr>
      <vt:lpstr>Příklad</vt:lpstr>
      <vt:lpstr>PowerPoint Presentation</vt:lpstr>
      <vt:lpstr>Koupě obchodního závodu – obecně (1)</vt:lpstr>
      <vt:lpstr>Koupě obchodního závodu - obecně (2)</vt:lpstr>
      <vt:lpstr>Účetnictví – prodávající</vt:lpstr>
      <vt:lpstr>ZDP – prodávající</vt:lpstr>
      <vt:lpstr>Účetnictví – kupující (1) – ocenění</vt:lpstr>
      <vt:lpstr>Účetnictví – kupující (2) – goodwill</vt:lpstr>
      <vt:lpstr>ZDP – kupující </vt:lpstr>
      <vt:lpstr>DPH</vt:lpstr>
      <vt:lpstr>PowerPoint Presentation</vt:lpstr>
      <vt:lpstr>ZDP</vt:lpstr>
      <vt:lpstr>DPH</vt:lpstr>
      <vt:lpstr>Akvizice – zjednodušený obecný přehled</vt:lpstr>
      <vt:lpstr>PowerPoint Presentation</vt:lpstr>
      <vt:lpstr>Proč due diligence</vt:lpstr>
      <vt:lpstr>Co hledáme</vt:lpstr>
      <vt:lpstr>Návrhy řešení rizik – DD výstup by měl obsahovat</vt:lpstr>
      <vt:lpstr>PowerPoint Presentation</vt:lpstr>
      <vt:lpstr>Způsoby přeměn společností</vt:lpstr>
      <vt:lpstr>Přeshraniční přeměny</vt:lpstr>
      <vt:lpstr>Fúze</vt:lpstr>
      <vt:lpstr>Převod jmění na společníka</vt:lpstr>
      <vt:lpstr>Rozdělení(1)</vt:lpstr>
      <vt:lpstr>Rozdělení (2)</vt:lpstr>
      <vt:lpstr>Rozdělení (3)</vt:lpstr>
      <vt:lpstr>Rozdělení (4)</vt:lpstr>
      <vt:lpstr>Změna právní formy</vt:lpstr>
      <vt:lpstr>Rozhodný den, právní účinky</vt:lpstr>
      <vt:lpstr>Ocenění jmění znalcem</vt:lpstr>
      <vt:lpstr>Ocenění – přehled</vt:lpstr>
      <vt:lpstr>PowerPoint Presentation</vt:lpstr>
      <vt:lpstr>Účetní závěrky, zahajovací rozvahy </vt:lpstr>
      <vt:lpstr>Účtování při fúzi – bez přecenění</vt:lpstr>
      <vt:lpstr>Účtování při fúzi – s přeceněním</vt:lpstr>
      <vt:lpstr>Přecenění jmění</vt:lpstr>
      <vt:lpstr>Odložená daň</vt:lpstr>
      <vt:lpstr>PowerPoint Presentation</vt:lpstr>
      <vt:lpstr>Neutralita (1)</vt:lpstr>
      <vt:lpstr>Neutralita (2)</vt:lpstr>
      <vt:lpstr>Zdaňovací období / období, za které se podává přiznání</vt:lpstr>
      <vt:lpstr>Daňové ztráty – převzetí</vt:lpstr>
      <vt:lpstr>Daňové ztráty – uplatnění (§ 38na)</vt:lpstr>
      <vt:lpstr>PowerPoint Presentation</vt:lpstr>
      <vt:lpstr>DPH – obecně</vt:lpstr>
      <vt:lpstr>DPH – plátce a registrace</vt:lpstr>
      <vt:lpstr>PowerPoint Presentation</vt:lpstr>
      <vt:lpstr>Acquisition debt push-down (1)</vt:lpstr>
      <vt:lpstr>Acquisition debt push-down (2)</vt:lpstr>
      <vt:lpstr>Acquisition debt push-down (3)</vt:lpstr>
      <vt:lpstr>Předpisy</vt:lpstr>
      <vt:lpstr>Otázky, kontakt</vt:lpstr>
      <vt:lpstr>Kde o nás najdeš víc?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Vaclav Toman</dc:creator>
  <cp:lastModifiedBy>Jana Svobodova</cp:lastModifiedBy>
  <cp:revision>51</cp:revision>
  <dcterms:created xsi:type="dcterms:W3CDTF">2019-03-28T10:11:37Z</dcterms:created>
  <dcterms:modified xsi:type="dcterms:W3CDTF">2022-05-10T10:44:18Z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Kč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2022-05-10T08:43:44Z</vt:filetime>
  </property>
  <property fmtid="{D5CDD505-2E9C-101B-9397-08002B2CF9AE}" pid="12" name="ContentTypeId">
    <vt:lpwstr>0x01010092F555D58CF65F4689B54CBDC1C9FBA6</vt:lpwstr>
  </property>
</Properties>
</file>