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91" r:id="rId2"/>
    <p:sldId id="296" r:id="rId3"/>
    <p:sldId id="289" r:id="rId4"/>
    <p:sldId id="299" r:id="rId5"/>
    <p:sldId id="298" r:id="rId6"/>
    <p:sldId id="577" r:id="rId7"/>
    <p:sldId id="301" r:id="rId8"/>
    <p:sldId id="565" r:id="rId9"/>
    <p:sldId id="300" r:id="rId10"/>
    <p:sldId id="566" r:id="rId11"/>
    <p:sldId id="576" r:id="rId12"/>
    <p:sldId id="567" r:id="rId13"/>
    <p:sldId id="568" r:id="rId14"/>
    <p:sldId id="569" r:id="rId15"/>
    <p:sldId id="570" r:id="rId16"/>
    <p:sldId id="571" r:id="rId17"/>
    <p:sldId id="572" r:id="rId18"/>
    <p:sldId id="575" r:id="rId19"/>
    <p:sldId id="574" r:id="rId20"/>
    <p:sldId id="573" r:id="rId21"/>
    <p:sldId id="297" r:id="rId22"/>
    <p:sldId id="293" r:id="rId2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BF78475-2527-48F9-A61E-1E4133094B59}">
          <p14:sldIdLst>
            <p14:sldId id="291"/>
            <p14:sldId id="296"/>
            <p14:sldId id="289"/>
            <p14:sldId id="299"/>
            <p14:sldId id="298"/>
            <p14:sldId id="577"/>
            <p14:sldId id="301"/>
            <p14:sldId id="565"/>
            <p14:sldId id="300"/>
            <p14:sldId id="566"/>
            <p14:sldId id="576"/>
            <p14:sldId id="567"/>
            <p14:sldId id="568"/>
            <p14:sldId id="569"/>
            <p14:sldId id="570"/>
            <p14:sldId id="571"/>
            <p14:sldId id="572"/>
            <p14:sldId id="575"/>
            <p14:sldId id="574"/>
            <p14:sldId id="573"/>
            <p14:sldId id="297"/>
            <p14:sldId id="29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201">
          <p15:clr>
            <a:srgbClr val="A4A3A4"/>
          </p15:clr>
        </p15:guide>
        <p15:guide id="2" orient="horz" pos="890">
          <p15:clr>
            <a:srgbClr val="A4A3A4"/>
          </p15:clr>
        </p15:guide>
        <p15:guide id="3" orient="horz" pos="3929">
          <p15:clr>
            <a:srgbClr val="A4A3A4"/>
          </p15:clr>
        </p15:guide>
        <p15:guide id="4" orient="horz" pos="2727">
          <p15:clr>
            <a:srgbClr val="A4A3A4"/>
          </p15:clr>
        </p15:guide>
        <p15:guide id="5" orient="horz" pos="346">
          <p15:clr>
            <a:srgbClr val="A4A3A4"/>
          </p15:clr>
        </p15:guide>
        <p15:guide id="6" orient="horz" pos="1071">
          <p15:clr>
            <a:srgbClr val="A4A3A4"/>
          </p15:clr>
        </p15:guide>
        <p15:guide id="7" pos="5420">
          <p15:clr>
            <a:srgbClr val="A4A3A4"/>
          </p15:clr>
        </p15:guide>
        <p15:guide id="8" pos="272">
          <p15:clr>
            <a:srgbClr val="A4A3A4"/>
          </p15:clr>
        </p15:guide>
        <p15:guide id="9" pos="5602">
          <p15:clr>
            <a:srgbClr val="A4A3A4"/>
          </p15:clr>
        </p15:guide>
        <p15:guide id="10" pos="158">
          <p15:clr>
            <a:srgbClr val="A4A3A4"/>
          </p15:clr>
        </p15:guide>
        <p15:guide id="11" pos="2789">
          <p15:clr>
            <a:srgbClr val="A4A3A4"/>
          </p15:clr>
        </p15:guide>
        <p15:guide id="12" pos="2903">
          <p15:clr>
            <a:srgbClr val="A4A3A4"/>
          </p15:clr>
        </p15:guide>
        <p15:guide id="13" pos="412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36" userDrawn="1">
          <p15:clr>
            <a:srgbClr val="A4A3A4"/>
          </p15:clr>
        </p15:guide>
        <p15:guide id="2" pos="2016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ulena Martin" initials="HM" lastIdx="3" clrIdx="0"/>
  <p:cmAuthor id="1" name="EY" initials="CR" lastIdx="4" clrIdx="1"/>
  <p:cmAuthor id="2" name="Šindelář Jakub" initials="ŠJ" lastIdx="2" clrIdx="2"/>
  <p:cmAuthor id="3" name="Čihák Zdeněk" initials="ČZ" lastIdx="2" clrIdx="3">
    <p:extLst>
      <p:ext uri="{19B8F6BF-5375-455C-9EA6-DF929625EA0E}">
        <p15:presenceInfo xmlns:p15="http://schemas.microsoft.com/office/powerpoint/2012/main" userId="S-1-5-21-117609710-1060284298-682003330-75096" providerId="AD"/>
      </p:ext>
    </p:extLst>
  </p:cmAuthor>
  <p:cmAuthor id="4" name="Karolina Sindelarova" initials="KS" lastIdx="2" clrIdx="4">
    <p:extLst>
      <p:ext uri="{19B8F6BF-5375-455C-9EA6-DF929625EA0E}">
        <p15:presenceInfo xmlns:p15="http://schemas.microsoft.com/office/powerpoint/2012/main" userId="4d0d3472da1da15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6E3"/>
    <a:srgbClr val="C6C0B8"/>
    <a:srgbClr val="ECEAE7"/>
    <a:srgbClr val="A09689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CE5FEC-5624-4FCD-A85F-C12622236A83}" v="1" dt="2022-04-01T09:34:17.5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67" autoAdjust="0"/>
    <p:restoredTop sz="94660"/>
  </p:normalViewPr>
  <p:slideViewPr>
    <p:cSldViewPr showGuides="1">
      <p:cViewPr varScale="1">
        <p:scale>
          <a:sx n="63" d="100"/>
          <a:sy n="63" d="100"/>
        </p:scale>
        <p:origin x="1560" y="44"/>
      </p:cViewPr>
      <p:guideLst>
        <p:guide orient="horz" pos="4201"/>
        <p:guide orient="horz" pos="890"/>
        <p:guide orient="horz" pos="3929"/>
        <p:guide orient="horz" pos="2727"/>
        <p:guide orient="horz" pos="346"/>
        <p:guide orient="horz" pos="1071"/>
        <p:guide pos="5420"/>
        <p:guide pos="272"/>
        <p:guide pos="5602"/>
        <p:guide pos="158"/>
        <p:guide pos="2789"/>
        <p:guide pos="2903"/>
        <p:guide pos="412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howGuides="1">
      <p:cViewPr varScale="1">
        <p:scale>
          <a:sx n="98" d="100"/>
          <a:sy n="98" d="100"/>
        </p:scale>
        <p:origin x="-3516" y="-96"/>
      </p:cViewPr>
      <p:guideLst>
        <p:guide orient="horz" pos="2736"/>
        <p:guide pos="2016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Šindelář Jakub" userId="ad71a5f5-1888-46d7-ba30-431aa191450d" providerId="ADAL" clId="{B6CE5FEC-5624-4FCD-A85F-C12622236A83}"/>
    <pc:docChg chg="custSel addSld modSld">
      <pc:chgData name="Šindelář Jakub" userId="ad71a5f5-1888-46d7-ba30-431aa191450d" providerId="ADAL" clId="{B6CE5FEC-5624-4FCD-A85F-C12622236A83}" dt="2022-04-01T09:52:23.889" v="298" actId="20577"/>
      <pc:docMkLst>
        <pc:docMk/>
      </pc:docMkLst>
      <pc:sldChg chg="modSp mod">
        <pc:chgData name="Šindelář Jakub" userId="ad71a5f5-1888-46d7-ba30-431aa191450d" providerId="ADAL" clId="{B6CE5FEC-5624-4FCD-A85F-C12622236A83}" dt="2022-04-01T09:29:52.184" v="1" actId="20577"/>
        <pc:sldMkLst>
          <pc:docMk/>
          <pc:sldMk cId="2229625497" sldId="289"/>
        </pc:sldMkLst>
        <pc:spChg chg="mod">
          <ac:chgData name="Šindelář Jakub" userId="ad71a5f5-1888-46d7-ba30-431aa191450d" providerId="ADAL" clId="{B6CE5FEC-5624-4FCD-A85F-C12622236A83}" dt="2022-04-01T09:29:52.184" v="1" actId="20577"/>
          <ac:spMkLst>
            <pc:docMk/>
            <pc:sldMk cId="2229625497" sldId="289"/>
            <ac:spMk id="10" creationId="{3769C8A3-9329-4ACC-A7DB-09CD52621FF7}"/>
          </ac:spMkLst>
        </pc:spChg>
      </pc:sldChg>
      <pc:sldChg chg="modSp mod">
        <pc:chgData name="Šindelář Jakub" userId="ad71a5f5-1888-46d7-ba30-431aa191450d" providerId="ADAL" clId="{B6CE5FEC-5624-4FCD-A85F-C12622236A83}" dt="2022-04-01T09:44:47.430" v="286" actId="108"/>
        <pc:sldMkLst>
          <pc:docMk/>
          <pc:sldMk cId="782561326" sldId="293"/>
        </pc:sldMkLst>
        <pc:spChg chg="mod">
          <ac:chgData name="Šindelář Jakub" userId="ad71a5f5-1888-46d7-ba30-431aa191450d" providerId="ADAL" clId="{B6CE5FEC-5624-4FCD-A85F-C12622236A83}" dt="2022-04-01T09:44:47.430" v="286" actId="108"/>
          <ac:spMkLst>
            <pc:docMk/>
            <pc:sldMk cId="782561326" sldId="293"/>
            <ac:spMk id="10" creationId="{3769C8A3-9329-4ACC-A7DB-09CD52621FF7}"/>
          </ac:spMkLst>
        </pc:spChg>
      </pc:sldChg>
      <pc:sldChg chg="modSp mod">
        <pc:chgData name="Šindelář Jakub" userId="ad71a5f5-1888-46d7-ba30-431aa191450d" providerId="ADAL" clId="{B6CE5FEC-5624-4FCD-A85F-C12622236A83}" dt="2022-04-01T09:36:58.023" v="281" actId="20577"/>
        <pc:sldMkLst>
          <pc:docMk/>
          <pc:sldMk cId="4063638150" sldId="298"/>
        </pc:sldMkLst>
        <pc:spChg chg="mod">
          <ac:chgData name="Šindelář Jakub" userId="ad71a5f5-1888-46d7-ba30-431aa191450d" providerId="ADAL" clId="{B6CE5FEC-5624-4FCD-A85F-C12622236A83}" dt="2022-04-01T09:36:58.023" v="281" actId="20577"/>
          <ac:spMkLst>
            <pc:docMk/>
            <pc:sldMk cId="4063638150" sldId="298"/>
            <ac:spMk id="12" creationId="{E2422A9E-8B70-4B84-B699-1A3D3A6588F1}"/>
          </ac:spMkLst>
        </pc:spChg>
        <pc:spChg chg="mod">
          <ac:chgData name="Šindelář Jakub" userId="ad71a5f5-1888-46d7-ba30-431aa191450d" providerId="ADAL" clId="{B6CE5FEC-5624-4FCD-A85F-C12622236A83}" dt="2022-04-01T09:36:42.598" v="279" actId="790"/>
          <ac:spMkLst>
            <pc:docMk/>
            <pc:sldMk cId="4063638150" sldId="298"/>
            <ac:spMk id="14" creationId="{E6B44CD3-B60F-4E33-B3AE-81C35DB00790}"/>
          </ac:spMkLst>
        </pc:spChg>
      </pc:sldChg>
      <pc:sldChg chg="modSp mod">
        <pc:chgData name="Šindelář Jakub" userId="ad71a5f5-1888-46d7-ba30-431aa191450d" providerId="ADAL" clId="{B6CE5FEC-5624-4FCD-A85F-C12622236A83}" dt="2022-04-01T09:37:39.597" v="282" actId="20577"/>
        <pc:sldMkLst>
          <pc:docMk/>
          <pc:sldMk cId="2243619076" sldId="301"/>
        </pc:sldMkLst>
        <pc:spChg chg="mod">
          <ac:chgData name="Šindelář Jakub" userId="ad71a5f5-1888-46d7-ba30-431aa191450d" providerId="ADAL" clId="{B6CE5FEC-5624-4FCD-A85F-C12622236A83}" dt="2022-04-01T09:37:39.597" v="282" actId="20577"/>
          <ac:spMkLst>
            <pc:docMk/>
            <pc:sldMk cId="2243619076" sldId="301"/>
            <ac:spMk id="14" creationId="{E6B44CD3-B60F-4E33-B3AE-81C35DB00790}"/>
          </ac:spMkLst>
        </pc:spChg>
      </pc:sldChg>
      <pc:sldChg chg="modSp mod">
        <pc:chgData name="Šindelář Jakub" userId="ad71a5f5-1888-46d7-ba30-431aa191450d" providerId="ADAL" clId="{B6CE5FEC-5624-4FCD-A85F-C12622236A83}" dt="2022-04-01T09:41:47.515" v="284" actId="20577"/>
        <pc:sldMkLst>
          <pc:docMk/>
          <pc:sldMk cId="932159056" sldId="572"/>
        </pc:sldMkLst>
        <pc:spChg chg="mod">
          <ac:chgData name="Šindelář Jakub" userId="ad71a5f5-1888-46d7-ba30-431aa191450d" providerId="ADAL" clId="{B6CE5FEC-5624-4FCD-A85F-C12622236A83}" dt="2022-04-01T09:41:47.515" v="284" actId="20577"/>
          <ac:spMkLst>
            <pc:docMk/>
            <pc:sldMk cId="932159056" sldId="572"/>
            <ac:spMk id="3" creationId="{00000000-0000-0000-0000-000000000000}"/>
          </ac:spMkLst>
        </pc:spChg>
      </pc:sldChg>
      <pc:sldChg chg="modSp mod">
        <pc:chgData name="Šindelář Jakub" userId="ad71a5f5-1888-46d7-ba30-431aa191450d" providerId="ADAL" clId="{B6CE5FEC-5624-4FCD-A85F-C12622236A83}" dt="2022-04-01T09:52:23.889" v="298" actId="20577"/>
        <pc:sldMkLst>
          <pc:docMk/>
          <pc:sldMk cId="3648596580" sldId="576"/>
        </pc:sldMkLst>
        <pc:spChg chg="mod">
          <ac:chgData name="Šindelář Jakub" userId="ad71a5f5-1888-46d7-ba30-431aa191450d" providerId="ADAL" clId="{B6CE5FEC-5624-4FCD-A85F-C12622236A83}" dt="2022-04-01T09:52:23.889" v="298" actId="20577"/>
          <ac:spMkLst>
            <pc:docMk/>
            <pc:sldMk cId="3648596580" sldId="576"/>
            <ac:spMk id="36" creationId="{6C6B892D-39FF-428C-9338-097F00AEA0F8}"/>
          </ac:spMkLst>
        </pc:spChg>
      </pc:sldChg>
      <pc:sldChg chg="add">
        <pc:chgData name="Šindelář Jakub" userId="ad71a5f5-1888-46d7-ba30-431aa191450d" providerId="ADAL" clId="{B6CE5FEC-5624-4FCD-A85F-C12622236A83}" dt="2022-04-01T09:34:17.570" v="2"/>
        <pc:sldMkLst>
          <pc:docMk/>
          <pc:sldMk cId="1379984485" sldId="577"/>
        </pc:sldMkLst>
      </pc:sldChg>
    </pc:docChg>
  </pc:docChgLst>
  <pc:docChgLst>
    <pc:chgData name="Šindelář Jakub" userId="ad71a5f5-1888-46d7-ba30-431aa191450d" providerId="ADAL" clId="{D9946B4B-5C7B-4785-BD9C-0FBB8C28DE98}"/>
    <pc:docChg chg="undo custSel addSld modSld">
      <pc:chgData name="Šindelář Jakub" userId="ad71a5f5-1888-46d7-ba30-431aa191450d" providerId="ADAL" clId="{D9946B4B-5C7B-4785-BD9C-0FBB8C28DE98}" dt="2022-03-02T07:43:05.987" v="973" actId="20577"/>
      <pc:docMkLst>
        <pc:docMk/>
      </pc:docMkLst>
      <pc:sldChg chg="modSp mod">
        <pc:chgData name="Šindelář Jakub" userId="ad71a5f5-1888-46d7-ba30-431aa191450d" providerId="ADAL" clId="{D9946B4B-5C7B-4785-BD9C-0FBB8C28DE98}" dt="2022-03-02T07:39:10.767" v="924" actId="20577"/>
        <pc:sldMkLst>
          <pc:docMk/>
          <pc:sldMk cId="2229625497" sldId="289"/>
        </pc:sldMkLst>
        <pc:spChg chg="mod">
          <ac:chgData name="Šindelář Jakub" userId="ad71a5f5-1888-46d7-ba30-431aa191450d" providerId="ADAL" clId="{D9946B4B-5C7B-4785-BD9C-0FBB8C28DE98}" dt="2022-03-02T07:39:10.767" v="924" actId="20577"/>
          <ac:spMkLst>
            <pc:docMk/>
            <pc:sldMk cId="2229625497" sldId="289"/>
            <ac:spMk id="10" creationId="{3769C8A3-9329-4ACC-A7DB-09CD52621FF7}"/>
          </ac:spMkLst>
        </pc:spChg>
      </pc:sldChg>
      <pc:sldChg chg="modSp mod">
        <pc:chgData name="Šindelář Jakub" userId="ad71a5f5-1888-46d7-ba30-431aa191450d" providerId="ADAL" clId="{D9946B4B-5C7B-4785-BD9C-0FBB8C28DE98}" dt="2022-02-18T16:19:48.772" v="911" actId="20577"/>
        <pc:sldMkLst>
          <pc:docMk/>
          <pc:sldMk cId="782561326" sldId="293"/>
        </pc:sldMkLst>
        <pc:spChg chg="mod">
          <ac:chgData name="Šindelář Jakub" userId="ad71a5f5-1888-46d7-ba30-431aa191450d" providerId="ADAL" clId="{D9946B4B-5C7B-4785-BD9C-0FBB8C28DE98}" dt="2022-02-18T16:19:48.772" v="911" actId="20577"/>
          <ac:spMkLst>
            <pc:docMk/>
            <pc:sldMk cId="782561326" sldId="293"/>
            <ac:spMk id="10" creationId="{3769C8A3-9329-4ACC-A7DB-09CD52621FF7}"/>
          </ac:spMkLst>
        </pc:spChg>
      </pc:sldChg>
      <pc:sldChg chg="modSp mod">
        <pc:chgData name="Šindelář Jakub" userId="ad71a5f5-1888-46d7-ba30-431aa191450d" providerId="ADAL" clId="{D9946B4B-5C7B-4785-BD9C-0FBB8C28DE98}" dt="2022-02-18T16:19:22.628" v="899" actId="3626"/>
        <pc:sldMkLst>
          <pc:docMk/>
          <pc:sldMk cId="1367787311" sldId="297"/>
        </pc:sldMkLst>
        <pc:picChg chg="mod">
          <ac:chgData name="Šindelář Jakub" userId="ad71a5f5-1888-46d7-ba30-431aa191450d" providerId="ADAL" clId="{D9946B4B-5C7B-4785-BD9C-0FBB8C28DE98}" dt="2022-02-18T16:19:22.628" v="899" actId="3626"/>
          <ac:picMkLst>
            <pc:docMk/>
            <pc:sldMk cId="1367787311" sldId="297"/>
            <ac:picMk id="5" creationId="{00BD4C3F-4980-4EF9-8D76-365FFA36A5ED}"/>
          </ac:picMkLst>
        </pc:picChg>
      </pc:sldChg>
      <pc:sldChg chg="modSp mod">
        <pc:chgData name="Šindelář Jakub" userId="ad71a5f5-1888-46d7-ba30-431aa191450d" providerId="ADAL" clId="{D9946B4B-5C7B-4785-BD9C-0FBB8C28DE98}" dt="2022-02-18T16:16:36.698" v="890" actId="790"/>
        <pc:sldMkLst>
          <pc:docMk/>
          <pc:sldMk cId="4063638150" sldId="298"/>
        </pc:sldMkLst>
        <pc:spChg chg="mod">
          <ac:chgData name="Šindelář Jakub" userId="ad71a5f5-1888-46d7-ba30-431aa191450d" providerId="ADAL" clId="{D9946B4B-5C7B-4785-BD9C-0FBB8C28DE98}" dt="2022-02-18T16:16:36.698" v="890" actId="790"/>
          <ac:spMkLst>
            <pc:docMk/>
            <pc:sldMk cId="4063638150" sldId="298"/>
            <ac:spMk id="14" creationId="{E6B44CD3-B60F-4E33-B3AE-81C35DB00790}"/>
          </ac:spMkLst>
        </pc:spChg>
      </pc:sldChg>
      <pc:sldChg chg="modSp mod">
        <pc:chgData name="Šindelář Jakub" userId="ad71a5f5-1888-46d7-ba30-431aa191450d" providerId="ADAL" clId="{D9946B4B-5C7B-4785-BD9C-0FBB8C28DE98}" dt="2022-03-02T07:43:05.987" v="973" actId="20577"/>
        <pc:sldMkLst>
          <pc:docMk/>
          <pc:sldMk cId="2243619076" sldId="301"/>
        </pc:sldMkLst>
        <pc:spChg chg="mod">
          <ac:chgData name="Šindelář Jakub" userId="ad71a5f5-1888-46d7-ba30-431aa191450d" providerId="ADAL" clId="{D9946B4B-5C7B-4785-BD9C-0FBB8C28DE98}" dt="2022-03-02T07:43:05.987" v="973" actId="20577"/>
          <ac:spMkLst>
            <pc:docMk/>
            <pc:sldMk cId="2243619076" sldId="301"/>
            <ac:spMk id="14" creationId="{E6B44CD3-B60F-4E33-B3AE-81C35DB00790}"/>
          </ac:spMkLst>
        </pc:spChg>
      </pc:sldChg>
      <pc:sldChg chg="modSp mod">
        <pc:chgData name="Šindelář Jakub" userId="ad71a5f5-1888-46d7-ba30-431aa191450d" providerId="ADAL" clId="{D9946B4B-5C7B-4785-BD9C-0FBB8C28DE98}" dt="2022-02-18T16:17:10.712" v="892" actId="20577"/>
        <pc:sldMkLst>
          <pc:docMk/>
          <pc:sldMk cId="1566626952" sldId="565"/>
        </pc:sldMkLst>
        <pc:spChg chg="mod">
          <ac:chgData name="Šindelář Jakub" userId="ad71a5f5-1888-46d7-ba30-431aa191450d" providerId="ADAL" clId="{D9946B4B-5C7B-4785-BD9C-0FBB8C28DE98}" dt="2022-02-18T16:17:10.712" v="892" actId="20577"/>
          <ac:spMkLst>
            <pc:docMk/>
            <pc:sldMk cId="1566626952" sldId="565"/>
            <ac:spMk id="17" creationId="{3590A023-C5EA-4EF0-B541-4B848C770CC6}"/>
          </ac:spMkLst>
        </pc:spChg>
      </pc:sldChg>
      <pc:sldChg chg="modSp mod">
        <pc:chgData name="Šindelář Jakub" userId="ad71a5f5-1888-46d7-ba30-431aa191450d" providerId="ADAL" clId="{D9946B4B-5C7B-4785-BD9C-0FBB8C28DE98}" dt="2022-02-18T16:18:24.158" v="896" actId="790"/>
        <pc:sldMkLst>
          <pc:docMk/>
          <pc:sldMk cId="2348768502" sldId="571"/>
        </pc:sldMkLst>
        <pc:spChg chg="mod">
          <ac:chgData name="Šindelář Jakub" userId="ad71a5f5-1888-46d7-ba30-431aa191450d" providerId="ADAL" clId="{D9946B4B-5C7B-4785-BD9C-0FBB8C28DE98}" dt="2022-02-18T16:18:24.158" v="896" actId="790"/>
          <ac:spMkLst>
            <pc:docMk/>
            <pc:sldMk cId="2348768502" sldId="571"/>
            <ac:spMk id="3" creationId="{00000000-0000-0000-0000-000000000000}"/>
          </ac:spMkLst>
        </pc:spChg>
      </pc:sldChg>
      <pc:sldChg chg="modSp mod">
        <pc:chgData name="Šindelář Jakub" userId="ad71a5f5-1888-46d7-ba30-431aa191450d" providerId="ADAL" clId="{D9946B4B-5C7B-4785-BD9C-0FBB8C28DE98}" dt="2022-02-18T16:19:07.625" v="898" actId="790"/>
        <pc:sldMkLst>
          <pc:docMk/>
          <pc:sldMk cId="1103959774" sldId="573"/>
        </pc:sldMkLst>
        <pc:spChg chg="mod">
          <ac:chgData name="Šindelář Jakub" userId="ad71a5f5-1888-46d7-ba30-431aa191450d" providerId="ADAL" clId="{D9946B4B-5C7B-4785-BD9C-0FBB8C28DE98}" dt="2022-02-18T16:19:07.625" v="898" actId="790"/>
          <ac:spMkLst>
            <pc:docMk/>
            <pc:sldMk cId="1103959774" sldId="573"/>
            <ac:spMk id="3" creationId="{00000000-0000-0000-0000-000000000000}"/>
          </ac:spMkLst>
        </pc:spChg>
      </pc:sldChg>
      <pc:sldChg chg="modSp mod">
        <pc:chgData name="Šindelář Jakub" userId="ad71a5f5-1888-46d7-ba30-431aa191450d" providerId="ADAL" clId="{D9946B4B-5C7B-4785-BD9C-0FBB8C28DE98}" dt="2022-02-18T16:18:43.874" v="897" actId="114"/>
        <pc:sldMkLst>
          <pc:docMk/>
          <pc:sldMk cId="2730063246" sldId="575"/>
        </pc:sldMkLst>
        <pc:spChg chg="mod">
          <ac:chgData name="Šindelář Jakub" userId="ad71a5f5-1888-46d7-ba30-431aa191450d" providerId="ADAL" clId="{D9946B4B-5C7B-4785-BD9C-0FBB8C28DE98}" dt="2022-02-18T16:18:43.874" v="897" actId="114"/>
          <ac:spMkLst>
            <pc:docMk/>
            <pc:sldMk cId="2730063246" sldId="575"/>
            <ac:spMk id="3" creationId="{00000000-0000-0000-0000-000000000000}"/>
          </ac:spMkLst>
        </pc:spChg>
      </pc:sldChg>
      <pc:sldChg chg="addSp delSp modSp add mod">
        <pc:chgData name="Šindelář Jakub" userId="ad71a5f5-1888-46d7-ba30-431aa191450d" providerId="ADAL" clId="{D9946B4B-5C7B-4785-BD9C-0FBB8C28DE98}" dt="2022-02-18T16:17:36.300" v="895" actId="14100"/>
        <pc:sldMkLst>
          <pc:docMk/>
          <pc:sldMk cId="3648596580" sldId="576"/>
        </pc:sldMkLst>
        <pc:spChg chg="mod">
          <ac:chgData name="Šindelář Jakub" userId="ad71a5f5-1888-46d7-ba30-431aa191450d" providerId="ADAL" clId="{D9946B4B-5C7B-4785-BD9C-0FBB8C28DE98}" dt="2022-02-18T16:05:39.261" v="528" actId="1076"/>
          <ac:spMkLst>
            <pc:docMk/>
            <pc:sldMk cId="3648596580" sldId="576"/>
            <ac:spMk id="17" creationId="{3590A023-C5EA-4EF0-B541-4B848C770CC6}"/>
          </ac:spMkLst>
        </pc:spChg>
        <pc:spChg chg="mod">
          <ac:chgData name="Šindelář Jakub" userId="ad71a5f5-1888-46d7-ba30-431aa191450d" providerId="ADAL" clId="{D9946B4B-5C7B-4785-BD9C-0FBB8C28DE98}" dt="2022-02-18T16:08:14.624" v="595" actId="1076"/>
          <ac:spMkLst>
            <pc:docMk/>
            <pc:sldMk cId="3648596580" sldId="576"/>
            <ac:spMk id="19" creationId="{492C3A84-3AD5-43DC-91C9-9391FD7F2E7A}"/>
          </ac:spMkLst>
        </pc:spChg>
        <pc:spChg chg="del">
          <ac:chgData name="Šindelář Jakub" userId="ad71a5f5-1888-46d7-ba30-431aa191450d" providerId="ADAL" clId="{D9946B4B-5C7B-4785-BD9C-0FBB8C28DE98}" dt="2022-02-18T16:07:23.281" v="581" actId="478"/>
          <ac:spMkLst>
            <pc:docMk/>
            <pc:sldMk cId="3648596580" sldId="576"/>
            <ac:spMk id="26" creationId="{30BFFFA3-E4A4-4EB1-ABDC-9435A5490AF8}"/>
          </ac:spMkLst>
        </pc:spChg>
        <pc:spChg chg="del">
          <ac:chgData name="Šindelář Jakub" userId="ad71a5f5-1888-46d7-ba30-431aa191450d" providerId="ADAL" clId="{D9946B4B-5C7B-4785-BD9C-0FBB8C28DE98}" dt="2022-02-18T16:07:28.938" v="583" actId="478"/>
          <ac:spMkLst>
            <pc:docMk/>
            <pc:sldMk cId="3648596580" sldId="576"/>
            <ac:spMk id="29" creationId="{9A3A430B-87E3-4E7A-9097-61D161A350AA}"/>
          </ac:spMkLst>
        </pc:spChg>
        <pc:spChg chg="del">
          <ac:chgData name="Šindelář Jakub" userId="ad71a5f5-1888-46d7-ba30-431aa191450d" providerId="ADAL" clId="{D9946B4B-5C7B-4785-BD9C-0FBB8C28DE98}" dt="2022-02-18T16:07:30.804" v="584" actId="478"/>
          <ac:spMkLst>
            <pc:docMk/>
            <pc:sldMk cId="3648596580" sldId="576"/>
            <ac:spMk id="30" creationId="{20ECB145-A23A-44C7-B10A-B0BC5EAFA336}"/>
          </ac:spMkLst>
        </pc:spChg>
        <pc:spChg chg="mod">
          <ac:chgData name="Šindelář Jakub" userId="ad71a5f5-1888-46d7-ba30-431aa191450d" providerId="ADAL" clId="{D9946B4B-5C7B-4785-BD9C-0FBB8C28DE98}" dt="2022-02-18T16:15:52.418" v="870" actId="207"/>
          <ac:spMkLst>
            <pc:docMk/>
            <pc:sldMk cId="3648596580" sldId="576"/>
            <ac:spMk id="36" creationId="{6C6B892D-39FF-428C-9338-097F00AEA0F8}"/>
          </ac:spMkLst>
        </pc:spChg>
        <pc:spChg chg="mod">
          <ac:chgData name="Šindelář Jakub" userId="ad71a5f5-1888-46d7-ba30-431aa191450d" providerId="ADAL" clId="{D9946B4B-5C7B-4785-BD9C-0FBB8C28DE98}" dt="2022-02-18T16:06:24.011" v="540"/>
          <ac:spMkLst>
            <pc:docMk/>
            <pc:sldMk cId="3648596580" sldId="576"/>
            <ac:spMk id="41" creationId="{6A486F60-2EA2-46FE-953C-4F47236B9D11}"/>
          </ac:spMkLst>
        </pc:spChg>
        <pc:spChg chg="mod">
          <ac:chgData name="Šindelář Jakub" userId="ad71a5f5-1888-46d7-ba30-431aa191450d" providerId="ADAL" clId="{D9946B4B-5C7B-4785-BD9C-0FBB8C28DE98}" dt="2022-02-18T16:06:24.011" v="540"/>
          <ac:spMkLst>
            <pc:docMk/>
            <pc:sldMk cId="3648596580" sldId="576"/>
            <ac:spMk id="45" creationId="{B6FB180F-6CEF-4BEB-86E1-2DD62771078A}"/>
          </ac:spMkLst>
        </pc:spChg>
        <pc:spChg chg="mod">
          <ac:chgData name="Šindelář Jakub" userId="ad71a5f5-1888-46d7-ba30-431aa191450d" providerId="ADAL" clId="{D9946B4B-5C7B-4785-BD9C-0FBB8C28DE98}" dt="2022-02-18T16:05:28.736" v="519" actId="1076"/>
          <ac:spMkLst>
            <pc:docMk/>
            <pc:sldMk cId="3648596580" sldId="576"/>
            <ac:spMk id="47" creationId="{AF1B75BE-897D-451A-B94F-35C32164DB88}"/>
          </ac:spMkLst>
        </pc:spChg>
        <pc:spChg chg="add mod">
          <ac:chgData name="Šindelář Jakub" userId="ad71a5f5-1888-46d7-ba30-431aa191450d" providerId="ADAL" clId="{D9946B4B-5C7B-4785-BD9C-0FBB8C28DE98}" dt="2022-02-18T16:07:39.283" v="585" actId="1076"/>
          <ac:spMkLst>
            <pc:docMk/>
            <pc:sldMk cId="3648596580" sldId="576"/>
            <ac:spMk id="50" creationId="{C6236A64-8069-4143-A34D-6887A56B036C}"/>
          </ac:spMkLst>
        </pc:spChg>
        <pc:spChg chg="mod">
          <ac:chgData name="Šindelář Jakub" userId="ad71a5f5-1888-46d7-ba30-431aa191450d" providerId="ADAL" clId="{D9946B4B-5C7B-4785-BD9C-0FBB8C28DE98}" dt="2022-02-18T16:09:42.570" v="638" actId="122"/>
          <ac:spMkLst>
            <pc:docMk/>
            <pc:sldMk cId="3648596580" sldId="576"/>
            <ac:spMk id="54" creationId="{6DC33F0F-5572-4DE7-8B88-94311595958A}"/>
          </ac:spMkLst>
        </pc:spChg>
        <pc:spChg chg="mod">
          <ac:chgData name="Šindelář Jakub" userId="ad71a5f5-1888-46d7-ba30-431aa191450d" providerId="ADAL" clId="{D9946B4B-5C7B-4785-BD9C-0FBB8C28DE98}" dt="2022-02-18T16:07:58.608" v="592"/>
          <ac:spMkLst>
            <pc:docMk/>
            <pc:sldMk cId="3648596580" sldId="576"/>
            <ac:spMk id="55" creationId="{017DBF11-AC4A-4DD0-82E3-1ABF5846B9D9}"/>
          </ac:spMkLst>
        </pc:spChg>
        <pc:spChg chg="add mod">
          <ac:chgData name="Šindelář Jakub" userId="ad71a5f5-1888-46d7-ba30-431aa191450d" providerId="ADAL" clId="{D9946B4B-5C7B-4785-BD9C-0FBB8C28DE98}" dt="2022-02-18T16:08:27.227" v="612" actId="20577"/>
          <ac:spMkLst>
            <pc:docMk/>
            <pc:sldMk cId="3648596580" sldId="576"/>
            <ac:spMk id="56" creationId="{55936C8C-ED09-4289-8467-3CCDFEECBF0B}"/>
          </ac:spMkLst>
        </pc:spChg>
        <pc:spChg chg="add del mod">
          <ac:chgData name="Šindelář Jakub" userId="ad71a5f5-1888-46d7-ba30-431aa191450d" providerId="ADAL" clId="{D9946B4B-5C7B-4785-BD9C-0FBB8C28DE98}" dt="2022-02-18T16:08:52.446" v="622" actId="478"/>
          <ac:spMkLst>
            <pc:docMk/>
            <pc:sldMk cId="3648596580" sldId="576"/>
            <ac:spMk id="58" creationId="{41596D38-47EC-4AD0-8361-FDE84FF0881A}"/>
          </ac:spMkLst>
        </pc:spChg>
        <pc:spChg chg="add mod">
          <ac:chgData name="Šindelář Jakub" userId="ad71a5f5-1888-46d7-ba30-431aa191450d" providerId="ADAL" clId="{D9946B4B-5C7B-4785-BD9C-0FBB8C28DE98}" dt="2022-02-18T16:09:10.972" v="626" actId="1076"/>
          <ac:spMkLst>
            <pc:docMk/>
            <pc:sldMk cId="3648596580" sldId="576"/>
            <ac:spMk id="60" creationId="{1636DF2E-B147-48F1-9B18-55D8819BB276}"/>
          </ac:spMkLst>
        </pc:spChg>
        <pc:spChg chg="mod">
          <ac:chgData name="Šindelář Jakub" userId="ad71a5f5-1888-46d7-ba30-431aa191450d" providerId="ADAL" clId="{D9946B4B-5C7B-4785-BD9C-0FBB8C28DE98}" dt="2022-02-18T16:12:08.405" v="836" actId="790"/>
          <ac:spMkLst>
            <pc:docMk/>
            <pc:sldMk cId="3648596580" sldId="576"/>
            <ac:spMk id="66" creationId="{EB7FD0C4-EB4D-4694-8446-8D01BBA890ED}"/>
          </ac:spMkLst>
        </pc:spChg>
        <pc:grpChg chg="mod">
          <ac:chgData name="Šindelář Jakub" userId="ad71a5f5-1888-46d7-ba30-431aa191450d" providerId="ADAL" clId="{D9946B4B-5C7B-4785-BD9C-0FBB8C28DE98}" dt="2022-02-18T16:05:46.145" v="532" actId="1035"/>
          <ac:grpSpMkLst>
            <pc:docMk/>
            <pc:sldMk cId="3648596580" sldId="576"/>
            <ac:grpSpMk id="5" creationId="{FABF15FA-A7FF-48CE-8C22-8401D63C79F9}"/>
          </ac:grpSpMkLst>
        </pc:grpChg>
        <pc:grpChg chg="add mod">
          <ac:chgData name="Šindelář Jakub" userId="ad71a5f5-1888-46d7-ba30-431aa191450d" providerId="ADAL" clId="{D9946B4B-5C7B-4785-BD9C-0FBB8C28DE98}" dt="2022-02-18T16:09:52.740" v="639" actId="1036"/>
          <ac:grpSpMkLst>
            <pc:docMk/>
            <pc:sldMk cId="3648596580" sldId="576"/>
            <ac:grpSpMk id="40" creationId="{398D4470-3BE0-4FED-9655-2AE2FB4BE32B}"/>
          </ac:grpSpMkLst>
        </pc:grpChg>
        <pc:grpChg chg="add mod">
          <ac:chgData name="Šindelář Jakub" userId="ad71a5f5-1888-46d7-ba30-431aa191450d" providerId="ADAL" clId="{D9946B4B-5C7B-4785-BD9C-0FBB8C28DE98}" dt="2022-02-18T16:09:30.303" v="631" actId="1076"/>
          <ac:grpSpMkLst>
            <pc:docMk/>
            <pc:sldMk cId="3648596580" sldId="576"/>
            <ac:grpSpMk id="53" creationId="{DE04D3BA-4A91-4C6E-9FCF-6A01FE078C0A}"/>
          </ac:grpSpMkLst>
        </pc:grpChg>
        <pc:grpChg chg="del">
          <ac:chgData name="Šindelář Jakub" userId="ad71a5f5-1888-46d7-ba30-431aa191450d" providerId="ADAL" clId="{D9946B4B-5C7B-4785-BD9C-0FBB8C28DE98}" dt="2022-02-18T16:07:18.909" v="580" actId="478"/>
          <ac:grpSpMkLst>
            <pc:docMk/>
            <pc:sldMk cId="3648596580" sldId="576"/>
            <ac:grpSpMk id="8202" creationId="{0A0C38FF-A926-4CC7-A6F8-F0F90EAE586A}"/>
          </ac:grpSpMkLst>
        </pc:grpChg>
        <pc:cxnChg chg="mod">
          <ac:chgData name="Šindelář Jakub" userId="ad71a5f5-1888-46d7-ba30-431aa191450d" providerId="ADAL" clId="{D9946B4B-5C7B-4785-BD9C-0FBB8C28DE98}" dt="2022-02-18T16:05:46.145" v="532" actId="1035"/>
          <ac:cxnSpMkLst>
            <pc:docMk/>
            <pc:sldMk cId="3648596580" sldId="576"/>
            <ac:cxnSpMk id="7" creationId="{3EEC9803-8E64-4DB8-9ED5-C550F9547418}"/>
          </ac:cxnSpMkLst>
        </pc:cxnChg>
        <pc:cxnChg chg="mod">
          <ac:chgData name="Šindelář Jakub" userId="ad71a5f5-1888-46d7-ba30-431aa191450d" providerId="ADAL" clId="{D9946B4B-5C7B-4785-BD9C-0FBB8C28DE98}" dt="2022-02-18T16:06:10.976" v="539" actId="1076"/>
          <ac:cxnSpMkLst>
            <pc:docMk/>
            <pc:sldMk cId="3648596580" sldId="576"/>
            <ac:cxnSpMk id="15" creationId="{4FE8F261-55C4-458E-8E67-D16A7416BEA1}"/>
          </ac:cxnSpMkLst>
        </pc:cxnChg>
        <pc:cxnChg chg="mod">
          <ac:chgData name="Šindelář Jakub" userId="ad71a5f5-1888-46d7-ba30-431aa191450d" providerId="ADAL" clId="{D9946B4B-5C7B-4785-BD9C-0FBB8C28DE98}" dt="2022-02-18T16:08:32.678" v="613" actId="14100"/>
          <ac:cxnSpMkLst>
            <pc:docMk/>
            <pc:sldMk cId="3648596580" sldId="576"/>
            <ac:cxnSpMk id="31" creationId="{33A45F48-EB05-4A16-8CF6-884BFEF858B8}"/>
          </ac:cxnSpMkLst>
        </pc:cxnChg>
        <pc:cxnChg chg="del">
          <ac:chgData name="Šindelář Jakub" userId="ad71a5f5-1888-46d7-ba30-431aa191450d" providerId="ADAL" clId="{D9946B4B-5C7B-4785-BD9C-0FBB8C28DE98}" dt="2022-02-18T16:05:51.160" v="534" actId="478"/>
          <ac:cxnSpMkLst>
            <pc:docMk/>
            <pc:sldMk cId="3648596580" sldId="576"/>
            <ac:cxnSpMk id="32" creationId="{6DBE7FCF-7BE3-4E3F-AC8F-18BFD77F34E4}"/>
          </ac:cxnSpMkLst>
        </pc:cxnChg>
        <pc:cxnChg chg="add mod">
          <ac:chgData name="Šindelář Jakub" userId="ad71a5f5-1888-46d7-ba30-431aa191450d" providerId="ADAL" clId="{D9946B4B-5C7B-4785-BD9C-0FBB8C28DE98}" dt="2022-02-18T16:09:52.740" v="639" actId="1036"/>
          <ac:cxnSpMkLst>
            <pc:docMk/>
            <pc:sldMk cId="3648596580" sldId="576"/>
            <ac:cxnSpMk id="37" creationId="{4E1EBF38-C1E8-4F89-8994-81B3EC65103F}"/>
          </ac:cxnSpMkLst>
        </pc:cxnChg>
        <pc:cxnChg chg="add mod">
          <ac:chgData name="Šindelář Jakub" userId="ad71a5f5-1888-46d7-ba30-431aa191450d" providerId="ADAL" clId="{D9946B4B-5C7B-4785-BD9C-0FBB8C28DE98}" dt="2022-02-18T16:09:57.855" v="640" actId="14100"/>
          <ac:cxnSpMkLst>
            <pc:docMk/>
            <pc:sldMk cId="3648596580" sldId="576"/>
            <ac:cxnSpMk id="49" creationId="{6C2AFA32-BCB3-419F-8730-8B0E4F951438}"/>
          </ac:cxnSpMkLst>
        </pc:cxnChg>
        <pc:cxnChg chg="add mod">
          <ac:chgData name="Šindelář Jakub" userId="ad71a5f5-1888-46d7-ba30-431aa191450d" providerId="ADAL" clId="{D9946B4B-5C7B-4785-BD9C-0FBB8C28DE98}" dt="2022-02-18T16:07:48.015" v="587" actId="1076"/>
          <ac:cxnSpMkLst>
            <pc:docMk/>
            <pc:sldMk cId="3648596580" sldId="576"/>
            <ac:cxnSpMk id="51" creationId="{1D899687-16A0-47D5-B65B-75A8A0339ABB}"/>
          </ac:cxnSpMkLst>
        </pc:cxnChg>
        <pc:cxnChg chg="add mod">
          <ac:chgData name="Šindelář Jakub" userId="ad71a5f5-1888-46d7-ba30-431aa191450d" providerId="ADAL" clId="{D9946B4B-5C7B-4785-BD9C-0FBB8C28DE98}" dt="2022-02-18T16:09:52.740" v="639" actId="1036"/>
          <ac:cxnSpMkLst>
            <pc:docMk/>
            <pc:sldMk cId="3648596580" sldId="576"/>
            <ac:cxnSpMk id="52" creationId="{A9A0369F-86BE-4288-8967-598231879DE0}"/>
          </ac:cxnSpMkLst>
        </pc:cxnChg>
        <pc:cxnChg chg="add del mod">
          <ac:chgData name="Šindelář Jakub" userId="ad71a5f5-1888-46d7-ba30-431aa191450d" providerId="ADAL" clId="{D9946B4B-5C7B-4785-BD9C-0FBB8C28DE98}" dt="2022-02-18T16:08:52.446" v="622" actId="478"/>
          <ac:cxnSpMkLst>
            <pc:docMk/>
            <pc:sldMk cId="3648596580" sldId="576"/>
            <ac:cxnSpMk id="57" creationId="{E22CA7A7-C832-4C84-AE44-8ADD64F20AEB}"/>
          </ac:cxnSpMkLst>
        </pc:cxnChg>
        <pc:cxnChg chg="add mod">
          <ac:chgData name="Šindelář Jakub" userId="ad71a5f5-1888-46d7-ba30-431aa191450d" providerId="ADAL" clId="{D9946B4B-5C7B-4785-BD9C-0FBB8C28DE98}" dt="2022-02-18T16:17:36.300" v="895" actId="14100"/>
          <ac:cxnSpMkLst>
            <pc:docMk/>
            <pc:sldMk cId="3648596580" sldId="576"/>
            <ac:cxnSpMk id="59" creationId="{6C345E3F-E8C8-49F5-921D-81DAB5F93F08}"/>
          </ac:cxnSpMkLst>
        </pc:cxnChg>
        <pc:cxnChg chg="del mod">
          <ac:chgData name="Šindelář Jakub" userId="ad71a5f5-1888-46d7-ba30-431aa191450d" providerId="ADAL" clId="{D9946B4B-5C7B-4785-BD9C-0FBB8C28DE98}" dt="2022-02-18T16:07:25.624" v="582" actId="478"/>
          <ac:cxnSpMkLst>
            <pc:docMk/>
            <pc:sldMk cId="3648596580" sldId="576"/>
            <ac:cxnSpMk id="70" creationId="{4529042E-DDE6-4302-AD1D-E5678EB5DB3B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5527" tIns="47764" rIns="95527" bIns="47764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6332"/>
          </a:xfrm>
          <a:prstGeom prst="rect">
            <a:avLst/>
          </a:prstGeom>
        </p:spPr>
        <p:txBody>
          <a:bodyPr vert="horz" lIns="95527" tIns="47764" rIns="95527" bIns="47764" rtlCol="0"/>
          <a:lstStyle>
            <a:lvl1pPr algn="r">
              <a:defRPr sz="1200"/>
            </a:lvl1pPr>
          </a:lstStyle>
          <a:p>
            <a:fld id="{231D8286-481F-4658-BD9A-DF84BEF85EC4}" type="datetimeFigureOut">
              <a:rPr lang="de-CH" smtClean="0"/>
              <a:t>01.04.2022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28585"/>
            <a:ext cx="2945659" cy="496332"/>
          </a:xfrm>
          <a:prstGeom prst="rect">
            <a:avLst/>
          </a:prstGeom>
        </p:spPr>
        <p:txBody>
          <a:bodyPr vert="horz" lIns="95527" tIns="47764" rIns="95527" bIns="47764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5" y="9428585"/>
            <a:ext cx="2945659" cy="496332"/>
          </a:xfrm>
          <a:prstGeom prst="rect">
            <a:avLst/>
          </a:prstGeom>
        </p:spPr>
        <p:txBody>
          <a:bodyPr vert="horz" lIns="95527" tIns="47764" rIns="95527" bIns="47764" rtlCol="0" anchor="b"/>
          <a:lstStyle>
            <a:lvl1pPr algn="r">
              <a:defRPr sz="1200"/>
            </a:lvl1pPr>
          </a:lstStyle>
          <a:p>
            <a:fld id="{60A6DF15-5AED-42F9-904B-2C8252D40D51}" type="slidenum">
              <a:rPr lang="de-CH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96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5527" tIns="47764" rIns="95527" bIns="47764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332"/>
          </a:xfrm>
          <a:prstGeom prst="rect">
            <a:avLst/>
          </a:prstGeom>
        </p:spPr>
        <p:txBody>
          <a:bodyPr vert="horz" lIns="95527" tIns="47764" rIns="95527" bIns="47764" rtlCol="0"/>
          <a:lstStyle>
            <a:lvl1pPr algn="r">
              <a:defRPr sz="1200"/>
            </a:lvl1pPr>
          </a:lstStyle>
          <a:p>
            <a:fld id="{96B54402-CBFA-4853-BF48-292A6C719570}" type="datetimeFigureOut">
              <a:rPr lang="de-CH" smtClean="0"/>
              <a:t>01.04.2022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27" tIns="47764" rIns="95527" bIns="47764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5527" tIns="47764" rIns="95527" bIns="47764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6332"/>
          </a:xfrm>
          <a:prstGeom prst="rect">
            <a:avLst/>
          </a:prstGeom>
        </p:spPr>
        <p:txBody>
          <a:bodyPr vert="horz" lIns="95527" tIns="47764" rIns="95527" bIns="47764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5" y="9428585"/>
            <a:ext cx="2945659" cy="496332"/>
          </a:xfrm>
          <a:prstGeom prst="rect">
            <a:avLst/>
          </a:prstGeom>
        </p:spPr>
        <p:txBody>
          <a:bodyPr vert="horz" lIns="95527" tIns="47764" rIns="95527" bIns="47764" rtlCol="0" anchor="b"/>
          <a:lstStyle>
            <a:lvl1pPr algn="r">
              <a:defRPr sz="1200"/>
            </a:lvl1pPr>
          </a:lstStyle>
          <a:p>
            <a:fld id="{6601634F-FE0E-4D8A-99B8-A4345CA417FF}" type="slidenum">
              <a:rPr lang="de-CH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912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0"/>
                </a:moveTo>
                <a:lnTo>
                  <a:pt x="250825" y="0"/>
                </a:lnTo>
                <a:lnTo>
                  <a:pt x="250825" y="2774479"/>
                </a:lnTo>
                <a:lnTo>
                  <a:pt x="8893175" y="2774479"/>
                </a:lnTo>
                <a:lnTo>
                  <a:pt x="8893175" y="0"/>
                </a:ln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close/>
              </a:path>
            </a:pathLst>
          </a:custGeom>
          <a:noFill/>
        </p:spPr>
        <p:txBody>
          <a:bodyPr anchor="ctr" anchorCtr="0"/>
          <a:lstStyle/>
          <a:p>
            <a:r>
              <a:rPr lang="en-US"/>
              <a:t>Click icon to add picture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31801" y="220390"/>
            <a:ext cx="6119812" cy="976362"/>
          </a:xfrm>
        </p:spPr>
        <p:txBody>
          <a:bodyPr/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31801" y="1962000"/>
            <a:ext cx="8172449" cy="567322"/>
          </a:xfrm>
        </p:spPr>
        <p:txBody>
          <a:bodyPr anchor="b" anchorCtr="0"/>
          <a:lstStyle>
            <a:lvl1pPr marL="0" indent="0" algn="l">
              <a:spcAft>
                <a:spcPts val="0"/>
              </a:spcAft>
              <a:buNone/>
              <a:defRPr sz="1400">
                <a:solidFill>
                  <a:schemeClr val="accent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49752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rcle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8" name="Rechteck 7"/>
          <p:cNvSpPr/>
          <p:nvPr userDrawn="1"/>
        </p:nvSpPr>
        <p:spPr>
          <a:xfrm>
            <a:off x="250825" y="1196751"/>
            <a:ext cx="8642350" cy="3240000"/>
          </a:xfrm>
          <a:prstGeom prst="rect">
            <a:avLst/>
          </a:prstGeom>
          <a:solidFill>
            <a:srgbClr val="C6C0B8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" name="Diagrammplatzhalter 8"/>
          <p:cNvSpPr>
            <a:spLocks noGrp="1"/>
          </p:cNvSpPr>
          <p:nvPr>
            <p:ph type="chart" sz="quarter" idx="13"/>
          </p:nvPr>
        </p:nvSpPr>
        <p:spPr>
          <a:xfrm>
            <a:off x="431801" y="1700213"/>
            <a:ext cx="8172450" cy="2628900"/>
          </a:xfrm>
        </p:spPr>
        <p:txBody>
          <a:bodyPr/>
          <a:lstStyle/>
          <a:p>
            <a:r>
              <a:rPr lang="en-US"/>
              <a:t>Click icon to add chart</a:t>
            </a:r>
            <a:endParaRPr lang="de-CH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4"/>
          </p:nvPr>
        </p:nvSpPr>
        <p:spPr>
          <a:xfrm>
            <a:off x="431801" y="4689140"/>
            <a:ext cx="8172450" cy="1548148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/>
              <a:t>Titel of presentation, 14.12.2015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CH"/>
              <a:t>Alpiq Discriptor Legal Entity</a:t>
            </a:r>
            <a:endParaRPr lang="de-CH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5E64803-A6C9-4855-866E-E85F7368D163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75116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lken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8" name="Rechteck 7"/>
          <p:cNvSpPr/>
          <p:nvPr userDrawn="1"/>
        </p:nvSpPr>
        <p:spPr>
          <a:xfrm>
            <a:off x="250825" y="1196750"/>
            <a:ext cx="8642350" cy="3492389"/>
          </a:xfrm>
          <a:prstGeom prst="rect">
            <a:avLst/>
          </a:prstGeom>
          <a:solidFill>
            <a:srgbClr val="C6C0B8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" name="Diagrammplatzhalter 8"/>
          <p:cNvSpPr>
            <a:spLocks noGrp="1"/>
          </p:cNvSpPr>
          <p:nvPr>
            <p:ph type="chart" sz="quarter" idx="13"/>
          </p:nvPr>
        </p:nvSpPr>
        <p:spPr>
          <a:xfrm>
            <a:off x="431801" y="1700213"/>
            <a:ext cx="8172449" cy="2628900"/>
          </a:xfrm>
        </p:spPr>
        <p:txBody>
          <a:bodyPr/>
          <a:lstStyle/>
          <a:p>
            <a:r>
              <a:rPr lang="en-US"/>
              <a:t>Click icon to add chart</a:t>
            </a:r>
            <a:endParaRPr lang="de-CH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4"/>
          </p:nvPr>
        </p:nvSpPr>
        <p:spPr>
          <a:xfrm>
            <a:off x="431801" y="4833156"/>
            <a:ext cx="3995738" cy="1404132"/>
          </a:xfrm>
        </p:spPr>
        <p:txBody>
          <a:bodyPr/>
          <a:lstStyle>
            <a:lvl1pPr>
              <a:lnSpc>
                <a:spcPct val="120000"/>
              </a:lnSpc>
              <a:spcAft>
                <a:spcPts val="600"/>
              </a:spcAft>
              <a:defRPr sz="900"/>
            </a:lvl1pPr>
            <a:lvl2pPr>
              <a:lnSpc>
                <a:spcPct val="120000"/>
              </a:lnSpc>
              <a:spcAft>
                <a:spcPts val="600"/>
              </a:spcAft>
              <a:defRPr sz="900"/>
            </a:lvl2pPr>
            <a:lvl3pPr marL="180000" indent="-180000">
              <a:lnSpc>
                <a:spcPct val="120000"/>
              </a:lnSpc>
              <a:spcAft>
                <a:spcPts val="600"/>
              </a:spcAft>
              <a:defRPr sz="900"/>
            </a:lvl3pPr>
            <a:lvl4pPr marL="360000" indent="-180000">
              <a:lnSpc>
                <a:spcPct val="120000"/>
              </a:lnSpc>
              <a:spcAft>
                <a:spcPts val="600"/>
              </a:spcAft>
              <a:defRPr sz="900"/>
            </a:lvl4pPr>
            <a:lvl5pPr marL="540000" indent="-180000">
              <a:lnSpc>
                <a:spcPct val="120000"/>
              </a:lnSpc>
              <a:spcAft>
                <a:spcPts val="600"/>
              </a:spcAft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10" name="Textplatzhalter 10"/>
          <p:cNvSpPr>
            <a:spLocks noGrp="1"/>
          </p:cNvSpPr>
          <p:nvPr>
            <p:ph type="body" sz="quarter" idx="15"/>
          </p:nvPr>
        </p:nvSpPr>
        <p:spPr>
          <a:xfrm>
            <a:off x="4608513" y="4833156"/>
            <a:ext cx="3995737" cy="1404132"/>
          </a:xfrm>
        </p:spPr>
        <p:txBody>
          <a:bodyPr/>
          <a:lstStyle>
            <a:lvl1pPr>
              <a:lnSpc>
                <a:spcPct val="120000"/>
              </a:lnSpc>
              <a:spcAft>
                <a:spcPts val="600"/>
              </a:spcAft>
              <a:defRPr sz="900"/>
            </a:lvl1pPr>
            <a:lvl2pPr>
              <a:lnSpc>
                <a:spcPct val="120000"/>
              </a:lnSpc>
              <a:spcAft>
                <a:spcPts val="600"/>
              </a:spcAft>
              <a:defRPr sz="900"/>
            </a:lvl2pPr>
            <a:lvl3pPr marL="180000" indent="-180000">
              <a:lnSpc>
                <a:spcPct val="120000"/>
              </a:lnSpc>
              <a:spcAft>
                <a:spcPts val="600"/>
              </a:spcAft>
              <a:defRPr sz="900"/>
            </a:lvl3pPr>
            <a:lvl4pPr marL="360000" indent="-180000">
              <a:lnSpc>
                <a:spcPct val="120000"/>
              </a:lnSpc>
              <a:spcAft>
                <a:spcPts val="600"/>
              </a:spcAft>
              <a:defRPr sz="900"/>
            </a:lvl4pPr>
            <a:lvl5pPr marL="540000" indent="-180000">
              <a:lnSpc>
                <a:spcPct val="120000"/>
              </a:lnSpc>
              <a:spcAft>
                <a:spcPts val="600"/>
              </a:spcAft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13" name="Datumsplatzhalter 1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/>
              <a:t>Titel of presentation, 14.12.2015</a:t>
            </a:r>
            <a:endParaRPr lang="de-CH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CH"/>
              <a:t>Alpiq Discriptor Legal Entity</a:t>
            </a:r>
            <a:endParaRPr lang="de-CH" dirty="0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65E64803-A6C9-4855-866E-E85F7368D163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48472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 images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431800" y="1700213"/>
            <a:ext cx="3995738" cy="2340000"/>
          </a:xfrm>
          <a:solidFill>
            <a:schemeClr val="accent6"/>
          </a:solidFill>
        </p:spPr>
        <p:txBody>
          <a:bodyPr lIns="72000" tIns="72000" rIns="72000" bIns="7200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4"/>
          </p:nvPr>
        </p:nvSpPr>
        <p:spPr>
          <a:xfrm>
            <a:off x="4608513" y="1700213"/>
            <a:ext cx="3995737" cy="2340000"/>
          </a:xfrm>
          <a:solidFill>
            <a:schemeClr val="accent6"/>
          </a:solidFill>
        </p:spPr>
        <p:txBody>
          <a:bodyPr lIns="72000" tIns="72000" rIns="72000" bIns="7200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5"/>
          </p:nvPr>
        </p:nvSpPr>
        <p:spPr>
          <a:xfrm>
            <a:off x="431800" y="4257092"/>
            <a:ext cx="3995739" cy="1980196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13" name="Textplatzhalter 11"/>
          <p:cNvSpPr>
            <a:spLocks noGrp="1"/>
          </p:cNvSpPr>
          <p:nvPr>
            <p:ph type="body" sz="quarter" idx="16"/>
          </p:nvPr>
        </p:nvSpPr>
        <p:spPr>
          <a:xfrm>
            <a:off x="4608513" y="4257092"/>
            <a:ext cx="3995737" cy="1980196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/>
              <a:t>Titel of presentation, 14.12.2015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CH"/>
              <a:t>Alpiq Discriptor Legal Entity</a:t>
            </a:r>
            <a:endParaRPr lang="de-CH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65E64803-A6C9-4855-866E-E85F7368D163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8600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 image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431800" y="1700213"/>
            <a:ext cx="3995738" cy="2160000"/>
          </a:xfrm>
          <a:solidFill>
            <a:schemeClr val="accent6"/>
          </a:solidFill>
        </p:spPr>
        <p:txBody>
          <a:bodyPr lIns="72000" tIns="72000" rIns="72000" bIns="7200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4"/>
          </p:nvPr>
        </p:nvSpPr>
        <p:spPr>
          <a:xfrm>
            <a:off x="431800" y="4077288"/>
            <a:ext cx="3980816" cy="2160000"/>
          </a:xfrm>
          <a:solidFill>
            <a:schemeClr val="accent6"/>
          </a:solidFill>
        </p:spPr>
        <p:txBody>
          <a:bodyPr lIns="72000" tIns="72000" rIns="72000" bIns="7200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5"/>
          </p:nvPr>
        </p:nvSpPr>
        <p:spPr>
          <a:xfrm>
            <a:off x="4608513" y="1628800"/>
            <a:ext cx="3995737" cy="2196243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13" name="Textplatzhalter 11"/>
          <p:cNvSpPr>
            <a:spLocks noGrp="1"/>
          </p:cNvSpPr>
          <p:nvPr>
            <p:ph type="body" sz="quarter" idx="16"/>
          </p:nvPr>
        </p:nvSpPr>
        <p:spPr>
          <a:xfrm>
            <a:off x="4608513" y="4012233"/>
            <a:ext cx="3995737" cy="2231715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/>
              <a:t>Titel of presentation, 14.12.2015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CH"/>
              <a:t>Alpiq Discriptor Legal Entity</a:t>
            </a:r>
            <a:endParaRPr lang="de-CH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65E64803-A6C9-4855-866E-E85F7368D163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6499556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hree images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431800" y="1700213"/>
            <a:ext cx="2610000" cy="2340000"/>
          </a:xfrm>
          <a:solidFill>
            <a:schemeClr val="accent6"/>
          </a:solidFill>
        </p:spPr>
        <p:txBody>
          <a:bodyPr lIns="72000" tIns="72000" rIns="72000" bIns="7200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 dirty="0"/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4"/>
          </p:nvPr>
        </p:nvSpPr>
        <p:spPr>
          <a:xfrm>
            <a:off x="3213025" y="1700213"/>
            <a:ext cx="2610000" cy="2340000"/>
          </a:xfrm>
          <a:solidFill>
            <a:schemeClr val="accent6"/>
          </a:solidFill>
        </p:spPr>
        <p:txBody>
          <a:bodyPr lIns="72000" tIns="72000" rIns="72000" bIns="7200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5"/>
          </p:nvPr>
        </p:nvSpPr>
        <p:spPr>
          <a:xfrm>
            <a:off x="431800" y="4257092"/>
            <a:ext cx="2610000" cy="1980196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13" name="Textplatzhalter 11"/>
          <p:cNvSpPr>
            <a:spLocks noGrp="1"/>
          </p:cNvSpPr>
          <p:nvPr>
            <p:ph type="body" sz="quarter" idx="16"/>
          </p:nvPr>
        </p:nvSpPr>
        <p:spPr>
          <a:xfrm>
            <a:off x="3239852" y="4257092"/>
            <a:ext cx="2592288" cy="1980196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10" name="Bildplatzhalter 7"/>
          <p:cNvSpPr>
            <a:spLocks noGrp="1"/>
          </p:cNvSpPr>
          <p:nvPr>
            <p:ph type="pic" sz="quarter" idx="17"/>
          </p:nvPr>
        </p:nvSpPr>
        <p:spPr>
          <a:xfrm>
            <a:off x="5994250" y="1696418"/>
            <a:ext cx="2610000" cy="2340000"/>
          </a:xfrm>
          <a:solidFill>
            <a:schemeClr val="accent6"/>
          </a:solidFill>
        </p:spPr>
        <p:txBody>
          <a:bodyPr lIns="72000" tIns="72000" rIns="72000" bIns="7200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 dirty="0"/>
          </a:p>
        </p:txBody>
      </p:sp>
      <p:sp>
        <p:nvSpPr>
          <p:cNvPr id="11" name="Textplatzhalter 11"/>
          <p:cNvSpPr>
            <a:spLocks noGrp="1"/>
          </p:cNvSpPr>
          <p:nvPr>
            <p:ph type="body" sz="quarter" idx="18"/>
          </p:nvPr>
        </p:nvSpPr>
        <p:spPr>
          <a:xfrm>
            <a:off x="6012160" y="4257092"/>
            <a:ext cx="2592090" cy="1980196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en-US"/>
              <a:t>Titel of presentation, 14.12.2015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de-CH"/>
              <a:t>Alpiq Discriptor Legal Entity</a:t>
            </a:r>
            <a:endParaRPr lang="de-CH" dirty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65E64803-A6C9-4855-866E-E85F7368D163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187417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hree image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430709" y="1700213"/>
            <a:ext cx="2340000" cy="1440000"/>
          </a:xfrm>
          <a:solidFill>
            <a:schemeClr val="accent6"/>
          </a:solidFill>
        </p:spPr>
        <p:txBody>
          <a:bodyPr lIns="72000" tIns="72000" rIns="72000" bIns="7200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 dirty="0"/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4"/>
          </p:nvPr>
        </p:nvSpPr>
        <p:spPr>
          <a:xfrm>
            <a:off x="431800" y="3251020"/>
            <a:ext cx="2340000" cy="1440000"/>
          </a:xfrm>
          <a:solidFill>
            <a:schemeClr val="accent6"/>
          </a:solidFill>
        </p:spPr>
        <p:txBody>
          <a:bodyPr lIns="72000" tIns="72000" rIns="72000" bIns="7200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5"/>
          </p:nvPr>
        </p:nvSpPr>
        <p:spPr>
          <a:xfrm>
            <a:off x="3060000" y="1628800"/>
            <a:ext cx="5544250" cy="1512168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10" name="Bildplatzhalter 7"/>
          <p:cNvSpPr>
            <a:spLocks noGrp="1"/>
          </p:cNvSpPr>
          <p:nvPr>
            <p:ph type="pic" sz="quarter" idx="17"/>
          </p:nvPr>
        </p:nvSpPr>
        <p:spPr>
          <a:xfrm>
            <a:off x="431800" y="4801827"/>
            <a:ext cx="2340000" cy="1440000"/>
          </a:xfrm>
          <a:solidFill>
            <a:schemeClr val="accent6"/>
          </a:solidFill>
        </p:spPr>
        <p:txBody>
          <a:bodyPr lIns="72000" tIns="72000" rIns="72000" bIns="7200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11" name="Textplatzhalter 11"/>
          <p:cNvSpPr>
            <a:spLocks noGrp="1"/>
          </p:cNvSpPr>
          <p:nvPr>
            <p:ph type="body" sz="quarter" idx="18"/>
          </p:nvPr>
        </p:nvSpPr>
        <p:spPr>
          <a:xfrm>
            <a:off x="3060000" y="3178800"/>
            <a:ext cx="5544250" cy="1512168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14" name="Textplatzhalter 11"/>
          <p:cNvSpPr>
            <a:spLocks noGrp="1"/>
          </p:cNvSpPr>
          <p:nvPr>
            <p:ph type="body" sz="quarter" idx="19"/>
          </p:nvPr>
        </p:nvSpPr>
        <p:spPr>
          <a:xfrm>
            <a:off x="3060000" y="4730400"/>
            <a:ext cx="5544250" cy="1512168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r>
              <a:rPr lang="en-US"/>
              <a:t>Titel of presentation, 14.12.2015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de-CH"/>
              <a:t>Alpiq Discriptor Legal Entity</a:t>
            </a:r>
            <a:endParaRPr lang="de-CH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65E64803-A6C9-4855-866E-E85F7368D163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84101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four image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431800" y="1700213"/>
            <a:ext cx="1620000" cy="1080000"/>
          </a:xfrm>
          <a:solidFill>
            <a:schemeClr val="accent6"/>
          </a:solidFill>
        </p:spPr>
        <p:txBody>
          <a:bodyPr lIns="72000" tIns="72000" rIns="72000" bIns="72000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4"/>
          </p:nvPr>
        </p:nvSpPr>
        <p:spPr>
          <a:xfrm>
            <a:off x="432891" y="2850599"/>
            <a:ext cx="1620000" cy="1080000"/>
          </a:xfrm>
          <a:solidFill>
            <a:schemeClr val="accent6"/>
          </a:solidFill>
        </p:spPr>
        <p:txBody>
          <a:bodyPr lIns="72000" tIns="72000" rIns="72000" bIns="72000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5"/>
          </p:nvPr>
        </p:nvSpPr>
        <p:spPr>
          <a:xfrm>
            <a:off x="2340001" y="1628801"/>
            <a:ext cx="6264250" cy="1152127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10" name="Bildplatzhalter 7"/>
          <p:cNvSpPr>
            <a:spLocks noGrp="1"/>
          </p:cNvSpPr>
          <p:nvPr>
            <p:ph type="pic" sz="quarter" idx="17"/>
          </p:nvPr>
        </p:nvSpPr>
        <p:spPr>
          <a:xfrm>
            <a:off x="432891" y="4000985"/>
            <a:ext cx="1620000" cy="1080000"/>
          </a:xfrm>
          <a:solidFill>
            <a:schemeClr val="accent6"/>
          </a:solidFill>
        </p:spPr>
        <p:txBody>
          <a:bodyPr lIns="72000" tIns="72000" rIns="72000" bIns="72000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11" name="Textplatzhalter 11"/>
          <p:cNvSpPr>
            <a:spLocks noGrp="1"/>
          </p:cNvSpPr>
          <p:nvPr>
            <p:ph type="body" sz="quarter" idx="18"/>
          </p:nvPr>
        </p:nvSpPr>
        <p:spPr>
          <a:xfrm>
            <a:off x="2340001" y="2780929"/>
            <a:ext cx="6264250" cy="1152127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14" name="Textplatzhalter 11"/>
          <p:cNvSpPr>
            <a:spLocks noGrp="1"/>
          </p:cNvSpPr>
          <p:nvPr>
            <p:ph type="body" sz="quarter" idx="19"/>
          </p:nvPr>
        </p:nvSpPr>
        <p:spPr>
          <a:xfrm>
            <a:off x="2340001" y="3933056"/>
            <a:ext cx="6264250" cy="1152128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13" name="Bildplatzhalter 7"/>
          <p:cNvSpPr>
            <a:spLocks noGrp="1"/>
          </p:cNvSpPr>
          <p:nvPr>
            <p:ph type="pic" sz="quarter" idx="20"/>
          </p:nvPr>
        </p:nvSpPr>
        <p:spPr>
          <a:xfrm>
            <a:off x="432891" y="5151372"/>
            <a:ext cx="1620000" cy="1080000"/>
          </a:xfrm>
          <a:solidFill>
            <a:schemeClr val="accent6"/>
          </a:solidFill>
        </p:spPr>
        <p:txBody>
          <a:bodyPr lIns="72000" tIns="72000" rIns="72000" bIns="72000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15" name="Textplatzhalter 11"/>
          <p:cNvSpPr>
            <a:spLocks noGrp="1"/>
          </p:cNvSpPr>
          <p:nvPr>
            <p:ph type="body" sz="quarter" idx="21"/>
          </p:nvPr>
        </p:nvSpPr>
        <p:spPr>
          <a:xfrm>
            <a:off x="2340001" y="5085160"/>
            <a:ext cx="6264250" cy="1152128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r>
              <a:rPr lang="en-US"/>
              <a:t>Titel of presentation, 14.12.2015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de-CH"/>
              <a:t>Alpiq Discriptor Legal Entity</a:t>
            </a:r>
            <a:endParaRPr lang="de-CH" dirty="0"/>
          </a:p>
        </p:txBody>
      </p:sp>
      <p:sp>
        <p:nvSpPr>
          <p:cNvPr id="16" name="Foliennummernplatzhalter 1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65E64803-A6C9-4855-866E-E85F7368D163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7777687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six image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431800" y="1700213"/>
            <a:ext cx="1080000" cy="720000"/>
          </a:xfrm>
          <a:solidFill>
            <a:schemeClr val="accent6"/>
          </a:solidFill>
        </p:spPr>
        <p:txBody>
          <a:bodyPr lIns="72000" tIns="72000" rIns="72000" bIns="72000"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4"/>
          </p:nvPr>
        </p:nvSpPr>
        <p:spPr>
          <a:xfrm>
            <a:off x="432891" y="2462790"/>
            <a:ext cx="1080000" cy="720000"/>
          </a:xfrm>
          <a:solidFill>
            <a:schemeClr val="accent6"/>
          </a:solidFill>
        </p:spPr>
        <p:txBody>
          <a:bodyPr lIns="72000" tIns="72000" rIns="72000" bIns="72000"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5"/>
          </p:nvPr>
        </p:nvSpPr>
        <p:spPr>
          <a:xfrm>
            <a:off x="1800000" y="1628801"/>
            <a:ext cx="6804250" cy="756083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10" name="Bildplatzhalter 7"/>
          <p:cNvSpPr>
            <a:spLocks noGrp="1"/>
          </p:cNvSpPr>
          <p:nvPr>
            <p:ph type="pic" sz="quarter" idx="17"/>
          </p:nvPr>
        </p:nvSpPr>
        <p:spPr>
          <a:xfrm>
            <a:off x="432891" y="3987944"/>
            <a:ext cx="1080000" cy="720000"/>
          </a:xfrm>
          <a:solidFill>
            <a:schemeClr val="accent6"/>
          </a:solidFill>
        </p:spPr>
        <p:txBody>
          <a:bodyPr lIns="72000" tIns="72000" rIns="72000" bIns="72000"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13" name="Bildplatzhalter 7"/>
          <p:cNvSpPr>
            <a:spLocks noGrp="1"/>
          </p:cNvSpPr>
          <p:nvPr>
            <p:ph type="pic" sz="quarter" idx="20"/>
          </p:nvPr>
        </p:nvSpPr>
        <p:spPr>
          <a:xfrm>
            <a:off x="432891" y="4750521"/>
            <a:ext cx="1080000" cy="720000"/>
          </a:xfrm>
          <a:solidFill>
            <a:schemeClr val="accent6"/>
          </a:solidFill>
        </p:spPr>
        <p:txBody>
          <a:bodyPr lIns="72000" tIns="72000" rIns="72000" bIns="72000"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16" name="Bildplatzhalter 7"/>
          <p:cNvSpPr>
            <a:spLocks noGrp="1"/>
          </p:cNvSpPr>
          <p:nvPr>
            <p:ph type="pic" sz="quarter" idx="22"/>
          </p:nvPr>
        </p:nvSpPr>
        <p:spPr>
          <a:xfrm>
            <a:off x="432891" y="3225367"/>
            <a:ext cx="1080000" cy="720000"/>
          </a:xfrm>
          <a:solidFill>
            <a:schemeClr val="accent6"/>
          </a:solidFill>
        </p:spPr>
        <p:txBody>
          <a:bodyPr lIns="72000" tIns="72000" rIns="72000" bIns="72000"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17" name="Bildplatzhalter 7"/>
          <p:cNvSpPr>
            <a:spLocks noGrp="1"/>
          </p:cNvSpPr>
          <p:nvPr>
            <p:ph type="pic" sz="quarter" idx="23"/>
          </p:nvPr>
        </p:nvSpPr>
        <p:spPr>
          <a:xfrm>
            <a:off x="432891" y="5513096"/>
            <a:ext cx="1080000" cy="720000"/>
          </a:xfrm>
          <a:solidFill>
            <a:schemeClr val="accent6"/>
          </a:solidFill>
        </p:spPr>
        <p:txBody>
          <a:bodyPr lIns="72000" tIns="72000" rIns="72000" bIns="72000"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 dirty="0"/>
          </a:p>
        </p:txBody>
      </p:sp>
      <p:sp>
        <p:nvSpPr>
          <p:cNvPr id="18" name="Textplatzhalter 11"/>
          <p:cNvSpPr>
            <a:spLocks noGrp="1"/>
          </p:cNvSpPr>
          <p:nvPr>
            <p:ph type="body" sz="quarter" idx="24"/>
          </p:nvPr>
        </p:nvSpPr>
        <p:spPr>
          <a:xfrm>
            <a:off x="1800000" y="2392081"/>
            <a:ext cx="6804250" cy="748887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19" name="Textplatzhalter 11"/>
          <p:cNvSpPr>
            <a:spLocks noGrp="1"/>
          </p:cNvSpPr>
          <p:nvPr>
            <p:ph type="body" sz="quarter" idx="25"/>
          </p:nvPr>
        </p:nvSpPr>
        <p:spPr>
          <a:xfrm>
            <a:off x="1800000" y="3155361"/>
            <a:ext cx="6804250" cy="777695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20" name="Textplatzhalter 11"/>
          <p:cNvSpPr>
            <a:spLocks noGrp="1"/>
          </p:cNvSpPr>
          <p:nvPr>
            <p:ph type="body" sz="quarter" idx="26"/>
          </p:nvPr>
        </p:nvSpPr>
        <p:spPr>
          <a:xfrm>
            <a:off x="1800000" y="3918641"/>
            <a:ext cx="6804250" cy="770499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21" name="Textplatzhalter 11"/>
          <p:cNvSpPr>
            <a:spLocks noGrp="1"/>
          </p:cNvSpPr>
          <p:nvPr>
            <p:ph type="body" sz="quarter" idx="27"/>
          </p:nvPr>
        </p:nvSpPr>
        <p:spPr>
          <a:xfrm>
            <a:off x="1800000" y="4681921"/>
            <a:ext cx="6804250" cy="763303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22" name="Textplatzhalter 11"/>
          <p:cNvSpPr>
            <a:spLocks noGrp="1"/>
          </p:cNvSpPr>
          <p:nvPr>
            <p:ph type="body" sz="quarter" idx="28"/>
          </p:nvPr>
        </p:nvSpPr>
        <p:spPr>
          <a:xfrm>
            <a:off x="1800000" y="5445201"/>
            <a:ext cx="6804250" cy="792087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9"/>
          </p:nvPr>
        </p:nvSpPr>
        <p:spPr/>
        <p:txBody>
          <a:bodyPr/>
          <a:lstStyle/>
          <a:p>
            <a:r>
              <a:rPr lang="en-US"/>
              <a:t>Titel of presentation, 14.12.2015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0"/>
          </p:nvPr>
        </p:nvSpPr>
        <p:spPr/>
        <p:txBody>
          <a:bodyPr/>
          <a:lstStyle/>
          <a:p>
            <a:r>
              <a:rPr lang="de-CH"/>
              <a:t>Alpiq Discriptor Legal Entity</a:t>
            </a:r>
            <a:endParaRPr lang="de-CH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31"/>
          </p:nvPr>
        </p:nvSpPr>
        <p:spPr/>
        <p:txBody>
          <a:bodyPr/>
          <a:lstStyle/>
          <a:p>
            <a:fld id="{65E64803-A6C9-4855-866E-E85F7368D163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5969886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 Imag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 dirty="0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426512" y="1700213"/>
            <a:ext cx="5400000" cy="4032000"/>
          </a:xfrm>
          <a:solidFill>
            <a:schemeClr val="accent6"/>
          </a:solidFill>
        </p:spPr>
        <p:txBody>
          <a:bodyPr lIns="360000" tIns="360000" rIns="360000" bIns="36000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5"/>
          </p:nvPr>
        </p:nvSpPr>
        <p:spPr>
          <a:xfrm>
            <a:off x="6120000" y="1628800"/>
            <a:ext cx="2484250" cy="4104456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/>
              <a:t>Titel of presentation, 14.12.2015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CH"/>
              <a:t>Alpiq Discriptor Legal Entity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65E64803-A6C9-4855-866E-E85F7368D163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9344139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 dirty="0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4608513" y="1700213"/>
            <a:ext cx="3995737" cy="4032000"/>
          </a:xfrm>
          <a:solidFill>
            <a:schemeClr val="accent6"/>
          </a:solidFill>
        </p:spPr>
        <p:txBody>
          <a:bodyPr lIns="360000" tIns="360000" rIns="360000" bIns="36000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5"/>
          </p:nvPr>
        </p:nvSpPr>
        <p:spPr>
          <a:xfrm>
            <a:off x="431801" y="1628800"/>
            <a:ext cx="3995738" cy="4104456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6"/>
          </p:nvPr>
        </p:nvSpPr>
        <p:spPr>
          <a:xfrm>
            <a:off x="4608514" y="5806800"/>
            <a:ext cx="3995736" cy="430488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/>
              <a:t>Titel of presentation, 14.12.2015</a:t>
            </a:r>
            <a:endParaRPr lang="de-CH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CH"/>
              <a:t>Alpiq Discriptor Legal Entity</a:t>
            </a:r>
            <a:endParaRPr lang="de-CH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65E64803-A6C9-4855-866E-E85F7368D163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251571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0"/>
                </a:moveTo>
                <a:lnTo>
                  <a:pt x="250825" y="0"/>
                </a:lnTo>
                <a:lnTo>
                  <a:pt x="250825" y="1699259"/>
                </a:lnTo>
                <a:lnTo>
                  <a:pt x="8891588" y="1699259"/>
                </a:lnTo>
                <a:lnTo>
                  <a:pt x="8891588" y="0"/>
                </a:ln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anchor="ctr" anchorCtr="0"/>
          <a:lstStyle/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9" name="Titel 1"/>
          <p:cNvSpPr>
            <a:spLocks noGrp="1"/>
          </p:cNvSpPr>
          <p:nvPr>
            <p:ph type="ctrTitle"/>
          </p:nvPr>
        </p:nvSpPr>
        <p:spPr>
          <a:xfrm>
            <a:off x="431801" y="220390"/>
            <a:ext cx="6119812" cy="976362"/>
          </a:xfrm>
        </p:spPr>
        <p:txBody>
          <a:bodyPr/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2491055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and 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 dirty="0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4608513" y="1700213"/>
            <a:ext cx="3995737" cy="1980000"/>
          </a:xfrm>
          <a:solidFill>
            <a:schemeClr val="accent6"/>
          </a:solidFill>
        </p:spPr>
        <p:txBody>
          <a:bodyPr lIns="360000" tIns="360000" rIns="360000" bIns="36000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5"/>
          </p:nvPr>
        </p:nvSpPr>
        <p:spPr>
          <a:xfrm>
            <a:off x="431800" y="1628800"/>
            <a:ext cx="3995738" cy="4608488"/>
          </a:xfrm>
        </p:spPr>
        <p:txBody>
          <a:bodyPr/>
          <a:lstStyle>
            <a:lvl1pPr>
              <a:lnSpc>
                <a:spcPct val="120000"/>
              </a:lnSpc>
              <a:spcAft>
                <a:spcPts val="0"/>
              </a:spcAft>
              <a:defRPr>
                <a:solidFill>
                  <a:schemeClr val="accent3"/>
                </a:solidFill>
              </a:defRPr>
            </a:lvl1pPr>
            <a:lvl2pPr marL="0" indent="0">
              <a:lnSpc>
                <a:spcPct val="120000"/>
              </a:lnSpc>
              <a:spcAft>
                <a:spcPts val="0"/>
              </a:spcAft>
              <a:buNone/>
              <a:defRPr sz="1400"/>
            </a:lvl2pPr>
            <a:lvl3pPr marL="216000">
              <a:lnSpc>
                <a:spcPct val="120000"/>
              </a:lnSpc>
              <a:spcAft>
                <a:spcPts val="0"/>
              </a:spcAft>
              <a:defRPr sz="1400"/>
            </a:lvl3pPr>
            <a:lvl4pPr marL="432000">
              <a:lnSpc>
                <a:spcPct val="120000"/>
              </a:lnSpc>
              <a:spcAft>
                <a:spcPts val="0"/>
              </a:spcAft>
              <a:defRPr sz="1400"/>
            </a:lvl4pPr>
            <a:lvl5pPr marL="648000">
              <a:lnSpc>
                <a:spcPct val="120000"/>
              </a:lnSpc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6"/>
          </p:nvPr>
        </p:nvSpPr>
        <p:spPr>
          <a:xfrm>
            <a:off x="4608513" y="3753036"/>
            <a:ext cx="3995738" cy="288032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Bildplatzhalter 7"/>
          <p:cNvSpPr>
            <a:spLocks noGrp="1"/>
          </p:cNvSpPr>
          <p:nvPr>
            <p:ph type="pic" sz="quarter" idx="17"/>
          </p:nvPr>
        </p:nvSpPr>
        <p:spPr>
          <a:xfrm>
            <a:off x="4615721" y="4042033"/>
            <a:ext cx="3988529" cy="1980000"/>
          </a:xfrm>
          <a:solidFill>
            <a:schemeClr val="accent6"/>
          </a:solidFill>
        </p:spPr>
        <p:txBody>
          <a:bodyPr lIns="360000" tIns="360000" rIns="360000" bIns="36000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11" name="Textplatzhalter 3"/>
          <p:cNvSpPr>
            <a:spLocks noGrp="1"/>
          </p:cNvSpPr>
          <p:nvPr>
            <p:ph type="body" sz="quarter" idx="18"/>
          </p:nvPr>
        </p:nvSpPr>
        <p:spPr>
          <a:xfrm>
            <a:off x="4608513" y="6094856"/>
            <a:ext cx="3995738" cy="142432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en-US"/>
              <a:t>Titel of presentation, 14.12.2015</a:t>
            </a:r>
            <a:endParaRPr lang="de-CH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de-CH"/>
              <a:t>Alpiq Discriptor Legal Entity</a:t>
            </a:r>
            <a:endParaRPr lang="de-CH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65E64803-A6C9-4855-866E-E85F7368D163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24361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 dirty="0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431800" y="1700213"/>
            <a:ext cx="8172450" cy="4320000"/>
          </a:xfrm>
          <a:solidFill>
            <a:schemeClr val="accent6"/>
          </a:solidFill>
        </p:spPr>
        <p:txBody>
          <a:bodyPr lIns="360000" tIns="360000" rIns="360000" bIns="36000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11" name="Textplatzhalter 3"/>
          <p:cNvSpPr>
            <a:spLocks noGrp="1"/>
          </p:cNvSpPr>
          <p:nvPr>
            <p:ph type="body" sz="quarter" idx="18"/>
          </p:nvPr>
        </p:nvSpPr>
        <p:spPr>
          <a:xfrm>
            <a:off x="431800" y="6094856"/>
            <a:ext cx="8172450" cy="142432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en-US"/>
              <a:t>Titel of presentation, 14.12.2015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de-CH"/>
              <a:t>Alpiq Discriptor Legal Entity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65E64803-A6C9-4855-866E-E85F7368D163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573940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Full ble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0" y="-8756"/>
            <a:ext cx="9144000" cy="6866756"/>
          </a:xfrm>
          <a:solidFill>
            <a:schemeClr val="accent6"/>
          </a:solidFill>
        </p:spPr>
        <p:txBody>
          <a:bodyPr lIns="360000" tIns="360000" rIns="360000" bIns="36000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077112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31801" y="1592796"/>
            <a:ext cx="8172450" cy="4644492"/>
          </a:xfrm>
        </p:spPr>
        <p:txBody>
          <a:bodyPr/>
          <a:lstStyle>
            <a:lvl1pPr marL="432000" indent="-432000">
              <a:spcAft>
                <a:spcPts val="0"/>
              </a:spcAft>
              <a:tabLst>
                <a:tab pos="432000" algn="l"/>
              </a:tabLst>
              <a:defRPr sz="2200">
                <a:solidFill>
                  <a:schemeClr val="tx1"/>
                </a:solidFill>
              </a:defRPr>
            </a:lvl1pPr>
            <a:lvl2pPr>
              <a:spcAft>
                <a:spcPts val="0"/>
              </a:spcAft>
              <a:defRPr sz="2600">
                <a:solidFill>
                  <a:schemeClr val="accent4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Titel of presentation, 14.12.2015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CH"/>
              <a:t>Alpiq Discriptor Legal Entity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5E64803-A6C9-4855-866E-E85F7368D163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31471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isclaimer">
    <p:bg>
      <p:bgPr>
        <a:solidFill>
          <a:srgbClr val="ECEA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31800" y="1663201"/>
            <a:ext cx="8172450" cy="4574088"/>
          </a:xfrm>
        </p:spPr>
        <p:txBody>
          <a:bodyPr/>
          <a:lstStyle>
            <a:lvl1pPr>
              <a:lnSpc>
                <a:spcPct val="120000"/>
              </a:lnSpc>
              <a:spcAft>
                <a:spcPts val="600"/>
              </a:spcAft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Titel of presentation, 14.12.2015</a:t>
            </a:r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Alpiq Discriptor Legal Entity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4803-A6C9-4855-866E-E85F7368D163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23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/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31800" y="1592796"/>
            <a:ext cx="8172450" cy="4644492"/>
          </a:xfrm>
        </p:spPr>
        <p:txBody>
          <a:bodyPr/>
          <a:lstStyle>
            <a:lvl1pPr marL="432000" indent="-432000">
              <a:spcAft>
                <a:spcPts val="0"/>
              </a:spcAft>
              <a:tabLst>
                <a:tab pos="432000" algn="l"/>
              </a:tabLst>
              <a:defRPr sz="2600">
                <a:solidFill>
                  <a:schemeClr val="tx1"/>
                </a:solidFill>
              </a:defRPr>
            </a:lvl1pPr>
            <a:lvl2pPr marL="432000" indent="-432000">
              <a:spcAft>
                <a:spcPts val="0"/>
              </a:spcAft>
              <a:tabLst>
                <a:tab pos="432000" algn="l"/>
              </a:tabLst>
              <a:defRPr sz="2600">
                <a:solidFill>
                  <a:schemeClr val="accent4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Titel of presentation, 14.12.2015</a:t>
            </a:r>
            <a:endParaRPr lang="de-CH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CH"/>
              <a:t>Alpiq Discriptor Legal Entity</a:t>
            </a:r>
            <a:endParaRPr lang="de-CH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5E64803-A6C9-4855-866E-E85F7368D163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51470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31801" y="1592796"/>
            <a:ext cx="8172450" cy="4644492"/>
          </a:xfrm>
        </p:spPr>
        <p:txBody>
          <a:bodyPr/>
          <a:lstStyle>
            <a:lvl1pPr marL="432000" indent="-432000">
              <a:spcAft>
                <a:spcPts val="0"/>
              </a:spcAft>
              <a:tabLst>
                <a:tab pos="432000" algn="l"/>
              </a:tabLst>
              <a:defRPr sz="2600">
                <a:solidFill>
                  <a:schemeClr val="tx1"/>
                </a:solidFill>
              </a:defRPr>
            </a:lvl1pPr>
            <a:lvl2pPr>
              <a:spcAft>
                <a:spcPts val="0"/>
              </a:spcAft>
              <a:defRPr sz="2600">
                <a:solidFill>
                  <a:schemeClr val="accent4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Titel of presentation, 14.12.2015</a:t>
            </a:r>
            <a:endParaRPr lang="de-CH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CH"/>
              <a:t>Alpiq Discriptor Legal Entity</a:t>
            </a:r>
            <a:endParaRPr lang="de-CH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5E64803-A6C9-4855-866E-E85F7368D163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27835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31801" y="1592796"/>
            <a:ext cx="8172450" cy="4644492"/>
          </a:xfrm>
        </p:spPr>
        <p:txBody>
          <a:bodyPr/>
          <a:lstStyle>
            <a:lvl1pPr>
              <a:spcAft>
                <a:spcPts val="0"/>
              </a:spcAft>
              <a:defRPr sz="2600">
                <a:solidFill>
                  <a:srgbClr val="FA6200"/>
                </a:solidFill>
              </a:defRPr>
            </a:lvl1pPr>
            <a:lvl2pPr>
              <a:spcAft>
                <a:spcPts val="0"/>
              </a:spcAft>
              <a:defRPr sz="2600">
                <a:solidFill>
                  <a:schemeClr val="accent4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Titel of presentation, 14.12.2015</a:t>
            </a:r>
            <a:endParaRPr lang="de-CH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CH"/>
              <a:t>Alpiq Discriptor Legal Entity</a:t>
            </a:r>
            <a:endParaRPr lang="de-CH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5E64803-A6C9-4855-866E-E85F7368D163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031608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with foto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024000" y="360000"/>
            <a:ext cx="6120000" cy="1980000"/>
          </a:xfrm>
          <a:solidFill>
            <a:schemeClr val="bg1"/>
          </a:solidFill>
        </p:spPr>
        <p:txBody>
          <a:bodyPr wrap="square" lIns="252000" tIns="252000" rIns="252000" bIns="252000"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>
                <a:solidFill>
                  <a:srgbClr val="FA6200"/>
                </a:solidFill>
              </a:defRPr>
            </a:lvl1pPr>
            <a:lvl2pPr>
              <a:spcAft>
                <a:spcPts val="0"/>
              </a:spcAft>
              <a:defRPr sz="2600">
                <a:solidFill>
                  <a:schemeClr val="accent4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3627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31800" y="1592796"/>
            <a:ext cx="8172450" cy="4644492"/>
          </a:xfrm>
        </p:spPr>
        <p:txBody>
          <a:bodyPr/>
          <a:lstStyle>
            <a:lvl1pPr>
              <a:spcAft>
                <a:spcPts val="0"/>
              </a:spcAft>
              <a:defRPr sz="2200" b="0">
                <a:solidFill>
                  <a:schemeClr val="tx1"/>
                </a:solidFill>
              </a:defRPr>
            </a:lvl1pPr>
            <a:lvl2pPr marL="216000" indent="-216000">
              <a:spcAft>
                <a:spcPts val="0"/>
              </a:spcAft>
              <a:buFont typeface="Arial" panose="020B0604020202020204" pitchFamily="34" charset="0"/>
              <a:buChar char="•"/>
              <a:defRPr sz="2200"/>
            </a:lvl2pPr>
            <a:lvl3pPr marL="432000">
              <a:spcAft>
                <a:spcPts val="0"/>
              </a:spcAft>
              <a:defRPr sz="2000"/>
            </a:lvl3pPr>
            <a:lvl4pPr marL="648000">
              <a:spcAft>
                <a:spcPts val="0"/>
              </a:spcAft>
              <a:defRPr sz="1800"/>
            </a:lvl4pPr>
            <a:lvl5pPr marL="864000">
              <a:spcAft>
                <a:spcPts val="0"/>
              </a:spcAft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Titel of presentation, 14.12.2015</a:t>
            </a:r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Alpiq Discriptor Legal Entity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4803-A6C9-4855-866E-E85F7368D163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685336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s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31800" y="1628800"/>
            <a:ext cx="8172450" cy="4608487"/>
          </a:xfrm>
        </p:spPr>
        <p:txBody>
          <a:bodyPr/>
          <a:lstStyle>
            <a:lvl1pPr>
              <a:lnSpc>
                <a:spcPct val="120000"/>
              </a:lnSpc>
              <a:spcAft>
                <a:spcPts val="900"/>
              </a:spcAft>
              <a:defRPr/>
            </a:lvl1pPr>
            <a:lvl2pPr>
              <a:lnSpc>
                <a:spcPct val="120000"/>
              </a:lnSpc>
              <a:spcAft>
                <a:spcPts val="900"/>
              </a:spcAft>
              <a:defRPr/>
            </a:lvl2pPr>
            <a:lvl3pPr>
              <a:lnSpc>
                <a:spcPct val="120000"/>
              </a:lnSpc>
              <a:spcAft>
                <a:spcPts val="900"/>
              </a:spcAft>
              <a:defRPr/>
            </a:lvl3pPr>
            <a:lvl4pPr>
              <a:lnSpc>
                <a:spcPct val="120000"/>
              </a:lnSpc>
              <a:spcAft>
                <a:spcPts val="900"/>
              </a:spcAft>
              <a:defRPr/>
            </a:lvl4pPr>
            <a:lvl5pPr>
              <a:lnSpc>
                <a:spcPct val="120000"/>
              </a:lnSpc>
              <a:spcAft>
                <a:spcPts val="9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Titel of presentation, 14.12.2015</a:t>
            </a:r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Alpiq Discriptor Legal Entity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4803-A6C9-4855-866E-E85F7368D163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88586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s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31801" y="1628800"/>
            <a:ext cx="3995737" cy="46084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8" name="Inhaltsplatzhalter 2"/>
          <p:cNvSpPr>
            <a:spLocks noGrp="1"/>
          </p:cNvSpPr>
          <p:nvPr>
            <p:ph idx="13"/>
          </p:nvPr>
        </p:nvSpPr>
        <p:spPr>
          <a:xfrm>
            <a:off x="4608513" y="1628800"/>
            <a:ext cx="3995737" cy="46084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Titel of presentation, 14.12.2015</a:t>
            </a:r>
            <a:endParaRPr lang="de-CH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CH"/>
              <a:t>Alpiq Discriptor Legal Entity</a:t>
            </a:r>
            <a:endParaRPr lang="de-CH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5E64803-A6C9-4855-866E-E85F7368D163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36449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31800" y="260499"/>
            <a:ext cx="6119813" cy="72037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31800" y="1412876"/>
            <a:ext cx="8172450" cy="48244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42984" y="6568505"/>
            <a:ext cx="561266" cy="17286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65E64803-A6C9-4855-866E-E85F7368D163}" type="slidenum">
              <a:rPr lang="de-CH" smtClean="0"/>
              <a:pPr/>
              <a:t>‹#›</a:t>
            </a:fld>
            <a:endParaRPr lang="de-CH" dirty="0"/>
          </a:p>
        </p:txBody>
      </p:sp>
      <p:cxnSp>
        <p:nvCxnSpPr>
          <p:cNvPr id="9" name="Gerade Verbindung 8"/>
          <p:cNvCxnSpPr/>
          <p:nvPr/>
        </p:nvCxnSpPr>
        <p:spPr>
          <a:xfrm>
            <a:off x="251999" y="1188000"/>
            <a:ext cx="8640000" cy="0"/>
          </a:xfrm>
          <a:prstGeom prst="line">
            <a:avLst/>
          </a:prstGeom>
          <a:ln w="12700">
            <a:solidFill>
              <a:srgbClr val="A096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>
          <a:xfrm>
            <a:off x="2823939" y="6570008"/>
            <a:ext cx="4808721" cy="17136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/>
              <a:t>Titel of presentation, 14.12.2015</a:t>
            </a:r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431800" y="6570008"/>
            <a:ext cx="1799431" cy="17136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CH" dirty="0" err="1"/>
              <a:t>Alpiq</a:t>
            </a:r>
            <a:r>
              <a:rPr lang="de-CH" dirty="0"/>
              <a:t> </a:t>
            </a:r>
            <a:r>
              <a:rPr lang="de-CH" dirty="0" err="1"/>
              <a:t>Discriptor</a:t>
            </a:r>
            <a:r>
              <a:rPr lang="de-CH" dirty="0"/>
              <a:t> Legal Entity</a:t>
            </a:r>
          </a:p>
        </p:txBody>
      </p:sp>
    </p:spTree>
    <p:extLst>
      <p:ext uri="{BB962C8B-B14F-4D97-AF65-F5344CB8AC3E}">
        <p14:creationId xmlns:p14="http://schemas.microsoft.com/office/powerpoint/2010/main" val="1857522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7" r:id="rId3"/>
    <p:sldLayoutId id="2147483668" r:id="rId4"/>
    <p:sldLayoutId id="2147483669" r:id="rId5"/>
    <p:sldLayoutId id="2147483674" r:id="rId6"/>
    <p:sldLayoutId id="2147483650" r:id="rId7"/>
    <p:sldLayoutId id="2147483670" r:id="rId8"/>
    <p:sldLayoutId id="2147483665" r:id="rId9"/>
    <p:sldLayoutId id="2147483671" r:id="rId10"/>
    <p:sldLayoutId id="2147483672" r:id="rId11"/>
    <p:sldLayoutId id="2147483654" r:id="rId12"/>
    <p:sldLayoutId id="2147483655" r:id="rId13"/>
    <p:sldLayoutId id="2147483656" r:id="rId14"/>
    <p:sldLayoutId id="2147483657" r:id="rId15"/>
    <p:sldLayoutId id="2147483658" r:id="rId16"/>
    <p:sldLayoutId id="2147483659" r:id="rId17"/>
    <p:sldLayoutId id="2147483660" r:id="rId18"/>
    <p:sldLayoutId id="2147483661" r:id="rId19"/>
    <p:sldLayoutId id="2147483662" r:id="rId20"/>
    <p:sldLayoutId id="2147483663" r:id="rId21"/>
    <p:sldLayoutId id="2147483664" r:id="rId22"/>
    <p:sldLayoutId id="2147483673" r:id="rId23"/>
    <p:sldLayoutId id="2147483666" r:id="rId24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2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spcAft>
          <a:spcPts val="900"/>
        </a:spcAft>
        <a:buFont typeface="Arial" panose="020B0604020202020204" pitchFamily="34" charset="0"/>
        <a:buNone/>
        <a:defRPr sz="1600" kern="1200">
          <a:solidFill>
            <a:schemeClr val="accent3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216000" indent="-216000" algn="l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432000" indent="-216000" algn="l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648000" indent="-216000" algn="l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axjustice.net/2018/08/10/why-is-amazon-still-paying-little-tax-in-the-uk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8kHCLe1ZL7c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ecd.org/" TargetMode="Externa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jakub.sindelar@alpiq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ecd.org/" TargetMode="External"/><Relationship Id="rId2" Type="http://schemas.openxmlformats.org/officeDocument/2006/relationships/hyperlink" Target="https://www.mfcr.cz/cs/legislativa/dvoji-zdaneni/prehled-platnych-smluv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B2591A5-7E9D-482B-B7A7-55C75CEB98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800" y="1532186"/>
            <a:ext cx="6804495" cy="976362"/>
          </a:xfrm>
        </p:spPr>
        <p:txBody>
          <a:bodyPr/>
          <a:lstStyle/>
          <a:p>
            <a:r>
              <a:rPr lang="cs-CZ" sz="2800" b="1" dirty="0">
                <a:solidFill>
                  <a:srgbClr val="0F1B3B"/>
                </a:solidFill>
              </a:rPr>
              <a:t>Mezinárodní zdanění korporací</a:t>
            </a:r>
            <a:br>
              <a:rPr lang="cs-CZ" sz="2800" b="1" dirty="0">
                <a:solidFill>
                  <a:srgbClr val="0F1B3B"/>
                </a:solidFill>
              </a:rPr>
            </a:br>
            <a:endParaRPr lang="cs-CZ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021960B6-0049-4416-9274-8AF2F0C588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1801" y="3068960"/>
            <a:ext cx="8172449" cy="567322"/>
          </a:xfrm>
        </p:spPr>
        <p:txBody>
          <a:bodyPr/>
          <a:lstStyle/>
          <a:p>
            <a:r>
              <a:rPr lang="cs-CZ" sz="2000" b="1" dirty="0">
                <a:solidFill>
                  <a:srgbClr val="0F1B3B"/>
                </a:solidFill>
              </a:rPr>
              <a:t>Daňové plánování v 21. století</a:t>
            </a:r>
          </a:p>
          <a:p>
            <a:endParaRPr lang="cs-CZ" b="1" dirty="0">
              <a:solidFill>
                <a:srgbClr val="0F1B3B"/>
              </a:solidFill>
            </a:endParaRPr>
          </a:p>
          <a:p>
            <a:endParaRPr lang="cs-CZ" b="1" dirty="0">
              <a:solidFill>
                <a:srgbClr val="0F1B3B"/>
              </a:solidFill>
            </a:endParaRPr>
          </a:p>
          <a:p>
            <a:r>
              <a:rPr lang="cs-CZ" b="1" dirty="0">
                <a:solidFill>
                  <a:srgbClr val="0F1B3B"/>
                </a:solidFill>
              </a:rPr>
              <a:t>Ing. Jakub Šindelář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4740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EEC9803-8E64-4DB8-9ED5-C550F9547418}"/>
              </a:ext>
            </a:extLst>
          </p:cNvPr>
          <p:cNvCxnSpPr>
            <a:cxnSpLocks/>
            <a:stCxn id="34" idx="2"/>
            <a:endCxn id="2" idx="0"/>
          </p:cNvCxnSpPr>
          <p:nvPr/>
        </p:nvCxnSpPr>
        <p:spPr bwMode="auto">
          <a:xfrm flipH="1">
            <a:off x="5428322" y="2276872"/>
            <a:ext cx="7774" cy="934645"/>
          </a:xfrm>
          <a:prstGeom prst="line">
            <a:avLst/>
          </a:prstGeom>
          <a:ln>
            <a:head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FE8F261-55C4-458E-8E67-D16A7416BEA1}"/>
              </a:ext>
            </a:extLst>
          </p:cNvPr>
          <p:cNvCxnSpPr>
            <a:cxnSpLocks/>
          </p:cNvCxnSpPr>
          <p:nvPr/>
        </p:nvCxnSpPr>
        <p:spPr bwMode="auto">
          <a:xfrm>
            <a:off x="2339752" y="4474331"/>
            <a:ext cx="6210234" cy="16782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3590A023-C5EA-4EF0-B541-4B848C770CC6}"/>
              </a:ext>
            </a:extLst>
          </p:cNvPr>
          <p:cNvSpPr txBox="1"/>
          <p:nvPr/>
        </p:nvSpPr>
        <p:spPr>
          <a:xfrm>
            <a:off x="7938967" y="3931597"/>
            <a:ext cx="1080114" cy="369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LUX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2C3A84-3AD5-43DC-91C9-9391FD7F2E7A}"/>
              </a:ext>
            </a:extLst>
          </p:cNvPr>
          <p:cNvSpPr txBox="1"/>
          <p:nvPr/>
        </p:nvSpPr>
        <p:spPr>
          <a:xfrm>
            <a:off x="7938967" y="464384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UK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0BFFFA3-E4A4-4EB1-ABDC-9435A5490AF8}"/>
              </a:ext>
            </a:extLst>
          </p:cNvPr>
          <p:cNvSpPr txBox="1"/>
          <p:nvPr/>
        </p:nvSpPr>
        <p:spPr>
          <a:xfrm>
            <a:off x="2339752" y="5085184"/>
            <a:ext cx="18135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Provision of low value</a:t>
            </a:r>
            <a:r>
              <a:rPr lang="cs-CZ" sz="1200" dirty="0"/>
              <a:t>-</a:t>
            </a:r>
            <a:r>
              <a:rPr lang="en-US" sz="1200" dirty="0"/>
              <a:t>added services (warehouse + cloud)</a:t>
            </a:r>
          </a:p>
        </p:txBody>
      </p:sp>
      <p:cxnSp>
        <p:nvCxnSpPr>
          <p:cNvPr id="31" name="Connector: Curved 30">
            <a:extLst>
              <a:ext uri="{FF2B5EF4-FFF2-40B4-BE49-F238E27FC236}">
                <a16:creationId xmlns:a16="http://schemas.microsoft.com/office/drawing/2014/main" id="{33A45F48-EB05-4A16-8CF6-884BFEF858B8}"/>
              </a:ext>
            </a:extLst>
          </p:cNvPr>
          <p:cNvCxnSpPr>
            <a:cxnSpLocks/>
            <a:stCxn id="2" idx="3"/>
            <a:endCxn id="34" idx="3"/>
          </p:cNvCxnSpPr>
          <p:nvPr/>
        </p:nvCxnSpPr>
        <p:spPr bwMode="auto">
          <a:xfrm flipV="1">
            <a:off x="6076394" y="1916832"/>
            <a:ext cx="7774" cy="1654725"/>
          </a:xfrm>
          <a:prstGeom prst="curvedConnector3">
            <a:avLst>
              <a:gd name="adj1" fmla="val 7941523"/>
            </a:avLst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202" name="Group 8201">
            <a:extLst>
              <a:ext uri="{FF2B5EF4-FFF2-40B4-BE49-F238E27FC236}">
                <a16:creationId xmlns:a16="http://schemas.microsoft.com/office/drawing/2014/main" id="{0A0C38FF-A926-4CC7-A6F8-F0F90EAE586A}"/>
              </a:ext>
            </a:extLst>
          </p:cNvPr>
          <p:cNvGrpSpPr/>
          <p:nvPr/>
        </p:nvGrpSpPr>
        <p:grpSpPr>
          <a:xfrm>
            <a:off x="4675319" y="5099591"/>
            <a:ext cx="1539099" cy="1062443"/>
            <a:chOff x="5688124" y="4470102"/>
            <a:chExt cx="1539099" cy="1062443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AA28F2E3-13A2-4903-8C8D-90528A6AC3F2}"/>
                </a:ext>
              </a:extLst>
            </p:cNvPr>
            <p:cNvSpPr/>
            <p:nvPr/>
          </p:nvSpPr>
          <p:spPr bwMode="auto">
            <a:xfrm>
              <a:off x="5931079" y="4470102"/>
              <a:ext cx="1296144" cy="72008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dk1">
                  <a:shade val="95000"/>
                  <a:satMod val="105000"/>
                </a:schemeClr>
              </a:solidFill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360363" marR="0" indent="-36036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ea typeface="ＭＳ Ｐゴシック" pitchFamily="-110" charset="-128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5D10413C-5703-4E54-BD39-3FA123915E0F}"/>
                </a:ext>
              </a:extLst>
            </p:cNvPr>
            <p:cNvSpPr/>
            <p:nvPr/>
          </p:nvSpPr>
          <p:spPr bwMode="auto">
            <a:xfrm>
              <a:off x="5832140" y="4637091"/>
              <a:ext cx="1296144" cy="72008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dk1">
                  <a:shade val="95000"/>
                  <a:satMod val="105000"/>
                </a:schemeClr>
              </a:solidFill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360363" marR="0" indent="-36036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ea typeface="ＭＳ Ｐゴシック" pitchFamily="-110" charset="-128"/>
              </a:endParaRPr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604AB113-0209-494F-AEBF-5C9A60110845}"/>
                </a:ext>
              </a:extLst>
            </p:cNvPr>
            <p:cNvGrpSpPr/>
            <p:nvPr/>
          </p:nvGrpSpPr>
          <p:grpSpPr>
            <a:xfrm>
              <a:off x="5688124" y="4812465"/>
              <a:ext cx="1404156" cy="720080"/>
              <a:chOff x="3455876" y="2996952"/>
              <a:chExt cx="1404156" cy="720080"/>
            </a:xfrm>
          </p:grpSpPr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BE372686-F0FB-4C24-9590-6E5C94FC91D1}"/>
                  </a:ext>
                </a:extLst>
              </p:cNvPr>
              <p:cNvSpPr/>
              <p:nvPr/>
            </p:nvSpPr>
            <p:spPr bwMode="auto">
              <a:xfrm>
                <a:off x="3491880" y="2996952"/>
                <a:ext cx="1296144" cy="720080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>
                <a:solidFill>
                  <a:schemeClr val="dk1">
                    <a:shade val="95000"/>
                    <a:satMod val="105000"/>
                  </a:schemeClr>
                </a:solidFill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60363" marR="0" indent="-360363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</a:pPr>
                <a:endParaRPr kumimoji="0" lang="cs-CZ" sz="22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Verdana" pitchFamily="34" charset="0"/>
                  <a:ea typeface="ＭＳ Ｐゴシック" pitchFamily="-110" charset="-128"/>
                </a:endParaRP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D4D390B8-077B-48DD-BD62-93A57D396941}"/>
                  </a:ext>
                </a:extLst>
              </p:cNvPr>
              <p:cNvSpPr txBox="1"/>
              <p:nvPr/>
            </p:nvSpPr>
            <p:spPr>
              <a:xfrm>
                <a:off x="3455876" y="3172326"/>
                <a:ext cx="140415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dirty="0" err="1"/>
                  <a:t>UKCo</a:t>
                </a:r>
                <a:endParaRPr lang="cs-CZ" dirty="0"/>
              </a:p>
            </p:txBody>
          </p:sp>
        </p:grpSp>
      </p:grpSp>
      <p:cxnSp>
        <p:nvCxnSpPr>
          <p:cNvPr id="70" name="Connector: Curved 69">
            <a:extLst>
              <a:ext uri="{FF2B5EF4-FFF2-40B4-BE49-F238E27FC236}">
                <a16:creationId xmlns:a16="http://schemas.microsoft.com/office/drawing/2014/main" id="{4529042E-DDE6-4302-AD1D-E5678EB5DB3B}"/>
              </a:ext>
            </a:extLst>
          </p:cNvPr>
          <p:cNvCxnSpPr>
            <a:cxnSpLocks/>
            <a:stCxn id="2" idx="1"/>
            <a:endCxn id="44" idx="1"/>
          </p:cNvCxnSpPr>
          <p:nvPr/>
        </p:nvCxnSpPr>
        <p:spPr bwMode="auto">
          <a:xfrm rot="10800000" flipV="1">
            <a:off x="4675320" y="3571556"/>
            <a:ext cx="104931" cy="2230437"/>
          </a:xfrm>
          <a:prstGeom prst="curvedConnector3">
            <a:avLst>
              <a:gd name="adj1" fmla="val 735418"/>
            </a:avLst>
          </a:prstGeom>
          <a:ln>
            <a:solidFill>
              <a:schemeClr val="tx1"/>
            </a:solidFill>
            <a:prstDash val="dash"/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22BBDA1-15CE-487A-BA0B-97218A93393F}"/>
              </a:ext>
            </a:extLst>
          </p:cNvPr>
          <p:cNvGrpSpPr/>
          <p:nvPr/>
        </p:nvGrpSpPr>
        <p:grpSpPr>
          <a:xfrm>
            <a:off x="4788024" y="1556792"/>
            <a:ext cx="1296144" cy="720080"/>
            <a:chOff x="3491880" y="2996952"/>
            <a:chExt cx="1296144" cy="720080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BA0C5B31-32E2-40ED-89D7-99A0D9341F56}"/>
                </a:ext>
              </a:extLst>
            </p:cNvPr>
            <p:cNvSpPr/>
            <p:nvPr/>
          </p:nvSpPr>
          <p:spPr bwMode="auto">
            <a:xfrm>
              <a:off x="3491880" y="2996952"/>
              <a:ext cx="1296144" cy="72008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360363" marR="0" indent="-36036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ea typeface="ＭＳ Ｐゴシック" pitchFamily="-110" charset="-128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FD432A17-7AD3-49E6-82DE-B06543AEEFEE}"/>
                </a:ext>
              </a:extLst>
            </p:cNvPr>
            <p:cNvSpPr txBox="1"/>
            <p:nvPr/>
          </p:nvSpPr>
          <p:spPr>
            <a:xfrm>
              <a:off x="3563888" y="3212976"/>
              <a:ext cx="1162732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 err="1"/>
                <a:t>Shareholder</a:t>
              </a:r>
              <a:endParaRPr lang="cs-CZ" sz="1200" dirty="0"/>
            </a:p>
          </p:txBody>
        </p:sp>
      </p:grp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A76C6BD-9E27-40E0-B596-00873F80BA9A}"/>
              </a:ext>
            </a:extLst>
          </p:cNvPr>
          <p:cNvCxnSpPr>
            <a:cxnSpLocks/>
          </p:cNvCxnSpPr>
          <p:nvPr/>
        </p:nvCxnSpPr>
        <p:spPr bwMode="auto">
          <a:xfrm>
            <a:off x="2987824" y="2664605"/>
            <a:ext cx="546566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1D04BDA0-1361-4B70-9E46-05076D84DF8C}"/>
              </a:ext>
            </a:extLst>
          </p:cNvPr>
          <p:cNvSpPr txBox="1"/>
          <p:nvPr/>
        </p:nvSpPr>
        <p:spPr>
          <a:xfrm>
            <a:off x="7913429" y="2143037"/>
            <a:ext cx="1080114" cy="369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US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F1B75BE-897D-451A-B94F-35C32164DB88}"/>
              </a:ext>
            </a:extLst>
          </p:cNvPr>
          <p:cNvSpPr txBox="1"/>
          <p:nvPr/>
        </p:nvSpPr>
        <p:spPr>
          <a:xfrm>
            <a:off x="6736477" y="2847578"/>
            <a:ext cx="1813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Local taxation and Distribution expected under low tax regime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B7FD0C4-EB4D-4694-8446-8D01BBA890ED}"/>
              </a:ext>
            </a:extLst>
          </p:cNvPr>
          <p:cNvSpPr txBox="1"/>
          <p:nvPr/>
        </p:nvSpPr>
        <p:spPr>
          <a:xfrm>
            <a:off x="367774" y="1616406"/>
            <a:ext cx="2404026" cy="1754326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u="sng" dirty="0"/>
              <a:t>US </a:t>
            </a:r>
            <a:r>
              <a:rPr lang="cs-CZ" sz="1200" u="sng" dirty="0" err="1"/>
              <a:t>corporation</a:t>
            </a:r>
            <a:r>
              <a:rPr lang="en-US" sz="1200" u="sng" dirty="0"/>
              <a:t> in </a:t>
            </a:r>
            <a:r>
              <a:rPr lang="cs-CZ" sz="1200" u="sng" dirty="0" err="1"/>
              <a:t>numbers</a:t>
            </a:r>
            <a:r>
              <a:rPr lang="cs-CZ" sz="1200" u="sng" dirty="0"/>
              <a:t>:</a:t>
            </a:r>
            <a:endParaRPr lang="en-US" sz="1200" u="sng" dirty="0"/>
          </a:p>
          <a:p>
            <a:pPr marL="171450" indent="-171450">
              <a:buFontTx/>
              <a:buChar char="-"/>
            </a:pPr>
            <a:r>
              <a:rPr lang="en-US" sz="1200" dirty="0"/>
              <a:t>Global net income </a:t>
            </a:r>
            <a:r>
              <a:rPr lang="cs-CZ" sz="1200" dirty="0" err="1"/>
              <a:t>approx</a:t>
            </a:r>
            <a:r>
              <a:rPr lang="cs-CZ" sz="1200" dirty="0"/>
              <a:t>. </a:t>
            </a:r>
            <a:r>
              <a:rPr lang="en-US" sz="1200" dirty="0"/>
              <a:t>USD 3bn</a:t>
            </a:r>
          </a:p>
          <a:p>
            <a:pPr marL="171450" indent="-171450">
              <a:buFontTx/>
              <a:buChar char="-"/>
            </a:pPr>
            <a:r>
              <a:rPr lang="en-US" sz="1200" dirty="0"/>
              <a:t>Overall revenues received from UK market </a:t>
            </a:r>
            <a:r>
              <a:rPr lang="cs-CZ" sz="1200" dirty="0" err="1"/>
              <a:t>approx</a:t>
            </a:r>
            <a:r>
              <a:rPr lang="cs-CZ" sz="1200" dirty="0"/>
              <a:t>. </a:t>
            </a:r>
            <a:r>
              <a:rPr lang="en-US" sz="1200" dirty="0"/>
              <a:t>USD 11bn</a:t>
            </a:r>
            <a:endParaRPr lang="cs-CZ" sz="1200" dirty="0"/>
          </a:p>
          <a:p>
            <a:pPr marL="171450" indent="-171450">
              <a:buFontTx/>
              <a:buChar char="-"/>
            </a:pPr>
            <a:r>
              <a:rPr lang="en-US" sz="1200" dirty="0"/>
              <a:t>UK companies reported taxable profit of GBP 73m</a:t>
            </a:r>
          </a:p>
          <a:p>
            <a:pPr marL="171450" indent="-171450">
              <a:buFontTx/>
              <a:buChar char="-"/>
            </a:pPr>
            <a:endParaRPr lang="cs-CZ" sz="1200" dirty="0"/>
          </a:p>
        </p:txBody>
      </p:sp>
      <p:sp>
        <p:nvSpPr>
          <p:cNvPr id="36" name="Title 1">
            <a:extLst>
              <a:ext uri="{FF2B5EF4-FFF2-40B4-BE49-F238E27FC236}">
                <a16:creationId xmlns:a16="http://schemas.microsoft.com/office/drawing/2014/main" id="{6C6B892D-39FF-428C-9338-097F00AEA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260499"/>
            <a:ext cx="8388672" cy="720378"/>
          </a:xfrm>
        </p:spPr>
        <p:txBody>
          <a:bodyPr/>
          <a:lstStyle/>
          <a:p>
            <a: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Historické daňové struktury </a:t>
            </a:r>
            <a:b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</a:br>
            <a:r>
              <a:rPr lang="cs-CZ" sz="2800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– </a:t>
            </a:r>
            <a:r>
              <a:rPr lang="en-US" sz="2800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US corporation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A3A430B-87E3-4E7A-9097-61D161A350AA}"/>
              </a:ext>
            </a:extLst>
          </p:cNvPr>
          <p:cNvSpPr txBox="1"/>
          <p:nvPr/>
        </p:nvSpPr>
        <p:spPr>
          <a:xfrm>
            <a:off x="395536" y="6381328"/>
            <a:ext cx="6480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Source: </a:t>
            </a:r>
            <a:r>
              <a:rPr lang="en-US" sz="1200" dirty="0">
                <a:hlinkClick r:id="rId2"/>
              </a:rPr>
              <a:t>Why is Amazon still paying little tax in the UK? - Tax Justice Network</a:t>
            </a:r>
            <a:endParaRPr lang="cs-CZ" sz="12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0ECB145-A23A-44C7-B10A-B0BC5EAFA336}"/>
              </a:ext>
            </a:extLst>
          </p:cNvPr>
          <p:cNvSpPr txBox="1"/>
          <p:nvPr/>
        </p:nvSpPr>
        <p:spPr>
          <a:xfrm>
            <a:off x="6646923" y="5373216"/>
            <a:ext cx="1813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Operating income</a:t>
            </a:r>
          </a:p>
          <a:p>
            <a:r>
              <a:rPr lang="en-US" sz="1200" dirty="0"/>
              <a:t>from </a:t>
            </a:r>
            <a:r>
              <a:rPr lang="cs-CZ" sz="1200" dirty="0" err="1"/>
              <a:t>local</a:t>
            </a:r>
            <a:r>
              <a:rPr lang="cs-CZ" sz="1200" dirty="0"/>
              <a:t> </a:t>
            </a:r>
            <a:r>
              <a:rPr lang="en-US" sz="1200" dirty="0"/>
              <a:t>sales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DBE7FCF-7BE3-4E3F-AC8F-18BFD77F34E4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148402" y="3643565"/>
            <a:ext cx="1087894" cy="1729651"/>
          </a:xfrm>
          <a:prstGeom prst="line">
            <a:avLst/>
          </a:prstGeom>
          <a:ln>
            <a:prstDash val="solid"/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" name="Group 4">
            <a:extLst>
              <a:ext uri="{FF2B5EF4-FFF2-40B4-BE49-F238E27FC236}">
                <a16:creationId xmlns:a16="http://schemas.microsoft.com/office/drawing/2014/main" id="{FABF15FA-A7FF-48CE-8C22-8401D63C79F9}"/>
              </a:ext>
            </a:extLst>
          </p:cNvPr>
          <p:cNvGrpSpPr/>
          <p:nvPr/>
        </p:nvGrpSpPr>
        <p:grpSpPr>
          <a:xfrm>
            <a:off x="4780250" y="3211517"/>
            <a:ext cx="1296144" cy="720080"/>
            <a:chOff x="3491880" y="2996952"/>
            <a:chExt cx="1296144" cy="72008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303024CC-0804-428C-9D2D-FBA72E8DEFAC}"/>
                </a:ext>
              </a:extLst>
            </p:cNvPr>
            <p:cNvSpPr txBox="1"/>
            <p:nvPr/>
          </p:nvSpPr>
          <p:spPr>
            <a:xfrm>
              <a:off x="3643670" y="3172326"/>
              <a:ext cx="108012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dirty="0" err="1"/>
                <a:t>HoldCo</a:t>
              </a:r>
              <a:endParaRPr lang="cs-CZ" dirty="0"/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9C9636B3-709A-44BD-9E28-A4D7934A8AD3}"/>
                </a:ext>
              </a:extLst>
            </p:cNvPr>
            <p:cNvSpPr/>
            <p:nvPr/>
          </p:nvSpPr>
          <p:spPr bwMode="auto">
            <a:xfrm>
              <a:off x="3491880" y="2996952"/>
              <a:ext cx="1296144" cy="72008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360363" marR="0" indent="-36036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ea typeface="ＭＳ Ｐゴシック" pitchFamily="-11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6507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EEC9803-8E64-4DB8-9ED5-C550F9547418}"/>
              </a:ext>
            </a:extLst>
          </p:cNvPr>
          <p:cNvCxnSpPr>
            <a:cxnSpLocks/>
            <a:stCxn id="34" idx="2"/>
            <a:endCxn id="2" idx="0"/>
          </p:cNvCxnSpPr>
          <p:nvPr/>
        </p:nvCxnSpPr>
        <p:spPr bwMode="auto">
          <a:xfrm flipH="1">
            <a:off x="5428322" y="2276872"/>
            <a:ext cx="7774" cy="648072"/>
          </a:xfrm>
          <a:prstGeom prst="line">
            <a:avLst/>
          </a:prstGeom>
          <a:ln>
            <a:head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FE8F261-55C4-458E-8E67-D16A7416BEA1}"/>
              </a:ext>
            </a:extLst>
          </p:cNvPr>
          <p:cNvCxnSpPr>
            <a:cxnSpLocks/>
          </p:cNvCxnSpPr>
          <p:nvPr/>
        </p:nvCxnSpPr>
        <p:spPr bwMode="auto">
          <a:xfrm>
            <a:off x="2461229" y="3865029"/>
            <a:ext cx="6210234" cy="16782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3590A023-C5EA-4EF0-B541-4B848C770CC6}"/>
              </a:ext>
            </a:extLst>
          </p:cNvPr>
          <p:cNvSpPr txBox="1"/>
          <p:nvPr/>
        </p:nvSpPr>
        <p:spPr>
          <a:xfrm>
            <a:off x="7703408" y="2982135"/>
            <a:ext cx="1278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Bermuda</a:t>
            </a:r>
            <a:endParaRPr lang="cs-CZ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2C3A84-3AD5-43DC-91C9-9391FD7F2E7A}"/>
              </a:ext>
            </a:extLst>
          </p:cNvPr>
          <p:cNvSpPr txBox="1"/>
          <p:nvPr/>
        </p:nvSpPr>
        <p:spPr>
          <a:xfrm>
            <a:off x="7762883" y="4403705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Cyprus</a:t>
            </a:r>
            <a:endParaRPr lang="cs-CZ" dirty="0"/>
          </a:p>
        </p:txBody>
      </p:sp>
      <p:cxnSp>
        <p:nvCxnSpPr>
          <p:cNvPr id="31" name="Connector: Curved 30">
            <a:extLst>
              <a:ext uri="{FF2B5EF4-FFF2-40B4-BE49-F238E27FC236}">
                <a16:creationId xmlns:a16="http://schemas.microsoft.com/office/drawing/2014/main" id="{33A45F48-EB05-4A16-8CF6-884BFEF858B8}"/>
              </a:ext>
            </a:extLst>
          </p:cNvPr>
          <p:cNvCxnSpPr>
            <a:cxnSpLocks/>
            <a:stCxn id="2" idx="3"/>
            <a:endCxn id="34" idx="3"/>
          </p:cNvCxnSpPr>
          <p:nvPr/>
        </p:nvCxnSpPr>
        <p:spPr bwMode="auto">
          <a:xfrm flipV="1">
            <a:off x="6076394" y="1916832"/>
            <a:ext cx="7774" cy="1368152"/>
          </a:xfrm>
          <a:prstGeom prst="curvedConnector3">
            <a:avLst>
              <a:gd name="adj1" fmla="val 6593761"/>
            </a:avLst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22BBDA1-15CE-487A-BA0B-97218A93393F}"/>
              </a:ext>
            </a:extLst>
          </p:cNvPr>
          <p:cNvGrpSpPr/>
          <p:nvPr/>
        </p:nvGrpSpPr>
        <p:grpSpPr>
          <a:xfrm>
            <a:off x="4788024" y="1556792"/>
            <a:ext cx="1296144" cy="720080"/>
            <a:chOff x="3491880" y="2996952"/>
            <a:chExt cx="1296144" cy="720080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BA0C5B31-32E2-40ED-89D7-99A0D9341F56}"/>
                </a:ext>
              </a:extLst>
            </p:cNvPr>
            <p:cNvSpPr/>
            <p:nvPr/>
          </p:nvSpPr>
          <p:spPr bwMode="auto">
            <a:xfrm>
              <a:off x="3491880" y="2996952"/>
              <a:ext cx="1296144" cy="72008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360363" marR="0" indent="-36036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ea typeface="ＭＳ Ｐゴシック" pitchFamily="-110" charset="-128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FD432A17-7AD3-49E6-82DE-B06543AEEFEE}"/>
                </a:ext>
              </a:extLst>
            </p:cNvPr>
            <p:cNvSpPr txBox="1"/>
            <p:nvPr/>
          </p:nvSpPr>
          <p:spPr>
            <a:xfrm>
              <a:off x="3563888" y="3212976"/>
              <a:ext cx="1162732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 err="1"/>
                <a:t>Shareholder</a:t>
              </a:r>
              <a:endParaRPr lang="cs-CZ" sz="1200" dirty="0"/>
            </a:p>
          </p:txBody>
        </p:sp>
      </p:grp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A76C6BD-9E27-40E0-B596-00873F80BA9A}"/>
              </a:ext>
            </a:extLst>
          </p:cNvPr>
          <p:cNvCxnSpPr>
            <a:cxnSpLocks/>
          </p:cNvCxnSpPr>
          <p:nvPr/>
        </p:nvCxnSpPr>
        <p:spPr bwMode="auto">
          <a:xfrm>
            <a:off x="2987824" y="2664605"/>
            <a:ext cx="546566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1D04BDA0-1361-4B70-9E46-05076D84DF8C}"/>
              </a:ext>
            </a:extLst>
          </p:cNvPr>
          <p:cNvSpPr txBox="1"/>
          <p:nvPr/>
        </p:nvSpPr>
        <p:spPr>
          <a:xfrm>
            <a:off x="7913429" y="2143037"/>
            <a:ext cx="1080114" cy="369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US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F1B75BE-897D-451A-B94F-35C32164DB88}"/>
              </a:ext>
            </a:extLst>
          </p:cNvPr>
          <p:cNvSpPr txBox="1"/>
          <p:nvPr/>
        </p:nvSpPr>
        <p:spPr>
          <a:xfrm>
            <a:off x="6669454" y="2162402"/>
            <a:ext cx="1813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Dividend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B7FD0C4-EB4D-4694-8446-8D01BBA890ED}"/>
              </a:ext>
            </a:extLst>
          </p:cNvPr>
          <p:cNvSpPr txBox="1"/>
          <p:nvPr/>
        </p:nvSpPr>
        <p:spPr>
          <a:xfrm>
            <a:off x="367774" y="1616406"/>
            <a:ext cx="2404026" cy="1754326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u="sng" dirty="0"/>
              <a:t>Argumenty soudu:</a:t>
            </a:r>
          </a:p>
          <a:p>
            <a:pPr marL="171450" indent="-171450">
              <a:buFontTx/>
              <a:buChar char="-"/>
            </a:pPr>
            <a:r>
              <a:rPr lang="cs-CZ" sz="1200" dirty="0"/>
              <a:t>Kyperská společnost čistě formální kvůli vyhnutí se srážkové dani</a:t>
            </a:r>
          </a:p>
          <a:p>
            <a:pPr marL="171450" indent="-171450">
              <a:buFontTx/>
              <a:buChar char="-"/>
            </a:pPr>
            <a:r>
              <a:rPr lang="cs-CZ" sz="1200" dirty="0"/>
              <a:t>Nepatrný zdanitelný zisk</a:t>
            </a:r>
          </a:p>
          <a:p>
            <a:pPr marL="171450" indent="-171450">
              <a:buFontTx/>
              <a:buChar char="-"/>
            </a:pPr>
            <a:r>
              <a:rPr lang="cs-CZ" sz="1200" dirty="0"/>
              <a:t>Neoprávnění nakládat s příjmy</a:t>
            </a:r>
          </a:p>
          <a:p>
            <a:pPr marL="171450" indent="-171450">
              <a:buFontTx/>
              <a:buChar char="-"/>
            </a:pPr>
            <a:r>
              <a:rPr lang="cs-CZ" sz="1200" dirty="0"/>
              <a:t>Čistě formální struktura</a:t>
            </a:r>
          </a:p>
          <a:p>
            <a:pPr marL="171450" indent="-171450">
              <a:buFontTx/>
              <a:buChar char="-"/>
            </a:pPr>
            <a:endParaRPr lang="cs-CZ" sz="1200" dirty="0"/>
          </a:p>
        </p:txBody>
      </p:sp>
      <p:sp>
        <p:nvSpPr>
          <p:cNvPr id="36" name="Title 1">
            <a:extLst>
              <a:ext uri="{FF2B5EF4-FFF2-40B4-BE49-F238E27FC236}">
                <a16:creationId xmlns:a16="http://schemas.microsoft.com/office/drawing/2014/main" id="{6C6B892D-39FF-428C-9338-097F00AEA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260499"/>
            <a:ext cx="8388672" cy="720378"/>
          </a:xfrm>
        </p:spPr>
        <p:txBody>
          <a:bodyPr/>
          <a:lstStyle/>
          <a:p>
            <a: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Historické daňové struktury </a:t>
            </a:r>
            <a:b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</a:br>
            <a:r>
              <a:rPr lang="cs-CZ" sz="2800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– </a:t>
            </a:r>
            <a:r>
              <a:rPr lang="en-US" sz="2800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NetApp (</a:t>
            </a:r>
            <a:r>
              <a:rPr lang="cs-CZ" sz="2800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Dánský soud </a:t>
            </a:r>
            <a:r>
              <a:rPr lang="en-US" sz="2800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C-117/2016)</a:t>
            </a:r>
            <a:endParaRPr lang="en-US" sz="280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ABF15FA-A7FF-48CE-8C22-8401D63C79F9}"/>
              </a:ext>
            </a:extLst>
          </p:cNvPr>
          <p:cNvGrpSpPr/>
          <p:nvPr/>
        </p:nvGrpSpPr>
        <p:grpSpPr>
          <a:xfrm>
            <a:off x="4780250" y="2924944"/>
            <a:ext cx="1296144" cy="720080"/>
            <a:chOff x="3491880" y="2996952"/>
            <a:chExt cx="1296144" cy="72008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303024CC-0804-428C-9D2D-FBA72E8DEFAC}"/>
                </a:ext>
              </a:extLst>
            </p:cNvPr>
            <p:cNvSpPr txBox="1"/>
            <p:nvPr/>
          </p:nvSpPr>
          <p:spPr>
            <a:xfrm>
              <a:off x="3643670" y="3172326"/>
              <a:ext cx="108012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dirty="0" err="1"/>
                <a:t>HoldCo</a:t>
              </a:r>
              <a:endParaRPr lang="cs-CZ" dirty="0"/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9C9636B3-709A-44BD-9E28-A4D7934A8AD3}"/>
                </a:ext>
              </a:extLst>
            </p:cNvPr>
            <p:cNvSpPr/>
            <p:nvPr/>
          </p:nvSpPr>
          <p:spPr bwMode="auto">
            <a:xfrm>
              <a:off x="3491880" y="2996952"/>
              <a:ext cx="1296144" cy="72008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360363" marR="0" indent="-36036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ea typeface="ＭＳ Ｐゴシック" pitchFamily="-110" charset="-128"/>
              </a:endParaRPr>
            </a:p>
          </p:txBody>
        </p:sp>
      </p:grp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E1EBF38-C1E8-4F89-8994-81B3EC65103F}"/>
              </a:ext>
            </a:extLst>
          </p:cNvPr>
          <p:cNvCxnSpPr>
            <a:cxnSpLocks/>
            <a:stCxn id="2" idx="2"/>
            <a:endCxn id="45" idx="0"/>
          </p:cNvCxnSpPr>
          <p:nvPr/>
        </p:nvCxnSpPr>
        <p:spPr bwMode="auto">
          <a:xfrm>
            <a:off x="5428322" y="3645024"/>
            <a:ext cx="7774" cy="576064"/>
          </a:xfrm>
          <a:prstGeom prst="line">
            <a:avLst/>
          </a:prstGeom>
          <a:ln>
            <a:head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0" name="Group 39">
            <a:extLst>
              <a:ext uri="{FF2B5EF4-FFF2-40B4-BE49-F238E27FC236}">
                <a16:creationId xmlns:a16="http://schemas.microsoft.com/office/drawing/2014/main" id="{398D4470-3BE0-4FED-9655-2AE2FB4BE32B}"/>
              </a:ext>
            </a:extLst>
          </p:cNvPr>
          <p:cNvGrpSpPr/>
          <p:nvPr/>
        </p:nvGrpSpPr>
        <p:grpSpPr>
          <a:xfrm>
            <a:off x="4788024" y="4221088"/>
            <a:ext cx="1296144" cy="720080"/>
            <a:chOff x="3491880" y="2996952"/>
            <a:chExt cx="1296144" cy="720080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6A486F60-2EA2-46FE-953C-4F47236B9D11}"/>
                </a:ext>
              </a:extLst>
            </p:cNvPr>
            <p:cNvSpPr txBox="1"/>
            <p:nvPr/>
          </p:nvSpPr>
          <p:spPr>
            <a:xfrm>
              <a:off x="3643670" y="3172326"/>
              <a:ext cx="108012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dirty="0" err="1"/>
                <a:t>HoldCo</a:t>
              </a:r>
              <a:endParaRPr lang="cs-CZ" dirty="0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B6FB180F-6CEF-4BEB-86E1-2DD62771078A}"/>
                </a:ext>
              </a:extLst>
            </p:cNvPr>
            <p:cNvSpPr/>
            <p:nvPr/>
          </p:nvSpPr>
          <p:spPr bwMode="auto">
            <a:xfrm>
              <a:off x="3491880" y="2996952"/>
              <a:ext cx="1296144" cy="72008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360363" marR="0" indent="-36036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ea typeface="ＭＳ Ｐゴシック" pitchFamily="-110" charset="-128"/>
              </a:endParaRPr>
            </a:p>
          </p:txBody>
        </p:sp>
      </p:grpSp>
      <p:cxnSp>
        <p:nvCxnSpPr>
          <p:cNvPr id="49" name="Connector: Curved 48">
            <a:extLst>
              <a:ext uri="{FF2B5EF4-FFF2-40B4-BE49-F238E27FC236}">
                <a16:creationId xmlns:a16="http://schemas.microsoft.com/office/drawing/2014/main" id="{6C2AFA32-BCB3-419F-8730-8B0E4F951438}"/>
              </a:ext>
            </a:extLst>
          </p:cNvPr>
          <p:cNvCxnSpPr>
            <a:cxnSpLocks/>
            <a:stCxn id="45" idx="3"/>
            <a:endCxn id="2" idx="3"/>
          </p:cNvCxnSpPr>
          <p:nvPr/>
        </p:nvCxnSpPr>
        <p:spPr bwMode="auto">
          <a:xfrm flipH="1" flipV="1">
            <a:off x="6076394" y="3284984"/>
            <a:ext cx="7774" cy="1296144"/>
          </a:xfrm>
          <a:prstGeom prst="curvedConnector3">
            <a:avLst>
              <a:gd name="adj1" fmla="val -6248714"/>
            </a:avLst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C6236A64-8069-4143-A34D-6887A56B036C}"/>
              </a:ext>
            </a:extLst>
          </p:cNvPr>
          <p:cNvSpPr txBox="1"/>
          <p:nvPr/>
        </p:nvSpPr>
        <p:spPr>
          <a:xfrm>
            <a:off x="6669454" y="3436507"/>
            <a:ext cx="1813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Loan repayment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1D899687-16A0-47D5-B65B-75A8A0339ABB}"/>
              </a:ext>
            </a:extLst>
          </p:cNvPr>
          <p:cNvCxnSpPr>
            <a:cxnSpLocks/>
          </p:cNvCxnSpPr>
          <p:nvPr/>
        </p:nvCxnSpPr>
        <p:spPr bwMode="auto">
          <a:xfrm>
            <a:off x="2461229" y="5323553"/>
            <a:ext cx="6210234" cy="16782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A9A0369F-86BE-4288-8967-598231879DE0}"/>
              </a:ext>
            </a:extLst>
          </p:cNvPr>
          <p:cNvCxnSpPr>
            <a:cxnSpLocks/>
            <a:stCxn id="45" idx="2"/>
            <a:endCxn id="55" idx="0"/>
          </p:cNvCxnSpPr>
          <p:nvPr/>
        </p:nvCxnSpPr>
        <p:spPr bwMode="auto">
          <a:xfrm>
            <a:off x="5436096" y="4941168"/>
            <a:ext cx="0" cy="662977"/>
          </a:xfrm>
          <a:prstGeom prst="line">
            <a:avLst/>
          </a:prstGeom>
          <a:ln>
            <a:head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3" name="Group 52">
            <a:extLst>
              <a:ext uri="{FF2B5EF4-FFF2-40B4-BE49-F238E27FC236}">
                <a16:creationId xmlns:a16="http://schemas.microsoft.com/office/drawing/2014/main" id="{DE04D3BA-4A91-4C6E-9FCF-6A01FE078C0A}"/>
              </a:ext>
            </a:extLst>
          </p:cNvPr>
          <p:cNvGrpSpPr/>
          <p:nvPr/>
        </p:nvGrpSpPr>
        <p:grpSpPr>
          <a:xfrm>
            <a:off x="4788024" y="5604145"/>
            <a:ext cx="1296144" cy="720080"/>
            <a:chOff x="3491880" y="2996952"/>
            <a:chExt cx="1296144" cy="720080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6DC33F0F-5572-4DE7-8B88-94311595958A}"/>
                </a:ext>
              </a:extLst>
            </p:cNvPr>
            <p:cNvSpPr txBox="1"/>
            <p:nvPr/>
          </p:nvSpPr>
          <p:spPr>
            <a:xfrm>
              <a:off x="3643670" y="3172326"/>
              <a:ext cx="108012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Op</a:t>
              </a:r>
              <a:r>
                <a:rPr lang="cs-CZ" dirty="0"/>
                <a:t>Co</a:t>
              </a: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017DBF11-AC4A-4DD0-82E3-1ABF5846B9D9}"/>
                </a:ext>
              </a:extLst>
            </p:cNvPr>
            <p:cNvSpPr/>
            <p:nvPr/>
          </p:nvSpPr>
          <p:spPr bwMode="auto">
            <a:xfrm>
              <a:off x="3491880" y="2996952"/>
              <a:ext cx="1296144" cy="72008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360363" marR="0" indent="-36036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ea typeface="ＭＳ Ｐゴシック" pitchFamily="-110" charset="-128"/>
              </a:endParaRPr>
            </a:p>
          </p:txBody>
        </p: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55936C8C-ED09-4289-8467-3CCDFEECBF0B}"/>
              </a:ext>
            </a:extLst>
          </p:cNvPr>
          <p:cNvSpPr txBox="1"/>
          <p:nvPr/>
        </p:nvSpPr>
        <p:spPr>
          <a:xfrm>
            <a:off x="7762883" y="5783591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Denmark</a:t>
            </a:r>
            <a:endParaRPr lang="cs-CZ" dirty="0"/>
          </a:p>
        </p:txBody>
      </p:sp>
      <p:cxnSp>
        <p:nvCxnSpPr>
          <p:cNvPr id="59" name="Connector: Curved 58">
            <a:extLst>
              <a:ext uri="{FF2B5EF4-FFF2-40B4-BE49-F238E27FC236}">
                <a16:creationId xmlns:a16="http://schemas.microsoft.com/office/drawing/2014/main" id="{6C345E3F-E8C8-49F5-921D-81DAB5F93F08}"/>
              </a:ext>
            </a:extLst>
          </p:cNvPr>
          <p:cNvCxnSpPr>
            <a:cxnSpLocks/>
            <a:stCxn id="55" idx="3"/>
            <a:endCxn id="45" idx="3"/>
          </p:cNvCxnSpPr>
          <p:nvPr/>
        </p:nvCxnSpPr>
        <p:spPr bwMode="auto">
          <a:xfrm flipV="1">
            <a:off x="6084168" y="4581128"/>
            <a:ext cx="12700" cy="1383057"/>
          </a:xfrm>
          <a:prstGeom prst="curvedConnector3">
            <a:avLst>
              <a:gd name="adj1" fmla="val 3750000"/>
            </a:avLst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1636DF2E-B147-48F1-9B18-55D8819BB276}"/>
              </a:ext>
            </a:extLst>
          </p:cNvPr>
          <p:cNvSpPr txBox="1"/>
          <p:nvPr/>
        </p:nvSpPr>
        <p:spPr>
          <a:xfrm>
            <a:off x="6715794" y="4889442"/>
            <a:ext cx="1813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Dividend</a:t>
            </a:r>
          </a:p>
        </p:txBody>
      </p:sp>
    </p:spTree>
    <p:extLst>
      <p:ext uri="{BB962C8B-B14F-4D97-AF65-F5344CB8AC3E}">
        <p14:creationId xmlns:p14="http://schemas.microsoft.com/office/powerpoint/2010/main" val="3648596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E2422A9E-8B70-4B84-B699-1A3D3A658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260499"/>
            <a:ext cx="8388672" cy="720378"/>
          </a:xfrm>
        </p:spPr>
        <p:txBody>
          <a:bodyPr/>
          <a:lstStyle/>
          <a:p>
            <a: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Historické daňové struktury </a:t>
            </a:r>
            <a:b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</a:br>
            <a:r>
              <a:rPr lang="cs-CZ" sz="2800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– další příklady mezinárodních struktur</a:t>
            </a:r>
            <a:endParaRPr lang="en-US" sz="2800" dirty="0">
              <a:solidFill>
                <a:srgbClr val="0F1B3B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E6B44CD3-B60F-4E33-B3AE-81C35DB00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1592796"/>
            <a:ext cx="8172450" cy="4644492"/>
          </a:xfrm>
        </p:spPr>
        <p:txBody>
          <a:bodyPr/>
          <a:lstStyle/>
          <a:p>
            <a:pPr marL="285750" indent="-285750" algn="just">
              <a:buFontTx/>
              <a:buChar char="-"/>
            </a:pPr>
            <a:r>
              <a:rPr lang="en-US" sz="1800" b="1" dirty="0"/>
              <a:t>Royalty planning </a:t>
            </a:r>
            <a:r>
              <a:rPr lang="cs-CZ" sz="1800" dirty="0"/>
              <a:t>- </a:t>
            </a:r>
            <a:r>
              <a:rPr lang="cs-CZ" sz="1800" u="sng" dirty="0">
                <a:hlinkClick r:id="rId2"/>
              </a:rPr>
              <a:t>TAAKS AVOYD</a:t>
            </a:r>
            <a:r>
              <a:rPr lang="cs-CZ" sz="1800" u="sng" dirty="0"/>
              <a:t> (video)</a:t>
            </a:r>
            <a:endParaRPr lang="cs-CZ" sz="1800" dirty="0"/>
          </a:p>
          <a:p>
            <a:pPr marL="285750" indent="-285750" algn="just">
              <a:buFontTx/>
              <a:buChar char="-"/>
            </a:pPr>
            <a:endParaRPr lang="cs-CZ" sz="1800" dirty="0"/>
          </a:p>
          <a:p>
            <a:pPr marL="285750" indent="-285750" algn="just">
              <a:buFontTx/>
              <a:buChar char="-"/>
            </a:pPr>
            <a:r>
              <a:rPr lang="cs-CZ" sz="1800" b="1" dirty="0"/>
              <a:t>Holdingové struktury </a:t>
            </a:r>
            <a:r>
              <a:rPr lang="cs-CZ" sz="1800" dirty="0"/>
              <a:t>(Lux, NL, </a:t>
            </a:r>
            <a:r>
              <a:rPr lang="cs-CZ" sz="1800" dirty="0" err="1"/>
              <a:t>Cyp</a:t>
            </a:r>
            <a:r>
              <a:rPr lang="cs-CZ" sz="1800" dirty="0"/>
              <a:t>)</a:t>
            </a:r>
          </a:p>
          <a:p>
            <a:pPr marL="501750" lvl="1" indent="-285750" algn="just">
              <a:buFontTx/>
              <a:buChar char="-"/>
            </a:pPr>
            <a:r>
              <a:rPr lang="cs-CZ" sz="1800" dirty="0"/>
              <a:t>Investice</a:t>
            </a:r>
          </a:p>
          <a:p>
            <a:pPr marL="501750" lvl="1" indent="-285750" algn="just">
              <a:buFontTx/>
              <a:buChar char="-"/>
            </a:pPr>
            <a:r>
              <a:rPr lang="cs-CZ" sz="1800" dirty="0"/>
              <a:t>Holding</a:t>
            </a:r>
          </a:p>
          <a:p>
            <a:pPr marL="501750" lvl="1" indent="-285750" algn="just">
              <a:buFontTx/>
              <a:buChar char="-"/>
            </a:pPr>
            <a:r>
              <a:rPr lang="cs-CZ" sz="1800" dirty="0"/>
              <a:t>Exit</a:t>
            </a:r>
            <a:endParaRPr lang="en-US" sz="1800" dirty="0"/>
          </a:p>
          <a:p>
            <a:pPr marL="501750" lvl="1" indent="-285750" algn="just">
              <a:buFontTx/>
              <a:buChar char="-"/>
            </a:pPr>
            <a:r>
              <a:rPr lang="en-US" sz="1800" dirty="0" err="1"/>
              <a:t>Hybridn</a:t>
            </a:r>
            <a:r>
              <a:rPr lang="cs-CZ" sz="1800" dirty="0"/>
              <a:t>í</a:t>
            </a:r>
            <a:r>
              <a:rPr lang="en-US" sz="1800" dirty="0"/>
              <a:t> </a:t>
            </a:r>
            <a:r>
              <a:rPr lang="en-US" sz="1800" dirty="0" err="1"/>
              <a:t>instrumenty</a:t>
            </a:r>
            <a:endParaRPr lang="cs-CZ" sz="1800" dirty="0"/>
          </a:p>
          <a:p>
            <a:pPr marL="501750" lvl="1" indent="-285750" algn="just">
              <a:buFontTx/>
              <a:buChar char="-"/>
            </a:pPr>
            <a:endParaRPr lang="cs-CZ" sz="1800" dirty="0"/>
          </a:p>
          <a:p>
            <a:pPr marL="285750" indent="-285750" algn="just">
              <a:buFontTx/>
              <a:buChar char="-"/>
            </a:pPr>
            <a:r>
              <a:rPr lang="cs-CZ" sz="1800" b="1" dirty="0"/>
              <a:t>IP </a:t>
            </a:r>
            <a:r>
              <a:rPr lang="cs-CZ" sz="1800" b="1" dirty="0" err="1"/>
              <a:t>boxes</a:t>
            </a:r>
            <a:r>
              <a:rPr lang="cs-CZ" sz="1800" b="1" dirty="0"/>
              <a:t> </a:t>
            </a:r>
            <a:r>
              <a:rPr lang="cs-CZ" sz="1800" dirty="0"/>
              <a:t>(výhodný daňový režim vztahující se k nehmotnému majetku)</a:t>
            </a:r>
          </a:p>
          <a:p>
            <a:pPr marL="285750" indent="-285750" algn="just">
              <a:buFontTx/>
              <a:buChar char="-"/>
            </a:pPr>
            <a:endParaRPr lang="cs-CZ" sz="1800" dirty="0"/>
          </a:p>
          <a:p>
            <a:pPr marL="285750" indent="-285750" algn="just">
              <a:buFontTx/>
              <a:buChar char="-"/>
            </a:pPr>
            <a:r>
              <a:rPr lang="cs-CZ" sz="1800" b="1" dirty="0"/>
              <a:t>Software </a:t>
            </a:r>
            <a:r>
              <a:rPr lang="cs-CZ" sz="1800" b="1" dirty="0" err="1"/>
              <a:t>companies</a:t>
            </a:r>
            <a:r>
              <a:rPr lang="cs-CZ" sz="1800" b="1" dirty="0"/>
              <a:t> </a:t>
            </a:r>
            <a:r>
              <a:rPr lang="cs-CZ" sz="1800" dirty="0"/>
              <a:t>(</a:t>
            </a:r>
            <a:r>
              <a:rPr lang="cs-CZ" sz="1800" dirty="0" err="1"/>
              <a:t>local</a:t>
            </a:r>
            <a:r>
              <a:rPr lang="cs-CZ" sz="1800" dirty="0"/>
              <a:t> distributor versus </a:t>
            </a:r>
            <a:r>
              <a:rPr lang="cs-CZ" sz="1800" dirty="0" err="1"/>
              <a:t>global</a:t>
            </a:r>
            <a:r>
              <a:rPr lang="cs-CZ" sz="1800" dirty="0"/>
              <a:t> licence </a:t>
            </a:r>
            <a:r>
              <a:rPr lang="cs-CZ" sz="1800" dirty="0" err="1"/>
              <a:t>holder</a:t>
            </a:r>
            <a:r>
              <a:rPr lang="cs-CZ" sz="1800" dirty="0"/>
              <a:t>)</a:t>
            </a:r>
          </a:p>
          <a:p>
            <a:pPr marL="285750" indent="-285750" algn="just">
              <a:buFontTx/>
              <a:buChar char="-"/>
            </a:pPr>
            <a:endParaRPr lang="cs-CZ" sz="1800" dirty="0"/>
          </a:p>
          <a:p>
            <a:pPr marL="285750" indent="-285750" algn="just">
              <a:buFontTx/>
              <a:buChar char="-"/>
            </a:pPr>
            <a:r>
              <a:rPr lang="en-US" sz="1800" b="1" dirty="0"/>
              <a:t>Financing entities </a:t>
            </a:r>
            <a:r>
              <a:rPr lang="cs-CZ" sz="1800" dirty="0"/>
              <a:t>a další…</a:t>
            </a:r>
            <a:endParaRPr lang="en-US" sz="1800" b="1" dirty="0"/>
          </a:p>
          <a:p>
            <a:pPr marL="285750" indent="-285750" algn="just">
              <a:buFontTx/>
              <a:buChar char="-"/>
            </a:pPr>
            <a:endParaRPr lang="en-US" sz="1800" dirty="0"/>
          </a:p>
          <a:p>
            <a:pPr marL="285750" indent="-285750" algn="just">
              <a:buFontTx/>
              <a:buChar char="-"/>
            </a:pPr>
            <a:endParaRPr lang="en-US" sz="1800" dirty="0"/>
          </a:p>
          <a:p>
            <a:pPr marL="501750" lvl="1" indent="-285750" algn="just">
              <a:buFontTx/>
              <a:buChar char="-"/>
            </a:pPr>
            <a:endParaRPr lang="cs-CZ" sz="1800" dirty="0"/>
          </a:p>
          <a:p>
            <a:pPr marL="501750" lvl="1" indent="-285750" algn="just">
              <a:buFontTx/>
              <a:buChar char="-"/>
            </a:pPr>
            <a:endParaRPr lang="cs-CZ" sz="1800" dirty="0"/>
          </a:p>
          <a:p>
            <a:pPr marL="285750" indent="-285750" algn="just">
              <a:buFontTx/>
              <a:buChar char="-"/>
            </a:pPr>
            <a:endParaRPr lang="cs-CZ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248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E2422A9E-8B70-4B84-B699-1A3D3A658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260499"/>
            <a:ext cx="8388672" cy="720378"/>
          </a:xfrm>
        </p:spPr>
        <p:txBody>
          <a:bodyPr/>
          <a:lstStyle/>
          <a:p>
            <a: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Historické daňové struktury </a:t>
            </a:r>
            <a:b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</a:br>
            <a:r>
              <a:rPr lang="cs-CZ" sz="2800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– české příklady (</a:t>
            </a:r>
            <a:r>
              <a:rPr lang="cs-CZ" sz="2800" dirty="0" err="1">
                <a:solidFill>
                  <a:srgbClr val="0F1B3B"/>
                </a:solidFill>
                <a:latin typeface="+mn-lt"/>
                <a:ea typeface="+mn-ea"/>
                <a:cs typeface="+mn-cs"/>
              </a:rPr>
              <a:t>debt-push</a:t>
            </a:r>
            <a:r>
              <a:rPr lang="cs-CZ" sz="2800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800" dirty="0" err="1">
                <a:solidFill>
                  <a:srgbClr val="0F1B3B"/>
                </a:solidFill>
                <a:latin typeface="+mn-lt"/>
                <a:ea typeface="+mn-ea"/>
                <a:cs typeface="+mn-cs"/>
              </a:rPr>
              <a:t>down</a:t>
            </a:r>
            <a:r>
              <a:rPr lang="cs-CZ" sz="2800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)</a:t>
            </a:r>
            <a:endParaRPr lang="en-US" sz="2800" dirty="0">
              <a:solidFill>
                <a:srgbClr val="0F1B3B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9DEB80A-B199-4227-95FB-9FEE92AC68CA}"/>
              </a:ext>
            </a:extLst>
          </p:cNvPr>
          <p:cNvGrpSpPr/>
          <p:nvPr/>
        </p:nvGrpSpPr>
        <p:grpSpPr>
          <a:xfrm>
            <a:off x="2620010" y="3211517"/>
            <a:ext cx="1296144" cy="720080"/>
            <a:chOff x="3491880" y="2996952"/>
            <a:chExt cx="1296144" cy="72008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B5F1CDB-0AC1-4977-8F3B-582ABCBCEA0C}"/>
                </a:ext>
              </a:extLst>
            </p:cNvPr>
            <p:cNvSpPr/>
            <p:nvPr/>
          </p:nvSpPr>
          <p:spPr bwMode="auto">
            <a:xfrm>
              <a:off x="3491880" y="2996952"/>
              <a:ext cx="1296144" cy="72008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360363" marR="0" indent="-36036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ea typeface="ＭＳ Ｐゴシック" pitchFamily="-110" charset="-128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D65352D-4BB0-4151-BCA4-EA30449470B3}"/>
                </a:ext>
              </a:extLst>
            </p:cNvPr>
            <p:cNvSpPr txBox="1"/>
            <p:nvPr/>
          </p:nvSpPr>
          <p:spPr>
            <a:xfrm>
              <a:off x="3599892" y="3172326"/>
              <a:ext cx="108012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dirty="0" err="1"/>
                <a:t>NewCo</a:t>
              </a:r>
              <a:endParaRPr lang="cs-CZ" dirty="0"/>
            </a:p>
          </p:txBody>
        </p:sp>
      </p:grp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B188A0A-F07A-43FB-8372-0CD85E46EA4C}"/>
              </a:ext>
            </a:extLst>
          </p:cNvPr>
          <p:cNvCxnSpPr>
            <a:cxnSpLocks/>
            <a:stCxn id="27" idx="2"/>
            <a:endCxn id="9" idx="0"/>
          </p:cNvCxnSpPr>
          <p:nvPr/>
        </p:nvCxnSpPr>
        <p:spPr bwMode="auto">
          <a:xfrm flipH="1">
            <a:off x="3268082" y="2276872"/>
            <a:ext cx="7774" cy="934645"/>
          </a:xfrm>
          <a:prstGeom prst="line">
            <a:avLst/>
          </a:prstGeom>
          <a:ln>
            <a:head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0000462-52E3-44E2-B861-0CD6FB5A46BC}"/>
              </a:ext>
            </a:extLst>
          </p:cNvPr>
          <p:cNvSpPr txBox="1"/>
          <p:nvPr/>
        </p:nvSpPr>
        <p:spPr>
          <a:xfrm>
            <a:off x="6372200" y="277163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CZ</a:t>
            </a:r>
            <a:endParaRPr lang="cs-CZ" dirty="0"/>
          </a:p>
        </p:txBody>
      </p:sp>
      <p:cxnSp>
        <p:nvCxnSpPr>
          <p:cNvPr id="18" name="Connector: Curved 17">
            <a:extLst>
              <a:ext uri="{FF2B5EF4-FFF2-40B4-BE49-F238E27FC236}">
                <a16:creationId xmlns:a16="http://schemas.microsoft.com/office/drawing/2014/main" id="{5DE1174E-F65F-4FD6-AC21-653AB8BFA99F}"/>
              </a:ext>
            </a:extLst>
          </p:cNvPr>
          <p:cNvCxnSpPr>
            <a:cxnSpLocks/>
            <a:stCxn id="9" idx="3"/>
            <a:endCxn id="27" idx="3"/>
          </p:cNvCxnSpPr>
          <p:nvPr/>
        </p:nvCxnSpPr>
        <p:spPr bwMode="auto">
          <a:xfrm flipV="1">
            <a:off x="3916154" y="1916832"/>
            <a:ext cx="7774" cy="1654725"/>
          </a:xfrm>
          <a:prstGeom prst="curvedConnector3">
            <a:avLst>
              <a:gd name="adj1" fmla="val 7941523"/>
            </a:avLst>
          </a:prstGeom>
          <a:ln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4DF2B37-EF8A-4424-B97E-A9D10F0671CA}"/>
              </a:ext>
            </a:extLst>
          </p:cNvPr>
          <p:cNvGrpSpPr/>
          <p:nvPr/>
        </p:nvGrpSpPr>
        <p:grpSpPr>
          <a:xfrm>
            <a:off x="2584641" y="4567991"/>
            <a:ext cx="1404156" cy="720080"/>
            <a:chOff x="3455876" y="2996952"/>
            <a:chExt cx="1404156" cy="720080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4F6FC51-26D0-4B09-ACEC-1A95ED6560D8}"/>
                </a:ext>
              </a:extLst>
            </p:cNvPr>
            <p:cNvSpPr/>
            <p:nvPr/>
          </p:nvSpPr>
          <p:spPr bwMode="auto">
            <a:xfrm>
              <a:off x="3491880" y="2996952"/>
              <a:ext cx="1296144" cy="72008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dk1">
                  <a:shade val="95000"/>
                  <a:satMod val="105000"/>
                </a:schemeClr>
              </a:solidFill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360363" marR="0" indent="-36036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ea typeface="ＭＳ Ｐゴシック" pitchFamily="-110" charset="-128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47503E7-69A9-47BD-AB55-DFA54B7CDF3C}"/>
                </a:ext>
              </a:extLst>
            </p:cNvPr>
            <p:cNvSpPr txBox="1"/>
            <p:nvPr/>
          </p:nvSpPr>
          <p:spPr>
            <a:xfrm>
              <a:off x="3455876" y="3172326"/>
              <a:ext cx="140415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 err="1"/>
                <a:t>OpCo</a:t>
              </a:r>
              <a:endParaRPr lang="cs-CZ" dirty="0"/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3CA05ECF-62AA-4A9F-BA99-28FF31E8945D}"/>
              </a:ext>
            </a:extLst>
          </p:cNvPr>
          <p:cNvSpPr/>
          <p:nvPr/>
        </p:nvSpPr>
        <p:spPr bwMode="auto">
          <a:xfrm>
            <a:off x="2627784" y="1556792"/>
            <a:ext cx="1296144" cy="720080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60363" marR="0" indent="-360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cs-CZ" sz="22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Verdana" pitchFamily="34" charset="0"/>
              <a:ea typeface="ＭＳ Ｐゴシック" pitchFamily="-110" charset="-128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136EA43-65FF-4EE2-80F9-BBCE172B4422}"/>
              </a:ext>
            </a:extLst>
          </p:cNvPr>
          <p:cNvCxnSpPr>
            <a:cxnSpLocks/>
          </p:cNvCxnSpPr>
          <p:nvPr/>
        </p:nvCxnSpPr>
        <p:spPr bwMode="auto">
          <a:xfrm>
            <a:off x="827584" y="2664605"/>
            <a:ext cx="640871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26B7E050-34FF-4A07-B6C4-C65B59BFC8EE}"/>
              </a:ext>
            </a:extLst>
          </p:cNvPr>
          <p:cNvSpPr txBox="1"/>
          <p:nvPr/>
        </p:nvSpPr>
        <p:spPr>
          <a:xfrm>
            <a:off x="6372200" y="2202105"/>
            <a:ext cx="1080114" cy="369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NL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57E4BCF-09E4-4845-87B8-AA0FC758B5DD}"/>
              </a:ext>
            </a:extLst>
          </p:cNvPr>
          <p:cNvSpPr txBox="1"/>
          <p:nvPr/>
        </p:nvSpPr>
        <p:spPr>
          <a:xfrm>
            <a:off x="4576237" y="2847578"/>
            <a:ext cx="1813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Interní financování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490B2AB-3FBC-40AC-8FCF-CE49F7A7CAF2}"/>
              </a:ext>
            </a:extLst>
          </p:cNvPr>
          <p:cNvSpPr txBox="1"/>
          <p:nvPr/>
        </p:nvSpPr>
        <p:spPr>
          <a:xfrm>
            <a:off x="4630699" y="3723813"/>
            <a:ext cx="1813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Externí financování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F2EE8CC-62A0-453A-B36A-10B7272EBFC7}"/>
              </a:ext>
            </a:extLst>
          </p:cNvPr>
          <p:cNvSpPr txBox="1"/>
          <p:nvPr/>
        </p:nvSpPr>
        <p:spPr>
          <a:xfrm>
            <a:off x="2758034" y="1729213"/>
            <a:ext cx="108012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dirty="0" err="1"/>
              <a:t>HoldCo</a:t>
            </a:r>
            <a:endParaRPr lang="cs-CZ" dirty="0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076883A5-CE36-4DBB-8AAD-079DAA5F0640}"/>
              </a:ext>
            </a:extLst>
          </p:cNvPr>
          <p:cNvCxnSpPr>
            <a:cxnSpLocks/>
            <a:stCxn id="9" idx="2"/>
            <a:endCxn id="23" idx="0"/>
          </p:cNvCxnSpPr>
          <p:nvPr/>
        </p:nvCxnSpPr>
        <p:spPr bwMode="auto">
          <a:xfrm>
            <a:off x="3268082" y="3931597"/>
            <a:ext cx="635" cy="636394"/>
          </a:xfrm>
          <a:prstGeom prst="line">
            <a:avLst/>
          </a:prstGeom>
          <a:ln>
            <a:prstDash val="dash"/>
            <a:head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B01DBC9F-7F94-4E14-8150-02E722B60E14}"/>
              </a:ext>
            </a:extLst>
          </p:cNvPr>
          <p:cNvCxnSpPr>
            <a:cxnSpLocks/>
          </p:cNvCxnSpPr>
          <p:nvPr/>
        </p:nvCxnSpPr>
        <p:spPr bwMode="auto">
          <a:xfrm>
            <a:off x="2127257" y="5589240"/>
            <a:ext cx="2203991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98D54F2-A814-464C-BBCC-DFE5A34FA8C1}"/>
              </a:ext>
            </a:extLst>
          </p:cNvPr>
          <p:cNvCxnSpPr>
            <a:cxnSpLocks/>
          </p:cNvCxnSpPr>
          <p:nvPr/>
        </p:nvCxnSpPr>
        <p:spPr bwMode="auto">
          <a:xfrm>
            <a:off x="2127257" y="3032367"/>
            <a:ext cx="0" cy="2556873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C3D06EF-E82F-44A3-AEDE-3D005BD2AE01}"/>
              </a:ext>
            </a:extLst>
          </p:cNvPr>
          <p:cNvCxnSpPr>
            <a:cxnSpLocks/>
          </p:cNvCxnSpPr>
          <p:nvPr/>
        </p:nvCxnSpPr>
        <p:spPr bwMode="auto">
          <a:xfrm>
            <a:off x="2127257" y="3032367"/>
            <a:ext cx="2203991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3E486B8B-5A1E-416A-8174-BC1640695D4F}"/>
              </a:ext>
            </a:extLst>
          </p:cNvPr>
          <p:cNvCxnSpPr>
            <a:cxnSpLocks/>
          </p:cNvCxnSpPr>
          <p:nvPr/>
        </p:nvCxnSpPr>
        <p:spPr bwMode="auto">
          <a:xfrm>
            <a:off x="4331248" y="3032366"/>
            <a:ext cx="0" cy="2556873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66328706-CEED-4AE6-8EF8-2B6722D08E4F}"/>
              </a:ext>
            </a:extLst>
          </p:cNvPr>
          <p:cNvCxnSpPr>
            <a:cxnSpLocks/>
          </p:cNvCxnSpPr>
          <p:nvPr/>
        </p:nvCxnSpPr>
        <p:spPr bwMode="auto">
          <a:xfrm>
            <a:off x="4031798" y="3688496"/>
            <a:ext cx="2412410" cy="0"/>
          </a:xfrm>
          <a:prstGeom prst="line">
            <a:avLst/>
          </a:prstGeom>
          <a:ln>
            <a:prstDash val="solid"/>
            <a:head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FEE73633-F089-4E2B-A377-0B0D355272A1}"/>
              </a:ext>
            </a:extLst>
          </p:cNvPr>
          <p:cNvSpPr txBox="1"/>
          <p:nvPr/>
        </p:nvSpPr>
        <p:spPr>
          <a:xfrm>
            <a:off x="1130537" y="3960600"/>
            <a:ext cx="18135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Akvizice </a:t>
            </a:r>
            <a:r>
              <a:rPr lang="en-US" sz="1200" dirty="0"/>
              <a:t>&amp; </a:t>
            </a:r>
          </a:p>
          <a:p>
            <a:r>
              <a:rPr lang="cs-CZ" sz="1200" dirty="0" err="1"/>
              <a:t>Upstream</a:t>
            </a:r>
            <a:endParaRPr lang="cs-CZ" sz="1200" dirty="0"/>
          </a:p>
          <a:p>
            <a:r>
              <a:rPr lang="cs-CZ" sz="1200" dirty="0"/>
              <a:t>Fúze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B4D3E181-B92C-4AA3-AA18-FB627DA1F98D}"/>
              </a:ext>
            </a:extLst>
          </p:cNvPr>
          <p:cNvCxnSpPr>
            <a:cxnSpLocks/>
          </p:cNvCxnSpPr>
          <p:nvPr/>
        </p:nvCxnSpPr>
        <p:spPr bwMode="auto">
          <a:xfrm>
            <a:off x="2339752" y="3571557"/>
            <a:ext cx="0" cy="1356474"/>
          </a:xfrm>
          <a:prstGeom prst="line">
            <a:avLst/>
          </a:prstGeom>
          <a:ln>
            <a:prstDash val="solid"/>
            <a:head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822C7D46-ED62-4FA5-9C1B-4F9195724858}"/>
              </a:ext>
            </a:extLst>
          </p:cNvPr>
          <p:cNvSpPr txBox="1"/>
          <p:nvPr/>
        </p:nvSpPr>
        <p:spPr>
          <a:xfrm>
            <a:off x="6004665" y="4077072"/>
            <a:ext cx="2332018" cy="2308324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dirty="0"/>
              <a:t>+ Lokální zdanitelný příjem</a:t>
            </a:r>
          </a:p>
          <a:p>
            <a:pPr marL="171450" indent="-171450">
              <a:buFontTx/>
              <a:buChar char="-"/>
            </a:pPr>
            <a:r>
              <a:rPr lang="cs-CZ" sz="1200" dirty="0"/>
              <a:t>Úrokové daňově uznatelné náklady</a:t>
            </a:r>
          </a:p>
          <a:p>
            <a:r>
              <a:rPr lang="cs-CZ" sz="1200" dirty="0"/>
              <a:t>= </a:t>
            </a:r>
            <a:r>
              <a:rPr lang="cs-CZ" sz="1200" b="1" dirty="0"/>
              <a:t>Optimální základ daně</a:t>
            </a:r>
          </a:p>
          <a:p>
            <a:endParaRPr lang="cs-CZ" sz="1200" dirty="0"/>
          </a:p>
          <a:p>
            <a:r>
              <a:rPr lang="cs-CZ" sz="1200" u="sng" dirty="0"/>
              <a:t>Omezení:</a:t>
            </a:r>
          </a:p>
          <a:p>
            <a:pPr marL="171450" indent="-171450">
              <a:buFontTx/>
              <a:buChar char="-"/>
            </a:pPr>
            <a:r>
              <a:rPr lang="cs-CZ" sz="1200" dirty="0"/>
              <a:t>Přecenění</a:t>
            </a:r>
          </a:p>
          <a:p>
            <a:pPr marL="171450" indent="-171450">
              <a:buFontTx/>
              <a:buChar char="-"/>
            </a:pPr>
            <a:r>
              <a:rPr lang="cs-CZ" sz="1200" dirty="0"/>
              <a:t>Nízká kapitalizace</a:t>
            </a:r>
          </a:p>
          <a:p>
            <a:pPr marL="171450" indent="-171450">
              <a:buFontTx/>
              <a:buChar char="-"/>
            </a:pPr>
            <a:r>
              <a:rPr lang="cs-CZ" sz="1200" dirty="0"/>
              <a:t>ATAD</a:t>
            </a:r>
          </a:p>
          <a:p>
            <a:pPr marL="171450" indent="-171450">
              <a:buFontTx/>
              <a:buChar char="-"/>
            </a:pPr>
            <a:r>
              <a:rPr lang="en-US" sz="1200" dirty="0" err="1"/>
              <a:t>Zneu</a:t>
            </a:r>
            <a:r>
              <a:rPr lang="cs-CZ" sz="1200" dirty="0"/>
              <a:t>žití</a:t>
            </a:r>
            <a:r>
              <a:rPr lang="en-US" sz="1200" dirty="0"/>
              <a:t> </a:t>
            </a:r>
            <a:r>
              <a:rPr lang="en-US" sz="1200" dirty="0" err="1"/>
              <a:t>pr</a:t>
            </a:r>
            <a:r>
              <a:rPr lang="cs-CZ" sz="1200" dirty="0"/>
              <a:t>á</a:t>
            </a:r>
            <a:r>
              <a:rPr lang="en-US" sz="1200" dirty="0" err="1"/>
              <a:t>va</a:t>
            </a:r>
            <a:r>
              <a:rPr lang="cs-CZ" sz="1200" dirty="0"/>
              <a:t> (NSS judikatura)</a:t>
            </a:r>
            <a:r>
              <a:rPr lang="en-US" sz="1200" dirty="0"/>
              <a:t>*</a:t>
            </a:r>
            <a:endParaRPr lang="cs-CZ" sz="1200" dirty="0"/>
          </a:p>
          <a:p>
            <a:pPr marL="171450" indent="-171450">
              <a:buFontTx/>
              <a:buChar char="-"/>
            </a:pPr>
            <a:r>
              <a:rPr lang="cs-CZ" sz="1200" dirty="0"/>
              <a:t>MLI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3244C0E-E329-4B44-AC0F-5AB5D3DB584B}"/>
              </a:ext>
            </a:extLst>
          </p:cNvPr>
          <p:cNvSpPr txBox="1"/>
          <p:nvPr/>
        </p:nvSpPr>
        <p:spPr>
          <a:xfrm>
            <a:off x="611560" y="5060465"/>
            <a:ext cx="1813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/>
              <a:t>Operating</a:t>
            </a:r>
            <a:r>
              <a:rPr lang="cs-CZ" sz="1200" dirty="0"/>
              <a:t> </a:t>
            </a:r>
            <a:r>
              <a:rPr lang="cs-CZ" sz="1200" dirty="0" err="1"/>
              <a:t>Income</a:t>
            </a:r>
            <a:endParaRPr lang="cs-CZ" sz="1200" dirty="0"/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76014C12-1E25-4FF0-85BB-4B9634CE308F}"/>
              </a:ext>
            </a:extLst>
          </p:cNvPr>
          <p:cNvCxnSpPr>
            <a:cxnSpLocks/>
          </p:cNvCxnSpPr>
          <p:nvPr/>
        </p:nvCxnSpPr>
        <p:spPr bwMode="auto">
          <a:xfrm>
            <a:off x="611560" y="5060465"/>
            <a:ext cx="1813509" cy="0"/>
          </a:xfrm>
          <a:prstGeom prst="line">
            <a:avLst/>
          </a:prstGeom>
          <a:ln>
            <a:prstDash val="solid"/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3FDBC5DA-814D-434A-847A-A30B1E3B0CAF}"/>
              </a:ext>
            </a:extLst>
          </p:cNvPr>
          <p:cNvSpPr txBox="1"/>
          <p:nvPr/>
        </p:nvSpPr>
        <p:spPr>
          <a:xfrm>
            <a:off x="6717640" y="6381328"/>
            <a:ext cx="1958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* 8 </a:t>
            </a:r>
            <a:r>
              <a:rPr lang="en-US" sz="1200" i="1" dirty="0" err="1"/>
              <a:t>Afs</a:t>
            </a:r>
            <a:r>
              <a:rPr lang="en-US" sz="1200" i="1" dirty="0"/>
              <a:t> 34/2015-71</a:t>
            </a:r>
            <a:endParaRPr lang="cs-CZ" sz="1200" i="1" dirty="0"/>
          </a:p>
        </p:txBody>
      </p:sp>
    </p:spTree>
    <p:extLst>
      <p:ext uri="{BB962C8B-B14F-4D97-AF65-F5344CB8AC3E}">
        <p14:creationId xmlns:p14="http://schemas.microsoft.com/office/powerpoint/2010/main" val="3999771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E2422A9E-8B70-4B84-B699-1A3D3A658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260499"/>
            <a:ext cx="8388672" cy="720378"/>
          </a:xfrm>
        </p:spPr>
        <p:txBody>
          <a:bodyPr/>
          <a:lstStyle/>
          <a:p>
            <a: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Historické daňové struktury </a:t>
            </a:r>
            <a:b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</a:br>
            <a:r>
              <a:rPr lang="cs-CZ" sz="2800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– české příklady (</a:t>
            </a:r>
            <a:r>
              <a:rPr lang="cs-CZ" sz="2800" dirty="0" err="1">
                <a:solidFill>
                  <a:srgbClr val="0F1B3B"/>
                </a:solidFill>
                <a:latin typeface="+mn-lt"/>
                <a:ea typeface="+mn-ea"/>
                <a:cs typeface="+mn-cs"/>
              </a:rPr>
              <a:t>debt-equity</a:t>
            </a:r>
            <a:r>
              <a:rPr lang="cs-CZ" sz="2800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 swap)</a:t>
            </a:r>
            <a:endParaRPr lang="en-US" sz="2800" dirty="0">
              <a:solidFill>
                <a:srgbClr val="0F1B3B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0971764-5E33-4FF7-A3FB-F116CA624AC2}"/>
              </a:ext>
            </a:extLst>
          </p:cNvPr>
          <p:cNvGrpSpPr/>
          <p:nvPr/>
        </p:nvGrpSpPr>
        <p:grpSpPr>
          <a:xfrm>
            <a:off x="2620010" y="3355533"/>
            <a:ext cx="1296144" cy="720080"/>
            <a:chOff x="3491880" y="2996952"/>
            <a:chExt cx="1296144" cy="72008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076D230-162C-47EB-85D6-3919A432EA2A}"/>
                </a:ext>
              </a:extLst>
            </p:cNvPr>
            <p:cNvSpPr/>
            <p:nvPr/>
          </p:nvSpPr>
          <p:spPr bwMode="auto">
            <a:xfrm>
              <a:off x="3491880" y="2996952"/>
              <a:ext cx="1296144" cy="72008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360363" marR="0" indent="-36036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ea typeface="ＭＳ Ｐゴシック" pitchFamily="-110" charset="-128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37691A4-D34D-4987-A55E-765BC9B97850}"/>
                </a:ext>
              </a:extLst>
            </p:cNvPr>
            <p:cNvSpPr txBox="1"/>
            <p:nvPr/>
          </p:nvSpPr>
          <p:spPr>
            <a:xfrm>
              <a:off x="3599892" y="3172326"/>
              <a:ext cx="108012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 err="1"/>
                <a:t>OPCo</a:t>
              </a:r>
              <a:endParaRPr lang="cs-CZ" dirty="0"/>
            </a:p>
          </p:txBody>
        </p:sp>
      </p:grp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06880F1-52BD-4A50-97B5-F0475D9D5192}"/>
              </a:ext>
            </a:extLst>
          </p:cNvPr>
          <p:cNvCxnSpPr>
            <a:cxnSpLocks/>
            <a:stCxn id="16" idx="2"/>
            <a:endCxn id="6" idx="0"/>
          </p:cNvCxnSpPr>
          <p:nvPr/>
        </p:nvCxnSpPr>
        <p:spPr bwMode="auto">
          <a:xfrm flipH="1">
            <a:off x="3268082" y="2420888"/>
            <a:ext cx="7774" cy="934645"/>
          </a:xfrm>
          <a:prstGeom prst="line">
            <a:avLst/>
          </a:prstGeom>
          <a:ln>
            <a:head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CE6B896-3512-47E0-B9E7-F3B6E48F5FD5}"/>
              </a:ext>
            </a:extLst>
          </p:cNvPr>
          <p:cNvSpPr txBox="1"/>
          <p:nvPr/>
        </p:nvSpPr>
        <p:spPr>
          <a:xfrm>
            <a:off x="6372200" y="291565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CZ</a:t>
            </a:r>
            <a:endParaRPr lang="cs-CZ" dirty="0"/>
          </a:p>
        </p:txBody>
      </p:sp>
      <p:cxnSp>
        <p:nvCxnSpPr>
          <p:cNvPr id="11" name="Connector: Curved 10">
            <a:extLst>
              <a:ext uri="{FF2B5EF4-FFF2-40B4-BE49-F238E27FC236}">
                <a16:creationId xmlns:a16="http://schemas.microsoft.com/office/drawing/2014/main" id="{912242DA-236B-4EAC-A90A-79BF154F2E7D}"/>
              </a:ext>
            </a:extLst>
          </p:cNvPr>
          <p:cNvCxnSpPr>
            <a:cxnSpLocks/>
            <a:stCxn id="6" idx="3"/>
            <a:endCxn id="16" idx="3"/>
          </p:cNvCxnSpPr>
          <p:nvPr/>
        </p:nvCxnSpPr>
        <p:spPr bwMode="auto">
          <a:xfrm flipV="1">
            <a:off x="3916154" y="2060848"/>
            <a:ext cx="7774" cy="1654725"/>
          </a:xfrm>
          <a:prstGeom prst="curvedConnector3">
            <a:avLst>
              <a:gd name="adj1" fmla="val 7941523"/>
            </a:avLst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3C41BD1C-ADDB-4644-9742-584966466A96}"/>
              </a:ext>
            </a:extLst>
          </p:cNvPr>
          <p:cNvSpPr/>
          <p:nvPr/>
        </p:nvSpPr>
        <p:spPr bwMode="auto">
          <a:xfrm>
            <a:off x="2627784" y="1700808"/>
            <a:ext cx="1296144" cy="720080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360363" marR="0" indent="-360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cs-CZ" sz="22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Verdana" pitchFamily="34" charset="0"/>
              <a:ea typeface="ＭＳ Ｐゴシック" pitchFamily="-110" charset="-128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A72B9FB-1176-4097-ACF6-BA54BBC98E6D}"/>
              </a:ext>
            </a:extLst>
          </p:cNvPr>
          <p:cNvCxnSpPr>
            <a:cxnSpLocks/>
          </p:cNvCxnSpPr>
          <p:nvPr/>
        </p:nvCxnSpPr>
        <p:spPr bwMode="auto">
          <a:xfrm>
            <a:off x="827584" y="2808621"/>
            <a:ext cx="640871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122E2FF6-3963-4522-807F-8F490A90C859}"/>
              </a:ext>
            </a:extLst>
          </p:cNvPr>
          <p:cNvSpPr txBox="1"/>
          <p:nvPr/>
        </p:nvSpPr>
        <p:spPr>
          <a:xfrm>
            <a:off x="6346771" y="2346121"/>
            <a:ext cx="1080114" cy="369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LUX</a:t>
            </a:r>
            <a:endParaRPr lang="cs-CZ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E803040-28FF-46B7-BA1A-F183956B997F}"/>
              </a:ext>
            </a:extLst>
          </p:cNvPr>
          <p:cNvSpPr txBox="1"/>
          <p:nvPr/>
        </p:nvSpPr>
        <p:spPr>
          <a:xfrm>
            <a:off x="4576237" y="2991594"/>
            <a:ext cx="1813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Dividendová distribuce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84E95C5-7BA1-42A9-A8CB-1AF2F258193F}"/>
              </a:ext>
            </a:extLst>
          </p:cNvPr>
          <p:cNvSpPr txBox="1"/>
          <p:nvPr/>
        </p:nvSpPr>
        <p:spPr>
          <a:xfrm>
            <a:off x="2758034" y="1873229"/>
            <a:ext cx="108012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dirty="0" err="1"/>
              <a:t>HoldCo</a:t>
            </a:r>
            <a:endParaRPr lang="cs-CZ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6466D51-E6C6-40E9-A3CF-E6A2C3684035}"/>
              </a:ext>
            </a:extLst>
          </p:cNvPr>
          <p:cNvSpPr txBox="1"/>
          <p:nvPr/>
        </p:nvSpPr>
        <p:spPr>
          <a:xfrm>
            <a:off x="6004665" y="3789040"/>
            <a:ext cx="2332018" cy="2308324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dirty="0"/>
              <a:t>+ Osvobozená dividenda</a:t>
            </a:r>
          </a:p>
          <a:p>
            <a:pPr marL="171450" indent="-171450">
              <a:buFontTx/>
              <a:buChar char="-"/>
            </a:pPr>
            <a:r>
              <a:rPr lang="cs-CZ" sz="1200" dirty="0"/>
              <a:t>Úrokové daňově uznatelné náklady</a:t>
            </a:r>
          </a:p>
          <a:p>
            <a:r>
              <a:rPr lang="cs-CZ" sz="1200" dirty="0"/>
              <a:t>= </a:t>
            </a:r>
            <a:r>
              <a:rPr lang="cs-CZ" sz="1200" b="1" dirty="0"/>
              <a:t>Optimální základ daně</a:t>
            </a:r>
          </a:p>
          <a:p>
            <a:endParaRPr lang="cs-CZ" sz="1200" dirty="0"/>
          </a:p>
          <a:p>
            <a:r>
              <a:rPr lang="cs-CZ" sz="1200" u="sng" dirty="0"/>
              <a:t>Omezení:</a:t>
            </a:r>
          </a:p>
          <a:p>
            <a:pPr marL="171450" indent="-171450">
              <a:buFontTx/>
              <a:buChar char="-"/>
            </a:pPr>
            <a:r>
              <a:rPr lang="cs-CZ" sz="1200" dirty="0"/>
              <a:t>Nízká kapitalizace</a:t>
            </a:r>
          </a:p>
          <a:p>
            <a:pPr marL="171450" indent="-171450">
              <a:buFontTx/>
              <a:buChar char="-"/>
            </a:pPr>
            <a:r>
              <a:rPr lang="cs-CZ" sz="1200" dirty="0"/>
              <a:t>ATAD</a:t>
            </a:r>
          </a:p>
          <a:p>
            <a:pPr marL="171450" indent="-171450">
              <a:buFontTx/>
              <a:buChar char="-"/>
            </a:pPr>
            <a:r>
              <a:rPr lang="cs-CZ" sz="1200" dirty="0"/>
              <a:t>NSS judikatura (OKD)</a:t>
            </a:r>
            <a:r>
              <a:rPr lang="en-US" sz="1200" dirty="0"/>
              <a:t>*</a:t>
            </a:r>
            <a:endParaRPr lang="cs-CZ" sz="1200" dirty="0"/>
          </a:p>
          <a:p>
            <a:pPr marL="171450" indent="-171450">
              <a:buFontTx/>
              <a:buChar char="-"/>
            </a:pPr>
            <a:r>
              <a:rPr lang="en-US" sz="1200" dirty="0" err="1"/>
              <a:t>Zneu</a:t>
            </a:r>
            <a:r>
              <a:rPr lang="cs-CZ" sz="1200" dirty="0"/>
              <a:t>žití</a:t>
            </a:r>
            <a:r>
              <a:rPr lang="en-US" sz="1200" dirty="0"/>
              <a:t> </a:t>
            </a:r>
            <a:r>
              <a:rPr lang="en-US" sz="1200" dirty="0" err="1"/>
              <a:t>pr</a:t>
            </a:r>
            <a:r>
              <a:rPr lang="cs-CZ" sz="1200" dirty="0"/>
              <a:t>á</a:t>
            </a:r>
            <a:r>
              <a:rPr lang="en-US" sz="1200" dirty="0" err="1"/>
              <a:t>va</a:t>
            </a:r>
            <a:endParaRPr lang="cs-CZ" sz="1200" dirty="0"/>
          </a:p>
          <a:p>
            <a:pPr marL="171450" indent="-171450">
              <a:buFontTx/>
              <a:buChar char="-"/>
            </a:pPr>
            <a:r>
              <a:rPr lang="cs-CZ" sz="1200" dirty="0"/>
              <a:t>Substance holdingu</a:t>
            </a:r>
          </a:p>
          <a:p>
            <a:pPr marL="171450" indent="-171450">
              <a:buFontTx/>
              <a:buChar char="-"/>
            </a:pPr>
            <a:endParaRPr lang="cs-CZ" sz="12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C4F2982-2B31-41AD-A55A-0B877E6F560D}"/>
              </a:ext>
            </a:extLst>
          </p:cNvPr>
          <p:cNvSpPr txBox="1"/>
          <p:nvPr/>
        </p:nvSpPr>
        <p:spPr>
          <a:xfrm>
            <a:off x="652298" y="3832512"/>
            <a:ext cx="1813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Extern</a:t>
            </a:r>
            <a:r>
              <a:rPr lang="cs-CZ" sz="1200" dirty="0"/>
              <a:t>í financování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97766AD-1265-4B71-B683-15E9297BB9EF}"/>
              </a:ext>
            </a:extLst>
          </p:cNvPr>
          <p:cNvCxnSpPr>
            <a:cxnSpLocks/>
          </p:cNvCxnSpPr>
          <p:nvPr/>
        </p:nvCxnSpPr>
        <p:spPr bwMode="auto">
          <a:xfrm>
            <a:off x="611560" y="3715573"/>
            <a:ext cx="1813509" cy="0"/>
          </a:xfrm>
          <a:prstGeom prst="line">
            <a:avLst/>
          </a:prstGeom>
          <a:ln>
            <a:prstDash val="solid"/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57685C97-2E97-4503-8D6A-5AADD296878A}"/>
              </a:ext>
            </a:extLst>
          </p:cNvPr>
          <p:cNvSpPr txBox="1"/>
          <p:nvPr/>
        </p:nvSpPr>
        <p:spPr>
          <a:xfrm>
            <a:off x="6636256" y="6093296"/>
            <a:ext cx="1958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* 5 </a:t>
            </a:r>
            <a:r>
              <a:rPr lang="en-US" sz="1200" i="1" dirty="0" err="1"/>
              <a:t>Afs</a:t>
            </a:r>
            <a:r>
              <a:rPr lang="en-US" sz="1200" i="1" dirty="0"/>
              <a:t> 25/2009-98</a:t>
            </a:r>
            <a:endParaRPr lang="cs-CZ" sz="1200" i="1" dirty="0"/>
          </a:p>
        </p:txBody>
      </p:sp>
    </p:spTree>
    <p:extLst>
      <p:ext uri="{BB962C8B-B14F-4D97-AF65-F5344CB8AC3E}">
        <p14:creationId xmlns:p14="http://schemas.microsoft.com/office/powerpoint/2010/main" val="793886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B2591A5-7E9D-482B-B7A7-55C75CEB98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9752" y="2348880"/>
            <a:ext cx="6804495" cy="976362"/>
          </a:xfrm>
        </p:spPr>
        <p:txBody>
          <a:bodyPr/>
          <a:lstStyle/>
          <a:p>
            <a:pPr algn="ctr"/>
            <a: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Nové trendy v rámci potírání daňově plánovacích struktur</a:t>
            </a:r>
            <a:br>
              <a:rPr lang="cs-CZ" sz="2800" dirty="0"/>
            </a:br>
            <a:br>
              <a:rPr lang="cs-CZ" sz="2800" dirty="0"/>
            </a:br>
            <a:br>
              <a:rPr lang="cs-CZ" sz="2800" b="1" dirty="0">
                <a:solidFill>
                  <a:srgbClr val="0F1B3B"/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39748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260499"/>
            <a:ext cx="8388672" cy="720378"/>
          </a:xfrm>
        </p:spPr>
        <p:txBody>
          <a:bodyPr/>
          <a:lstStyle/>
          <a:p>
            <a:r>
              <a:rPr lang="cs-CZ" sz="2800" b="1" dirty="0">
                <a:solidFill>
                  <a:srgbClr val="0F1B3B"/>
                </a:solidFill>
              </a:rPr>
              <a:t>Nové trendy v potírání daňových struktur</a:t>
            </a:r>
            <a:br>
              <a:rPr lang="cs-CZ" sz="2800" b="1" dirty="0">
                <a:solidFill>
                  <a:srgbClr val="0F1B3B"/>
                </a:solidFill>
              </a:rPr>
            </a:br>
            <a:r>
              <a:rPr lang="en-US" sz="2800" dirty="0">
                <a:solidFill>
                  <a:srgbClr val="0F1B3B"/>
                </a:solidFill>
              </a:rPr>
              <a:t>- Base erosion and profit shifting</a:t>
            </a:r>
            <a:endParaRPr lang="en-US" sz="2800" i="1" dirty="0">
              <a:solidFill>
                <a:srgbClr val="0F1B3B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23528" y="1520812"/>
            <a:ext cx="8280920" cy="4644492"/>
          </a:xfrm>
        </p:spPr>
        <p:txBody>
          <a:bodyPr/>
          <a:lstStyle/>
          <a:p>
            <a:pPr marL="0" indent="0" algn="just"/>
            <a:r>
              <a:rPr lang="en-US" sz="1700" i="1" dirty="0"/>
              <a:t>“Base erosion and profit shifting (BEPS) refers to tax planning strategies used by multinational enterprises that exploit gaps and mismatches in tax rules to avoid paying tax.” (</a:t>
            </a:r>
            <a:r>
              <a:rPr lang="en-US" sz="1700" i="1" dirty="0">
                <a:hlinkClick r:id="rId2"/>
              </a:rPr>
              <a:t>www.oecd.org</a:t>
            </a:r>
            <a:r>
              <a:rPr lang="en-US" sz="1700" i="1" dirty="0"/>
              <a:t>)</a:t>
            </a:r>
          </a:p>
          <a:p>
            <a:pPr marL="0" indent="0" algn="just"/>
            <a:endParaRPr lang="cs-CZ" sz="1700" i="1" dirty="0"/>
          </a:p>
          <a:p>
            <a:pPr marL="285750" indent="-285750" algn="just">
              <a:buFontTx/>
              <a:buChar char="-"/>
            </a:pPr>
            <a:r>
              <a:rPr lang="en-US" sz="1700" dirty="0"/>
              <a:t>Action plan 1: Digitalization (digital tax, VAT)</a:t>
            </a:r>
          </a:p>
          <a:p>
            <a:pPr marL="285750" indent="-285750" algn="just">
              <a:buFontTx/>
              <a:buChar char="-"/>
            </a:pPr>
            <a:r>
              <a:rPr lang="en-US" sz="1700" dirty="0"/>
              <a:t>Action plan 2: Hybrid </a:t>
            </a:r>
            <a:r>
              <a:rPr lang="cs-CZ" sz="1700" dirty="0"/>
              <a:t>M</a:t>
            </a:r>
            <a:r>
              <a:rPr lang="en-US" sz="1700" dirty="0" err="1"/>
              <a:t>ismatches</a:t>
            </a:r>
            <a:r>
              <a:rPr lang="en-US" sz="1700" dirty="0"/>
              <a:t> (ATAD)</a:t>
            </a:r>
          </a:p>
          <a:p>
            <a:pPr marL="285750" indent="-285750" algn="just">
              <a:buFontTx/>
              <a:buChar char="-"/>
            </a:pPr>
            <a:r>
              <a:rPr lang="en-US" sz="1700" dirty="0"/>
              <a:t>Action plan 3: Controlled Foreign Company (ATAD)</a:t>
            </a:r>
          </a:p>
          <a:p>
            <a:pPr marL="285750" indent="-285750" algn="just">
              <a:buFontTx/>
              <a:buChar char="-"/>
            </a:pPr>
            <a:r>
              <a:rPr lang="en-US" sz="1700" dirty="0"/>
              <a:t>Action plan 4: Limitations on Interest Deductions (ATAD)</a:t>
            </a:r>
          </a:p>
          <a:p>
            <a:pPr marL="285750" indent="-285750" algn="just">
              <a:buFontTx/>
              <a:buChar char="-"/>
            </a:pPr>
            <a:r>
              <a:rPr lang="en-US" sz="1700" dirty="0"/>
              <a:t>Action plan 5: Harmful </a:t>
            </a:r>
            <a:r>
              <a:rPr lang="cs-CZ" sz="1700" dirty="0"/>
              <a:t>T</a:t>
            </a:r>
            <a:r>
              <a:rPr lang="en-US" sz="1700" dirty="0"/>
              <a:t>ax </a:t>
            </a:r>
            <a:r>
              <a:rPr lang="cs-CZ" sz="1700" dirty="0"/>
              <a:t>P</a:t>
            </a:r>
            <a:r>
              <a:rPr lang="en-US" sz="1700" dirty="0" err="1"/>
              <a:t>ractices</a:t>
            </a:r>
            <a:r>
              <a:rPr lang="en-US" sz="1700" dirty="0"/>
              <a:t> (Exchange of information)</a:t>
            </a:r>
          </a:p>
          <a:p>
            <a:pPr marL="285750" indent="-285750" algn="just">
              <a:buFontTx/>
              <a:buChar char="-"/>
            </a:pPr>
            <a:r>
              <a:rPr lang="en-US" sz="1700" dirty="0"/>
              <a:t>Action plan 6: Tax Treaty Abuse (MLI)</a:t>
            </a:r>
          </a:p>
          <a:p>
            <a:pPr marL="285750" indent="-285750" algn="just">
              <a:buFontTx/>
              <a:buChar char="-"/>
            </a:pPr>
            <a:r>
              <a:rPr lang="en-US" sz="1700" dirty="0"/>
              <a:t>Action plan 7: Permanent </a:t>
            </a:r>
            <a:r>
              <a:rPr lang="cs-CZ" sz="1700" dirty="0"/>
              <a:t>E</a:t>
            </a:r>
            <a:r>
              <a:rPr lang="en-US" sz="1700" dirty="0" err="1"/>
              <a:t>stablishment</a:t>
            </a:r>
            <a:r>
              <a:rPr lang="en-US" sz="1700" dirty="0"/>
              <a:t> </a:t>
            </a:r>
            <a:r>
              <a:rPr lang="cs-CZ" sz="1700" dirty="0"/>
              <a:t>S</a:t>
            </a:r>
            <a:r>
              <a:rPr lang="en-US" sz="1700" dirty="0"/>
              <a:t>tatus (OECD </a:t>
            </a:r>
            <a:r>
              <a:rPr lang="cs-CZ" sz="1700" dirty="0" err="1"/>
              <a:t>rules</a:t>
            </a:r>
            <a:r>
              <a:rPr lang="cs-CZ" sz="1700" dirty="0"/>
              <a:t> </a:t>
            </a:r>
            <a:r>
              <a:rPr lang="en-US" sz="1700" dirty="0"/>
              <a:t>+ MLI)</a:t>
            </a:r>
          </a:p>
          <a:p>
            <a:pPr marL="285750" indent="-285750" algn="just">
              <a:buFontTx/>
              <a:buChar char="-"/>
            </a:pPr>
            <a:r>
              <a:rPr lang="en-US" sz="1700" dirty="0"/>
              <a:t>Action plan 8-10: Transfer </a:t>
            </a:r>
            <a:r>
              <a:rPr lang="cs-CZ" sz="1700" dirty="0"/>
              <a:t>P</a:t>
            </a:r>
            <a:r>
              <a:rPr lang="en-US" sz="1700" dirty="0"/>
              <a:t>ricing (OECD TP guidelines)</a:t>
            </a:r>
          </a:p>
          <a:p>
            <a:pPr marL="285750" indent="-285750" algn="just">
              <a:buFontTx/>
              <a:buChar char="-"/>
            </a:pPr>
            <a:r>
              <a:rPr lang="en-US" sz="1700" dirty="0"/>
              <a:t>Action plan 12: Mandatory Disclosure Rules (DAC6 directive)</a:t>
            </a:r>
          </a:p>
          <a:p>
            <a:pPr marL="285750" indent="-285750" algn="just">
              <a:buFontTx/>
              <a:buChar char="-"/>
            </a:pPr>
            <a:r>
              <a:rPr lang="en-US" sz="1700" dirty="0"/>
              <a:t>Action plan 13: Country by </a:t>
            </a:r>
            <a:r>
              <a:rPr lang="cs-CZ" sz="1700" dirty="0"/>
              <a:t>C</a:t>
            </a:r>
            <a:r>
              <a:rPr lang="en-US" sz="1700" dirty="0" err="1"/>
              <a:t>ountry</a:t>
            </a:r>
            <a:r>
              <a:rPr lang="en-US" sz="1700" dirty="0"/>
              <a:t> </a:t>
            </a:r>
            <a:r>
              <a:rPr lang="cs-CZ" sz="1700" dirty="0"/>
              <a:t>R</a:t>
            </a:r>
            <a:r>
              <a:rPr lang="en-US" sz="1700" dirty="0" err="1"/>
              <a:t>eporting</a:t>
            </a:r>
            <a:r>
              <a:rPr lang="en-US" sz="1700" dirty="0"/>
              <a:t> (</a:t>
            </a:r>
            <a:r>
              <a:rPr lang="en-US" sz="1700" dirty="0" err="1"/>
              <a:t>CbCR</a:t>
            </a:r>
            <a:r>
              <a:rPr lang="en-US" sz="1700" dirty="0"/>
              <a:t>)</a:t>
            </a:r>
          </a:p>
          <a:p>
            <a:pPr marL="285750" indent="-285750" algn="just">
              <a:buFontTx/>
              <a:buChar char="-"/>
            </a:pPr>
            <a:r>
              <a:rPr lang="en-US" sz="1700" dirty="0"/>
              <a:t>Action plan 14: Mutual </a:t>
            </a:r>
            <a:r>
              <a:rPr lang="cs-CZ" sz="1700" dirty="0"/>
              <a:t>A</a:t>
            </a:r>
            <a:r>
              <a:rPr lang="en-US" sz="1700" dirty="0" err="1"/>
              <a:t>greement</a:t>
            </a:r>
            <a:r>
              <a:rPr lang="en-US" sz="1700" dirty="0"/>
              <a:t> </a:t>
            </a:r>
            <a:r>
              <a:rPr lang="cs-CZ" sz="1700" dirty="0"/>
              <a:t>P</a:t>
            </a:r>
            <a:r>
              <a:rPr lang="en-US" sz="1700" dirty="0" err="1"/>
              <a:t>rocedure</a:t>
            </a:r>
            <a:r>
              <a:rPr lang="en-US" sz="1700" dirty="0"/>
              <a:t> (MAP) </a:t>
            </a:r>
          </a:p>
          <a:p>
            <a:pPr marL="285750" indent="-285750" algn="just">
              <a:buFontTx/>
              <a:buChar char="-"/>
            </a:pPr>
            <a:r>
              <a:rPr lang="cs-CZ" sz="1700" dirty="0">
                <a:solidFill>
                  <a:srgbClr val="FF0000"/>
                </a:solidFill>
              </a:rPr>
              <a:t>Aktuální iniciativy </a:t>
            </a:r>
            <a:r>
              <a:rPr lang="en-US" sz="1700" dirty="0">
                <a:solidFill>
                  <a:srgbClr val="FF0000"/>
                </a:solidFill>
              </a:rPr>
              <a:t>– OECD Pillar 1 &amp; 2, Shell companies, public </a:t>
            </a:r>
            <a:r>
              <a:rPr lang="en-US" sz="1700" dirty="0" err="1">
                <a:solidFill>
                  <a:srgbClr val="FF0000"/>
                </a:solidFill>
              </a:rPr>
              <a:t>CbCR</a:t>
            </a:r>
            <a:r>
              <a:rPr lang="en-US" sz="1700" dirty="0">
                <a:solidFill>
                  <a:srgbClr val="FF0000"/>
                </a:solidFill>
              </a:rPr>
              <a:t>… </a:t>
            </a:r>
          </a:p>
          <a:p>
            <a:pPr marL="285750" indent="-285750" algn="just">
              <a:buFontTx/>
              <a:buChar char="-"/>
            </a:pPr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val="23487685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260499"/>
            <a:ext cx="8388672" cy="720378"/>
          </a:xfrm>
        </p:spPr>
        <p:txBody>
          <a:bodyPr/>
          <a:lstStyle/>
          <a:p>
            <a:r>
              <a:rPr lang="cs-CZ" sz="2800" b="1" dirty="0">
                <a:solidFill>
                  <a:srgbClr val="0F1B3B"/>
                </a:solidFill>
              </a:rPr>
              <a:t>Nové trendy v potírání daňových struktur</a:t>
            </a:r>
            <a:br>
              <a:rPr lang="cs-CZ" sz="2800" b="1" dirty="0">
                <a:solidFill>
                  <a:srgbClr val="0F1B3B"/>
                </a:solidFill>
              </a:rPr>
            </a:br>
            <a:r>
              <a:rPr lang="en-US" sz="2800" dirty="0">
                <a:solidFill>
                  <a:srgbClr val="0F1B3B"/>
                </a:solidFill>
              </a:rPr>
              <a:t>- </a:t>
            </a:r>
            <a:r>
              <a:rPr lang="cs-CZ" sz="2800" dirty="0">
                <a:solidFill>
                  <a:srgbClr val="0F1B3B"/>
                </a:solidFill>
              </a:rPr>
              <a:t>nepovolené daňové plánování</a:t>
            </a:r>
            <a:endParaRPr lang="en-US" sz="2800" i="1" dirty="0">
              <a:solidFill>
                <a:srgbClr val="0F1B3B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23528" y="1520812"/>
            <a:ext cx="8280920" cy="4644492"/>
          </a:xfrm>
        </p:spPr>
        <p:txBody>
          <a:bodyPr/>
          <a:lstStyle/>
          <a:p>
            <a:pPr marL="285750" indent="-285750" algn="just">
              <a:buFontTx/>
              <a:buChar char="-"/>
            </a:pPr>
            <a:r>
              <a:rPr lang="cs-CZ" sz="1600" b="1" dirty="0"/>
              <a:t>OECD BEPS (MLI</a:t>
            </a:r>
            <a:r>
              <a:rPr lang="en-US" sz="1600" b="1" dirty="0"/>
              <a:t> – principal purpose test</a:t>
            </a:r>
            <a:r>
              <a:rPr lang="cs-CZ" sz="1600" b="1" dirty="0"/>
              <a:t>): </a:t>
            </a:r>
            <a:r>
              <a:rPr lang="en-US" sz="1600" i="1" dirty="0"/>
              <a:t>“…if </a:t>
            </a:r>
            <a:r>
              <a:rPr lang="en-US" sz="1600" b="1" i="1" dirty="0"/>
              <a:t>one of the principal purposes </a:t>
            </a:r>
            <a:r>
              <a:rPr lang="en-US" sz="1600" i="1" dirty="0"/>
              <a:t>of transactions or arrangements is to obtain treaty benefits, these benefits would be denied…“</a:t>
            </a:r>
          </a:p>
          <a:p>
            <a:pPr marL="285750" indent="-285750" algn="just">
              <a:buFontTx/>
              <a:buChar char="-"/>
            </a:pPr>
            <a:endParaRPr lang="cs-CZ" sz="1600" dirty="0"/>
          </a:p>
          <a:p>
            <a:pPr marL="285750" indent="-285750" algn="just">
              <a:buFontTx/>
              <a:buChar char="-"/>
            </a:pPr>
            <a:r>
              <a:rPr lang="cs-CZ" sz="1600" b="1" dirty="0"/>
              <a:t>OECD BEPS (DAC6 – </a:t>
            </a:r>
            <a:r>
              <a:rPr lang="cs-CZ" sz="1600" b="1" dirty="0" err="1"/>
              <a:t>main</a:t>
            </a:r>
            <a:r>
              <a:rPr lang="cs-CZ" sz="1600" b="1" dirty="0"/>
              <a:t> benefit test): </a:t>
            </a:r>
            <a:r>
              <a:rPr lang="en-US" sz="1600" i="1" dirty="0"/>
              <a:t>“</a:t>
            </a:r>
            <a:r>
              <a:rPr lang="cs-CZ" sz="1600" i="1" dirty="0"/>
              <a:t>…</a:t>
            </a:r>
            <a:r>
              <a:rPr lang="en-US" sz="1600" i="1" dirty="0"/>
              <a:t>if it can be established that the </a:t>
            </a:r>
            <a:r>
              <a:rPr lang="en-US" sz="1600" b="1" i="1" dirty="0"/>
              <a:t>main benefit or one of the main benefits </a:t>
            </a:r>
            <a:r>
              <a:rPr lang="en-US" sz="1600" i="1" dirty="0"/>
              <a:t>which, having regard to all relevant facts and circumstances, a person may reasonably expect to derive from an arrangement is the obtaining of a tax advantage</a:t>
            </a:r>
            <a:r>
              <a:rPr lang="cs-CZ" sz="1600" i="1" dirty="0"/>
              <a:t>…</a:t>
            </a:r>
            <a:r>
              <a:rPr lang="en-US" sz="1600" i="1" dirty="0"/>
              <a:t>”</a:t>
            </a:r>
            <a:endParaRPr lang="cs-CZ" sz="1600" dirty="0"/>
          </a:p>
          <a:p>
            <a:pPr marL="285750" indent="-285750" algn="just">
              <a:buFontTx/>
              <a:buChar char="-"/>
            </a:pPr>
            <a:endParaRPr lang="cs-CZ" sz="1600" dirty="0"/>
          </a:p>
          <a:p>
            <a:pPr marL="285750" indent="-285750" algn="just">
              <a:buFontTx/>
              <a:buChar char="-"/>
            </a:pPr>
            <a:r>
              <a:rPr lang="cs-CZ" sz="1600" b="1" dirty="0"/>
              <a:t>§ 240, odst. 1 Trestního zákoníku: </a:t>
            </a:r>
            <a:r>
              <a:rPr lang="cs-CZ" sz="1600" i="1" dirty="0"/>
              <a:t>„Kdo </a:t>
            </a:r>
            <a:r>
              <a:rPr lang="cs-CZ" sz="1600" b="1" i="1" dirty="0"/>
              <a:t>ve větším rozsahu zkrátí daň</a:t>
            </a:r>
            <a:r>
              <a:rPr lang="cs-CZ" sz="1600" i="1" dirty="0"/>
              <a:t>, clo, pojistné na sociální zabezpečení, příspěvek na státní politiku zaměstnanosti, pojistné na úrazové pojištění, pojistné na zdravotní pojištění, poplatek nebo jinou podobnou povinnou platbu </a:t>
            </a:r>
            <a:r>
              <a:rPr lang="cs-CZ" sz="1600" b="1" i="1" dirty="0"/>
              <a:t>anebo vyláká výhodu </a:t>
            </a:r>
            <a:r>
              <a:rPr lang="cs-CZ" sz="1600" i="1" dirty="0"/>
              <a:t>na některé z těchto povinných plateb, bude potrestán odnětím svobody na šest měsíců až tři léta nebo zákazem činnosti.“</a:t>
            </a:r>
            <a:endParaRPr lang="en-US" sz="1600" i="1" dirty="0"/>
          </a:p>
          <a:p>
            <a:pPr marL="285750" indent="-285750" algn="just">
              <a:buFontTx/>
              <a:buChar char="-"/>
            </a:pPr>
            <a:endParaRPr lang="cs-CZ" sz="1400" i="1" dirty="0"/>
          </a:p>
          <a:p>
            <a:pPr marL="285750" indent="-285750" algn="just">
              <a:buFontTx/>
              <a:buChar char="-"/>
            </a:pPr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val="9321590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260499"/>
            <a:ext cx="8388672" cy="720378"/>
          </a:xfrm>
        </p:spPr>
        <p:txBody>
          <a:bodyPr/>
          <a:lstStyle/>
          <a:p>
            <a:r>
              <a:rPr lang="cs-CZ" sz="2800" b="1" dirty="0">
                <a:solidFill>
                  <a:srgbClr val="0F1B3B"/>
                </a:solidFill>
              </a:rPr>
              <a:t>Nové trendy v potírání daňových struktur</a:t>
            </a:r>
            <a:br>
              <a:rPr lang="cs-CZ" sz="2800" b="1" dirty="0">
                <a:solidFill>
                  <a:srgbClr val="0F1B3B"/>
                </a:solidFill>
              </a:rPr>
            </a:br>
            <a:r>
              <a:rPr lang="en-US" sz="2800" dirty="0">
                <a:solidFill>
                  <a:srgbClr val="0F1B3B"/>
                </a:solidFill>
              </a:rPr>
              <a:t>- </a:t>
            </a:r>
            <a:r>
              <a:rPr lang="cs-CZ" sz="2800" dirty="0">
                <a:solidFill>
                  <a:srgbClr val="0F1B3B"/>
                </a:solidFill>
              </a:rPr>
              <a:t>nepovolené daňové plánování</a:t>
            </a:r>
            <a:endParaRPr lang="cs-CZ" sz="2800" i="1" dirty="0">
              <a:solidFill>
                <a:srgbClr val="0F1B3B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23528" y="1340768"/>
            <a:ext cx="8280920" cy="4644492"/>
          </a:xfrm>
        </p:spPr>
        <p:txBody>
          <a:bodyPr/>
          <a:lstStyle/>
          <a:p>
            <a:pPr marL="285750" indent="-285750" algn="just">
              <a:buFontTx/>
              <a:buChar char="-"/>
            </a:pPr>
            <a:r>
              <a:rPr lang="cs-CZ" sz="1500" b="1" dirty="0"/>
              <a:t>NSS judikát (</a:t>
            </a:r>
            <a:r>
              <a:rPr lang="en-US" sz="1500" b="1" i="1" dirty="0"/>
              <a:t>8 </a:t>
            </a:r>
            <a:r>
              <a:rPr lang="en-US" sz="1500" b="1" i="1" dirty="0" err="1"/>
              <a:t>Afs</a:t>
            </a:r>
            <a:r>
              <a:rPr lang="en-US" sz="1500" b="1" i="1" dirty="0"/>
              <a:t> 34/2015–71</a:t>
            </a:r>
            <a:r>
              <a:rPr lang="cs-CZ" sz="1500" b="1" i="1" dirty="0"/>
              <a:t>): </a:t>
            </a:r>
            <a:r>
              <a:rPr lang="cs-CZ" sz="1500" i="1" dirty="0"/>
              <a:t>„Svoboda jednotlivců uspořádat svoje podnikání tak, aby si snížili svou daňovou povinnost, stejně jako požadavek nanejvýš restriktivního uplatnění zákazu zneužití práva, existuje pouze v rozsahu legálních možností. Je třeba pečlivě rozlišovat situaci, kdy daňový subjekt volí z různých do úvahy přicházejících alternativ, které mají svůj samostatný smysl, tu, která je pro něho daňově nejvýhodnější, což je legitimní a právem aprobovaný postup, od situace, </a:t>
            </a:r>
            <a:r>
              <a:rPr lang="cs-CZ" sz="1500" b="1" i="1" dirty="0"/>
              <a:t>kdy hlavním smyslem dané činnosti či transakce je získání daňového zvýhodnění </a:t>
            </a:r>
            <a:r>
              <a:rPr lang="cs-CZ" sz="1500" i="1" dirty="0"/>
              <a:t>nebo úplné eliminace daňové povinnosti, jak tomu bylo v projednávané věci. …“</a:t>
            </a:r>
            <a:endParaRPr lang="en-US" sz="1500" i="1" dirty="0"/>
          </a:p>
          <a:p>
            <a:pPr marL="285750" indent="-285750" algn="just">
              <a:buFontTx/>
              <a:buChar char="-"/>
            </a:pPr>
            <a:endParaRPr lang="en-US" sz="1500" i="1" dirty="0">
              <a:solidFill>
                <a:srgbClr val="FF0000"/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cs-CZ" sz="1500" b="1" dirty="0"/>
              <a:t>Zneužití práva: </a:t>
            </a:r>
            <a:r>
              <a:rPr lang="cs-CZ" sz="1500" i="1" dirty="0"/>
              <a:t>daň jako jeden z hlavních účelů + odlišný smysl právní úpravy</a:t>
            </a:r>
            <a:endParaRPr lang="cs-CZ" sz="1500" i="1" dirty="0">
              <a:solidFill>
                <a:srgbClr val="FF0000"/>
              </a:solidFill>
            </a:endParaRPr>
          </a:p>
          <a:p>
            <a:pPr marL="285750" indent="-285750" algn="just">
              <a:buFontTx/>
              <a:buChar char="-"/>
            </a:pPr>
            <a:endParaRPr lang="cs-CZ" sz="1500" i="1" dirty="0"/>
          </a:p>
          <a:p>
            <a:pPr marL="285750" indent="-285750" algn="just">
              <a:buFontTx/>
              <a:buChar char="-"/>
            </a:pPr>
            <a:r>
              <a:rPr lang="cs-CZ" sz="1500" b="1" dirty="0"/>
              <a:t>ECJ judikát (C-126/10 - </a:t>
            </a:r>
            <a:r>
              <a:rPr lang="cs-CZ" sz="1500" b="1" dirty="0" err="1"/>
              <a:t>Foggia</a:t>
            </a:r>
            <a:r>
              <a:rPr lang="cs-CZ" sz="1500" b="1" dirty="0"/>
              <a:t>): </a:t>
            </a:r>
            <a:r>
              <a:rPr lang="cs-CZ" sz="1500" i="1" dirty="0"/>
              <a:t>„Nic tudíž v zásadě nebrání tomu, aby fúze, kterou se provádí restrukturalizace nebo racionalizace skupiny a která umožňuje snížit její administrativní náklady a náklady na řízení, mohla sledovat platné hospodářské důvody. Tak tomu ale není u převzetí, o jaké se jedná ve věci v původním řízení, u něhož se zdá, že </a:t>
            </a:r>
            <a:r>
              <a:rPr lang="cs-CZ" sz="1500" b="1" i="1" dirty="0"/>
              <a:t>s ohledem na rozsah předpokládaného daňového zvýhodnění</a:t>
            </a:r>
            <a:r>
              <a:rPr lang="cs-CZ" sz="1500" i="1" dirty="0"/>
              <a:t>, tedy více než 2 milionů eur, </a:t>
            </a:r>
            <a:r>
              <a:rPr lang="cs-CZ" sz="1500" b="1" i="1" dirty="0"/>
              <a:t>je úspora získaná dotyčnou skupinou</a:t>
            </a:r>
            <a:r>
              <a:rPr lang="cs-CZ" sz="1500" i="1" dirty="0"/>
              <a:t>, pokud jde o strukturální náklady, </a:t>
            </a:r>
            <a:r>
              <a:rPr lang="cs-CZ" sz="1500" b="1" i="1" dirty="0"/>
              <a:t>v zcela marginální</a:t>
            </a:r>
            <a:r>
              <a:rPr lang="cs-CZ" sz="1500" i="1" dirty="0"/>
              <a:t>.“</a:t>
            </a:r>
            <a:endParaRPr lang="en-US" sz="1500" i="1" dirty="0"/>
          </a:p>
          <a:p>
            <a:pPr marL="285750" indent="-285750" algn="just">
              <a:buFontTx/>
              <a:buChar char="-"/>
            </a:pPr>
            <a:endParaRPr lang="cs-CZ" sz="1500" i="1" dirty="0"/>
          </a:p>
          <a:p>
            <a:pPr marL="285750" indent="-285750" algn="just">
              <a:buFontTx/>
              <a:buChar char="-"/>
            </a:pPr>
            <a:endParaRPr lang="cs-CZ" sz="1400" i="1" dirty="0"/>
          </a:p>
          <a:p>
            <a:pPr marL="285750" indent="-285750" algn="just">
              <a:buFontTx/>
              <a:buChar char="-"/>
            </a:pPr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val="27300632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B2591A5-7E9D-482B-B7A7-55C75CEB98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9752" y="2348880"/>
            <a:ext cx="6804495" cy="976362"/>
          </a:xfrm>
        </p:spPr>
        <p:txBody>
          <a:bodyPr/>
          <a:lstStyle/>
          <a:p>
            <a:pPr algn="ctr"/>
            <a: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Daňové řízení korporace – zkušenosti z praxe</a:t>
            </a:r>
            <a:br>
              <a:rPr lang="cs-CZ" sz="2800" dirty="0"/>
            </a:br>
            <a:br>
              <a:rPr lang="cs-CZ" sz="2800" dirty="0"/>
            </a:br>
            <a:br>
              <a:rPr lang="cs-CZ" sz="2800" b="1" dirty="0">
                <a:solidFill>
                  <a:srgbClr val="0F1B3B"/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0667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E2422A9E-8B70-4B84-B699-1A3D3A658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260499"/>
            <a:ext cx="6119813" cy="720378"/>
          </a:xfrm>
        </p:spPr>
        <p:txBody>
          <a:bodyPr/>
          <a:lstStyle/>
          <a:p>
            <a: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Osnova přednášky</a:t>
            </a:r>
            <a:endParaRPr lang="en-US" sz="2800" b="1" dirty="0">
              <a:solidFill>
                <a:srgbClr val="0F1B3B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E6B44CD3-B60F-4E33-B3AE-81C35DB00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1592796"/>
            <a:ext cx="8172450" cy="4644492"/>
          </a:xfrm>
        </p:spPr>
        <p:txBody>
          <a:bodyPr/>
          <a:lstStyle/>
          <a:p>
            <a:pPr marL="342900" indent="-342900" algn="just">
              <a:buAutoNum type="arabicPeriod"/>
            </a:pPr>
            <a:r>
              <a:rPr lang="cs-CZ" sz="1800" dirty="0"/>
              <a:t>Úvod a představení</a:t>
            </a:r>
          </a:p>
          <a:p>
            <a:pPr marL="342900" indent="-342900" algn="just">
              <a:buAutoNum type="arabicPeriod"/>
            </a:pPr>
            <a:endParaRPr lang="cs-CZ" sz="1800" dirty="0"/>
          </a:p>
          <a:p>
            <a:pPr marL="342900" indent="-342900" algn="just">
              <a:buAutoNum type="arabicPeriod"/>
            </a:pPr>
            <a:r>
              <a:rPr lang="cs-CZ" sz="1800" dirty="0"/>
              <a:t>Uvedení do problematiky mezinárodního zdanění</a:t>
            </a:r>
          </a:p>
          <a:p>
            <a:pPr marL="342900" indent="-342900" algn="just">
              <a:buAutoNum type="arabicPeriod"/>
            </a:pPr>
            <a:endParaRPr lang="cs-CZ" sz="1800" dirty="0"/>
          </a:p>
          <a:p>
            <a:pPr marL="342900" indent="-342900" algn="just">
              <a:buAutoNum type="arabicPeriod" startAt="3"/>
            </a:pPr>
            <a:r>
              <a:rPr lang="cs-CZ" sz="1800" dirty="0"/>
              <a:t>Historické daňově plánovací struktury</a:t>
            </a:r>
          </a:p>
          <a:p>
            <a:pPr marL="342900" indent="-342900" algn="just">
              <a:buAutoNum type="arabicPeriod" startAt="4"/>
            </a:pPr>
            <a:endParaRPr lang="cs-CZ" sz="1800" dirty="0"/>
          </a:p>
          <a:p>
            <a:pPr marL="342900" indent="-342900" algn="just">
              <a:buAutoNum type="arabicPeriod" startAt="4"/>
            </a:pPr>
            <a:r>
              <a:rPr lang="cs-CZ" sz="1800" dirty="0"/>
              <a:t>Nové trendy v rámci potírání daňově plánovacích struktur</a:t>
            </a:r>
          </a:p>
          <a:p>
            <a:pPr marL="285750" indent="-285750" algn="just">
              <a:buFontTx/>
              <a:buChar char="-"/>
            </a:pPr>
            <a:endParaRPr lang="cs-CZ" sz="1800" dirty="0"/>
          </a:p>
          <a:p>
            <a:pPr marL="342900" indent="-342900" algn="just">
              <a:buAutoNum type="arabicPeriod" startAt="5"/>
            </a:pPr>
            <a:r>
              <a:rPr lang="cs-CZ" sz="1800" dirty="0"/>
              <a:t>Daňové řízení korporace – zkušenosti z praxe</a:t>
            </a:r>
          </a:p>
          <a:p>
            <a:pPr marL="342900" indent="-342900" algn="just">
              <a:buAutoNum type="arabicPeriod" startAt="5"/>
            </a:pPr>
            <a:endParaRPr lang="cs-CZ" sz="1800" dirty="0"/>
          </a:p>
          <a:p>
            <a:pPr marL="342900" indent="-342900" algn="just">
              <a:buAutoNum type="arabicPeriod" startAt="6"/>
            </a:pPr>
            <a:r>
              <a:rPr lang="cs-CZ" sz="1800" dirty="0"/>
              <a:t>Závěr a dotazy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3844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260499"/>
            <a:ext cx="8388672" cy="720378"/>
          </a:xfrm>
        </p:spPr>
        <p:txBody>
          <a:bodyPr/>
          <a:lstStyle/>
          <a:p>
            <a:r>
              <a:rPr lang="cs-CZ" sz="2800" b="1" dirty="0">
                <a:solidFill>
                  <a:srgbClr val="0F1B3B"/>
                </a:solidFill>
              </a:rPr>
              <a:t>Daňové řízení korporace</a:t>
            </a:r>
            <a:br>
              <a:rPr lang="cs-CZ" sz="2800" b="1" dirty="0">
                <a:solidFill>
                  <a:srgbClr val="0F1B3B"/>
                </a:solidFill>
              </a:rPr>
            </a:br>
            <a:r>
              <a:rPr lang="en-US" sz="2800" dirty="0">
                <a:solidFill>
                  <a:srgbClr val="0F1B3B"/>
                </a:solidFill>
              </a:rPr>
              <a:t>- </a:t>
            </a:r>
            <a:r>
              <a:rPr lang="cs-CZ" sz="2800" dirty="0">
                <a:solidFill>
                  <a:srgbClr val="0F1B3B"/>
                </a:solidFill>
              </a:rPr>
              <a:t>zkušenosti z praxe</a:t>
            </a:r>
            <a:endParaRPr lang="en-US" sz="2800" i="1" dirty="0">
              <a:solidFill>
                <a:srgbClr val="0F1B3B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23528" y="1520812"/>
            <a:ext cx="8280920" cy="4644492"/>
          </a:xfrm>
        </p:spPr>
        <p:txBody>
          <a:bodyPr/>
          <a:lstStyle/>
          <a:p>
            <a:pPr marL="285750" indent="-285750" algn="just">
              <a:buFontTx/>
              <a:buChar char="-"/>
            </a:pPr>
            <a:r>
              <a:rPr lang="cs-CZ" sz="1800" dirty="0"/>
              <a:t>Smlouvy o zamezení dvojího zdanění</a:t>
            </a:r>
            <a:r>
              <a:rPr lang="en-US" sz="1800" dirty="0"/>
              <a:t> versus </a:t>
            </a:r>
            <a:r>
              <a:rPr lang="cs-CZ" sz="1800" dirty="0"/>
              <a:t>lokální pravidla</a:t>
            </a:r>
          </a:p>
          <a:p>
            <a:pPr marL="285750" indent="-285750" algn="just">
              <a:buFontTx/>
              <a:buChar char="-"/>
            </a:pPr>
            <a:endParaRPr lang="cs-CZ" sz="1800" dirty="0"/>
          </a:p>
          <a:p>
            <a:pPr marL="285750" indent="-285750" algn="just">
              <a:buFontTx/>
              <a:buChar char="-"/>
            </a:pPr>
            <a:r>
              <a:rPr lang="cs-CZ" sz="1800" dirty="0"/>
              <a:t>Akviziční financování</a:t>
            </a:r>
          </a:p>
          <a:p>
            <a:pPr marL="285750" indent="-285750" algn="just">
              <a:buFontTx/>
              <a:buChar char="-"/>
            </a:pPr>
            <a:endParaRPr lang="cs-CZ" sz="1800" dirty="0"/>
          </a:p>
          <a:p>
            <a:pPr marL="285750" indent="-285750" algn="just">
              <a:buFontTx/>
              <a:buChar char="-"/>
            </a:pPr>
            <a:r>
              <a:rPr lang="cs-CZ" sz="1800" dirty="0"/>
              <a:t>Stálé provozovny</a:t>
            </a:r>
          </a:p>
          <a:p>
            <a:pPr marL="285750" indent="-285750" algn="just">
              <a:buFontTx/>
              <a:buChar char="-"/>
            </a:pPr>
            <a:endParaRPr lang="cs-CZ" sz="1800" dirty="0"/>
          </a:p>
          <a:p>
            <a:pPr marL="285750" indent="-285750" algn="just">
              <a:buFontTx/>
              <a:buChar char="-"/>
            </a:pPr>
            <a:r>
              <a:rPr lang="cs-CZ" sz="1800" dirty="0"/>
              <a:t>Daňové ztráty</a:t>
            </a:r>
          </a:p>
          <a:p>
            <a:pPr marL="285750" indent="-285750" algn="just">
              <a:buFontTx/>
              <a:buChar char="-"/>
            </a:pPr>
            <a:endParaRPr lang="cs-CZ" sz="1800" dirty="0"/>
          </a:p>
          <a:p>
            <a:pPr marL="285750" indent="-285750" algn="just">
              <a:buFontTx/>
              <a:buChar char="-"/>
            </a:pPr>
            <a:r>
              <a:rPr lang="cs-CZ" sz="1800" dirty="0"/>
              <a:t>Převodní ceny, poplatky ve skupině a získávání závazných posouzení</a:t>
            </a:r>
          </a:p>
          <a:p>
            <a:pPr marL="285750" indent="-285750" algn="just">
              <a:buFontTx/>
              <a:buChar char="-"/>
            </a:pPr>
            <a:endParaRPr lang="cs-CZ" sz="1800" dirty="0"/>
          </a:p>
          <a:p>
            <a:pPr marL="285750" indent="-285750" algn="just">
              <a:buFontTx/>
              <a:buChar char="-"/>
            </a:pPr>
            <a:r>
              <a:rPr lang="cs-CZ" sz="1800" dirty="0"/>
              <a:t>Daňové kontroly (teorie versus praxe)</a:t>
            </a:r>
          </a:p>
          <a:p>
            <a:pPr marL="285750" indent="-285750" algn="just">
              <a:buFontTx/>
              <a:buChar char="-"/>
            </a:pPr>
            <a:endParaRPr lang="cs-CZ" sz="1800" dirty="0"/>
          </a:p>
          <a:p>
            <a:pPr marL="285750" indent="-285750" algn="just">
              <a:buFontTx/>
              <a:buChar char="-"/>
            </a:pPr>
            <a:r>
              <a:rPr lang="cs-CZ" sz="1800" dirty="0"/>
              <a:t>DPH a cash-</a:t>
            </a:r>
            <a:r>
              <a:rPr lang="cs-CZ" sz="1800" dirty="0" err="1"/>
              <a:t>flow</a:t>
            </a:r>
            <a:r>
              <a:rPr lang="cs-CZ" sz="1800" dirty="0"/>
              <a:t> dopady</a:t>
            </a:r>
          </a:p>
          <a:p>
            <a:pPr marL="285750" indent="-285750" algn="just">
              <a:buFontTx/>
              <a:buChar char="-"/>
            </a:pPr>
            <a:endParaRPr lang="cs-CZ" sz="1800" dirty="0"/>
          </a:p>
          <a:p>
            <a:pPr marL="285750" indent="-285750" algn="just">
              <a:buFontTx/>
              <a:buChar char="-"/>
            </a:pPr>
            <a:r>
              <a:rPr lang="cs-CZ" sz="1800" dirty="0"/>
              <a:t>ATAD, DAC, </a:t>
            </a:r>
            <a:r>
              <a:rPr lang="cs-CZ" sz="1800" dirty="0" err="1"/>
              <a:t>CbCR</a:t>
            </a:r>
            <a:r>
              <a:rPr lang="cs-CZ" sz="1800" dirty="0"/>
              <a:t>, MLI</a:t>
            </a:r>
            <a:r>
              <a:rPr lang="en-US" sz="1800" dirty="0"/>
              <a:t>, substance requirements</a:t>
            </a:r>
            <a:r>
              <a:rPr lang="cs-CZ" sz="1800" dirty="0"/>
              <a:t> a další…</a:t>
            </a:r>
            <a:endParaRPr lang="en-US" sz="1800" dirty="0"/>
          </a:p>
          <a:p>
            <a:pPr marL="285750" indent="-285750" algn="just">
              <a:buFontTx/>
              <a:buChar char="-"/>
            </a:pPr>
            <a:endParaRPr lang="cs-CZ" sz="1400" i="1" dirty="0"/>
          </a:p>
          <a:p>
            <a:pPr marL="285750" indent="-285750" algn="just">
              <a:buFontTx/>
              <a:buChar char="-"/>
            </a:pPr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val="11039597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E2422A9E-8B70-4B84-B699-1A3D3A658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260499"/>
            <a:ext cx="6119813" cy="720378"/>
          </a:xfrm>
        </p:spPr>
        <p:txBody>
          <a:bodyPr anchor="t">
            <a:normAutofit/>
          </a:bodyPr>
          <a:lstStyle/>
          <a:p>
            <a:r>
              <a:rPr lang="cs-CZ" b="1" dirty="0"/>
              <a:t>Závěr a Dotazy</a:t>
            </a:r>
            <a:endParaRPr lang="en-US" b="1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E6B44CD3-B60F-4E33-B3AE-81C35DB00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990" y="1628800"/>
            <a:ext cx="4104010" cy="4608488"/>
          </a:xfrm>
        </p:spPr>
        <p:txBody>
          <a:bodyPr anchor="t">
            <a:normAutofit/>
          </a:bodyPr>
          <a:lstStyle/>
          <a:p>
            <a:r>
              <a:rPr lang="cs-CZ" sz="2000" b="1" dirty="0">
                <a:solidFill>
                  <a:srgbClr val="0F1B3B"/>
                </a:solidFill>
              </a:rPr>
              <a:t>Myšlenka na závěr:</a:t>
            </a:r>
          </a:p>
          <a:p>
            <a:r>
              <a:rPr lang="en-US" i="1" dirty="0">
                <a:solidFill>
                  <a:srgbClr val="0F1B3B"/>
                </a:solidFill>
              </a:rPr>
              <a:t>“Our new Constitution is now established, and has an appearance that promises permanency; but in this world nothing can be said to be certain, except death and taxes.”</a:t>
            </a:r>
            <a:endParaRPr lang="cs-CZ" dirty="0">
              <a:solidFill>
                <a:srgbClr val="0F1B3B"/>
              </a:solidFill>
            </a:endParaRPr>
          </a:p>
          <a:p>
            <a:endParaRPr lang="en-US" i="1" dirty="0">
              <a:solidFill>
                <a:srgbClr val="0F1B3B"/>
              </a:solidFill>
            </a:endParaRPr>
          </a:p>
          <a:p>
            <a:r>
              <a:rPr lang="cs-CZ" dirty="0">
                <a:solidFill>
                  <a:srgbClr val="0F1B3B"/>
                </a:solidFill>
              </a:rPr>
              <a:t>Benjamin Franklin </a:t>
            </a:r>
            <a:r>
              <a:rPr lang="en-US" i="1" dirty="0">
                <a:solidFill>
                  <a:srgbClr val="0F1B3B"/>
                </a:solidFill>
              </a:rPr>
              <a:t>(November 1789)</a:t>
            </a:r>
          </a:p>
          <a:p>
            <a:endParaRPr lang="cs-CZ" dirty="0"/>
          </a:p>
          <a:p>
            <a:r>
              <a:rPr lang="cs-CZ" sz="2000" b="1" dirty="0">
                <a:solidFill>
                  <a:srgbClr val="0F1B3B"/>
                </a:solidFill>
              </a:rPr>
              <a:t>Dotazy?</a:t>
            </a:r>
          </a:p>
        </p:txBody>
      </p:sp>
      <p:pic>
        <p:nvPicPr>
          <p:cNvPr id="5" name="Picture 2" descr="Bildergebnis für questions symbol">
            <a:extLst>
              <a:ext uri="{FF2B5EF4-FFF2-40B4-BE49-F238E27FC236}">
                <a16:creationId xmlns:a16="http://schemas.microsoft.com/office/drawing/2014/main" id="{00BD4C3F-4980-4EF9-8D76-365FFA36A5E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79" t="10304" r="17927" b="6001"/>
          <a:stretch/>
        </p:blipFill>
        <p:spPr bwMode="auto">
          <a:xfrm>
            <a:off x="4608513" y="1951676"/>
            <a:ext cx="3995737" cy="3962735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13677873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260499"/>
            <a:ext cx="6119813" cy="720378"/>
          </a:xfrm>
        </p:spPr>
        <p:txBody>
          <a:bodyPr anchor="t">
            <a:normAutofit/>
          </a:bodyPr>
          <a:lstStyle/>
          <a:p>
            <a: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Poděkování a kontakt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0C96B6-7A23-4D27-A7C7-3C92503B4E1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23012"/>
          <a:stretch/>
        </p:blipFill>
        <p:spPr>
          <a:xfrm>
            <a:off x="431802" y="1628800"/>
            <a:ext cx="2392138" cy="2758975"/>
          </a:xfrm>
          <a:prstGeom prst="rect">
            <a:avLst/>
          </a:prstGeom>
          <a:noFill/>
        </p:spPr>
      </p:pic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3769C8A3-9329-4ACC-A7DB-09CD52621FF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203849" y="1628800"/>
            <a:ext cx="5400402" cy="2758975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Ing. Jakub Šindelář</a:t>
            </a:r>
          </a:p>
          <a:p>
            <a:r>
              <a:rPr lang="cs-CZ" dirty="0">
                <a:solidFill>
                  <a:schemeClr val="tx1"/>
                </a:solidFill>
              </a:rPr>
              <a:t>Tel.: + 420 603 577 842</a:t>
            </a:r>
          </a:p>
          <a:p>
            <a:r>
              <a:rPr lang="cs-CZ" dirty="0">
                <a:solidFill>
                  <a:schemeClr val="tx1"/>
                </a:solidFill>
              </a:rPr>
              <a:t>E-mail: </a:t>
            </a:r>
            <a:r>
              <a:rPr lang="cs-CZ" dirty="0" err="1">
                <a:solidFill>
                  <a:schemeClr val="tx1"/>
                </a:solidFill>
                <a:hlinkClick r:id="rId3"/>
              </a:rPr>
              <a:t>jakub.sindelar</a:t>
            </a:r>
            <a:r>
              <a:rPr lang="en-US" dirty="0">
                <a:solidFill>
                  <a:schemeClr val="tx1"/>
                </a:solidFill>
                <a:hlinkClick r:id="rId3"/>
              </a:rPr>
              <a:t>@eurowag.com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V případě jakéhokoliv dotazu mě neváhejte kontaktovat.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668A37-8453-4547-81B7-B79293C35A49}"/>
              </a:ext>
            </a:extLst>
          </p:cNvPr>
          <p:cNvSpPr txBox="1"/>
          <p:nvPr/>
        </p:nvSpPr>
        <p:spPr>
          <a:xfrm>
            <a:off x="899592" y="5013176"/>
            <a:ext cx="70567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F1B3B"/>
                </a:solidFill>
              </a:rPr>
              <a:t>Děkuji za pozornost a přeji hezký den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256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260499"/>
            <a:ext cx="6119813" cy="720378"/>
          </a:xfrm>
        </p:spPr>
        <p:txBody>
          <a:bodyPr anchor="t">
            <a:normAutofit/>
          </a:bodyPr>
          <a:lstStyle/>
          <a:p>
            <a: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Představení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0C96B6-7A23-4D27-A7C7-3C92503B4E1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23012"/>
          <a:stretch/>
        </p:blipFill>
        <p:spPr>
          <a:xfrm>
            <a:off x="431802" y="1628800"/>
            <a:ext cx="2392138" cy="2758975"/>
          </a:xfrm>
          <a:prstGeom prst="rect">
            <a:avLst/>
          </a:prstGeom>
          <a:noFill/>
        </p:spPr>
      </p:pic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3769C8A3-9329-4ACC-A7DB-09CD52621FF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203848" y="1628800"/>
            <a:ext cx="5508349" cy="4608488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- 1</a:t>
            </a:r>
            <a:r>
              <a:rPr lang="en-US" dirty="0">
                <a:solidFill>
                  <a:schemeClr val="tx1"/>
                </a:solidFill>
              </a:rPr>
              <a:t>3</a:t>
            </a:r>
            <a:r>
              <a:rPr lang="cs-CZ" dirty="0">
                <a:solidFill>
                  <a:schemeClr val="tx1"/>
                </a:solidFill>
              </a:rPr>
              <a:t> let praxe v rámci daňového poradenství</a:t>
            </a:r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cs-CZ" b="1" dirty="0">
                <a:solidFill>
                  <a:schemeClr val="tx1"/>
                </a:solidFill>
              </a:rPr>
              <a:t>Ernst </a:t>
            </a:r>
            <a:r>
              <a:rPr lang="en-US" b="1" dirty="0">
                <a:solidFill>
                  <a:schemeClr val="tx1"/>
                </a:solidFill>
              </a:rPr>
              <a:t>&amp; Young </a:t>
            </a:r>
            <a:r>
              <a:rPr lang="cs-CZ" b="1" dirty="0">
                <a:solidFill>
                  <a:schemeClr val="tx1"/>
                </a:solidFill>
              </a:rPr>
              <a:t>CZ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(Senior mana</a:t>
            </a:r>
            <a:r>
              <a:rPr lang="cs-CZ" dirty="0">
                <a:solidFill>
                  <a:schemeClr val="tx1"/>
                </a:solidFill>
              </a:rPr>
              <a:t>žer) – 9 let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cs-CZ" b="1" dirty="0">
                <a:solidFill>
                  <a:schemeClr val="tx1"/>
                </a:solidFill>
              </a:rPr>
              <a:t>Ernst </a:t>
            </a:r>
            <a:r>
              <a:rPr lang="en-US" b="1" dirty="0">
                <a:solidFill>
                  <a:schemeClr val="tx1"/>
                </a:solidFill>
              </a:rPr>
              <a:t>&amp; Young </a:t>
            </a:r>
            <a:r>
              <a:rPr lang="cs-CZ" b="1" dirty="0">
                <a:solidFill>
                  <a:schemeClr val="tx1"/>
                </a:solidFill>
              </a:rPr>
              <a:t>US </a:t>
            </a:r>
            <a:r>
              <a:rPr lang="cs-CZ" dirty="0">
                <a:solidFill>
                  <a:schemeClr val="tx1"/>
                </a:solidFill>
              </a:rPr>
              <a:t>(ITS </a:t>
            </a:r>
            <a:r>
              <a:rPr lang="cs-CZ" dirty="0" err="1">
                <a:solidFill>
                  <a:schemeClr val="tx1"/>
                </a:solidFill>
              </a:rPr>
              <a:t>desk</a:t>
            </a:r>
            <a:r>
              <a:rPr lang="cs-CZ" dirty="0">
                <a:solidFill>
                  <a:schemeClr val="tx1"/>
                </a:solidFill>
              </a:rPr>
              <a:t> NYC) – 6 měsíců</a:t>
            </a:r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en-US" b="1" dirty="0">
                <a:solidFill>
                  <a:schemeClr val="tx1"/>
                </a:solidFill>
              </a:rPr>
              <a:t>Alpiq group </a:t>
            </a:r>
            <a:r>
              <a:rPr lang="en-US" dirty="0">
                <a:solidFill>
                  <a:schemeClr val="tx1"/>
                </a:solidFill>
              </a:rPr>
              <a:t>(International Tax manager)</a:t>
            </a:r>
            <a:r>
              <a:rPr lang="cs-CZ" dirty="0">
                <a:solidFill>
                  <a:schemeClr val="tx1"/>
                </a:solidFill>
              </a:rPr>
              <a:t> – </a:t>
            </a:r>
            <a:r>
              <a:rPr lang="en-US" dirty="0">
                <a:solidFill>
                  <a:schemeClr val="tx1"/>
                </a:solidFill>
              </a:rPr>
              <a:t>4</a:t>
            </a:r>
            <a:r>
              <a:rPr lang="cs-CZ" dirty="0">
                <a:solidFill>
                  <a:schemeClr val="tx1"/>
                </a:solidFill>
              </a:rPr>
              <a:t> roky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en-US" b="1" dirty="0" err="1">
                <a:solidFill>
                  <a:schemeClr val="tx1"/>
                </a:solidFill>
              </a:rPr>
              <a:t>Eurowag</a:t>
            </a:r>
            <a:r>
              <a:rPr lang="en-US" b="1" dirty="0">
                <a:solidFill>
                  <a:schemeClr val="tx1"/>
                </a:solidFill>
              </a:rPr>
              <a:t> group </a:t>
            </a:r>
            <a:r>
              <a:rPr lang="en-US" dirty="0">
                <a:solidFill>
                  <a:schemeClr val="tx1"/>
                </a:solidFill>
              </a:rPr>
              <a:t>(International Tax manager)</a:t>
            </a:r>
            <a:endParaRPr lang="cs-CZ" dirty="0">
              <a:solidFill>
                <a:schemeClr val="tx1"/>
              </a:solidFill>
            </a:endParaRPr>
          </a:p>
          <a:p>
            <a:pPr marL="285750" indent="-285750">
              <a:buFont typeface="Symbol" panose="05050102010706020507" pitchFamily="18" charset="2"/>
              <a:buChar char="Þ"/>
            </a:pPr>
            <a:endParaRPr lang="cs-CZ" dirty="0">
              <a:solidFill>
                <a:schemeClr val="tx1"/>
              </a:solidFill>
            </a:endParaRPr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cs-CZ" b="1" dirty="0">
                <a:solidFill>
                  <a:schemeClr val="tx1"/>
                </a:solidFill>
              </a:rPr>
              <a:t>Zaměření: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International tax, Transfer pricing, Corporate Income Tax, Transactions, Litigation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- Certifikovaný daňový poradce č. 4784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625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B2591A5-7E9D-482B-B7A7-55C75CEB98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9752" y="2348880"/>
            <a:ext cx="6804495" cy="976362"/>
          </a:xfrm>
        </p:spPr>
        <p:txBody>
          <a:bodyPr/>
          <a:lstStyle/>
          <a:p>
            <a:pPr algn="ctr"/>
            <a: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Uvedení do problematiky mezinárodního zdanění</a:t>
            </a:r>
            <a:br>
              <a:rPr lang="cs-CZ" sz="2800" dirty="0"/>
            </a:br>
            <a:br>
              <a:rPr lang="cs-CZ" sz="2800" b="1" dirty="0">
                <a:solidFill>
                  <a:srgbClr val="0F1B3B"/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3583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E2422A9E-8B70-4B84-B699-1A3D3A658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260499"/>
            <a:ext cx="8388672" cy="720378"/>
          </a:xfrm>
        </p:spPr>
        <p:txBody>
          <a:bodyPr/>
          <a:lstStyle/>
          <a:p>
            <a:r>
              <a:rPr lang="en-US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Co je </a:t>
            </a:r>
            <a: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mezinárodní zdanění</a:t>
            </a:r>
            <a:r>
              <a:rPr lang="en-US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?</a:t>
            </a:r>
            <a:endParaRPr lang="en-US" sz="2800" dirty="0">
              <a:solidFill>
                <a:srgbClr val="0F1B3B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E6B44CD3-B60F-4E33-B3AE-81C35DB00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1592796"/>
            <a:ext cx="8172450" cy="4644492"/>
          </a:xfrm>
        </p:spPr>
        <p:txBody>
          <a:bodyPr/>
          <a:lstStyle/>
          <a:p>
            <a:pPr marL="285750" indent="-285750" algn="just">
              <a:buFontTx/>
              <a:buChar char="-"/>
            </a:pPr>
            <a:r>
              <a:rPr lang="cs-CZ" sz="1800" b="1" dirty="0"/>
              <a:t>Daňové aspekty transakcí směřující ze zahraničí a do zahraničí:</a:t>
            </a:r>
          </a:p>
          <a:p>
            <a:pPr marL="501750" lvl="1" indent="-285750" algn="just">
              <a:buFontTx/>
              <a:buChar char="-"/>
            </a:pPr>
            <a:endParaRPr lang="cs-CZ" sz="1800" dirty="0"/>
          </a:p>
          <a:p>
            <a:pPr marL="501750" lvl="1" indent="-285750" algn="just">
              <a:buFontTx/>
              <a:buChar char="-"/>
            </a:pPr>
            <a:r>
              <a:rPr lang="cs-CZ" sz="1800" dirty="0"/>
              <a:t>Mezinárodní obchod zboží a služeb</a:t>
            </a:r>
          </a:p>
          <a:p>
            <a:pPr marL="501750" lvl="1" indent="-285750" algn="just">
              <a:buFontTx/>
              <a:buChar char="-"/>
            </a:pPr>
            <a:endParaRPr lang="cs-CZ" sz="1800" dirty="0"/>
          </a:p>
          <a:p>
            <a:pPr marL="501750" lvl="1" indent="-285750" algn="just">
              <a:buFontTx/>
              <a:buChar char="-"/>
            </a:pPr>
            <a:r>
              <a:rPr lang="cs-CZ" sz="1800" dirty="0"/>
              <a:t>Činnost nadnárodních korporací</a:t>
            </a:r>
          </a:p>
          <a:p>
            <a:pPr marL="501750" lvl="1" indent="-285750" algn="just">
              <a:buFontTx/>
              <a:buChar char="-"/>
            </a:pPr>
            <a:endParaRPr lang="cs-CZ" sz="1800" dirty="0"/>
          </a:p>
          <a:p>
            <a:pPr marL="501750" lvl="1" indent="-285750" algn="just">
              <a:buFontTx/>
              <a:buChar char="-"/>
            </a:pPr>
            <a:r>
              <a:rPr lang="cs-CZ" sz="1800" dirty="0"/>
              <a:t>Investice do / ze zahraničí</a:t>
            </a:r>
          </a:p>
          <a:p>
            <a:pPr marL="501750" lvl="1" indent="-285750" algn="just">
              <a:buFontTx/>
              <a:buChar char="-"/>
            </a:pPr>
            <a:endParaRPr lang="cs-CZ" sz="1800" dirty="0"/>
          </a:p>
          <a:p>
            <a:pPr marL="501750" lvl="1" indent="-285750" algn="just">
              <a:buFontTx/>
              <a:buChar char="-"/>
            </a:pPr>
            <a:r>
              <a:rPr lang="cs-CZ" sz="1800" dirty="0"/>
              <a:t>Osoby pracující v zahraničí / zahraniční osoby pracující v tuzemsku</a:t>
            </a:r>
          </a:p>
          <a:p>
            <a:pPr marL="501750" lvl="1" indent="-285750" algn="just">
              <a:buFontTx/>
              <a:buChar char="-"/>
            </a:pPr>
            <a:endParaRPr lang="en-US" sz="1800" dirty="0"/>
          </a:p>
          <a:p>
            <a:pPr lvl="1" indent="0" algn="just">
              <a:buNone/>
            </a:pPr>
            <a:endParaRPr lang="cs-CZ" sz="1800" dirty="0"/>
          </a:p>
          <a:p>
            <a:pPr marL="501750" lvl="1" indent="-285750" algn="just">
              <a:buFontTx/>
              <a:buChar char="-"/>
            </a:pPr>
            <a:endParaRPr lang="cs-CZ" sz="1800" dirty="0"/>
          </a:p>
          <a:p>
            <a:pPr marL="285750" indent="-285750" algn="just">
              <a:buFontTx/>
              <a:buChar char="-"/>
            </a:pPr>
            <a:endParaRPr lang="cs-CZ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638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E2422A9E-8B70-4B84-B699-1A3D3A658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260499"/>
            <a:ext cx="8388672" cy="720378"/>
          </a:xfrm>
        </p:spPr>
        <p:txBody>
          <a:bodyPr/>
          <a:lstStyle/>
          <a:p>
            <a: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Základní principy mezinárodního zdanění </a:t>
            </a:r>
            <a:r>
              <a:rPr lang="cs-CZ" sz="2800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– zákon o daních z příjmů</a:t>
            </a:r>
            <a:endParaRPr lang="en-US" sz="2800" dirty="0">
              <a:solidFill>
                <a:srgbClr val="0F1B3B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E6B44CD3-B60F-4E33-B3AE-81C35DB00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1592796"/>
            <a:ext cx="8172450" cy="4644492"/>
          </a:xfrm>
        </p:spPr>
        <p:txBody>
          <a:bodyPr/>
          <a:lstStyle/>
          <a:p>
            <a:pPr marL="285750" indent="-285750" algn="just">
              <a:buFontTx/>
              <a:buChar char="-"/>
            </a:pPr>
            <a:r>
              <a:rPr lang="cs-CZ" sz="1800" b="1" dirty="0"/>
              <a:t>§ 17 zákona </a:t>
            </a:r>
            <a:r>
              <a:rPr lang="cs-CZ" sz="1800" dirty="0"/>
              <a:t>č. 586/1992 Sb., o daních z příjmů (ZDP)</a:t>
            </a:r>
          </a:p>
          <a:p>
            <a:pPr marL="501750" lvl="1" indent="-285750" algn="just">
              <a:buFontTx/>
              <a:buChar char="-"/>
            </a:pPr>
            <a:r>
              <a:rPr lang="cs-CZ" sz="1800" dirty="0"/>
              <a:t>Poplatník</a:t>
            </a:r>
            <a:r>
              <a:rPr lang="en-US" sz="1800" dirty="0"/>
              <a:t> -</a:t>
            </a:r>
            <a:r>
              <a:rPr lang="cs-CZ" sz="1800" dirty="0"/>
              <a:t> </a:t>
            </a:r>
            <a:r>
              <a:rPr lang="cs-CZ" sz="1800" dirty="0">
                <a:solidFill>
                  <a:srgbClr val="FF0000"/>
                </a:solidFill>
              </a:rPr>
              <a:t>Daňový rezident </a:t>
            </a:r>
            <a:r>
              <a:rPr lang="cs-CZ" sz="1800" dirty="0"/>
              <a:t>x </a:t>
            </a:r>
            <a:r>
              <a:rPr lang="cs-CZ" sz="1800" dirty="0">
                <a:solidFill>
                  <a:srgbClr val="0070C0"/>
                </a:solidFill>
              </a:rPr>
              <a:t>Daňový nerezident </a:t>
            </a:r>
            <a:r>
              <a:rPr lang="cs-CZ" sz="1800" dirty="0"/>
              <a:t>(§ 17-2 ZDP)</a:t>
            </a:r>
          </a:p>
          <a:p>
            <a:pPr marL="501750" lvl="1" indent="-285750" algn="just">
              <a:buFontTx/>
              <a:buChar char="-"/>
            </a:pPr>
            <a:r>
              <a:rPr lang="cs-CZ" sz="1800" dirty="0"/>
              <a:t>Zdanění</a:t>
            </a:r>
            <a:r>
              <a:rPr lang="en-US" sz="1800" dirty="0"/>
              <a:t> - </a:t>
            </a:r>
            <a:r>
              <a:rPr lang="cs-CZ" sz="1800" dirty="0">
                <a:solidFill>
                  <a:srgbClr val="FF0000"/>
                </a:solidFill>
              </a:rPr>
              <a:t>Celosvětový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cs-CZ" sz="1800" dirty="0">
                <a:solidFill>
                  <a:srgbClr val="FF0000"/>
                </a:solidFill>
              </a:rPr>
              <a:t>příjem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/>
              <a:t>versus </a:t>
            </a:r>
            <a:r>
              <a:rPr lang="cs-CZ" sz="1800" dirty="0">
                <a:solidFill>
                  <a:srgbClr val="0070C0"/>
                </a:solidFill>
              </a:rPr>
              <a:t>Příjem ze zdrojů ČR</a:t>
            </a:r>
            <a:endParaRPr lang="en-US" sz="1800" dirty="0">
              <a:solidFill>
                <a:srgbClr val="0070C0"/>
              </a:solidFill>
            </a:endParaRPr>
          </a:p>
          <a:p>
            <a:pPr marL="501750" lvl="1" indent="-285750" algn="just">
              <a:buFontTx/>
              <a:buChar char="-"/>
            </a:pPr>
            <a:r>
              <a:rPr lang="cs-CZ" sz="1800" dirty="0"/>
              <a:t>Klíčová podmínka - Sídlo + Místo vedení (§ 17-3 ZDP)</a:t>
            </a:r>
          </a:p>
          <a:p>
            <a:pPr marL="285750" indent="-285750" algn="just">
              <a:buFontTx/>
              <a:buChar char="-"/>
            </a:pPr>
            <a:endParaRPr lang="cs-CZ" sz="1800" dirty="0"/>
          </a:p>
          <a:p>
            <a:pPr marL="285750" indent="-285750" algn="just">
              <a:buFontTx/>
              <a:buChar char="-"/>
            </a:pPr>
            <a:r>
              <a:rPr lang="cs-CZ" sz="1800" b="1" dirty="0"/>
              <a:t>§ 22 ZDP – Zdroj příjmů (daňový nerezident)</a:t>
            </a:r>
          </a:p>
          <a:p>
            <a:pPr marL="501750" lvl="1" indent="-285750" algn="just">
              <a:buFontTx/>
              <a:buChar char="-"/>
            </a:pPr>
            <a:r>
              <a:rPr lang="cs-CZ" sz="1800" dirty="0"/>
              <a:t>Příjmy ze zdrojů na území České republiky (</a:t>
            </a:r>
            <a:r>
              <a:rPr lang="cs-CZ" sz="1800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Source </a:t>
            </a:r>
            <a:r>
              <a:rPr lang="cs-CZ" sz="1800" dirty="0" err="1">
                <a:solidFill>
                  <a:schemeClr val="accent1">
                    <a:lumMod val="50000"/>
                    <a:lumOff val="50000"/>
                  </a:schemeClr>
                </a:solidFill>
              </a:rPr>
              <a:t>income</a:t>
            </a:r>
            <a:r>
              <a:rPr lang="cs-CZ" sz="1800" dirty="0"/>
              <a:t>)</a:t>
            </a:r>
            <a:endParaRPr lang="en-US" sz="1800" dirty="0"/>
          </a:p>
          <a:p>
            <a:pPr marL="717750" lvl="2" indent="-285750" algn="just">
              <a:buFontTx/>
              <a:buChar char="-"/>
            </a:pPr>
            <a:r>
              <a:rPr lang="cs-CZ" sz="1600" dirty="0"/>
              <a:t>§ 22-1 ZDP - např. </a:t>
            </a:r>
            <a:r>
              <a:rPr lang="en-US" sz="1600" dirty="0" err="1"/>
              <a:t>Dividendy</a:t>
            </a:r>
            <a:r>
              <a:rPr lang="cs-CZ" sz="1600" dirty="0"/>
              <a:t>, </a:t>
            </a:r>
            <a:r>
              <a:rPr lang="en-US" sz="1600" dirty="0" err="1"/>
              <a:t>Licen</a:t>
            </a:r>
            <a:r>
              <a:rPr lang="cs-CZ" sz="1600" dirty="0"/>
              <a:t>ční poplatky, Úroky </a:t>
            </a:r>
          </a:p>
          <a:p>
            <a:pPr marL="717750" lvl="2" indent="-285750" algn="just">
              <a:buFontTx/>
              <a:buChar char="-"/>
            </a:pPr>
            <a:r>
              <a:rPr lang="cs-CZ" sz="1600" dirty="0"/>
              <a:t>§ 36 ZDP - Zvláštní sazba daně (srážková daň) - WHT</a:t>
            </a:r>
          </a:p>
          <a:p>
            <a:pPr marL="717750" lvl="2" indent="-285750" algn="just">
              <a:buFontTx/>
              <a:buChar char="-"/>
            </a:pPr>
            <a:endParaRPr lang="cs-CZ" sz="1600" dirty="0"/>
          </a:p>
          <a:p>
            <a:pPr marL="501750" lvl="1" indent="-285750" algn="just">
              <a:buFontTx/>
              <a:buChar char="-"/>
            </a:pPr>
            <a:r>
              <a:rPr lang="cs-CZ" sz="1800" dirty="0"/>
              <a:t>Stálá provozovna (Permanent Establishment)</a:t>
            </a:r>
          </a:p>
          <a:p>
            <a:pPr marL="717750" lvl="2" indent="-285750" algn="just">
              <a:buFontTx/>
              <a:buChar char="-"/>
            </a:pPr>
            <a:r>
              <a:rPr lang="cs-CZ" sz="1600" dirty="0"/>
              <a:t>§ 22-2 ZDP - </a:t>
            </a:r>
            <a:r>
              <a:rPr lang="cs-CZ" sz="1600" dirty="0" err="1"/>
              <a:t>Fixed</a:t>
            </a:r>
            <a:r>
              <a:rPr lang="cs-CZ" sz="1600" dirty="0"/>
              <a:t> Place </a:t>
            </a:r>
            <a:r>
              <a:rPr lang="cs-CZ" sz="1600" dirty="0" err="1"/>
              <a:t>of</a:t>
            </a:r>
            <a:r>
              <a:rPr lang="cs-CZ" sz="1600" dirty="0"/>
              <a:t> Business, </a:t>
            </a:r>
            <a:r>
              <a:rPr lang="cs-CZ" sz="1600" dirty="0" err="1"/>
              <a:t>Dependent</a:t>
            </a:r>
            <a:r>
              <a:rPr lang="cs-CZ" sz="1600" dirty="0"/>
              <a:t> Agent, Service PE</a:t>
            </a:r>
          </a:p>
          <a:p>
            <a:pPr marL="717750" lvl="2" indent="-285750" algn="just">
              <a:buFontTx/>
              <a:buChar char="-"/>
            </a:pPr>
            <a:r>
              <a:rPr lang="cs-CZ" sz="1600" dirty="0"/>
              <a:t>§ 23-11 ZDP – Stanovení základu daně PE</a:t>
            </a:r>
            <a:endParaRPr lang="en-US" sz="1600" dirty="0"/>
          </a:p>
          <a:p>
            <a:pPr marL="717750" lvl="2" indent="-285750" algn="just">
              <a:buFontTx/>
              <a:buChar char="-"/>
            </a:pPr>
            <a:endParaRPr lang="en-US" sz="1600" dirty="0"/>
          </a:p>
          <a:p>
            <a:pPr marL="501750" lvl="1" indent="-285750" algn="just">
              <a:buFontTx/>
              <a:buChar char="-"/>
            </a:pPr>
            <a:r>
              <a:rPr lang="en-US" sz="1800" b="1" dirty="0"/>
              <a:t>§ 38fa ZDP – CFC </a:t>
            </a:r>
            <a:r>
              <a:rPr lang="cs-CZ" sz="1800" b="1" dirty="0"/>
              <a:t>pravidla</a:t>
            </a:r>
          </a:p>
          <a:p>
            <a:pPr marL="501750" lvl="1" indent="-285750" algn="just">
              <a:buFontTx/>
              <a:buChar char="-"/>
            </a:pPr>
            <a:endParaRPr lang="cs-CZ" sz="1800" dirty="0"/>
          </a:p>
          <a:p>
            <a:pPr marL="285750" indent="-285750" algn="just">
              <a:buFontTx/>
              <a:buChar char="-"/>
            </a:pPr>
            <a:endParaRPr lang="cs-CZ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984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E2422A9E-8B70-4B84-B699-1A3D3A658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260499"/>
            <a:ext cx="8244656" cy="720378"/>
          </a:xfrm>
        </p:spPr>
        <p:txBody>
          <a:bodyPr/>
          <a:lstStyle/>
          <a:p>
            <a: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Základní principy mezinárodního zdanění</a:t>
            </a:r>
            <a:b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</a:br>
            <a:r>
              <a:rPr lang="cs-CZ" sz="2800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- mezinárodní smlouvy</a:t>
            </a:r>
            <a:endParaRPr lang="en-US" sz="2800" b="1" dirty="0">
              <a:solidFill>
                <a:srgbClr val="0F1B3B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E6B44CD3-B60F-4E33-B3AE-81C35DB00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1592796"/>
            <a:ext cx="8172450" cy="4644492"/>
          </a:xfrm>
        </p:spPr>
        <p:txBody>
          <a:bodyPr/>
          <a:lstStyle/>
          <a:p>
            <a:pPr marL="285750" indent="-285750" algn="just">
              <a:buFontTx/>
              <a:buChar char="-"/>
            </a:pPr>
            <a:r>
              <a:rPr lang="cs-CZ" sz="1800" dirty="0"/>
              <a:t>Mezinárodní smlouvy jsou závazné a mají přednost před zákonem</a:t>
            </a:r>
            <a:r>
              <a:rPr lang="en-US" sz="1800" dirty="0"/>
              <a:t> (</a:t>
            </a:r>
            <a:r>
              <a:rPr lang="cs-CZ" sz="1800" dirty="0"/>
              <a:t>článek 10 Ústavy České republiky</a:t>
            </a:r>
            <a:r>
              <a:rPr lang="en-US" sz="1800" dirty="0"/>
              <a:t>)</a:t>
            </a:r>
            <a:endParaRPr lang="cs-CZ" sz="1800" dirty="0"/>
          </a:p>
          <a:p>
            <a:pPr marL="285750" indent="-285750" algn="just">
              <a:buFontTx/>
              <a:buChar char="-"/>
            </a:pPr>
            <a:endParaRPr lang="cs-CZ" sz="1800" dirty="0"/>
          </a:p>
          <a:p>
            <a:pPr marL="501750" lvl="1" indent="-285750" algn="just">
              <a:buFontTx/>
              <a:buChar char="-"/>
            </a:pPr>
            <a:r>
              <a:rPr lang="cs-CZ" sz="1800" b="1" dirty="0"/>
              <a:t>Smlouva o zamezení dvojího zdanění </a:t>
            </a:r>
            <a:r>
              <a:rPr lang="cs-CZ" sz="1800" dirty="0"/>
              <a:t>(Double Tax </a:t>
            </a:r>
            <a:r>
              <a:rPr lang="cs-CZ" sz="1800" dirty="0" err="1"/>
              <a:t>Treaty</a:t>
            </a:r>
            <a:r>
              <a:rPr lang="cs-CZ" sz="1800" dirty="0"/>
              <a:t>)</a:t>
            </a:r>
          </a:p>
          <a:p>
            <a:pPr marL="717750" lvl="2" indent="-285750" algn="just">
              <a:buFontTx/>
              <a:buChar char="-"/>
            </a:pPr>
            <a:r>
              <a:rPr lang="cs-CZ" sz="1600" dirty="0">
                <a:hlinkClick r:id="rId2"/>
              </a:rPr>
              <a:t>Přehled platných smluv | Ministerstvo financí ČR (mfcr.cz)</a:t>
            </a:r>
            <a:endParaRPr lang="cs-CZ" sz="1600" dirty="0"/>
          </a:p>
          <a:p>
            <a:pPr marL="717750" lvl="2" indent="-285750" algn="just">
              <a:buFontTx/>
              <a:buChar char="-"/>
            </a:pPr>
            <a:r>
              <a:rPr lang="cs-CZ" sz="1600" dirty="0"/>
              <a:t>Separátní definice (Tax Resident, PE, Dividend, </a:t>
            </a:r>
            <a:r>
              <a:rPr lang="cs-CZ" sz="1600" dirty="0" err="1"/>
              <a:t>Interests</a:t>
            </a:r>
            <a:r>
              <a:rPr lang="cs-CZ" sz="1600" dirty="0"/>
              <a:t>, </a:t>
            </a:r>
            <a:r>
              <a:rPr lang="cs-CZ" sz="1600" dirty="0" err="1"/>
              <a:t>Royalties</a:t>
            </a:r>
            <a:r>
              <a:rPr lang="cs-CZ" sz="1600" dirty="0"/>
              <a:t>)</a:t>
            </a:r>
          </a:p>
          <a:p>
            <a:pPr marL="717750" lvl="2" indent="-285750" algn="just">
              <a:buFontTx/>
              <a:buChar char="-"/>
            </a:pPr>
            <a:r>
              <a:rPr lang="cs-CZ" sz="1600" dirty="0"/>
              <a:t>Pozor na Protokoly a </a:t>
            </a:r>
            <a:r>
              <a:rPr lang="cs-CZ" sz="1600" dirty="0" err="1"/>
              <a:t>Multilateral</a:t>
            </a:r>
            <a:r>
              <a:rPr lang="cs-CZ" sz="1600" dirty="0"/>
              <a:t> Instrument (viz dále)</a:t>
            </a:r>
          </a:p>
          <a:p>
            <a:pPr marL="717750" lvl="2" indent="-285750" algn="just">
              <a:buFontTx/>
              <a:buChar char="-"/>
            </a:pPr>
            <a:r>
              <a:rPr lang="en-US" sz="1600" dirty="0"/>
              <a:t>OECD </a:t>
            </a:r>
            <a:r>
              <a:rPr lang="cs-CZ" sz="1600" dirty="0"/>
              <a:t>C</a:t>
            </a:r>
            <a:r>
              <a:rPr lang="en-US" sz="1600" dirty="0" err="1"/>
              <a:t>ommentary</a:t>
            </a:r>
            <a:r>
              <a:rPr lang="en-US" sz="1600" dirty="0"/>
              <a:t> on Model Tax Convention</a:t>
            </a:r>
            <a:endParaRPr lang="cs-CZ" sz="1600" dirty="0"/>
          </a:p>
          <a:p>
            <a:pPr marL="717750" lvl="2" indent="-285750" algn="just">
              <a:buFontTx/>
              <a:buChar char="-"/>
            </a:pPr>
            <a:endParaRPr lang="cs-CZ" sz="1600" dirty="0"/>
          </a:p>
          <a:p>
            <a:pPr marL="501750" lvl="1" indent="-285750" algn="just">
              <a:buFontTx/>
              <a:buChar char="-"/>
            </a:pPr>
            <a:r>
              <a:rPr lang="cs-CZ" sz="1800" b="1" dirty="0"/>
              <a:t>EU Direktivy </a:t>
            </a:r>
            <a:r>
              <a:rPr lang="cs-CZ" sz="1800" dirty="0"/>
              <a:t>(</a:t>
            </a:r>
            <a:r>
              <a:rPr lang="cs-CZ" sz="1800" dirty="0" err="1"/>
              <a:t>Parent-Subsidiary</a:t>
            </a:r>
            <a:r>
              <a:rPr lang="cs-CZ" sz="1800" dirty="0"/>
              <a:t>, </a:t>
            </a:r>
            <a:r>
              <a:rPr lang="cs-CZ" sz="1800" dirty="0" err="1"/>
              <a:t>Interest-Royalty</a:t>
            </a:r>
            <a:r>
              <a:rPr lang="cs-CZ" sz="1800" dirty="0"/>
              <a:t>, </a:t>
            </a:r>
            <a:r>
              <a:rPr lang="en-US" sz="1800" dirty="0"/>
              <a:t>Merger, </a:t>
            </a:r>
            <a:r>
              <a:rPr lang="cs-CZ" sz="1800" dirty="0" err="1"/>
              <a:t>etc</a:t>
            </a:r>
            <a:r>
              <a:rPr lang="cs-CZ" sz="1800" dirty="0"/>
              <a:t>.)</a:t>
            </a:r>
            <a:endParaRPr lang="en-US" sz="1800" dirty="0"/>
          </a:p>
          <a:p>
            <a:pPr marL="285750" indent="-285750" algn="just">
              <a:buFontTx/>
              <a:buChar char="-"/>
            </a:pPr>
            <a:endParaRPr lang="cs-CZ" sz="1800" dirty="0"/>
          </a:p>
          <a:p>
            <a:pPr marL="285750" indent="-285750" algn="just">
              <a:buFontTx/>
              <a:buChar char="-"/>
            </a:pPr>
            <a:r>
              <a:rPr lang="cs-CZ" sz="1800" dirty="0">
                <a:solidFill>
                  <a:srgbClr val="FF0000"/>
                </a:solidFill>
              </a:rPr>
              <a:t>Nástroj daňového plánování?</a:t>
            </a:r>
          </a:p>
          <a:p>
            <a:pPr marL="285750" indent="-285750" algn="just">
              <a:buFontTx/>
              <a:buChar char="-"/>
            </a:pPr>
            <a:endParaRPr lang="cs-CZ" sz="1800" dirty="0"/>
          </a:p>
          <a:p>
            <a:pPr algn="just"/>
            <a:r>
              <a:rPr lang="cs-CZ" sz="1800" i="1" dirty="0"/>
              <a:t>„A</a:t>
            </a:r>
            <a:r>
              <a:rPr lang="en-US" sz="1800" i="1" dirty="0" err="1"/>
              <a:t>nnual</a:t>
            </a:r>
            <a:r>
              <a:rPr lang="en-US" sz="1800" i="1" dirty="0"/>
              <a:t> revenue losses for governments of at least 100–240 billion USD, equivalent to 4–10% of global corporate income tax revenue</a:t>
            </a:r>
            <a:r>
              <a:rPr lang="cs-CZ" sz="1800" i="1" dirty="0"/>
              <a:t>“ </a:t>
            </a:r>
            <a:r>
              <a:rPr lang="cs-CZ" sz="1800" dirty="0"/>
              <a:t>(</a:t>
            </a:r>
            <a:r>
              <a:rPr lang="cs-CZ" sz="1800" dirty="0">
                <a:hlinkClick r:id="rId3"/>
              </a:rPr>
              <a:t>www.oecd.org</a:t>
            </a:r>
            <a:r>
              <a:rPr lang="cs-CZ" sz="1800" dirty="0"/>
              <a:t>)</a:t>
            </a:r>
          </a:p>
          <a:p>
            <a:pPr marL="285750" indent="-285750" algn="just">
              <a:buFontTx/>
              <a:buChar char="-"/>
            </a:pPr>
            <a:endParaRPr lang="cs-CZ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619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FABF15FA-A7FF-48CE-8C22-8401D63C79F9}"/>
              </a:ext>
            </a:extLst>
          </p:cNvPr>
          <p:cNvGrpSpPr/>
          <p:nvPr/>
        </p:nvGrpSpPr>
        <p:grpSpPr>
          <a:xfrm>
            <a:off x="4780250" y="3211517"/>
            <a:ext cx="1296144" cy="720080"/>
            <a:chOff x="3491880" y="2996952"/>
            <a:chExt cx="1296144" cy="72008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9C9636B3-709A-44BD-9E28-A4D7934A8AD3}"/>
                </a:ext>
              </a:extLst>
            </p:cNvPr>
            <p:cNvSpPr/>
            <p:nvPr/>
          </p:nvSpPr>
          <p:spPr bwMode="auto">
            <a:xfrm>
              <a:off x="3491880" y="2996952"/>
              <a:ext cx="1296144" cy="72008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360363" marR="0" indent="-36036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ea typeface="ＭＳ Ｐゴシック" pitchFamily="-110" charset="-128"/>
              </a:endParaRP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303024CC-0804-428C-9D2D-FBA72E8DEFAC}"/>
                </a:ext>
              </a:extLst>
            </p:cNvPr>
            <p:cNvSpPr txBox="1"/>
            <p:nvPr/>
          </p:nvSpPr>
          <p:spPr>
            <a:xfrm>
              <a:off x="3599892" y="3172326"/>
              <a:ext cx="108012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 err="1"/>
                <a:t>HoldCo</a:t>
              </a:r>
              <a:endParaRPr lang="cs-CZ" dirty="0"/>
            </a:p>
          </p:txBody>
        </p:sp>
      </p:grp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EEC9803-8E64-4DB8-9ED5-C550F9547418}"/>
              </a:ext>
            </a:extLst>
          </p:cNvPr>
          <p:cNvCxnSpPr>
            <a:cxnSpLocks/>
            <a:stCxn id="34" idx="2"/>
            <a:endCxn id="2" idx="0"/>
          </p:cNvCxnSpPr>
          <p:nvPr/>
        </p:nvCxnSpPr>
        <p:spPr bwMode="auto">
          <a:xfrm flipH="1">
            <a:off x="5428322" y="2276872"/>
            <a:ext cx="7774" cy="934645"/>
          </a:xfrm>
          <a:prstGeom prst="line">
            <a:avLst/>
          </a:prstGeom>
          <a:ln>
            <a:head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FE8F261-55C4-458E-8E67-D16A7416BEA1}"/>
              </a:ext>
            </a:extLst>
          </p:cNvPr>
          <p:cNvCxnSpPr>
            <a:cxnSpLocks/>
          </p:cNvCxnSpPr>
          <p:nvPr/>
        </p:nvCxnSpPr>
        <p:spPr bwMode="auto">
          <a:xfrm>
            <a:off x="2987824" y="4491113"/>
            <a:ext cx="556216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3590A023-C5EA-4EF0-B541-4B848C770CC6}"/>
              </a:ext>
            </a:extLst>
          </p:cNvPr>
          <p:cNvSpPr txBox="1"/>
          <p:nvPr/>
        </p:nvSpPr>
        <p:spPr>
          <a:xfrm>
            <a:off x="7913429" y="3931597"/>
            <a:ext cx="1080114" cy="369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</a:t>
            </a:r>
            <a:r>
              <a:rPr lang="en-US" dirty="0"/>
              <a:t>L</a:t>
            </a:r>
            <a:endParaRPr lang="cs-CZ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2C3A84-3AD5-43DC-91C9-9391FD7F2E7A}"/>
              </a:ext>
            </a:extLst>
          </p:cNvPr>
          <p:cNvSpPr txBox="1"/>
          <p:nvPr/>
        </p:nvSpPr>
        <p:spPr>
          <a:xfrm>
            <a:off x="7452320" y="4571843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CZ</a:t>
            </a:r>
            <a:r>
              <a:rPr lang="cs-CZ" dirty="0"/>
              <a:t>, PL, HU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0BFFFA3-E4A4-4EB1-ABDC-9435A5490AF8}"/>
              </a:ext>
            </a:extLst>
          </p:cNvPr>
          <p:cNvSpPr txBox="1"/>
          <p:nvPr/>
        </p:nvSpPr>
        <p:spPr>
          <a:xfrm>
            <a:off x="3046523" y="5013176"/>
            <a:ext cx="1813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/>
              <a:t>Royalties</a:t>
            </a:r>
            <a:r>
              <a:rPr lang="en-US" sz="1200" dirty="0"/>
              <a:t> /</a:t>
            </a:r>
            <a:r>
              <a:rPr lang="cs-CZ" sz="1200" dirty="0"/>
              <a:t> </a:t>
            </a:r>
            <a:endParaRPr lang="en-US" sz="1200" dirty="0"/>
          </a:p>
          <a:p>
            <a:r>
              <a:rPr lang="cs-CZ" sz="1200" dirty="0" err="1"/>
              <a:t>Interests</a:t>
            </a:r>
            <a:endParaRPr lang="cs-CZ" sz="1200" dirty="0"/>
          </a:p>
        </p:txBody>
      </p:sp>
      <p:cxnSp>
        <p:nvCxnSpPr>
          <p:cNvPr id="31" name="Connector: Curved 30">
            <a:extLst>
              <a:ext uri="{FF2B5EF4-FFF2-40B4-BE49-F238E27FC236}">
                <a16:creationId xmlns:a16="http://schemas.microsoft.com/office/drawing/2014/main" id="{33A45F48-EB05-4A16-8CF6-884BFEF858B8}"/>
              </a:ext>
            </a:extLst>
          </p:cNvPr>
          <p:cNvCxnSpPr>
            <a:cxnSpLocks/>
            <a:stCxn id="2" idx="3"/>
            <a:endCxn id="34" idx="3"/>
          </p:cNvCxnSpPr>
          <p:nvPr/>
        </p:nvCxnSpPr>
        <p:spPr bwMode="auto">
          <a:xfrm flipV="1">
            <a:off x="6076394" y="1916832"/>
            <a:ext cx="7774" cy="1654725"/>
          </a:xfrm>
          <a:prstGeom prst="curvedConnector3">
            <a:avLst>
              <a:gd name="adj1" fmla="val 7941523"/>
            </a:avLst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202" name="Group 8201">
            <a:extLst>
              <a:ext uri="{FF2B5EF4-FFF2-40B4-BE49-F238E27FC236}">
                <a16:creationId xmlns:a16="http://schemas.microsoft.com/office/drawing/2014/main" id="{0A0C38FF-A926-4CC7-A6F8-F0F90EAE586A}"/>
              </a:ext>
            </a:extLst>
          </p:cNvPr>
          <p:cNvGrpSpPr/>
          <p:nvPr/>
        </p:nvGrpSpPr>
        <p:grpSpPr>
          <a:xfrm>
            <a:off x="4675319" y="5099591"/>
            <a:ext cx="1539099" cy="1062443"/>
            <a:chOff x="5688124" y="4470102"/>
            <a:chExt cx="1539099" cy="1062443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AA28F2E3-13A2-4903-8C8D-90528A6AC3F2}"/>
                </a:ext>
              </a:extLst>
            </p:cNvPr>
            <p:cNvSpPr/>
            <p:nvPr/>
          </p:nvSpPr>
          <p:spPr bwMode="auto">
            <a:xfrm>
              <a:off x="5931079" y="4470102"/>
              <a:ext cx="1296144" cy="72008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dk1">
                  <a:shade val="95000"/>
                  <a:satMod val="105000"/>
                </a:schemeClr>
              </a:solidFill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360363" marR="0" indent="-36036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ea typeface="ＭＳ Ｐゴシック" pitchFamily="-110" charset="-128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5D10413C-5703-4E54-BD39-3FA123915E0F}"/>
                </a:ext>
              </a:extLst>
            </p:cNvPr>
            <p:cNvSpPr/>
            <p:nvPr/>
          </p:nvSpPr>
          <p:spPr bwMode="auto">
            <a:xfrm>
              <a:off x="5832140" y="4637091"/>
              <a:ext cx="1296144" cy="72008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dk1">
                  <a:shade val="95000"/>
                  <a:satMod val="105000"/>
                </a:schemeClr>
              </a:solidFill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360363" marR="0" indent="-36036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ea typeface="ＭＳ Ｐゴシック" pitchFamily="-110" charset="-128"/>
              </a:endParaRPr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604AB113-0209-494F-AEBF-5C9A60110845}"/>
                </a:ext>
              </a:extLst>
            </p:cNvPr>
            <p:cNvGrpSpPr/>
            <p:nvPr/>
          </p:nvGrpSpPr>
          <p:grpSpPr>
            <a:xfrm>
              <a:off x="5688124" y="4812465"/>
              <a:ext cx="1404156" cy="720080"/>
              <a:chOff x="3455876" y="2996952"/>
              <a:chExt cx="1404156" cy="720080"/>
            </a:xfrm>
          </p:grpSpPr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BE372686-F0FB-4C24-9590-6E5C94FC91D1}"/>
                  </a:ext>
                </a:extLst>
              </p:cNvPr>
              <p:cNvSpPr/>
              <p:nvPr/>
            </p:nvSpPr>
            <p:spPr bwMode="auto">
              <a:xfrm>
                <a:off x="3491880" y="2996952"/>
                <a:ext cx="1296144" cy="720080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>
                <a:solidFill>
                  <a:schemeClr val="dk1">
                    <a:shade val="95000"/>
                    <a:satMod val="105000"/>
                  </a:schemeClr>
                </a:solidFill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360363" marR="0" indent="-360363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</a:pPr>
                <a:endParaRPr kumimoji="0" lang="cs-CZ" sz="22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Verdana" pitchFamily="34" charset="0"/>
                  <a:ea typeface="ＭＳ Ｐゴシック" pitchFamily="-110" charset="-128"/>
                </a:endParaRP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D4D390B8-077B-48DD-BD62-93A57D396941}"/>
                  </a:ext>
                </a:extLst>
              </p:cNvPr>
              <p:cNvSpPr txBox="1"/>
              <p:nvPr/>
            </p:nvSpPr>
            <p:spPr>
              <a:xfrm>
                <a:off x="3455876" y="3172326"/>
                <a:ext cx="140415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dirty="0" err="1"/>
                  <a:t>OpCo</a:t>
                </a:r>
                <a:endParaRPr lang="cs-CZ" dirty="0"/>
              </a:p>
            </p:txBody>
          </p:sp>
        </p:grpSp>
      </p:grpSp>
      <p:cxnSp>
        <p:nvCxnSpPr>
          <p:cNvPr id="70" name="Connector: Curved 69">
            <a:extLst>
              <a:ext uri="{FF2B5EF4-FFF2-40B4-BE49-F238E27FC236}">
                <a16:creationId xmlns:a16="http://schemas.microsoft.com/office/drawing/2014/main" id="{4529042E-DDE6-4302-AD1D-E5678EB5DB3B}"/>
              </a:ext>
            </a:extLst>
          </p:cNvPr>
          <p:cNvCxnSpPr>
            <a:cxnSpLocks/>
            <a:stCxn id="2" idx="1"/>
            <a:endCxn id="44" idx="1"/>
          </p:cNvCxnSpPr>
          <p:nvPr/>
        </p:nvCxnSpPr>
        <p:spPr bwMode="auto">
          <a:xfrm rot="10800000" flipV="1">
            <a:off x="4675320" y="3571556"/>
            <a:ext cx="104931" cy="2230437"/>
          </a:xfrm>
          <a:prstGeom prst="curvedConnector3">
            <a:avLst>
              <a:gd name="adj1" fmla="val 735418"/>
            </a:avLst>
          </a:prstGeom>
          <a:ln>
            <a:solidFill>
              <a:schemeClr val="tx1"/>
            </a:solidFill>
            <a:prstDash val="solid"/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846A5353-CC28-4368-86A1-20B2229FDE1E}"/>
              </a:ext>
            </a:extLst>
          </p:cNvPr>
          <p:cNvSpPr txBox="1"/>
          <p:nvPr/>
        </p:nvSpPr>
        <p:spPr>
          <a:xfrm>
            <a:off x="367774" y="3849758"/>
            <a:ext cx="2533614" cy="2123658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u="sng" dirty="0"/>
              <a:t>Lokální (CZ) daňový zákon</a:t>
            </a:r>
            <a:r>
              <a:rPr lang="en-US" sz="1200" u="sng" dirty="0"/>
              <a:t>:</a:t>
            </a:r>
          </a:p>
          <a:p>
            <a:pPr marL="171450" indent="-171450">
              <a:buFontTx/>
              <a:buChar char="-"/>
            </a:pPr>
            <a:r>
              <a:rPr lang="cs-CZ" sz="1200" dirty="0" err="1"/>
              <a:t>Interests</a:t>
            </a:r>
            <a:r>
              <a:rPr lang="cs-CZ" sz="1200" dirty="0"/>
              <a:t>, </a:t>
            </a:r>
            <a:r>
              <a:rPr lang="cs-CZ" sz="1200" dirty="0" err="1"/>
              <a:t>Royalties</a:t>
            </a:r>
            <a:r>
              <a:rPr lang="cs-CZ" sz="1200" dirty="0"/>
              <a:t> – 15%/35% WHT</a:t>
            </a:r>
          </a:p>
          <a:p>
            <a:endParaRPr lang="cs-CZ" sz="1200" dirty="0"/>
          </a:p>
          <a:p>
            <a:r>
              <a:rPr lang="cs-CZ" sz="1200" u="sng" dirty="0"/>
              <a:t>EU I-R </a:t>
            </a:r>
            <a:r>
              <a:rPr lang="cs-CZ" sz="1200" u="sng" dirty="0" err="1"/>
              <a:t>Directive</a:t>
            </a:r>
            <a:r>
              <a:rPr lang="cs-CZ" sz="1200" u="sng" dirty="0"/>
              <a:t>:</a:t>
            </a:r>
          </a:p>
          <a:p>
            <a:pPr marL="171450" indent="-171450">
              <a:buFontTx/>
              <a:buChar char="-"/>
            </a:pPr>
            <a:r>
              <a:rPr lang="cs-CZ" sz="1200" dirty="0"/>
              <a:t>Osvobození možné (žádost)</a:t>
            </a:r>
          </a:p>
          <a:p>
            <a:endParaRPr lang="cs-CZ" sz="1200" u="sng" dirty="0"/>
          </a:p>
          <a:p>
            <a:r>
              <a:rPr lang="cs-CZ" sz="1200" u="sng" dirty="0"/>
              <a:t>DTT CZ-NL:</a:t>
            </a:r>
          </a:p>
          <a:p>
            <a:pPr marL="171450" indent="-171450">
              <a:buFontTx/>
              <a:buChar char="-"/>
            </a:pPr>
            <a:r>
              <a:rPr lang="cs-CZ" sz="1200" dirty="0" err="1"/>
              <a:t>Interests</a:t>
            </a:r>
            <a:r>
              <a:rPr lang="cs-CZ" sz="1200" dirty="0"/>
              <a:t> – 0% WHT</a:t>
            </a:r>
          </a:p>
          <a:p>
            <a:pPr marL="171450" indent="-171450">
              <a:buFontTx/>
              <a:buChar char="-"/>
            </a:pPr>
            <a:r>
              <a:rPr lang="cs-CZ" sz="1200" dirty="0" err="1"/>
              <a:t>Royalties</a:t>
            </a:r>
            <a:r>
              <a:rPr lang="cs-CZ" sz="1200" dirty="0"/>
              <a:t> – 5% WHT</a:t>
            </a:r>
          </a:p>
          <a:p>
            <a:pPr marL="171450" indent="-171450">
              <a:buFontTx/>
              <a:buChar char="-"/>
            </a:pPr>
            <a:r>
              <a:rPr lang="cs-CZ" sz="1200" dirty="0"/>
              <a:t>MLI?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22BBDA1-15CE-487A-BA0B-97218A93393F}"/>
              </a:ext>
            </a:extLst>
          </p:cNvPr>
          <p:cNvGrpSpPr/>
          <p:nvPr/>
        </p:nvGrpSpPr>
        <p:grpSpPr>
          <a:xfrm>
            <a:off x="4788024" y="1556792"/>
            <a:ext cx="1296144" cy="720080"/>
            <a:chOff x="3491880" y="2996952"/>
            <a:chExt cx="1296144" cy="720080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BA0C5B31-32E2-40ED-89D7-99A0D9341F56}"/>
                </a:ext>
              </a:extLst>
            </p:cNvPr>
            <p:cNvSpPr/>
            <p:nvPr/>
          </p:nvSpPr>
          <p:spPr bwMode="auto">
            <a:xfrm>
              <a:off x="3491880" y="2996952"/>
              <a:ext cx="1296144" cy="72008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360363" marR="0" indent="-360363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Verdana" pitchFamily="34" charset="0"/>
                <a:ea typeface="ＭＳ Ｐゴシック" pitchFamily="-110" charset="-128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FD432A17-7AD3-49E6-82DE-B06543AEEFEE}"/>
                </a:ext>
              </a:extLst>
            </p:cNvPr>
            <p:cNvSpPr txBox="1"/>
            <p:nvPr/>
          </p:nvSpPr>
          <p:spPr>
            <a:xfrm>
              <a:off x="3563512" y="3140968"/>
              <a:ext cx="1162732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 err="1"/>
                <a:t>USCo</a:t>
              </a:r>
              <a:endParaRPr lang="cs-CZ" sz="1200" dirty="0"/>
            </a:p>
          </p:txBody>
        </p:sp>
      </p:grp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A76C6BD-9E27-40E0-B596-00873F80BA9A}"/>
              </a:ext>
            </a:extLst>
          </p:cNvPr>
          <p:cNvCxnSpPr>
            <a:cxnSpLocks/>
          </p:cNvCxnSpPr>
          <p:nvPr/>
        </p:nvCxnSpPr>
        <p:spPr bwMode="auto">
          <a:xfrm>
            <a:off x="2987824" y="2664605"/>
            <a:ext cx="546566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1D04BDA0-1361-4B70-9E46-05076D84DF8C}"/>
              </a:ext>
            </a:extLst>
          </p:cNvPr>
          <p:cNvSpPr txBox="1"/>
          <p:nvPr/>
        </p:nvSpPr>
        <p:spPr>
          <a:xfrm>
            <a:off x="7913429" y="2143037"/>
            <a:ext cx="1080114" cy="369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US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F1B75BE-897D-451A-B94F-35C32164DB88}"/>
              </a:ext>
            </a:extLst>
          </p:cNvPr>
          <p:cNvSpPr txBox="1"/>
          <p:nvPr/>
        </p:nvSpPr>
        <p:spPr>
          <a:xfrm>
            <a:off x="6736477" y="2847578"/>
            <a:ext cx="1813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Dividend</a:t>
            </a:r>
          </a:p>
        </p:txBody>
      </p:sp>
      <p:sp>
        <p:nvSpPr>
          <p:cNvPr id="52" name="Title 1">
            <a:extLst>
              <a:ext uri="{FF2B5EF4-FFF2-40B4-BE49-F238E27FC236}">
                <a16:creationId xmlns:a16="http://schemas.microsoft.com/office/drawing/2014/main" id="{EC43508B-0423-4F81-89D0-11A398FD1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260499"/>
            <a:ext cx="8244656" cy="720378"/>
          </a:xfrm>
        </p:spPr>
        <p:txBody>
          <a:bodyPr/>
          <a:lstStyle/>
          <a:p>
            <a: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Základní principy mezinárodního zdanění</a:t>
            </a:r>
            <a:b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</a:br>
            <a:r>
              <a:rPr lang="cs-CZ" sz="2800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- </a:t>
            </a:r>
            <a:r>
              <a:rPr lang="en-US" sz="2800" dirty="0" err="1">
                <a:solidFill>
                  <a:srgbClr val="0F1B3B"/>
                </a:solidFill>
                <a:latin typeface="+mn-lt"/>
                <a:ea typeface="+mn-ea"/>
                <a:cs typeface="+mn-cs"/>
              </a:rPr>
              <a:t>modelov</a:t>
            </a:r>
            <a:r>
              <a:rPr lang="cs-CZ" sz="2800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ý příklad struktury</a:t>
            </a:r>
            <a:endParaRPr lang="en-US" sz="2800" b="1" dirty="0">
              <a:solidFill>
                <a:srgbClr val="0F1B3B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53" name="Connector: Curved 52">
            <a:extLst>
              <a:ext uri="{FF2B5EF4-FFF2-40B4-BE49-F238E27FC236}">
                <a16:creationId xmlns:a16="http://schemas.microsoft.com/office/drawing/2014/main" id="{29120D7D-3D5D-49D7-89D3-E1DD1E0C8474}"/>
              </a:ext>
            </a:extLst>
          </p:cNvPr>
          <p:cNvCxnSpPr>
            <a:cxnSpLocks/>
          </p:cNvCxnSpPr>
          <p:nvPr/>
        </p:nvCxnSpPr>
        <p:spPr bwMode="auto">
          <a:xfrm rot="10800000" flipV="1">
            <a:off x="3131840" y="5999359"/>
            <a:ext cx="1502274" cy="1509"/>
          </a:xfrm>
          <a:prstGeom prst="curvedConnector3">
            <a:avLst>
              <a:gd name="adj1" fmla="val 50000"/>
            </a:avLst>
          </a:prstGeom>
          <a:ln cap="rnd">
            <a:solidFill>
              <a:schemeClr val="tx1"/>
            </a:solidFill>
            <a:prstDash val="solid"/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3E0A2610-4EFA-44D4-985F-E258C3D741C9}"/>
              </a:ext>
            </a:extLst>
          </p:cNvPr>
          <p:cNvSpPr txBox="1"/>
          <p:nvPr/>
        </p:nvSpPr>
        <p:spPr>
          <a:xfrm>
            <a:off x="3074753" y="6027779"/>
            <a:ext cx="1813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/>
              <a:t>Operating</a:t>
            </a:r>
            <a:r>
              <a:rPr lang="cs-CZ" sz="1200" dirty="0"/>
              <a:t> </a:t>
            </a:r>
            <a:r>
              <a:rPr lang="cs-CZ" sz="1200" dirty="0" err="1"/>
              <a:t>Income</a:t>
            </a:r>
            <a:endParaRPr lang="cs-CZ" sz="1200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B7FD0C4-EB4D-4694-8446-8D01BBA890ED}"/>
              </a:ext>
            </a:extLst>
          </p:cNvPr>
          <p:cNvSpPr txBox="1"/>
          <p:nvPr/>
        </p:nvSpPr>
        <p:spPr>
          <a:xfrm>
            <a:off x="367774" y="1616406"/>
            <a:ext cx="2548042" cy="1569660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u="sng" dirty="0"/>
              <a:t>Lokální (NL) daňový zákon</a:t>
            </a:r>
            <a:r>
              <a:rPr lang="en-US" sz="1200" u="sng" dirty="0"/>
              <a:t>:</a:t>
            </a:r>
          </a:p>
          <a:p>
            <a:pPr marL="171450" indent="-171450">
              <a:buFontTx/>
              <a:buChar char="-"/>
            </a:pPr>
            <a:r>
              <a:rPr lang="cs-CZ" sz="1200" dirty="0"/>
              <a:t>CIT – daňové režimy</a:t>
            </a:r>
          </a:p>
          <a:p>
            <a:pPr marL="171450" indent="-171450">
              <a:buFontTx/>
              <a:buChar char="-"/>
            </a:pPr>
            <a:r>
              <a:rPr lang="cs-CZ" sz="1200" dirty="0"/>
              <a:t>Dividend – 15% WHT</a:t>
            </a:r>
          </a:p>
          <a:p>
            <a:pPr marL="171450" indent="-171450">
              <a:buFontTx/>
              <a:buChar char="-"/>
            </a:pPr>
            <a:r>
              <a:rPr lang="cs-CZ" sz="1200" dirty="0"/>
              <a:t>Osvobození možné?</a:t>
            </a:r>
          </a:p>
          <a:p>
            <a:pPr marL="171450" indent="-171450">
              <a:buFontTx/>
              <a:buChar char="-"/>
            </a:pPr>
            <a:endParaRPr lang="cs-CZ" sz="1200" dirty="0"/>
          </a:p>
          <a:p>
            <a:r>
              <a:rPr lang="cs-CZ" sz="1200" u="sng" dirty="0"/>
              <a:t>DTT US-NL:</a:t>
            </a:r>
          </a:p>
          <a:p>
            <a:pPr marL="171450" indent="-171450">
              <a:buFontTx/>
              <a:buChar char="-"/>
            </a:pPr>
            <a:r>
              <a:rPr lang="cs-CZ" sz="1200" dirty="0"/>
              <a:t>Dividend – 0-15% WHT</a:t>
            </a:r>
          </a:p>
          <a:p>
            <a:pPr marL="171450" indent="-171450">
              <a:buFontTx/>
              <a:buChar char="-"/>
            </a:pPr>
            <a:r>
              <a:rPr lang="cs-CZ" sz="1200" dirty="0"/>
              <a:t>MLI?</a:t>
            </a:r>
          </a:p>
        </p:txBody>
      </p:sp>
    </p:spTree>
    <p:extLst>
      <p:ext uri="{BB962C8B-B14F-4D97-AF65-F5344CB8AC3E}">
        <p14:creationId xmlns:p14="http://schemas.microsoft.com/office/powerpoint/2010/main" val="1566626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B2591A5-7E9D-482B-B7A7-55C75CEB98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9752" y="2348880"/>
            <a:ext cx="6804495" cy="976362"/>
          </a:xfrm>
        </p:spPr>
        <p:txBody>
          <a:bodyPr/>
          <a:lstStyle/>
          <a:p>
            <a:pPr algn="ctr"/>
            <a:r>
              <a:rPr lang="cs-CZ" sz="2800" b="1" dirty="0">
                <a:solidFill>
                  <a:srgbClr val="0F1B3B"/>
                </a:solidFill>
                <a:latin typeface="+mn-lt"/>
                <a:ea typeface="+mn-ea"/>
                <a:cs typeface="+mn-cs"/>
              </a:rPr>
              <a:t>Historické daňově plánovací struktury</a:t>
            </a:r>
            <a:br>
              <a:rPr lang="cs-CZ" sz="2800" dirty="0"/>
            </a:br>
            <a:br>
              <a:rPr lang="cs-CZ" sz="2800" b="1" dirty="0">
                <a:solidFill>
                  <a:srgbClr val="0F1B3B"/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9410779"/>
      </p:ext>
    </p:extLst>
  </p:cSld>
  <p:clrMapOvr>
    <a:masterClrMapping/>
  </p:clrMapOvr>
</p:sld>
</file>

<file path=ppt/theme/theme1.xml><?xml version="1.0" encoding="utf-8"?>
<a:theme xmlns:a="http://schemas.openxmlformats.org/drawingml/2006/main" name="Alpiq_PowerPoint-Vorlage_02_2016_E">
  <a:themeElements>
    <a:clrScheme name="Xamax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F1B3B"/>
      </a:accent1>
      <a:accent2>
        <a:srgbClr val="FF9400"/>
      </a:accent2>
      <a:accent3>
        <a:srgbClr val="0077AD"/>
      </a:accent3>
      <a:accent4>
        <a:srgbClr val="66ADCE"/>
      </a:accent4>
      <a:accent5>
        <a:srgbClr val="FCC100"/>
      </a:accent5>
      <a:accent6>
        <a:srgbClr val="C6C0B8"/>
      </a:accent6>
      <a:hlink>
        <a:srgbClr val="000000"/>
      </a:hlink>
      <a:folHlink>
        <a:srgbClr val="000000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Alpiq">
        <a:dk1>
          <a:sysClr val="windowText" lastClr="000000"/>
        </a:dk1>
        <a:lt1>
          <a:sysClr val="window" lastClr="FFFFFF"/>
        </a:lt1>
        <a:dk2>
          <a:srgbClr val="000000"/>
        </a:dk2>
        <a:lt2>
          <a:srgbClr val="FFFFFF"/>
        </a:lt2>
        <a:accent1>
          <a:srgbClr val="0F1B3B"/>
        </a:accent1>
        <a:accent2>
          <a:srgbClr val="FF9400"/>
        </a:accent2>
        <a:accent3>
          <a:srgbClr val="0077AD"/>
        </a:accent3>
        <a:accent4>
          <a:srgbClr val="66ADCE"/>
        </a:accent4>
        <a:accent5>
          <a:srgbClr val="FCC100"/>
        </a:accent5>
        <a:accent6>
          <a:srgbClr val="C6C0B8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Dark Orange">
      <a:srgbClr val="FA6200"/>
    </a:custClr>
    <a:custClr name="Warm Orange">
      <a:srgbClr val="FF9400"/>
    </a:custClr>
    <a:custClr name="Light Orange">
      <a:srgbClr val="FCC100"/>
    </a:custClr>
    <a:custClr name="Dark Blue">
      <a:srgbClr val="0F1B3B"/>
    </a:custClr>
    <a:custClr name="Light Blue">
      <a:srgbClr val="0077AD"/>
    </a:custClr>
    <a:custClr name="Light Blue 60%">
      <a:srgbClr val="66ADCE"/>
    </a:custClr>
    <a:custClr name="cool Green">
      <a:srgbClr val="5A9664"/>
    </a:custClr>
    <a:custClr name="Warm Grey">
      <a:srgbClr val="A09689"/>
    </a:custClr>
    <a:custClr name="Warm Grey 60%">
      <a:srgbClr val="C6C0B8"/>
    </a:custClr>
  </a:custClr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Alpiq_PowerPoint-Vorlage_02_2016_E</Template>
  <TotalTime>69</TotalTime>
  <Words>1586</Words>
  <Application>Microsoft Office PowerPoint</Application>
  <PresentationFormat>On-screen Show (4:3)</PresentationFormat>
  <Paragraphs>254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Symbol</vt:lpstr>
      <vt:lpstr>Verdana</vt:lpstr>
      <vt:lpstr>Alpiq_PowerPoint-Vorlage_02_2016_E</vt:lpstr>
      <vt:lpstr>Mezinárodní zdanění korporací </vt:lpstr>
      <vt:lpstr>Osnova přednášky</vt:lpstr>
      <vt:lpstr>Představení</vt:lpstr>
      <vt:lpstr>Uvedení do problematiky mezinárodního zdanění  </vt:lpstr>
      <vt:lpstr>Co je mezinárodní zdanění?</vt:lpstr>
      <vt:lpstr>Základní principy mezinárodního zdanění – zákon o daních z příjmů</vt:lpstr>
      <vt:lpstr>Základní principy mezinárodního zdanění - mezinárodní smlouvy</vt:lpstr>
      <vt:lpstr>Základní principy mezinárodního zdanění - modelový příklad struktury</vt:lpstr>
      <vt:lpstr>Historické daňově plánovací struktury  </vt:lpstr>
      <vt:lpstr>Historické daňové struktury  – US corporation</vt:lpstr>
      <vt:lpstr>Historické daňové struktury  – NetApp (Dánský soud C-117/2016)</vt:lpstr>
      <vt:lpstr>Historické daňové struktury  – další příklady mezinárodních struktur</vt:lpstr>
      <vt:lpstr>Historické daňové struktury  – české příklady (debt-push down)</vt:lpstr>
      <vt:lpstr>Historické daňové struktury  – české příklady (debt-equity swap)</vt:lpstr>
      <vt:lpstr>Nové trendy v rámci potírání daňově plánovacích struktur   </vt:lpstr>
      <vt:lpstr>Nové trendy v potírání daňových struktur - Base erosion and profit shifting</vt:lpstr>
      <vt:lpstr>Nové trendy v potírání daňových struktur - nepovolené daňové plánování</vt:lpstr>
      <vt:lpstr>Nové trendy v potírání daňových struktur - nepovolené daňové plánování</vt:lpstr>
      <vt:lpstr>Daňové řízení korporace – zkušenosti z praxe   </vt:lpstr>
      <vt:lpstr>Daňové řízení korporace - zkušenosti z praxe</vt:lpstr>
      <vt:lpstr>Závěr a Dotazy</vt:lpstr>
      <vt:lpstr>Poděkování a kontakt</vt:lpstr>
    </vt:vector>
  </TitlesOfParts>
  <Company>ALPIQ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VAT – fixed establishment CIT – permanent establishment in energy business</dc:title>
  <dc:creator>Babický Michal</dc:creator>
  <cp:lastModifiedBy>Šindelář Jakub</cp:lastModifiedBy>
  <cp:revision>313</cp:revision>
  <cp:lastPrinted>2019-07-02T15:12:26Z</cp:lastPrinted>
  <dcterms:created xsi:type="dcterms:W3CDTF">2018-03-08T15:09:19Z</dcterms:created>
  <dcterms:modified xsi:type="dcterms:W3CDTF">2022-04-01T09:52:32Z</dcterms:modified>
</cp:coreProperties>
</file>