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1" r:id="rId3"/>
    <p:sldId id="272" r:id="rId4"/>
    <p:sldId id="273" r:id="rId5"/>
    <p:sldId id="345" r:id="rId6"/>
    <p:sldId id="350" r:id="rId7"/>
    <p:sldId id="258" r:id="rId8"/>
    <p:sldId id="259" r:id="rId9"/>
    <p:sldId id="260" r:id="rId10"/>
    <p:sldId id="261" r:id="rId11"/>
    <p:sldId id="262" r:id="rId12"/>
    <p:sldId id="263" r:id="rId13"/>
    <p:sldId id="348" r:id="rId14"/>
    <p:sldId id="349" r:id="rId15"/>
    <p:sldId id="337" r:id="rId16"/>
    <p:sldId id="278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AAB7E-818F-4E2F-8FFB-33037241E10E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0E097-4A43-4DF4-9A68-7257AA9DFA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09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48DE2-B80C-4E9D-AB32-A4F063D61F8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98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6231a1fc6_0_4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6231a1fc6_0_43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4820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772646c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772646cbf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3637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772646cb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772646cbf_0_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535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772646cb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772646cbf_0_1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9727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6231a1fc6_0_19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6231a1fc6_0_19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383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c6231a1fc6_0_4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c6231a1fc6_0_43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6426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c6231a1fc6_0_19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c6231a1fc6_0_190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0352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6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29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663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624134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cs" smtClean="0"/>
              <a:pPr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176330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43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55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49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4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29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0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09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53AE-596A-4037-877E-2CB0EDE1048A}" type="datetimeFigureOut">
              <a:rPr lang="cs-CZ" smtClean="0"/>
              <a:t>15.2.2022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57AAC-361B-48AB-8795-61C053C81E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61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sk-SK" dirty="0"/>
            </a:br>
            <a:br>
              <a:rPr lang="sk-SK" dirty="0"/>
            </a:br>
            <a:r>
              <a:rPr lang="cs-CZ" dirty="0"/>
              <a:t>MPF_UOKK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Nepeněžité vklady</a:t>
            </a:r>
            <a:br>
              <a:rPr lang="cs-CZ" dirty="0"/>
            </a:br>
            <a:r>
              <a:rPr lang="cs-CZ" dirty="0"/>
              <a:t>Oceňovací rozdíl</a:t>
            </a:r>
            <a:br>
              <a:rPr lang="cs-CZ" dirty="0"/>
            </a:br>
            <a:r>
              <a:rPr lang="cs-CZ" dirty="0"/>
              <a:t>Goodwill</a:t>
            </a:r>
            <a:br>
              <a:rPr lang="cs-CZ" dirty="0"/>
            </a:br>
            <a:br>
              <a:rPr lang="sk-SK" dirty="0"/>
            </a:b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4585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 algn="l"/>
            <a:r>
              <a:rPr lang="cs"/>
              <a:t>Goodwill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65425" y="1931600"/>
            <a:ext cx="8520600" cy="36663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55000" lnSpcReduction="20000"/>
          </a:bodyPr>
          <a:lstStyle/>
          <a:p>
            <a:pPr>
              <a:buChar char="-"/>
            </a:pPr>
            <a:r>
              <a:rPr lang="cs"/>
              <a:t>“kladný nebo záporný </a:t>
            </a:r>
            <a:r>
              <a:rPr lang="cs">
                <a:solidFill>
                  <a:srgbClr val="FF0000"/>
                </a:solidFill>
              </a:rPr>
              <a:t>rozdíl</a:t>
            </a:r>
            <a:r>
              <a:rPr lang="cs"/>
              <a:t> mezi </a:t>
            </a:r>
            <a:r>
              <a:rPr lang="cs" b="1">
                <a:solidFill>
                  <a:srgbClr val="FF0000"/>
                </a:solidFill>
              </a:rPr>
              <a:t>oceněním obchodního závodu</a:t>
            </a:r>
            <a:r>
              <a:rPr lang="cs"/>
              <a:t> nabytého převodem nebo přechodem za úplatu, vkladem nebo oceněním majetku a závazků v rámci přeměn obchodní korporace a souhrnem jeho</a:t>
            </a:r>
            <a:r>
              <a:rPr lang="cs">
                <a:solidFill>
                  <a:srgbClr val="FF0000"/>
                </a:solidFill>
              </a:rPr>
              <a:t> individuálně přeceněných složek majetku sníženým o převzaté dluhy</a:t>
            </a:r>
            <a:r>
              <a:rPr lang="cs"/>
              <a:t>”</a:t>
            </a:r>
            <a:endParaRPr>
              <a:solidFill>
                <a:srgbClr val="FF0000"/>
              </a:solidFill>
            </a:endParaRPr>
          </a:p>
          <a:p>
            <a:pPr indent="0">
              <a:spcBef>
                <a:spcPts val="1200"/>
              </a:spcBef>
              <a:buNone/>
            </a:pPr>
            <a:r>
              <a:rPr lang="cs" b="1">
                <a:solidFill>
                  <a:srgbClr val="FF0000"/>
                </a:solidFill>
                <a:highlight>
                  <a:srgbClr val="B7B7B7"/>
                </a:highlight>
              </a:rPr>
              <a:t>= tržní hodnota firmy - aktiva</a:t>
            </a:r>
            <a:r>
              <a:rPr lang="cs" sz="1043" b="1">
                <a:solidFill>
                  <a:srgbClr val="FF0000"/>
                </a:solidFill>
                <a:highlight>
                  <a:srgbClr val="B7B7B7"/>
                </a:highlight>
              </a:rPr>
              <a:t> (IP)</a:t>
            </a:r>
            <a:r>
              <a:rPr lang="cs" b="1">
                <a:solidFill>
                  <a:srgbClr val="FF0000"/>
                </a:solidFill>
                <a:highlight>
                  <a:srgbClr val="B7B7B7"/>
                </a:highlight>
              </a:rPr>
              <a:t> snížená o závazky</a:t>
            </a:r>
            <a:r>
              <a:rPr lang="cs" sz="1043" b="1">
                <a:solidFill>
                  <a:srgbClr val="FF0000"/>
                </a:solidFill>
                <a:highlight>
                  <a:srgbClr val="B7B7B7"/>
                </a:highlight>
              </a:rPr>
              <a:t> (IP)</a:t>
            </a:r>
            <a:endParaRPr b="1">
              <a:solidFill>
                <a:srgbClr val="FF0000"/>
              </a:solidFill>
              <a:highlight>
                <a:srgbClr val="B7B7B7"/>
              </a:highlight>
            </a:endParaRPr>
          </a:p>
          <a:p>
            <a:pPr marL="0" indent="457200">
              <a:spcBef>
                <a:spcPts val="1200"/>
              </a:spcBef>
              <a:buNone/>
            </a:pPr>
            <a:r>
              <a:rPr lang="cs"/>
              <a:t>= pověst, jméno podniku, služby nebo výrobku</a:t>
            </a:r>
            <a:endParaRPr/>
          </a:p>
          <a:p>
            <a:pPr>
              <a:lnSpc>
                <a:spcPct val="150000"/>
              </a:lnSpc>
              <a:spcBef>
                <a:spcPts val="1200"/>
              </a:spcBef>
              <a:buChar char="-"/>
            </a:pPr>
            <a:r>
              <a:rPr lang="cs"/>
              <a:t>vysoký goodwill -&gt; známé společnosti, značky</a:t>
            </a:r>
            <a:endParaRPr/>
          </a:p>
          <a:p>
            <a:pPr>
              <a:lnSpc>
                <a:spcPct val="150000"/>
              </a:lnSpc>
              <a:buChar char="-"/>
            </a:pPr>
            <a:r>
              <a:rPr lang="cs"/>
              <a:t>odráží postavení na trhu, kvalitu a tradici</a:t>
            </a:r>
            <a:endParaRPr/>
          </a:p>
          <a:p>
            <a:pPr>
              <a:lnSpc>
                <a:spcPct val="150000"/>
              </a:lnSpc>
              <a:buChar char="-"/>
            </a:pPr>
            <a:r>
              <a:rPr lang="cs"/>
              <a:t>zvyšuje hodnotu podniku</a:t>
            </a:r>
            <a:endParaRPr/>
          </a:p>
          <a:p>
            <a:pPr>
              <a:lnSpc>
                <a:spcPct val="150000"/>
              </a:lnSpc>
              <a:buChar char="-"/>
            </a:pPr>
            <a:r>
              <a:rPr lang="cs"/>
              <a:t>nestálost v čase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632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 algn="l"/>
            <a:r>
              <a:rPr lang="cs"/>
              <a:t>Goodwill - odpisování</a:t>
            </a: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62500" lnSpcReduction="20000"/>
          </a:bodyPr>
          <a:lstStyle/>
          <a:p>
            <a:pPr>
              <a:buChar char="-"/>
            </a:pPr>
            <a:r>
              <a:rPr lang="cs">
                <a:solidFill>
                  <a:srgbClr val="FF0000"/>
                </a:solidFill>
              </a:rPr>
              <a:t>kladný </a:t>
            </a:r>
            <a:r>
              <a:rPr lang="cs"/>
              <a:t>goodwill se účetně odpisuje rovnoměrně nejpozději do </a:t>
            </a:r>
            <a:r>
              <a:rPr lang="cs">
                <a:solidFill>
                  <a:srgbClr val="FF0000"/>
                </a:solidFill>
              </a:rPr>
              <a:t>5 let </a:t>
            </a:r>
            <a:r>
              <a:rPr lang="cs"/>
              <a:t>od nabytí obchodního závodu </a:t>
            </a:r>
            <a:r>
              <a:rPr lang="cs">
                <a:solidFill>
                  <a:srgbClr val="FF0000"/>
                </a:solidFill>
              </a:rPr>
              <a:t>do nákladů</a:t>
            </a:r>
            <a:r>
              <a:rPr lang="cs"/>
              <a:t>, v případě přeměny obchodní korporace se tento goodwill odpisuje do nákladů od rozhodného dne přeměny.</a:t>
            </a:r>
            <a:endParaRPr/>
          </a:p>
          <a:p>
            <a:pPr indent="0">
              <a:spcBef>
                <a:spcPts val="1200"/>
              </a:spcBef>
              <a:buNone/>
            </a:pPr>
            <a:endParaRPr/>
          </a:p>
          <a:p>
            <a:pPr>
              <a:buChar char="-"/>
            </a:pPr>
            <a:r>
              <a:rPr lang="cs">
                <a:solidFill>
                  <a:srgbClr val="FF0000"/>
                </a:solidFill>
              </a:rPr>
              <a:t>záporný</a:t>
            </a:r>
            <a:r>
              <a:rPr lang="cs"/>
              <a:t> goodwill se odpisuje rovnoměrně nejpozději do 5 let od nabytí obchodního závodu </a:t>
            </a:r>
            <a:r>
              <a:rPr lang="cs">
                <a:solidFill>
                  <a:srgbClr val="FF0000"/>
                </a:solidFill>
              </a:rPr>
              <a:t>do výnosů</a:t>
            </a:r>
            <a:r>
              <a:rPr lang="cs"/>
              <a:t>, v případě přeměny obchodní korporace se tento goodwill odpisuje do výnosů od rozhodného dne přeměny</a:t>
            </a:r>
            <a:endParaRPr/>
          </a:p>
          <a:p>
            <a:pPr indent="0">
              <a:buNone/>
            </a:pPr>
            <a:endParaRPr/>
          </a:p>
          <a:p>
            <a:pPr>
              <a:spcAft>
                <a:spcPts val="1200"/>
              </a:spcAft>
              <a:buChar char="-"/>
            </a:pPr>
            <a:r>
              <a:rPr lang="cs"/>
              <a:t>o případnou následnou</a:t>
            </a:r>
            <a:r>
              <a:rPr lang="cs">
                <a:solidFill>
                  <a:srgbClr val="FF0000"/>
                </a:solidFill>
              </a:rPr>
              <a:t> změnu kupní ceny</a:t>
            </a:r>
            <a:r>
              <a:rPr lang="cs"/>
              <a:t> obchodního závodu se upraví hodnota goodwillu nebo záporného goodwillu, a to </a:t>
            </a:r>
            <a:r>
              <a:rPr lang="cs">
                <a:solidFill>
                  <a:srgbClr val="FF0000"/>
                </a:solidFill>
              </a:rPr>
              <a:t>beze změny doby odpisování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1211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 algn="l"/>
            <a:r>
              <a:rPr lang="cs"/>
              <a:t>Goodwill</a:t>
            </a:r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77500" lnSpcReduction="20000"/>
          </a:bodyPr>
          <a:lstStyle/>
          <a:p>
            <a:pPr>
              <a:buChar char="-"/>
            </a:pPr>
            <a:r>
              <a:rPr lang="cs" dirty="0"/>
              <a:t>účtový rozvrh </a:t>
            </a:r>
            <a:endParaRPr dirty="0"/>
          </a:p>
          <a:p>
            <a:pPr lvl="1" indent="-336550">
              <a:buSzPts val="1700"/>
              <a:buChar char="➜"/>
            </a:pPr>
            <a:r>
              <a:rPr lang="cs" sz="1700" dirty="0">
                <a:solidFill>
                  <a:srgbClr val="FF0000"/>
                </a:solidFill>
              </a:rPr>
              <a:t>015</a:t>
            </a:r>
            <a:r>
              <a:rPr lang="cs" sz="1700" dirty="0"/>
              <a:t> - Goodwill</a:t>
            </a:r>
            <a:endParaRPr sz="1700" dirty="0"/>
          </a:p>
          <a:p>
            <a:pPr lvl="1" indent="-336550">
              <a:buSzPts val="1700"/>
              <a:buChar char="➜"/>
            </a:pPr>
            <a:r>
              <a:rPr lang="cs" sz="1700" dirty="0">
                <a:solidFill>
                  <a:srgbClr val="FF0000"/>
                </a:solidFill>
              </a:rPr>
              <a:t>075</a:t>
            </a:r>
            <a:r>
              <a:rPr lang="cs" sz="1700" dirty="0"/>
              <a:t> - Oprávky ke goodwillu</a:t>
            </a:r>
            <a:endParaRPr sz="1700" dirty="0"/>
          </a:p>
          <a:p>
            <a:pPr lvl="1" indent="-336550">
              <a:buSzPts val="1700"/>
              <a:buChar char="➜"/>
            </a:pPr>
            <a:r>
              <a:rPr lang="cs" sz="1700" dirty="0">
                <a:solidFill>
                  <a:srgbClr val="FF0000"/>
                </a:solidFill>
              </a:rPr>
              <a:t>557</a:t>
            </a:r>
            <a:r>
              <a:rPr lang="cs" sz="1700" dirty="0"/>
              <a:t> - </a:t>
            </a:r>
            <a:r>
              <a:rPr lang="cs-CZ" sz="1700" dirty="0"/>
              <a:t>Odpis kladného goodwillu a aktivního oceňovacího rozdílu k nabytému majetku</a:t>
            </a:r>
            <a:endParaRPr sz="1700" dirty="0"/>
          </a:p>
          <a:p>
            <a:pPr lvl="1" indent="-336550">
              <a:buSzPts val="1700"/>
              <a:buChar char="➜"/>
            </a:pPr>
            <a:r>
              <a:rPr lang="cs" sz="1700" dirty="0">
                <a:solidFill>
                  <a:srgbClr val="FF0000"/>
                </a:solidFill>
              </a:rPr>
              <a:t>648</a:t>
            </a:r>
            <a:r>
              <a:rPr lang="cs" sz="1700" dirty="0"/>
              <a:t> - Ostatní provozní výnosy</a:t>
            </a:r>
            <a:endParaRPr sz="1700" dirty="0"/>
          </a:p>
          <a:p>
            <a:pPr>
              <a:spcBef>
                <a:spcPts val="1000"/>
              </a:spcBef>
              <a:buChar char="-"/>
            </a:pPr>
            <a:r>
              <a:rPr lang="cs" dirty="0"/>
              <a:t>dlouhodobý nehmotný majetek</a:t>
            </a:r>
            <a:endParaRPr dirty="0"/>
          </a:p>
          <a:p>
            <a:pPr>
              <a:buChar char="-"/>
            </a:pPr>
            <a:r>
              <a:rPr lang="cs" dirty="0"/>
              <a:t>nejpřesnější hodnota = při prodeji </a:t>
            </a:r>
            <a:endParaRPr dirty="0"/>
          </a:p>
          <a:p>
            <a:pPr>
              <a:buChar char="-"/>
            </a:pPr>
            <a:r>
              <a:rPr lang="cs" dirty="0"/>
              <a:t>dělíme na goodwill nabytý koupí / goodwill nabytý vkladem nebo přeměnou</a:t>
            </a:r>
            <a:endParaRPr dirty="0"/>
          </a:p>
          <a:p>
            <a:pPr lvl="1" indent="-336550">
              <a:buSzPts val="1700"/>
              <a:buChar char="-"/>
            </a:pPr>
            <a:r>
              <a:rPr lang="cs" sz="1700" dirty="0"/>
              <a:t>při vkladu </a:t>
            </a:r>
            <a:r>
              <a:rPr lang="cs" sz="1700" dirty="0">
                <a:solidFill>
                  <a:srgbClr val="FF0000"/>
                </a:solidFill>
              </a:rPr>
              <a:t>není</a:t>
            </a:r>
            <a:r>
              <a:rPr lang="cs" sz="1700" dirty="0"/>
              <a:t> daňově uznatelnou položkou</a:t>
            </a:r>
            <a:endParaRPr sz="1700" dirty="0"/>
          </a:p>
          <a:p>
            <a:pPr>
              <a:buChar char="-"/>
            </a:pPr>
            <a:r>
              <a:rPr lang="cs" dirty="0"/>
              <a:t>není stanovena hranice -&gt; účtuje se o něm vždy, pokud není 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3580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600742"/>
              </p:ext>
            </p:extLst>
          </p:nvPr>
        </p:nvGraphicFramePr>
        <p:xfrm>
          <a:off x="251520" y="542277"/>
          <a:ext cx="8352928" cy="5553015"/>
        </p:xfrm>
        <a:graphic>
          <a:graphicData uri="http://schemas.openxmlformats.org/drawingml/2006/table">
            <a:tbl>
              <a:tblPr/>
              <a:tblGrid>
                <a:gridCol w="1609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6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6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3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176">
                <a:tc>
                  <a:txBody>
                    <a:bodyPr/>
                    <a:lstStyle/>
                    <a:p>
                      <a:r>
                        <a:rPr lang="cs-CZ" sz="1400" dirty="0"/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1400" dirty="0"/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Goodwill</a:t>
                      </a:r>
                      <a:endParaRPr lang="cs-CZ" sz="1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Oceňovací rozdíl k nabytému majetku</a:t>
                      </a:r>
                      <a:endParaRPr lang="cs-CZ" sz="1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901">
                <a:tc rowSpan="4"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Účetní</a:t>
                      </a:r>
                      <a:r>
                        <a:rPr lang="cs-CZ" sz="1400" b="1" baseline="0" dirty="0"/>
                        <a:t> odpis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1400" b="1" dirty="0"/>
                        <a:t>Kategorie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Nehmotný majetek</a:t>
                      </a:r>
                    </a:p>
                    <a:p>
                      <a:r>
                        <a:rPr lang="cs-CZ" sz="1400" dirty="0"/>
                        <a:t>Vykazovaný na řádku rozvahy B.I.3.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Hmotný majetek</a:t>
                      </a:r>
                    </a:p>
                    <a:p>
                      <a:r>
                        <a:rPr lang="cs-CZ" sz="1400" dirty="0"/>
                        <a:t>Vykazovaný na řádku rozvahy B.II.3.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17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b="1" dirty="0"/>
                        <a:t>Účetní skupina – účet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015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097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38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Účetní odepisování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- účtování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Kladný</a:t>
                      </a:r>
                    </a:p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- Do nákladů 557/075</a:t>
                      </a:r>
                    </a:p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Záporný</a:t>
                      </a:r>
                    </a:p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- Do výnosů 075/648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Kladný</a:t>
                      </a:r>
                    </a:p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- Do nákladů 557/098 Záporný</a:t>
                      </a:r>
                    </a:p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- Do výnosů 098/648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00B050"/>
                          </a:solidFill>
                        </a:rPr>
                        <a:t>Účetní odepisování 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sz="1400" b="1" dirty="0">
                          <a:solidFill>
                            <a:srgbClr val="00B050"/>
                          </a:solidFill>
                        </a:rPr>
                        <a:t>- doba</a:t>
                      </a:r>
                      <a:endParaRPr lang="cs-CZ" sz="1400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50"/>
                          </a:solidFill>
                        </a:rPr>
                        <a:t>60 měsíců rovnoměrně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00B050"/>
                          </a:solidFill>
                        </a:rPr>
                        <a:t>180 měsíců rovnoměrně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392">
                <a:tc rowSpan="4"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Daňový</a:t>
                      </a:r>
                      <a:r>
                        <a:rPr lang="cs-CZ" sz="1400" b="1" baseline="0" dirty="0"/>
                        <a:t> odpis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Daňový odpis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180 měsíců rovnoměrně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180 měsíců rovnoměrně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3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Daňová uznatelnost</a:t>
                      </a:r>
                      <a:endParaRPr lang="cs-CZ" sz="1400" dirty="0"/>
                    </a:p>
                    <a:p>
                      <a:r>
                        <a:rPr lang="cs-CZ" sz="1400" b="1" dirty="0"/>
                        <a:t>odpisů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Koupě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ANO - § 23 odst. 15 ZDP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ANO - § 23 odst. 15 ZDP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3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FF0000"/>
                          </a:solidFill>
                        </a:rPr>
                        <a:t>Vklad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0000"/>
                          </a:solidFill>
                        </a:rPr>
                        <a:t>NE - § 25 odst. 1 písm. zh ZDP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FF0000"/>
                          </a:solidFill>
                        </a:rPr>
                        <a:t>NE - § 25 odst. 1 písm. zh ZDP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3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Přeměna</a:t>
                      </a:r>
                      <a:endParaRPr lang="cs-CZ" sz="1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NE - § 25 odst. 1 písm. zh ZDP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NE - § 25 odst. 1 písm. zh ZDP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267744" y="116632"/>
            <a:ext cx="57606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Porovnání goodwillu a oceňovacího rozdílu k nabytému majetku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845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Oceňovací rozdíl </a:t>
            </a:r>
            <a:r>
              <a:rPr lang="cs-CZ" dirty="0"/>
              <a:t>= </a:t>
            </a:r>
          </a:p>
          <a:p>
            <a:pPr marL="0" indent="0">
              <a:buNone/>
            </a:pPr>
            <a:r>
              <a:rPr lang="cs-CZ" dirty="0"/>
              <a:t>Reálná (tržní) hodnota – (Aktiva v účetní hodnotě – Závazky v účetní hodnotě)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Goodwill</a:t>
            </a:r>
            <a:r>
              <a:rPr lang="cs-CZ" dirty="0"/>
              <a:t> = </a:t>
            </a:r>
          </a:p>
          <a:p>
            <a:r>
              <a:rPr lang="cs-CZ" dirty="0"/>
              <a:t>Reálná (tržní) hodnota – (Aktiva individuálně přeceněná – Závazky individuálně přeceněné)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721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3D375-A51D-4D3E-91BC-02AB8AAF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 mezi GOODWILLEM a OCEŇOVACÍM ROZDÍLEM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94D9DF-AF75-4A11-9F1E-C9F13F8F0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nabyvatel podniku </a:t>
            </a:r>
            <a:r>
              <a:rPr lang="cs-CZ" dirty="0">
                <a:solidFill>
                  <a:srgbClr val="FF0000"/>
                </a:solidFill>
              </a:rPr>
              <a:t>provede individuální přecenění </a:t>
            </a:r>
            <a:r>
              <a:rPr lang="cs-CZ" dirty="0"/>
              <a:t>jednotlivých složek majetku = rozdíl je považován za </a:t>
            </a:r>
            <a:r>
              <a:rPr lang="cs-CZ" b="1" dirty="0">
                <a:solidFill>
                  <a:srgbClr val="FF0000"/>
                </a:solidFill>
              </a:rPr>
              <a:t>goodwill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nabyvatel </a:t>
            </a:r>
            <a:r>
              <a:rPr lang="cs-CZ" dirty="0">
                <a:solidFill>
                  <a:srgbClr val="FF0000"/>
                </a:solidFill>
              </a:rPr>
              <a:t>neprovede individuální přecen</a:t>
            </a:r>
            <a:r>
              <a:rPr lang="cs-CZ" dirty="0"/>
              <a:t>ění = jedná se o </a:t>
            </a:r>
            <a:r>
              <a:rPr lang="cs-CZ" b="1" dirty="0">
                <a:solidFill>
                  <a:srgbClr val="FF0000"/>
                </a:solidFill>
              </a:rPr>
              <a:t>oceňovací rozdíl </a:t>
            </a:r>
            <a:r>
              <a:rPr lang="cs-CZ" dirty="0"/>
              <a:t>k nabytému majetku.</a:t>
            </a:r>
          </a:p>
        </p:txBody>
      </p:sp>
    </p:spTree>
    <p:extLst>
      <p:ext uri="{BB962C8B-B14F-4D97-AF65-F5344CB8AC3E}">
        <p14:creationId xmlns:p14="http://schemas.microsoft.com/office/powerpoint/2010/main" val="708506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/>
              <a:t>zákon č. 90/2012 Sb., o obchodních korporacích</a:t>
            </a:r>
          </a:p>
          <a:p>
            <a:endParaRPr lang="cs-CZ" sz="2800" i="1" dirty="0"/>
          </a:p>
          <a:p>
            <a:r>
              <a:rPr lang="cs-CZ" sz="2800" i="1" dirty="0"/>
              <a:t>Účetnictví přeměn obchodních korporací – Jaroslav Sedláček</a:t>
            </a:r>
          </a:p>
          <a:p>
            <a:endParaRPr lang="cs-CZ" sz="2800" dirty="0"/>
          </a:p>
          <a:p>
            <a:r>
              <a:rPr lang="cs-CZ" sz="2800" i="1" dirty="0"/>
              <a:t>http://portal.pohoda.cz/zakon-a-pravo/finance-a-dane/nepenezity-vklad-do-spolecnosti/</a:t>
            </a:r>
            <a:endParaRPr lang="cs-CZ" sz="2800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16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b="1" dirty="0"/>
              <a:t>Nepeněžité vklady </a:t>
            </a:r>
            <a:br>
              <a:rPr lang="cs-CZ" sz="6000" b="1" dirty="0"/>
            </a:br>
            <a:r>
              <a:rPr lang="cs-CZ" sz="6000" b="1" dirty="0"/>
              <a:t>obchodních korporací</a:t>
            </a:r>
          </a:p>
        </p:txBody>
      </p:sp>
    </p:spTree>
    <p:extLst>
      <p:ext uri="{BB962C8B-B14F-4D97-AF65-F5344CB8AC3E}">
        <p14:creationId xmlns:p14="http://schemas.microsoft.com/office/powerpoint/2010/main" val="332747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 OBCHODNÍCH KORPORACÍ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i="1" dirty="0"/>
              <a:t>= </a:t>
            </a:r>
            <a:r>
              <a:rPr lang="cs-CZ" sz="2800" b="1" i="1" dirty="0"/>
              <a:t>peněžní vyjádření hodnoty předmětu vkladu </a:t>
            </a:r>
            <a:r>
              <a:rPr lang="cs-CZ" sz="2600" i="1" dirty="0"/>
              <a:t>do základního kapitálu obchodní korporace (jmenovitá/účetní hodnota akcie)</a:t>
            </a:r>
          </a:p>
          <a:p>
            <a:pPr marL="0" indent="0">
              <a:buNone/>
            </a:pPr>
            <a:endParaRPr lang="cs-CZ" sz="2400" i="1" dirty="0">
              <a:latin typeface="Book Antiqua" panose="02040602050305030304" pitchFamily="18" charset="0"/>
            </a:endParaRPr>
          </a:p>
          <a:p>
            <a:r>
              <a:rPr lang="cs-CZ" sz="2800" b="1" dirty="0"/>
              <a:t>zákon</a:t>
            </a:r>
            <a:r>
              <a:rPr lang="cs-CZ" sz="2800" dirty="0"/>
              <a:t> </a:t>
            </a:r>
            <a:r>
              <a:rPr lang="cs-CZ" sz="2800" b="1" dirty="0"/>
              <a:t>č. 90/2012</a:t>
            </a:r>
            <a:r>
              <a:rPr lang="cs-CZ" sz="2800" dirty="0"/>
              <a:t> </a:t>
            </a:r>
            <a:r>
              <a:rPr lang="cs-CZ" sz="2800" b="1" dirty="0"/>
              <a:t>Sb., o obchodních korporacích</a:t>
            </a:r>
            <a:endParaRPr lang="cs-CZ" sz="2800" dirty="0"/>
          </a:p>
          <a:p>
            <a:pPr marL="0" indent="0">
              <a:buNone/>
            </a:pPr>
            <a:endParaRPr lang="cs-CZ" sz="2400" i="1" dirty="0">
              <a:latin typeface="Book Antiqua" panose="02040602050305030304" pitchFamily="18" charset="0"/>
            </a:endParaRPr>
          </a:p>
          <a:p>
            <a:r>
              <a:rPr lang="cs-CZ" sz="2800" dirty="0"/>
              <a:t>Předmětem vkladu je věc, kterou se společník zavazuje vložit do OK za účelem nabytí nebo zvýšení účasti v ní = </a:t>
            </a:r>
            <a:r>
              <a:rPr lang="cs-CZ" b="1" dirty="0"/>
              <a:t>vkladová povinnost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90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NEPENĚŽITÉ VKLADY 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dirty="0">
                <a:latin typeface="Book Antiqua" panose="02040602050305030304" pitchFamily="18" charset="0"/>
              </a:rPr>
              <a:t>= nefinanční vklady, jejich ocenění </a:t>
            </a:r>
            <a:r>
              <a:rPr lang="cs-CZ" sz="3600" b="1" dirty="0">
                <a:latin typeface="Book Antiqua" panose="02040602050305030304" pitchFamily="18" charset="0"/>
              </a:rPr>
              <a:t>je možné zjistit a vyjádřit v penězích</a:t>
            </a:r>
          </a:p>
          <a:p>
            <a:pPr marL="0" indent="0">
              <a:buNone/>
            </a:pPr>
            <a:endParaRPr lang="cs-CZ" b="1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cs-CZ" sz="3600" i="1" dirty="0"/>
              <a:t>Např.: </a:t>
            </a:r>
          </a:p>
          <a:p>
            <a:pPr lvl="1"/>
            <a:r>
              <a:rPr lang="cs-CZ" sz="3600" i="1" dirty="0"/>
              <a:t>movité věci</a:t>
            </a:r>
          </a:p>
          <a:p>
            <a:pPr lvl="1"/>
            <a:r>
              <a:rPr lang="cs-CZ" sz="3600" i="1" dirty="0"/>
              <a:t>nemovité věci</a:t>
            </a:r>
          </a:p>
          <a:p>
            <a:pPr lvl="1"/>
            <a:r>
              <a:rPr lang="cs-CZ" sz="3600" i="1" dirty="0"/>
              <a:t>závod</a:t>
            </a:r>
          </a:p>
          <a:p>
            <a:pPr lvl="1"/>
            <a:r>
              <a:rPr lang="cs-CZ" sz="3600" i="1" dirty="0"/>
              <a:t>pohledávky</a:t>
            </a:r>
          </a:p>
          <a:p>
            <a:pPr lvl="1"/>
            <a:r>
              <a:rPr lang="cs-CZ" sz="3600" i="1" dirty="0"/>
              <a:t>právo</a:t>
            </a:r>
          </a:p>
          <a:p>
            <a:endParaRPr lang="cs-CZ" dirty="0"/>
          </a:p>
          <a:p>
            <a:r>
              <a:rPr lang="cs-CZ" sz="3600" dirty="0"/>
              <a:t>Nepeněžitým vkladem není práce ani služba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4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493424"/>
            <a:ext cx="6858000" cy="2387600"/>
          </a:xfrm>
        </p:spPr>
        <p:txBody>
          <a:bodyPr>
            <a:normAutofit/>
          </a:bodyPr>
          <a:lstStyle/>
          <a:p>
            <a:r>
              <a:rPr lang="cs-CZ" b="1" dirty="0"/>
              <a:t>Oceňovací rozdíl a goodwill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66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 algn="l"/>
            <a:r>
              <a:rPr lang="cs"/>
              <a:t>Oceňovací rozdíl k nabytému majetku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604900" cy="3594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indent="-340677">
              <a:buSzPts val="1765"/>
              <a:buChar char="-"/>
            </a:pPr>
            <a:r>
              <a:rPr lang="cs" sz="1765"/>
              <a:t>Oceňovací rozdíl k nabytému majetku představuje </a:t>
            </a:r>
            <a:r>
              <a:rPr lang="cs" sz="1765">
                <a:solidFill>
                  <a:srgbClr val="FF0000"/>
                </a:solidFill>
              </a:rPr>
              <a:t>rozdíl mezi oceněním obchodního závodu </a:t>
            </a:r>
            <a:r>
              <a:rPr lang="cs" sz="1765"/>
              <a:t>(nebo jeho části) nabytého převodem nebo přechodem za úplatu, vkladem nebo oceněním majetku a závazků v rámci přeměn obchodní korporace </a:t>
            </a:r>
            <a:r>
              <a:rPr lang="cs" sz="1765">
                <a:solidFill>
                  <a:srgbClr val="FF0000"/>
                </a:solidFill>
              </a:rPr>
              <a:t>a souhrnem ocenění </a:t>
            </a:r>
            <a:r>
              <a:rPr lang="cs" sz="1765"/>
              <a:t>jeho jednotlivých složek majetku </a:t>
            </a:r>
            <a:r>
              <a:rPr lang="cs" sz="1765">
                <a:solidFill>
                  <a:srgbClr val="FF0000"/>
                </a:solidFill>
              </a:rPr>
              <a:t>v účetnictví </a:t>
            </a:r>
            <a:r>
              <a:rPr lang="cs" sz="1765"/>
              <a:t>účetní jednotky prodávající, vkládající, zanikající nebo rozdělované odštěpením </a:t>
            </a:r>
            <a:r>
              <a:rPr lang="cs" sz="1765">
                <a:solidFill>
                  <a:srgbClr val="FF0000"/>
                </a:solidFill>
              </a:rPr>
              <a:t>sníženým o převzaté dluhy</a:t>
            </a:r>
            <a:endParaRPr sz="1765">
              <a:solidFill>
                <a:srgbClr val="FF0000"/>
              </a:solidFill>
            </a:endParaRPr>
          </a:p>
          <a:p>
            <a:pPr indent="-340677">
              <a:buClr>
                <a:srgbClr val="FFFFFF"/>
              </a:buClr>
              <a:buSzPts val="1765"/>
              <a:buChar char="➔"/>
            </a:pPr>
            <a:r>
              <a:rPr lang="cs" sz="1765">
                <a:solidFill>
                  <a:srgbClr val="FFFFFF"/>
                </a:solidFill>
              </a:rPr>
              <a:t>Nabyvatel platí za obchodní závod kupní cenu (reálnou nebo tržní hodnotu), ale v jeho účetnictví budou jednotlivé položky vykázány v ocenění, které měl v účetnictví vkladatel</a:t>
            </a:r>
            <a:endParaRPr sz="1765">
              <a:solidFill>
                <a:srgbClr val="FFFFFF"/>
              </a:solidFill>
            </a:endParaRPr>
          </a:p>
          <a:p>
            <a:pPr indent="-340677">
              <a:buClr>
                <a:srgbClr val="FFFFFF"/>
              </a:buClr>
              <a:buSzPts val="1765"/>
              <a:buChar char="➔"/>
            </a:pPr>
            <a:r>
              <a:rPr lang="cs" sz="1765">
                <a:solidFill>
                  <a:srgbClr val="FFFFFF"/>
                </a:solidFill>
              </a:rPr>
              <a:t>Mezi účetním (historickým) oceněním a tržním (znaleckým) oceněním vkladu vzniká diference, která se jmenuje oceňovací rozdíl k nabytému majetku</a:t>
            </a:r>
            <a:endParaRPr sz="1765">
              <a:solidFill>
                <a:srgbClr val="FFFFFF"/>
              </a:solidFill>
            </a:endParaRPr>
          </a:p>
          <a:p>
            <a:pPr indent="0"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1665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49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 algn="l"/>
            <a:r>
              <a:rPr lang="cs"/>
              <a:t>Oceňovací rozdíl k nabytému majetku</a:t>
            </a:r>
            <a:endParaRPr/>
          </a:p>
          <a:p>
            <a:pPr algn="l"/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953275"/>
            <a:ext cx="8606400" cy="3659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indent="-320040">
              <a:buSzPts val="1440"/>
              <a:buChar char="-"/>
            </a:pPr>
            <a:r>
              <a:rPr lang="cs" sz="1440" dirty="0"/>
              <a:t>Oceňovací rozdíl k nabytému majetku může nabývat kladnou (aktivní) nebo zápornou (pasivní) hodnotu</a:t>
            </a:r>
            <a:endParaRPr sz="1440" dirty="0"/>
          </a:p>
          <a:p>
            <a:pPr marL="0" indent="0">
              <a:spcBef>
                <a:spcPts val="1200"/>
              </a:spcBef>
              <a:buSzPts val="440"/>
              <a:buNone/>
            </a:pPr>
            <a:endParaRPr sz="92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>
              <a:buSzPts val="440"/>
              <a:buNone/>
            </a:pPr>
            <a:endParaRPr sz="920" dirty="0"/>
          </a:p>
          <a:p>
            <a:pPr indent="0">
              <a:spcBef>
                <a:spcPts val="1200"/>
              </a:spcBef>
              <a:buSzPts val="440"/>
              <a:buNone/>
            </a:pPr>
            <a:endParaRPr sz="920" dirty="0"/>
          </a:p>
          <a:p>
            <a:pPr indent="-320040">
              <a:spcBef>
                <a:spcPts val="1200"/>
              </a:spcBef>
              <a:buSzPts val="1440"/>
              <a:buChar char="-"/>
            </a:pPr>
            <a:r>
              <a:rPr lang="cs" sz="1440" dirty="0"/>
              <a:t>V rozvaze se oceňovací rozdíl k nabytému majetku vykazuje mezi dlouhodobým hmotným majetkem</a:t>
            </a:r>
            <a:endParaRPr sz="1440" dirty="0"/>
          </a:p>
          <a:p>
            <a:pPr indent="-320040">
              <a:buSzPts val="1440"/>
              <a:buChar char="-"/>
            </a:pPr>
            <a:r>
              <a:rPr lang="cs" sz="1440" dirty="0"/>
              <a:t>V účetnictví se využívají účty:</a:t>
            </a:r>
            <a:endParaRPr sz="1440" dirty="0"/>
          </a:p>
          <a:p>
            <a:pPr marL="0" indent="0">
              <a:spcBef>
                <a:spcPts val="1200"/>
              </a:spcBef>
              <a:buSzPts val="440"/>
              <a:buNone/>
            </a:pPr>
            <a:r>
              <a:rPr lang="cs" sz="1440" dirty="0"/>
              <a:t>097–Oceňovací rozdíl k nabytému majetku</a:t>
            </a:r>
            <a:endParaRPr sz="1440" dirty="0"/>
          </a:p>
          <a:p>
            <a:pPr marL="0" indent="0">
              <a:spcBef>
                <a:spcPts val="1200"/>
              </a:spcBef>
              <a:buSzPts val="440"/>
              <a:buNone/>
            </a:pPr>
            <a:r>
              <a:rPr lang="cs" sz="1440" dirty="0"/>
              <a:t>098–Oprávky k oceňování rozdílu k nabytému majetku</a:t>
            </a:r>
            <a:endParaRPr sz="1440" dirty="0"/>
          </a:p>
          <a:p>
            <a:pPr marL="0" indent="0">
              <a:spcBef>
                <a:spcPts val="1200"/>
              </a:spcBef>
              <a:buSzPts val="440"/>
              <a:buNone/>
            </a:pPr>
            <a:r>
              <a:rPr lang="cs" sz="1440" dirty="0"/>
              <a:t>557–</a:t>
            </a:r>
            <a:r>
              <a:rPr lang="cs-CZ" sz="1440" dirty="0"/>
              <a:t>Odpis kladného goodwillu a aktivního oceňovacího rozdílu k nabytému majetku</a:t>
            </a:r>
            <a:endParaRPr lang="cs" sz="1440" dirty="0"/>
          </a:p>
          <a:p>
            <a:pPr marL="0" indent="0">
              <a:spcBef>
                <a:spcPts val="1200"/>
              </a:spcBef>
              <a:buSzPts val="440"/>
              <a:buNone/>
            </a:pPr>
            <a:r>
              <a:rPr lang="cs" sz="1440" dirty="0"/>
              <a:t>648–Ostatní provozní výnosy</a:t>
            </a:r>
            <a:endParaRPr sz="144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SzPts val="440"/>
              <a:buNone/>
            </a:pPr>
            <a:endParaRPr sz="1000" dirty="0"/>
          </a:p>
        </p:txBody>
      </p:sp>
      <p:sp>
        <p:nvSpPr>
          <p:cNvPr id="73" name="Google Shape;73;p15"/>
          <p:cNvSpPr/>
          <p:nvPr/>
        </p:nvSpPr>
        <p:spPr>
          <a:xfrm>
            <a:off x="467544" y="2492896"/>
            <a:ext cx="5444100" cy="5727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c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cs" baseline="-25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(NM)</a:t>
            </a:r>
            <a:r>
              <a:rPr lang="c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= Reálná (tržní) hodnota – (Aktiva</a:t>
            </a:r>
            <a:r>
              <a:rPr lang="cs" baseline="-25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(ÚH)</a:t>
            </a:r>
            <a:r>
              <a:rPr lang="c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– Závazky</a:t>
            </a:r>
            <a:r>
              <a:rPr lang="cs" baseline="-25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(ÚH)</a:t>
            </a:r>
            <a:r>
              <a:rPr lang="c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23502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548680"/>
            <a:ext cx="8520600" cy="5727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0000"/>
          </a:bodyPr>
          <a:lstStyle/>
          <a:p>
            <a:pPr algn="l"/>
            <a:r>
              <a:rPr lang="cs" dirty="0"/>
              <a:t>Odpisování oceňovacího rozdílu k nabytému majetku</a:t>
            </a:r>
            <a:endParaRPr dirty="0"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70000" lnSpcReduction="20000"/>
          </a:bodyPr>
          <a:lstStyle/>
          <a:p>
            <a:pPr>
              <a:buChar char="-"/>
            </a:pPr>
            <a:r>
              <a:rPr lang="cs"/>
              <a:t>Aktivní oceňovací rozdíl k nabytému majetku se odpisuje rovnoměrně 180 měsíců od nabytí obchodního závodu do nákladů MD účtu 557</a:t>
            </a:r>
            <a:endParaRPr/>
          </a:p>
          <a:p>
            <a:pPr>
              <a:buClr>
                <a:srgbClr val="FF0000"/>
              </a:buClr>
              <a:buChar char="➔"/>
            </a:pPr>
            <a:r>
              <a:rPr lang="cs">
                <a:solidFill>
                  <a:srgbClr val="FF0000"/>
                </a:solidFill>
              </a:rPr>
              <a:t>odpis: 557/098</a:t>
            </a:r>
            <a:endParaRPr>
              <a:solidFill>
                <a:srgbClr val="FF0000"/>
              </a:solidFill>
            </a:endParaRPr>
          </a:p>
          <a:p>
            <a:pPr>
              <a:buChar char="-"/>
            </a:pPr>
            <a:r>
              <a:rPr lang="cs"/>
              <a:t>Pasivní oceňovací rozdíl k nabytému majetku se odpisuje rovnoměrně 180 měsíců od nabytí obchodního závodu do výnosů na D účtu 648</a:t>
            </a:r>
            <a:endParaRPr/>
          </a:p>
          <a:p>
            <a:pPr>
              <a:buClr>
                <a:srgbClr val="FF0000"/>
              </a:buClr>
              <a:buChar char="➔"/>
            </a:pPr>
            <a:r>
              <a:rPr lang="cs">
                <a:solidFill>
                  <a:srgbClr val="FF0000"/>
                </a:solidFill>
              </a:rPr>
              <a:t>odpis: 098/648</a:t>
            </a:r>
            <a:endParaRPr>
              <a:solidFill>
                <a:srgbClr val="FF0000"/>
              </a:solidFill>
            </a:endParaRPr>
          </a:p>
          <a:p>
            <a:pPr>
              <a:buChar char="-"/>
            </a:pPr>
            <a:r>
              <a:rPr lang="cs"/>
              <a:t>Pokud součástí nabytého majetku </a:t>
            </a:r>
            <a:r>
              <a:rPr lang="cs">
                <a:solidFill>
                  <a:srgbClr val="FF0000"/>
                </a:solidFill>
              </a:rPr>
              <a:t>nejsou</a:t>
            </a:r>
            <a:r>
              <a:rPr lang="cs"/>
              <a:t> aktiva s dobou použitelnosti </a:t>
            </a:r>
            <a:r>
              <a:rPr lang="cs">
                <a:solidFill>
                  <a:srgbClr val="FF0000"/>
                </a:solidFill>
              </a:rPr>
              <a:t>delší než 15</a:t>
            </a:r>
            <a:r>
              <a:rPr lang="cs"/>
              <a:t> let, může účetní jednotka zvolit dobu odpisování </a:t>
            </a:r>
            <a:r>
              <a:rPr lang="cs">
                <a:solidFill>
                  <a:srgbClr val="FF0000"/>
                </a:solidFill>
              </a:rPr>
              <a:t>kratší než je 180 měsíců</a:t>
            </a:r>
            <a:r>
              <a:rPr lang="cs"/>
              <a:t>, zdůvodní to v příloze účetní závěrky</a:t>
            </a:r>
            <a:endParaRPr/>
          </a:p>
          <a:p>
            <a:pPr>
              <a:buChar char="-"/>
            </a:pPr>
            <a:r>
              <a:rPr lang="cs"/>
              <a:t>Neodepsaná část aktivního či pasivního rozdílu se </a:t>
            </a:r>
            <a:r>
              <a:rPr lang="cs">
                <a:solidFill>
                  <a:srgbClr val="FF0000"/>
                </a:solidFill>
              </a:rPr>
              <a:t>jednorázově odepíše</a:t>
            </a:r>
            <a:r>
              <a:rPr lang="cs"/>
              <a:t> při vyřazení poslední složky dlouhodobého hmotného nebo nehmotného majetku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27445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6001" y="1541828"/>
            <a:ext cx="6153275" cy="35417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5" name="Google Shape;85;p17"/>
          <p:cNvSpPr txBox="1"/>
          <p:nvPr/>
        </p:nvSpPr>
        <p:spPr>
          <a:xfrm>
            <a:off x="3614238" y="5139975"/>
            <a:ext cx="19968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cs">
                <a:solidFill>
                  <a:srgbClr val="FFFFFF"/>
                </a:solidFill>
                <a:latin typeface="Average"/>
                <a:ea typeface="Average"/>
                <a:cs typeface="Average"/>
                <a:sym typeface="Average"/>
              </a:rPr>
              <a:t>Zobrazení oceňovacího rozdílu v rozvaze</a:t>
            </a:r>
            <a:endParaRPr>
              <a:solidFill>
                <a:srgbClr val="FFFFFF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  <p:extLst>
      <p:ext uri="{BB962C8B-B14F-4D97-AF65-F5344CB8AC3E}">
        <p14:creationId xmlns:p14="http://schemas.microsoft.com/office/powerpoint/2010/main" val="17170710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935</Words>
  <Application>Microsoft Office PowerPoint</Application>
  <PresentationFormat>Předvádění na obrazovce (4:3)</PresentationFormat>
  <Paragraphs>133</Paragraphs>
  <Slides>16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Average</vt:lpstr>
      <vt:lpstr>Book Antiqua</vt:lpstr>
      <vt:lpstr>Calibri</vt:lpstr>
      <vt:lpstr>Motiv systému Office</vt:lpstr>
      <vt:lpstr>  MPF_UOKK   Nepeněžité vklady Oceňovací rozdíl Goodwill   </vt:lpstr>
      <vt:lpstr>Nepeněžité vklady  obchodních korporací</vt:lpstr>
      <vt:lpstr>VKLADY OBCHODNÍCH KORPORACÍ</vt:lpstr>
      <vt:lpstr>NEPENĚŽITÉ VKLADY OK</vt:lpstr>
      <vt:lpstr>Oceňovací rozdíl a goodwill </vt:lpstr>
      <vt:lpstr>Oceňovací rozdíl k nabytému majetku</vt:lpstr>
      <vt:lpstr>Oceňovací rozdíl k nabytému majetku </vt:lpstr>
      <vt:lpstr>Odpisování oceňovacího rozdílu k nabytému majetku</vt:lpstr>
      <vt:lpstr>Prezentace aplikace PowerPoint</vt:lpstr>
      <vt:lpstr>Goodwill</vt:lpstr>
      <vt:lpstr>Goodwill - odpisování</vt:lpstr>
      <vt:lpstr>Goodwill</vt:lpstr>
      <vt:lpstr>Prezentace aplikace PowerPoint</vt:lpstr>
      <vt:lpstr>Vzorce</vt:lpstr>
      <vt:lpstr>Rozdíl mezi GOODWILLEM a OCEŇOVACÍM ROZDÍLEM </vt:lpstr>
      <vt:lpstr>Použité zdroje: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Vymedzenie obchodnej korporácie a jej imania</dc:title>
  <dc:creator>George</dc:creator>
  <cp:lastModifiedBy>Jana Hvozdenská</cp:lastModifiedBy>
  <cp:revision>26</cp:revision>
  <cp:lastPrinted>2022-02-15T16:00:09Z</cp:lastPrinted>
  <dcterms:created xsi:type="dcterms:W3CDTF">2017-03-11T08:16:54Z</dcterms:created>
  <dcterms:modified xsi:type="dcterms:W3CDTF">2022-02-15T16:16:28Z</dcterms:modified>
</cp:coreProperties>
</file>