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3" r:id="rId4"/>
    <p:sldId id="286" r:id="rId5"/>
    <p:sldId id="274" r:id="rId6"/>
    <p:sldId id="257" r:id="rId7"/>
    <p:sldId id="271" r:id="rId8"/>
    <p:sldId id="259" r:id="rId9"/>
    <p:sldId id="261" r:id="rId10"/>
    <p:sldId id="262" r:id="rId11"/>
    <p:sldId id="263" r:id="rId12"/>
    <p:sldId id="264" r:id="rId13"/>
    <p:sldId id="292" r:id="rId14"/>
    <p:sldId id="269" r:id="rId15"/>
    <p:sldId id="284" r:id="rId16"/>
    <p:sldId id="285" r:id="rId17"/>
    <p:sldId id="275" r:id="rId18"/>
    <p:sldId id="266" r:id="rId19"/>
    <p:sldId id="267" r:id="rId20"/>
    <p:sldId id="268" r:id="rId21"/>
    <p:sldId id="265" r:id="rId22"/>
    <p:sldId id="276" r:id="rId23"/>
    <p:sldId id="277" r:id="rId24"/>
    <p:sldId id="279" r:id="rId25"/>
    <p:sldId id="282" r:id="rId26"/>
    <p:sldId id="281" r:id="rId27"/>
    <p:sldId id="287" r:id="rId28"/>
    <p:sldId id="290" r:id="rId29"/>
    <p:sldId id="291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7F8F-AB2F-4724-84E9-BDB2594B1DE8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75533B21-A4EA-4748-8DAB-82502FAF2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326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7F8F-AB2F-4724-84E9-BDB2594B1DE8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33B21-A4EA-4748-8DAB-82502FAF2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93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7F8F-AB2F-4724-84E9-BDB2594B1DE8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33B21-A4EA-4748-8DAB-82502FAF2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970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7F8F-AB2F-4724-84E9-BDB2594B1DE8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33B21-A4EA-4748-8DAB-82502FAF2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462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5AFF7F8F-AB2F-4724-84E9-BDB2594B1DE8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75533B21-A4EA-4748-8DAB-82502FAF2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46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7F8F-AB2F-4724-84E9-BDB2594B1DE8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33B21-A4EA-4748-8DAB-82502FAF2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644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7F8F-AB2F-4724-84E9-BDB2594B1DE8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33B21-A4EA-4748-8DAB-82502FAF2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236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7F8F-AB2F-4724-84E9-BDB2594B1DE8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33B21-A4EA-4748-8DAB-82502FAF2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209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7F8F-AB2F-4724-84E9-BDB2594B1DE8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33B21-A4EA-4748-8DAB-82502FAF2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09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7F8F-AB2F-4724-84E9-BDB2594B1DE8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33B21-A4EA-4748-8DAB-82502FAF2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719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7F8F-AB2F-4724-84E9-BDB2594B1DE8}" type="datetimeFigureOut">
              <a:rPr lang="en-US" smtClean="0"/>
              <a:t>3/7/2022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33B21-A4EA-4748-8DAB-82502FAF2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498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AFF7F8F-AB2F-4724-84E9-BDB2594B1DE8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75533B21-A4EA-4748-8DAB-82502FAF2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64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jpg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E091A-2146-484C-9732-A0F3A5A8B3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Corporate power and politics</a:t>
            </a:r>
          </a:p>
        </p:txBody>
      </p:sp>
    </p:spTree>
    <p:extLst>
      <p:ext uri="{BB962C8B-B14F-4D97-AF65-F5344CB8AC3E}">
        <p14:creationId xmlns:p14="http://schemas.microsoft.com/office/powerpoint/2010/main" val="50872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0D472-FD10-4809-9CD2-29383DB5F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850" y="484632"/>
            <a:ext cx="10476397" cy="1609344"/>
          </a:xfrm>
        </p:spPr>
        <p:txBody>
          <a:bodyPr/>
          <a:lstStyle/>
          <a:p>
            <a:r>
              <a:rPr lang="en-US" dirty="0"/>
              <a:t>Bases of power (French &amp; Raven model)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092E8-72BF-483F-A6BB-EC372FE0C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5900" y="5444620"/>
            <a:ext cx="3937879" cy="13255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Greater satisfaction, commitment, performance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E544298-9EFF-421E-87F2-1B15B420D19B}"/>
              </a:ext>
            </a:extLst>
          </p:cNvPr>
          <p:cNvSpPr txBox="1">
            <a:spLocks/>
          </p:cNvSpPr>
          <p:nvPr/>
        </p:nvSpPr>
        <p:spPr>
          <a:xfrm>
            <a:off x="903838" y="2577629"/>
            <a:ext cx="2425952" cy="19949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Formal</a:t>
            </a:r>
          </a:p>
          <a:p>
            <a:pPr lvl="1"/>
            <a:r>
              <a:rPr lang="en-US" dirty="0"/>
              <a:t>Coercive</a:t>
            </a:r>
          </a:p>
          <a:p>
            <a:pPr lvl="1"/>
            <a:r>
              <a:rPr lang="en-US" dirty="0"/>
              <a:t>Reward</a:t>
            </a:r>
          </a:p>
          <a:p>
            <a:pPr lvl="1"/>
            <a:r>
              <a:rPr lang="en-US" dirty="0"/>
              <a:t>Legitimate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F609319-AEA5-4AE7-AB5A-C9FBC2D8C29E}"/>
              </a:ext>
            </a:extLst>
          </p:cNvPr>
          <p:cNvSpPr txBox="1">
            <a:spLocks/>
          </p:cNvSpPr>
          <p:nvPr/>
        </p:nvSpPr>
        <p:spPr>
          <a:xfrm>
            <a:off x="4558797" y="2752693"/>
            <a:ext cx="2224134" cy="1478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Personal</a:t>
            </a:r>
          </a:p>
          <a:p>
            <a:pPr lvl="1"/>
            <a:r>
              <a:rPr lang="en-US" dirty="0"/>
              <a:t>Expert</a:t>
            </a:r>
          </a:p>
          <a:p>
            <a:pPr lvl="1"/>
            <a:r>
              <a:rPr lang="en-US" dirty="0"/>
              <a:t>Referent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D4ACD8-D7C8-45AC-A6B0-384BCA242844}"/>
              </a:ext>
            </a:extLst>
          </p:cNvPr>
          <p:cNvSpPr/>
          <p:nvPr/>
        </p:nvSpPr>
        <p:spPr>
          <a:xfrm>
            <a:off x="924208" y="2431531"/>
            <a:ext cx="2405581" cy="199493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8334E3-7EAF-4304-A399-1A24777D30DF}"/>
              </a:ext>
            </a:extLst>
          </p:cNvPr>
          <p:cNvSpPr/>
          <p:nvPr/>
        </p:nvSpPr>
        <p:spPr>
          <a:xfrm>
            <a:off x="4558797" y="2472033"/>
            <a:ext cx="2425952" cy="199493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7E9A3B-CAD5-4D51-8FE2-EA1F436A5D29}"/>
              </a:ext>
            </a:extLst>
          </p:cNvPr>
          <p:cNvSpPr/>
          <p:nvPr/>
        </p:nvSpPr>
        <p:spPr>
          <a:xfrm>
            <a:off x="4680263" y="5404118"/>
            <a:ext cx="4083491" cy="776608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6B01F33A-0723-4DA6-8B51-79C4AEDCAD65}"/>
              </a:ext>
            </a:extLst>
          </p:cNvPr>
          <p:cNvSpPr/>
          <p:nvPr/>
        </p:nvSpPr>
        <p:spPr>
          <a:xfrm rot="16200000">
            <a:off x="5399880" y="4772443"/>
            <a:ext cx="743786" cy="344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33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8997F-3F0D-4E2C-ADB4-ECEB0D169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tactics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7A9AB-FB7D-4C40-8FD8-36A7015CE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Methods of transforming the power base into results:</a:t>
            </a:r>
          </a:p>
          <a:p>
            <a:pPr lvl="1"/>
            <a:r>
              <a:rPr lang="en-US" dirty="0"/>
              <a:t>Legitimacy</a:t>
            </a:r>
          </a:p>
          <a:p>
            <a:pPr lvl="1"/>
            <a:r>
              <a:rPr lang="en-US" dirty="0"/>
              <a:t>Rational persuasion</a:t>
            </a:r>
          </a:p>
          <a:p>
            <a:pPr lvl="1"/>
            <a:r>
              <a:rPr lang="en-US" dirty="0"/>
              <a:t>Inspirational goals</a:t>
            </a:r>
          </a:p>
          <a:p>
            <a:pPr lvl="1"/>
            <a:r>
              <a:rPr lang="en-US" dirty="0"/>
              <a:t>Consultation</a:t>
            </a:r>
          </a:p>
          <a:p>
            <a:pPr lvl="1"/>
            <a:r>
              <a:rPr lang="en-US" dirty="0"/>
              <a:t>Exchange</a:t>
            </a:r>
          </a:p>
          <a:p>
            <a:pPr lvl="1"/>
            <a:r>
              <a:rPr lang="en-US" dirty="0"/>
              <a:t>Personal appeal</a:t>
            </a:r>
          </a:p>
          <a:p>
            <a:pPr lvl="1"/>
            <a:r>
              <a:rPr lang="en-US" dirty="0"/>
              <a:t>Ingratiation</a:t>
            </a:r>
          </a:p>
          <a:p>
            <a:pPr lvl="1"/>
            <a:r>
              <a:rPr lang="en-US" dirty="0"/>
              <a:t>Pressure</a:t>
            </a:r>
          </a:p>
          <a:p>
            <a:pPr lvl="1"/>
            <a:r>
              <a:rPr lang="en-US" dirty="0"/>
              <a:t>Coalitions</a:t>
            </a:r>
          </a:p>
        </p:txBody>
      </p:sp>
    </p:spTree>
    <p:extLst>
      <p:ext uri="{BB962C8B-B14F-4D97-AF65-F5344CB8AC3E}">
        <p14:creationId xmlns:p14="http://schemas.microsoft.com/office/powerpoint/2010/main" val="379279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FC303-2E1C-4529-97A4-CFEBC0B93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power tactics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67E63-3DB0-46CF-BBB3-186E1BE2B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Upward (on your superior)</a:t>
            </a:r>
          </a:p>
          <a:p>
            <a:pPr lvl="1"/>
            <a:r>
              <a:rPr lang="en-US" dirty="0"/>
              <a:t>Rational persuasion, coalitions</a:t>
            </a:r>
          </a:p>
          <a:p>
            <a:r>
              <a:rPr lang="en-US" dirty="0"/>
              <a:t>Downward (on your subordinates)</a:t>
            </a:r>
          </a:p>
          <a:p>
            <a:pPr lvl="1"/>
            <a:r>
              <a:rPr lang="en-US" dirty="0"/>
              <a:t>Rational persuasion, inspiration, pressure, consultation, ingratiation, exchange, legitimacy</a:t>
            </a:r>
          </a:p>
          <a:p>
            <a:r>
              <a:rPr lang="en-US" dirty="0"/>
              <a:t>Lateral (on your peers)</a:t>
            </a:r>
          </a:p>
          <a:p>
            <a:pPr lvl="1"/>
            <a:r>
              <a:rPr lang="en-US" dirty="0"/>
              <a:t>Rational persuasion, consultation, ingratiation, exchange, legitimacy, personal appeals, coalitions</a:t>
            </a:r>
          </a:p>
        </p:txBody>
      </p:sp>
    </p:spTree>
    <p:extLst>
      <p:ext uri="{BB962C8B-B14F-4D97-AF65-F5344CB8AC3E}">
        <p14:creationId xmlns:p14="http://schemas.microsoft.com/office/powerpoint/2010/main" val="2276556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E21EE-18C5-4025-A7B4-D507B7D4F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624328"/>
            <a:ext cx="10058400" cy="1609344"/>
          </a:xfrm>
        </p:spPr>
        <p:txBody>
          <a:bodyPr/>
          <a:lstStyle/>
          <a:p>
            <a:r>
              <a:rPr lang="en-US" dirty="0" err="1"/>
              <a:t>Selectorate</a:t>
            </a:r>
            <a:r>
              <a:rPr lang="en-US" dirty="0"/>
              <a:t> theory (model  by De Mesquita et al.) </a:t>
            </a:r>
          </a:p>
        </p:txBody>
      </p:sp>
    </p:spTree>
    <p:extLst>
      <p:ext uri="{BB962C8B-B14F-4D97-AF65-F5344CB8AC3E}">
        <p14:creationId xmlns:p14="http://schemas.microsoft.com/office/powerpoint/2010/main" val="2995020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ED0C1-5589-478A-AE10-0A086F76D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Selectorate</a:t>
            </a:r>
            <a:r>
              <a:rPr lang="en-US" dirty="0"/>
              <a:t> theory (model  by De Mesquita et al.)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AB854-F923-4B74-ADBB-35854A7AE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There is no such thing as an absolute ruler. 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 person can divide the environment into three dimensions: </a:t>
            </a:r>
          </a:p>
          <a:p>
            <a:pPr lvl="1"/>
            <a:r>
              <a:rPr lang="en-US" sz="2000" b="1" dirty="0"/>
              <a:t>Nominal </a:t>
            </a:r>
            <a:r>
              <a:rPr lang="en-US" sz="2000" b="1" dirty="0" err="1"/>
              <a:t>selectorate</a:t>
            </a:r>
            <a:r>
              <a:rPr lang="en-US" sz="2000" b="1" dirty="0"/>
              <a:t> (</a:t>
            </a:r>
            <a:r>
              <a:rPr lang="en-US" sz="2000" b="1" dirty="0" err="1"/>
              <a:t>Exchangeables</a:t>
            </a:r>
            <a:r>
              <a:rPr lang="en-US" sz="2000" b="1" dirty="0"/>
              <a:t>)</a:t>
            </a:r>
          </a:p>
          <a:p>
            <a:pPr lvl="1"/>
            <a:r>
              <a:rPr lang="en-US" sz="2000" b="1" dirty="0"/>
              <a:t>Real </a:t>
            </a:r>
            <a:r>
              <a:rPr lang="en-US" sz="2000" b="1" dirty="0" err="1"/>
              <a:t>selectorate</a:t>
            </a:r>
            <a:r>
              <a:rPr lang="en-US" sz="2000" b="1" dirty="0"/>
              <a:t> (</a:t>
            </a:r>
            <a:r>
              <a:rPr lang="en-US" sz="2000" b="1" dirty="0" err="1"/>
              <a:t>Influentials</a:t>
            </a:r>
            <a:r>
              <a:rPr lang="en-US" sz="2000" b="1" dirty="0"/>
              <a:t>)</a:t>
            </a:r>
          </a:p>
          <a:p>
            <a:pPr lvl="1"/>
            <a:r>
              <a:rPr lang="en-US" sz="2000" b="1" dirty="0"/>
              <a:t>Winning coalition (Essentials)</a:t>
            </a:r>
          </a:p>
        </p:txBody>
      </p:sp>
    </p:spTree>
    <p:extLst>
      <p:ext uri="{BB962C8B-B14F-4D97-AF65-F5344CB8AC3E}">
        <p14:creationId xmlns:p14="http://schemas.microsoft.com/office/powerpoint/2010/main" val="2226395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ED0C1-5589-478A-AE10-0A086F76D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Selectorate</a:t>
            </a:r>
            <a:r>
              <a:rPr lang="en-US" dirty="0"/>
              <a:t> theory (model  by De Mesquita et al.)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AB854-F923-4B74-ADBB-35854A7AE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Stay in power and achieve goals, people obtain </a:t>
            </a:r>
            <a:r>
              <a:rPr lang="en-US" b="1" dirty="0"/>
              <a:t>the support of </a:t>
            </a:r>
            <a:r>
              <a:rPr lang="en-US" b="1" dirty="0" err="1"/>
              <a:t>Influentials</a:t>
            </a:r>
            <a:r>
              <a:rPr lang="en-US" b="1" dirty="0"/>
              <a:t> and Essentials by giving them rewards</a:t>
            </a:r>
          </a:p>
          <a:p>
            <a:endParaRPr lang="en-US" dirty="0"/>
          </a:p>
          <a:p>
            <a:r>
              <a:rPr lang="en-US" dirty="0"/>
              <a:t>These rewards come at the </a:t>
            </a:r>
            <a:r>
              <a:rPr lang="en-US" b="1" dirty="0"/>
              <a:t>expense of </a:t>
            </a:r>
            <a:r>
              <a:rPr lang="en-US" b="1" dirty="0" err="1"/>
              <a:t>Exchangeables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0319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ED0C1-5589-478A-AE10-0A086F76D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Selectorate</a:t>
            </a:r>
            <a:r>
              <a:rPr lang="en-US" dirty="0"/>
              <a:t> theory (model  by De Mesquita et al.)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AB854-F923-4B74-ADBB-35854A7AE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Rules for rulers: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Keep the winning coalition as small as possible,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Keep the nominal </a:t>
            </a:r>
            <a:r>
              <a:rPr lang="en-US" dirty="0" err="1"/>
              <a:t>selectorate</a:t>
            </a:r>
            <a:r>
              <a:rPr lang="en-US" dirty="0"/>
              <a:t> as large as possible,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Control the rewards,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Reward Essentials to keep them loyal,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Don’t take rewards away from essentials to give them to </a:t>
            </a:r>
            <a:r>
              <a:rPr lang="en-US" dirty="0" err="1"/>
              <a:t>Exchangeables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7912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F9083-BD85-4086-8A49-3B55D8A7E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2912" y="2624328"/>
            <a:ext cx="6046176" cy="1609344"/>
          </a:xfrm>
        </p:spPr>
        <p:txBody>
          <a:bodyPr/>
          <a:lstStyle/>
          <a:p>
            <a:r>
              <a:rPr lang="en-US" dirty="0"/>
              <a:t>Back to Carly Fiorina</a:t>
            </a:r>
          </a:p>
        </p:txBody>
      </p:sp>
    </p:spTree>
    <p:extLst>
      <p:ext uri="{BB962C8B-B14F-4D97-AF65-F5344CB8AC3E}">
        <p14:creationId xmlns:p14="http://schemas.microsoft.com/office/powerpoint/2010/main" val="29288816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F68D7-758C-4658-8250-EDFEBE459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politics?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9D22D-7042-4D25-900F-D61BC3F08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power to achieve goals</a:t>
            </a:r>
          </a:p>
          <a:p>
            <a:r>
              <a:rPr lang="en-US" dirty="0"/>
              <a:t>Engaging in </a:t>
            </a:r>
            <a:r>
              <a:rPr lang="en-US" b="1" dirty="0"/>
              <a:t>Political Behavior</a:t>
            </a:r>
          </a:p>
          <a:p>
            <a:pPr lvl="1"/>
            <a:r>
              <a:rPr lang="en-US" dirty="0"/>
              <a:t>Activities not part of formal role</a:t>
            </a:r>
          </a:p>
          <a:p>
            <a:pPr lvl="1"/>
            <a:r>
              <a:rPr lang="en-US" dirty="0"/>
              <a:t>Attempts to influence the distribution of advantages</a:t>
            </a:r>
          </a:p>
        </p:txBody>
      </p:sp>
    </p:spTree>
    <p:extLst>
      <p:ext uri="{BB962C8B-B14F-4D97-AF65-F5344CB8AC3E}">
        <p14:creationId xmlns:p14="http://schemas.microsoft.com/office/powerpoint/2010/main" val="20848834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4B79F-2B8A-490D-B672-4EDC1A41A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Political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0919C-9C44-4E5D-8BFB-9A48EF0D4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Differences between individual and organizational goals</a:t>
            </a:r>
          </a:p>
          <a:p>
            <a:r>
              <a:rPr lang="en-US" dirty="0"/>
              <a:t>Limited resources</a:t>
            </a:r>
          </a:p>
          <a:p>
            <a:r>
              <a:rPr lang="en-US" dirty="0"/>
              <a:t>Ambiguous, unclear, subjective methods of distributing rewards</a:t>
            </a:r>
          </a:p>
          <a:p>
            <a:r>
              <a:rPr lang="en-US" dirty="0"/>
              <a:t>Personality traits</a:t>
            </a:r>
          </a:p>
          <a:p>
            <a:endParaRPr lang="en-US" dirty="0"/>
          </a:p>
          <a:p>
            <a:r>
              <a:rPr lang="en-US" b="1" dirty="0"/>
              <a:t>It is almost inevitable</a:t>
            </a:r>
          </a:p>
        </p:txBody>
      </p:sp>
    </p:spTree>
    <p:extLst>
      <p:ext uri="{BB962C8B-B14F-4D97-AF65-F5344CB8AC3E}">
        <p14:creationId xmlns:p14="http://schemas.microsoft.com/office/powerpoint/2010/main" val="1130811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020BF-FB22-44A0-8B85-A9F284489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5D42A-7054-4A9D-AEC5-CDE3966CE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93976"/>
            <a:ext cx="10058400" cy="4050792"/>
          </a:xfrm>
        </p:spPr>
        <p:txBody>
          <a:bodyPr/>
          <a:lstStyle/>
          <a:p>
            <a:r>
              <a:rPr lang="en-US" dirty="0"/>
              <a:t>The strange case of Carly Fiorina</a:t>
            </a:r>
          </a:p>
          <a:p>
            <a:r>
              <a:rPr lang="en-US" dirty="0"/>
              <a:t>Why are you here</a:t>
            </a:r>
          </a:p>
          <a:p>
            <a:r>
              <a:rPr lang="en-US" dirty="0"/>
              <a:t>Leadership and power</a:t>
            </a:r>
          </a:p>
          <a:p>
            <a:r>
              <a:rPr lang="en-US" dirty="0"/>
              <a:t>Power and dependence</a:t>
            </a:r>
          </a:p>
          <a:p>
            <a:r>
              <a:rPr lang="en-US" dirty="0"/>
              <a:t>Power bases and tactics</a:t>
            </a:r>
          </a:p>
          <a:p>
            <a:r>
              <a:rPr lang="en-US" dirty="0"/>
              <a:t>Three dimensions of the political landscape</a:t>
            </a:r>
          </a:p>
          <a:p>
            <a:r>
              <a:rPr lang="en-US" dirty="0"/>
              <a:t>Politics and political behavior</a:t>
            </a:r>
          </a:p>
          <a:p>
            <a:r>
              <a:rPr lang="en-US" dirty="0"/>
              <a:t>Abuse of power</a:t>
            </a:r>
          </a:p>
          <a:p>
            <a:r>
              <a:rPr lang="en-US" dirty="0"/>
              <a:t>So what?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9787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EB70F-C18D-490B-86BA-54D61243F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Effects of politics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7FC9D-C334-4168-8F48-A9909AE06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8735" y="2193836"/>
            <a:ext cx="2144132" cy="1463764"/>
          </a:xfrm>
        </p:spPr>
        <p:txBody>
          <a:bodyPr/>
          <a:lstStyle/>
          <a:p>
            <a:r>
              <a:rPr lang="en-US" dirty="0"/>
              <a:t>Job satisfaction</a:t>
            </a:r>
          </a:p>
          <a:p>
            <a:r>
              <a:rPr lang="en-US" dirty="0"/>
              <a:t>Performance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8365CC0-474A-459B-8BA9-342BACD8159F}"/>
              </a:ext>
            </a:extLst>
          </p:cNvPr>
          <p:cNvSpPr txBox="1">
            <a:spLocks/>
          </p:cNvSpPr>
          <p:nvPr/>
        </p:nvSpPr>
        <p:spPr>
          <a:xfrm>
            <a:off x="5023934" y="2121408"/>
            <a:ext cx="2144132" cy="14637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Stress, anxiety</a:t>
            </a:r>
          </a:p>
          <a:p>
            <a:r>
              <a:rPr lang="en-US" dirty="0"/>
              <a:t>Employee turnover</a:t>
            </a:r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FA70DA-48A5-44AA-9A87-D9DBC8E8127B}"/>
              </a:ext>
            </a:extLst>
          </p:cNvPr>
          <p:cNvSpPr/>
          <p:nvPr/>
        </p:nvSpPr>
        <p:spPr>
          <a:xfrm>
            <a:off x="1428010" y="2121408"/>
            <a:ext cx="2405581" cy="199493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61EFC9-30FB-4BB0-A085-DBCB0C5D6D9C}"/>
              </a:ext>
            </a:extLst>
          </p:cNvPr>
          <p:cNvSpPr/>
          <p:nvPr/>
        </p:nvSpPr>
        <p:spPr>
          <a:xfrm>
            <a:off x="4893209" y="2121408"/>
            <a:ext cx="2405581" cy="199493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5CAF39B6-76FC-4D09-A1C2-7CB85921EA96}"/>
              </a:ext>
            </a:extLst>
          </p:cNvPr>
          <p:cNvSpPr/>
          <p:nvPr/>
        </p:nvSpPr>
        <p:spPr>
          <a:xfrm rot="5400000">
            <a:off x="2197742" y="3379918"/>
            <a:ext cx="866116" cy="344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A8D48D33-988F-41FC-A018-AE294923A40D}"/>
              </a:ext>
            </a:extLst>
          </p:cNvPr>
          <p:cNvSpPr/>
          <p:nvPr/>
        </p:nvSpPr>
        <p:spPr>
          <a:xfrm rot="16200000">
            <a:off x="5662941" y="3440588"/>
            <a:ext cx="866116" cy="344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89B01F1-8A8F-4B42-9E67-16C238C9B88F}"/>
              </a:ext>
            </a:extLst>
          </p:cNvPr>
          <p:cNvSpPr txBox="1">
            <a:spLocks/>
          </p:cNvSpPr>
          <p:nvPr/>
        </p:nvSpPr>
        <p:spPr>
          <a:xfrm>
            <a:off x="1069848" y="5103799"/>
            <a:ext cx="7154675" cy="517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Depends on corporate culture, personality, </a:t>
            </a:r>
            <a:r>
              <a:rPr lang="en-US" b="1" dirty="0"/>
              <a:t>political ability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6637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A5F34-21E7-4619-89A8-32D5D35D1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Abuse of power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B45A1-C3FD-4E35-9F3A-673887A30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Forms</a:t>
            </a:r>
          </a:p>
          <a:p>
            <a:pPr lvl="1"/>
            <a:r>
              <a:rPr lang="en-US" dirty="0"/>
              <a:t>Bullying </a:t>
            </a:r>
          </a:p>
          <a:p>
            <a:pPr lvl="1"/>
            <a:r>
              <a:rPr lang="en-US" dirty="0"/>
              <a:t>Corruption</a:t>
            </a:r>
          </a:p>
          <a:p>
            <a:pPr lvl="1"/>
            <a:r>
              <a:rPr lang="en-US" dirty="0"/>
              <a:t>Sexual Harassment </a:t>
            </a:r>
          </a:p>
          <a:p>
            <a:pPr lvl="1"/>
            <a:r>
              <a:rPr lang="en-US" dirty="0"/>
              <a:t>…</a:t>
            </a:r>
          </a:p>
          <a:p>
            <a:r>
              <a:rPr lang="en-US" dirty="0"/>
              <a:t>Minimize abuse of power:</a:t>
            </a:r>
          </a:p>
          <a:p>
            <a:pPr lvl="1"/>
            <a:r>
              <a:rPr lang="en-US" dirty="0"/>
              <a:t>Create clear rules</a:t>
            </a:r>
          </a:p>
          <a:p>
            <a:pPr lvl="1"/>
            <a:r>
              <a:rPr lang="en-US" dirty="0"/>
              <a:t>Make reporting abuse easy and safe</a:t>
            </a:r>
          </a:p>
          <a:p>
            <a:pPr lvl="1"/>
            <a:r>
              <a:rPr lang="en-US" dirty="0"/>
              <a:t>Investigate every report</a:t>
            </a:r>
          </a:p>
          <a:p>
            <a:pPr lvl="1"/>
            <a:r>
              <a:rPr lang="en-US" dirty="0"/>
              <a:t>Punish abusers</a:t>
            </a:r>
          </a:p>
          <a:p>
            <a:pPr lvl="1"/>
            <a:r>
              <a:rPr lang="en-US" dirty="0"/>
              <a:t>Educate</a:t>
            </a:r>
          </a:p>
        </p:txBody>
      </p:sp>
    </p:spTree>
    <p:extLst>
      <p:ext uri="{BB962C8B-B14F-4D97-AF65-F5344CB8AC3E}">
        <p14:creationId xmlns:p14="http://schemas.microsoft.com/office/powerpoint/2010/main" val="20241852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3AF35CD-DA30-4E34-B0F3-32C27766DA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4ED0C1-5589-478A-AE10-0A086F76D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6351" y="2234402"/>
            <a:ext cx="3947370" cy="1812498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US" sz="4800" dirty="0"/>
              <a:t>Abuse of power</a:t>
            </a:r>
          </a:p>
        </p:txBody>
      </p:sp>
      <p:pic>
        <p:nvPicPr>
          <p:cNvPr id="4" name="Obrázok 4">
            <a:extLst>
              <a:ext uri="{FF2B5EF4-FFF2-40B4-BE49-F238E27FC236}">
                <a16:creationId xmlns:a16="http://schemas.microsoft.com/office/drawing/2014/main" id="{400CED42-A9AC-4145-9E0D-350A1B95CB0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81" r="10381"/>
          <a:stretch/>
        </p:blipFill>
        <p:spPr>
          <a:xfrm>
            <a:off x="88279" y="0"/>
            <a:ext cx="7576457" cy="6879412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BCFC42DC-2C46-47C4-BC61-530557385D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4B91A37-AA1F-4966-8ACF-93023547DA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7B17AC5-0931-432F-9A4A-DDCFAA010A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765943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3AF35CD-DA30-4E34-B0F3-32C27766DA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4ED0C1-5589-478A-AE10-0A086F76D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3869" y="2402351"/>
            <a:ext cx="4355689" cy="2053295"/>
          </a:xfrm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en-US" sz="4800" dirty="0"/>
              <a:t>Abuse of power  Zimbabwe GDP per capita</a:t>
            </a:r>
          </a:p>
        </p:txBody>
      </p:sp>
      <p:pic>
        <p:nvPicPr>
          <p:cNvPr id="4" name="Obrázok 4">
            <a:extLst>
              <a:ext uri="{FF2B5EF4-FFF2-40B4-BE49-F238E27FC236}">
                <a16:creationId xmlns:a16="http://schemas.microsoft.com/office/drawing/2014/main" id="{7FC918C8-5C08-42F3-92AD-D25716E9B0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32710"/>
            <a:ext cx="7833869" cy="4739490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BCFC42DC-2C46-47C4-BC61-530557385D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4B91A37-AA1F-4966-8ACF-93023547DA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7B17AC5-0931-432F-9A4A-DDCFAA010A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41359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3AF35CD-DA30-4E34-B0F3-32C27766DA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4ED0C1-5589-478A-AE10-0A086F76D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6310" y="2425398"/>
            <a:ext cx="4355690" cy="2547817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US" sz="4800" dirty="0"/>
              <a:t>Abuse of power  Zimbabwe GDP per capita</a:t>
            </a:r>
          </a:p>
        </p:txBody>
      </p:sp>
      <p:pic>
        <p:nvPicPr>
          <p:cNvPr id="4" name="Obrázok 8">
            <a:extLst>
              <a:ext uri="{FF2B5EF4-FFF2-40B4-BE49-F238E27FC236}">
                <a16:creationId xmlns:a16="http://schemas.microsoft.com/office/drawing/2014/main" id="{A6BF69F0-9484-45C4-B48D-2192A84C43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9008"/>
            <a:ext cx="7836310" cy="5113192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BCFC42DC-2C46-47C4-BC61-530557385D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4B91A37-AA1F-4966-8ACF-93023547DA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7B17AC5-0931-432F-9A4A-DDCFAA010A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772127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ED0C1-5589-478A-AE10-0A086F76D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7" y="484632"/>
            <a:ext cx="10699657" cy="1609344"/>
          </a:xfrm>
        </p:spPr>
        <p:txBody>
          <a:bodyPr/>
          <a:lstStyle/>
          <a:p>
            <a:r>
              <a:rPr lang="en-US" dirty="0"/>
              <a:t>Abuse of power – additional indicators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AB854-F923-4B74-ADBB-35854A7AE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 2008 – massive inflation</a:t>
            </a:r>
          </a:p>
          <a:p>
            <a:r>
              <a:rPr lang="en-US" dirty="0"/>
              <a:t>Portion of population living off less than 1 USD/day</a:t>
            </a:r>
          </a:p>
          <a:p>
            <a:pPr lvl="1"/>
            <a:r>
              <a:rPr lang="en-US" dirty="0"/>
              <a:t>36% (1990) -&gt; 80% (2006)</a:t>
            </a:r>
          </a:p>
          <a:p>
            <a:r>
              <a:rPr lang="en-US" dirty="0"/>
              <a:t>Life expectancy</a:t>
            </a:r>
          </a:p>
          <a:p>
            <a:pPr lvl="1"/>
            <a:r>
              <a:rPr lang="en-US" dirty="0"/>
              <a:t>59 (1990) -&gt; 37 (2005)</a:t>
            </a:r>
          </a:p>
          <a:p>
            <a:r>
              <a:rPr lang="en-US" dirty="0"/>
              <a:t>44% of citizens suffer from malnutrition, although 70% of citizens are farmers (2008)</a:t>
            </a:r>
          </a:p>
        </p:txBody>
      </p:sp>
    </p:spTree>
    <p:extLst>
      <p:ext uri="{BB962C8B-B14F-4D97-AF65-F5344CB8AC3E}">
        <p14:creationId xmlns:p14="http://schemas.microsoft.com/office/powerpoint/2010/main" val="9757396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ED0C1-5589-478A-AE10-0A086F76D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Abuse of power – Collapse of Zimbabwe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AB854-F923-4B74-ADBB-35854A7AE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1997 – buying electoral support</a:t>
            </a:r>
          </a:p>
          <a:p>
            <a:r>
              <a:rPr lang="en-US" dirty="0"/>
              <a:t>1998 – increased food prices -&gt; unrest</a:t>
            </a:r>
          </a:p>
          <a:p>
            <a:r>
              <a:rPr lang="en-US" dirty="0"/>
              <a:t>Land redistribution (2000)</a:t>
            </a:r>
          </a:p>
          <a:p>
            <a:pPr lvl="1"/>
            <a:r>
              <a:rPr lang="en-US" dirty="0"/>
              <a:t>70% of land taken without compensation and given to the poor</a:t>
            </a:r>
          </a:p>
          <a:p>
            <a:pPr lvl="1"/>
            <a:endParaRPr lang="en-US" dirty="0"/>
          </a:p>
          <a:p>
            <a:pPr marL="274320" lvl="1" indent="0">
              <a:buNone/>
            </a:pPr>
            <a:r>
              <a:rPr lang="cs-CZ" i="0" dirty="0"/>
              <a:t>„</a:t>
            </a:r>
            <a:r>
              <a:rPr lang="en-US" i="0" dirty="0"/>
              <a:t>Local court</a:t>
            </a:r>
            <a:r>
              <a:rPr lang="sk-SK" i="0" dirty="0"/>
              <a:t>s </a:t>
            </a:r>
            <a:r>
              <a:rPr lang="en-US" i="0" dirty="0"/>
              <a:t>twice ruled that farm occupation was illegal and ordered</a:t>
            </a:r>
            <a:r>
              <a:rPr lang="sk-SK" i="0" dirty="0"/>
              <a:t> </a:t>
            </a:r>
            <a:r>
              <a:rPr lang="en-US" i="0" dirty="0"/>
              <a:t>government to drive off veterans and their supporters. As a</a:t>
            </a:r>
            <a:r>
              <a:rPr lang="sk-SK" i="0" dirty="0"/>
              <a:t> </a:t>
            </a:r>
            <a:r>
              <a:rPr lang="en-US" i="0" dirty="0"/>
              <a:t>result, Mugabe's land grabbing effectively crippled Zimbabwe‘s</a:t>
            </a:r>
            <a:r>
              <a:rPr lang="sk-SK" i="0" dirty="0"/>
              <a:t> </a:t>
            </a:r>
            <a:r>
              <a:rPr lang="en-US" i="0" dirty="0"/>
              <a:t>commercial industry</a:t>
            </a:r>
            <a:r>
              <a:rPr lang="sk-SK" i="0" dirty="0"/>
              <a:t>“</a:t>
            </a:r>
            <a:endParaRPr lang="en-US" i="0" dirty="0"/>
          </a:p>
          <a:p>
            <a:pPr marL="274320" lvl="1" indent="0">
              <a:buNone/>
            </a:pPr>
            <a:endParaRPr lang="en-US" dirty="0"/>
          </a:p>
          <a:p>
            <a:pPr lvl="1"/>
            <a:r>
              <a:rPr lang="en-US" dirty="0"/>
              <a:t>Foreign aid to Zimbabwe stopped</a:t>
            </a:r>
          </a:p>
          <a:p>
            <a:pPr lvl="1"/>
            <a:r>
              <a:rPr lang="en-US" dirty="0"/>
              <a:t>Public sector financed by printing money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5872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ED0C1-5589-478A-AE10-0A086F76D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Abuse of power – Specific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AB854-F923-4B74-ADBB-35854A7AE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Buying support of war veterans (Essentials) with state land</a:t>
            </a:r>
          </a:p>
          <a:p>
            <a:r>
              <a:rPr lang="en-US" dirty="0"/>
              <a:t>Control over food supply and food aid -&gt; buying votes with food (</a:t>
            </a:r>
            <a:r>
              <a:rPr lang="en-US" dirty="0" err="1"/>
              <a:t>Influentials</a:t>
            </a:r>
            <a:r>
              <a:rPr lang="en-US" dirty="0"/>
              <a:t>)</a:t>
            </a:r>
          </a:p>
          <a:p>
            <a:r>
              <a:rPr lang="en-US" dirty="0"/>
              <a:t>Land redistribution to buy the support of the poor (</a:t>
            </a:r>
            <a:r>
              <a:rPr lang="en-US" dirty="0" err="1"/>
              <a:t>Influentials</a:t>
            </a:r>
            <a:r>
              <a:rPr lang="en-US" dirty="0"/>
              <a:t>)</a:t>
            </a:r>
          </a:p>
          <a:p>
            <a:r>
              <a:rPr lang="en-US" dirty="0"/>
              <a:t>Loyalty rewarded by distributing housing (</a:t>
            </a:r>
            <a:r>
              <a:rPr lang="en-US" dirty="0" err="1"/>
              <a:t>Influentials</a:t>
            </a:r>
            <a:r>
              <a:rPr lang="en-US" dirty="0"/>
              <a:t>, Essentials)</a:t>
            </a:r>
          </a:p>
          <a:p>
            <a:r>
              <a:rPr lang="en-US" dirty="0"/>
              <a:t>All of this at the expense of everyone else (</a:t>
            </a:r>
            <a:r>
              <a:rPr lang="en-US" dirty="0" err="1"/>
              <a:t>Interchangeables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Political opposition and dissidents’ property destroyed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9068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ED0C1-5589-478A-AE10-0A086F76D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AB854-F923-4B74-ADBB-35854A7AE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gain power by making others dependent on you – obtain something that is necessary, scarce, and difficult to replace</a:t>
            </a:r>
          </a:p>
          <a:p>
            <a:r>
              <a:rPr lang="en-US" dirty="0"/>
              <a:t>Others will try to do the same</a:t>
            </a:r>
          </a:p>
          <a:p>
            <a:r>
              <a:rPr lang="en-US" dirty="0"/>
              <a:t>Avoid making others feel powerless or threatened – people will do horrible things if they feel like they will lose the power they have</a:t>
            </a:r>
          </a:p>
          <a:p>
            <a:r>
              <a:rPr lang="en-US" dirty="0"/>
              <a:t>You can get a more accurate picture of a situation by taking politics into account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2307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A7563-A3E4-4CAF-9911-E8E041BCA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0FCB7-518C-4607-95EE-B9D366C7F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Robbins, S. P., &amp; Judge, T. A. (2017). </a:t>
            </a:r>
            <a:r>
              <a:rPr lang="en-US" i="1" dirty="0"/>
              <a:t>Organizational Behavior</a:t>
            </a:r>
            <a:r>
              <a:rPr lang="en-US" dirty="0"/>
              <a:t>. Pearson Education Limited</a:t>
            </a:r>
          </a:p>
          <a:p>
            <a:r>
              <a:rPr lang="en-US" dirty="0"/>
              <a:t>De Mesquita, B. B., &amp; Smith, A. (2011). </a:t>
            </a:r>
            <a:r>
              <a:rPr lang="en-US" i="1" dirty="0"/>
              <a:t>The dictator's handbook: why bad behavior is almost always good politics</a:t>
            </a:r>
            <a:r>
              <a:rPr lang="en-US" dirty="0"/>
              <a:t>. </a:t>
            </a:r>
            <a:r>
              <a:rPr lang="en-US" dirty="0" err="1"/>
              <a:t>PublicAffairs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6476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D21A1C32-D272-4A7A-99EC-4A571CE5BF3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15" r="1" b="32791"/>
          <a:stretch/>
        </p:blipFill>
        <p:spPr>
          <a:xfrm>
            <a:off x="6780640" y="505224"/>
            <a:ext cx="3903082" cy="306016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3837459"/>
            <a:ext cx="10222992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3981573"/>
            <a:ext cx="10222992" cy="2078335"/>
          </a:xfrm>
          <a:prstGeom prst="rect">
            <a:avLst/>
          </a:prstGeom>
          <a:blipFill dpi="0" rotWithShape="1">
            <a:blip r:embed="rId3">
              <a:alphaModFix amt="9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5FE2AF-568F-424D-A56B-7B1CCF0F8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456" y="4162031"/>
            <a:ext cx="4543683" cy="1767141"/>
          </a:xfrm>
        </p:spPr>
        <p:txBody>
          <a:bodyPr>
            <a:normAutofit/>
          </a:bodyPr>
          <a:lstStyle/>
          <a:p>
            <a:pPr algn="r"/>
            <a:r>
              <a:rPr lang="en-US"/>
              <a:t>Carly Fiorina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1B31EA-65F2-4912-A55F-A74D5C6676E8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89" r="9340" b="6"/>
          <a:stretch/>
        </p:blipFill>
        <p:spPr>
          <a:xfrm>
            <a:off x="1508273" y="505223"/>
            <a:ext cx="3903089" cy="306016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3947F-C059-4D2B-A3C5-2397FD3F7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7920" y="4170410"/>
            <a:ext cx="4699221" cy="1767141"/>
          </a:xfrm>
        </p:spPr>
        <p:txBody>
          <a:bodyPr anchor="ctr">
            <a:normAutofit/>
          </a:bodyPr>
          <a:lstStyle/>
          <a:p>
            <a:r>
              <a:rPr lang="en-US" sz="1800"/>
              <a:t>CEO of HP between 1999-2005</a:t>
            </a:r>
          </a:p>
          <a:p>
            <a:r>
              <a:rPr lang="en-US" sz="1800"/>
              <a:t>Oversaw a fusion with Compaq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128670"/>
            <a:ext cx="10222992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6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6585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6592BEA-1C25-4FE9-A6F6-286ABEA98B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65" y="0"/>
            <a:ext cx="11877869" cy="6858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700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F8A56-41E9-4CE7-A02C-457F0CA72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during time as CEO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62291-45F0-4BCF-9421-A823C735F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Board of directors reduced from 14 members (1999) to 11 members (2000)</a:t>
            </a:r>
          </a:p>
          <a:p>
            <a:r>
              <a:rPr lang="en-US" dirty="0"/>
              <a:t>Share value reduced by </a:t>
            </a:r>
            <a:r>
              <a:rPr lang="en-US" dirty="0" err="1"/>
              <a:t>cca</a:t>
            </a:r>
            <a:r>
              <a:rPr lang="en-US" dirty="0"/>
              <a:t>. 50%</a:t>
            </a:r>
          </a:p>
          <a:p>
            <a:r>
              <a:rPr lang="en-US" dirty="0"/>
              <a:t>No changes in dividends</a:t>
            </a:r>
          </a:p>
          <a:p>
            <a:r>
              <a:rPr lang="en-US" dirty="0"/>
              <a:t>Increased rewards for board members</a:t>
            </a:r>
          </a:p>
          <a:p>
            <a:pPr lvl="1"/>
            <a:r>
              <a:rPr lang="en-US" dirty="0"/>
              <a:t>100 000-105 000 (2000) to 200 000 (2004)</a:t>
            </a:r>
          </a:p>
        </p:txBody>
      </p:sp>
    </p:spTree>
    <p:extLst>
      <p:ext uri="{BB962C8B-B14F-4D97-AF65-F5344CB8AC3E}">
        <p14:creationId xmlns:p14="http://schemas.microsoft.com/office/powerpoint/2010/main" val="1216522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1130D-F127-434C-8534-991012180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0813" y="2766218"/>
            <a:ext cx="4910373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Why are you here?</a:t>
            </a:r>
          </a:p>
        </p:txBody>
      </p:sp>
    </p:spTree>
    <p:extLst>
      <p:ext uri="{BB962C8B-B14F-4D97-AF65-F5344CB8AC3E}">
        <p14:creationId xmlns:p14="http://schemas.microsoft.com/office/powerpoint/2010/main" val="2885660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0C2B0-F772-4724-A2AE-5BAF67F22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719" y="337964"/>
            <a:ext cx="10515600" cy="1325563"/>
          </a:xfrm>
        </p:spPr>
        <p:txBody>
          <a:bodyPr/>
          <a:lstStyle/>
          <a:p>
            <a:r>
              <a:rPr lang="en-US" dirty="0"/>
              <a:t>Leadership vs. Power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C801C-88FA-47E8-9229-92D654EB7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719" y="2523621"/>
            <a:ext cx="3715693" cy="31718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/>
              <a:t>Leadership perspective</a:t>
            </a:r>
          </a:p>
          <a:p>
            <a:r>
              <a:rPr lang="en-US" sz="2400" dirty="0"/>
              <a:t>Role of the individual</a:t>
            </a:r>
          </a:p>
          <a:p>
            <a:endParaRPr lang="en-US" sz="2400" dirty="0"/>
          </a:p>
          <a:p>
            <a:r>
              <a:rPr lang="en-US" sz="2400" dirty="0"/>
              <a:t>Downward influence</a:t>
            </a:r>
          </a:p>
          <a:p>
            <a:endParaRPr lang="en-US" sz="2400" dirty="0"/>
          </a:p>
          <a:p>
            <a:r>
              <a:rPr lang="en-US" sz="2400" dirty="0"/>
              <a:t>Goal congruence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4695A3-A9F4-41BA-9534-1E011E11E6DD}"/>
              </a:ext>
            </a:extLst>
          </p:cNvPr>
          <p:cNvSpPr/>
          <p:nvPr/>
        </p:nvSpPr>
        <p:spPr>
          <a:xfrm>
            <a:off x="615635" y="2299580"/>
            <a:ext cx="4396211" cy="401068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84405F-6088-4EBE-84A4-64207B75F1BB}"/>
              </a:ext>
            </a:extLst>
          </p:cNvPr>
          <p:cNvSpPr/>
          <p:nvPr/>
        </p:nvSpPr>
        <p:spPr>
          <a:xfrm>
            <a:off x="6654298" y="2299579"/>
            <a:ext cx="4553892" cy="401068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0B4642A6-4668-4125-B803-9C3FD3F45BBD}"/>
              </a:ext>
            </a:extLst>
          </p:cNvPr>
          <p:cNvSpPr/>
          <p:nvPr/>
        </p:nvSpPr>
        <p:spPr>
          <a:xfrm rot="10800000">
            <a:off x="5152929" y="4304921"/>
            <a:ext cx="1374619" cy="344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97B8B11-CF0F-410B-8C38-F07CF7E830F7}"/>
              </a:ext>
            </a:extLst>
          </p:cNvPr>
          <p:cNvSpPr txBox="1">
            <a:spLocks/>
          </p:cNvSpPr>
          <p:nvPr/>
        </p:nvSpPr>
        <p:spPr>
          <a:xfrm>
            <a:off x="6862150" y="2523621"/>
            <a:ext cx="4714215" cy="3693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sz="2400" b="1" dirty="0"/>
              <a:t>Power perspective</a:t>
            </a:r>
          </a:p>
          <a:p>
            <a:r>
              <a:rPr lang="en-US" sz="2400" dirty="0"/>
              <a:t>Role of individual, group, organization</a:t>
            </a:r>
          </a:p>
          <a:p>
            <a:endParaRPr lang="en-US" sz="2400" dirty="0"/>
          </a:p>
          <a:p>
            <a:r>
              <a:rPr lang="en-US" sz="2400" dirty="0"/>
              <a:t>Down, up, lateral influence</a:t>
            </a:r>
          </a:p>
          <a:p>
            <a:endParaRPr lang="en-US" sz="2400" dirty="0"/>
          </a:p>
          <a:p>
            <a:r>
              <a:rPr lang="en-US" sz="2400" dirty="0"/>
              <a:t>Dependence</a:t>
            </a:r>
          </a:p>
        </p:txBody>
      </p:sp>
    </p:spTree>
    <p:extLst>
      <p:ext uri="{BB962C8B-B14F-4D97-AF65-F5344CB8AC3E}">
        <p14:creationId xmlns:p14="http://schemas.microsoft.com/office/powerpoint/2010/main" val="4148652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4892A-C940-42A9-9230-319491459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8AA6C-AA78-4C84-9E59-06B84991F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491" y="2785292"/>
            <a:ext cx="4240794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 dirty="0"/>
              <a:t>Power</a:t>
            </a:r>
          </a:p>
          <a:p>
            <a:pPr marL="0" indent="0">
              <a:buNone/>
            </a:pPr>
            <a:r>
              <a:rPr lang="en-US" dirty="0"/>
              <a:t>Capacity of person A to influence person B in such a way that B acts in accordance with A’s wishes.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B540C56-9762-4814-BD25-5CB50DF786F5}"/>
              </a:ext>
            </a:extLst>
          </p:cNvPr>
          <p:cNvSpPr txBox="1">
            <a:spLocks/>
          </p:cNvSpPr>
          <p:nvPr/>
        </p:nvSpPr>
        <p:spPr>
          <a:xfrm>
            <a:off x="6545653" y="2785292"/>
            <a:ext cx="3920907" cy="1714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dirty="0"/>
              <a:t>Dependence</a:t>
            </a:r>
          </a:p>
          <a:p>
            <a:pPr marL="0" indent="0">
              <a:buNone/>
            </a:pPr>
            <a:r>
              <a:rPr lang="en-US" sz="2000" dirty="0"/>
              <a:t>Relationship between two people, where one controls something that the other wants.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9447E6-0822-415D-828E-76F8D2A9F3B0}"/>
              </a:ext>
            </a:extLst>
          </p:cNvPr>
          <p:cNvSpPr/>
          <p:nvPr/>
        </p:nvSpPr>
        <p:spPr>
          <a:xfrm>
            <a:off x="682783" y="2650356"/>
            <a:ext cx="4396211" cy="184398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11BB4B-9745-4572-A80D-48B3134C35DD}"/>
              </a:ext>
            </a:extLst>
          </p:cNvPr>
          <p:cNvSpPr/>
          <p:nvPr/>
        </p:nvSpPr>
        <p:spPr>
          <a:xfrm>
            <a:off x="6308002" y="2655592"/>
            <a:ext cx="4396211" cy="184398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AFF8B056-1DC1-4332-B05C-CED6868AF22F}"/>
              </a:ext>
            </a:extLst>
          </p:cNvPr>
          <p:cNvSpPr/>
          <p:nvPr/>
        </p:nvSpPr>
        <p:spPr>
          <a:xfrm rot="10800000">
            <a:off x="5149535" y="3470416"/>
            <a:ext cx="1039641" cy="344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12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FDE4B-FD4C-4611-A903-9016916D3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961" y="157472"/>
            <a:ext cx="10515600" cy="1325563"/>
          </a:xfrm>
        </p:spPr>
        <p:txBody>
          <a:bodyPr/>
          <a:lstStyle/>
          <a:p>
            <a:r>
              <a:rPr lang="en-US" dirty="0"/>
              <a:t>What makes dependence?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F6A5E-4BAC-41D0-A1BA-84058F32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777" y="2437780"/>
            <a:ext cx="3244913" cy="21756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Person A controls something that is:</a:t>
            </a:r>
          </a:p>
          <a:p>
            <a:r>
              <a:rPr lang="en-US" dirty="0"/>
              <a:t>Important</a:t>
            </a:r>
          </a:p>
          <a:p>
            <a:r>
              <a:rPr lang="en-US" dirty="0"/>
              <a:t>Scarce</a:t>
            </a:r>
          </a:p>
          <a:p>
            <a:r>
              <a:rPr lang="en-US" dirty="0"/>
              <a:t>Difficult to replace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A829871-0638-43F2-850D-1A89287E67ED}"/>
              </a:ext>
            </a:extLst>
          </p:cNvPr>
          <p:cNvSpPr txBox="1">
            <a:spLocks/>
          </p:cNvSpPr>
          <p:nvPr/>
        </p:nvSpPr>
        <p:spPr>
          <a:xfrm>
            <a:off x="4389422" y="3144924"/>
            <a:ext cx="2714530" cy="666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/>
              <a:t>Person B needs that something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02FE0E1-49D2-4F8B-9F43-0786D4500596}"/>
              </a:ext>
            </a:extLst>
          </p:cNvPr>
          <p:cNvSpPr txBox="1">
            <a:spLocks/>
          </p:cNvSpPr>
          <p:nvPr/>
        </p:nvSpPr>
        <p:spPr>
          <a:xfrm>
            <a:off x="8225826" y="2824553"/>
            <a:ext cx="3534624" cy="1549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/>
              <a:t>Person B is dependent on person A</a:t>
            </a:r>
          </a:p>
          <a:p>
            <a:pPr marL="0" indent="0">
              <a:buNone/>
            </a:pPr>
            <a:r>
              <a:rPr lang="en-US" sz="2000" b="1" dirty="0"/>
              <a:t>Person A has power over person B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CCBC28-DCD2-4232-8FC4-86099D698F2F}"/>
              </a:ext>
            </a:extLst>
          </p:cNvPr>
          <p:cNvSpPr/>
          <p:nvPr/>
        </p:nvSpPr>
        <p:spPr>
          <a:xfrm>
            <a:off x="789161" y="2300195"/>
            <a:ext cx="2723584" cy="246485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F5F1EC-07D3-4D68-9296-F8ED8AF5BD6B}"/>
              </a:ext>
            </a:extLst>
          </p:cNvPr>
          <p:cNvSpPr/>
          <p:nvPr/>
        </p:nvSpPr>
        <p:spPr>
          <a:xfrm>
            <a:off x="4323785" y="2996697"/>
            <a:ext cx="2780167" cy="103209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68A3BA9-E3C4-4862-975B-EEC7F60FD95A}"/>
              </a:ext>
            </a:extLst>
          </p:cNvPr>
          <p:cNvSpPr/>
          <p:nvPr/>
        </p:nvSpPr>
        <p:spPr>
          <a:xfrm>
            <a:off x="8138311" y="2737957"/>
            <a:ext cx="3622139" cy="15495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lus Sign 9">
            <a:extLst>
              <a:ext uri="{FF2B5EF4-FFF2-40B4-BE49-F238E27FC236}">
                <a16:creationId xmlns:a16="http://schemas.microsoft.com/office/drawing/2014/main" id="{D2E2AC18-E1FF-49B7-8B57-18546A16B1EE}"/>
              </a:ext>
            </a:extLst>
          </p:cNvPr>
          <p:cNvSpPr/>
          <p:nvPr/>
        </p:nvSpPr>
        <p:spPr>
          <a:xfrm>
            <a:off x="3555371" y="3188589"/>
            <a:ext cx="706171" cy="688064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B6CE31CE-7575-4DA5-9AA9-6553E0F9B34E}"/>
              </a:ext>
            </a:extLst>
          </p:cNvPr>
          <p:cNvSpPr/>
          <p:nvPr/>
        </p:nvSpPr>
        <p:spPr>
          <a:xfrm>
            <a:off x="7191469" y="3398853"/>
            <a:ext cx="866116" cy="344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9823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376</TotalTime>
  <Words>923</Words>
  <Application>Microsoft Office PowerPoint</Application>
  <PresentationFormat>Widescreen</PresentationFormat>
  <Paragraphs>162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Calibri</vt:lpstr>
      <vt:lpstr>Rockwell</vt:lpstr>
      <vt:lpstr>Rockwell Condensed</vt:lpstr>
      <vt:lpstr>Rockwell Extra Bold</vt:lpstr>
      <vt:lpstr>Wingdings</vt:lpstr>
      <vt:lpstr>Wood Type</vt:lpstr>
      <vt:lpstr>Corporate power and politics</vt:lpstr>
      <vt:lpstr>Contents</vt:lpstr>
      <vt:lpstr>Carly Fiorina</vt:lpstr>
      <vt:lpstr>PowerPoint Presentation</vt:lpstr>
      <vt:lpstr>Changes during time as CEO</vt:lpstr>
      <vt:lpstr>Why are you here?</vt:lpstr>
      <vt:lpstr>Leadership vs. Power</vt:lpstr>
      <vt:lpstr>What is power</vt:lpstr>
      <vt:lpstr>What makes dependence?</vt:lpstr>
      <vt:lpstr>Bases of power (French &amp; Raven model)</vt:lpstr>
      <vt:lpstr>Power tactics</vt:lpstr>
      <vt:lpstr>Applying power tactics</vt:lpstr>
      <vt:lpstr>Selectorate theory (model  by De Mesquita et al.) </vt:lpstr>
      <vt:lpstr>Selectorate theory (model  by De Mesquita et al.) </vt:lpstr>
      <vt:lpstr>Selectorate theory (model  by De Mesquita et al.) </vt:lpstr>
      <vt:lpstr>Selectorate theory (model  by De Mesquita et al.) </vt:lpstr>
      <vt:lpstr>Back to Carly Fiorina</vt:lpstr>
      <vt:lpstr>What is politics?</vt:lpstr>
      <vt:lpstr>Why Political behavior</vt:lpstr>
      <vt:lpstr>Effects of politics</vt:lpstr>
      <vt:lpstr>Abuse of power</vt:lpstr>
      <vt:lpstr>Abuse of power</vt:lpstr>
      <vt:lpstr>Abuse of power  Zimbabwe GDP per capita</vt:lpstr>
      <vt:lpstr>Abuse of power  Zimbabwe GDP per capita</vt:lpstr>
      <vt:lpstr>Abuse of power – additional indicators</vt:lpstr>
      <vt:lpstr>Abuse of power – Collapse of Zimbabwe</vt:lpstr>
      <vt:lpstr>Abuse of power – Specific measures</vt:lpstr>
      <vt:lpstr>Lessons</vt:lpstr>
      <vt:lpstr>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power and politics</dc:title>
  <dc:creator>Peter</dc:creator>
  <cp:lastModifiedBy>Peter Kelemen</cp:lastModifiedBy>
  <cp:revision>6</cp:revision>
  <dcterms:created xsi:type="dcterms:W3CDTF">2022-03-05T12:07:48Z</dcterms:created>
  <dcterms:modified xsi:type="dcterms:W3CDTF">2022-03-07T10:44:42Z</dcterms:modified>
</cp:coreProperties>
</file>