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Desátá přednáška </a:t>
            </a:r>
            <a:br>
              <a:rPr lang="cs-CZ" dirty="0" smtClean="0"/>
            </a:br>
            <a:r>
              <a:rPr lang="cs-CZ" dirty="0" smtClean="0"/>
              <a:t>27. 4. 2022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Pumprlová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7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8304"/>
          </a:xfrm>
        </p:spPr>
        <p:txBody>
          <a:bodyPr/>
          <a:lstStyle/>
          <a:p>
            <a:r>
              <a:rPr lang="cs-CZ" dirty="0" smtClean="0"/>
              <a:t>Reklamace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55065"/>
            <a:ext cx="8596668" cy="4386298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Spotřební zboží – uplatnění do 24 měsíců</a:t>
            </a:r>
          </a:p>
          <a:p>
            <a:pPr lvl="0"/>
            <a:r>
              <a:rPr lang="cs-CZ" dirty="0" smtClean="0"/>
              <a:t>Doba použitelnosti na</a:t>
            </a:r>
            <a:r>
              <a:rPr lang="cs-CZ" dirty="0"/>
              <a:t> obalu, v návodu připojenému k věci nebo v reklamě </a:t>
            </a:r>
            <a:r>
              <a:rPr lang="cs-CZ" dirty="0" smtClean="0"/>
              <a:t> - závazek, </a:t>
            </a:r>
            <a:r>
              <a:rPr lang="cs-CZ" dirty="0"/>
              <a:t>že věc bude po určitou dobu způsobilá k použití pro obvyklý účel nebo že si zachová obvyklé </a:t>
            </a:r>
            <a:r>
              <a:rPr lang="cs-CZ" dirty="0" smtClean="0"/>
              <a:t>vlastnosti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Výjimky: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Vada zboží, se kterou bylo zboží koupeno a pro kterou byla poskytnuta sleva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Opotřebení způsobené obvyklým užíváním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Koupě použitého zboží – opotřebení, které na věci bylo v době koupě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Výjimky dle povahy zboží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038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64464"/>
            <a:ext cx="8596668" cy="871728"/>
          </a:xfrm>
        </p:spPr>
        <p:txBody>
          <a:bodyPr/>
          <a:lstStyle/>
          <a:p>
            <a:r>
              <a:rPr lang="cs-CZ" dirty="0" smtClean="0"/>
              <a:t>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6776"/>
            <a:ext cx="8596668" cy="4544567"/>
          </a:xfrm>
        </p:spPr>
        <p:txBody>
          <a:bodyPr>
            <a:normAutofit/>
          </a:bodyPr>
          <a:lstStyle/>
          <a:p>
            <a:r>
              <a:rPr lang="cs-CZ" dirty="0" smtClean="0"/>
              <a:t>Právní skutečnost – důsledkem je vznik, změna nebo zánik právních vztahů</a:t>
            </a:r>
          </a:p>
          <a:p>
            <a:r>
              <a:rPr lang="cs-CZ" dirty="0" smtClean="0"/>
              <a:t>Právní skutečnosti – právní jednání, protiprávní jednání, právní událost, protiprávní stav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Uzavření smlouvy v písemné formě, ústně i konkludentně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1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Nabídka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Ten</a:t>
            </a:r>
            <a:r>
              <a:rPr lang="cs-CZ" dirty="0"/>
              <a:t>, kdo návrh činí, má zájem uzavřít konkrétní smlouvu s tím, vůči komu je nabídka </a:t>
            </a:r>
            <a:r>
              <a:rPr lang="cs-CZ" dirty="0" smtClean="0"/>
              <a:t>učiněna</a:t>
            </a:r>
          </a:p>
          <a:p>
            <a:pPr lvl="0"/>
            <a:r>
              <a:rPr lang="cs-CZ" dirty="0" smtClean="0"/>
              <a:t>Návrh smlouvy musí obsahovat </a:t>
            </a:r>
            <a:r>
              <a:rPr lang="cs-CZ" dirty="0"/>
              <a:t>podstatné náležitosti tak, aby mohl být přijat jednoduchým nepodmíněným </a:t>
            </a:r>
            <a:r>
              <a:rPr lang="cs-CZ" dirty="0" smtClean="0"/>
              <a:t>přijetím</a:t>
            </a:r>
          </a:p>
          <a:p>
            <a:pPr lvl="0"/>
            <a:r>
              <a:rPr lang="cs-CZ" dirty="0"/>
              <a:t>V</a:t>
            </a:r>
            <a:r>
              <a:rPr lang="cs-CZ" dirty="0" smtClean="0"/>
              <a:t>ůle </a:t>
            </a:r>
            <a:r>
              <a:rPr lang="cs-CZ" dirty="0"/>
              <a:t>toho, kdo nabídku činí, být smlouvou vázán, bude-li nabídka </a:t>
            </a:r>
            <a:r>
              <a:rPr lang="cs-CZ" dirty="0" smtClean="0"/>
              <a:t>přijata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Různé formy nabídky – písemná i ústní</a:t>
            </a:r>
          </a:p>
          <a:p>
            <a:pPr lvl="0"/>
            <a:r>
              <a:rPr lang="cs-CZ" dirty="0" smtClean="0"/>
              <a:t>Přijetí nabídky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 předem určené lhůtě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Ihned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 přiměřené lhůtě</a:t>
            </a:r>
            <a:endParaRPr lang="cs-CZ" dirty="0"/>
          </a:p>
          <a:p>
            <a:pPr lvl="2">
              <a:buFont typeface="Wingdings" panose="05000000000000000000" pitchFamily="2" charset="2"/>
              <a:buChar char="Ø"/>
            </a:pPr>
            <a:endParaRPr lang="cs-CZ" dirty="0"/>
          </a:p>
          <a:p>
            <a:pPr lvl="2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001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160"/>
          </a:xfrm>
        </p:spPr>
        <p:txBody>
          <a:bodyPr/>
          <a:lstStyle/>
          <a:p>
            <a:r>
              <a:rPr lang="cs-CZ" dirty="0" smtClean="0"/>
              <a:t>Nabídka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r>
              <a:rPr lang="cs-CZ" dirty="0" smtClean="0"/>
              <a:t>Zrušení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musí adresátovi dojít ještě před samotnou nabídkou nebo současně s </a:t>
            </a:r>
            <a:r>
              <a:rPr lang="cs-CZ" dirty="0" smtClean="0"/>
              <a:t>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i </a:t>
            </a:r>
            <a:r>
              <a:rPr lang="cs-CZ" dirty="0"/>
              <a:t>u neodvolatelných </a:t>
            </a:r>
            <a:r>
              <a:rPr lang="cs-CZ" dirty="0" smtClean="0"/>
              <a:t>nabídek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Odvolání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nelze, pokud je nabídka neodvolatelná,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nelze </a:t>
            </a:r>
            <a:r>
              <a:rPr lang="cs-CZ" dirty="0"/>
              <a:t>v době určené pro přijetí nabídky (nevyhradí-li si to nabízející),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přípustné </a:t>
            </a:r>
            <a:r>
              <a:rPr lang="cs-CZ" dirty="0"/>
              <a:t>v případě, že odvolání dojde dřív, než je odesláno </a:t>
            </a:r>
            <a:r>
              <a:rPr lang="cs-CZ" dirty="0" smtClean="0"/>
              <a:t>přijetí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Zánik 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odmítnutím, 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zánikem </a:t>
            </a:r>
            <a:r>
              <a:rPr lang="cs-CZ" dirty="0"/>
              <a:t>či smrtí strany, </a:t>
            </a:r>
            <a:r>
              <a:rPr lang="cs-CZ" dirty="0" smtClean="0"/>
              <a:t>je-li </a:t>
            </a:r>
            <a:r>
              <a:rPr lang="cs-CZ" dirty="0"/>
              <a:t>to zřejmé z okolností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034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296"/>
          </a:xfrm>
        </p:spPr>
        <p:txBody>
          <a:bodyPr/>
          <a:lstStyle/>
          <a:p>
            <a:r>
              <a:rPr lang="cs-CZ" dirty="0" smtClean="0"/>
              <a:t>Přijetí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18488"/>
            <a:ext cx="8596668" cy="4422875"/>
          </a:xfrm>
        </p:spPr>
        <p:txBody>
          <a:bodyPr>
            <a:normAutofit/>
          </a:bodyPr>
          <a:lstStyle/>
          <a:p>
            <a:r>
              <a:rPr lang="cs-CZ" dirty="0" smtClean="0"/>
              <a:t>Nečinnost či mlčení samy o sobě nejsou přijetím</a:t>
            </a:r>
          </a:p>
          <a:p>
            <a:r>
              <a:rPr lang="cs-CZ" dirty="0" smtClean="0"/>
              <a:t>Odpověď s podstatnými výhradami či změnami</a:t>
            </a:r>
          </a:p>
          <a:p>
            <a:r>
              <a:rPr lang="cs-CZ" dirty="0" smtClean="0"/>
              <a:t>Odpověď s nepodstatnými změnami</a:t>
            </a:r>
          </a:p>
          <a:p>
            <a:r>
              <a:rPr lang="cs-CZ" dirty="0" smtClean="0"/>
              <a:t>Jednání dle nabídky</a:t>
            </a:r>
          </a:p>
          <a:p>
            <a:endParaRPr lang="cs-CZ" dirty="0"/>
          </a:p>
          <a:p>
            <a:r>
              <a:rPr lang="cs-CZ" dirty="0" smtClean="0"/>
              <a:t>Zrušení přijetí – musí dojít nejpozději současně s nabídkou</a:t>
            </a:r>
          </a:p>
          <a:p>
            <a:endParaRPr lang="cs-CZ" dirty="0"/>
          </a:p>
          <a:p>
            <a:r>
              <a:rPr lang="cs-CZ" dirty="0" smtClean="0"/>
              <a:t>Vznik smlouvy – je-li dohodnut obsah smlouvy</a:t>
            </a:r>
          </a:p>
        </p:txBody>
      </p:sp>
    </p:spTree>
    <p:extLst>
      <p:ext uri="{BB962C8B-B14F-4D97-AF65-F5344CB8AC3E}">
        <p14:creationId xmlns:p14="http://schemas.microsoft.com/office/powerpoint/2010/main" val="102027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576"/>
          </a:xfrm>
        </p:spPr>
        <p:txBody>
          <a:bodyPr/>
          <a:lstStyle/>
          <a:p>
            <a:r>
              <a:rPr lang="cs-CZ" dirty="0" smtClean="0"/>
              <a:t>Zvláštní způsoby uzavírání smluv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Veřejná soutěž o nejvhodnější nabídku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výzva předem neurčeným osobám k podání </a:t>
            </a:r>
            <a:r>
              <a:rPr lang="cs-CZ" dirty="0" smtClean="0"/>
              <a:t>nabídek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Vyhlašovatel soutěže vymezí v písemné formě alespoň obecným způsobem předmět plnění a zásady ostatního obsahu zamýšlené smlouvy, na němž trvá, a určí způsob podávání nabídek a lhůtu, do které lze nabídky podat, jakož i lhůtu pro oznámení vybrané nabídky. Obsah podmínek soutěže vhodným způsobem </a:t>
            </a:r>
            <a:r>
              <a:rPr lang="cs-CZ" dirty="0" smtClean="0"/>
              <a:t>uveřejní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Podmínky nelze měnit nebo soutěž zrušit, ledaže si to vyhlašovatel vyhradí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Vyhlašovatel oznámí přijetí nabídky a vyrozumí neúspěšné účastníky</a:t>
            </a:r>
          </a:p>
          <a:p>
            <a:r>
              <a:rPr lang="cs-CZ" dirty="0"/>
              <a:t>Veřejná </a:t>
            </a:r>
            <a:r>
              <a:rPr lang="cs-CZ" dirty="0" smtClean="0"/>
              <a:t>nabídka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Návrh na uzavření smlouvy předem neurčeným osobám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Náležitosti nabídky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Oznámení o uzavření smlouvy či neúspěchu bez zbytečného odkladu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r>
              <a:rPr lang="cs-CZ" dirty="0" smtClean="0"/>
              <a:t>Rozlišení mechanismu uzavírání smluv – příklad e-</a:t>
            </a:r>
            <a:r>
              <a:rPr lang="cs-CZ" dirty="0" err="1" smtClean="0"/>
              <a:t>shopu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288"/>
          </a:xfrm>
        </p:spPr>
        <p:txBody>
          <a:bodyPr/>
          <a:lstStyle/>
          <a:p>
            <a:r>
              <a:rPr lang="cs-CZ" dirty="0" smtClean="0"/>
              <a:t>Kontraktace – kupní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r>
              <a:rPr lang="cs-CZ" dirty="0"/>
              <a:t>Kupní smlouvou se prodávající zavazuje, že kupujícímu odevzdá věc, která je předmětem koupě, a umožní mu nabýt vlastnické právo k ní, a kupující se zavazuje, že věc převezme a zaplatí prodávajícímu kupní cenu. </a:t>
            </a:r>
            <a:r>
              <a:rPr lang="cs-CZ" dirty="0" smtClean="0"/>
              <a:t>(§ 2079 odst. 1 OZ)</a:t>
            </a:r>
          </a:p>
          <a:p>
            <a:r>
              <a:rPr lang="cs-CZ" dirty="0"/>
              <a:t>N</a:t>
            </a:r>
            <a:r>
              <a:rPr lang="cs-CZ" dirty="0" smtClean="0"/>
              <a:t>abídka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identifikace </a:t>
            </a:r>
            <a:r>
              <a:rPr lang="cs-CZ" dirty="0"/>
              <a:t>prodávajícího </a:t>
            </a:r>
            <a:r>
              <a:rPr lang="cs-CZ" dirty="0" smtClean="0"/>
              <a:t>a kupujícího (veřejná soutěž </a:t>
            </a:r>
            <a:r>
              <a:rPr lang="cs-CZ" dirty="0"/>
              <a:t>o nejvhodnější </a:t>
            </a:r>
            <a:r>
              <a:rPr lang="cs-CZ" dirty="0" smtClean="0"/>
              <a:t>nabídku a veřejná nabídka)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identifikace </a:t>
            </a:r>
            <a:r>
              <a:rPr lang="cs-CZ" dirty="0"/>
              <a:t>věci – ev. množství, upozornění na vady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kupní cena – (ne)povinná náležitost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vůle </a:t>
            </a:r>
            <a:r>
              <a:rPr lang="cs-CZ" dirty="0"/>
              <a:t>být nabídkou vázán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umožnění </a:t>
            </a:r>
            <a:r>
              <a:rPr lang="cs-CZ" dirty="0"/>
              <a:t>jednoduchého </a:t>
            </a:r>
            <a:r>
              <a:rPr lang="cs-CZ" dirty="0" smtClean="0"/>
              <a:t>přijetí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mtClean="0"/>
              <a:t>Další </a:t>
            </a:r>
            <a:r>
              <a:rPr lang="cs-CZ" smtClean="0"/>
              <a:t>účelné okolnosti </a:t>
            </a:r>
            <a:r>
              <a:rPr lang="cs-CZ" dirty="0" smtClean="0"/>
              <a:t>v nabídce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30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Reklamace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7047"/>
            <a:ext cx="8596668" cy="4514315"/>
          </a:xfrm>
        </p:spPr>
        <p:txBody>
          <a:bodyPr>
            <a:normAutofit/>
          </a:bodyPr>
          <a:lstStyle/>
          <a:p>
            <a:r>
              <a:rPr lang="cs-CZ" dirty="0" smtClean="0"/>
              <a:t>Zákon </a:t>
            </a:r>
            <a:r>
              <a:rPr lang="cs-CZ" dirty="0"/>
              <a:t>č. 634/1992 Sb., o ochraně spotřebitele, ve znění pozdějších </a:t>
            </a:r>
            <a:r>
              <a:rPr lang="cs-CZ" dirty="0" smtClean="0"/>
              <a:t>předpisů</a:t>
            </a:r>
          </a:p>
          <a:p>
            <a:r>
              <a:rPr lang="cs-CZ" dirty="0" smtClean="0"/>
              <a:t>Spotřebitel - </a:t>
            </a:r>
            <a:r>
              <a:rPr lang="cs-CZ" dirty="0"/>
              <a:t>každý člověk, který mimo rámec své podnikatelské činnosti nebo mimo rámec samostatného výkonu svého povolání uzavírá smlouvu s podnikatelem nebo s ním jinak </a:t>
            </a:r>
            <a:r>
              <a:rPr lang="cs-CZ" dirty="0" smtClean="0"/>
              <a:t>jedná (§ 419 OZ)</a:t>
            </a:r>
          </a:p>
          <a:p>
            <a:r>
              <a:rPr lang="cs-CZ" dirty="0" smtClean="0"/>
              <a:t>Zákon č. 89/2012 Sb., občanský zákoník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rozsah, podmínky a způsob uplatnění práv z vadného </a:t>
            </a:r>
            <a:r>
              <a:rPr lang="cs-CZ" dirty="0" smtClean="0"/>
              <a:t>plnění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9250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3712"/>
          </a:xfrm>
        </p:spPr>
        <p:txBody>
          <a:bodyPr/>
          <a:lstStyle/>
          <a:p>
            <a:r>
              <a:rPr lang="cs-CZ" dirty="0" smtClean="0"/>
              <a:t>Reklamace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Povinnost přijetí reklamace v </a:t>
            </a:r>
            <a:r>
              <a:rPr lang="cs-CZ" dirty="0"/>
              <a:t>kterékoli provozovně, v níž je přijetí reklamace možné s ohledem na sortiment prodávaných výrobků nebo poskytovaných služeb, případně i v sídle nebo místě </a:t>
            </a:r>
            <a:r>
              <a:rPr lang="cs-CZ" dirty="0" smtClean="0"/>
              <a:t>podnikání</a:t>
            </a:r>
          </a:p>
          <a:p>
            <a:pPr lvl="0"/>
            <a:r>
              <a:rPr lang="cs-CZ" dirty="0" smtClean="0"/>
              <a:t>Výjimka</a:t>
            </a:r>
          </a:p>
          <a:p>
            <a:pPr lvl="0"/>
            <a:r>
              <a:rPr lang="cs-CZ" dirty="0" smtClean="0"/>
              <a:t>Přítomnost pracovníka oprávněného k přijetí reklamace</a:t>
            </a:r>
          </a:p>
          <a:p>
            <a:pPr lvl="0"/>
            <a:r>
              <a:rPr lang="cs-CZ" dirty="0" smtClean="0"/>
              <a:t>Potvrzení o uplatnění, důvodu a požadovaném způsobu vyřízení</a:t>
            </a:r>
          </a:p>
          <a:p>
            <a:pPr lvl="0"/>
            <a:r>
              <a:rPr lang="cs-CZ" dirty="0" smtClean="0"/>
              <a:t>Potvrzení o datu a způsobu vyřízení, o provedení opravy a době trvání</a:t>
            </a:r>
          </a:p>
          <a:p>
            <a:pPr lvl="0"/>
            <a:r>
              <a:rPr lang="cs-CZ" dirty="0" smtClean="0"/>
              <a:t>Písemné odůvodnění zamítnutí reklamace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Rozhodnutí o reklamaci ihned (ev. do 3 dnů) </a:t>
            </a:r>
          </a:p>
          <a:p>
            <a:pPr lvl="0"/>
            <a:r>
              <a:rPr lang="cs-CZ" dirty="0" smtClean="0"/>
              <a:t>Nezapočítání přiměřené doby potřebné pro posouzení vady </a:t>
            </a:r>
          </a:p>
          <a:p>
            <a:pPr lvl="0"/>
            <a:r>
              <a:rPr lang="cs-CZ" dirty="0" smtClean="0"/>
              <a:t>Vyřízení celé reklamace do 30 dnů (ev. podstatné porušení)</a:t>
            </a:r>
          </a:p>
        </p:txBody>
      </p:sp>
    </p:spTree>
    <p:extLst>
      <p:ext uri="{BB962C8B-B14F-4D97-AF65-F5344CB8AC3E}">
        <p14:creationId xmlns:p14="http://schemas.microsoft.com/office/powerpoint/2010/main" val="306906585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447</Words>
  <Application>Microsoft Office PowerPoint</Application>
  <PresentationFormat>Širokoúhlá obrazovka</PresentationFormat>
  <Paragraphs>90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Faseta</vt:lpstr>
      <vt:lpstr>Desátá přednáška  27. 4. 2022</vt:lpstr>
      <vt:lpstr>Smlouva</vt:lpstr>
      <vt:lpstr>Nabídka </vt:lpstr>
      <vt:lpstr>Nabídka</vt:lpstr>
      <vt:lpstr>Přijetí</vt:lpstr>
      <vt:lpstr>Zvláštní způsoby uzavírání smluv</vt:lpstr>
      <vt:lpstr>Kontraktace – kupní smlouva</vt:lpstr>
      <vt:lpstr>Reklamace </vt:lpstr>
      <vt:lpstr>Reklamace </vt:lpstr>
      <vt:lpstr>Reklamace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2022-02-22T21:45:59Z</dcterms:created>
  <dcterms:modified xsi:type="dcterms:W3CDTF">2022-04-27T07:57:16Z</dcterms:modified>
</cp:coreProperties>
</file>