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Druhá</a:t>
            </a:r>
            <a:r>
              <a:rPr lang="cs-CZ" dirty="0" smtClean="0"/>
              <a:t> </a:t>
            </a:r>
            <a:r>
              <a:rPr lang="cs-CZ" dirty="0" smtClean="0"/>
              <a:t>přednáška </a:t>
            </a:r>
            <a:br>
              <a:rPr lang="cs-CZ" dirty="0" smtClean="0"/>
            </a:br>
            <a:r>
              <a:rPr lang="cs-CZ" dirty="0" smtClean="0"/>
              <a:t>23</a:t>
            </a:r>
            <a:r>
              <a:rPr lang="cs-CZ" dirty="0" smtClean="0"/>
              <a:t>. </a:t>
            </a:r>
            <a:r>
              <a:rPr lang="cs-CZ" dirty="0" smtClean="0"/>
              <a:t>2. 2022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Pumprlová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07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64464"/>
            <a:ext cx="8596668" cy="1045464"/>
          </a:xfrm>
        </p:spPr>
        <p:txBody>
          <a:bodyPr/>
          <a:lstStyle/>
          <a:p>
            <a:r>
              <a:rPr lang="cs-CZ" dirty="0" smtClean="0"/>
              <a:t>Zásady soukromého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83665"/>
            <a:ext cx="8596668" cy="4157698"/>
          </a:xfrm>
        </p:spPr>
        <p:txBody>
          <a:bodyPr/>
          <a:lstStyle/>
          <a:p>
            <a:r>
              <a:rPr lang="cs-CZ" dirty="0" smtClean="0"/>
              <a:t>Funkce zásad v právních odvětvích</a:t>
            </a:r>
            <a:endParaRPr lang="cs-CZ" dirty="0" smtClean="0"/>
          </a:p>
          <a:p>
            <a:r>
              <a:rPr lang="cs-CZ" dirty="0" smtClean="0"/>
              <a:t>Dělení – veřejné a soukromé právo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Teorie zájmová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Teorie subordinační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Teorie organická</a:t>
            </a:r>
            <a:endParaRPr lang="cs-CZ" dirty="0" smtClean="0"/>
          </a:p>
          <a:p>
            <a:r>
              <a:rPr lang="cs-CZ" dirty="0" smtClean="0"/>
              <a:t>Zásady explicitně uvedené v právním předpise</a:t>
            </a:r>
            <a:endParaRPr lang="cs-CZ" dirty="0" smtClean="0"/>
          </a:p>
          <a:p>
            <a:r>
              <a:rPr lang="cs-CZ" dirty="0" smtClean="0"/>
              <a:t>Zásady explicitně neuvedené v právním předpise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1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Zásady soukromého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§ 3 odst. 2 zákona č. 89/2012 Sb., občanského zákoníku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každý má právo na ochranu svého života a zdraví, jakož i svobody, cti, důstojnosti a </a:t>
            </a:r>
            <a:r>
              <a:rPr lang="cs-CZ" dirty="0" smtClean="0"/>
              <a:t>soukromí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rodina, rodičovství a manželství požívají zvláštní zákonné </a:t>
            </a:r>
            <a:r>
              <a:rPr lang="cs-CZ" dirty="0" smtClean="0"/>
              <a:t>ochrany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nikdo nesmí pro nedostatek věku, rozumu nebo pro závislost svého postavení utrpět nedůvodnou újmu; nikdo však také nesmí bezdůvodně těžit z vlastní neschopnosti k újmě </a:t>
            </a:r>
            <a:r>
              <a:rPr lang="cs-CZ" dirty="0" smtClean="0"/>
              <a:t>druhých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daný slib zavazuje a smlouvy mají být </a:t>
            </a:r>
            <a:r>
              <a:rPr lang="cs-CZ" dirty="0" smtClean="0"/>
              <a:t>splněny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vlastnické právo je chráněno zákonem a jen zákon může stanovit, jak vlastnické právo vzniká a </a:t>
            </a:r>
            <a:r>
              <a:rPr lang="cs-CZ" dirty="0" smtClean="0"/>
              <a:t>zaniká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dirty="0"/>
              <a:t>nikomu nelze odepřít, co mu po právu </a:t>
            </a:r>
            <a:r>
              <a:rPr lang="pl-PL" dirty="0" smtClean="0"/>
              <a:t>náleží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7001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9160"/>
          </a:xfrm>
        </p:spPr>
        <p:txBody>
          <a:bodyPr/>
          <a:lstStyle/>
          <a:p>
            <a:r>
              <a:rPr lang="cs-CZ" dirty="0" smtClean="0"/>
              <a:t>Zásady soukromého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08761"/>
            <a:ext cx="8596668" cy="4532602"/>
          </a:xfrm>
        </p:spPr>
        <p:txBody>
          <a:bodyPr>
            <a:normAutofit/>
          </a:bodyPr>
          <a:lstStyle/>
          <a:p>
            <a:r>
              <a:rPr lang="cs-CZ" dirty="0" smtClean="0"/>
              <a:t>Další zásady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err="1" smtClean="0"/>
              <a:t>dispozitivnost</a:t>
            </a:r>
            <a:r>
              <a:rPr lang="cs-CZ" dirty="0" smtClean="0"/>
              <a:t> </a:t>
            </a:r>
            <a:r>
              <a:rPr lang="cs-CZ" dirty="0"/>
              <a:t>právní úpravy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autonomie vůle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ochrana </a:t>
            </a:r>
            <a:r>
              <a:rPr lang="cs-CZ" dirty="0"/>
              <a:t>slabší smluvní </a:t>
            </a:r>
            <a:r>
              <a:rPr lang="cs-CZ" dirty="0" smtClean="0"/>
              <a:t>strany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poctivost </a:t>
            </a:r>
            <a:r>
              <a:rPr lang="cs-CZ" dirty="0"/>
              <a:t>a dobrá víra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práva </a:t>
            </a:r>
            <a:r>
              <a:rPr lang="cs-CZ" dirty="0"/>
              <a:t>náležejí bdělým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034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4296"/>
          </a:xfrm>
        </p:spPr>
        <p:txBody>
          <a:bodyPr/>
          <a:lstStyle/>
          <a:p>
            <a:r>
              <a:rPr lang="cs-CZ" dirty="0" smtClean="0"/>
              <a:t>Právnické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83081"/>
            <a:ext cx="8596668" cy="4258282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Osoby fyzické a právnické</a:t>
            </a:r>
          </a:p>
          <a:p>
            <a:pPr lvl="0"/>
            <a:r>
              <a:rPr lang="cs-CZ" dirty="0"/>
              <a:t>Právnická osoba je organizovaný útvar, o kterém zákon stanoví, že má právní osobnost, nebo jehož právní osobnost zákon uzná</a:t>
            </a:r>
            <a:r>
              <a:rPr lang="cs-CZ" dirty="0" smtClean="0"/>
              <a:t>. (§ 20 odst. 1 občanského zákoníku)</a:t>
            </a:r>
            <a:endParaRPr lang="cs-CZ" dirty="0"/>
          </a:p>
          <a:p>
            <a:pPr lvl="0"/>
            <a:r>
              <a:rPr lang="cs-CZ" dirty="0" smtClean="0"/>
              <a:t>Právní osobnost – způsobilost mít práva a povinnosti</a:t>
            </a:r>
            <a:endParaRPr lang="cs-CZ" dirty="0"/>
          </a:p>
          <a:p>
            <a:pPr lvl="0"/>
            <a:r>
              <a:rPr lang="cs-CZ" dirty="0"/>
              <a:t>D</a:t>
            </a:r>
            <a:r>
              <a:rPr lang="cs-CZ" dirty="0" smtClean="0"/>
              <a:t>ělení právnických osob: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Korporace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Fundace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Ústavy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27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576"/>
          </a:xfrm>
        </p:spPr>
        <p:txBody>
          <a:bodyPr/>
          <a:lstStyle/>
          <a:p>
            <a:r>
              <a:rPr lang="cs-CZ" dirty="0" smtClean="0"/>
              <a:t>Právnické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>
            <a:normAutofit/>
          </a:bodyPr>
          <a:lstStyle/>
          <a:p>
            <a:r>
              <a:rPr lang="cs-CZ" dirty="0" smtClean="0"/>
              <a:t>Ustavení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Z</a:t>
            </a:r>
            <a:r>
              <a:rPr lang="cs-CZ" dirty="0" smtClean="0"/>
              <a:t>akladatelským </a:t>
            </a:r>
            <a:r>
              <a:rPr lang="cs-CZ" dirty="0"/>
              <a:t>právním jednáním,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Z</a:t>
            </a:r>
            <a:r>
              <a:rPr lang="cs-CZ" dirty="0" smtClean="0"/>
              <a:t>ákonem</a:t>
            </a:r>
            <a:r>
              <a:rPr lang="cs-CZ" dirty="0"/>
              <a:t>,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Rozhodnutím </a:t>
            </a:r>
            <a:r>
              <a:rPr lang="cs-CZ" dirty="0"/>
              <a:t>orgánu veřejné </a:t>
            </a:r>
            <a:r>
              <a:rPr lang="cs-CZ" dirty="0" smtClean="0"/>
              <a:t>moci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Ev. jinak</a:t>
            </a:r>
            <a:endParaRPr lang="cs-CZ" dirty="0" smtClean="0"/>
          </a:p>
          <a:p>
            <a:r>
              <a:rPr lang="cs-CZ" dirty="0" smtClean="0"/>
              <a:t>Vznik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Zápisem do veřejného rejstříku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Účinností zákona či datem určeným v zákoně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Ev. Jiným okamžikem </a:t>
            </a:r>
            <a:endParaRPr lang="cs-CZ" dirty="0" smtClean="0"/>
          </a:p>
          <a:p>
            <a:r>
              <a:rPr lang="cs-CZ" dirty="0" smtClean="0"/>
              <a:t>Název – musí jednotlivé PO odlišit, musí obsahovat označení právní formy, nesmí být klamavý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48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0288"/>
          </a:xfrm>
        </p:spPr>
        <p:txBody>
          <a:bodyPr/>
          <a:lstStyle/>
          <a:p>
            <a:r>
              <a:rPr lang="cs-CZ" dirty="0" smtClean="0"/>
              <a:t>Právnické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/>
          </a:bodyPr>
          <a:lstStyle/>
          <a:p>
            <a:r>
              <a:rPr lang="cs-CZ" dirty="0" smtClean="0"/>
              <a:t>Sídlo </a:t>
            </a:r>
            <a:endParaRPr lang="cs-CZ" dirty="0" smtClean="0"/>
          </a:p>
          <a:p>
            <a:r>
              <a:rPr lang="cs-CZ" dirty="0" smtClean="0"/>
              <a:t>Orgány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Individuální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Kolektivní </a:t>
            </a:r>
            <a:endParaRPr lang="cs-CZ" dirty="0" smtClean="0"/>
          </a:p>
          <a:p>
            <a:r>
              <a:rPr lang="cs-CZ" dirty="0" smtClean="0"/>
              <a:t>Nejvyšší orgán</a:t>
            </a:r>
          </a:p>
          <a:p>
            <a:r>
              <a:rPr lang="cs-CZ" dirty="0" smtClean="0"/>
              <a:t>Statutární orgán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Jednání za PO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Člen statutárního orgánu zastupuje ve všech věcech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Nevyplývá-li to z okolností či OR, zástupce dá najevo, co jej k jednání opravňuje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30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Právnické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27047"/>
            <a:ext cx="8596668" cy="4514315"/>
          </a:xfrm>
        </p:spPr>
        <p:txBody>
          <a:bodyPr>
            <a:normAutofit/>
          </a:bodyPr>
          <a:lstStyle/>
          <a:p>
            <a:r>
              <a:rPr lang="cs-CZ" dirty="0" smtClean="0"/>
              <a:t>Zrušení PO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Právním jednáním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U</a:t>
            </a:r>
            <a:r>
              <a:rPr lang="cs-CZ" dirty="0" smtClean="0"/>
              <a:t>plynutím doby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Rozhodnutím </a:t>
            </a:r>
            <a:r>
              <a:rPr lang="cs-CZ" dirty="0"/>
              <a:t>orgánu veřejné moci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Dosažením </a:t>
            </a:r>
            <a:r>
              <a:rPr lang="cs-CZ" dirty="0"/>
              <a:t>účelu, pro který byla </a:t>
            </a:r>
            <a:r>
              <a:rPr lang="cs-CZ" dirty="0" smtClean="0"/>
              <a:t>ustavena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 </a:t>
            </a:r>
            <a:r>
              <a:rPr lang="cs-CZ" dirty="0"/>
              <a:t>dalších důvodů stanovených </a:t>
            </a:r>
            <a:r>
              <a:rPr lang="cs-CZ" dirty="0" smtClean="0"/>
              <a:t>zákonem </a:t>
            </a:r>
            <a:endParaRPr lang="cs-CZ" dirty="0" smtClean="0"/>
          </a:p>
          <a:p>
            <a:r>
              <a:rPr lang="cs-CZ" dirty="0" smtClean="0"/>
              <a:t>Likvidace – vypořádání majetku a vyrovnání dluhů</a:t>
            </a:r>
          </a:p>
          <a:p>
            <a:r>
              <a:rPr lang="cs-CZ" dirty="0" smtClean="0"/>
              <a:t>Likvidace nemusí proběhnout vždy</a:t>
            </a:r>
            <a:endParaRPr lang="cs-CZ" dirty="0" smtClean="0"/>
          </a:p>
          <a:p>
            <a:r>
              <a:rPr lang="cs-CZ" dirty="0" smtClean="0"/>
              <a:t>Zánik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Výmazem z veřejného rejstříku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Skončením likvidace</a:t>
            </a:r>
          </a:p>
        </p:txBody>
      </p:sp>
    </p:spTree>
    <p:extLst>
      <p:ext uri="{BB962C8B-B14F-4D97-AF65-F5344CB8AC3E}">
        <p14:creationId xmlns:p14="http://schemas.microsoft.com/office/powerpoint/2010/main" val="2592509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3440"/>
          </a:xfrm>
        </p:spPr>
        <p:txBody>
          <a:bodyPr/>
          <a:lstStyle/>
          <a:p>
            <a:r>
              <a:rPr lang="cs-CZ" dirty="0" smtClean="0"/>
              <a:t>Podnikatel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00201"/>
            <a:ext cx="8596668" cy="4441162"/>
          </a:xfrm>
        </p:spPr>
        <p:txBody>
          <a:bodyPr/>
          <a:lstStyle/>
          <a:p>
            <a:r>
              <a:rPr lang="cs-CZ" dirty="0" smtClean="0"/>
              <a:t>Podnikatelem může být právnická i fyzická osoba</a:t>
            </a:r>
          </a:p>
          <a:p>
            <a:r>
              <a:rPr lang="cs-CZ" dirty="0" smtClean="0"/>
              <a:t>Podnikatel - kdo </a:t>
            </a:r>
            <a:r>
              <a:rPr lang="cs-CZ" dirty="0"/>
              <a:t>samostatně vykonává na vlastní účet a odpovědnost výdělečnou činnost živnostenským nebo obdobným způsobem se záměrem činit tak soustavně za účelem dosažení </a:t>
            </a:r>
            <a:r>
              <a:rPr lang="cs-CZ" dirty="0" smtClean="0"/>
              <a:t>zisku</a:t>
            </a:r>
          </a:p>
          <a:p>
            <a:r>
              <a:rPr lang="cs-CZ" dirty="0" smtClean="0"/>
              <a:t>Za podnikatele se považuje také osoba zapsaná v obchodním rejstříku</a:t>
            </a:r>
            <a:endParaRPr lang="cs-CZ" dirty="0" smtClean="0"/>
          </a:p>
          <a:p>
            <a:r>
              <a:rPr lang="cs-CZ" dirty="0" smtClean="0"/>
              <a:t>Obchodní firma – název, pod kterým je podnikatel zapsán v obchodním rejstříku</a:t>
            </a:r>
          </a:p>
          <a:p>
            <a:r>
              <a:rPr lang="cs-CZ" dirty="0"/>
              <a:t>Obchodní tajemství - konkurenčně významné, určitelné, ocenitelné a v příslušných obchodních kruzích běžně nedostupné skutečnosti, které souvisejí se závodem a jejichž vlastník zajišťuje ve svém zájmu odpovídajícím způsobem jejich </a:t>
            </a:r>
            <a:r>
              <a:rPr lang="cs-CZ" dirty="0" smtClean="0"/>
              <a:t>utajení</a:t>
            </a:r>
            <a:endParaRPr lang="cs-CZ" dirty="0" smtClean="0"/>
          </a:p>
          <a:p>
            <a:pPr marL="85725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54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432</Words>
  <Application>Microsoft Office PowerPoint</Application>
  <PresentationFormat>Širokoúhlá obrazovka</PresentationFormat>
  <Paragraphs>73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Faseta</vt:lpstr>
      <vt:lpstr>Druhá přednáška  23. 2. 2022</vt:lpstr>
      <vt:lpstr>Zásady soukromého práva</vt:lpstr>
      <vt:lpstr>Zásady soukromého práva</vt:lpstr>
      <vt:lpstr>Zásady soukromého práva</vt:lpstr>
      <vt:lpstr>Právnické osoby</vt:lpstr>
      <vt:lpstr>Právnické osoby</vt:lpstr>
      <vt:lpstr>Právnické osoby</vt:lpstr>
      <vt:lpstr>Právnické osoby</vt:lpstr>
      <vt:lpstr>Podnikatel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2022-02-22T21:45:59Z</dcterms:created>
  <dcterms:modified xsi:type="dcterms:W3CDTF">2022-02-22T22:48:32Z</dcterms:modified>
</cp:coreProperties>
</file>