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76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Dvanáctá</a:t>
            </a:r>
            <a:r>
              <a:rPr lang="cs-CZ" dirty="0" smtClean="0"/>
              <a:t> </a:t>
            </a:r>
            <a:r>
              <a:rPr lang="cs-CZ" dirty="0" smtClean="0"/>
              <a:t>přednáška </a:t>
            </a:r>
            <a:br>
              <a:rPr lang="cs-CZ" dirty="0" smtClean="0"/>
            </a:br>
            <a:r>
              <a:rPr lang="cs-CZ" dirty="0" smtClean="0"/>
              <a:t>11. </a:t>
            </a:r>
            <a:r>
              <a:rPr lang="cs-CZ" dirty="0" smtClean="0"/>
              <a:t>5. 2022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Alena Pumprlová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0073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64464"/>
            <a:ext cx="8596668" cy="871728"/>
          </a:xfrm>
        </p:spPr>
        <p:txBody>
          <a:bodyPr/>
          <a:lstStyle/>
          <a:p>
            <a:r>
              <a:rPr lang="cs-CZ" dirty="0" smtClean="0"/>
              <a:t>Spotřebitelské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36776"/>
            <a:ext cx="8596668" cy="4544567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Účastníky jsou podnikatel a spotřebitel</a:t>
            </a:r>
          </a:p>
          <a:p>
            <a:r>
              <a:rPr lang="cs-CZ" dirty="0" smtClean="0"/>
              <a:t>Projev zásady ochrany slabší smluvní strany</a:t>
            </a:r>
          </a:p>
          <a:p>
            <a:r>
              <a:rPr lang="cs-CZ" dirty="0"/>
              <a:t>§ 419 - Spotřebitelem je každý člověk, který mimo rámec své podnikatelské činnosti nebo mimo rámec samostatného výkonu svého povolání uzavírá smlouvu s podnikatelem nebo s ním jinak jedná</a:t>
            </a:r>
          </a:p>
          <a:p>
            <a:pPr lvl="0"/>
            <a:r>
              <a:rPr lang="cs-CZ" dirty="0"/>
              <a:t>§ 420 - (1) Kdo samostatně vykonává na vlastní účet a odpovědnost výdělečnou činnost živnostenským nebo obdobným způsobem se záměrem činit tak soustavně za účelem dosažení zisku, je považován se zřetelem k této činnosti za podnikatele.</a:t>
            </a:r>
          </a:p>
          <a:p>
            <a:pPr marL="0" indent="0">
              <a:buNone/>
            </a:pPr>
            <a:r>
              <a:rPr lang="cs-CZ" dirty="0" smtClean="0"/>
              <a:t>	(2)Pro </a:t>
            </a:r>
            <a:r>
              <a:rPr lang="cs-CZ" dirty="0"/>
              <a:t>účely ochrany spotřebitele a pro účely § 1963 se za podnikatele považuje </a:t>
            </a:r>
            <a:r>
              <a:rPr lang="cs-CZ" dirty="0" smtClean="0"/>
              <a:t>	také </a:t>
            </a:r>
            <a:r>
              <a:rPr lang="cs-CZ" dirty="0"/>
              <a:t>každá osoba, která uzavírá smlouvy související s vlastní obchodní, výrobní </a:t>
            </a:r>
            <a:r>
              <a:rPr lang="cs-CZ" dirty="0" smtClean="0"/>
              <a:t>	nebo </a:t>
            </a:r>
            <a:r>
              <a:rPr lang="cs-CZ" dirty="0"/>
              <a:t>obdobnou činností či při samostatném výkonu svého povolání, popřípadě </a:t>
            </a:r>
            <a:r>
              <a:rPr lang="cs-CZ" dirty="0" smtClean="0"/>
              <a:t>	osoba</a:t>
            </a:r>
            <a:r>
              <a:rPr lang="cs-CZ" dirty="0"/>
              <a:t>, která jedná jménem nebo na účet </a:t>
            </a:r>
            <a:r>
              <a:rPr lang="cs-CZ" dirty="0" smtClean="0"/>
              <a:t>podnikatele</a:t>
            </a:r>
          </a:p>
          <a:p>
            <a:pPr lvl="0"/>
            <a:r>
              <a:rPr lang="cs-CZ" dirty="0"/>
              <a:t>§ 421 - (1) Za podnikatele se považuje osoba zapsaná v obchodním rejstříku. Za jakých podmínek se osoby zapisují do obchodního rejstříku, stanoví jiný zákon.</a:t>
            </a:r>
          </a:p>
          <a:p>
            <a:pPr marL="0" indent="0">
              <a:buNone/>
            </a:pPr>
            <a:r>
              <a:rPr lang="cs-CZ" dirty="0" smtClean="0"/>
              <a:t>	(</a:t>
            </a:r>
            <a:r>
              <a:rPr lang="cs-CZ" dirty="0"/>
              <a:t>2) Má se za to, že podnikatelem je osoba, která má k podnikání živnostenské </a:t>
            </a:r>
            <a:r>
              <a:rPr lang="cs-CZ" dirty="0" smtClean="0"/>
              <a:t>	nebo </a:t>
            </a:r>
            <a:r>
              <a:rPr lang="cs-CZ" dirty="0"/>
              <a:t>jiné oprávnění podle jiného zákona.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816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864"/>
          </a:xfrm>
        </p:spPr>
        <p:txBody>
          <a:bodyPr/>
          <a:lstStyle/>
          <a:p>
            <a:r>
              <a:rPr lang="cs-CZ" dirty="0" smtClean="0"/>
              <a:t>Spotřebitelské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90473"/>
            <a:ext cx="8596668" cy="455089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§ 1811 - spotřebiteli musí podnikatel před uzavřením smlouvy nebo před tím, než spotřebitel učiní nabídku, informovat o následujícím (ev. to může vyplývat z okolností):</a:t>
            </a:r>
          </a:p>
          <a:p>
            <a:r>
              <a:rPr lang="cs-CZ" dirty="0"/>
              <a:t>a) totožnost podnikatele, popřípadě telefonní číslo nebo adresu pro doručování elektronické pošty nebo jiný kontaktní údaj,</a:t>
            </a:r>
          </a:p>
          <a:p>
            <a:r>
              <a:rPr lang="cs-CZ" dirty="0"/>
              <a:t>b) označení zboží nebo služby a popis jejich hlavních vlastností,</a:t>
            </a:r>
          </a:p>
          <a:p>
            <a:r>
              <a:rPr lang="cs-CZ" dirty="0"/>
              <a:t>c) cenu zboží nebo služby, případně způsob jejího výpočtu včetně všech daní, poplatků a jiných obdobných peněžitých plnění,</a:t>
            </a:r>
          </a:p>
          <a:p>
            <a:r>
              <a:rPr lang="cs-CZ" dirty="0"/>
              <a:t>d) způsob platby a způsob dodání nebo plnění,</a:t>
            </a:r>
          </a:p>
          <a:p>
            <a:r>
              <a:rPr lang="cs-CZ" dirty="0"/>
              <a:t>e) náklady na dodání, a pokud tyto náklady nelze stanovit předem, údaj, že mohou být dodatečně účtovány,</a:t>
            </a:r>
          </a:p>
          <a:p>
            <a:r>
              <a:rPr lang="cs-CZ" dirty="0"/>
              <a:t>f) údaje o právech vznikajících z vadného plnění, jakož i o právech ze záruky a další podmínky pro uplatňování těchto práv,</a:t>
            </a:r>
          </a:p>
          <a:p>
            <a:r>
              <a:rPr lang="cs-CZ" dirty="0"/>
              <a:t>g) údaj o době trvání závazku a podmínky ukončení závazku, má-li být smlouva uzavřena na dobu neurčitou,</a:t>
            </a:r>
          </a:p>
          <a:p>
            <a:r>
              <a:rPr lang="cs-CZ" dirty="0"/>
              <a:t>h) údaje o funkčnosti digitálního obsahu, včetně technických ochranných opatření, a</a:t>
            </a:r>
          </a:p>
          <a:p>
            <a:r>
              <a:rPr lang="cs-CZ" dirty="0"/>
              <a:t>i) údaje o součinnosti digitálního obsahu s hardwarem a softwarem, které jsou podnikateli známy nebo u nichž lze rozumně očekávat, že by mu mohly být známy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70013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99160"/>
          </a:xfrm>
        </p:spPr>
        <p:txBody>
          <a:bodyPr/>
          <a:lstStyle/>
          <a:p>
            <a:r>
              <a:rPr lang="cs-CZ" dirty="0" smtClean="0"/>
              <a:t>Spotřebitelské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08761"/>
            <a:ext cx="8596668" cy="4532602"/>
          </a:xfrm>
        </p:spPr>
        <p:txBody>
          <a:bodyPr>
            <a:normAutofit/>
          </a:bodyPr>
          <a:lstStyle/>
          <a:p>
            <a:r>
              <a:rPr lang="cs-CZ" dirty="0" smtClean="0"/>
              <a:t>Výjimka z pravidla </a:t>
            </a:r>
            <a:r>
              <a:rPr lang="cs-CZ" dirty="0" smtClean="0"/>
              <a:t>pro </a:t>
            </a:r>
            <a:r>
              <a:rPr lang="cs-CZ" dirty="0"/>
              <a:t>smlouvu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	a</a:t>
            </a:r>
            <a:r>
              <a:rPr lang="cs-CZ" dirty="0"/>
              <a:t>) uzavíranou za účelem vyřizování záležitostí každodenního života, pokud 	má dojít k vzájemnému plnění bezprostředně po jejím uzavření,</a:t>
            </a:r>
          </a:p>
          <a:p>
            <a:pPr marL="0" indent="0">
              <a:buNone/>
            </a:pPr>
            <a:r>
              <a:rPr lang="cs-CZ" dirty="0"/>
              <a:t>	b) o dodání digitálního obsahu, pokud byl dodán na hmotném nosiči, a</a:t>
            </a:r>
          </a:p>
          <a:p>
            <a:pPr marL="0" indent="0">
              <a:buNone/>
            </a:pPr>
            <a:r>
              <a:rPr lang="cs-CZ" dirty="0"/>
              <a:t>	c) o finanční službě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	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0344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44296"/>
          </a:xfrm>
        </p:spPr>
        <p:txBody>
          <a:bodyPr/>
          <a:lstStyle/>
          <a:p>
            <a:r>
              <a:rPr lang="cs-CZ" dirty="0" smtClean="0"/>
              <a:t>Spotřebitelské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18488"/>
            <a:ext cx="8596668" cy="4422875"/>
          </a:xfrm>
        </p:spPr>
        <p:txBody>
          <a:bodyPr>
            <a:noAutofit/>
          </a:bodyPr>
          <a:lstStyle/>
          <a:p>
            <a:pPr lvl="0"/>
            <a:r>
              <a:rPr lang="cs-CZ" sz="1100" dirty="0" smtClean="0"/>
              <a:t>§ </a:t>
            </a:r>
            <a:r>
              <a:rPr lang="cs-CZ" sz="1100" dirty="0"/>
              <a:t>1814 - zvláště jsou zakázána, která:</a:t>
            </a:r>
          </a:p>
          <a:p>
            <a:r>
              <a:rPr lang="cs-CZ" sz="1100" dirty="0"/>
              <a:t>a) vylučují nebo omezují spotřebitelova práva z vadného plnění nebo na náhradu újmy,</a:t>
            </a:r>
          </a:p>
          <a:p>
            <a:r>
              <a:rPr lang="cs-CZ" sz="1100" dirty="0"/>
              <a:t>b) spotřebitele zavazují plnit, zatímco podnikateli vznikne povinnost plnit splněním podmínky závislé na jeho vůli,</a:t>
            </a:r>
          </a:p>
          <a:p>
            <a:r>
              <a:rPr lang="cs-CZ" sz="1100" dirty="0"/>
              <a:t>c) umožňují, aby podnikatel nevydal spotřebiteli, co mu spotřebitel vydal, i v případě, že spotřebitel smlouvu neuzavře či od ní odstoupí,</a:t>
            </a:r>
          </a:p>
          <a:p>
            <a:r>
              <a:rPr lang="cs-CZ" sz="1100" dirty="0"/>
              <a:t>d) zakládají podnikateli právo odstoupit od smlouvy bez důvodu, zatímco spotřebiteli nikoli,</a:t>
            </a:r>
          </a:p>
          <a:p>
            <a:r>
              <a:rPr lang="cs-CZ" sz="1100" dirty="0"/>
              <a:t>e) zakládají podnikateli právo vypovědět závazek bez důvodu hodného zvláštního zřetele bez přiměřené výpovědní doby,</a:t>
            </a:r>
          </a:p>
          <a:p>
            <a:r>
              <a:rPr lang="cs-CZ" sz="1100" dirty="0"/>
              <a:t>f) zavazují spotřebitele neodvolatelně k plnění za podmínek, s nimiž neměl možnost seznámit se před uzavřením smlouvy,</a:t>
            </a:r>
          </a:p>
          <a:p>
            <a:r>
              <a:rPr lang="cs-CZ" sz="1100" dirty="0"/>
              <a:t>g) dovolují podnikateli, aby ze své vůle změnil práva či povinnosti stran,</a:t>
            </a:r>
          </a:p>
          <a:p>
            <a:r>
              <a:rPr lang="cs-CZ" sz="1100" dirty="0"/>
              <a:t>h) odkládají určení ceny až na dobu plnění,</a:t>
            </a:r>
          </a:p>
          <a:p>
            <a:r>
              <a:rPr lang="cs-CZ" sz="1100" dirty="0"/>
              <a:t>i) umožňují podnikateli cenu zvýšit, aniž bude mít spotřebitel při podstatném zvýšení ceny právo od smlouvy odstoupit,</a:t>
            </a:r>
          </a:p>
          <a:p>
            <a:r>
              <a:rPr lang="cs-CZ" sz="1100" dirty="0"/>
              <a:t>j) zbavují spotřebitele práva podat žalobu nebo použít jiný procesní prostředek či mu v uplatnění takového práva brání, nebo ukládají spotřebiteli povinnost uplatnit právo výlučně u rozhodčího soudu nebo rozhodce, který není vázán právními předpisy stanovenými na ochranu spotřebitele,</a:t>
            </a:r>
          </a:p>
          <a:p>
            <a:r>
              <a:rPr lang="cs-CZ" sz="1100" dirty="0"/>
              <a:t>k) přenášejí na spotřebitele povinnost prokázat splnění povinnosti podnikatele, kterou mu ukládají ustanovení o smlouvě o finanční službě, nebo</a:t>
            </a:r>
          </a:p>
          <a:p>
            <a:r>
              <a:rPr lang="cs-CZ" sz="1100" dirty="0"/>
              <a:t>l) zbavují spotřebitele jeho práva určit, který závazek má být poskytnutým plněním přednostně </a:t>
            </a:r>
            <a:r>
              <a:rPr lang="cs-CZ" sz="1100" dirty="0" smtClean="0"/>
              <a:t>uhrazen</a:t>
            </a:r>
            <a:endParaRPr lang="cs-CZ" sz="1100" dirty="0" smtClean="0"/>
          </a:p>
        </p:txBody>
      </p:sp>
    </p:spTree>
    <p:extLst>
      <p:ext uri="{BB962C8B-B14F-4D97-AF65-F5344CB8AC3E}">
        <p14:creationId xmlns:p14="http://schemas.microsoft.com/office/powerpoint/2010/main" val="1020271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8576"/>
          </a:xfrm>
        </p:spPr>
        <p:txBody>
          <a:bodyPr/>
          <a:lstStyle/>
          <a:p>
            <a:r>
              <a:rPr lang="cs-CZ" dirty="0" smtClean="0"/>
              <a:t>Spotřebitelské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99617"/>
            <a:ext cx="8596668" cy="4541746"/>
          </a:xfrm>
        </p:spPr>
        <p:txBody>
          <a:bodyPr>
            <a:normAutofit/>
          </a:bodyPr>
          <a:lstStyle/>
          <a:p>
            <a:r>
              <a:rPr lang="cs-CZ" dirty="0" smtClean="0"/>
              <a:t>Ujednání nepřiměřených podmínek – možnost pro spotřebitele dovolat se jich</a:t>
            </a:r>
          </a:p>
          <a:p>
            <a:r>
              <a:rPr lang="cs-CZ" dirty="0" smtClean="0"/>
              <a:t>Spotřebitel není povinen uvádět důvod odstoupení od smlouvy</a:t>
            </a:r>
          </a:p>
          <a:p>
            <a:r>
              <a:rPr lang="cs-CZ" dirty="0" smtClean="0"/>
              <a:t>S odstoupením nelze spojovat sankci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9482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0288"/>
          </a:xfrm>
        </p:spPr>
        <p:txBody>
          <a:bodyPr/>
          <a:lstStyle/>
          <a:p>
            <a:r>
              <a:rPr lang="cs-CZ" dirty="0" smtClean="0"/>
              <a:t>Ochrana spotřebitele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90473"/>
            <a:ext cx="8596668" cy="4550890"/>
          </a:xfrm>
        </p:spPr>
        <p:txBody>
          <a:bodyPr>
            <a:normAutofit/>
          </a:bodyPr>
          <a:lstStyle/>
          <a:p>
            <a:r>
              <a:rPr lang="cs-CZ" dirty="0" smtClean="0"/>
              <a:t>Zákon č. 634/1992 Sb., o ochraně spotřebitele</a:t>
            </a:r>
          </a:p>
          <a:p>
            <a:r>
              <a:rPr lang="cs-CZ" dirty="0" smtClean="0"/>
              <a:t>Zejména prodej výrobků a poskytování služeb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Jakost zboží – předepsaná, schválená či ujednaná – v ostatních případech obvyklá</a:t>
            </a:r>
          </a:p>
          <a:p>
            <a:r>
              <a:rPr lang="cs-CZ" dirty="0" smtClean="0"/>
              <a:t>Možnost kontroly hmotnosti a množství zboží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7301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864"/>
          </a:xfrm>
        </p:spPr>
        <p:txBody>
          <a:bodyPr/>
          <a:lstStyle/>
          <a:p>
            <a:r>
              <a:rPr lang="cs-CZ" dirty="0" smtClean="0"/>
              <a:t>Ochrana spotřebitele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27047"/>
            <a:ext cx="8596668" cy="4514315"/>
          </a:xfrm>
        </p:spPr>
        <p:txBody>
          <a:bodyPr>
            <a:normAutofit/>
          </a:bodyPr>
          <a:lstStyle/>
          <a:p>
            <a:r>
              <a:rPr lang="cs-CZ" dirty="0"/>
              <a:t>§ 4 – nekalá obchodní praktika – je v rozporu s požadavky odborné péče a podstatně narušuje nebo je způsobilá podstatně narušit ekonomické chování spotřebitele, kterému je určena, nebo který je jejímu působení vystaven, ve vztahu k výrobku nebo </a:t>
            </a:r>
            <a:r>
              <a:rPr lang="cs-CZ" dirty="0" smtClean="0"/>
              <a:t>službě</a:t>
            </a:r>
          </a:p>
          <a:p>
            <a:r>
              <a:rPr lang="cs-CZ" dirty="0" smtClean="0"/>
              <a:t>Nekalou </a:t>
            </a:r>
            <a:r>
              <a:rPr lang="cs-CZ" dirty="0"/>
              <a:t>obchodní praktikou se rozumí zejména klamavé konání nebo klamavé opomenutí a agresivní obchodní </a:t>
            </a:r>
            <a:r>
              <a:rPr lang="cs-CZ" dirty="0" smtClean="0"/>
              <a:t>praktika </a:t>
            </a:r>
          </a:p>
          <a:p>
            <a:r>
              <a:rPr lang="cs-CZ" dirty="0" smtClean="0"/>
              <a:t>Za </a:t>
            </a:r>
            <a:r>
              <a:rPr lang="cs-CZ" dirty="0"/>
              <a:t>všech okolností se považují za nekalé obchodní praktiky ty, které jsou uvedeny v příloze č. 1 a 2 zákona o ochraně </a:t>
            </a:r>
            <a:r>
              <a:rPr lang="cs-CZ" dirty="0" smtClean="0"/>
              <a:t>spotřebitele</a:t>
            </a:r>
            <a:endParaRPr lang="cs-CZ" dirty="0" smtClean="0"/>
          </a:p>
          <a:p>
            <a:r>
              <a:rPr lang="cs-CZ" dirty="0" smtClean="0"/>
              <a:t>Zákaz diskriminace spotřebitele</a:t>
            </a:r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92509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3712"/>
          </a:xfrm>
        </p:spPr>
        <p:txBody>
          <a:bodyPr/>
          <a:lstStyle/>
          <a:p>
            <a:r>
              <a:rPr lang="cs-CZ" dirty="0" smtClean="0"/>
              <a:t>Ochrana spotřebitele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99617"/>
            <a:ext cx="8596668" cy="4541746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klamavé konání – uvedení věcně nesprávné informace (nebo i správné zavádějícím způsobem), která vede nebo by mohla vést spotřebitele k rozhodnutí o koupi, které by jinak neudělal</a:t>
            </a:r>
          </a:p>
          <a:p>
            <a:pPr lvl="0"/>
            <a:r>
              <a:rPr lang="cs-CZ" dirty="0"/>
              <a:t>klamavé opomenutí – nedostatečné nebo nesrozumitelné uvedení podstatných informací, což vede nebo by </a:t>
            </a:r>
            <a:r>
              <a:rPr lang="cs-CZ" dirty="0" smtClean="0"/>
              <a:t>mohlo </a:t>
            </a:r>
            <a:r>
              <a:rPr lang="cs-CZ" dirty="0"/>
              <a:t>vést spotřebitele k rozhodnutí o koupi, které by jinak neudělal</a:t>
            </a:r>
          </a:p>
          <a:p>
            <a:r>
              <a:rPr lang="cs-CZ" dirty="0"/>
              <a:t>agresivní obchodní praktika </a:t>
            </a:r>
            <a:r>
              <a:rPr lang="cs-CZ"/>
              <a:t>– </a:t>
            </a:r>
            <a:r>
              <a:rPr lang="cs-CZ" smtClean="0"/>
              <a:t>ohrožení svobody </a:t>
            </a:r>
            <a:r>
              <a:rPr lang="cs-CZ" dirty="0"/>
              <a:t>volby spotřebitele – obtěžování, donucování </a:t>
            </a:r>
            <a:r>
              <a:rPr lang="cs-CZ" dirty="0" smtClean="0"/>
              <a:t>apod.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69065856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710</Words>
  <Application>Microsoft Office PowerPoint</Application>
  <PresentationFormat>Širokoúhlá obrazovka</PresentationFormat>
  <Paragraphs>61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Faseta</vt:lpstr>
      <vt:lpstr>Dvanáctá přednáška  11. 5. 2022</vt:lpstr>
      <vt:lpstr>Spotřebitelské smlouvy</vt:lpstr>
      <vt:lpstr>Spotřebitelské smlouvy</vt:lpstr>
      <vt:lpstr>Spotřebitelské smlouvy</vt:lpstr>
      <vt:lpstr>Spotřebitelské smlouvy</vt:lpstr>
      <vt:lpstr>Spotřebitelské smlouvy</vt:lpstr>
      <vt:lpstr>Ochrana spotřebitele</vt:lpstr>
      <vt:lpstr>Ochrana spotřebitele</vt:lpstr>
      <vt:lpstr>Ochrana spotřebitele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2022-02-22T21:45:59Z</dcterms:created>
  <dcterms:modified xsi:type="dcterms:W3CDTF">2022-05-11T07:59:22Z</dcterms:modified>
</cp:coreProperties>
</file>